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4" r:id="rId5"/>
    <p:sldId id="263" r:id="rId6"/>
    <p:sldId id="259" r:id="rId7"/>
    <p:sldId id="266" r:id="rId8"/>
    <p:sldId id="265" r:id="rId9"/>
    <p:sldId id="262" r:id="rId10"/>
    <p:sldId id="268" r:id="rId11"/>
    <p:sldId id="270" r:id="rId12"/>
    <p:sldId id="271" r:id="rId13"/>
    <p:sldId id="272" r:id="rId14"/>
    <p:sldId id="273" r:id="rId15"/>
    <p:sldId id="274" r:id="rId16"/>
    <p:sldId id="275" r:id="rId17"/>
    <p:sldId id="276" r:id="rId18"/>
    <p:sldId id="277" r:id="rId19"/>
    <p:sldId id="260" r:id="rId20"/>
    <p:sldId id="278" r:id="rId21"/>
    <p:sldId id="279" r:id="rId22"/>
    <p:sldId id="280" r:id="rId23"/>
    <p:sldId id="281" r:id="rId24"/>
    <p:sldId id="282" r:id="rId25"/>
    <p:sldId id="283" r:id="rId26"/>
    <p:sldId id="284" r:id="rId27"/>
    <p:sldId id="285" r:id="rId28"/>
    <p:sldId id="286" r:id="rId29"/>
    <p:sldId id="261" r:id="rId30"/>
    <p:sldId id="287" r:id="rId31"/>
    <p:sldId id="288"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761" autoAdjust="0"/>
  </p:normalViewPr>
  <p:slideViewPr>
    <p:cSldViewPr>
      <p:cViewPr varScale="1">
        <p:scale>
          <a:sx n="107" d="100"/>
          <a:sy n="107" d="100"/>
        </p:scale>
        <p:origin x="16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99DD8-E665-4961-9D08-0AB6FDC4FC54}" type="datetimeFigureOut">
              <a:rPr lang="en-US" smtClean="0"/>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053C9-CC2C-43AC-AC36-4A1D89413505}" type="slidenum">
              <a:rPr lang="en-US" smtClean="0"/>
              <a:t>‹#›</a:t>
            </a:fld>
            <a:endParaRPr lang="en-US"/>
          </a:p>
        </p:txBody>
      </p:sp>
    </p:spTree>
    <p:extLst>
      <p:ext uri="{BB962C8B-B14F-4D97-AF65-F5344CB8AC3E}">
        <p14:creationId xmlns:p14="http://schemas.microsoft.com/office/powerpoint/2010/main" val="322237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Guanidino</a:t>
            </a:r>
            <a:r>
              <a:rPr lang="en-US" baseline="0" dirty="0"/>
              <a:t> </a:t>
            </a:r>
            <a:r>
              <a:rPr lang="en-US" baseline="0" dirty="0" err="1"/>
              <a:t>compouns</a:t>
            </a:r>
            <a:r>
              <a:rPr lang="en-US" baseline="0" dirty="0"/>
              <a:t> = includes arginine, guanidine a functional group of arginine</a:t>
            </a:r>
            <a:endParaRPr lang="en-US" dirty="0"/>
          </a:p>
          <a:p>
            <a:r>
              <a:rPr lang="en-US" dirty="0"/>
              <a:t>Autosomal Recessive = both genes need to be mutated</a:t>
            </a:r>
          </a:p>
          <a:p>
            <a:r>
              <a:rPr lang="en-US" dirty="0"/>
              <a:t>Clonus = muscular spasm involving repeated, often rhythmic seizures</a:t>
            </a:r>
          </a:p>
          <a:p>
            <a:r>
              <a:rPr lang="en-US" dirty="0"/>
              <a:t>Arginine</a:t>
            </a:r>
            <a:r>
              <a:rPr lang="en-US" baseline="0" dirty="0"/>
              <a:t> is a positive polar molecule</a:t>
            </a:r>
          </a:p>
          <a:p>
            <a:r>
              <a:rPr lang="en-US" baseline="0" dirty="0"/>
              <a:t>Spastic </a:t>
            </a:r>
            <a:r>
              <a:rPr lang="en-US" baseline="0" dirty="0" err="1"/>
              <a:t>diplegia</a:t>
            </a:r>
            <a:r>
              <a:rPr lang="en-US" baseline="0" dirty="0"/>
              <a:t> = chronic high stiffness in lower extremities of the body (</a:t>
            </a:r>
            <a:r>
              <a:rPr lang="en-US" baseline="0" dirty="0" err="1"/>
              <a:t>ie</a:t>
            </a:r>
            <a:r>
              <a:rPr lang="en-US" baseline="0" dirty="0"/>
              <a:t>. legs)</a:t>
            </a:r>
          </a:p>
          <a:p>
            <a:r>
              <a:rPr lang="en-US" baseline="0" dirty="0"/>
              <a:t>Spasticity = certain muscles are continuously contracted</a:t>
            </a:r>
          </a:p>
          <a:p>
            <a:r>
              <a:rPr lang="en-US" baseline="0" dirty="0"/>
              <a:t>Ambulation = ability to move around</a:t>
            </a:r>
            <a:endParaRPr lang="en-US" dirty="0"/>
          </a:p>
        </p:txBody>
      </p:sp>
      <p:sp>
        <p:nvSpPr>
          <p:cNvPr id="4" name="Slide Number Placeholder 3"/>
          <p:cNvSpPr>
            <a:spLocks noGrp="1"/>
          </p:cNvSpPr>
          <p:nvPr>
            <p:ph type="sldNum" sz="quarter" idx="10"/>
          </p:nvPr>
        </p:nvSpPr>
        <p:spPr/>
        <p:txBody>
          <a:bodyPr/>
          <a:lstStyle/>
          <a:p>
            <a:fld id="{EFD053C9-CC2C-43AC-AC36-4A1D89413505}" type="slidenum">
              <a:rPr lang="en-US" smtClean="0"/>
              <a:t>2</a:t>
            </a:fld>
            <a:endParaRPr lang="en-US"/>
          </a:p>
        </p:txBody>
      </p:sp>
    </p:spTree>
    <p:extLst>
      <p:ext uri="{BB962C8B-B14F-4D97-AF65-F5344CB8AC3E}">
        <p14:creationId xmlns:p14="http://schemas.microsoft.com/office/powerpoint/2010/main" val="238658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AAV</a:t>
            </a:r>
            <a:r>
              <a:rPr lang="en-US" baseline="0" dirty="0"/>
              <a:t> = adeno-associated virus</a:t>
            </a:r>
          </a:p>
          <a:p>
            <a:endParaRPr lang="en-US" dirty="0"/>
          </a:p>
        </p:txBody>
      </p:sp>
      <p:sp>
        <p:nvSpPr>
          <p:cNvPr id="4" name="Slide Number Placeholder 3"/>
          <p:cNvSpPr>
            <a:spLocks noGrp="1"/>
          </p:cNvSpPr>
          <p:nvPr>
            <p:ph type="sldNum" sz="quarter" idx="10"/>
          </p:nvPr>
        </p:nvSpPr>
        <p:spPr/>
        <p:txBody>
          <a:bodyPr/>
          <a:lstStyle/>
          <a:p>
            <a:fld id="{EFD053C9-CC2C-43AC-AC36-4A1D89413505}" type="slidenum">
              <a:rPr lang="en-US" smtClean="0"/>
              <a:t>4</a:t>
            </a:fld>
            <a:endParaRPr lang="en-US"/>
          </a:p>
        </p:txBody>
      </p:sp>
    </p:spTree>
    <p:extLst>
      <p:ext uri="{BB962C8B-B14F-4D97-AF65-F5344CB8AC3E}">
        <p14:creationId xmlns:p14="http://schemas.microsoft.com/office/powerpoint/2010/main" val="3449502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053C9-CC2C-43AC-AC36-4A1D89413505}" type="slidenum">
              <a:rPr lang="en-US" smtClean="0"/>
              <a:t>8</a:t>
            </a:fld>
            <a:endParaRPr lang="en-US"/>
          </a:p>
        </p:txBody>
      </p:sp>
    </p:spTree>
    <p:extLst>
      <p:ext uri="{BB962C8B-B14F-4D97-AF65-F5344CB8AC3E}">
        <p14:creationId xmlns:p14="http://schemas.microsoft.com/office/powerpoint/2010/main" val="277929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Correlations the same for some modules </a:t>
            </a:r>
            <a:r>
              <a:rPr lang="en-US" dirty="0" err="1"/>
              <a:t>bc</a:t>
            </a:r>
            <a:r>
              <a:rPr lang="en-US" dirty="0"/>
              <a:t> Spearman is</a:t>
            </a:r>
            <a:r>
              <a:rPr lang="en-US" baseline="0" dirty="0"/>
              <a:t> based on ranking – if two </a:t>
            </a:r>
            <a:r>
              <a:rPr lang="en-US" baseline="0" dirty="0" err="1"/>
              <a:t>eigengenes</a:t>
            </a:r>
            <a:r>
              <a:rPr lang="en-US" baseline="0" dirty="0"/>
              <a:t> have same ordering/ranking for KO’s and WT’s then the same correlation will occur. </a:t>
            </a:r>
          </a:p>
          <a:p>
            <a:r>
              <a:rPr lang="en-US" baseline="0" dirty="0"/>
              <a:t>ME ~ KO 13 KO 14 KO 15 WT 13 WT 14 WT 15</a:t>
            </a:r>
            <a:endParaRPr lang="en-US" dirty="0"/>
          </a:p>
        </p:txBody>
      </p:sp>
      <p:sp>
        <p:nvSpPr>
          <p:cNvPr id="4" name="Slide Number Placeholder 3"/>
          <p:cNvSpPr>
            <a:spLocks noGrp="1"/>
          </p:cNvSpPr>
          <p:nvPr>
            <p:ph type="sldNum" sz="quarter" idx="10"/>
          </p:nvPr>
        </p:nvSpPr>
        <p:spPr/>
        <p:txBody>
          <a:bodyPr/>
          <a:lstStyle/>
          <a:p>
            <a:fld id="{EFD053C9-CC2C-43AC-AC36-4A1D89413505}" type="slidenum">
              <a:rPr lang="en-US" smtClean="0"/>
              <a:t>17</a:t>
            </a:fld>
            <a:endParaRPr lang="en-US"/>
          </a:p>
        </p:txBody>
      </p:sp>
    </p:spTree>
    <p:extLst>
      <p:ext uri="{BB962C8B-B14F-4D97-AF65-F5344CB8AC3E}">
        <p14:creationId xmlns:p14="http://schemas.microsoft.com/office/powerpoint/2010/main" val="384530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Angiogenesis – formation of blood vessels in the brain</a:t>
            </a:r>
          </a:p>
        </p:txBody>
      </p:sp>
      <p:sp>
        <p:nvSpPr>
          <p:cNvPr id="4" name="Slide Number Placeholder 3"/>
          <p:cNvSpPr>
            <a:spLocks noGrp="1"/>
          </p:cNvSpPr>
          <p:nvPr>
            <p:ph type="sldNum" sz="quarter" idx="10"/>
          </p:nvPr>
        </p:nvSpPr>
        <p:spPr/>
        <p:txBody>
          <a:bodyPr/>
          <a:lstStyle/>
          <a:p>
            <a:fld id="{EFD053C9-CC2C-43AC-AC36-4A1D89413505}" type="slidenum">
              <a:rPr lang="en-US" smtClean="0"/>
              <a:t>22</a:t>
            </a:fld>
            <a:endParaRPr lang="en-US"/>
          </a:p>
        </p:txBody>
      </p:sp>
    </p:spTree>
    <p:extLst>
      <p:ext uri="{BB962C8B-B14F-4D97-AF65-F5344CB8AC3E}">
        <p14:creationId xmlns:p14="http://schemas.microsoft.com/office/powerpoint/2010/main" val="378786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Multicystic</a:t>
            </a:r>
            <a:r>
              <a:rPr lang="en-US" baseline="0" dirty="0"/>
              <a:t> = multiple regions</a:t>
            </a:r>
          </a:p>
          <a:p>
            <a:r>
              <a:rPr lang="en-US" baseline="0" dirty="0"/>
              <a:t>Cortical atrophy = cortical ‘waste away’</a:t>
            </a:r>
            <a:endParaRPr lang="en-US" dirty="0"/>
          </a:p>
        </p:txBody>
      </p:sp>
      <p:sp>
        <p:nvSpPr>
          <p:cNvPr id="4" name="Slide Number Placeholder 3"/>
          <p:cNvSpPr>
            <a:spLocks noGrp="1"/>
          </p:cNvSpPr>
          <p:nvPr>
            <p:ph type="sldNum" sz="quarter" idx="10"/>
          </p:nvPr>
        </p:nvSpPr>
        <p:spPr/>
        <p:txBody>
          <a:bodyPr/>
          <a:lstStyle/>
          <a:p>
            <a:fld id="{EFD053C9-CC2C-43AC-AC36-4A1D89413505}" type="slidenum">
              <a:rPr lang="en-US" smtClean="0"/>
              <a:t>28</a:t>
            </a:fld>
            <a:endParaRPr lang="en-US"/>
          </a:p>
        </p:txBody>
      </p:sp>
    </p:spTree>
    <p:extLst>
      <p:ext uri="{BB962C8B-B14F-4D97-AF65-F5344CB8AC3E}">
        <p14:creationId xmlns:p14="http://schemas.microsoft.com/office/powerpoint/2010/main" val="214537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3F9C7F-C6EF-46A2-BD07-D3F300AC63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328121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3F9C7F-C6EF-46A2-BD07-D3F300AC63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89429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3F9C7F-C6EF-46A2-BD07-D3F300AC63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17922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3F9C7F-C6EF-46A2-BD07-D3F300AC63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316116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F9C7F-C6EF-46A2-BD07-D3F300AC63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334559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3F9C7F-C6EF-46A2-BD07-D3F300AC63F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139501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3F9C7F-C6EF-46A2-BD07-D3F300AC63FD}"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135899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3F9C7F-C6EF-46A2-BD07-D3F300AC63FD}"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412830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F9C7F-C6EF-46A2-BD07-D3F300AC63FD}"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107051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F9C7F-C6EF-46A2-BD07-D3F300AC63F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251196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F9C7F-C6EF-46A2-BD07-D3F300AC63F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8C299-E60E-4DD3-94CB-277D47D73E9F}" type="slidenum">
              <a:rPr lang="en-US" smtClean="0"/>
              <a:t>‹#›</a:t>
            </a:fld>
            <a:endParaRPr lang="en-US"/>
          </a:p>
        </p:txBody>
      </p:sp>
    </p:spTree>
    <p:extLst>
      <p:ext uri="{BB962C8B-B14F-4D97-AF65-F5344CB8AC3E}">
        <p14:creationId xmlns:p14="http://schemas.microsoft.com/office/powerpoint/2010/main" val="306006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F9C7F-C6EF-46A2-BD07-D3F300AC63FD}"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8C299-E60E-4DD3-94CB-277D47D73E9F}" type="slidenum">
              <a:rPr lang="en-US" smtClean="0"/>
              <a:t>‹#›</a:t>
            </a:fld>
            <a:endParaRPr lang="en-US"/>
          </a:p>
        </p:txBody>
      </p:sp>
    </p:spTree>
    <p:extLst>
      <p:ext uri="{BB962C8B-B14F-4D97-AF65-F5344CB8AC3E}">
        <p14:creationId xmlns:p14="http://schemas.microsoft.com/office/powerpoint/2010/main" val="179199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Arginase KO Mouse Project</a:t>
            </a:r>
          </a:p>
        </p:txBody>
      </p:sp>
      <p:sp>
        <p:nvSpPr>
          <p:cNvPr id="3" name="Subtitle 2"/>
          <p:cNvSpPr>
            <a:spLocks noGrp="1"/>
          </p:cNvSpPr>
          <p:nvPr>
            <p:ph type="subTitle" idx="1"/>
          </p:nvPr>
        </p:nvSpPr>
        <p:spPr/>
        <p:txBody>
          <a:bodyPr/>
          <a:lstStyle/>
          <a:p>
            <a:r>
              <a:rPr lang="en-US" dirty="0"/>
              <a:t>Jillian Haney</a:t>
            </a:r>
          </a:p>
          <a:p>
            <a:r>
              <a:rPr lang="en-US" dirty="0"/>
              <a:t>Gerry </a:t>
            </a:r>
            <a:r>
              <a:rPr lang="en-US" dirty="0" err="1"/>
              <a:t>Lipshutz</a:t>
            </a:r>
            <a:r>
              <a:rPr lang="en-US" dirty="0"/>
              <a:t>, MD</a:t>
            </a:r>
          </a:p>
          <a:p>
            <a:r>
              <a:rPr lang="en-US" dirty="0"/>
              <a:t>Gloria Nieto, PhD</a:t>
            </a:r>
          </a:p>
        </p:txBody>
      </p:sp>
    </p:spTree>
    <p:extLst>
      <p:ext uri="{BB962C8B-B14F-4D97-AF65-F5344CB8AC3E}">
        <p14:creationId xmlns:p14="http://schemas.microsoft.com/office/powerpoint/2010/main" val="388770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3402"/>
          <a:stretch/>
        </p:blipFill>
        <p:spPr>
          <a:xfrm>
            <a:off x="1600200" y="0"/>
            <a:ext cx="6386512" cy="396712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56497108"/>
              </p:ext>
            </p:extLst>
          </p:nvPr>
        </p:nvGraphicFramePr>
        <p:xfrm>
          <a:off x="1890712" y="3733800"/>
          <a:ext cx="6096000" cy="74168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HET</a:t>
                      </a:r>
                    </a:p>
                  </a:txBody>
                  <a:tcPr/>
                </a:tc>
                <a:tc>
                  <a:txBody>
                    <a:bodyPr/>
                    <a:lstStyle/>
                    <a:p>
                      <a:r>
                        <a:rPr lang="en-US" dirty="0"/>
                        <a:t>KO</a:t>
                      </a:r>
                    </a:p>
                  </a:txBody>
                  <a:tcPr/>
                </a:tc>
                <a:tc>
                  <a:txBody>
                    <a:bodyPr/>
                    <a:lstStyle/>
                    <a:p>
                      <a:r>
                        <a:rPr lang="en-US" dirty="0"/>
                        <a:t>TR</a:t>
                      </a:r>
                    </a:p>
                  </a:txBody>
                  <a:tcPr/>
                </a:tc>
                <a:tc>
                  <a:txBody>
                    <a:bodyPr/>
                    <a:lstStyle/>
                    <a:p>
                      <a:r>
                        <a:rPr lang="en-US" dirty="0"/>
                        <a:t>WT</a:t>
                      </a:r>
                    </a:p>
                  </a:txBody>
                  <a:tcPr/>
                </a:tc>
                <a:extLst>
                  <a:ext uri="{0D108BD9-81ED-4DB2-BD59-A6C34878D82A}">
                    <a16:rowId xmlns:a16="http://schemas.microsoft.com/office/drawing/2014/main" val="10000"/>
                  </a:ext>
                </a:extLst>
              </a:tr>
              <a:tr h="370840">
                <a:tc>
                  <a:txBody>
                    <a:bodyPr/>
                    <a:lstStyle/>
                    <a:p>
                      <a:r>
                        <a:rPr lang="en-US" dirty="0"/>
                        <a:t>Batch 2</a:t>
                      </a:r>
                    </a:p>
                  </a:txBody>
                  <a:tcPr/>
                </a:tc>
                <a:tc>
                  <a:txBody>
                    <a:bodyPr/>
                    <a:lstStyle/>
                    <a:p>
                      <a:r>
                        <a:rPr lang="en-US" dirty="0"/>
                        <a:t>Batch 1</a:t>
                      </a:r>
                    </a:p>
                  </a:txBody>
                  <a:tcPr/>
                </a:tc>
                <a:tc>
                  <a:txBody>
                    <a:bodyPr/>
                    <a:lstStyle/>
                    <a:p>
                      <a:r>
                        <a:rPr lang="en-US" dirty="0"/>
                        <a:t>Batch</a:t>
                      </a:r>
                      <a:r>
                        <a:rPr lang="en-US" baseline="0" dirty="0"/>
                        <a:t> 2</a:t>
                      </a:r>
                      <a:endParaRPr lang="en-US" dirty="0"/>
                    </a:p>
                  </a:txBody>
                  <a:tcPr/>
                </a:tc>
                <a:tc>
                  <a:txBody>
                    <a:bodyPr/>
                    <a:lstStyle/>
                    <a:p>
                      <a:r>
                        <a:rPr lang="en-US" dirty="0"/>
                        <a:t>Batch 1</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06070758"/>
              </p:ext>
            </p:extLst>
          </p:nvPr>
        </p:nvGraphicFramePr>
        <p:xfrm>
          <a:off x="304803" y="4800600"/>
          <a:ext cx="8451053" cy="1318260"/>
        </p:xfrm>
        <a:graphic>
          <a:graphicData uri="http://schemas.openxmlformats.org/drawingml/2006/table">
            <a:tbl>
              <a:tblPr/>
              <a:tblGrid>
                <a:gridCol w="650081">
                  <a:extLst>
                    <a:ext uri="{9D8B030D-6E8A-4147-A177-3AD203B41FA5}">
                      <a16:colId xmlns:a16="http://schemas.microsoft.com/office/drawing/2014/main" val="20000"/>
                    </a:ext>
                  </a:extLst>
                </a:gridCol>
                <a:gridCol w="650081">
                  <a:extLst>
                    <a:ext uri="{9D8B030D-6E8A-4147-A177-3AD203B41FA5}">
                      <a16:colId xmlns:a16="http://schemas.microsoft.com/office/drawing/2014/main" val="20001"/>
                    </a:ext>
                  </a:extLst>
                </a:gridCol>
                <a:gridCol w="650081">
                  <a:extLst>
                    <a:ext uri="{9D8B030D-6E8A-4147-A177-3AD203B41FA5}">
                      <a16:colId xmlns:a16="http://schemas.microsoft.com/office/drawing/2014/main" val="20002"/>
                    </a:ext>
                  </a:extLst>
                </a:gridCol>
                <a:gridCol w="650081">
                  <a:extLst>
                    <a:ext uri="{9D8B030D-6E8A-4147-A177-3AD203B41FA5}">
                      <a16:colId xmlns:a16="http://schemas.microsoft.com/office/drawing/2014/main" val="20003"/>
                    </a:ext>
                  </a:extLst>
                </a:gridCol>
                <a:gridCol w="650081">
                  <a:extLst>
                    <a:ext uri="{9D8B030D-6E8A-4147-A177-3AD203B41FA5}">
                      <a16:colId xmlns:a16="http://schemas.microsoft.com/office/drawing/2014/main" val="20004"/>
                    </a:ext>
                  </a:extLst>
                </a:gridCol>
                <a:gridCol w="650081">
                  <a:extLst>
                    <a:ext uri="{9D8B030D-6E8A-4147-A177-3AD203B41FA5}">
                      <a16:colId xmlns:a16="http://schemas.microsoft.com/office/drawing/2014/main" val="20005"/>
                    </a:ext>
                  </a:extLst>
                </a:gridCol>
                <a:gridCol w="650081">
                  <a:extLst>
                    <a:ext uri="{9D8B030D-6E8A-4147-A177-3AD203B41FA5}">
                      <a16:colId xmlns:a16="http://schemas.microsoft.com/office/drawing/2014/main" val="20006"/>
                    </a:ext>
                  </a:extLst>
                </a:gridCol>
                <a:gridCol w="650081">
                  <a:extLst>
                    <a:ext uri="{9D8B030D-6E8A-4147-A177-3AD203B41FA5}">
                      <a16:colId xmlns:a16="http://schemas.microsoft.com/office/drawing/2014/main" val="20007"/>
                    </a:ext>
                  </a:extLst>
                </a:gridCol>
                <a:gridCol w="650081">
                  <a:extLst>
                    <a:ext uri="{9D8B030D-6E8A-4147-A177-3AD203B41FA5}">
                      <a16:colId xmlns:a16="http://schemas.microsoft.com/office/drawing/2014/main" val="20008"/>
                    </a:ext>
                  </a:extLst>
                </a:gridCol>
                <a:gridCol w="650081">
                  <a:extLst>
                    <a:ext uri="{9D8B030D-6E8A-4147-A177-3AD203B41FA5}">
                      <a16:colId xmlns:a16="http://schemas.microsoft.com/office/drawing/2014/main" val="20009"/>
                    </a:ext>
                  </a:extLst>
                </a:gridCol>
                <a:gridCol w="650081">
                  <a:extLst>
                    <a:ext uri="{9D8B030D-6E8A-4147-A177-3AD203B41FA5}">
                      <a16:colId xmlns:a16="http://schemas.microsoft.com/office/drawing/2014/main" val="20010"/>
                    </a:ext>
                  </a:extLst>
                </a:gridCol>
                <a:gridCol w="650081">
                  <a:extLst>
                    <a:ext uri="{9D8B030D-6E8A-4147-A177-3AD203B41FA5}">
                      <a16:colId xmlns:a16="http://schemas.microsoft.com/office/drawing/2014/main" val="20011"/>
                    </a:ext>
                  </a:extLst>
                </a:gridCol>
                <a:gridCol w="650081">
                  <a:extLst>
                    <a:ext uri="{9D8B030D-6E8A-4147-A177-3AD203B41FA5}">
                      <a16:colId xmlns:a16="http://schemas.microsoft.com/office/drawing/2014/main" val="20012"/>
                    </a:ext>
                  </a:extLst>
                </a:gridCol>
              </a:tblGrid>
              <a:tr h="190500">
                <a:tc>
                  <a:txBody>
                    <a:bodyPr/>
                    <a:lstStyle/>
                    <a:p>
                      <a:pPr algn="l"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HET.P13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HET.P14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HET.P15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KO.P13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KO.P14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KO.P15.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TREATED.KO.P13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TREATED.KO.P14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TREATED.KO.P15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WT.P13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WT.P14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WT.P15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effectLst/>
                          <a:latin typeface="Calibri"/>
                        </a:rPr>
                        <a:t>post-rma_Arg1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7.128559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7.125183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7.100202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8.537699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8.444088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8.33478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7.919216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7.982603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7.847139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4.528759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4.87154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4.801212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effectLst/>
                          <a:latin typeface="Calibri"/>
                        </a:rPr>
                        <a:t>org-cb_Arg1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6.678866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6.675784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6.652978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8.888563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8.79915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8.694745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7.59669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7.65456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7.530887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4.958445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5.28585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5.218677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a:rPr>
                        <a:t>alt-cb_Arg1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6.837658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6.834572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6.811727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8.873728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8.784144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8.679538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7.436393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7.494359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7.370481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4.974736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5.302769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5.235467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22" name="Group 21"/>
          <p:cNvGrpSpPr/>
          <p:nvPr/>
        </p:nvGrpSpPr>
        <p:grpSpPr>
          <a:xfrm>
            <a:off x="2667000" y="3124200"/>
            <a:ext cx="1504950" cy="76200"/>
            <a:chOff x="2667000" y="3124200"/>
            <a:chExt cx="1504950" cy="76200"/>
          </a:xfrm>
        </p:grpSpPr>
        <p:sp>
          <p:nvSpPr>
            <p:cNvPr id="10" name="Rectangle 9"/>
            <p:cNvSpPr/>
            <p:nvPr/>
          </p:nvSpPr>
          <p:spPr>
            <a:xfrm>
              <a:off x="2667000" y="3124200"/>
              <a:ext cx="3810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3048000" y="3124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9000" y="3124200"/>
              <a:ext cx="381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3790950" y="3124200"/>
              <a:ext cx="3810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4" name="Rectangle 13"/>
          <p:cNvSpPr/>
          <p:nvPr/>
        </p:nvSpPr>
        <p:spPr>
          <a:xfrm>
            <a:off x="2667000" y="3890928"/>
            <a:ext cx="3810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4114800" y="3890928"/>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38800" y="3890928"/>
            <a:ext cx="381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7239000" y="3900453"/>
            <a:ext cx="3810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4" name="Group 23"/>
          <p:cNvGrpSpPr/>
          <p:nvPr/>
        </p:nvGrpSpPr>
        <p:grpSpPr>
          <a:xfrm>
            <a:off x="4305300" y="3124200"/>
            <a:ext cx="1504950" cy="76200"/>
            <a:chOff x="2667000" y="3124200"/>
            <a:chExt cx="1504950" cy="76200"/>
          </a:xfrm>
        </p:grpSpPr>
        <p:sp>
          <p:nvSpPr>
            <p:cNvPr id="25" name="Rectangle 24"/>
            <p:cNvSpPr/>
            <p:nvPr/>
          </p:nvSpPr>
          <p:spPr>
            <a:xfrm>
              <a:off x="2667000" y="3124200"/>
              <a:ext cx="3810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p:cNvSpPr/>
            <p:nvPr/>
          </p:nvSpPr>
          <p:spPr>
            <a:xfrm>
              <a:off x="3048000" y="3124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429000" y="3124200"/>
              <a:ext cx="381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Rectangle 27"/>
            <p:cNvSpPr/>
            <p:nvPr/>
          </p:nvSpPr>
          <p:spPr>
            <a:xfrm>
              <a:off x="3790950" y="3124200"/>
              <a:ext cx="3810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9" name="Group 28"/>
          <p:cNvGrpSpPr/>
          <p:nvPr/>
        </p:nvGrpSpPr>
        <p:grpSpPr>
          <a:xfrm>
            <a:off x="5860256" y="3124200"/>
            <a:ext cx="1504950" cy="76200"/>
            <a:chOff x="2667000" y="3124200"/>
            <a:chExt cx="1504950" cy="76200"/>
          </a:xfrm>
        </p:grpSpPr>
        <p:sp>
          <p:nvSpPr>
            <p:cNvPr id="30" name="Rectangle 29"/>
            <p:cNvSpPr/>
            <p:nvPr/>
          </p:nvSpPr>
          <p:spPr>
            <a:xfrm>
              <a:off x="2667000" y="3124200"/>
              <a:ext cx="381000" cy="7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Rectangle 30"/>
            <p:cNvSpPr/>
            <p:nvPr/>
          </p:nvSpPr>
          <p:spPr>
            <a:xfrm>
              <a:off x="3048000" y="3124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429000" y="3124200"/>
              <a:ext cx="381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3790950" y="3124200"/>
              <a:ext cx="3810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4" name="TextBox 33"/>
          <p:cNvSpPr txBox="1"/>
          <p:nvPr/>
        </p:nvSpPr>
        <p:spPr>
          <a:xfrm>
            <a:off x="381000" y="1066800"/>
            <a:ext cx="1295400" cy="923330"/>
          </a:xfrm>
          <a:prstGeom prst="rect">
            <a:avLst/>
          </a:prstGeom>
          <a:noFill/>
        </p:spPr>
        <p:txBody>
          <a:bodyPr wrap="square" rtlCol="0">
            <a:spAutoFit/>
          </a:bodyPr>
          <a:lstStyle/>
          <a:p>
            <a:r>
              <a:rPr lang="en-US" dirty="0"/>
              <a:t>Arg1 Normalized Expression</a:t>
            </a:r>
          </a:p>
        </p:txBody>
      </p:sp>
      <p:sp>
        <p:nvSpPr>
          <p:cNvPr id="35" name="TextBox 34"/>
          <p:cNvSpPr txBox="1"/>
          <p:nvPr/>
        </p:nvSpPr>
        <p:spPr>
          <a:xfrm>
            <a:off x="381000" y="6324600"/>
            <a:ext cx="3924300" cy="369332"/>
          </a:xfrm>
          <a:prstGeom prst="rect">
            <a:avLst/>
          </a:prstGeom>
          <a:noFill/>
        </p:spPr>
        <p:txBody>
          <a:bodyPr wrap="square" rtlCol="0">
            <a:spAutoFit/>
          </a:bodyPr>
          <a:lstStyle/>
          <a:p>
            <a:r>
              <a:rPr lang="en-US" dirty="0"/>
              <a:t>Org (data-informed): TR=KO, HET=WT</a:t>
            </a:r>
          </a:p>
        </p:txBody>
      </p:sp>
      <p:sp>
        <p:nvSpPr>
          <p:cNvPr id="41" name="TextBox 40"/>
          <p:cNvSpPr txBox="1"/>
          <p:nvPr/>
        </p:nvSpPr>
        <p:spPr>
          <a:xfrm>
            <a:off x="4495800" y="6324600"/>
            <a:ext cx="4267200" cy="369332"/>
          </a:xfrm>
          <a:prstGeom prst="rect">
            <a:avLst/>
          </a:prstGeom>
          <a:noFill/>
        </p:spPr>
        <p:txBody>
          <a:bodyPr wrap="square" rtlCol="0">
            <a:spAutoFit/>
          </a:bodyPr>
          <a:lstStyle/>
          <a:p>
            <a:r>
              <a:rPr lang="en-US" dirty="0"/>
              <a:t>Alt (phenotype-informed): TR=WT, HET=KO</a:t>
            </a:r>
          </a:p>
        </p:txBody>
      </p:sp>
    </p:spTree>
    <p:extLst>
      <p:ext uri="{BB962C8B-B14F-4D97-AF65-F5344CB8AC3E}">
        <p14:creationId xmlns:p14="http://schemas.microsoft.com/office/powerpoint/2010/main" val="389705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T-Test/Extract Coefficients</a:t>
            </a:r>
          </a:p>
        </p:txBody>
      </p:sp>
      <p:sp>
        <p:nvSpPr>
          <p:cNvPr id="3" name="Content Placeholder 2"/>
          <p:cNvSpPr>
            <a:spLocks noGrp="1"/>
          </p:cNvSpPr>
          <p:nvPr>
            <p:ph idx="1"/>
          </p:nvPr>
        </p:nvSpPr>
        <p:spPr>
          <a:xfrm>
            <a:off x="457200" y="1371600"/>
            <a:ext cx="8229600" cy="5334000"/>
          </a:xfrm>
        </p:spPr>
        <p:txBody>
          <a:bodyPr>
            <a:normAutofit fontScale="62500" lnSpcReduction="20000"/>
          </a:bodyPr>
          <a:lstStyle/>
          <a:p>
            <a:r>
              <a:rPr lang="en-US" dirty="0"/>
              <a:t>Formed model based on genotype (dx) only, since most other variables are the same across samples (sex, species), had no significant effect on the model (age), or have been adjusted for already (batch, background)</a:t>
            </a:r>
          </a:p>
          <a:p>
            <a:pPr lvl="1"/>
            <a:r>
              <a:rPr lang="en-US" dirty="0"/>
              <a:t>Observation: Mice from each genotype were distributed between ages P13, P14, and P15, but the addition of this age variable to the dx only model did not effect the </a:t>
            </a:r>
            <a:r>
              <a:rPr lang="en-US" dirty="0" err="1"/>
              <a:t>logFC</a:t>
            </a:r>
            <a:r>
              <a:rPr lang="en-US" dirty="0"/>
              <a:t> values for dx (spearman correlation of 1, p&lt;1e-200)</a:t>
            </a:r>
          </a:p>
          <a:p>
            <a:pPr lvl="2"/>
            <a:r>
              <a:rPr lang="en-US" dirty="0"/>
              <a:t>And, conversely, the addition of dx to an age only model did not effect the </a:t>
            </a:r>
            <a:r>
              <a:rPr lang="en-US" dirty="0" err="1"/>
              <a:t>logFC</a:t>
            </a:r>
            <a:r>
              <a:rPr lang="en-US" dirty="0"/>
              <a:t> value of age </a:t>
            </a:r>
          </a:p>
          <a:p>
            <a:pPr lvl="2"/>
            <a:r>
              <a:rPr lang="en-US" dirty="0"/>
              <a:t>Note – the age only model only had ~10 significantly differentially  expressed genes</a:t>
            </a:r>
          </a:p>
          <a:p>
            <a:pPr lvl="1"/>
            <a:r>
              <a:rPr lang="en-US" dirty="0"/>
              <a:t>Investigation: Run ANOVA on dx models with and without addition of age, to see if adding age to the model improves its ability to predict </a:t>
            </a:r>
            <a:r>
              <a:rPr lang="en-US" dirty="0" err="1"/>
              <a:t>datExpr</a:t>
            </a:r>
            <a:r>
              <a:rPr lang="en-US" dirty="0"/>
              <a:t> gene expression values</a:t>
            </a:r>
          </a:p>
          <a:p>
            <a:pPr lvl="2"/>
            <a:r>
              <a:rPr lang="en-US" dirty="0"/>
              <a:t>Average </a:t>
            </a:r>
            <a:r>
              <a:rPr lang="en-US" dirty="0" err="1"/>
              <a:t>Pr</a:t>
            </a:r>
            <a:r>
              <a:rPr lang="en-US" dirty="0"/>
              <a:t>(&gt;F) = 0.390 (average across all genes) </a:t>
            </a:r>
          </a:p>
          <a:p>
            <a:pPr lvl="2"/>
            <a:r>
              <a:rPr lang="en-US" dirty="0"/>
              <a:t>Conclude that the addition of age does not add anything meaningful to a model of this system with dx only</a:t>
            </a:r>
          </a:p>
          <a:p>
            <a:pPr lvl="2"/>
            <a:r>
              <a:rPr lang="en-US" dirty="0"/>
              <a:t>The effects of age and dx on </a:t>
            </a:r>
            <a:r>
              <a:rPr lang="en-US" dirty="0" err="1"/>
              <a:t>datExpr</a:t>
            </a:r>
            <a:r>
              <a:rPr lang="en-US" dirty="0"/>
              <a:t> seem to be very independent of each other</a:t>
            </a:r>
          </a:p>
          <a:p>
            <a:pPr lvl="2"/>
            <a:r>
              <a:rPr lang="en-US" dirty="0"/>
              <a:t>Since we are interested in how dx contributes to </a:t>
            </a:r>
            <a:r>
              <a:rPr lang="en-US" dirty="0" err="1"/>
              <a:t>datExpr</a:t>
            </a:r>
            <a:r>
              <a:rPr lang="en-US" dirty="0"/>
              <a:t> (and not interested in the effect of age), settle on a model with only the effects of dx (</a:t>
            </a:r>
            <a:r>
              <a:rPr lang="en-US" dirty="0" err="1"/>
              <a:t>datExpr</a:t>
            </a:r>
            <a:r>
              <a:rPr lang="en-US" dirty="0"/>
              <a:t> ~ dx)</a:t>
            </a:r>
          </a:p>
          <a:p>
            <a:pPr lvl="2"/>
            <a:r>
              <a:rPr lang="en-US" dirty="0"/>
              <a:t>Thus, no variables to regress out prior to WGCNA</a:t>
            </a:r>
          </a:p>
        </p:txBody>
      </p:sp>
    </p:spTree>
    <p:extLst>
      <p:ext uri="{BB962C8B-B14F-4D97-AF65-F5344CB8AC3E}">
        <p14:creationId xmlns:p14="http://schemas.microsoft.com/office/powerpoint/2010/main" val="170492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Soft-Threshold</a:t>
            </a:r>
          </a:p>
        </p:txBody>
      </p:sp>
      <p:sp>
        <p:nvSpPr>
          <p:cNvPr id="3" name="Content Placeholder 2"/>
          <p:cNvSpPr>
            <a:spLocks noGrp="1"/>
          </p:cNvSpPr>
          <p:nvPr>
            <p:ph idx="1"/>
          </p:nvPr>
        </p:nvSpPr>
        <p:spPr/>
        <p:txBody>
          <a:bodyPr/>
          <a:lstStyle/>
          <a:p>
            <a:r>
              <a:rPr lang="en-US" dirty="0"/>
              <a:t>Choose Soft-Threshold of 18</a:t>
            </a:r>
          </a:p>
          <a:p>
            <a:r>
              <a:rPr lang="en-US" dirty="0"/>
              <a:t>Signed network, </a:t>
            </a:r>
            <a:r>
              <a:rPr lang="en-US" dirty="0" err="1"/>
              <a:t>corFnc</a:t>
            </a:r>
            <a:r>
              <a:rPr lang="en-US" dirty="0"/>
              <a:t> </a:t>
            </a:r>
            <a:r>
              <a:rPr lang="en-US" dirty="0" err="1"/>
              <a:t>bicor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60" y="2952750"/>
            <a:ext cx="4164736" cy="3067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962275"/>
            <a:ext cx="4138868" cy="3048000"/>
          </a:xfrm>
          <a:prstGeom prst="rect">
            <a:avLst/>
          </a:prstGeom>
        </p:spPr>
      </p:pic>
    </p:spTree>
    <p:extLst>
      <p:ext uri="{BB962C8B-B14F-4D97-AF65-F5344CB8AC3E}">
        <p14:creationId xmlns:p14="http://schemas.microsoft.com/office/powerpoint/2010/main" val="33304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WGCNA</a:t>
            </a:r>
          </a:p>
        </p:txBody>
      </p:sp>
      <p:sp>
        <p:nvSpPr>
          <p:cNvPr id="3" name="Content Placeholder 2"/>
          <p:cNvSpPr>
            <a:spLocks noGrp="1"/>
          </p:cNvSpPr>
          <p:nvPr>
            <p:ph idx="1"/>
          </p:nvPr>
        </p:nvSpPr>
        <p:spPr/>
        <p:txBody>
          <a:bodyPr/>
          <a:lstStyle/>
          <a:p>
            <a:r>
              <a:rPr lang="en-US" dirty="0"/>
              <a:t>Final </a:t>
            </a:r>
            <a:r>
              <a:rPr lang="en-US" dirty="0" err="1"/>
              <a:t>datExpr</a:t>
            </a:r>
            <a:r>
              <a:rPr lang="en-US" dirty="0"/>
              <a:t> object had 19,417 genes</a:t>
            </a:r>
          </a:p>
          <a:p>
            <a:r>
              <a:rPr lang="en-US" dirty="0"/>
              <a:t>After </a:t>
            </a:r>
            <a:r>
              <a:rPr lang="en-US" dirty="0" err="1"/>
              <a:t>recutting</a:t>
            </a:r>
            <a:r>
              <a:rPr lang="en-US" dirty="0"/>
              <a:t> tree to choose optimal parameters:</a:t>
            </a:r>
          </a:p>
          <a:p>
            <a:pPr lvl="1"/>
            <a:r>
              <a:rPr lang="en-US" dirty="0" err="1"/>
              <a:t>minModSize</a:t>
            </a:r>
            <a:r>
              <a:rPr lang="en-US" dirty="0"/>
              <a:t> 200</a:t>
            </a:r>
          </a:p>
          <a:p>
            <a:pPr lvl="1"/>
            <a:r>
              <a:rPr lang="en-US" dirty="0" err="1"/>
              <a:t>cutHeight</a:t>
            </a:r>
            <a:r>
              <a:rPr lang="en-US" dirty="0"/>
              <a:t> 0.1</a:t>
            </a:r>
          </a:p>
          <a:p>
            <a:pPr lvl="1"/>
            <a:r>
              <a:rPr lang="en-US" dirty="0" err="1"/>
              <a:t>deepSplit</a:t>
            </a:r>
            <a:r>
              <a:rPr lang="en-US" dirty="0"/>
              <a:t> 2</a:t>
            </a:r>
          </a:p>
          <a:p>
            <a:pPr lvl="1"/>
            <a:r>
              <a:rPr lang="en-US" dirty="0" err="1"/>
              <a:t>pamStage</a:t>
            </a:r>
            <a:r>
              <a:rPr lang="en-US" dirty="0"/>
              <a:t> FALSE</a:t>
            </a:r>
          </a:p>
        </p:txBody>
      </p:sp>
    </p:spTree>
    <p:extLst>
      <p:ext uri="{BB962C8B-B14F-4D97-AF65-F5344CB8AC3E}">
        <p14:creationId xmlns:p14="http://schemas.microsoft.com/office/powerpoint/2010/main" val="76601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84"/>
          <a:stretch/>
        </p:blipFill>
        <p:spPr>
          <a:xfrm>
            <a:off x="1228807" y="-9525"/>
            <a:ext cx="6686385" cy="6715125"/>
          </a:xfrm>
          <a:prstGeom prst="rect">
            <a:avLst/>
          </a:prstGeom>
        </p:spPr>
      </p:pic>
    </p:spTree>
    <p:extLst>
      <p:ext uri="{BB962C8B-B14F-4D97-AF65-F5344CB8AC3E}">
        <p14:creationId xmlns:p14="http://schemas.microsoft.com/office/powerpoint/2010/main" val="268984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cxnSp>
        <p:nvCxnSpPr>
          <p:cNvPr id="3" name="Straight Arrow Connector 2"/>
          <p:cNvCxnSpPr/>
          <p:nvPr/>
        </p:nvCxnSpPr>
        <p:spPr>
          <a:xfrm>
            <a:off x="424543" y="5791200"/>
            <a:ext cx="609600"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p:nvPr/>
        </p:nvCxnSpPr>
        <p:spPr>
          <a:xfrm flipH="1">
            <a:off x="7630886" y="5791200"/>
            <a:ext cx="914400"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66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Investigate Modules</a:t>
            </a:r>
          </a:p>
        </p:txBody>
      </p:sp>
      <p:sp>
        <p:nvSpPr>
          <p:cNvPr id="3" name="Content Placeholder 2"/>
          <p:cNvSpPr>
            <a:spLocks noGrp="1"/>
          </p:cNvSpPr>
          <p:nvPr>
            <p:ph idx="1"/>
          </p:nvPr>
        </p:nvSpPr>
        <p:spPr/>
        <p:txBody>
          <a:bodyPr>
            <a:normAutofit fontScale="62500" lnSpcReduction="20000"/>
          </a:bodyPr>
          <a:lstStyle/>
          <a:p>
            <a:r>
              <a:rPr lang="en-US" dirty="0"/>
              <a:t>Pearson and Spearman Correlation of Module </a:t>
            </a:r>
            <a:r>
              <a:rPr lang="en-US" dirty="0" err="1"/>
              <a:t>Eigengenes</a:t>
            </a:r>
            <a:r>
              <a:rPr lang="en-US" dirty="0"/>
              <a:t> with </a:t>
            </a:r>
            <a:r>
              <a:rPr lang="en-US" dirty="0" err="1"/>
              <a:t>Dx</a:t>
            </a:r>
            <a:r>
              <a:rPr lang="en-US" dirty="0"/>
              <a:t> Vector (WT and KO only)</a:t>
            </a:r>
          </a:p>
          <a:p>
            <a:pPr lvl="1"/>
            <a:r>
              <a:rPr lang="en-US" dirty="0"/>
              <a:t>Student Asymptotic P-Value</a:t>
            </a:r>
          </a:p>
          <a:p>
            <a:pPr lvl="1"/>
            <a:r>
              <a:rPr lang="en-US" dirty="0"/>
              <a:t>ANOVA P-value (of F Ratio) (lm(</a:t>
            </a:r>
            <a:r>
              <a:rPr lang="en-US" dirty="0" err="1"/>
              <a:t>ME~Dx</a:t>
            </a:r>
            <a:r>
              <a:rPr lang="en-US" dirty="0"/>
              <a:t>))</a:t>
            </a:r>
          </a:p>
          <a:p>
            <a:r>
              <a:rPr lang="en-US" dirty="0"/>
              <a:t>Look for Enrichment of Significantly Differentially Expressed Genes in Modules</a:t>
            </a:r>
          </a:p>
          <a:p>
            <a:pPr lvl="1"/>
            <a:r>
              <a:rPr lang="en-US" dirty="0"/>
              <a:t>(# diff expr genes in module)/(# genes in module)</a:t>
            </a:r>
          </a:p>
          <a:p>
            <a:r>
              <a:rPr lang="en-US" dirty="0"/>
              <a:t>GO Elite (gene ontology)</a:t>
            </a:r>
          </a:p>
          <a:p>
            <a:r>
              <a:rPr lang="en-US" dirty="0"/>
              <a:t>Cell Type Correlations</a:t>
            </a:r>
          </a:p>
          <a:p>
            <a:pPr lvl="1"/>
            <a:r>
              <a:rPr lang="en-US" dirty="0" err="1"/>
              <a:t>CellMix</a:t>
            </a:r>
            <a:r>
              <a:rPr lang="en-US" dirty="0"/>
              <a:t>, linear model</a:t>
            </a:r>
          </a:p>
          <a:p>
            <a:pPr lvl="1"/>
            <a:r>
              <a:rPr lang="en-US" dirty="0" err="1"/>
              <a:t>pSI</a:t>
            </a:r>
            <a:r>
              <a:rPr lang="en-US" dirty="0"/>
              <a:t>, essentially a fisher test</a:t>
            </a:r>
          </a:p>
          <a:p>
            <a:r>
              <a:rPr lang="en-US" dirty="0"/>
              <a:t>Examine individual hub genes in over/under expressed modules in KO</a:t>
            </a:r>
          </a:p>
          <a:p>
            <a:pPr lvl="1"/>
            <a:r>
              <a:rPr lang="en-US" dirty="0"/>
              <a:t>Hub Gene = high </a:t>
            </a:r>
            <a:r>
              <a:rPr lang="en-US" dirty="0" err="1"/>
              <a:t>kME</a:t>
            </a:r>
            <a:r>
              <a:rPr lang="en-US" dirty="0"/>
              <a:t> (</a:t>
            </a:r>
            <a:r>
              <a:rPr lang="en-US" dirty="0" err="1"/>
              <a:t>corr</a:t>
            </a:r>
            <a:r>
              <a:rPr lang="en-US" dirty="0"/>
              <a:t> with ME) AND high </a:t>
            </a:r>
            <a:r>
              <a:rPr lang="en-US" dirty="0" err="1"/>
              <a:t>kIN</a:t>
            </a:r>
            <a:r>
              <a:rPr lang="en-US" dirty="0"/>
              <a:t> (high intra-modular connectivity) AND high + significant Gene Significance (correlated or anti-correlated significantly with KO)</a:t>
            </a:r>
          </a:p>
        </p:txBody>
      </p:sp>
    </p:spTree>
    <p:extLst>
      <p:ext uri="{BB962C8B-B14F-4D97-AF65-F5344CB8AC3E}">
        <p14:creationId xmlns:p14="http://schemas.microsoft.com/office/powerpoint/2010/main" val="79700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45" y="457200"/>
            <a:ext cx="8459647" cy="5867400"/>
          </a:xfrm>
          <a:prstGeom prst="rect">
            <a:avLst/>
          </a:prstGeom>
        </p:spPr>
      </p:pic>
    </p:spTree>
    <p:extLst>
      <p:ext uri="{BB962C8B-B14F-4D97-AF65-F5344CB8AC3E}">
        <p14:creationId xmlns:p14="http://schemas.microsoft.com/office/powerpoint/2010/main" val="300594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Enrichment Filtering</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Further filter for interesting modules based on amount of enrichment (does this module contain many significantly differentially expressed genes)?</a:t>
            </a:r>
          </a:p>
          <a:p>
            <a:r>
              <a:rPr lang="en-US" dirty="0"/>
              <a:t>Since we only have 6 samples to compare to module </a:t>
            </a:r>
            <a:r>
              <a:rPr lang="en-US" dirty="0" err="1"/>
              <a:t>eigengenes</a:t>
            </a:r>
            <a:r>
              <a:rPr lang="en-US" dirty="0"/>
              <a:t>, we can’t trust the p-values produced from module </a:t>
            </a:r>
            <a:r>
              <a:rPr lang="en-US" dirty="0" err="1"/>
              <a:t>eigengene</a:t>
            </a:r>
            <a:r>
              <a:rPr lang="en-US" dirty="0"/>
              <a:t> correlations alone</a:t>
            </a:r>
          </a:p>
          <a:p>
            <a:r>
              <a:rPr lang="en-US" dirty="0"/>
              <a:t>Up-Regulated Modules</a:t>
            </a:r>
          </a:p>
          <a:p>
            <a:pPr lvl="1"/>
            <a:r>
              <a:rPr lang="en-US" dirty="0" err="1"/>
              <a:t>Darkred</a:t>
            </a:r>
            <a:r>
              <a:rPr lang="en-US" dirty="0"/>
              <a:t>, green, </a:t>
            </a:r>
            <a:r>
              <a:rPr lang="en-US" b="1" dirty="0" err="1"/>
              <a:t>greenyellow</a:t>
            </a:r>
            <a:r>
              <a:rPr lang="en-US" dirty="0"/>
              <a:t>, </a:t>
            </a:r>
            <a:r>
              <a:rPr lang="en-US" b="1" dirty="0" err="1"/>
              <a:t>lightgreen</a:t>
            </a:r>
            <a:r>
              <a:rPr lang="en-US" dirty="0"/>
              <a:t>, </a:t>
            </a:r>
            <a:r>
              <a:rPr lang="en-US" b="1" dirty="0"/>
              <a:t>purple</a:t>
            </a:r>
          </a:p>
          <a:p>
            <a:pPr lvl="1"/>
            <a:r>
              <a:rPr lang="en-US" dirty="0"/>
              <a:t>Toss out </a:t>
            </a:r>
            <a:r>
              <a:rPr lang="en-US" dirty="0" err="1"/>
              <a:t>darkred</a:t>
            </a:r>
            <a:r>
              <a:rPr lang="en-US" dirty="0"/>
              <a:t> and green from focus of analysis due to lack of enrichment</a:t>
            </a:r>
          </a:p>
          <a:p>
            <a:r>
              <a:rPr lang="en-US" dirty="0"/>
              <a:t>Down-Regulated Modules</a:t>
            </a:r>
          </a:p>
          <a:p>
            <a:pPr lvl="1"/>
            <a:r>
              <a:rPr lang="en-US" b="1" dirty="0"/>
              <a:t>Cyan</a:t>
            </a:r>
            <a:r>
              <a:rPr lang="en-US" dirty="0"/>
              <a:t>, </a:t>
            </a:r>
            <a:r>
              <a:rPr lang="en-US" dirty="0" err="1"/>
              <a:t>lightyellow</a:t>
            </a:r>
            <a:r>
              <a:rPr lang="en-US" dirty="0"/>
              <a:t>, </a:t>
            </a:r>
            <a:r>
              <a:rPr lang="en-US" b="1" dirty="0"/>
              <a:t>pink</a:t>
            </a:r>
            <a:r>
              <a:rPr lang="en-US" dirty="0"/>
              <a:t>, </a:t>
            </a:r>
            <a:r>
              <a:rPr lang="en-US" b="1" dirty="0"/>
              <a:t>yellow</a:t>
            </a:r>
          </a:p>
          <a:p>
            <a:pPr lvl="1"/>
            <a:r>
              <a:rPr lang="en-US" dirty="0"/>
              <a:t>Toss out </a:t>
            </a:r>
            <a:r>
              <a:rPr lang="en-US" dirty="0" err="1"/>
              <a:t>lightyellow</a:t>
            </a:r>
            <a:r>
              <a:rPr lang="en-US" dirty="0"/>
              <a:t> from focus of analysis due to lack of enrichment</a:t>
            </a:r>
          </a:p>
          <a:p>
            <a:r>
              <a:rPr lang="en-US" dirty="0"/>
              <a:t>Reminder – enrichment defined as</a:t>
            </a:r>
          </a:p>
          <a:p>
            <a:pPr lvl="1"/>
            <a:r>
              <a:rPr lang="en-US" dirty="0"/>
              <a:t>(# sig diff expr genes in module)/(# genes in module)</a:t>
            </a:r>
          </a:p>
          <a:p>
            <a:pPr lvl="1"/>
            <a:endParaRPr lang="en-US" dirty="0"/>
          </a:p>
        </p:txBody>
      </p:sp>
    </p:spTree>
    <p:extLst>
      <p:ext uri="{BB962C8B-B14F-4D97-AF65-F5344CB8AC3E}">
        <p14:creationId xmlns:p14="http://schemas.microsoft.com/office/powerpoint/2010/main" val="68433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75" y="0"/>
            <a:ext cx="8229600" cy="1143000"/>
          </a:xfrm>
        </p:spPr>
        <p:txBody>
          <a:bodyPr>
            <a:normAutofit/>
          </a:bodyPr>
          <a:lstStyle/>
          <a:p>
            <a:r>
              <a:rPr lang="en-US" dirty="0"/>
              <a:t>GO Results (Up-Regulated)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9504"/>
            <a:ext cx="3276600" cy="33921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037902"/>
            <a:ext cx="3306897" cy="37153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943996"/>
            <a:ext cx="3098475" cy="2914004"/>
          </a:xfrm>
          <a:prstGeom prst="rect">
            <a:avLst/>
          </a:prstGeom>
        </p:spPr>
      </p:pic>
      <p:sp>
        <p:nvSpPr>
          <p:cNvPr id="10" name="TextBox 9"/>
          <p:cNvSpPr txBox="1"/>
          <p:nvPr/>
        </p:nvSpPr>
        <p:spPr>
          <a:xfrm>
            <a:off x="3429000" y="1199504"/>
            <a:ext cx="939637" cy="369332"/>
          </a:xfrm>
          <a:prstGeom prst="rect">
            <a:avLst/>
          </a:prstGeom>
          <a:noFill/>
        </p:spPr>
        <p:txBody>
          <a:bodyPr wrap="square" rtlCol="0">
            <a:spAutoFit/>
          </a:bodyPr>
          <a:lstStyle/>
          <a:p>
            <a:r>
              <a:rPr lang="en-US" dirty="0"/>
              <a:t>&lt;- Arg1</a:t>
            </a:r>
          </a:p>
        </p:txBody>
      </p:sp>
    </p:spTree>
    <p:extLst>
      <p:ext uri="{BB962C8B-B14F-4D97-AF65-F5344CB8AC3E}">
        <p14:creationId xmlns:p14="http://schemas.microsoft.com/office/powerpoint/2010/main" val="237937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711" b="5518"/>
          <a:stretch/>
        </p:blipFill>
        <p:spPr bwMode="auto">
          <a:xfrm>
            <a:off x="533400" y="1066800"/>
            <a:ext cx="3897229"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8575"/>
            <a:ext cx="8229600" cy="1143000"/>
          </a:xfrm>
        </p:spPr>
        <p:txBody>
          <a:bodyPr/>
          <a:lstStyle/>
          <a:p>
            <a:r>
              <a:rPr lang="en-US" dirty="0"/>
              <a:t>What is Arginase I Deficiency?</a:t>
            </a:r>
          </a:p>
        </p:txBody>
      </p:sp>
      <p:sp>
        <p:nvSpPr>
          <p:cNvPr id="3" name="Content Placeholder 2"/>
          <p:cNvSpPr>
            <a:spLocks noGrp="1"/>
          </p:cNvSpPr>
          <p:nvPr>
            <p:ph idx="1"/>
          </p:nvPr>
        </p:nvSpPr>
        <p:spPr>
          <a:xfrm>
            <a:off x="4572000" y="1219200"/>
            <a:ext cx="4419600" cy="5219700"/>
          </a:xfrm>
        </p:spPr>
        <p:txBody>
          <a:bodyPr>
            <a:normAutofit fontScale="85000" lnSpcReduction="20000"/>
          </a:bodyPr>
          <a:lstStyle/>
          <a:p>
            <a:r>
              <a:rPr lang="en-US" sz="2400" dirty="0"/>
              <a:t>Lack of functional arginase in the Urea cycle is what causes excess ammonia and arginine (and likely other </a:t>
            </a:r>
            <a:r>
              <a:rPr lang="en-US" sz="2400" dirty="0" err="1"/>
              <a:t>guanidino</a:t>
            </a:r>
            <a:r>
              <a:rPr lang="en-US" sz="2400" dirty="0"/>
              <a:t> compounds) to accumulate</a:t>
            </a:r>
          </a:p>
          <a:p>
            <a:r>
              <a:rPr lang="en-US" sz="2400" dirty="0"/>
              <a:t>Autosomal Recessive pattern, and very rare (1:350,000 to 1:1,000,000)</a:t>
            </a:r>
            <a:endParaRPr lang="en-US" sz="3300" dirty="0"/>
          </a:p>
          <a:p>
            <a:r>
              <a:rPr lang="en-US" sz="2400" dirty="0"/>
              <a:t>Deficiency of liver arginase (AI) causes hyperargininemia, a disorder characterized by progressive </a:t>
            </a:r>
            <a:r>
              <a:rPr lang="en-US" sz="2400" i="1" dirty="0">
                <a:solidFill>
                  <a:srgbClr val="FF0000"/>
                </a:solidFill>
              </a:rPr>
              <a:t>mental impairment (intellectual disability)</a:t>
            </a:r>
            <a:r>
              <a:rPr lang="en-US" sz="2400" dirty="0"/>
              <a:t>, growth retardation, microcephaly, clonus, seizures, spastic </a:t>
            </a:r>
            <a:r>
              <a:rPr lang="en-US" sz="2400" dirty="0" err="1"/>
              <a:t>diplegia</a:t>
            </a:r>
            <a:r>
              <a:rPr lang="en-US" sz="2400" dirty="0"/>
              <a:t>, loss of ambulation and spasticity and punctuated by sometimes fatal episodes of </a:t>
            </a:r>
            <a:r>
              <a:rPr lang="en-US" sz="2400" dirty="0" err="1"/>
              <a:t>hyperammonemia</a:t>
            </a:r>
            <a:endParaRPr lang="en-US" sz="2400" dirty="0"/>
          </a:p>
          <a:p>
            <a:r>
              <a:rPr lang="en-US" sz="2400" dirty="0"/>
              <a:t>Also cortical and pyramidal tract deterioration observed – could be a reason for spasticity</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279" y="4114800"/>
            <a:ext cx="1250641"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3334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GO Results (Down-Regulated)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925125"/>
            <a:ext cx="3645016" cy="4264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590800"/>
            <a:ext cx="3927276" cy="41148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6542" r="7870"/>
          <a:stretch/>
        </p:blipFill>
        <p:spPr>
          <a:xfrm>
            <a:off x="9524" y="963225"/>
            <a:ext cx="2990851" cy="3579000"/>
          </a:xfrm>
          <a:prstGeom prst="rect">
            <a:avLst/>
          </a:prstGeom>
        </p:spPr>
      </p:pic>
    </p:spTree>
    <p:extLst>
      <p:ext uri="{BB962C8B-B14F-4D97-AF65-F5344CB8AC3E}">
        <p14:creationId xmlns:p14="http://schemas.microsoft.com/office/powerpoint/2010/main" val="3649906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Cell Type Correlations</a:t>
            </a:r>
          </a:p>
        </p:txBody>
      </p:sp>
      <p:graphicFrame>
        <p:nvGraphicFramePr>
          <p:cNvPr id="4" name="Table 3"/>
          <p:cNvGraphicFramePr>
            <a:graphicFrameLocks noGrp="1"/>
          </p:cNvGraphicFramePr>
          <p:nvPr>
            <p:extLst>
              <p:ext uri="{D42A27DB-BD31-4B8C-83A1-F6EECF244321}">
                <p14:modId xmlns:p14="http://schemas.microsoft.com/office/powerpoint/2010/main" val="1104970196"/>
              </p:ext>
            </p:extLst>
          </p:nvPr>
        </p:nvGraphicFramePr>
        <p:xfrm>
          <a:off x="152399" y="1447798"/>
          <a:ext cx="8839203" cy="4710286"/>
        </p:xfrm>
        <a:graphic>
          <a:graphicData uri="http://schemas.openxmlformats.org/drawingml/2006/table">
            <a:tbl>
              <a:tblPr>
                <a:tableStyleId>{5C22544A-7EE6-4342-B048-85BDC9FD1C3A}</a:tableStyleId>
              </a:tblPr>
              <a:tblGrid>
                <a:gridCol w="762001">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81500">
                  <a:extLst>
                    <a:ext uri="{9D8B030D-6E8A-4147-A177-3AD203B41FA5}">
                      <a16:colId xmlns:a16="http://schemas.microsoft.com/office/drawing/2014/main" val="20002"/>
                    </a:ext>
                  </a:extLst>
                </a:gridCol>
                <a:gridCol w="12473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687547">
                  <a:extLst>
                    <a:ext uri="{9D8B030D-6E8A-4147-A177-3AD203B41FA5}">
                      <a16:colId xmlns:a16="http://schemas.microsoft.com/office/drawing/2014/main" val="20010"/>
                    </a:ext>
                  </a:extLst>
                </a:gridCol>
                <a:gridCol w="836455">
                  <a:extLst>
                    <a:ext uri="{9D8B030D-6E8A-4147-A177-3AD203B41FA5}">
                      <a16:colId xmlns:a16="http://schemas.microsoft.com/office/drawing/2014/main" val="20011"/>
                    </a:ext>
                  </a:extLst>
                </a:gridCol>
              </a:tblGrid>
              <a:tr h="1090154">
                <a:tc>
                  <a:txBody>
                    <a:bodyPr/>
                    <a:lstStyle/>
                    <a:p>
                      <a:pPr algn="l" fontAlgn="b"/>
                      <a:r>
                        <a:rPr lang="en-US" sz="900" u="none" strike="noStrike" dirty="0">
                          <a:effectLst/>
                        </a:rPr>
                        <a:t>Module</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a:effectLst/>
                        </a:rPr>
                        <a:t>Size (# genes)</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err="1">
                          <a:effectLst/>
                        </a:rPr>
                        <a:t>DiffExpr</a:t>
                      </a:r>
                      <a:r>
                        <a:rPr lang="en-US" sz="900" u="none" strike="noStrike" dirty="0">
                          <a:effectLst/>
                        </a:rPr>
                        <a:t> (# diff expr genes)</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a:effectLst/>
                        </a:rPr>
                        <a:t>Enrichment (</a:t>
                      </a:r>
                      <a:r>
                        <a:rPr lang="en-US" sz="900" u="none" strike="noStrike" dirty="0" err="1">
                          <a:effectLst/>
                        </a:rPr>
                        <a:t>DiffExpr</a:t>
                      </a:r>
                      <a:r>
                        <a:rPr lang="en-US" sz="900" u="none" strike="noStrike" dirty="0">
                          <a:effectLst/>
                        </a:rPr>
                        <a:t>/Size)</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a:effectLst/>
                        </a:rPr>
                        <a:t>Top GO</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err="1">
                          <a:effectLst/>
                        </a:rPr>
                        <a:t>Corr_With_KO</a:t>
                      </a:r>
                      <a:r>
                        <a:rPr lang="en-US" sz="900" u="none" strike="noStrike" dirty="0">
                          <a:effectLst/>
                        </a:rPr>
                        <a:t> (Pearson)</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err="1">
                          <a:effectLst/>
                        </a:rPr>
                        <a:t>Corr_With_KO</a:t>
                      </a:r>
                      <a:r>
                        <a:rPr lang="en-US" sz="900" u="none" strike="noStrike" dirty="0">
                          <a:effectLst/>
                        </a:rPr>
                        <a:t> (Spearman)</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800" u="none" strike="noStrike" dirty="0" err="1">
                          <a:effectLst/>
                        </a:rPr>
                        <a:t>pCorr_With_KO</a:t>
                      </a:r>
                      <a:r>
                        <a:rPr lang="en-US" sz="800" u="none" strike="noStrike" dirty="0">
                          <a:effectLst/>
                        </a:rPr>
                        <a:t> (Pearson)</a:t>
                      </a:r>
                      <a:br>
                        <a:rPr lang="en-US" sz="800" u="none" strike="noStrike" dirty="0">
                          <a:effectLst/>
                        </a:rPr>
                      </a:br>
                      <a:r>
                        <a:rPr lang="en-US" sz="800" u="none" strike="noStrike" dirty="0">
                          <a:effectLst/>
                        </a:rPr>
                        <a:t>Student Asymptotic p-value</a:t>
                      </a:r>
                      <a:endParaRPr lang="en-US" sz="800" b="0" i="0" u="none" strike="noStrike" dirty="0">
                        <a:solidFill>
                          <a:srgbClr val="000000"/>
                        </a:solidFill>
                        <a:effectLst/>
                        <a:latin typeface="Calibri"/>
                      </a:endParaRPr>
                    </a:p>
                  </a:txBody>
                  <a:tcPr marL="4637" marR="4637" marT="4637" marB="0" anchor="b"/>
                </a:tc>
                <a:tc>
                  <a:txBody>
                    <a:bodyPr/>
                    <a:lstStyle/>
                    <a:p>
                      <a:pPr algn="l" fontAlgn="b"/>
                      <a:r>
                        <a:rPr lang="en-US" sz="800" u="none" strike="noStrike" dirty="0" err="1">
                          <a:effectLst/>
                        </a:rPr>
                        <a:t>pCorr_With_KO</a:t>
                      </a:r>
                      <a:r>
                        <a:rPr lang="en-US" sz="800" u="none" strike="noStrike" dirty="0">
                          <a:effectLst/>
                        </a:rPr>
                        <a:t> (Spearman)</a:t>
                      </a:r>
                      <a:br>
                        <a:rPr lang="en-US" sz="800" u="none" strike="noStrike" dirty="0">
                          <a:effectLst/>
                        </a:rPr>
                      </a:br>
                      <a:r>
                        <a:rPr lang="en-US" sz="800" u="none" strike="noStrike" dirty="0">
                          <a:effectLst/>
                        </a:rPr>
                        <a:t>Student Asymptotic p-value</a:t>
                      </a:r>
                      <a:endParaRPr lang="en-US" sz="800" b="0" i="0" u="none" strike="noStrike" dirty="0">
                        <a:solidFill>
                          <a:srgbClr val="000000"/>
                        </a:solidFill>
                        <a:effectLst/>
                        <a:latin typeface="Calibri"/>
                      </a:endParaRPr>
                    </a:p>
                  </a:txBody>
                  <a:tcPr marL="4637" marR="4637" marT="4637" marB="0" anchor="b"/>
                </a:tc>
                <a:tc>
                  <a:txBody>
                    <a:bodyPr/>
                    <a:lstStyle/>
                    <a:p>
                      <a:pPr algn="l" fontAlgn="b"/>
                      <a:r>
                        <a:rPr lang="en-US" sz="900" u="none" strike="noStrike" dirty="0" err="1">
                          <a:effectLst/>
                        </a:rPr>
                        <a:t>pANOVA</a:t>
                      </a:r>
                      <a:endParaRPr lang="en-US" sz="900" b="0" i="0" u="none" strike="noStrike" dirty="0">
                        <a:solidFill>
                          <a:srgbClr val="000000"/>
                        </a:solidFill>
                        <a:effectLst/>
                        <a:latin typeface="Calibri"/>
                      </a:endParaRPr>
                    </a:p>
                  </a:txBody>
                  <a:tcPr marL="4637" marR="4637" marT="4637" marB="0" anchor="b"/>
                </a:tc>
                <a:tc>
                  <a:txBody>
                    <a:bodyPr/>
                    <a:lstStyle/>
                    <a:p>
                      <a:pPr algn="l" fontAlgn="b"/>
                      <a:r>
                        <a:rPr lang="en-US" sz="800" u="none" strike="noStrike" dirty="0">
                          <a:effectLst/>
                        </a:rPr>
                        <a:t>Positive </a:t>
                      </a:r>
                      <a:r>
                        <a:rPr lang="en-US" sz="800" u="none" strike="noStrike" dirty="0" err="1">
                          <a:effectLst/>
                        </a:rPr>
                        <a:t>CellTypeCor</a:t>
                      </a:r>
                      <a:br>
                        <a:rPr lang="en-US" sz="800" u="none" strike="noStrike" dirty="0">
                          <a:effectLst/>
                        </a:rPr>
                      </a:br>
                      <a:r>
                        <a:rPr lang="en-US" sz="800" u="none" strike="noStrike" dirty="0" err="1">
                          <a:effectLst/>
                        </a:rPr>
                        <a:t>CellMix</a:t>
                      </a:r>
                      <a:r>
                        <a:rPr lang="en-US" sz="800" u="none" strike="noStrike" dirty="0">
                          <a:effectLst/>
                        </a:rPr>
                        <a:t>, </a:t>
                      </a:r>
                      <a:r>
                        <a:rPr lang="en-US" sz="800" u="none" strike="noStrike" dirty="0" err="1">
                          <a:effectLst/>
                        </a:rPr>
                        <a:t>kruskal-wallis</a:t>
                      </a:r>
                      <a:r>
                        <a:rPr lang="en-US" sz="800" u="none" strike="noStrike" dirty="0">
                          <a:effectLst/>
                        </a:rPr>
                        <a:t> p</a:t>
                      </a:r>
                      <a:endParaRPr lang="en-US" sz="800" b="0" i="0" u="none" strike="noStrike" dirty="0">
                        <a:solidFill>
                          <a:srgbClr val="000000"/>
                        </a:solidFill>
                        <a:effectLst/>
                        <a:latin typeface="Calibri"/>
                      </a:endParaRPr>
                    </a:p>
                  </a:txBody>
                  <a:tcPr marL="4637" marR="4637" marT="4637" marB="0" anchor="b"/>
                </a:tc>
                <a:tc>
                  <a:txBody>
                    <a:bodyPr/>
                    <a:lstStyle/>
                    <a:p>
                      <a:pPr algn="l" fontAlgn="b"/>
                      <a:r>
                        <a:rPr lang="en-US" sz="800" u="none" strike="noStrike" dirty="0" err="1">
                          <a:effectLst/>
                        </a:rPr>
                        <a:t>pSI</a:t>
                      </a:r>
                      <a:r>
                        <a:rPr lang="en-US" sz="800" u="none" strike="noStrike" dirty="0">
                          <a:effectLst/>
                        </a:rPr>
                        <a:t> Enrichment</a:t>
                      </a:r>
                      <a:br>
                        <a:rPr lang="en-US" sz="800" u="none" strike="noStrike" dirty="0">
                          <a:effectLst/>
                        </a:rPr>
                      </a:br>
                      <a:r>
                        <a:rPr lang="en-US" sz="800" u="none" strike="noStrike" dirty="0">
                          <a:effectLst/>
                        </a:rPr>
                        <a:t>p</a:t>
                      </a:r>
                      <a:r>
                        <a:rPr lang="en-US" sz="800" u="none" strike="noStrike" baseline="0" dirty="0">
                          <a:effectLst/>
                        </a:rPr>
                        <a:t> adj.</a:t>
                      </a:r>
                      <a:r>
                        <a:rPr lang="en-US" sz="800" u="none" strike="noStrike" dirty="0">
                          <a:effectLst/>
                        </a:rPr>
                        <a:t> fisher</a:t>
                      </a:r>
                      <a:endParaRPr lang="en-US" sz="800" b="0" i="0" u="none" strike="noStrike" dirty="0">
                        <a:solidFill>
                          <a:srgbClr val="000000"/>
                        </a:solidFill>
                        <a:effectLst/>
                        <a:latin typeface="Calibri"/>
                      </a:endParaRPr>
                    </a:p>
                  </a:txBody>
                  <a:tcPr marL="4637" marR="4637" marT="4637" marB="0" anchor="b"/>
                </a:tc>
                <a:extLst>
                  <a:ext uri="{0D108BD9-81ED-4DB2-BD59-A6C34878D82A}">
                    <a16:rowId xmlns:a16="http://schemas.microsoft.com/office/drawing/2014/main" val="10000"/>
                  </a:ext>
                </a:extLst>
              </a:tr>
              <a:tr h="436062">
                <a:tc>
                  <a:txBody>
                    <a:bodyPr/>
                    <a:lstStyle/>
                    <a:p>
                      <a:pPr algn="l" fontAlgn="b"/>
                      <a:r>
                        <a:rPr lang="en-US" sz="1100" u="none" strike="noStrike" dirty="0">
                          <a:effectLst/>
                        </a:rPr>
                        <a:t>cyan</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286</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155</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0.541958042</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l" fontAlgn="b"/>
                      <a:r>
                        <a:rPr lang="en-US" sz="1100" u="none" strike="noStrike" dirty="0">
                          <a:effectLst/>
                        </a:rPr>
                        <a:t>angiogenesis/regulation of cell motility</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-0.93</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0.00001</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900" b="0" i="0" u="none" strike="noStrike" dirty="0">
                          <a:solidFill>
                            <a:schemeClr val="tx1"/>
                          </a:solidFill>
                          <a:effectLst/>
                          <a:latin typeface="Calibri"/>
                        </a:rPr>
                        <a:t>8.80E-05</a:t>
                      </a:r>
                    </a:p>
                  </a:txBody>
                  <a:tcPr marL="9525" marR="9525" marT="9525" marB="0" anchor="b">
                    <a:solidFill>
                      <a:schemeClr val="tx2">
                        <a:lumMod val="40000"/>
                        <a:lumOff val="60000"/>
                      </a:schemeClr>
                    </a:solidFill>
                  </a:tcPr>
                </a:tc>
                <a:tc>
                  <a:txBody>
                    <a:bodyPr/>
                    <a:lstStyle/>
                    <a:p>
                      <a:pPr algn="l" fontAlgn="b"/>
                      <a:r>
                        <a:rPr lang="en-US" sz="1100" u="none" strike="noStrike" dirty="0">
                          <a:effectLst/>
                        </a:rPr>
                        <a:t>NF Oligo? </a:t>
                      </a:r>
                    </a:p>
                    <a:p>
                      <a:pPr algn="l" fontAlgn="b"/>
                      <a:r>
                        <a:rPr lang="en-US" sz="1100" u="none" strike="noStrike" dirty="0">
                          <a:effectLst/>
                        </a:rPr>
                        <a:t>P = 0.094</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l" fontAlgn="b"/>
                      <a:r>
                        <a:rPr lang="en-US" sz="1100" u="none" strike="noStrike" dirty="0">
                          <a:effectLst/>
                        </a:rPr>
                        <a:t>Endo, 7e-12</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extLst>
                  <a:ext uri="{0D108BD9-81ED-4DB2-BD59-A6C34878D82A}">
                    <a16:rowId xmlns:a16="http://schemas.microsoft.com/office/drawing/2014/main" val="10001"/>
                  </a:ext>
                </a:extLst>
              </a:tr>
              <a:tr h="789275">
                <a:tc>
                  <a:txBody>
                    <a:bodyPr/>
                    <a:lstStyle/>
                    <a:p>
                      <a:pPr algn="l" fontAlgn="b"/>
                      <a:r>
                        <a:rPr lang="en-US" sz="1100" u="none" strike="noStrike" dirty="0">
                          <a:effectLst/>
                        </a:rPr>
                        <a:t>green</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827</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31</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0.037484885</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l" fontAlgn="b"/>
                      <a:r>
                        <a:rPr lang="en-US" sz="1100" u="none" strike="noStrike" dirty="0">
                          <a:effectLst/>
                        </a:rPr>
                        <a:t>positive regulation of phospholipase activity</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0.82</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0.001</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900" b="0" i="0" u="none" strike="noStrike" dirty="0">
                          <a:solidFill>
                            <a:schemeClr val="tx1"/>
                          </a:solidFill>
                          <a:effectLst/>
                          <a:latin typeface="Calibri"/>
                        </a:rPr>
                        <a:t>0.015</a:t>
                      </a:r>
                    </a:p>
                  </a:txBody>
                  <a:tcPr marL="9525" marR="9525" marT="9525" marB="0" anchor="b">
                    <a:solidFill>
                      <a:srgbClr val="EDD755"/>
                    </a:solidFill>
                  </a:tcPr>
                </a:tc>
                <a:tc>
                  <a:txBody>
                    <a:bodyPr/>
                    <a:lstStyle/>
                    <a:p>
                      <a:pPr algn="l" fontAlgn="b"/>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l" fontAlgn="b"/>
                      <a:r>
                        <a:rPr lang="en-US" sz="1100" u="none" strike="noStrike">
                          <a:effectLst/>
                        </a:rPr>
                        <a:t>Astro, 0.004</a:t>
                      </a:r>
                      <a:endParaRPr lang="en-US" sz="1100" b="0" i="0" u="none" strike="noStrike">
                        <a:solidFill>
                          <a:srgbClr val="000000"/>
                        </a:solidFill>
                        <a:effectLst/>
                        <a:latin typeface="Calibri"/>
                      </a:endParaRPr>
                    </a:p>
                  </a:txBody>
                  <a:tcPr marL="4637" marR="4637" marT="4637" marB="0" anchor="b">
                    <a:solidFill>
                      <a:srgbClr val="EDD755"/>
                    </a:solidFill>
                  </a:tcPr>
                </a:tc>
                <a:extLst>
                  <a:ext uri="{0D108BD9-81ED-4DB2-BD59-A6C34878D82A}">
                    <a16:rowId xmlns:a16="http://schemas.microsoft.com/office/drawing/2014/main" val="10002"/>
                  </a:ext>
                </a:extLst>
              </a:tr>
              <a:tr h="436062">
                <a:tc>
                  <a:txBody>
                    <a:bodyPr/>
                    <a:lstStyle/>
                    <a:p>
                      <a:pPr algn="l" fontAlgn="b"/>
                      <a:r>
                        <a:rPr lang="en-US" sz="1100" u="none" strike="noStrike" dirty="0" err="1">
                          <a:effectLst/>
                        </a:rPr>
                        <a:t>greenyellow</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462</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304</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0.658008658</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l" fontAlgn="b"/>
                      <a:r>
                        <a:rPr lang="en-US" sz="1100" u="none" strike="noStrike" dirty="0">
                          <a:effectLst/>
                        </a:rPr>
                        <a:t>cellular response to biotic stimulus</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0.92</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0.00002</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900" b="0" i="0" u="none" strike="noStrike" dirty="0">
                          <a:solidFill>
                            <a:schemeClr val="tx1"/>
                          </a:solidFill>
                          <a:effectLst/>
                          <a:latin typeface="Calibri"/>
                        </a:rPr>
                        <a:t>3.90E-06</a:t>
                      </a:r>
                    </a:p>
                  </a:txBody>
                  <a:tcPr marL="9525" marR="9525" marT="9525" marB="0" anchor="b">
                    <a:solidFill>
                      <a:srgbClr val="EDD755"/>
                    </a:solidFill>
                  </a:tcPr>
                </a:tc>
                <a:tc>
                  <a:txBody>
                    <a:bodyPr/>
                    <a:lstStyle/>
                    <a:p>
                      <a:pPr algn="l" fontAlgn="b"/>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l" fontAlgn="b"/>
                      <a:r>
                        <a:rPr lang="en-US" sz="1100" u="none" strike="noStrike" dirty="0">
                          <a:effectLst/>
                        </a:rPr>
                        <a:t>Endo, 0.003? Astro, 0.04?</a:t>
                      </a:r>
                      <a:endParaRPr lang="en-US" sz="1100" b="0" i="0" u="none" strike="noStrike" dirty="0">
                        <a:solidFill>
                          <a:srgbClr val="000000"/>
                        </a:solidFill>
                        <a:effectLst/>
                        <a:latin typeface="Calibri"/>
                      </a:endParaRPr>
                    </a:p>
                  </a:txBody>
                  <a:tcPr marL="4637" marR="4637" marT="4637" marB="0" anchor="b">
                    <a:solidFill>
                      <a:srgbClr val="EDD755"/>
                    </a:solidFill>
                  </a:tcPr>
                </a:tc>
                <a:extLst>
                  <a:ext uri="{0D108BD9-81ED-4DB2-BD59-A6C34878D82A}">
                    <a16:rowId xmlns:a16="http://schemas.microsoft.com/office/drawing/2014/main" val="10003"/>
                  </a:ext>
                </a:extLst>
              </a:tr>
              <a:tr h="436062">
                <a:tc>
                  <a:txBody>
                    <a:bodyPr/>
                    <a:lstStyle/>
                    <a:p>
                      <a:pPr algn="l" fontAlgn="b"/>
                      <a:r>
                        <a:rPr lang="en-US" sz="1100" u="none" strike="noStrike" dirty="0" err="1">
                          <a:effectLst/>
                        </a:rPr>
                        <a:t>lightgreen</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256</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117</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0.45703125</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l" fontAlgn="b"/>
                      <a:r>
                        <a:rPr lang="en-US" sz="1100" u="none" strike="noStrike" dirty="0">
                          <a:effectLst/>
                        </a:rPr>
                        <a:t>RNA processing</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0.8</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0.002</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900" b="0" i="0" u="none" strike="noStrike" dirty="0">
                          <a:solidFill>
                            <a:schemeClr val="tx1"/>
                          </a:solidFill>
                          <a:effectLst/>
                          <a:latin typeface="Calibri"/>
                        </a:rPr>
                        <a:t>1.50E-03</a:t>
                      </a:r>
                    </a:p>
                  </a:txBody>
                  <a:tcPr marL="9525" marR="9525" marT="9525" marB="0" anchor="b">
                    <a:solidFill>
                      <a:srgbClr val="EDD755"/>
                    </a:solidFill>
                  </a:tcPr>
                </a:tc>
                <a:tc>
                  <a:txBody>
                    <a:bodyPr/>
                    <a:lstStyle/>
                    <a:p>
                      <a:pPr algn="l" fontAlgn="b"/>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l" fontAlgn="b"/>
                      <a:endParaRPr lang="en-US" sz="1100" b="0" i="0" u="none" strike="noStrike" dirty="0">
                        <a:solidFill>
                          <a:srgbClr val="000000"/>
                        </a:solidFill>
                        <a:effectLst/>
                        <a:latin typeface="Calibri"/>
                      </a:endParaRPr>
                    </a:p>
                  </a:txBody>
                  <a:tcPr marL="4637" marR="4637" marT="4637" marB="0" anchor="b">
                    <a:solidFill>
                      <a:srgbClr val="EDD755"/>
                    </a:solidFill>
                  </a:tcPr>
                </a:tc>
                <a:extLst>
                  <a:ext uri="{0D108BD9-81ED-4DB2-BD59-A6C34878D82A}">
                    <a16:rowId xmlns:a16="http://schemas.microsoft.com/office/drawing/2014/main" val="10004"/>
                  </a:ext>
                </a:extLst>
              </a:tr>
              <a:tr h="436062">
                <a:tc>
                  <a:txBody>
                    <a:bodyPr/>
                    <a:lstStyle/>
                    <a:p>
                      <a:pPr algn="l" fontAlgn="b"/>
                      <a:r>
                        <a:rPr lang="en-US" sz="1100" u="none" strike="noStrike" dirty="0">
                          <a:effectLst/>
                        </a:rPr>
                        <a:t>pink</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512</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201</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0.392578125</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l" fontAlgn="b"/>
                      <a:r>
                        <a:rPr lang="en-US" sz="1100" u="none" strike="noStrike" dirty="0">
                          <a:effectLst/>
                        </a:rPr>
                        <a:t>regulation of ion transport</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-0.81</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0.001</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900" b="0" i="0" u="none" strike="noStrike" dirty="0">
                          <a:solidFill>
                            <a:schemeClr val="tx1"/>
                          </a:solidFill>
                          <a:effectLst/>
                          <a:latin typeface="Calibri"/>
                        </a:rPr>
                        <a:t>2.30E-03</a:t>
                      </a:r>
                    </a:p>
                  </a:txBody>
                  <a:tcPr marL="9525" marR="9525" marT="9525" marB="0" anchor="b">
                    <a:solidFill>
                      <a:schemeClr val="tx2">
                        <a:lumMod val="40000"/>
                        <a:lumOff val="60000"/>
                      </a:schemeClr>
                    </a:solidFill>
                  </a:tcPr>
                </a:tc>
                <a:tc>
                  <a:txBody>
                    <a:bodyPr/>
                    <a:lstStyle/>
                    <a:p>
                      <a:pPr algn="l" fontAlgn="b"/>
                      <a:r>
                        <a:rPr lang="en-US" sz="1100" u="none" strike="noStrike" dirty="0">
                          <a:effectLst/>
                        </a:rPr>
                        <a:t>NF Oligo? </a:t>
                      </a:r>
                    </a:p>
                    <a:p>
                      <a:pPr algn="l" fontAlgn="b"/>
                      <a:r>
                        <a:rPr lang="en-US" sz="1100" u="none" strike="noStrike" dirty="0">
                          <a:effectLst/>
                        </a:rPr>
                        <a:t>P = 0.054</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endParaRPr lang="en-US" dirty="0"/>
                    </a:p>
                  </a:txBody>
                  <a:tcPr marL="4637" marR="4637" marT="4637" marB="0" anchor="b">
                    <a:solidFill>
                      <a:schemeClr val="tx2">
                        <a:lumMod val="40000"/>
                        <a:lumOff val="60000"/>
                      </a:schemeClr>
                    </a:solidFill>
                  </a:tcPr>
                </a:tc>
                <a:extLst>
                  <a:ext uri="{0D108BD9-81ED-4DB2-BD59-A6C34878D82A}">
                    <a16:rowId xmlns:a16="http://schemas.microsoft.com/office/drawing/2014/main" val="10005"/>
                  </a:ext>
                </a:extLst>
              </a:tr>
              <a:tr h="436062">
                <a:tc>
                  <a:txBody>
                    <a:bodyPr/>
                    <a:lstStyle/>
                    <a:p>
                      <a:pPr algn="l" fontAlgn="b"/>
                      <a:r>
                        <a:rPr lang="en-US" sz="1100" u="none" strike="noStrike" dirty="0">
                          <a:effectLst/>
                        </a:rPr>
                        <a:t>purple</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496</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128</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0.258064516</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l" fontAlgn="b"/>
                      <a:r>
                        <a:rPr lang="en-US" sz="1100" u="none" strike="noStrike" dirty="0">
                          <a:effectLst/>
                        </a:rPr>
                        <a:t>mRNA metabolic process</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0.7</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0.01</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rgbClr val="EDD755"/>
                    </a:solidFill>
                  </a:tcPr>
                </a:tc>
                <a:tc>
                  <a:txBody>
                    <a:bodyPr/>
                    <a:lstStyle/>
                    <a:p>
                      <a:pPr algn="r" fontAlgn="b"/>
                      <a:r>
                        <a:rPr lang="en-US" sz="900" b="0" i="0" u="none" strike="noStrike" dirty="0">
                          <a:solidFill>
                            <a:schemeClr val="tx1"/>
                          </a:solidFill>
                          <a:effectLst/>
                          <a:latin typeface="Calibri"/>
                        </a:rPr>
                        <a:t>6.50E-03</a:t>
                      </a:r>
                    </a:p>
                  </a:txBody>
                  <a:tcPr marL="9525" marR="9525" marT="9525" marB="0" anchor="b">
                    <a:solidFill>
                      <a:srgbClr val="EDD755"/>
                    </a:solidFill>
                  </a:tcPr>
                </a:tc>
                <a:tc>
                  <a:txBody>
                    <a:bodyPr/>
                    <a:lstStyle/>
                    <a:p>
                      <a:pPr algn="l" fontAlgn="b"/>
                      <a:endParaRPr lang="en-US" sz="1100" b="0" i="0" u="none" strike="noStrike" dirty="0">
                        <a:solidFill>
                          <a:srgbClr val="000000"/>
                        </a:solidFill>
                        <a:effectLst/>
                        <a:latin typeface="Calibri"/>
                      </a:endParaRPr>
                    </a:p>
                  </a:txBody>
                  <a:tcPr marL="4637" marR="4637" marT="4637" marB="0" anchor="b">
                    <a:solidFill>
                      <a:srgbClr val="EDD755"/>
                    </a:solidFill>
                  </a:tcPr>
                </a:tc>
                <a:tc>
                  <a:txBody>
                    <a:bodyPr/>
                    <a:lstStyle/>
                    <a:p>
                      <a:pPr algn="l" fontAlgn="b"/>
                      <a:r>
                        <a:rPr lang="en-US" sz="1100" u="none" strike="noStrike" dirty="0">
                          <a:effectLst/>
                        </a:rPr>
                        <a:t>NE, 1e-10</a:t>
                      </a:r>
                      <a:endParaRPr lang="en-US" sz="1100" b="0" i="0" u="none" strike="noStrike" dirty="0">
                        <a:solidFill>
                          <a:srgbClr val="000000"/>
                        </a:solidFill>
                        <a:effectLst/>
                        <a:latin typeface="Calibri"/>
                      </a:endParaRPr>
                    </a:p>
                  </a:txBody>
                  <a:tcPr marL="4637" marR="4637" marT="4637" marB="0" anchor="b">
                    <a:solidFill>
                      <a:srgbClr val="EDD755"/>
                    </a:solidFill>
                  </a:tcPr>
                </a:tc>
                <a:extLst>
                  <a:ext uri="{0D108BD9-81ED-4DB2-BD59-A6C34878D82A}">
                    <a16:rowId xmlns:a16="http://schemas.microsoft.com/office/drawing/2014/main" val="10006"/>
                  </a:ext>
                </a:extLst>
              </a:tr>
              <a:tr h="436062">
                <a:tc>
                  <a:txBody>
                    <a:bodyPr/>
                    <a:lstStyle/>
                    <a:p>
                      <a:pPr algn="l" fontAlgn="b"/>
                      <a:r>
                        <a:rPr lang="en-US" sz="1100" u="none" strike="noStrike" dirty="0">
                          <a:effectLst/>
                        </a:rPr>
                        <a:t>yellow</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976</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490</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0.50204918</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l" fontAlgn="b"/>
                      <a:r>
                        <a:rPr lang="en-US" sz="1100" u="none" strike="noStrike" dirty="0">
                          <a:effectLst/>
                        </a:rPr>
                        <a:t>myelination</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-0.92</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-0.88</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0.00002</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1100" u="none" strike="noStrike" dirty="0">
                          <a:effectLst/>
                        </a:rPr>
                        <a:t>0.02</a:t>
                      </a:r>
                      <a:endParaRPr lang="en-US" sz="1100" b="0" i="0" u="none" strike="noStrike" dirty="0">
                        <a:solidFill>
                          <a:srgbClr val="9C0006"/>
                        </a:solidFill>
                        <a:effectLst/>
                        <a:latin typeface="Calibri"/>
                      </a:endParaRPr>
                    </a:p>
                  </a:txBody>
                  <a:tcPr marL="4637" marR="4637" marT="4637" marB="0" anchor="b">
                    <a:solidFill>
                      <a:schemeClr val="tx2">
                        <a:lumMod val="40000"/>
                        <a:lumOff val="60000"/>
                      </a:schemeClr>
                    </a:solidFill>
                  </a:tcPr>
                </a:tc>
                <a:tc>
                  <a:txBody>
                    <a:bodyPr/>
                    <a:lstStyle/>
                    <a:p>
                      <a:pPr algn="r" fontAlgn="b"/>
                      <a:r>
                        <a:rPr lang="en-US" sz="900" b="0" i="0" u="none" strike="noStrike" dirty="0">
                          <a:solidFill>
                            <a:schemeClr val="tx1"/>
                          </a:solidFill>
                          <a:effectLst/>
                          <a:latin typeface="Calibri"/>
                        </a:rPr>
                        <a:t>2.80E-04</a:t>
                      </a:r>
                    </a:p>
                  </a:txBody>
                  <a:tcPr marL="9525" marR="9525" marT="9525" marB="0" anchor="b">
                    <a:solidFill>
                      <a:schemeClr val="tx2">
                        <a:lumMod val="40000"/>
                        <a:lumOff val="60000"/>
                      </a:schemeClr>
                    </a:solidFill>
                  </a:tcPr>
                </a:tc>
                <a:tc>
                  <a:txBody>
                    <a:bodyPr/>
                    <a:lstStyle/>
                    <a:p>
                      <a:pPr algn="l" fontAlgn="b"/>
                      <a:r>
                        <a:rPr lang="en-US" sz="1100" u="none" strike="noStrike" dirty="0">
                          <a:effectLst/>
                        </a:rPr>
                        <a:t>NF Oligo, </a:t>
                      </a:r>
                    </a:p>
                    <a:p>
                      <a:pPr algn="l" fontAlgn="b"/>
                      <a:r>
                        <a:rPr lang="en-US" sz="1100" u="none" strike="noStrike" dirty="0">
                          <a:effectLst/>
                        </a:rPr>
                        <a:t>P = 0.049</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tc>
                  <a:txBody>
                    <a:bodyPr/>
                    <a:lstStyle/>
                    <a:p>
                      <a:pPr algn="l" fontAlgn="b"/>
                      <a:r>
                        <a:rPr lang="en-US" sz="1100" u="none" strike="noStrike" dirty="0">
                          <a:effectLst/>
                        </a:rPr>
                        <a:t>Myelin. Oligo, 0.001</a:t>
                      </a:r>
                      <a:endParaRPr lang="en-US" sz="1100" b="0" i="0" u="none" strike="noStrike" dirty="0">
                        <a:solidFill>
                          <a:srgbClr val="000000"/>
                        </a:solidFill>
                        <a:effectLst/>
                        <a:latin typeface="Calibri"/>
                      </a:endParaRPr>
                    </a:p>
                  </a:txBody>
                  <a:tcPr marL="4637" marR="4637" marT="4637" marB="0" anchor="b">
                    <a:solidFill>
                      <a:schemeClr val="tx2">
                        <a:lumMod val="40000"/>
                        <a:lumOff val="6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6118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Cyan (down-regulated)</a:t>
            </a:r>
          </a:p>
        </p:txBody>
      </p:sp>
      <p:sp>
        <p:nvSpPr>
          <p:cNvPr id="3" name="Content Placeholder 2"/>
          <p:cNvSpPr>
            <a:spLocks noGrp="1"/>
          </p:cNvSpPr>
          <p:nvPr>
            <p:ph idx="1"/>
          </p:nvPr>
        </p:nvSpPr>
        <p:spPr/>
        <p:txBody>
          <a:bodyPr>
            <a:normAutofit fontScale="77500" lnSpcReduction="20000"/>
          </a:bodyPr>
          <a:lstStyle/>
          <a:p>
            <a:r>
              <a:rPr lang="en-US" dirty="0"/>
              <a:t>Top GO: angiogenesis/regulation of cell motility</a:t>
            </a:r>
          </a:p>
          <a:p>
            <a:r>
              <a:rPr lang="en-US" dirty="0"/>
              <a:t>Highest </a:t>
            </a:r>
            <a:r>
              <a:rPr lang="en-US" dirty="0" err="1"/>
              <a:t>kIN</a:t>
            </a:r>
            <a:r>
              <a:rPr lang="en-US" dirty="0"/>
              <a:t> (of 1): Zbtb34</a:t>
            </a:r>
          </a:p>
          <a:p>
            <a:pPr lvl="1"/>
            <a:r>
              <a:rPr lang="en-US" dirty="0"/>
              <a:t>Gene Cards: a zinc finger protein, may be a transcriptional repressor</a:t>
            </a:r>
          </a:p>
          <a:p>
            <a:r>
              <a:rPr lang="en-US" dirty="0"/>
              <a:t>2</a:t>
            </a:r>
            <a:r>
              <a:rPr lang="en-US" baseline="30000" dirty="0"/>
              <a:t>nd</a:t>
            </a:r>
            <a:r>
              <a:rPr lang="en-US" dirty="0"/>
              <a:t> most under-expressed gene: Chrdl1</a:t>
            </a:r>
          </a:p>
          <a:p>
            <a:pPr lvl="1"/>
            <a:r>
              <a:rPr lang="en-US" dirty="0"/>
              <a:t>Expression suggested to play a role in retinal angiogenesis in response to hypoxia</a:t>
            </a:r>
          </a:p>
          <a:p>
            <a:pPr lvl="1"/>
            <a:r>
              <a:rPr lang="en-US" dirty="0"/>
              <a:t>Also known to be expressed differentially in normal fetal development and supposed to be highly expressed in normal neocortex</a:t>
            </a:r>
          </a:p>
          <a:p>
            <a:pPr lvl="1"/>
            <a:r>
              <a:rPr lang="en-US" dirty="0"/>
              <a:t>Could this under-expression be related to downregulation of angiogenesis in these mice?</a:t>
            </a:r>
          </a:p>
          <a:p>
            <a:r>
              <a:rPr lang="en-US" dirty="0" err="1"/>
              <a:t>pSI</a:t>
            </a:r>
            <a:r>
              <a:rPr lang="en-US" dirty="0"/>
              <a:t> significantly correlated with endothelial cells</a:t>
            </a:r>
          </a:p>
          <a:p>
            <a:endParaRPr lang="en-US" dirty="0"/>
          </a:p>
        </p:txBody>
      </p:sp>
    </p:spTree>
    <p:extLst>
      <p:ext uri="{BB962C8B-B14F-4D97-AF65-F5344CB8AC3E}">
        <p14:creationId xmlns:p14="http://schemas.microsoft.com/office/powerpoint/2010/main" val="168131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Green (up-regulated)</a:t>
            </a:r>
          </a:p>
        </p:txBody>
      </p:sp>
      <p:sp>
        <p:nvSpPr>
          <p:cNvPr id="3" name="Content Placeholder 2"/>
          <p:cNvSpPr>
            <a:spLocks noGrp="1"/>
          </p:cNvSpPr>
          <p:nvPr>
            <p:ph idx="1"/>
          </p:nvPr>
        </p:nvSpPr>
        <p:spPr/>
        <p:txBody>
          <a:bodyPr/>
          <a:lstStyle/>
          <a:p>
            <a:r>
              <a:rPr lang="en-US" dirty="0" err="1"/>
              <a:t>pSI</a:t>
            </a:r>
            <a:r>
              <a:rPr lang="en-US" dirty="0"/>
              <a:t> significantly correlated with astrocytes</a:t>
            </a:r>
          </a:p>
          <a:p>
            <a:r>
              <a:rPr lang="en-US" dirty="0"/>
              <a:t>Top GO: positive regulation of phospholipase activity</a:t>
            </a:r>
          </a:p>
          <a:p>
            <a:r>
              <a:rPr lang="en-US" dirty="0"/>
              <a:t>Consistent with toxic injury to nervous system</a:t>
            </a:r>
          </a:p>
          <a:p>
            <a:r>
              <a:rPr lang="en-US" dirty="0"/>
              <a:t>Not significantly enriched though</a:t>
            </a:r>
          </a:p>
        </p:txBody>
      </p:sp>
    </p:spTree>
    <p:extLst>
      <p:ext uri="{BB962C8B-B14F-4D97-AF65-F5344CB8AC3E}">
        <p14:creationId xmlns:p14="http://schemas.microsoft.com/office/powerpoint/2010/main" val="110451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Greenyellow</a:t>
            </a:r>
            <a:r>
              <a:rPr lang="en-US" dirty="0"/>
              <a:t> (up-regulated)</a:t>
            </a:r>
          </a:p>
        </p:txBody>
      </p:sp>
      <p:sp>
        <p:nvSpPr>
          <p:cNvPr id="3" name="Content Placeholder 2"/>
          <p:cNvSpPr>
            <a:spLocks noGrp="1"/>
          </p:cNvSpPr>
          <p:nvPr>
            <p:ph idx="1"/>
          </p:nvPr>
        </p:nvSpPr>
        <p:spPr/>
        <p:txBody>
          <a:bodyPr>
            <a:normAutofit fontScale="85000" lnSpcReduction="20000"/>
          </a:bodyPr>
          <a:lstStyle/>
          <a:p>
            <a:r>
              <a:rPr lang="en-US" dirty="0"/>
              <a:t>Contains Arg1 (most significantly up-regulated transcript)</a:t>
            </a:r>
          </a:p>
          <a:p>
            <a:r>
              <a:rPr lang="en-US" dirty="0"/>
              <a:t>Top GO: Cellular Response to biotic stimulus</a:t>
            </a:r>
          </a:p>
          <a:p>
            <a:r>
              <a:rPr lang="en-US" dirty="0"/>
              <a:t>Significantly </a:t>
            </a:r>
            <a:r>
              <a:rPr lang="en-US" dirty="0" err="1"/>
              <a:t>pSI</a:t>
            </a:r>
            <a:r>
              <a:rPr lang="en-US" dirty="0"/>
              <a:t> correlated with endothelial cells, also astrocytes (not as much – 0.003 v. 0.04)</a:t>
            </a:r>
          </a:p>
          <a:p>
            <a:r>
              <a:rPr lang="en-US" dirty="0"/>
              <a:t>Perhaps the lack of arginase is messing up the diffusion of vital molecules through blood-brain barrier (hence upregulated cellular response to biotic stimulus), hindering neural development?   </a:t>
            </a:r>
          </a:p>
          <a:p>
            <a:r>
              <a:rPr lang="en-US" dirty="0"/>
              <a:t>Arginase and nitric oxide (NO) synthases (NOS) compete to degrade l-arginine. So more NO due to NOS's busy degrading I-arginine?</a:t>
            </a:r>
          </a:p>
        </p:txBody>
      </p:sp>
    </p:spTree>
    <p:extLst>
      <p:ext uri="{BB962C8B-B14F-4D97-AF65-F5344CB8AC3E}">
        <p14:creationId xmlns:p14="http://schemas.microsoft.com/office/powerpoint/2010/main" val="89179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Lightgreen</a:t>
            </a:r>
            <a:r>
              <a:rPr lang="en-US" dirty="0"/>
              <a:t> (up-regulated)</a:t>
            </a:r>
          </a:p>
        </p:txBody>
      </p:sp>
      <p:sp>
        <p:nvSpPr>
          <p:cNvPr id="3" name="Content Placeholder 2"/>
          <p:cNvSpPr>
            <a:spLocks noGrp="1"/>
          </p:cNvSpPr>
          <p:nvPr>
            <p:ph idx="1"/>
          </p:nvPr>
        </p:nvSpPr>
        <p:spPr/>
        <p:txBody>
          <a:bodyPr/>
          <a:lstStyle/>
          <a:p>
            <a:r>
              <a:rPr lang="en-US" dirty="0"/>
              <a:t>Top GO term: RNA processing</a:t>
            </a:r>
          </a:p>
          <a:p>
            <a:r>
              <a:rPr lang="en-US" dirty="0"/>
              <a:t>Potentially a response to too much bad Arg1 transcript? </a:t>
            </a:r>
          </a:p>
        </p:txBody>
      </p:sp>
    </p:spTree>
    <p:extLst>
      <p:ext uri="{BB962C8B-B14F-4D97-AF65-F5344CB8AC3E}">
        <p14:creationId xmlns:p14="http://schemas.microsoft.com/office/powerpoint/2010/main" val="2324158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Pink (down-regulated)</a:t>
            </a:r>
          </a:p>
        </p:txBody>
      </p:sp>
      <p:sp>
        <p:nvSpPr>
          <p:cNvPr id="3" name="Content Placeholder 2"/>
          <p:cNvSpPr>
            <a:spLocks noGrp="1"/>
          </p:cNvSpPr>
          <p:nvPr>
            <p:ph idx="1"/>
          </p:nvPr>
        </p:nvSpPr>
        <p:spPr/>
        <p:txBody>
          <a:bodyPr/>
          <a:lstStyle/>
          <a:p>
            <a:r>
              <a:rPr lang="en-US" dirty="0"/>
              <a:t>Top GO term: regulation of ion transport</a:t>
            </a:r>
          </a:p>
          <a:p>
            <a:r>
              <a:rPr lang="en-US" dirty="0"/>
              <a:t>Almost significantly correlated with newly-formed oligodendrocytes (</a:t>
            </a:r>
            <a:r>
              <a:rPr lang="en-US" dirty="0" err="1"/>
              <a:t>CellMix</a:t>
            </a:r>
            <a:r>
              <a:rPr lang="en-US" dirty="0"/>
              <a:t>), maybe contributing to down-regulation of these cells</a:t>
            </a:r>
          </a:p>
        </p:txBody>
      </p:sp>
    </p:spTree>
    <p:extLst>
      <p:ext uri="{BB962C8B-B14F-4D97-AF65-F5344CB8AC3E}">
        <p14:creationId xmlns:p14="http://schemas.microsoft.com/office/powerpoint/2010/main" val="1533800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Purple (up-regulated)</a:t>
            </a:r>
          </a:p>
        </p:txBody>
      </p:sp>
      <p:sp>
        <p:nvSpPr>
          <p:cNvPr id="3" name="Content Placeholder 2"/>
          <p:cNvSpPr>
            <a:spLocks noGrp="1"/>
          </p:cNvSpPr>
          <p:nvPr>
            <p:ph idx="1"/>
          </p:nvPr>
        </p:nvSpPr>
        <p:spPr/>
        <p:txBody>
          <a:bodyPr/>
          <a:lstStyle/>
          <a:p>
            <a:r>
              <a:rPr lang="en-US" dirty="0"/>
              <a:t>Significantly correlated with neurons (</a:t>
            </a:r>
            <a:r>
              <a:rPr lang="en-US" dirty="0" err="1"/>
              <a:t>pSI</a:t>
            </a:r>
            <a:r>
              <a:rPr lang="en-US" dirty="0"/>
              <a:t>)</a:t>
            </a:r>
          </a:p>
          <a:p>
            <a:r>
              <a:rPr lang="en-US" dirty="0"/>
              <a:t>Top GO Term: mRNA metabolic process</a:t>
            </a:r>
          </a:p>
          <a:p>
            <a:r>
              <a:rPr lang="en-US" dirty="0"/>
              <a:t>Another module responding to too much bad Arg1 transcript?</a:t>
            </a:r>
          </a:p>
        </p:txBody>
      </p:sp>
    </p:spTree>
    <p:extLst>
      <p:ext uri="{BB962C8B-B14F-4D97-AF65-F5344CB8AC3E}">
        <p14:creationId xmlns:p14="http://schemas.microsoft.com/office/powerpoint/2010/main" val="392421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Yellow (down-regulated)</a:t>
            </a:r>
          </a:p>
        </p:txBody>
      </p:sp>
      <p:sp>
        <p:nvSpPr>
          <p:cNvPr id="3" name="Content Placeholder 2"/>
          <p:cNvSpPr>
            <a:spLocks noGrp="1"/>
          </p:cNvSpPr>
          <p:nvPr>
            <p:ph idx="1"/>
          </p:nvPr>
        </p:nvSpPr>
        <p:spPr/>
        <p:txBody>
          <a:bodyPr>
            <a:normAutofit fontScale="70000" lnSpcReduction="20000"/>
          </a:bodyPr>
          <a:lstStyle/>
          <a:p>
            <a:r>
              <a:rPr lang="en-US" dirty="0"/>
              <a:t>Top GO term: myelination</a:t>
            </a:r>
          </a:p>
          <a:p>
            <a:r>
              <a:rPr lang="en-US" dirty="0" err="1"/>
              <a:t>CellMix</a:t>
            </a:r>
            <a:r>
              <a:rPr lang="en-US" dirty="0"/>
              <a:t> and </a:t>
            </a:r>
            <a:r>
              <a:rPr lang="en-US" dirty="0" err="1"/>
              <a:t>pSI</a:t>
            </a:r>
            <a:r>
              <a:rPr lang="en-US" dirty="0"/>
              <a:t> both significantly correlated with myelinating oligodendrocytes</a:t>
            </a:r>
          </a:p>
          <a:p>
            <a:r>
              <a:rPr lang="en-US" dirty="0"/>
              <a:t>Myelination downregulated in KOs?</a:t>
            </a:r>
          </a:p>
          <a:p>
            <a:r>
              <a:rPr lang="en-US" dirty="0" err="1"/>
              <a:t>Tek</a:t>
            </a:r>
            <a:r>
              <a:rPr lang="en-US" dirty="0"/>
              <a:t> gene (most down-regulated yellow module gene) – involved in embryonic vascular development (gene cards)</a:t>
            </a:r>
          </a:p>
          <a:p>
            <a:r>
              <a:rPr lang="en-US" dirty="0"/>
              <a:t>Usp25 gene (highest </a:t>
            </a:r>
            <a:r>
              <a:rPr lang="en-US" dirty="0" err="1"/>
              <a:t>kIN</a:t>
            </a:r>
            <a:r>
              <a:rPr lang="en-US" dirty="0"/>
              <a:t>) – involved in regulation of protein breakdown, cell cycle regulation and stress response</a:t>
            </a:r>
          </a:p>
          <a:p>
            <a:r>
              <a:rPr lang="en-US" dirty="0"/>
              <a:t>Case Study:  The magnetic resonance imaging (MRI) of our case showed severe </a:t>
            </a:r>
            <a:r>
              <a:rPr lang="en-US" dirty="0" err="1"/>
              <a:t>multicystic</a:t>
            </a:r>
            <a:r>
              <a:rPr lang="en-US" dirty="0"/>
              <a:t> cerebral white matter lesions with cortical atrophy, which were more severe compared with previous reports</a:t>
            </a:r>
          </a:p>
          <a:p>
            <a:pPr lvl="1"/>
            <a:r>
              <a:rPr lang="en-US" dirty="0"/>
              <a:t>http://www.sciencedirect.com/science/article/pii/S038776041000063X</a:t>
            </a:r>
          </a:p>
        </p:txBody>
      </p:sp>
    </p:spTree>
    <p:extLst>
      <p:ext uri="{BB962C8B-B14F-4D97-AF65-F5344CB8AC3E}">
        <p14:creationId xmlns:p14="http://schemas.microsoft.com/office/powerpoint/2010/main" val="156623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Directions + Questions</a:t>
            </a:r>
          </a:p>
        </p:txBody>
      </p:sp>
      <p:sp>
        <p:nvSpPr>
          <p:cNvPr id="3" name="Content Placeholder 2"/>
          <p:cNvSpPr>
            <a:spLocks noGrp="1"/>
          </p:cNvSpPr>
          <p:nvPr>
            <p:ph idx="1"/>
          </p:nvPr>
        </p:nvSpPr>
        <p:spPr/>
        <p:txBody>
          <a:bodyPr>
            <a:normAutofit fontScale="92500" lnSpcReduction="20000"/>
          </a:bodyPr>
          <a:lstStyle/>
          <a:p>
            <a:r>
              <a:rPr lang="en-US" dirty="0"/>
              <a:t>Efficient ways to look at module membership, gene significance, significant differential expression, and intra-modular connectivity when identifying genes of interest?</a:t>
            </a:r>
          </a:p>
          <a:p>
            <a:r>
              <a:rPr lang="en-US" dirty="0"/>
              <a:t>Validation Strategies</a:t>
            </a:r>
          </a:p>
          <a:p>
            <a:pPr lvl="2"/>
            <a:r>
              <a:rPr lang="en-US" dirty="0"/>
              <a:t>Checked out a down’s syndrome study in humans – no correlation (unable to find an ID study)</a:t>
            </a:r>
          </a:p>
          <a:p>
            <a:r>
              <a:rPr lang="en-US" dirty="0"/>
              <a:t>How to prioritize modules and genes to research?</a:t>
            </a:r>
          </a:p>
          <a:p>
            <a:r>
              <a:rPr lang="en-US" dirty="0"/>
              <a:t>Further investigate blood brain barrier and myelination? Could they be acting together, or one effecting the other?</a:t>
            </a:r>
          </a:p>
        </p:txBody>
      </p:sp>
    </p:spTree>
    <p:extLst>
      <p:ext uri="{BB962C8B-B14F-4D97-AF65-F5344CB8AC3E}">
        <p14:creationId xmlns:p14="http://schemas.microsoft.com/office/powerpoint/2010/main" val="363975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8229600" cy="1143000"/>
          </a:xfrm>
        </p:spPr>
        <p:txBody>
          <a:bodyPr/>
          <a:lstStyle/>
          <a:p>
            <a:r>
              <a:rPr lang="en-US" dirty="0"/>
              <a:t>Background on Experiment</a:t>
            </a:r>
          </a:p>
        </p:txBody>
      </p:sp>
      <p:sp>
        <p:nvSpPr>
          <p:cNvPr id="3" name="Content Placeholder 2"/>
          <p:cNvSpPr>
            <a:spLocks noGrp="1"/>
          </p:cNvSpPr>
          <p:nvPr>
            <p:ph idx="1"/>
          </p:nvPr>
        </p:nvSpPr>
        <p:spPr>
          <a:xfrm>
            <a:off x="419100" y="1219200"/>
            <a:ext cx="8229600" cy="2514600"/>
          </a:xfrm>
        </p:spPr>
        <p:txBody>
          <a:bodyPr>
            <a:normAutofit/>
          </a:bodyPr>
          <a:lstStyle/>
          <a:p>
            <a:r>
              <a:rPr lang="en-US" sz="2400" dirty="0"/>
              <a:t>Mouse Model for Human Arginase Deficiency Developed</a:t>
            </a:r>
          </a:p>
          <a:p>
            <a:pPr lvl="1"/>
            <a:r>
              <a:rPr lang="en-US" sz="2000" i="1" dirty="0"/>
              <a:t>Molecular and Cellular Biology, 2002</a:t>
            </a:r>
          </a:p>
          <a:p>
            <a:pPr lvl="1"/>
            <a:r>
              <a:rPr lang="en-US" sz="2000" dirty="0"/>
              <a:t>Homologous Recombination</a:t>
            </a:r>
          </a:p>
          <a:p>
            <a:r>
              <a:rPr lang="en-US" sz="2400" dirty="0"/>
              <a:t>Arginase AI knockout mice completely lacked liver arginase (AI) activity, exhibited severe symptoms of </a:t>
            </a:r>
            <a:r>
              <a:rPr lang="en-US" sz="2400" dirty="0" err="1"/>
              <a:t>hyperammonemia</a:t>
            </a:r>
            <a:r>
              <a:rPr lang="en-US" sz="2400" dirty="0"/>
              <a:t>, and died between postnatal days 10 and 14</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25" y="3733800"/>
            <a:ext cx="6457950" cy="3057525"/>
          </a:xfrm>
          <a:prstGeom prst="rect">
            <a:avLst/>
          </a:prstGeom>
        </p:spPr>
      </p:pic>
    </p:spTree>
    <p:extLst>
      <p:ext uri="{BB962C8B-B14F-4D97-AF65-F5344CB8AC3E}">
        <p14:creationId xmlns:p14="http://schemas.microsoft.com/office/powerpoint/2010/main" val="114857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To-Do</a:t>
            </a:r>
          </a:p>
        </p:txBody>
      </p:sp>
      <p:sp>
        <p:nvSpPr>
          <p:cNvPr id="3" name="Content Placeholder 2"/>
          <p:cNvSpPr>
            <a:spLocks noGrp="1"/>
          </p:cNvSpPr>
          <p:nvPr>
            <p:ph idx="1"/>
          </p:nvPr>
        </p:nvSpPr>
        <p:spPr>
          <a:xfrm>
            <a:off x="457200" y="838200"/>
            <a:ext cx="8229600" cy="5867400"/>
          </a:xfrm>
        </p:spPr>
        <p:txBody>
          <a:bodyPr>
            <a:normAutofit fontScale="47500" lnSpcReduction="20000"/>
          </a:bodyPr>
          <a:lstStyle/>
          <a:p>
            <a:r>
              <a:rPr lang="en-US" dirty="0" err="1"/>
              <a:t>ReRun</a:t>
            </a:r>
            <a:r>
              <a:rPr lang="en-US" dirty="0"/>
              <a:t> Analysis with Conservative </a:t>
            </a:r>
            <a:r>
              <a:rPr lang="en-US" dirty="0" err="1"/>
              <a:t>ComBat</a:t>
            </a:r>
            <a:r>
              <a:rPr lang="en-US" dirty="0"/>
              <a:t> (don’t try to preserve disease differences)</a:t>
            </a:r>
          </a:p>
          <a:p>
            <a:pPr lvl="1"/>
            <a:r>
              <a:rPr lang="en-US" dirty="0"/>
              <a:t>Also look at diff </a:t>
            </a:r>
            <a:r>
              <a:rPr lang="en-US" dirty="0" err="1"/>
              <a:t>sft</a:t>
            </a:r>
            <a:r>
              <a:rPr lang="en-US" dirty="0"/>
              <a:t> thresh?</a:t>
            </a:r>
          </a:p>
          <a:p>
            <a:r>
              <a:rPr lang="en-US" dirty="0"/>
              <a:t>Add to analysis: </a:t>
            </a:r>
          </a:p>
          <a:p>
            <a:pPr lvl="1"/>
            <a:r>
              <a:rPr lang="en-US" dirty="0"/>
              <a:t>Fisher test of dx in modules</a:t>
            </a:r>
          </a:p>
          <a:p>
            <a:pPr lvl="1"/>
            <a:r>
              <a:rPr lang="en-US" dirty="0"/>
              <a:t>plot module </a:t>
            </a:r>
            <a:r>
              <a:rPr lang="en-US" dirty="0" err="1"/>
              <a:t>eigengenes</a:t>
            </a:r>
            <a:r>
              <a:rPr lang="en-US" dirty="0"/>
              <a:t> by dx (all 4)</a:t>
            </a:r>
          </a:p>
          <a:p>
            <a:pPr lvl="1"/>
            <a:r>
              <a:rPr lang="en-US" dirty="0" err="1"/>
              <a:t>anova</a:t>
            </a:r>
            <a:r>
              <a:rPr lang="en-US" dirty="0"/>
              <a:t>, with all 4, followed by </a:t>
            </a:r>
            <a:r>
              <a:rPr lang="en-US" dirty="0" err="1"/>
              <a:t>tukey</a:t>
            </a:r>
            <a:r>
              <a:rPr lang="en-US" dirty="0"/>
              <a:t> post-test</a:t>
            </a:r>
          </a:p>
          <a:p>
            <a:pPr lvl="1"/>
            <a:r>
              <a:rPr lang="en-US" dirty="0"/>
              <a:t>Enrichment of ID genes in modules</a:t>
            </a:r>
          </a:p>
          <a:p>
            <a:pPr lvl="1"/>
            <a:r>
              <a:rPr lang="en-US" dirty="0"/>
              <a:t>Show module conservation in mouse </a:t>
            </a:r>
            <a:r>
              <a:rPr lang="en-US" dirty="0" err="1"/>
              <a:t>allen</a:t>
            </a:r>
            <a:r>
              <a:rPr lang="en-US" dirty="0"/>
              <a:t> developing brain dataset</a:t>
            </a:r>
          </a:p>
          <a:p>
            <a:pPr lvl="1"/>
            <a:r>
              <a:rPr lang="en-US" dirty="0"/>
              <a:t>PPI enrichment</a:t>
            </a:r>
          </a:p>
          <a:p>
            <a:r>
              <a:rPr lang="en-US" dirty="0"/>
              <a:t>Questions to get at</a:t>
            </a:r>
          </a:p>
          <a:p>
            <a:pPr lvl="1"/>
            <a:r>
              <a:rPr lang="en-US" dirty="0"/>
              <a:t>Is ID being caused by lack of functional Arg1 OR from hyper-</a:t>
            </a:r>
            <a:r>
              <a:rPr lang="en-US" dirty="0" err="1"/>
              <a:t>ammonemia</a:t>
            </a:r>
            <a:endParaRPr lang="en-US" dirty="0"/>
          </a:p>
          <a:p>
            <a:pPr lvl="2"/>
            <a:r>
              <a:rPr lang="en-US" dirty="0"/>
              <a:t>*Lit search on this</a:t>
            </a:r>
          </a:p>
          <a:p>
            <a:pPr lvl="2"/>
            <a:r>
              <a:rPr lang="en-US" dirty="0" err="1"/>
              <a:t>Wt</a:t>
            </a:r>
            <a:r>
              <a:rPr lang="en-US" dirty="0"/>
              <a:t> + het have similar ammonia levels , and het don’t show behavior difficulties</a:t>
            </a:r>
          </a:p>
          <a:p>
            <a:pPr lvl="2"/>
            <a:r>
              <a:rPr lang="en-US" dirty="0"/>
              <a:t>TR KO have elevated arginine levels (not as high as KO), WT and HE have comparable arginine levels (lowest)</a:t>
            </a:r>
          </a:p>
          <a:p>
            <a:pPr lvl="2"/>
            <a:r>
              <a:rPr lang="en-US" dirty="0"/>
              <a:t>Taurine amino acid elevated (investigation in animals)</a:t>
            </a:r>
          </a:p>
          <a:p>
            <a:pPr lvl="3"/>
            <a:r>
              <a:rPr lang="en-US" dirty="0">
                <a:solidFill>
                  <a:srgbClr val="FF0000"/>
                </a:solidFill>
              </a:rPr>
              <a:t>The transcript is not differentially expressed in our mice</a:t>
            </a:r>
            <a:endParaRPr lang="en-US" dirty="0"/>
          </a:p>
          <a:p>
            <a:pPr lvl="1"/>
            <a:r>
              <a:rPr lang="en-US" dirty="0"/>
              <a:t>What cells are dying (myelinating oligodendrocytes? Blood brain barrier/endothelial deterioration) </a:t>
            </a:r>
          </a:p>
          <a:p>
            <a:pPr lvl="2"/>
            <a:r>
              <a:rPr lang="en-US" dirty="0"/>
              <a:t>histology (wet lab)</a:t>
            </a:r>
          </a:p>
          <a:p>
            <a:pPr lvl="1"/>
            <a:r>
              <a:rPr lang="en-US" dirty="0"/>
              <a:t>Do a PCR on remaining tissue to see what is happening to exons 1-3 in transcript of Arg1</a:t>
            </a:r>
          </a:p>
          <a:p>
            <a:pPr lvl="1"/>
            <a:r>
              <a:rPr lang="en-US" dirty="0"/>
              <a:t>*When does blood brain barrier develop in mice?</a:t>
            </a:r>
          </a:p>
          <a:p>
            <a:pPr lvl="1"/>
            <a:r>
              <a:rPr lang="en-US" dirty="0"/>
              <a:t>*Function of other Arginases in </a:t>
            </a:r>
            <a:r>
              <a:rPr lang="en-US" dirty="0" err="1"/>
              <a:t>brain+liver</a:t>
            </a:r>
            <a:r>
              <a:rPr lang="en-US" dirty="0"/>
              <a:t>?</a:t>
            </a:r>
          </a:p>
          <a:p>
            <a:pPr lvl="1"/>
            <a:r>
              <a:rPr lang="en-US" dirty="0"/>
              <a:t>*</a:t>
            </a:r>
            <a:r>
              <a:rPr lang="en-US" dirty="0">
                <a:solidFill>
                  <a:srgbClr val="FF0000"/>
                </a:solidFill>
              </a:rPr>
              <a:t>When is Arginase1 expressed in the brain? (</a:t>
            </a:r>
            <a:r>
              <a:rPr lang="en-US" dirty="0" err="1">
                <a:solidFill>
                  <a:srgbClr val="FF0000"/>
                </a:solidFill>
              </a:rPr>
              <a:t>Human+Mouse</a:t>
            </a:r>
            <a:r>
              <a:rPr lang="en-US" dirty="0">
                <a:solidFill>
                  <a:srgbClr val="FF0000"/>
                </a:solidFill>
              </a:rPr>
              <a:t> Brain </a:t>
            </a:r>
            <a:r>
              <a:rPr lang="en-US" dirty="0" err="1">
                <a:solidFill>
                  <a:srgbClr val="FF0000"/>
                </a:solidFill>
              </a:rPr>
              <a:t>alan</a:t>
            </a:r>
            <a:r>
              <a:rPr lang="en-US" dirty="0">
                <a:solidFill>
                  <a:srgbClr val="FF0000"/>
                </a:solidFill>
              </a:rPr>
              <a:t> atlas)</a:t>
            </a:r>
          </a:p>
          <a:p>
            <a:pPr lvl="1"/>
            <a:r>
              <a:rPr lang="en-US" dirty="0"/>
              <a:t>*</a:t>
            </a:r>
            <a:r>
              <a:rPr lang="en-US" dirty="0">
                <a:solidFill>
                  <a:srgbClr val="FF0000"/>
                </a:solidFill>
              </a:rPr>
              <a:t>Austin – look into the ubiquitination pathway genes being tagged by modules (tan, salmon, and magenta)</a:t>
            </a:r>
          </a:p>
          <a:p>
            <a:pPr lvl="2"/>
            <a:r>
              <a:rPr lang="en-US" dirty="0">
                <a:solidFill>
                  <a:srgbClr val="FF0000"/>
                </a:solidFill>
              </a:rPr>
              <a:t> - in </a:t>
            </a:r>
            <a:r>
              <a:rPr lang="en-US" dirty="0" err="1">
                <a:solidFill>
                  <a:srgbClr val="FF0000"/>
                </a:solidFill>
              </a:rPr>
              <a:t>Mod_Gene_Qualities_CBPure_KO.xlxs</a:t>
            </a:r>
            <a:endParaRPr lang="en-US" dirty="0">
              <a:solidFill>
                <a:srgbClr val="FF0000"/>
              </a:solidFill>
            </a:endParaRPr>
          </a:p>
          <a:p>
            <a:pPr lvl="1"/>
            <a:r>
              <a:rPr lang="en-US" dirty="0"/>
              <a:t>Do we see similarities with fetal alcohol syndrome people and/or model mice?</a:t>
            </a:r>
          </a:p>
          <a:p>
            <a:pPr lvl="2"/>
            <a:endParaRPr lang="en-US" dirty="0"/>
          </a:p>
          <a:p>
            <a:pPr lvl="1"/>
            <a:r>
              <a:rPr lang="en-US" dirty="0"/>
              <a:t>*Maybe check out the most differentially expressed genes </a:t>
            </a:r>
            <a:r>
              <a:rPr lang="en-US" dirty="0">
                <a:solidFill>
                  <a:srgbClr val="FF0000"/>
                </a:solidFill>
              </a:rPr>
              <a:t>in new </a:t>
            </a:r>
            <a:r>
              <a:rPr lang="en-US">
                <a:solidFill>
                  <a:srgbClr val="FF0000"/>
                </a:solidFill>
              </a:rPr>
              <a:t>modules </a:t>
            </a:r>
          </a:p>
          <a:p>
            <a:pPr lvl="1"/>
            <a:r>
              <a:rPr lang="en-US"/>
              <a:t>Low </a:t>
            </a:r>
            <a:r>
              <a:rPr lang="en-US" dirty="0"/>
              <a:t>white matter identified in other Arg1 mice or ID model mice?</a:t>
            </a:r>
          </a:p>
          <a:p>
            <a:r>
              <a:rPr lang="en-US" dirty="0"/>
              <a:t>Future</a:t>
            </a:r>
          </a:p>
          <a:p>
            <a:pPr lvl="1"/>
            <a:r>
              <a:rPr lang="en-US" dirty="0"/>
              <a:t>Look at a conditional knock out mouse (brain only) and see changes in morphology, gene expression</a:t>
            </a:r>
          </a:p>
        </p:txBody>
      </p:sp>
    </p:spTree>
    <p:extLst>
      <p:ext uri="{BB962C8B-B14F-4D97-AF65-F5344CB8AC3E}">
        <p14:creationId xmlns:p14="http://schemas.microsoft.com/office/powerpoint/2010/main" val="2786678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Jill To-Do (ArgMouse2.R)</a:t>
            </a:r>
          </a:p>
        </p:txBody>
      </p:sp>
      <p:sp>
        <p:nvSpPr>
          <p:cNvPr id="3" name="Content Placeholder 2"/>
          <p:cNvSpPr>
            <a:spLocks noGrp="1"/>
          </p:cNvSpPr>
          <p:nvPr>
            <p:ph idx="1"/>
          </p:nvPr>
        </p:nvSpPr>
        <p:spPr>
          <a:xfrm>
            <a:off x="457200" y="1447800"/>
            <a:ext cx="8229600" cy="5029200"/>
          </a:xfrm>
        </p:spPr>
        <p:txBody>
          <a:bodyPr>
            <a:normAutofit fontScale="55000" lnSpcReduction="20000"/>
          </a:bodyPr>
          <a:lstStyle/>
          <a:p>
            <a:r>
              <a:rPr lang="en-US" dirty="0"/>
              <a:t>Re-Run current analysis with Conservative </a:t>
            </a:r>
            <a:r>
              <a:rPr lang="en-US" dirty="0" err="1"/>
              <a:t>ComBat</a:t>
            </a:r>
            <a:r>
              <a:rPr lang="en-US" dirty="0"/>
              <a:t> (</a:t>
            </a:r>
            <a:r>
              <a:rPr lang="en-US" dirty="0" err="1"/>
              <a:t>CBPure</a:t>
            </a:r>
            <a:r>
              <a:rPr lang="en-US" dirty="0"/>
              <a:t>) </a:t>
            </a:r>
            <a:r>
              <a:rPr lang="en-US" dirty="0" err="1"/>
              <a:t>datExpr</a:t>
            </a:r>
            <a:r>
              <a:rPr lang="en-US" dirty="0"/>
              <a:t> (</a:t>
            </a:r>
            <a:r>
              <a:rPr lang="en-US" dirty="0" err="1"/>
              <a:t>ArgMouse.R</a:t>
            </a:r>
            <a:r>
              <a:rPr lang="en-US" dirty="0"/>
              <a:t>)</a:t>
            </a:r>
          </a:p>
          <a:p>
            <a:pPr lvl="1"/>
            <a:r>
              <a:rPr lang="en-US" dirty="0"/>
              <a:t>*’test3’ folder has the </a:t>
            </a:r>
            <a:r>
              <a:rPr lang="en-US" dirty="0" err="1"/>
              <a:t>CBPure</a:t>
            </a:r>
            <a:r>
              <a:rPr lang="en-US" dirty="0"/>
              <a:t> analysis (unlike proc)</a:t>
            </a:r>
          </a:p>
          <a:p>
            <a:pPr lvl="2"/>
            <a:r>
              <a:rPr lang="en-US" dirty="0"/>
              <a:t>Final chosen dataset</a:t>
            </a:r>
          </a:p>
          <a:p>
            <a:pPr lvl="1"/>
            <a:r>
              <a:rPr lang="en-US" dirty="0"/>
              <a:t>Replicate </a:t>
            </a:r>
            <a:r>
              <a:rPr lang="en-US" dirty="0" err="1"/>
              <a:t>IntMods</a:t>
            </a:r>
            <a:r>
              <a:rPr lang="en-US" dirty="0"/>
              <a:t> Folder</a:t>
            </a:r>
          </a:p>
          <a:p>
            <a:pPr lvl="1"/>
            <a:r>
              <a:rPr lang="en-US" dirty="0"/>
              <a:t>Replicate </a:t>
            </a:r>
            <a:r>
              <a:rPr lang="en-US" dirty="0" err="1"/>
              <a:t>Mod_Gene_Qualities</a:t>
            </a:r>
            <a:r>
              <a:rPr lang="en-US" dirty="0"/>
              <a:t> </a:t>
            </a:r>
          </a:p>
          <a:p>
            <a:r>
              <a:rPr lang="en-US" dirty="0"/>
              <a:t>Fisher Test – see </a:t>
            </a:r>
            <a:r>
              <a:rPr lang="en-US" dirty="0" err="1"/>
              <a:t>Mod_Gene</a:t>
            </a:r>
            <a:r>
              <a:rPr lang="en-US" dirty="0"/>
              <a:t> pdfs</a:t>
            </a:r>
          </a:p>
          <a:p>
            <a:pPr lvl="1"/>
            <a:r>
              <a:rPr lang="en-US" dirty="0"/>
              <a:t>Differentially expressed genes ORA in modules</a:t>
            </a:r>
          </a:p>
          <a:p>
            <a:r>
              <a:rPr lang="en-US" dirty="0"/>
              <a:t>Plot Module </a:t>
            </a:r>
            <a:r>
              <a:rPr lang="en-US" dirty="0" err="1"/>
              <a:t>Eigengene</a:t>
            </a:r>
            <a:r>
              <a:rPr lang="en-US" dirty="0"/>
              <a:t> of all 4 phenotypes – ME_Boxplot.pdf</a:t>
            </a:r>
          </a:p>
          <a:p>
            <a:pPr lvl="1"/>
            <a:r>
              <a:rPr lang="en-US" dirty="0"/>
              <a:t>Boxplot</a:t>
            </a:r>
          </a:p>
          <a:p>
            <a:r>
              <a:rPr lang="en-US" dirty="0"/>
              <a:t>Do + Plot ANOVA of all 4 phenotypes – ME_Dx_Correlation.pdf</a:t>
            </a:r>
          </a:p>
          <a:p>
            <a:pPr lvl="1"/>
            <a:r>
              <a:rPr lang="en-US" dirty="0"/>
              <a:t>Tukey post-test</a:t>
            </a:r>
          </a:p>
          <a:p>
            <a:r>
              <a:rPr lang="en-US" dirty="0">
                <a:solidFill>
                  <a:srgbClr val="FF0000"/>
                </a:solidFill>
              </a:rPr>
              <a:t>ORA/Enrichment of ID suspect genes in modules</a:t>
            </a:r>
          </a:p>
          <a:p>
            <a:r>
              <a:rPr lang="en-US" dirty="0">
                <a:solidFill>
                  <a:srgbClr val="FF0000"/>
                </a:solidFill>
              </a:rPr>
              <a:t>Validation</a:t>
            </a:r>
          </a:p>
          <a:p>
            <a:pPr lvl="1"/>
            <a:r>
              <a:rPr lang="en-US" dirty="0"/>
              <a:t>Allen Developing Mouse Brain – module preservation</a:t>
            </a:r>
          </a:p>
          <a:p>
            <a:pPr lvl="1"/>
            <a:r>
              <a:rPr lang="en-US" dirty="0"/>
              <a:t>Fetal Alcohol Syndrome (Mouse + Human)</a:t>
            </a:r>
          </a:p>
          <a:p>
            <a:pPr lvl="2"/>
            <a:r>
              <a:rPr lang="en-US" dirty="0"/>
              <a:t>Do we observe similar module dysregulation?</a:t>
            </a:r>
          </a:p>
          <a:p>
            <a:pPr lvl="2"/>
            <a:r>
              <a:rPr lang="en-US" dirty="0"/>
              <a:t>What exactly is Fetal Alcohol Syndrome?</a:t>
            </a:r>
          </a:p>
          <a:p>
            <a:r>
              <a:rPr lang="en-US" dirty="0">
                <a:solidFill>
                  <a:srgbClr val="FF0000"/>
                </a:solidFill>
              </a:rPr>
              <a:t>PPI Enrichment in Modules</a:t>
            </a:r>
          </a:p>
          <a:p>
            <a:r>
              <a:rPr lang="en-US" dirty="0"/>
              <a:t>Check out Taurine and other highlighted genes from </a:t>
            </a:r>
            <a:r>
              <a:rPr lang="en-US" dirty="0" err="1"/>
              <a:t>Gerry+Austin</a:t>
            </a:r>
            <a:endParaRPr lang="en-US" dirty="0"/>
          </a:p>
          <a:p>
            <a:pPr lvl="1"/>
            <a:r>
              <a:rPr lang="en-US" dirty="0"/>
              <a:t>Taurine in grey module, not differentially expressed</a:t>
            </a:r>
          </a:p>
          <a:p>
            <a:endParaRPr lang="en-US" dirty="0"/>
          </a:p>
          <a:p>
            <a:pPr lvl="1"/>
            <a:endParaRPr lang="en-US" dirty="0"/>
          </a:p>
          <a:p>
            <a:endParaRPr lang="en-US" dirty="0"/>
          </a:p>
        </p:txBody>
      </p:sp>
    </p:spTree>
    <p:extLst>
      <p:ext uri="{BB962C8B-B14F-4D97-AF65-F5344CB8AC3E}">
        <p14:creationId xmlns:p14="http://schemas.microsoft.com/office/powerpoint/2010/main" val="3727266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91"/>
            <a:ext cx="8229600" cy="1143000"/>
          </a:xfrm>
        </p:spPr>
        <p:txBody>
          <a:bodyPr/>
          <a:lstStyle/>
          <a:p>
            <a:r>
              <a:rPr lang="en-US" dirty="0"/>
              <a:t>KO v. TR v. HE</a:t>
            </a:r>
          </a:p>
        </p:txBody>
      </p:sp>
      <p:sp>
        <p:nvSpPr>
          <p:cNvPr id="3" name="Content Placeholder 2"/>
          <p:cNvSpPr>
            <a:spLocks noGrp="1"/>
          </p:cNvSpPr>
          <p:nvPr>
            <p:ph idx="1"/>
          </p:nvPr>
        </p:nvSpPr>
        <p:spPr>
          <a:xfrm>
            <a:off x="457200" y="1143000"/>
            <a:ext cx="8229600" cy="6172200"/>
          </a:xfrm>
        </p:spPr>
        <p:txBody>
          <a:bodyPr>
            <a:normAutofit fontScale="55000" lnSpcReduction="20000"/>
          </a:bodyPr>
          <a:lstStyle/>
          <a:p>
            <a:r>
              <a:rPr lang="en-US" dirty="0"/>
              <a:t>Modules Dysregulated in All</a:t>
            </a:r>
          </a:p>
          <a:p>
            <a:pPr lvl="1"/>
            <a:r>
              <a:rPr lang="en-US" dirty="0"/>
              <a:t>Brown (up)</a:t>
            </a:r>
          </a:p>
          <a:p>
            <a:pPr lvl="2"/>
            <a:r>
              <a:rPr lang="en-US" dirty="0"/>
              <a:t>Contains Arg1, endothelial cells, positive regulation of mRNA processing</a:t>
            </a:r>
          </a:p>
          <a:p>
            <a:pPr lvl="1"/>
            <a:r>
              <a:rPr lang="en-US" dirty="0" err="1"/>
              <a:t>Midnightblue</a:t>
            </a:r>
            <a:r>
              <a:rPr lang="en-US" dirty="0"/>
              <a:t> (down)</a:t>
            </a:r>
          </a:p>
          <a:p>
            <a:pPr lvl="2"/>
            <a:r>
              <a:rPr lang="en-US" dirty="0"/>
              <a:t>Angiogenesis, endothelial cells, and transcription regulation</a:t>
            </a:r>
          </a:p>
          <a:p>
            <a:pPr lvl="1"/>
            <a:r>
              <a:rPr lang="en-US" dirty="0"/>
              <a:t>Salmon (down)</a:t>
            </a:r>
          </a:p>
          <a:p>
            <a:pPr lvl="2"/>
            <a:r>
              <a:rPr lang="en-US" dirty="0"/>
              <a:t>Myelination, MO cells, and ubiquitin dependent protein catabolic process</a:t>
            </a:r>
          </a:p>
          <a:p>
            <a:r>
              <a:rPr lang="en-US" dirty="0"/>
              <a:t>KO only</a:t>
            </a:r>
          </a:p>
          <a:p>
            <a:pPr lvl="1"/>
            <a:r>
              <a:rPr lang="en-US" dirty="0"/>
              <a:t>Cyan (up)</a:t>
            </a:r>
          </a:p>
          <a:p>
            <a:pPr lvl="2"/>
            <a:r>
              <a:rPr lang="en-US" dirty="0"/>
              <a:t>DNA metabolic process</a:t>
            </a:r>
          </a:p>
          <a:p>
            <a:pPr lvl="1"/>
            <a:r>
              <a:rPr lang="en-US" dirty="0" err="1"/>
              <a:t>Lightyellow</a:t>
            </a:r>
            <a:r>
              <a:rPr lang="en-US" dirty="0"/>
              <a:t> (up)</a:t>
            </a:r>
          </a:p>
          <a:p>
            <a:pPr lvl="2"/>
            <a:r>
              <a:rPr lang="en-US" dirty="0"/>
              <a:t>Neurons, Axon guidance + negative regulation of </a:t>
            </a:r>
            <a:r>
              <a:rPr lang="en-US" dirty="0" err="1"/>
              <a:t>gliogenesis</a:t>
            </a:r>
            <a:endParaRPr lang="en-US" dirty="0"/>
          </a:p>
          <a:p>
            <a:pPr lvl="1"/>
            <a:r>
              <a:rPr lang="en-US" dirty="0"/>
              <a:t>Red (down)</a:t>
            </a:r>
          </a:p>
          <a:p>
            <a:pPr lvl="2"/>
            <a:r>
              <a:rPr lang="en-US" dirty="0"/>
              <a:t>MO cells, regulation of synaptic plasticity + neurotransmitter secretion</a:t>
            </a:r>
          </a:p>
          <a:p>
            <a:r>
              <a:rPr lang="en-US" dirty="0"/>
              <a:t>KO and TR only</a:t>
            </a:r>
          </a:p>
          <a:p>
            <a:pPr lvl="1"/>
            <a:r>
              <a:rPr lang="en-US" dirty="0"/>
              <a:t>Tan (down)</a:t>
            </a:r>
          </a:p>
          <a:p>
            <a:pPr lvl="2"/>
            <a:r>
              <a:rPr lang="en-US" dirty="0"/>
              <a:t>Protein </a:t>
            </a:r>
            <a:r>
              <a:rPr lang="en-US" dirty="0" err="1"/>
              <a:t>polyubiquitination</a:t>
            </a:r>
            <a:endParaRPr lang="en-US" dirty="0"/>
          </a:p>
          <a:p>
            <a:pPr lvl="1"/>
            <a:r>
              <a:rPr lang="en-US" dirty="0"/>
              <a:t>Yellow (down)</a:t>
            </a:r>
          </a:p>
          <a:p>
            <a:pPr lvl="2"/>
            <a:r>
              <a:rPr lang="en-US" dirty="0"/>
              <a:t>Endothelial cells, angiogenesis, cell adhesion + migration</a:t>
            </a:r>
          </a:p>
          <a:p>
            <a:r>
              <a:rPr lang="en-US" dirty="0"/>
              <a:t>KO and HE only</a:t>
            </a:r>
          </a:p>
          <a:p>
            <a:pPr lvl="1"/>
            <a:r>
              <a:rPr lang="en-US" dirty="0"/>
              <a:t>Magenta (up)</a:t>
            </a:r>
          </a:p>
          <a:p>
            <a:pPr lvl="2"/>
            <a:r>
              <a:rPr lang="en-US" dirty="0"/>
              <a:t>RNA processing and </a:t>
            </a:r>
            <a:r>
              <a:rPr lang="en-US" dirty="0" err="1"/>
              <a:t>proteasomal</a:t>
            </a:r>
            <a:r>
              <a:rPr lang="en-US" dirty="0"/>
              <a:t> protein catabolic process</a:t>
            </a:r>
          </a:p>
          <a:p>
            <a:pPr lvl="1"/>
            <a:r>
              <a:rPr lang="en-US" dirty="0"/>
              <a:t>Pink (up)</a:t>
            </a:r>
          </a:p>
          <a:p>
            <a:pPr lvl="2"/>
            <a:r>
              <a:rPr lang="en-US" dirty="0"/>
              <a:t>Neurons, positive regulation of translation and RNA localization</a:t>
            </a:r>
          </a:p>
        </p:txBody>
      </p:sp>
    </p:spTree>
    <p:extLst>
      <p:ext uri="{BB962C8B-B14F-4D97-AF65-F5344CB8AC3E}">
        <p14:creationId xmlns:p14="http://schemas.microsoft.com/office/powerpoint/2010/main" val="1963356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 v. TR v. HE</a:t>
            </a:r>
          </a:p>
        </p:txBody>
      </p:sp>
      <p:sp>
        <p:nvSpPr>
          <p:cNvPr id="3" name="Content Placeholder 2"/>
          <p:cNvSpPr>
            <a:spLocks noGrp="1"/>
          </p:cNvSpPr>
          <p:nvPr>
            <p:ph idx="1"/>
          </p:nvPr>
        </p:nvSpPr>
        <p:spPr/>
        <p:txBody>
          <a:bodyPr>
            <a:normAutofit fontScale="70000" lnSpcReduction="20000"/>
          </a:bodyPr>
          <a:lstStyle/>
          <a:p>
            <a:r>
              <a:rPr lang="en-US" dirty="0"/>
              <a:t>KO</a:t>
            </a:r>
          </a:p>
          <a:p>
            <a:pPr lvl="1"/>
            <a:r>
              <a:rPr lang="en-US" dirty="0"/>
              <a:t>All Arg1 is dysfunctional</a:t>
            </a:r>
          </a:p>
          <a:p>
            <a:pPr lvl="1"/>
            <a:r>
              <a:rPr lang="en-US" dirty="0"/>
              <a:t>High Arginine</a:t>
            </a:r>
          </a:p>
          <a:p>
            <a:pPr lvl="1"/>
            <a:r>
              <a:rPr lang="en-US" dirty="0"/>
              <a:t>High Ammonia</a:t>
            </a:r>
          </a:p>
          <a:p>
            <a:r>
              <a:rPr lang="en-US" dirty="0"/>
              <a:t>TR</a:t>
            </a:r>
          </a:p>
          <a:p>
            <a:pPr lvl="1"/>
            <a:r>
              <a:rPr lang="en-US" dirty="0"/>
              <a:t>Dysfunctional Arg1 transcript fully present</a:t>
            </a:r>
          </a:p>
          <a:p>
            <a:pPr lvl="1"/>
            <a:r>
              <a:rPr lang="en-US" dirty="0"/>
              <a:t>But functional Arg1 transcript also present</a:t>
            </a:r>
          </a:p>
          <a:p>
            <a:pPr lvl="1"/>
            <a:r>
              <a:rPr lang="en-US" dirty="0"/>
              <a:t>Natural biological pathways to get more Arg1 only produce dysfunctional Arg1 (completely ineffective in getting functional Arg1)</a:t>
            </a:r>
          </a:p>
          <a:p>
            <a:pPr lvl="1"/>
            <a:r>
              <a:rPr lang="en-US" dirty="0"/>
              <a:t>High Arginine (more than WT/HE less than KO)</a:t>
            </a:r>
          </a:p>
          <a:p>
            <a:r>
              <a:rPr lang="en-US" dirty="0"/>
              <a:t>HE</a:t>
            </a:r>
          </a:p>
          <a:p>
            <a:pPr lvl="1"/>
            <a:r>
              <a:rPr lang="en-US" dirty="0"/>
              <a:t>½ Arg1 transcript is dysfunctional</a:t>
            </a:r>
          </a:p>
          <a:p>
            <a:pPr lvl="1"/>
            <a:r>
              <a:rPr lang="en-US" dirty="0"/>
              <a:t>However ½ of Arg1 is functional</a:t>
            </a:r>
          </a:p>
          <a:p>
            <a:pPr lvl="1"/>
            <a:r>
              <a:rPr lang="en-US" dirty="0"/>
              <a:t>Natural biological pathways have reduced efficiency</a:t>
            </a:r>
          </a:p>
        </p:txBody>
      </p:sp>
    </p:spTree>
    <p:extLst>
      <p:ext uri="{BB962C8B-B14F-4D97-AF65-F5344CB8AC3E}">
        <p14:creationId xmlns:p14="http://schemas.microsoft.com/office/powerpoint/2010/main" val="28776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on Experiment</a:t>
            </a:r>
          </a:p>
        </p:txBody>
      </p:sp>
      <p:sp>
        <p:nvSpPr>
          <p:cNvPr id="3" name="Content Placeholder 2"/>
          <p:cNvSpPr>
            <a:spLocks noGrp="1"/>
          </p:cNvSpPr>
          <p:nvPr>
            <p:ph idx="1"/>
          </p:nvPr>
        </p:nvSpPr>
        <p:spPr/>
        <p:txBody>
          <a:bodyPr>
            <a:normAutofit fontScale="92500" lnSpcReduction="10000"/>
          </a:bodyPr>
          <a:lstStyle/>
          <a:p>
            <a:r>
              <a:rPr lang="en-US" dirty="0"/>
              <a:t>AAV-based gene therapy prevents neuropathology and results in normal cognitive development in the </a:t>
            </a:r>
            <a:r>
              <a:rPr lang="en-US" dirty="0" err="1"/>
              <a:t>hyperargininemic</a:t>
            </a:r>
            <a:r>
              <a:rPr lang="en-US" dirty="0"/>
              <a:t> mouse</a:t>
            </a:r>
          </a:p>
          <a:p>
            <a:pPr lvl="1"/>
            <a:r>
              <a:rPr lang="en-US" i="1" dirty="0"/>
              <a:t>Gene Therapy, 2013</a:t>
            </a:r>
          </a:p>
          <a:p>
            <a:r>
              <a:rPr lang="en-US" dirty="0"/>
              <a:t>Rescued the neurological mouse phenotype with the virus administration</a:t>
            </a:r>
          </a:p>
          <a:p>
            <a:pPr lvl="1"/>
            <a:r>
              <a:rPr lang="en-US" dirty="0"/>
              <a:t>Some derangement did occur later in life with decline in transgene expression</a:t>
            </a:r>
          </a:p>
          <a:p>
            <a:pPr lvl="1"/>
            <a:r>
              <a:rPr lang="en-US" dirty="0"/>
              <a:t>Mice did remain impaired in the handling of waste nitrogen (high ammonium levels)</a:t>
            </a:r>
          </a:p>
          <a:p>
            <a:endParaRPr lang="en-US" dirty="0"/>
          </a:p>
        </p:txBody>
      </p:sp>
    </p:spTree>
    <p:extLst>
      <p:ext uri="{BB962C8B-B14F-4D97-AF65-F5344CB8AC3E}">
        <p14:creationId xmlns:p14="http://schemas.microsoft.com/office/powerpoint/2010/main" val="86225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for Experiment</a:t>
            </a:r>
          </a:p>
        </p:txBody>
      </p:sp>
      <p:sp>
        <p:nvSpPr>
          <p:cNvPr id="3" name="Content Placeholder 2"/>
          <p:cNvSpPr>
            <a:spLocks noGrp="1"/>
          </p:cNvSpPr>
          <p:nvPr>
            <p:ph idx="1"/>
          </p:nvPr>
        </p:nvSpPr>
        <p:spPr/>
        <p:txBody>
          <a:bodyPr>
            <a:normAutofit fontScale="85000" lnSpcReduction="10000"/>
          </a:bodyPr>
          <a:lstStyle/>
          <a:p>
            <a:r>
              <a:rPr lang="en-US" dirty="0"/>
              <a:t>People with Arginase I deficiency suffer from intellectual disability</a:t>
            </a:r>
          </a:p>
          <a:p>
            <a:pPr lvl="1"/>
            <a:r>
              <a:rPr lang="en-US" dirty="0"/>
              <a:t>Why?</a:t>
            </a:r>
          </a:p>
          <a:p>
            <a:r>
              <a:rPr lang="en-US" dirty="0"/>
              <a:t>The accumulation of ammonia and arginine (among other </a:t>
            </a:r>
            <a:r>
              <a:rPr lang="en-US" dirty="0" err="1"/>
              <a:t>guanidino</a:t>
            </a:r>
            <a:r>
              <a:rPr lang="en-US" dirty="0"/>
              <a:t> compounds) is suspected to cause neurological problems</a:t>
            </a:r>
          </a:p>
          <a:p>
            <a:pPr lvl="1"/>
            <a:r>
              <a:rPr lang="en-US" dirty="0"/>
              <a:t>How?</a:t>
            </a:r>
          </a:p>
          <a:p>
            <a:r>
              <a:rPr lang="en-US" dirty="0"/>
              <a:t>Ran a microarray analysis (</a:t>
            </a:r>
            <a:r>
              <a:rPr lang="en-US" dirty="0" err="1"/>
              <a:t>Affymetrix</a:t>
            </a:r>
            <a:r>
              <a:rPr lang="en-US" dirty="0"/>
              <a:t> Mouse 430 2.0 array) to get a better idea of what is happening in the transcriptome of the </a:t>
            </a:r>
            <a:r>
              <a:rPr lang="en-US" dirty="0" err="1"/>
              <a:t>Arg</a:t>
            </a:r>
            <a:r>
              <a:rPr lang="en-US" dirty="0"/>
              <a:t> 1 KO, Heterozygous, and treated KO (the AAV treated mice) compared to WT</a:t>
            </a:r>
          </a:p>
        </p:txBody>
      </p:sp>
    </p:spTree>
    <p:extLst>
      <p:ext uri="{BB962C8B-B14F-4D97-AF65-F5344CB8AC3E}">
        <p14:creationId xmlns:p14="http://schemas.microsoft.com/office/powerpoint/2010/main" val="183293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Why So Much Arginase I Transcript but no Arginase I?</a:t>
            </a:r>
          </a:p>
        </p:txBody>
      </p:sp>
      <p:sp>
        <p:nvSpPr>
          <p:cNvPr id="3" name="Content Placeholder 2"/>
          <p:cNvSpPr>
            <a:spLocks noGrp="1"/>
          </p:cNvSpPr>
          <p:nvPr>
            <p:ph idx="1"/>
          </p:nvPr>
        </p:nvSpPr>
        <p:spPr/>
        <p:txBody>
          <a:bodyPr/>
          <a:lstStyle/>
          <a:p>
            <a:r>
              <a:rPr lang="en-US" dirty="0"/>
              <a:t>Arginase I transcript was found to be the most over-expressed gene between WT and KO (</a:t>
            </a:r>
            <a:r>
              <a:rPr lang="en-US" dirty="0" err="1"/>
              <a:t>logFC</a:t>
            </a:r>
            <a:r>
              <a:rPr lang="en-US" dirty="0"/>
              <a:t> = 3.64, </a:t>
            </a:r>
            <a:r>
              <a:rPr lang="en-US" dirty="0" err="1"/>
              <a:t>adj.P.Val</a:t>
            </a:r>
            <a:r>
              <a:rPr lang="en-US" dirty="0"/>
              <a:t> = 6.63e-10)</a:t>
            </a:r>
          </a:p>
          <a:p>
            <a:pPr lvl="1"/>
            <a:r>
              <a:rPr lang="en-US" dirty="0"/>
              <a:t>Due to probe binding issues, </a:t>
            </a:r>
            <a:r>
              <a:rPr lang="en-US" dirty="0" err="1"/>
              <a:t>ie</a:t>
            </a:r>
            <a:r>
              <a:rPr lang="en-US" dirty="0"/>
              <a:t>. wrong transcript binding, false signal?</a:t>
            </a:r>
          </a:p>
          <a:p>
            <a:pPr lvl="1"/>
            <a:r>
              <a:rPr lang="en-US" dirty="0"/>
              <a:t>Due to dysfunctional transcript being over-produced?</a:t>
            </a:r>
          </a:p>
          <a:p>
            <a:r>
              <a:rPr lang="en-US" dirty="0"/>
              <a:t>Most likely due to a dysfunctional transcript being over-produced!</a:t>
            </a:r>
          </a:p>
          <a:p>
            <a:endParaRPr lang="en-US" dirty="0"/>
          </a:p>
        </p:txBody>
      </p:sp>
    </p:spTree>
    <p:extLst>
      <p:ext uri="{BB962C8B-B14F-4D97-AF65-F5344CB8AC3E}">
        <p14:creationId xmlns:p14="http://schemas.microsoft.com/office/powerpoint/2010/main" val="303040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Probe Investigation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87" y="1514475"/>
            <a:ext cx="8394227" cy="3581400"/>
          </a:xfrm>
          <a:prstGeom prst="rect">
            <a:avLst/>
          </a:prstGeom>
        </p:spPr>
      </p:pic>
      <p:sp>
        <p:nvSpPr>
          <p:cNvPr id="5" name="TextBox 4"/>
          <p:cNvSpPr txBox="1"/>
          <p:nvPr/>
        </p:nvSpPr>
        <p:spPr>
          <a:xfrm>
            <a:off x="374887" y="5410200"/>
            <a:ext cx="8394227" cy="923330"/>
          </a:xfrm>
          <a:prstGeom prst="rect">
            <a:avLst/>
          </a:prstGeom>
          <a:noFill/>
        </p:spPr>
        <p:txBody>
          <a:bodyPr wrap="square" rtlCol="0">
            <a:spAutoFit/>
          </a:bodyPr>
          <a:lstStyle/>
          <a:p>
            <a:pPr algn="ctr"/>
            <a:r>
              <a:rPr lang="en-US" dirty="0" err="1"/>
              <a:t>YourSeq</a:t>
            </a:r>
            <a:r>
              <a:rPr lang="en-US" dirty="0"/>
              <a:t> = </a:t>
            </a:r>
            <a:r>
              <a:rPr lang="en-US" dirty="0" err="1"/>
              <a:t>Affymetrix</a:t>
            </a:r>
            <a:r>
              <a:rPr lang="en-US" dirty="0"/>
              <a:t> Mouse 430 2.0 Array Probes for Arg1</a:t>
            </a:r>
          </a:p>
          <a:p>
            <a:pPr algn="ctr"/>
            <a:r>
              <a:rPr lang="en-US" dirty="0"/>
              <a:t>3’                                                                                               5’</a:t>
            </a:r>
          </a:p>
          <a:p>
            <a:pPr algn="ctr"/>
            <a:r>
              <a:rPr lang="en-US" dirty="0"/>
              <a:t>Only exons 5 – 8 are covered by the probes (exon 4, the KO exon, is not covered)</a:t>
            </a:r>
          </a:p>
        </p:txBody>
      </p:sp>
      <p:cxnSp>
        <p:nvCxnSpPr>
          <p:cNvPr id="7" name="Straight Arrow Connector 6"/>
          <p:cNvCxnSpPr/>
          <p:nvPr/>
        </p:nvCxnSpPr>
        <p:spPr>
          <a:xfrm flipH="1">
            <a:off x="2514600" y="5871865"/>
            <a:ext cx="4343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38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Probe Investigation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371600"/>
            <a:ext cx="6248400" cy="4188663"/>
          </a:xfrm>
          <a:prstGeom prst="rect">
            <a:avLst/>
          </a:prstGeom>
        </p:spPr>
      </p:pic>
      <p:sp>
        <p:nvSpPr>
          <p:cNvPr id="6" name="TextBox 5"/>
          <p:cNvSpPr txBox="1"/>
          <p:nvPr/>
        </p:nvSpPr>
        <p:spPr>
          <a:xfrm>
            <a:off x="1981200" y="5638800"/>
            <a:ext cx="6019800" cy="369332"/>
          </a:xfrm>
          <a:prstGeom prst="rect">
            <a:avLst/>
          </a:prstGeom>
          <a:noFill/>
        </p:spPr>
        <p:txBody>
          <a:bodyPr wrap="square" rtlCol="0">
            <a:spAutoFit/>
          </a:bodyPr>
          <a:lstStyle/>
          <a:p>
            <a:r>
              <a:rPr lang="en-US" dirty="0"/>
              <a:t>5’                                                                                                        3’</a:t>
            </a:r>
          </a:p>
        </p:txBody>
      </p:sp>
      <p:sp>
        <p:nvSpPr>
          <p:cNvPr id="7" name="TextBox 6"/>
          <p:cNvSpPr txBox="1"/>
          <p:nvPr/>
        </p:nvSpPr>
        <p:spPr>
          <a:xfrm>
            <a:off x="1981200" y="6008132"/>
            <a:ext cx="6019800" cy="369332"/>
          </a:xfrm>
          <a:prstGeom prst="rect">
            <a:avLst/>
          </a:prstGeom>
          <a:noFill/>
        </p:spPr>
        <p:txBody>
          <a:bodyPr wrap="square" rtlCol="0">
            <a:spAutoFit/>
          </a:bodyPr>
          <a:lstStyle/>
          <a:p>
            <a:r>
              <a:rPr lang="en-US" dirty="0"/>
              <a:t>Exon 5                                                                                      Exon 8</a:t>
            </a:r>
          </a:p>
        </p:txBody>
      </p:sp>
      <p:cxnSp>
        <p:nvCxnSpPr>
          <p:cNvPr id="9" name="Straight Arrow Connector 8"/>
          <p:cNvCxnSpPr/>
          <p:nvPr/>
        </p:nvCxnSpPr>
        <p:spPr>
          <a:xfrm>
            <a:off x="2971800" y="6008132"/>
            <a:ext cx="3810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81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Microarray Analysis</a:t>
            </a:r>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r>
              <a:rPr lang="en-US" dirty="0"/>
              <a:t>Faulty transcript is most likely being over-expressed in KO</a:t>
            </a:r>
          </a:p>
          <a:p>
            <a:r>
              <a:rPr lang="en-US" dirty="0"/>
              <a:t>How does this effect the transcriptome?</a:t>
            </a:r>
          </a:p>
          <a:p>
            <a:r>
              <a:rPr lang="en-US" dirty="0"/>
              <a:t>Will the transcriptome provide any insight into disease mechanisms, or at least highlight pathways of interest?</a:t>
            </a:r>
          </a:p>
          <a:p>
            <a:r>
              <a:rPr lang="en-US" dirty="0"/>
              <a:t>Differential Expression and WGCNA</a:t>
            </a:r>
          </a:p>
          <a:p>
            <a:pPr lvl="1"/>
            <a:r>
              <a:rPr lang="en-US" sz="3100" dirty="0"/>
              <a:t>12 samples: 3 KO, 3 WT, 3 Treated KO (TR), 3 HET (heterozygous)</a:t>
            </a:r>
          </a:p>
          <a:p>
            <a:pPr lvl="1"/>
            <a:r>
              <a:rPr lang="en-US" sz="3100" dirty="0"/>
              <a:t>Obtain Raw Data</a:t>
            </a:r>
          </a:p>
          <a:p>
            <a:pPr lvl="1"/>
            <a:r>
              <a:rPr lang="en-US" sz="3100" dirty="0"/>
              <a:t>Normalization (</a:t>
            </a:r>
            <a:r>
              <a:rPr lang="en-US" sz="3100" dirty="0" err="1"/>
              <a:t>rma</a:t>
            </a:r>
            <a:r>
              <a:rPr lang="en-US" sz="3100" dirty="0"/>
              <a:t>)</a:t>
            </a:r>
          </a:p>
          <a:p>
            <a:pPr lvl="1"/>
            <a:r>
              <a:rPr lang="en-US" sz="3100" dirty="0"/>
              <a:t>Remove Batch Effects</a:t>
            </a:r>
          </a:p>
          <a:p>
            <a:pPr lvl="1"/>
            <a:r>
              <a:rPr lang="en-US" sz="3100" dirty="0"/>
              <a:t>Consolidate Probes</a:t>
            </a:r>
          </a:p>
          <a:p>
            <a:pPr lvl="1"/>
            <a:r>
              <a:rPr lang="en-US" sz="3100" dirty="0"/>
              <a:t>Run T-Test/Extract Coefficients (acquire </a:t>
            </a:r>
            <a:r>
              <a:rPr lang="en-US" sz="3100" dirty="0" err="1"/>
              <a:t>logFC</a:t>
            </a:r>
            <a:r>
              <a:rPr lang="en-US" sz="3100" dirty="0"/>
              <a:t>)</a:t>
            </a:r>
          </a:p>
          <a:p>
            <a:pPr lvl="1"/>
            <a:r>
              <a:rPr lang="en-US" sz="3100" dirty="0"/>
              <a:t>Find Soft-Threshold Value</a:t>
            </a:r>
          </a:p>
          <a:p>
            <a:pPr lvl="1"/>
            <a:r>
              <a:rPr lang="en-US" sz="3100" dirty="0"/>
              <a:t>Run WGCNA</a:t>
            </a:r>
          </a:p>
          <a:p>
            <a:pPr lvl="1"/>
            <a:r>
              <a:rPr lang="en-US" sz="3100" dirty="0"/>
              <a:t>Analyze modules</a:t>
            </a:r>
          </a:p>
          <a:p>
            <a:pPr lvl="1"/>
            <a:endParaRPr lang="en-US" dirty="0"/>
          </a:p>
          <a:p>
            <a:endParaRPr lang="en-US" dirty="0"/>
          </a:p>
        </p:txBody>
      </p:sp>
    </p:spTree>
    <p:extLst>
      <p:ext uri="{BB962C8B-B14F-4D97-AF65-F5344CB8AC3E}">
        <p14:creationId xmlns:p14="http://schemas.microsoft.com/office/powerpoint/2010/main" val="3820661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4045</TotalTime>
  <Words>2617</Words>
  <Application>Microsoft Office PowerPoint</Application>
  <PresentationFormat>On-screen Show (4:3)</PresentationFormat>
  <Paragraphs>410</Paragraphs>
  <Slides>33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Arginase KO Mouse Project</vt:lpstr>
      <vt:lpstr>What is Arginase I Deficiency?</vt:lpstr>
      <vt:lpstr>Background on Experiment</vt:lpstr>
      <vt:lpstr>Background on Experiment</vt:lpstr>
      <vt:lpstr>Purpose for Experiment</vt:lpstr>
      <vt:lpstr>Problem: Why So Much Arginase I Transcript but no Arginase I?</vt:lpstr>
      <vt:lpstr>Probe Investigation</vt:lpstr>
      <vt:lpstr>Probe Investigation</vt:lpstr>
      <vt:lpstr>Microarray Analysis</vt:lpstr>
      <vt:lpstr>PowerPoint Presentation</vt:lpstr>
      <vt:lpstr>Run T-Test/Extract Coefficients</vt:lpstr>
      <vt:lpstr>Choose Soft-Threshold</vt:lpstr>
      <vt:lpstr>WGCNA</vt:lpstr>
      <vt:lpstr>PowerPoint Presentation</vt:lpstr>
      <vt:lpstr>PowerPoint Presentation</vt:lpstr>
      <vt:lpstr>Investigate Modules</vt:lpstr>
      <vt:lpstr>PowerPoint Presentation</vt:lpstr>
      <vt:lpstr>Module Enrichment Filtering</vt:lpstr>
      <vt:lpstr>GO Results (Up-Regulated)</vt:lpstr>
      <vt:lpstr>GO Results (Down-Regulated)</vt:lpstr>
      <vt:lpstr>Summary + Cell Type Correlations</vt:lpstr>
      <vt:lpstr>Cyan (down-regulated)</vt:lpstr>
      <vt:lpstr>Green (up-regulated)</vt:lpstr>
      <vt:lpstr>Greenyellow (up-regulated)</vt:lpstr>
      <vt:lpstr>Lightgreen (up-regulated)</vt:lpstr>
      <vt:lpstr>Pink (down-regulated)</vt:lpstr>
      <vt:lpstr>Purple (up-regulated)</vt:lpstr>
      <vt:lpstr>Yellow (down-regulated)</vt:lpstr>
      <vt:lpstr>Future Directions + Questions</vt:lpstr>
      <vt:lpstr>To-Do</vt:lpstr>
      <vt:lpstr>Jill To-Do (ArgMouse2.R)</vt:lpstr>
      <vt:lpstr>KO v. TR v. HE</vt:lpstr>
      <vt:lpstr>KO v. TR v. 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Arginase KO Mouse Project</dc:title>
  <dc:creator>Jill</dc:creator>
  <cp:lastModifiedBy>Jillian Haney</cp:lastModifiedBy>
  <cp:revision>94</cp:revision>
  <dcterms:created xsi:type="dcterms:W3CDTF">2016-01-22T21:57:20Z</dcterms:created>
  <dcterms:modified xsi:type="dcterms:W3CDTF">2018-09-06T20:56:15Z</dcterms:modified>
</cp:coreProperties>
</file>