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0F93-2587-4E11-99E0-DA611E1855C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F470-EF4E-4E7D-BC71-0B12872A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2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7"/>
          <a:stretch/>
        </p:blipFill>
        <p:spPr>
          <a:xfrm>
            <a:off x="4062795" y="1627464"/>
            <a:ext cx="3969758" cy="3691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4"/>
          <a:stretch/>
        </p:blipFill>
        <p:spPr>
          <a:xfrm>
            <a:off x="0" y="1627464"/>
            <a:ext cx="4142756" cy="3751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7905226" y="1728132"/>
            <a:ext cx="4286774" cy="38994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899" y="495622"/>
            <a:ext cx="1068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Figure 1 FIRST DRAFT: Arginase 1 Expression in Humans Across Age, Brain Region, and Cell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8624" y="1241571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9689" y="1258132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Brain Region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1386" y="1258132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Cell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6609" y="5016617"/>
            <a:ext cx="3481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7674" y="4849961"/>
            <a:ext cx="3481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73230" y="5337329"/>
            <a:ext cx="55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5629461" y="3988270"/>
            <a:ext cx="202676" cy="20566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7217503" y="4595348"/>
            <a:ext cx="202678" cy="8785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36084" y="5118734"/>
            <a:ext cx="10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Cortical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1978" y="5118734"/>
            <a:ext cx="127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Subcortical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8624" y="5048920"/>
            <a:ext cx="9487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do 17 </a:t>
            </a:r>
            <a:r>
              <a:rPr lang="en-US" dirty="0" err="1"/>
              <a:t>pcw</a:t>
            </a:r>
            <a:r>
              <a:rPr lang="en-US" dirty="0"/>
              <a:t> – 2 </a:t>
            </a:r>
            <a:r>
              <a:rPr lang="en-US" dirty="0" err="1"/>
              <a:t>yrs</a:t>
            </a:r>
            <a:r>
              <a:rPr lang="en-US" dirty="0"/>
              <a:t> v. 21 – 40 </a:t>
            </a:r>
            <a:r>
              <a:rPr lang="en-US" dirty="0" err="1"/>
              <a:t>yrs</a:t>
            </a:r>
            <a:r>
              <a:rPr lang="en-US" dirty="0"/>
              <a:t> for Brain Region AND Age plot? 17 </a:t>
            </a:r>
            <a:r>
              <a:rPr lang="en-US" dirty="0" err="1"/>
              <a:t>pcw</a:t>
            </a:r>
            <a:r>
              <a:rPr lang="en-US" dirty="0"/>
              <a:t> – 2 </a:t>
            </a:r>
            <a:r>
              <a:rPr lang="en-US" dirty="0" err="1"/>
              <a:t>yrs</a:t>
            </a:r>
            <a:r>
              <a:rPr lang="en-US" dirty="0"/>
              <a:t> more likely time, since symptoms arise usually around 3 yrs. Would also compare better with Cell Type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 Region – Full brain region names?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 Type Specificity Bar plot (with outliers on top), just try it to compare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infinite standard error, just make a note of that on plot with a star or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AutoShape 2" descr="plot_zoom_png?width=1164&amp;height=77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41377" y="147784"/>
            <a:ext cx="9606911" cy="6513544"/>
            <a:chOff x="2622034" y="700056"/>
            <a:chExt cx="7976206" cy="49529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726" y="807378"/>
              <a:ext cx="5206514" cy="4845601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622034" y="3355092"/>
              <a:ext cx="2933851" cy="2297887"/>
              <a:chOff x="2457876" y="504127"/>
              <a:chExt cx="2933851" cy="229788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876" y="700056"/>
                <a:ext cx="2933851" cy="210195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787780" y="504127"/>
                <a:ext cx="2373746" cy="28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ANOVA, adj. p = 0.03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86193" y="700056"/>
              <a:ext cx="2705239" cy="2566545"/>
              <a:chOff x="2686488" y="2932407"/>
              <a:chExt cx="2705239" cy="256654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488" y="3301739"/>
                <a:ext cx="2705239" cy="2197213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852234" y="2932407"/>
                <a:ext cx="2373746" cy="28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Eigengene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491432" y="700056"/>
              <a:ext cx="2373746" cy="280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Hub Genes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177309" y="4285904"/>
            <a:ext cx="748146" cy="609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4"/>
          <a:stretch/>
        </p:blipFill>
        <p:spPr>
          <a:xfrm>
            <a:off x="2592373" y="3641126"/>
            <a:ext cx="4499543" cy="3157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4"/>
          <a:stretch/>
        </p:blipFill>
        <p:spPr>
          <a:xfrm>
            <a:off x="0" y="126702"/>
            <a:ext cx="4142756" cy="3751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35" y="126702"/>
            <a:ext cx="5061210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3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99" y="217442"/>
            <a:ext cx="1068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1: Arginase 1 Transcript Expression in Humans Across Age, Brain Region, and Cell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1824" y="4907280"/>
            <a:ext cx="256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90996" y="4998719"/>
            <a:ext cx="517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904956" y="2556536"/>
            <a:ext cx="283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Log2 of Expression \ Outlier Log2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3661" y="4842819"/>
            <a:ext cx="51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91232" y="4706721"/>
            <a:ext cx="713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13391" y="817790"/>
            <a:ext cx="11738589" cy="4597505"/>
            <a:chOff x="224182" y="1124188"/>
            <a:chExt cx="11738589" cy="45975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8"/>
            <a:stretch/>
          </p:blipFill>
          <p:spPr>
            <a:xfrm>
              <a:off x="224182" y="1493520"/>
              <a:ext cx="3827372" cy="35051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959" y="1493520"/>
              <a:ext cx="3615812" cy="382038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59883" y="1124188"/>
              <a:ext cx="215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(a)</a:t>
              </a:r>
              <a:r>
                <a:rPr lang="en-US" dirty="0"/>
                <a:t> 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15491" y="1124188"/>
              <a:ext cx="215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(b)</a:t>
              </a:r>
              <a:r>
                <a:rPr lang="en-US" dirty="0"/>
                <a:t> Brain Region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71099" y="1124188"/>
              <a:ext cx="215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(c) </a:t>
              </a:r>
              <a:r>
                <a:rPr lang="en-US" dirty="0"/>
                <a:t>Cell Type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9424" y="4754880"/>
              <a:ext cx="2560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37470" y="5084042"/>
              <a:ext cx="7135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66582" y="1552699"/>
              <a:ext cx="7596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Outlier Key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661" y="1535023"/>
              <a:ext cx="4129079" cy="3855908"/>
            </a:xfrm>
            <a:prstGeom prst="rect">
              <a:avLst/>
            </a:prstGeom>
          </p:spPr>
        </p:pic>
        <p:sp>
          <p:nvSpPr>
            <p:cNvPr id="21" name="Left Brace 20"/>
            <p:cNvSpPr/>
            <p:nvPr/>
          </p:nvSpPr>
          <p:spPr>
            <a:xfrm rot="16200000">
              <a:off x="5767072" y="4096332"/>
              <a:ext cx="175504" cy="256564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90996" y="4656790"/>
              <a:ext cx="595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7548807" y="4306757"/>
              <a:ext cx="189190" cy="83717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72" y="5490861"/>
              <a:ext cx="7779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Cortical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5410" y="4812196"/>
              <a:ext cx="7779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Subcortical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039" y="5554892"/>
            <a:ext cx="11259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(a)</a:t>
            </a:r>
            <a:r>
              <a:rPr lang="en-US" sz="1400" dirty="0"/>
              <a:t> Allen </a:t>
            </a:r>
            <a:r>
              <a:rPr lang="en-US" sz="1400" dirty="0" err="1"/>
              <a:t>BrainSpan</a:t>
            </a:r>
            <a:r>
              <a:rPr lang="en-US" sz="1400" dirty="0"/>
              <a:t> samples, Log2 taken of RPKM of Arg1 expression from multi-region brain tissue samples. Red line represents birth and blue line is the LOWESS regressed value of the 21-40 </a:t>
            </a:r>
            <a:r>
              <a:rPr lang="en-US" sz="1400" dirty="0" err="1"/>
              <a:t>yr</a:t>
            </a:r>
            <a:r>
              <a:rPr lang="en-US" sz="1400" dirty="0"/>
              <a:t> age bin. Black line is the LOWESS regression line, span = 0.33. Darker point clusters indicate more samples with this expression value. </a:t>
            </a:r>
            <a:r>
              <a:rPr lang="en-US" sz="1400" b="1" dirty="0"/>
              <a:t>(b)</a:t>
            </a:r>
            <a:r>
              <a:rPr lang="en-US" sz="1400" dirty="0"/>
              <a:t> Mean of Log2 of RPKM of Arg1 expression from different brain regions (Allen </a:t>
            </a:r>
            <a:r>
              <a:rPr lang="en-US" sz="1400" dirty="0" err="1"/>
              <a:t>BrainSpan</a:t>
            </a:r>
            <a:r>
              <a:rPr lang="en-US" sz="1400" dirty="0"/>
              <a:t>). SEM depicted for each region. </a:t>
            </a:r>
            <a:r>
              <a:rPr lang="en-US" sz="1400" b="1" dirty="0"/>
              <a:t>(c) </a:t>
            </a:r>
            <a:r>
              <a:rPr lang="en-US" sz="1400" dirty="0"/>
              <a:t>Mean of Log2 of Arg1 expression from different cell types (Barres 2015) represented by </a:t>
            </a:r>
            <a:r>
              <a:rPr lang="en-US" sz="1400" dirty="0" err="1"/>
              <a:t>barplots</a:t>
            </a:r>
            <a:r>
              <a:rPr lang="en-US" sz="1400" dirty="0"/>
              <a:t>, with SEM depicted. Points represent ‘outliers’, which in this dataset were any samples with Log2 expression greater than zero.  Darker point clusters indicate more samples with this expression value.  </a:t>
            </a:r>
          </a:p>
        </p:txBody>
      </p:sp>
    </p:spTree>
    <p:extLst>
      <p:ext uri="{BB962C8B-B14F-4D97-AF65-F5344CB8AC3E}">
        <p14:creationId xmlns:p14="http://schemas.microsoft.com/office/powerpoint/2010/main" val="399021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Figure 2: Arginase 1 in KO, HE, TR, and WT Mice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208" y="6163056"/>
            <a:ext cx="1116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Western blot of Arginase 1 in mice. (b) Mean of Normalized Arginase 1 gene expression in the prefrontal cortex of each genotype. SEM depicted.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27" y="1140145"/>
            <a:ext cx="5073173" cy="48794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04888" y="99669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6035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368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Figure 2: Arginase 1 in KO, HE, TR, and WT Mice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 Haney</dc:creator>
  <cp:lastModifiedBy>Jillian Haney</cp:lastModifiedBy>
  <cp:revision>26</cp:revision>
  <dcterms:created xsi:type="dcterms:W3CDTF">2016-04-20T21:53:35Z</dcterms:created>
  <dcterms:modified xsi:type="dcterms:W3CDTF">2016-05-13T23:00:42Z</dcterms:modified>
</cp:coreProperties>
</file>