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Mihai Anghe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1-27T01:28:57.730">
    <p:pos x="6000" y="0"/>
    <p:text>Slide: Selected Topic &amp; Reason topic was selected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1-27T01:51:40.931">
    <p:pos x="6000" y="0"/>
    <p:text>Slide: Description of the source of data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viso.ai/wp-content/uploads/2021/05/deep-learning-vehicle-detection-video-analytics.jpg" TargetMode="External"/><Relationship Id="rId3" Type="http://schemas.openxmlformats.org/officeDocument/2006/relationships/hyperlink" Target="https://venturebeat.com/2019/10/28/how-ai-is-impacting-the-automotive-world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1578a744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1578a744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0aab948cd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0aab948cd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https://content.fortune.com/wp-content/uploads/2015/10/screen-shot-2015-10-15-at-8-04-48-pm.png?resize=1200,600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https://www.altoros.com/blog/wp-content/uploads/2018/06/TensorFlow-Deep-Learning-Artificial-Intelligence-Machine-Learning-Waymo-360-sensors.jpg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0aab948cd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0aab948cd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https://viso.ai/wp-content/uploads/2021/05/deep-learning-vehicle-detection-video-analytics.jpg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rgbClr val="7890CD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https://venturebeat.com/2019/10/28/how-ai-is-impacting-the-automotive-world/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0aab948cd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0aab948cd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https://www.forbes.com/sites/jarretjackson/2020/08/12/as-a-leader-are-you-asking-the-right-questions/?sh=5bba78826e7d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0aab948cd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0aab948cd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0aab948cd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0aab948cd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https://www.vectorstock.com/royalty-free-vector/to-do-list-icon-checklist-task-list-vector-19800745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0aab948cd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0aab948cd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1578a74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1578a74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19d9a5c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19d9a5c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hyperlink" Target="https://ai.stanford.edu/~jkrause/cars/car_dataset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Identification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1304275" y="3478950"/>
            <a:ext cx="9516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Harsh Patel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2633550" y="3478938"/>
            <a:ext cx="903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Jill Hughes</a:t>
            </a:r>
            <a:endParaRPr sz="1100"/>
          </a:p>
        </p:txBody>
      </p:sp>
      <p:sp>
        <p:nvSpPr>
          <p:cNvPr id="137" name="Google Shape;137;p13"/>
          <p:cNvSpPr txBox="1"/>
          <p:nvPr/>
        </p:nvSpPr>
        <p:spPr>
          <a:xfrm>
            <a:off x="1719825" y="4108375"/>
            <a:ext cx="117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Logan Murphy</a:t>
            </a:r>
            <a:endParaRPr sz="1100"/>
          </a:p>
        </p:txBody>
      </p:sp>
      <p:sp>
        <p:nvSpPr>
          <p:cNvPr id="138" name="Google Shape;138;p13"/>
          <p:cNvSpPr txBox="1"/>
          <p:nvPr/>
        </p:nvSpPr>
        <p:spPr>
          <a:xfrm>
            <a:off x="3175675" y="4120700"/>
            <a:ext cx="1032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Mihai Anghel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/>
        </p:nvSpPr>
        <p:spPr>
          <a:xfrm>
            <a:off x="1928400" y="415975"/>
            <a:ext cx="562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(provisional) Our</a:t>
            </a: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team hopes to answer - Question Two </a:t>
            </a:r>
            <a:endParaRPr sz="2400"/>
          </a:p>
        </p:txBody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1010675" y="1284125"/>
            <a:ext cx="66747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65895"/>
              <a:buChar char="➔"/>
            </a:pPr>
            <a:r>
              <a:rPr lang="en" sz="1972"/>
              <a:t>How do we connect our data to the model</a:t>
            </a:r>
            <a:r>
              <a:rPr lang="en" sz="1972"/>
              <a:t>?</a:t>
            </a:r>
            <a:br>
              <a:rPr lang="en"/>
            </a:br>
            <a:endParaRPr/>
          </a:p>
          <a:p>
            <a:pPr indent="-31090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 sz="1672"/>
              <a:t>Read in database and create dataframe </a:t>
            </a:r>
            <a:endParaRPr sz="1672"/>
          </a:p>
          <a:p>
            <a:pPr indent="-31090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72"/>
              <a:t>Query merging images </a:t>
            </a:r>
            <a:endParaRPr sz="1672"/>
          </a:p>
          <a:p>
            <a:pPr indent="-31090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72"/>
              <a:t>Import dataset into model through query merging </a:t>
            </a:r>
            <a:endParaRPr sz="167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72"/>
          </a:p>
          <a:p>
            <a:pPr indent="-31090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en" sz="1672"/>
              <a:t>Is there a vehicle present?</a:t>
            </a:r>
            <a:br>
              <a:rPr lang="en" sz="1672"/>
            </a:br>
            <a:endParaRPr sz="1672"/>
          </a:p>
          <a:p>
            <a:pPr indent="-31090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 sz="1672"/>
              <a:t>That is the question.</a:t>
            </a:r>
            <a:br>
              <a:rPr lang="en" sz="1672"/>
            </a:br>
            <a:endParaRPr sz="167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052550" y="358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for Vehicle Image Recognition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302675" y="1574650"/>
            <a:ext cx="4142400" cy="2369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871">
                <a:latin typeface="Calibri"/>
                <a:ea typeface="Calibri"/>
                <a:cs typeface="Calibri"/>
                <a:sym typeface="Calibri"/>
              </a:rPr>
              <a:t>Why choose this topic?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Our team decided to pursue this topic </a:t>
            </a: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for the</a:t>
            </a: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 various </a:t>
            </a: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versatile</a:t>
            </a: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 utilizations a model such as this could have on a number of different transportation applications.</a:t>
            </a:r>
            <a:br>
              <a:rPr lang="en" sz="1602">
                <a:latin typeface="Calibri"/>
                <a:ea typeface="Calibri"/>
                <a:cs typeface="Calibri"/>
                <a:sym typeface="Calibri"/>
              </a:rPr>
            </a:br>
            <a:br>
              <a:rPr lang="en" sz="1602">
                <a:latin typeface="Calibri"/>
                <a:ea typeface="Calibri"/>
                <a:cs typeface="Calibri"/>
                <a:sym typeface="Calibri"/>
              </a:rPr>
            </a:br>
            <a:br>
              <a:rPr lang="en" sz="1602">
                <a:latin typeface="Calibri"/>
                <a:ea typeface="Calibri"/>
                <a:cs typeface="Calibri"/>
                <a:sym typeface="Calibri"/>
              </a:rPr>
            </a:b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Applications such as monitoring traffic flow, </a:t>
            </a: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automated</a:t>
            </a: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 parking systems and support for traffic law enforcement could integrate this machine learning model into their product to increase efficiency and results per their requirements.  </a:t>
            </a:r>
            <a:endParaRPr sz="1602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425" y="2898613"/>
            <a:ext cx="3428976" cy="1714488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7425" y="1009550"/>
            <a:ext cx="3428976" cy="1709928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4151200" y="1420225"/>
            <a:ext cx="4255500" cy="16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Our data source offers 16,185 images of 196 classes of cars. These are split between 8,144 training &amp; 8,041 testing images, each class has been roughly 50-50 split.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The classes are at the level of Make, Model, Year</a:t>
            </a:r>
            <a:br>
              <a:rPr lang="en" sz="1400"/>
            </a:br>
            <a:r>
              <a:rPr lang="en" sz="1000"/>
              <a:t>Ex: </a:t>
            </a:r>
            <a:r>
              <a:rPr b="1" lang="en" sz="1000"/>
              <a:t>2012 Tesla Model S</a:t>
            </a:r>
            <a:r>
              <a:rPr lang="en" sz="1000"/>
              <a:t> or </a:t>
            </a:r>
            <a:r>
              <a:rPr b="1" lang="en" sz="1000"/>
              <a:t>2021 BMW M3 coupe </a:t>
            </a:r>
            <a:endParaRPr b="1" sz="1000"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200" y="3218271"/>
            <a:ext cx="3715199" cy="1374628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15"/>
          <p:cNvPicPr preferRelativeResize="0"/>
          <p:nvPr/>
        </p:nvPicPr>
        <p:blipFill rotWithShape="1">
          <a:blip r:embed="rId5">
            <a:alphaModFix/>
          </a:blip>
          <a:srcRect b="0" l="2494" r="1921" t="0"/>
          <a:stretch/>
        </p:blipFill>
        <p:spPr>
          <a:xfrm>
            <a:off x="368550" y="1567550"/>
            <a:ext cx="3639050" cy="1371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15"/>
          <p:cNvSpPr txBox="1"/>
          <p:nvPr>
            <p:ph type="title"/>
          </p:nvPr>
        </p:nvSpPr>
        <p:spPr>
          <a:xfrm>
            <a:off x="1052550" y="358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Our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316500" y="3127038"/>
            <a:ext cx="4255500" cy="16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Citation: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009">
                <a:latin typeface="Calibri"/>
                <a:ea typeface="Calibri"/>
                <a:cs typeface="Calibri"/>
                <a:sym typeface="Calibri"/>
              </a:rPr>
              <a:t>3D Object Representations for Fine-Grained Categorization</a:t>
            </a:r>
            <a:br>
              <a:rPr b="1" lang="en" sz="1009">
                <a:latin typeface="Calibri"/>
                <a:ea typeface="Calibri"/>
                <a:cs typeface="Calibri"/>
                <a:sym typeface="Calibri"/>
              </a:rPr>
            </a:br>
            <a:r>
              <a:rPr lang="en" sz="1009">
                <a:latin typeface="Calibri"/>
                <a:ea typeface="Calibri"/>
                <a:cs typeface="Calibri"/>
                <a:sym typeface="Calibri"/>
              </a:rPr>
              <a:t>Jonathan Krause, Michael Stark, Jia Deng, Li Fei-Fei</a:t>
            </a:r>
            <a:br>
              <a:rPr lang="en" sz="1009"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1009">
                <a:latin typeface="Calibri"/>
                <a:ea typeface="Calibri"/>
                <a:cs typeface="Calibri"/>
                <a:sym typeface="Calibri"/>
              </a:rPr>
              <a:t>4th IEEE Workshop on 3D Representation and Recognition, at ICCV 2013 </a:t>
            </a:r>
            <a:r>
              <a:rPr b="1" lang="en" sz="1009">
                <a:latin typeface="Calibri"/>
                <a:ea typeface="Calibri"/>
                <a:cs typeface="Calibri"/>
                <a:sym typeface="Calibri"/>
              </a:rPr>
              <a:t>(3dRR-13)</a:t>
            </a:r>
            <a:r>
              <a:rPr lang="en" sz="1009">
                <a:latin typeface="Calibri"/>
                <a:ea typeface="Calibri"/>
                <a:cs typeface="Calibri"/>
                <a:sym typeface="Calibri"/>
              </a:rPr>
              <a:t>. Sydney, Australia. Dec. 8, 2013.</a:t>
            </a:r>
            <a:br>
              <a:rPr lang="en" sz="1417">
                <a:latin typeface="Calibri"/>
                <a:ea typeface="Calibri"/>
                <a:cs typeface="Calibri"/>
                <a:sym typeface="Calibri"/>
              </a:rPr>
            </a:b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Source: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Stanford.edu ~jkrause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449400" y="-65900"/>
            <a:ext cx="8245200" cy="14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The primary question our team 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hopes to answer throughout the project: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1005800" y="1490400"/>
            <a:ext cx="5574600" cy="24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53873" lvl="0" marL="457200" rtl="0" algn="l">
              <a:spcBef>
                <a:spcPts val="0"/>
              </a:spcBef>
              <a:spcAft>
                <a:spcPts val="0"/>
              </a:spcAft>
              <a:buSzPts val="1973"/>
              <a:buChar char="➔"/>
            </a:pPr>
            <a:r>
              <a:rPr lang="en" sz="1972"/>
              <a:t>Can we take a dataset containing thousands of images, and create a model using machine learning in order to identify whether or not a vehicle is present in an image?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3">
            <a:alphaModFix/>
          </a:blip>
          <a:srcRect b="0" l="41540" r="3829" t="0"/>
          <a:stretch/>
        </p:blipFill>
        <p:spPr>
          <a:xfrm>
            <a:off x="6580400" y="1596375"/>
            <a:ext cx="1608624" cy="195075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919250" y="302500"/>
            <a:ext cx="53055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Exploration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024500" y="1477075"/>
            <a:ext cx="78873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75"/>
              <a:t>Unlike previous datasets we’ve </a:t>
            </a:r>
            <a:r>
              <a:rPr lang="en" sz="975"/>
              <a:t>encountered </a:t>
            </a:r>
            <a:r>
              <a:rPr lang="en" sz="975"/>
              <a:t>that were in CSV or Panda formats, this time our data came in MatLab format. </a:t>
            </a:r>
            <a:br>
              <a:rPr lang="en" sz="975"/>
            </a:br>
            <a:r>
              <a:rPr lang="en" sz="975"/>
              <a:t>The team</a:t>
            </a:r>
            <a:r>
              <a:rPr lang="en" sz="975"/>
              <a:t> had to find a way and transform this format into Pandas DataFrames. This would: </a:t>
            </a:r>
            <a:endParaRPr sz="975"/>
          </a:p>
          <a:p>
            <a:pPr indent="-290512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975"/>
              <a:buAutoNum type="arabicPeriod"/>
            </a:pPr>
            <a:r>
              <a:rPr lang="en" sz="975"/>
              <a:t>Allow its introduction into the AWS database </a:t>
            </a:r>
            <a:endParaRPr sz="975"/>
          </a:p>
          <a:p>
            <a:pPr indent="-290512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75"/>
              <a:buAutoNum type="arabicPeriod"/>
            </a:pPr>
            <a:r>
              <a:rPr lang="en" sz="975"/>
              <a:t>Allow effective use by our neural network model to process the images in an accurate and timely manner  </a:t>
            </a:r>
            <a:endParaRPr sz="975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975"/>
              <a:t>The following outline explains the steps taken in order to clean, organize and set up our datasource that it can be used for analysis in our model</a:t>
            </a:r>
            <a:endParaRPr sz="975"/>
          </a:p>
        </p:txBody>
      </p:sp>
      <p:sp>
        <p:nvSpPr>
          <p:cNvPr id="169" name="Google Shape;169;p17"/>
          <p:cNvSpPr txBox="1"/>
          <p:nvPr/>
        </p:nvSpPr>
        <p:spPr>
          <a:xfrm>
            <a:off x="1024500" y="1109488"/>
            <a:ext cx="149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Challenge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1024500" y="2530450"/>
            <a:ext cx="166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Data Preparation Outline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/>
          <p:nvPr/>
        </p:nvSpPr>
        <p:spPr>
          <a:xfrm flipH="1">
            <a:off x="1433950" y="2926125"/>
            <a:ext cx="1349100" cy="75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1477450" y="3001425"/>
            <a:ext cx="126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Choose Data Source</a:t>
            </a: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900">
                <a:latin typeface="Calibri"/>
                <a:ea typeface="Calibri"/>
                <a:cs typeface="Calibri"/>
                <a:sym typeface="Calibri"/>
              </a:rPr>
              <a:t>Stanford Dataset</a:t>
            </a:r>
            <a:endParaRPr i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"/>
          <p:cNvSpPr/>
          <p:nvPr/>
        </p:nvSpPr>
        <p:spPr>
          <a:xfrm flipH="1">
            <a:off x="3080963" y="2926125"/>
            <a:ext cx="1349100" cy="75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3124463" y="2982250"/>
            <a:ext cx="126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Process Matlab Files</a:t>
            </a: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endParaRPr sz="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700">
                <a:latin typeface="Calibri"/>
                <a:ea typeface="Calibri"/>
                <a:cs typeface="Calibri"/>
                <a:sym typeface="Calibri"/>
              </a:rPr>
              <a:t>Pandas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700">
                <a:latin typeface="Calibri"/>
                <a:ea typeface="Calibri"/>
                <a:cs typeface="Calibri"/>
                <a:sym typeface="Calibri"/>
              </a:rPr>
              <a:t>DataFrame Creation</a:t>
            </a:r>
            <a:endParaRPr i="1"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/>
          <p:nvPr/>
        </p:nvSpPr>
        <p:spPr>
          <a:xfrm flipH="1">
            <a:off x="4727975" y="2926125"/>
            <a:ext cx="1349100" cy="75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4771475" y="3004925"/>
            <a:ext cx="126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Create AWS Buckets</a:t>
            </a: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900">
                <a:latin typeface="Calibri"/>
                <a:ea typeface="Calibri"/>
                <a:cs typeface="Calibri"/>
                <a:sym typeface="Calibri"/>
              </a:rPr>
              <a:t>Data Image Storage</a:t>
            </a:r>
            <a:endParaRPr i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/>
          <p:nvPr/>
        </p:nvSpPr>
        <p:spPr>
          <a:xfrm flipH="1">
            <a:off x="6360950" y="2926125"/>
            <a:ext cx="1349100" cy="750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6288200" y="3012575"/>
            <a:ext cx="149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AWS PostgreSQL</a:t>
            </a: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800">
                <a:latin typeface="Calibri"/>
                <a:ea typeface="Calibri"/>
                <a:cs typeface="Calibri"/>
                <a:sym typeface="Calibri"/>
              </a:rPr>
              <a:t>Table Creation &amp; Population</a:t>
            </a:r>
            <a:endParaRPr i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1361200" y="3740988"/>
            <a:ext cx="1494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Dataset chosen for project presented </a:t>
            </a:r>
            <a:r>
              <a:rPr lang="en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action="ppaction://hlinksldjump" r:id="rId3"/>
              </a:rPr>
              <a:t>here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3022250" y="3740988"/>
            <a:ext cx="149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Labels, df_train, df_test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4655225" y="3740988"/>
            <a:ext cx="1494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Upload images to AWS  buckets from PC using R3 Upload Tool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6288200" y="3740988"/>
            <a:ext cx="14946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Creating and populating the tables to be used to run  the Train/Test Machine Model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3" name="Google Shape;183;p17"/>
          <p:cNvCxnSpPr>
            <a:stCxn id="172" idx="3"/>
          </p:cNvCxnSpPr>
          <p:nvPr/>
        </p:nvCxnSpPr>
        <p:spPr>
          <a:xfrm>
            <a:off x="2739550" y="3301575"/>
            <a:ext cx="516900" cy="18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7"/>
          <p:cNvCxnSpPr>
            <a:stCxn id="174" idx="3"/>
          </p:cNvCxnSpPr>
          <p:nvPr/>
        </p:nvCxnSpPr>
        <p:spPr>
          <a:xfrm flipH="1" rot="10800000">
            <a:off x="4386563" y="3288550"/>
            <a:ext cx="509400" cy="1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7"/>
          <p:cNvCxnSpPr>
            <a:stCxn id="176" idx="3"/>
          </p:cNvCxnSpPr>
          <p:nvPr/>
        </p:nvCxnSpPr>
        <p:spPr>
          <a:xfrm flipH="1" rot="10800000">
            <a:off x="6033575" y="3303575"/>
            <a:ext cx="530400" cy="1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Analysis Phase (Part 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115">
                <a:latin typeface="Calibri"/>
                <a:ea typeface="Calibri"/>
                <a:cs typeface="Calibri"/>
                <a:sym typeface="Calibri"/>
              </a:rPr>
              <a:t>Initial Analysis</a:t>
            </a:r>
            <a:endParaRPr b="1" sz="1115">
              <a:latin typeface="Calibri"/>
              <a:ea typeface="Calibri"/>
              <a:cs typeface="Calibri"/>
              <a:sym typeface="Calibri"/>
            </a:endParaRPr>
          </a:p>
          <a:p>
            <a:pPr indent="-29305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5"/>
              <a:buFont typeface="Calibri"/>
              <a:buChar char="❖"/>
            </a:pPr>
            <a:r>
              <a:rPr lang="en" sz="1014">
                <a:latin typeface="Calibri"/>
                <a:ea typeface="Calibri"/>
                <a:cs typeface="Calibri"/>
                <a:sym typeface="Calibri"/>
              </a:rPr>
              <a:t>Pandas was used to clean raw data from initial Matlab format</a:t>
            </a:r>
            <a:br>
              <a:rPr lang="en" sz="1014">
                <a:latin typeface="Calibri"/>
                <a:ea typeface="Calibri"/>
                <a:cs typeface="Calibri"/>
                <a:sym typeface="Calibri"/>
              </a:rPr>
            </a:br>
            <a:endParaRPr sz="1014">
              <a:latin typeface="Calibri"/>
              <a:ea typeface="Calibri"/>
              <a:cs typeface="Calibri"/>
              <a:sym typeface="Calibri"/>
            </a:endParaRPr>
          </a:p>
          <a:p>
            <a:pPr indent="-2930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5"/>
              <a:buFont typeface="Calibri"/>
              <a:buChar char="❖"/>
            </a:pPr>
            <a:r>
              <a:rPr lang="en" sz="1014">
                <a:latin typeface="Calibri"/>
                <a:ea typeface="Calibri"/>
                <a:cs typeface="Calibri"/>
                <a:sym typeface="Calibri"/>
              </a:rPr>
              <a:t>Further analysis conducted with Python</a:t>
            </a:r>
            <a:endParaRPr sz="101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115">
                <a:latin typeface="Calibri"/>
                <a:ea typeface="Calibri"/>
                <a:cs typeface="Calibri"/>
                <a:sym typeface="Calibri"/>
              </a:rPr>
              <a:t>PostgreSQL Database: How do we connect our data to the model?</a:t>
            </a:r>
            <a:endParaRPr b="1" sz="1115">
              <a:latin typeface="Calibri"/>
              <a:ea typeface="Calibri"/>
              <a:cs typeface="Calibri"/>
              <a:sym typeface="Calibri"/>
            </a:endParaRPr>
          </a:p>
          <a:p>
            <a:pPr indent="-29305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5"/>
              <a:buFont typeface="Calibri"/>
              <a:buChar char="❖"/>
            </a:pPr>
            <a:r>
              <a:rPr lang="en" sz="1014">
                <a:latin typeface="Calibri"/>
                <a:ea typeface="Calibri"/>
                <a:cs typeface="Calibri"/>
                <a:sym typeface="Calibri"/>
              </a:rPr>
              <a:t>Read in database and create dataframe</a:t>
            </a:r>
            <a:br>
              <a:rPr lang="en" sz="1014">
                <a:latin typeface="Calibri"/>
                <a:ea typeface="Calibri"/>
                <a:cs typeface="Calibri"/>
                <a:sym typeface="Calibri"/>
              </a:rPr>
            </a:br>
            <a:endParaRPr sz="1014">
              <a:latin typeface="Calibri"/>
              <a:ea typeface="Calibri"/>
              <a:cs typeface="Calibri"/>
              <a:sym typeface="Calibri"/>
            </a:endParaRPr>
          </a:p>
          <a:p>
            <a:pPr indent="-28606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5"/>
              <a:buFont typeface="Calibri"/>
              <a:buChar char="➢"/>
            </a:pPr>
            <a:r>
              <a:rPr lang="en" sz="905">
                <a:latin typeface="Calibri"/>
                <a:ea typeface="Calibri"/>
                <a:cs typeface="Calibri"/>
                <a:sym typeface="Calibri"/>
              </a:rPr>
              <a:t>Query merging images</a:t>
            </a:r>
            <a:br>
              <a:rPr lang="en" sz="905">
                <a:latin typeface="Calibri"/>
                <a:ea typeface="Calibri"/>
                <a:cs typeface="Calibri"/>
                <a:sym typeface="Calibri"/>
              </a:rPr>
            </a:br>
            <a:endParaRPr sz="905">
              <a:latin typeface="Calibri"/>
              <a:ea typeface="Calibri"/>
              <a:cs typeface="Calibri"/>
              <a:sym typeface="Calibri"/>
            </a:endParaRPr>
          </a:p>
          <a:p>
            <a:pPr indent="-28606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5"/>
              <a:buFont typeface="Calibri"/>
              <a:buChar char="➢"/>
            </a:pPr>
            <a:r>
              <a:rPr lang="en" sz="905">
                <a:latin typeface="Calibri"/>
                <a:ea typeface="Calibri"/>
                <a:cs typeface="Calibri"/>
                <a:sym typeface="Calibri"/>
              </a:rPr>
              <a:t>Import dataset into model through query merging</a:t>
            </a:r>
            <a:br>
              <a:rPr lang="en" sz="905">
                <a:latin typeface="Calibri"/>
                <a:ea typeface="Calibri"/>
                <a:cs typeface="Calibri"/>
                <a:sym typeface="Calibri"/>
              </a:rPr>
            </a:br>
            <a:endParaRPr sz="905">
              <a:latin typeface="Calibri"/>
              <a:ea typeface="Calibri"/>
              <a:cs typeface="Calibri"/>
              <a:sym typeface="Calibri"/>
            </a:endParaRPr>
          </a:p>
          <a:p>
            <a:pPr indent="-2930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5"/>
              <a:buFont typeface="Calibri"/>
              <a:buChar char="❖"/>
            </a:pPr>
            <a:r>
              <a:rPr lang="en" sz="1014">
                <a:latin typeface="Calibri"/>
                <a:ea typeface="Calibri"/>
                <a:cs typeface="Calibri"/>
                <a:sym typeface="Calibri"/>
              </a:rPr>
              <a:t>Images evaluated to determine what features will be captured</a:t>
            </a:r>
            <a:br>
              <a:rPr lang="en" sz="1014">
                <a:latin typeface="Calibri"/>
                <a:ea typeface="Calibri"/>
                <a:cs typeface="Calibri"/>
                <a:sym typeface="Calibri"/>
              </a:rPr>
            </a:br>
            <a:endParaRPr sz="1014">
              <a:latin typeface="Calibri"/>
              <a:ea typeface="Calibri"/>
              <a:cs typeface="Calibri"/>
              <a:sym typeface="Calibri"/>
            </a:endParaRPr>
          </a:p>
          <a:p>
            <a:pPr indent="-2930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5"/>
              <a:buFont typeface="Calibri"/>
              <a:buChar char="❖"/>
            </a:pPr>
            <a:r>
              <a:rPr lang="en" sz="1014">
                <a:latin typeface="Calibri"/>
                <a:ea typeface="Calibri"/>
                <a:cs typeface="Calibri"/>
                <a:sym typeface="Calibri"/>
              </a:rPr>
              <a:t>Hosted on AWS</a:t>
            </a:r>
            <a:endParaRPr sz="1014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115">
                <a:latin typeface="Calibri"/>
                <a:ea typeface="Calibri"/>
                <a:cs typeface="Calibri"/>
                <a:sym typeface="Calibri"/>
              </a:rPr>
              <a:t>AWS R3 Storage Buckets</a:t>
            </a:r>
            <a:endParaRPr b="1" sz="1115">
              <a:latin typeface="Calibri"/>
              <a:ea typeface="Calibri"/>
              <a:cs typeface="Calibri"/>
              <a:sym typeface="Calibri"/>
            </a:endParaRPr>
          </a:p>
          <a:p>
            <a:pPr indent="-29305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5"/>
              <a:buFont typeface="Calibri"/>
              <a:buChar char="❖"/>
            </a:pPr>
            <a:r>
              <a:rPr lang="en" sz="1014">
                <a:latin typeface="Calibri"/>
                <a:ea typeface="Calibri"/>
                <a:cs typeface="Calibri"/>
                <a:sym typeface="Calibri"/>
              </a:rPr>
              <a:t>Training images</a:t>
            </a:r>
            <a:br>
              <a:rPr lang="en" sz="1014">
                <a:latin typeface="Calibri"/>
                <a:ea typeface="Calibri"/>
                <a:cs typeface="Calibri"/>
                <a:sym typeface="Calibri"/>
              </a:rPr>
            </a:br>
            <a:endParaRPr sz="1014">
              <a:latin typeface="Calibri"/>
              <a:ea typeface="Calibri"/>
              <a:cs typeface="Calibri"/>
              <a:sym typeface="Calibri"/>
            </a:endParaRPr>
          </a:p>
          <a:p>
            <a:pPr indent="-2930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5"/>
              <a:buFont typeface="Calibri"/>
              <a:buChar char="❖"/>
            </a:pPr>
            <a:r>
              <a:rPr lang="en" sz="1014">
                <a:latin typeface="Calibri"/>
                <a:ea typeface="Calibri"/>
                <a:cs typeface="Calibri"/>
                <a:sym typeface="Calibri"/>
              </a:rPr>
              <a:t>Testing images</a:t>
            </a:r>
            <a:endParaRPr sz="1014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8"/>
          <p:cNvPicPr preferRelativeResize="0"/>
          <p:nvPr/>
        </p:nvPicPr>
        <p:blipFill rotWithShape="1">
          <a:blip r:embed="rId3">
            <a:alphaModFix/>
          </a:blip>
          <a:srcRect b="9156" l="0" r="0" t="0"/>
          <a:stretch/>
        </p:blipFill>
        <p:spPr>
          <a:xfrm>
            <a:off x="6091575" y="1471876"/>
            <a:ext cx="2244825" cy="219975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Phase P2</a:t>
            </a:r>
            <a:endParaRPr/>
          </a:p>
        </p:txBody>
      </p:sp>
      <p:sp>
        <p:nvSpPr>
          <p:cNvPr id="198" name="Google Shape;19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Machine Learning Model</a:t>
            </a:r>
            <a:endParaRPr sz="1700"/>
          </a:p>
          <a:p>
            <a:pPr indent="-25558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1700"/>
              <a:t>Sequential (model)</a:t>
            </a:r>
            <a:endParaRPr sz="1700"/>
          </a:p>
          <a:p>
            <a:pPr indent="-2524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500"/>
              <a:t>Hidden layers with </a:t>
            </a:r>
            <a:r>
              <a:rPr lang="en" sz="1500"/>
              <a:t>activation</a:t>
            </a:r>
            <a:r>
              <a:rPr lang="en" sz="1500"/>
              <a:t> set to </a:t>
            </a:r>
            <a:r>
              <a:rPr i="1" lang="en" sz="1500"/>
              <a:t>reLu</a:t>
            </a:r>
            <a:endParaRPr i="1" sz="1500"/>
          </a:p>
          <a:p>
            <a:pPr indent="-2524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500"/>
              <a:t>Using optimizer </a:t>
            </a:r>
            <a:r>
              <a:rPr i="1" lang="en" sz="1500"/>
              <a:t>adam </a:t>
            </a:r>
            <a:r>
              <a:rPr lang="en" sz="1500"/>
              <a:t>and  </a:t>
            </a:r>
            <a:r>
              <a:rPr i="1" lang="en" sz="1500"/>
              <a:t>accuracy</a:t>
            </a:r>
            <a:r>
              <a:rPr lang="en" sz="1500"/>
              <a:t> metrics</a:t>
            </a:r>
            <a:endParaRPr sz="1500"/>
          </a:p>
          <a:p>
            <a:pPr indent="-2555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700"/>
              <a:t>SciKitLearn</a:t>
            </a:r>
            <a:endParaRPr sz="1700"/>
          </a:p>
          <a:p>
            <a:pPr indent="-2524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500"/>
              <a:t>ML library for creating classifier</a:t>
            </a:r>
            <a:endParaRPr sz="1500"/>
          </a:p>
          <a:p>
            <a:pPr indent="-2555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700"/>
              <a:t>Neural Networks</a:t>
            </a:r>
            <a:endParaRPr sz="1700"/>
          </a:p>
          <a:p>
            <a:pPr indent="-2524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500"/>
              <a:t>Popular choice for image processing in machine learnin</a:t>
            </a:r>
            <a:r>
              <a:rPr lang="en" sz="1500"/>
              <a:t>g</a:t>
            </a:r>
            <a:endParaRPr sz="1500"/>
          </a:p>
          <a:p>
            <a:pPr indent="-2524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500"/>
              <a:t>Other choices included  a Random Forest Classifier ML model</a:t>
            </a:r>
            <a:endParaRPr sz="1500"/>
          </a:p>
          <a:p>
            <a:pPr indent="-2555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700"/>
              <a:t>Neural Networks are:</a:t>
            </a:r>
            <a:endParaRPr sz="1700"/>
          </a:p>
          <a:p>
            <a:pPr indent="-2524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500"/>
              <a:t>more consistent concerning image classification</a:t>
            </a:r>
            <a:endParaRPr sz="1500"/>
          </a:p>
          <a:p>
            <a:pPr indent="-2524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500"/>
              <a:t>more flexible  for feature processing</a:t>
            </a:r>
            <a:endParaRPr sz="1500"/>
          </a:p>
          <a:p>
            <a:pPr indent="-2555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700"/>
              <a:t>Tested using cleaned data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Two major packages/applications  to consider: Tensorflow vs. Pytorch</a:t>
            </a:r>
            <a:endParaRPr sz="1700"/>
          </a:p>
          <a:p>
            <a:pPr indent="-25558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1700"/>
              <a:t>Both are successful image classifiers</a:t>
            </a:r>
            <a:endParaRPr sz="1700"/>
          </a:p>
          <a:p>
            <a:pPr indent="-2555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700"/>
              <a:t>Tensorflow </a:t>
            </a:r>
            <a:r>
              <a:rPr lang="en" sz="1700"/>
              <a:t> was the familiar choice</a:t>
            </a:r>
            <a:endParaRPr sz="1700"/>
          </a:p>
          <a:p>
            <a:pPr indent="-2555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700"/>
              <a:t>Used to test Neural Networks Model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Put it into practice</a:t>
            </a:r>
            <a:endParaRPr sz="1700"/>
          </a:p>
          <a:p>
            <a:pPr indent="-25558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1700"/>
              <a:t>Read database and create dataframe</a:t>
            </a:r>
            <a:endParaRPr sz="1700"/>
          </a:p>
          <a:p>
            <a:pPr indent="-2555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700"/>
              <a:t>test model</a:t>
            </a:r>
            <a:endParaRPr sz="1700"/>
          </a:p>
          <a:p>
            <a:pPr indent="-2555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700"/>
              <a:t>update test image clas</a:t>
            </a:r>
            <a:r>
              <a:rPr lang="en" sz="1700"/>
              <a:t>s</a:t>
            </a:r>
            <a:endParaRPr sz="1700"/>
          </a:p>
          <a:p>
            <a:pPr indent="-2555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700"/>
              <a:t>evaluate accuracy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How was data split into testing and training datasets?</a:t>
            </a:r>
            <a:endParaRPr sz="1700"/>
          </a:p>
          <a:p>
            <a:pPr indent="-25558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50/50 split</a:t>
            </a:r>
            <a:endParaRPr sz="1700"/>
          </a:p>
          <a:p>
            <a:pPr indent="-2492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Adjusted as needed for the addition of future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204" name="Google Shape;20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Application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-created using pickle file of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-final deployed application will take an uploaded image and return:  vehicle/ not vehicle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D3.js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Fully functioning, interactive dashboard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deliverable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 hosted on Amazon Web Services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54" y="1092062"/>
            <a:ext cx="3452950" cy="33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804" y="1307841"/>
            <a:ext cx="3513875" cy="22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