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Mihai Anghe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5.xml"/><Relationship Id="rId22" Type="http://schemas.openxmlformats.org/officeDocument/2006/relationships/font" Target="fonts/Lato-italic.fntdata"/><Relationship Id="rId10" Type="http://schemas.openxmlformats.org/officeDocument/2006/relationships/slide" Target="slides/slide4.xml"/><Relationship Id="rId21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1-27T01:28:57.730">
    <p:pos x="6000" y="0"/>
    <p:text>Slide: Selected Topic &amp; Reason topic was selected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01-27T01:51:40.931">
    <p:pos x="6000" y="0"/>
    <p:text>Slide: Description of the source of data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iso.ai/wp-content/uploads/2021/05/deep-learning-vehicle-detection-video-analytics.jpg" TargetMode="External"/><Relationship Id="rId3" Type="http://schemas.openxmlformats.org/officeDocument/2006/relationships/hyperlink" Target="https://venturebeat.com/2019/10/28/how-ai-is-impacting-the-automotive-world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aab948cd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aab948cd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https://content.fortune.com/wp-content/uploads/2015/10/screen-shot-2015-10-15-at-8-04-48-pm.png?resize=1200,600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https://www.altoros.com/blog/wp-content/uploads/2018/06/TensorFlow-Deep-Learning-Artificial-Intelligence-Machine-Learning-Waymo-360-sensors.jpg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0aab948cd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0aab948cd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https://viso.ai/wp-content/uploads/2021/05/deep-learning-vehicle-detection-video-analytics.jpg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rgbClr val="7890CD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https://venturebeat.com/2019/10/28/how-ai-is-impacting-the-automotive-world/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0aab948cd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0aab948cd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578a744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1578a744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0aab948cd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0aab948cd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aab948cd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aab948cd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0aab948cd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0aab948cd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1578a74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1578a74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hyperlink" Target="https://ai.stanford.edu/~jkrause/cars/car_datase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Vehicle Identification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304275" y="3478950"/>
            <a:ext cx="9516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Harsh Patel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633550" y="3478938"/>
            <a:ext cx="9036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Jill Hughes</a:t>
            </a:r>
            <a:endParaRPr sz="1100"/>
          </a:p>
        </p:txBody>
      </p:sp>
      <p:sp>
        <p:nvSpPr>
          <p:cNvPr id="137" name="Google Shape;137;p13"/>
          <p:cNvSpPr txBox="1"/>
          <p:nvPr/>
        </p:nvSpPr>
        <p:spPr>
          <a:xfrm>
            <a:off x="1719825" y="4108375"/>
            <a:ext cx="1176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Logan Murphy</a:t>
            </a:r>
            <a:endParaRPr sz="1100"/>
          </a:p>
        </p:txBody>
      </p:sp>
      <p:sp>
        <p:nvSpPr>
          <p:cNvPr id="138" name="Google Shape;138;p13"/>
          <p:cNvSpPr txBox="1"/>
          <p:nvPr/>
        </p:nvSpPr>
        <p:spPr>
          <a:xfrm>
            <a:off x="3175675" y="4120700"/>
            <a:ext cx="1032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Mihai Anghel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1052550" y="358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Model for Vehicle Image Recognition 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302675" y="1574650"/>
            <a:ext cx="4142400" cy="2369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871">
                <a:latin typeface="Calibri"/>
                <a:ea typeface="Calibri"/>
                <a:cs typeface="Calibri"/>
                <a:sym typeface="Calibri"/>
              </a:rPr>
              <a:t>Why choose this topic?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Our team decided to pursue this topic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for the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various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versatile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utilizations a model such as this could have on a number of different transportation applications.</a:t>
            </a: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br>
              <a:rPr lang="en" sz="1602">
                <a:latin typeface="Calibri"/>
                <a:ea typeface="Calibri"/>
                <a:cs typeface="Calibri"/>
                <a:sym typeface="Calibri"/>
              </a:rPr>
            </a:b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Applications such as monitoring traffic flow, 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automated</a:t>
            </a:r>
            <a:r>
              <a:rPr lang="en" sz="1602">
                <a:latin typeface="Calibri"/>
                <a:ea typeface="Calibri"/>
                <a:cs typeface="Calibri"/>
                <a:sym typeface="Calibri"/>
              </a:rPr>
              <a:t> parking systems and support for traffic law enforcement could integrate this machine learning model into their product to increase efficiency and results per their requirements.  </a:t>
            </a:r>
            <a:endParaRPr sz="1602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7425" y="2898613"/>
            <a:ext cx="3428976" cy="171448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425" y="1009550"/>
            <a:ext cx="3428976" cy="170992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151200" y="1420225"/>
            <a:ext cx="4255500" cy="165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Our data source offers 16,185 images of 196 classes of cars. These are split between 8,144 training &amp; 8,041 testing images, each class has been roughly 50-50 split.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The classes are at the level of Make, Model, Year</a:t>
            </a:r>
            <a:br>
              <a:rPr lang="en" sz="1400"/>
            </a:br>
            <a:r>
              <a:rPr lang="en" sz="1000"/>
              <a:t>Ex: </a:t>
            </a:r>
            <a:r>
              <a:rPr b="1" lang="en" sz="1000"/>
              <a:t>2012 Tesla Model S</a:t>
            </a:r>
            <a:r>
              <a:rPr lang="en" sz="1000"/>
              <a:t> or </a:t>
            </a:r>
            <a:r>
              <a:rPr b="1" lang="en" sz="1000"/>
              <a:t>2021 BMW M3 coupe </a:t>
            </a:r>
            <a:endParaRPr b="1" sz="10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200" y="3218271"/>
            <a:ext cx="3715199" cy="1374628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3" name="Google Shape;153;p15"/>
          <p:cNvPicPr preferRelativeResize="0"/>
          <p:nvPr/>
        </p:nvPicPr>
        <p:blipFill rotWithShape="1">
          <a:blip r:embed="rId5">
            <a:alphaModFix/>
          </a:blip>
          <a:srcRect b="0" l="2494" r="1921" t="0"/>
          <a:stretch/>
        </p:blipFill>
        <p:spPr>
          <a:xfrm>
            <a:off x="368550" y="1567550"/>
            <a:ext cx="3639050" cy="1371600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5"/>
          <p:cNvSpPr txBox="1"/>
          <p:nvPr>
            <p:ph type="title"/>
          </p:nvPr>
        </p:nvSpPr>
        <p:spPr>
          <a:xfrm>
            <a:off x="1052550" y="358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Our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316500" y="3127038"/>
            <a:ext cx="4255500" cy="16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Citation: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009">
                <a:latin typeface="Calibri"/>
                <a:ea typeface="Calibri"/>
                <a:cs typeface="Calibri"/>
                <a:sym typeface="Calibri"/>
              </a:rPr>
              <a:t>3D Object Representations for Fine-Grained Categorization</a:t>
            </a:r>
            <a:br>
              <a:rPr b="1" lang="en" sz="1009">
                <a:latin typeface="Calibri"/>
                <a:ea typeface="Calibri"/>
                <a:cs typeface="Calibri"/>
                <a:sym typeface="Calibri"/>
              </a:rPr>
            </a:br>
            <a:r>
              <a:rPr lang="en" sz="1009">
                <a:latin typeface="Calibri"/>
                <a:ea typeface="Calibri"/>
                <a:cs typeface="Calibri"/>
                <a:sym typeface="Calibri"/>
              </a:rPr>
              <a:t>Jonathan Krause, Michael Stark, Jia Deng, Li Fei-Fei</a:t>
            </a:r>
            <a:br>
              <a:rPr lang="en" sz="1009"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009">
                <a:latin typeface="Calibri"/>
                <a:ea typeface="Calibri"/>
                <a:cs typeface="Calibri"/>
                <a:sym typeface="Calibri"/>
              </a:rPr>
              <a:t>4th IEEE Workshop on 3D Representation and Recognition, at ICCV 2013 </a:t>
            </a:r>
            <a:r>
              <a:rPr b="1" lang="en" sz="1009">
                <a:latin typeface="Calibri"/>
                <a:ea typeface="Calibri"/>
                <a:cs typeface="Calibri"/>
                <a:sym typeface="Calibri"/>
              </a:rPr>
              <a:t>(3dRR-13)</a:t>
            </a:r>
            <a:r>
              <a:rPr lang="en" sz="1009">
                <a:latin typeface="Calibri"/>
                <a:ea typeface="Calibri"/>
                <a:cs typeface="Calibri"/>
                <a:sym typeface="Calibri"/>
              </a:rPr>
              <a:t>. Sydney, Australia. Dec. 8, 2013.</a:t>
            </a:r>
            <a:br>
              <a:rPr lang="en" sz="1417"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Stanford.edu ~jkrause Dataset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052550" y="377775"/>
            <a:ext cx="70389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Questions team hopes to answer (Part One)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503575" y="1284125"/>
            <a:ext cx="66747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65895"/>
              <a:buChar char="➔"/>
            </a:pPr>
            <a:r>
              <a:rPr lang="en" sz="1972"/>
              <a:t>What are the steps to prep the raw data &amp; upload it to the database?</a:t>
            </a:r>
            <a:br>
              <a:rPr lang="en"/>
            </a:br>
            <a:endParaRPr/>
          </a:p>
          <a:p>
            <a:pPr indent="-31090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672"/>
              <a:t>Conversion of MatLab </a:t>
            </a:r>
            <a:r>
              <a:rPr lang="en" sz="1672"/>
              <a:t>metadata</a:t>
            </a:r>
            <a:r>
              <a:rPr lang="en" sz="1672"/>
              <a:t> files into Pandas DataFrames</a:t>
            </a:r>
            <a:br>
              <a:rPr lang="en" sz="1672"/>
            </a:br>
            <a:endParaRPr sz="1672"/>
          </a:p>
          <a:p>
            <a:pPr indent="-31090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672"/>
              <a:t>Adjusting DataFrames to reflect accurate </a:t>
            </a:r>
            <a:r>
              <a:rPr lang="en" sz="1672"/>
              <a:t>data types</a:t>
            </a:r>
            <a:r>
              <a:rPr lang="en" sz="1672"/>
              <a:t> </a:t>
            </a:r>
            <a:br>
              <a:rPr lang="en" sz="1672"/>
            </a:br>
            <a:endParaRPr sz="1672"/>
          </a:p>
          <a:p>
            <a:pPr indent="-31090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672"/>
              <a:t>Creation of AWS PostgreSQL Database</a:t>
            </a:r>
            <a:br>
              <a:rPr lang="en" sz="1672"/>
            </a:br>
            <a:endParaRPr sz="1672"/>
          </a:p>
          <a:p>
            <a:pPr indent="-31090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" sz="1672"/>
              <a:t>Move contents from Pandas DataFrames into AWS </a:t>
            </a:r>
            <a:r>
              <a:rPr lang="en" sz="1672"/>
              <a:t>PostgreSQL Database</a:t>
            </a:r>
            <a:endParaRPr sz="1672"/>
          </a:p>
          <a:p>
            <a:pPr indent="-31090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72"/>
              <a:t>Table creation &amp; population</a:t>
            </a:r>
            <a:endParaRPr sz="16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900" y="1911825"/>
            <a:ext cx="2037125" cy="1719823"/>
          </a:xfrm>
          <a:prstGeom prst="rect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/>
        </p:nvSpPr>
        <p:spPr>
          <a:xfrm>
            <a:off x="1928400" y="415975"/>
            <a:ext cx="528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 team hopes to answer (Part Two)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1010675" y="1284125"/>
            <a:ext cx="66747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972"/>
              <a:t>How do we connect our data to the model</a:t>
            </a:r>
            <a:r>
              <a:rPr lang="en" sz="1972"/>
              <a:t>?</a:t>
            </a:r>
            <a:br>
              <a:rPr lang="en"/>
            </a:br>
            <a:endParaRPr/>
          </a:p>
          <a:p>
            <a:pPr indent="-334799" lvl="1" marL="914400" rtl="0" algn="l">
              <a:spcBef>
                <a:spcPts val="0"/>
              </a:spcBef>
              <a:spcAft>
                <a:spcPts val="0"/>
              </a:spcAft>
              <a:buSzPts val="1672"/>
              <a:buChar char="◆"/>
            </a:pPr>
            <a:r>
              <a:rPr lang="en" sz="1672"/>
              <a:t>Read in database and create dataframe </a:t>
            </a:r>
            <a:endParaRPr sz="1672"/>
          </a:p>
          <a:p>
            <a:pPr indent="-334799" lvl="2" marL="1371600" rtl="0" algn="l">
              <a:spcBef>
                <a:spcPts val="0"/>
              </a:spcBef>
              <a:spcAft>
                <a:spcPts val="0"/>
              </a:spcAft>
              <a:buSzPts val="1672"/>
              <a:buChar char="●"/>
            </a:pPr>
            <a:r>
              <a:rPr lang="en" sz="1672"/>
              <a:t>Query merging images Import dataset into model through query merging </a:t>
            </a:r>
            <a:br>
              <a:rPr lang="en" sz="1672"/>
            </a:br>
            <a:endParaRPr sz="16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79" y="1329812"/>
            <a:ext cx="3452950" cy="33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279" y="1187629"/>
            <a:ext cx="3513875" cy="22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 P1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gathering/cleaning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Raw data to Pandas dataframe, uploaded to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df and/or db for modeling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Phase P2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testing using cleaned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-read database and create dataframe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-test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-update test image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-evaluate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was data split into testing and training datasets?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End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-created using pickle file of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-final deployed application will take an uploaded image and return:  vehicle/ not vehicle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