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erriweather" pitchFamily="2" charset="77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9"/>
    <p:restoredTop sz="92109"/>
  </p:normalViewPr>
  <p:slideViewPr>
    <p:cSldViewPr snapToGrid="0">
      <p:cViewPr varScale="1">
        <p:scale>
          <a:sx n="108" d="100"/>
          <a:sy n="108" d="100"/>
        </p:scale>
        <p:origin x="200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bd9a486f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bd9a486f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b4b6ef3e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b4b6ef3e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admissions → demographic parity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bd9a486fe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bd9a486fe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bd9a486fe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bd9a486fe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bd9a486fe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bd9a486fe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bd9a486fe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bd9a486fe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d3a63a2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d3a63a2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d3a63a2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bd3a63a2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b4b6ef3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b4b6ef3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“Orig” answers the first question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“Fair” answers the 2nd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distributions of success for underrepresented minority (URM) and non-URM students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4b6ef3e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b4b6ef3e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“Orig” answers the first question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“Fair” answers the 2nd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distributions of success for underrepresented minority (URM) and non-URM students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bd3a63a2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bd3a63a2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7.0008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7.0008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vidence.laceproject.eu/?evidence=course-signals-at-purdue-using-learning-analytics-to-increase-student-succes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ampustechnology.com/articles/2011/12/14/monitoring-the-pace-of-student-learning-analytics-at-rio-salado-college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news.nau.edu/grade-performance-status-helps-students-manage-their-gpas-2/#.XweAkJNKidZ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hyperlink" Target="https://obamawhitehouse.archives.gov/sites/default/files/microsites/ostp/2016_0504_data_discrimination.pdf" TargetMode="External"/><Relationship Id="rId4" Type="http://schemas.openxmlformats.org/officeDocument/2006/relationships/hyperlink" Target="https://www.propublica.org/article/machine-bias-risk-assessments-in-criminal-sentenci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tiny.cc/on39rz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available at </a:t>
            </a:r>
            <a:r>
              <a:rPr lang="en" u="sng">
                <a:solidFill>
                  <a:srgbClr val="FFFFFF"/>
                </a:solidFill>
                <a:hlinkClick r:id="rId3"/>
              </a:rPr>
              <a:t>arxiv.org/abs/2007.00088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ctrTitle" idx="4294967295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Evaluation of Fairness Trade-offs </a:t>
            </a:r>
            <a:endParaRPr sz="3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in Predicting Student Success</a:t>
            </a:r>
            <a:endParaRPr sz="35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4294967295"/>
          </p:nvPr>
        </p:nvSpPr>
        <p:spPr>
          <a:xfrm>
            <a:off x="311700" y="209741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err="1"/>
              <a:t>Hansol</a:t>
            </a:r>
            <a:r>
              <a:rPr lang="en" sz="1500" dirty="0"/>
              <a:t> Lee and René F. </a:t>
            </a:r>
            <a:r>
              <a:rPr lang="en" sz="1500" dirty="0" err="1"/>
              <a:t>Kizilcec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Computing and Information Science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Cornell University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EDM 2020 FATED Workshop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 dirty="0"/>
              <a:t> </a:t>
            </a:r>
            <a:endParaRPr sz="1500" dirty="0"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000" y="3317525"/>
            <a:ext cx="846026" cy="84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5100" y="3199375"/>
            <a:ext cx="1997200" cy="9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311725" y="1522550"/>
            <a:ext cx="85206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is </a:t>
            </a:r>
            <a:r>
              <a:rPr lang="en" sz="1600" b="1"/>
              <a:t>no single overarching definition</a:t>
            </a:r>
            <a:r>
              <a:rPr lang="en" sz="1600"/>
              <a:t> </a:t>
            </a:r>
            <a:r>
              <a:rPr lang="en" sz="1600" b="1"/>
              <a:t>of fairness</a:t>
            </a:r>
            <a:r>
              <a:rPr lang="en" sz="1600"/>
              <a:t> in education.</a:t>
            </a:r>
            <a:endParaRPr sz="16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E.g., demographic parity may be more important in college admissions than in student success prediction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Furthermore, many fairness measures are often </a:t>
            </a:r>
            <a:r>
              <a:rPr lang="en" sz="1600" b="1"/>
              <a:t>in tension.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We need to evaluate fairness criteria </a:t>
            </a:r>
            <a:r>
              <a:rPr lang="en" sz="1600" b="1"/>
              <a:t>for each application scenario</a:t>
            </a:r>
            <a:r>
              <a:rPr lang="en" sz="1600"/>
              <a:t>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Decide what fairness criteria are most important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 explicit the fairness trade-offs that are made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available at </a:t>
            </a:r>
            <a:r>
              <a:rPr lang="en" u="sng">
                <a:solidFill>
                  <a:srgbClr val="FFFFFF"/>
                </a:solidFill>
                <a:hlinkClick r:id="rId3"/>
              </a:rPr>
              <a:t>arxiv.org/abs/2007.00088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ctrTitle" idx="4294967295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Thank you!</a:t>
            </a:r>
            <a:endParaRPr sz="350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ubTitle" idx="4294967295"/>
          </p:nvPr>
        </p:nvSpPr>
        <p:spPr>
          <a:xfrm>
            <a:off x="311700" y="209741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Hansol Lee and René F. Kizilcec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Computing and Information Science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Cornell University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EDM 2020 FATED Workshop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 </a:t>
            </a:r>
            <a:endParaRPr sz="1500"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000" y="3317525"/>
            <a:ext cx="846026" cy="84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5100" y="3199375"/>
            <a:ext cx="1997200" cy="9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5178425" y="1439625"/>
            <a:ext cx="40254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student success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24" y="1402175"/>
            <a:ext cx="2246076" cy="16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6900" y="1424125"/>
            <a:ext cx="2909651" cy="16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0350" y="3221625"/>
            <a:ext cx="3337274" cy="14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8800" y="1596925"/>
            <a:ext cx="2760274" cy="294951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311700" y="4714725"/>
            <a:ext cx="85206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Roboto"/>
                <a:ea typeface="Roboto"/>
                <a:cs typeface="Roboto"/>
                <a:sym typeface="Roboto"/>
              </a:rPr>
              <a:t>Sources</a:t>
            </a:r>
            <a:r>
              <a:rPr lang="en" sz="700">
                <a:latin typeface="Roboto"/>
                <a:ea typeface="Roboto"/>
                <a:cs typeface="Roboto"/>
                <a:sym typeface="Roboto"/>
              </a:rPr>
              <a:t>: 1) </a:t>
            </a:r>
            <a:r>
              <a:rPr lang="en" sz="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https://campustechnology.com/articles/2011/12/14/monitoring-the-pace-of-student-learning-analytics-at-rio-salado-college.aspx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2) </a:t>
            </a:r>
            <a:r>
              <a:rPr lang="en" sz="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http://evidence.laceproject.eu/?evidence=course-signals-at-purdue-using-learning-analytics-to-increase-student-success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3) </a:t>
            </a:r>
            <a:r>
              <a:rPr lang="en" sz="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https://news.nau.edu/grade-performance-status-helps-students-manage-their-gpas-2/#.XweAkJNKidZ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Fairness concerns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525" y="1505700"/>
            <a:ext cx="2562976" cy="29817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311550" y="4756825"/>
            <a:ext cx="85206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Roboto"/>
                <a:ea typeface="Roboto"/>
                <a:cs typeface="Roboto"/>
                <a:sym typeface="Roboto"/>
              </a:rPr>
              <a:t>Sources</a:t>
            </a:r>
            <a:r>
              <a:rPr lang="en" sz="700">
                <a:latin typeface="Roboto"/>
                <a:ea typeface="Roboto"/>
                <a:cs typeface="Roboto"/>
                <a:sym typeface="Roboto"/>
              </a:rPr>
              <a:t>: 1) </a:t>
            </a:r>
            <a:r>
              <a:rPr lang="en" sz="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https://www.propublica.org/article/machine-bias-risk-assessments-in-criminal-sentencing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2) </a:t>
            </a:r>
            <a:r>
              <a:rPr lang="en" sz="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https://obamawhitehouse.archives.gov/sites/default/files/microsites/ostp/2016_0504_data_discrimination.pdf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2601" y="1801813"/>
            <a:ext cx="2727649" cy="23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Work on Fairness in EDM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3" y="1533512"/>
            <a:ext cx="3047350" cy="773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4" y="3437038"/>
            <a:ext cx="3047325" cy="74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2850" y="1533513"/>
            <a:ext cx="2828999" cy="117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024" y="2492114"/>
            <a:ext cx="3047326" cy="7593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2850" y="2890138"/>
            <a:ext cx="2829001" cy="101099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7" name="Google Shape;97;p16"/>
          <p:cNvSpPr txBox="1"/>
          <p:nvPr/>
        </p:nvSpPr>
        <p:spPr>
          <a:xfrm>
            <a:off x="5262300" y="3942100"/>
            <a:ext cx="11595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...and more!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1737" y="4569175"/>
            <a:ext cx="61287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err="1">
                <a:latin typeface="Roboto"/>
                <a:ea typeface="Roboto"/>
                <a:cs typeface="Roboto"/>
                <a:sym typeface="Roboto"/>
              </a:rPr>
              <a:t>Doroudi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et al. (2019); </a:t>
            </a:r>
            <a:r>
              <a:rPr lang="en" sz="800" dirty="0" err="1">
                <a:latin typeface="Roboto"/>
                <a:ea typeface="Roboto"/>
                <a:cs typeface="Roboto"/>
                <a:sym typeface="Roboto"/>
              </a:rPr>
              <a:t>Loukina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et al. (2019); Gardner et al. (2019); Hutt et al. (2019); Yu et al. (2020)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b="1" dirty="0">
              <a:solidFill>
                <a:schemeClr val="dk2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2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6648350" y="2099000"/>
            <a:ext cx="24927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For a comprehensive review,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check out our forthcoming </a:t>
            </a: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Algorithmic Fairness in Education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review chapter </a:t>
            </a:r>
          </a:p>
          <a:p>
            <a:pPr lvl="0"/>
            <a:r>
              <a:rPr lang="en" dirty="0"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-US" dirty="0">
                <a:hlinkClick r:id="rId8"/>
              </a:rPr>
              <a:t>http://tiny.cc</a:t>
            </a:r>
            <a:r>
              <a:rPr lang="en-US">
                <a:hlinkClick r:id="rId8"/>
              </a:rPr>
              <a:t>/on39rz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]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Considering 3 statistical measures of fairness</a:t>
            </a:r>
            <a:endParaRPr sz="1500" dirty="0"/>
          </a:p>
          <a:p>
            <a:pPr marL="13716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 sz="1300" b="1" dirty="0"/>
              <a:t>Demographic parity</a:t>
            </a:r>
            <a:r>
              <a:rPr lang="en" dirty="0"/>
              <a:t> </a:t>
            </a:r>
            <a:r>
              <a:rPr lang="en" sz="800" i="1" dirty="0"/>
              <a:t>(Feldman et al. 2015)</a:t>
            </a:r>
            <a:endParaRPr sz="800" i="1" dirty="0"/>
          </a:p>
          <a:p>
            <a:pPr marL="13716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 dirty="0" err="1"/>
              <a:t>Pr</a:t>
            </a:r>
            <a:r>
              <a:rPr lang="en" sz="900" dirty="0"/>
              <a:t>(</a:t>
            </a:r>
            <a:r>
              <a:rPr lang="en" sz="900" dirty="0" err="1"/>
              <a:t>Pred</a:t>
            </a:r>
            <a:r>
              <a:rPr lang="en" sz="900" dirty="0"/>
              <a:t>=1 | Group=Male) = </a:t>
            </a:r>
            <a:r>
              <a:rPr lang="en" sz="900" dirty="0" err="1"/>
              <a:t>Pr</a:t>
            </a:r>
            <a:r>
              <a:rPr lang="en" sz="900" dirty="0"/>
              <a:t>(</a:t>
            </a:r>
            <a:r>
              <a:rPr lang="en" sz="900" dirty="0" err="1"/>
              <a:t>Pred</a:t>
            </a:r>
            <a:r>
              <a:rPr lang="en" sz="900" dirty="0"/>
              <a:t>=1 | Group=Female)</a:t>
            </a:r>
            <a:endParaRPr sz="900" dirty="0"/>
          </a:p>
          <a:p>
            <a:pPr marL="13716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sz="1300" b="1" dirty="0"/>
              <a:t>Equality of opportunity</a:t>
            </a:r>
            <a:r>
              <a:rPr lang="en" sz="1300" dirty="0"/>
              <a:t> (Recall) </a:t>
            </a:r>
            <a:r>
              <a:rPr lang="en" sz="800" i="1" dirty="0"/>
              <a:t>(Hardt et al. 2016)</a:t>
            </a:r>
            <a:endParaRPr sz="800" i="1" dirty="0"/>
          </a:p>
          <a:p>
            <a:pPr marL="13716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 dirty="0" err="1"/>
              <a:t>Pr</a:t>
            </a:r>
            <a:r>
              <a:rPr lang="en" sz="900" dirty="0"/>
              <a:t>(</a:t>
            </a:r>
            <a:r>
              <a:rPr lang="en" sz="900" dirty="0" err="1"/>
              <a:t>Pred</a:t>
            </a:r>
            <a:r>
              <a:rPr lang="en" sz="900" dirty="0"/>
              <a:t>=1 | Group=Male,  Actual=1) = </a:t>
            </a:r>
            <a:r>
              <a:rPr lang="en" sz="900" dirty="0" err="1"/>
              <a:t>Pr</a:t>
            </a:r>
            <a:r>
              <a:rPr lang="en" sz="900" dirty="0"/>
              <a:t>(</a:t>
            </a:r>
            <a:r>
              <a:rPr lang="en" sz="900" dirty="0" err="1"/>
              <a:t>Pred</a:t>
            </a:r>
            <a:r>
              <a:rPr lang="en" sz="900" dirty="0"/>
              <a:t>=1 | Group=Female,  Actual=1)</a:t>
            </a:r>
          </a:p>
          <a:p>
            <a:pPr marL="13716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sz="1300" b="1" dirty="0"/>
              <a:t>Positive predictive parity</a:t>
            </a:r>
            <a:r>
              <a:rPr lang="en" sz="1300" dirty="0"/>
              <a:t> (Pre</a:t>
            </a:r>
            <a:r>
              <a:rPr lang="en" dirty="0"/>
              <a:t>cision) </a:t>
            </a:r>
            <a:r>
              <a:rPr lang="en" sz="800" i="1" dirty="0"/>
              <a:t>(</a:t>
            </a:r>
            <a:r>
              <a:rPr lang="en" sz="800" i="1" dirty="0" err="1"/>
              <a:t>Chouldechova</a:t>
            </a:r>
            <a:r>
              <a:rPr lang="en" sz="800" i="1" dirty="0"/>
              <a:t> 2016)</a:t>
            </a:r>
            <a:endParaRPr sz="800" i="1" dirty="0"/>
          </a:p>
          <a:p>
            <a:pPr marL="13716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 dirty="0" err="1"/>
              <a:t>Pr</a:t>
            </a:r>
            <a:r>
              <a:rPr lang="en" sz="900" dirty="0"/>
              <a:t>(Actual=1 | Group=Male,  </a:t>
            </a:r>
            <a:r>
              <a:rPr lang="en" sz="900" dirty="0" err="1"/>
              <a:t>Pred</a:t>
            </a:r>
            <a:r>
              <a:rPr lang="en" sz="900" dirty="0"/>
              <a:t>=1) = </a:t>
            </a:r>
            <a:r>
              <a:rPr lang="en" sz="900" dirty="0" err="1"/>
              <a:t>Pr</a:t>
            </a:r>
            <a:r>
              <a:rPr lang="en" sz="900" dirty="0"/>
              <a:t>(Actual=1 | Group=Female,  </a:t>
            </a:r>
            <a:r>
              <a:rPr lang="en" sz="900" dirty="0" err="1"/>
              <a:t>Pred</a:t>
            </a:r>
            <a:r>
              <a:rPr lang="en" sz="900" dirty="0"/>
              <a:t>=1)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dirty="0"/>
              <a:t>Impossibility Theorem  </a:t>
            </a:r>
            <a:r>
              <a:rPr lang="en" sz="1300" i="1" dirty="0" err="1"/>
              <a:t>Chouldechova</a:t>
            </a:r>
            <a:r>
              <a:rPr lang="en" sz="1300" i="1" dirty="0"/>
              <a:t> (2016); Kleinberg et al. (2017)</a:t>
            </a:r>
            <a:endParaRPr sz="13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dirty="0"/>
              <a:t>Research Questions</a:t>
            </a:r>
            <a:endParaRPr sz="1500" b="1"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How fair is a course success prediction model?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How does correcting for one fairness measure affect other fairness measures and model accuracy?</a:t>
            </a:r>
            <a:endParaRPr sz="13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Study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Evaluation of Model Fairness</a:t>
            </a:r>
            <a:endParaRPr sz="15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How fair is a course success prediction model?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Build a random forest model using administrative data to predict median grade or above.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Then evaluate its accuracy and fairness (using URM/Gender)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/>
              <a:t>Evaluation of Fairness Trade-Offs</a:t>
            </a:r>
            <a:endParaRPr sz="15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How does correcting for one fairness measure affect other fairness measures and model accuracy?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Alter the predictions </a:t>
            </a:r>
            <a:r>
              <a:rPr lang="en" sz="1000"/>
              <a:t>(i.e. move the decision thresholds separately for each subgroup)</a:t>
            </a:r>
            <a:r>
              <a:rPr lang="en" sz="1300"/>
              <a:t> in the testing set such that equality of opportunity is satisfied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Then evaluate the resulting model accuracy and fairness.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by Student URM Status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r="30862"/>
          <a:stretch/>
        </p:blipFill>
        <p:spPr>
          <a:xfrm>
            <a:off x="0" y="2044525"/>
            <a:ext cx="4891524" cy="1882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9"/>
          <p:cNvGrpSpPr/>
          <p:nvPr/>
        </p:nvGrpSpPr>
        <p:grpSpPr>
          <a:xfrm>
            <a:off x="4976157" y="2022426"/>
            <a:ext cx="3810038" cy="2036868"/>
            <a:chOff x="858875" y="3040913"/>
            <a:chExt cx="3713125" cy="1957774"/>
          </a:xfrm>
        </p:grpSpPr>
        <p:pic>
          <p:nvPicPr>
            <p:cNvPr id="119" name="Google Shape;119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8875" y="3040913"/>
              <a:ext cx="3252349" cy="1957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9"/>
            <p:cNvSpPr txBox="1"/>
            <p:nvPr/>
          </p:nvSpPr>
          <p:spPr>
            <a:xfrm>
              <a:off x="3894000" y="3446627"/>
              <a:ext cx="6780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Non-URM</a:t>
              </a:r>
              <a:endParaRPr sz="15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9"/>
            <p:cNvSpPr txBox="1"/>
            <p:nvPr/>
          </p:nvSpPr>
          <p:spPr>
            <a:xfrm>
              <a:off x="3894000" y="4244444"/>
              <a:ext cx="6780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URM</a:t>
              </a:r>
              <a:endParaRPr sz="15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2" name="Google Shape;122;p19"/>
          <p:cNvSpPr/>
          <p:nvPr/>
        </p:nvSpPr>
        <p:spPr>
          <a:xfrm>
            <a:off x="2494875" y="2599700"/>
            <a:ext cx="2433000" cy="167400"/>
          </a:xfrm>
          <a:prstGeom prst="rect">
            <a:avLst/>
          </a:prstGeom>
          <a:solidFill>
            <a:srgbClr val="006419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2494875" y="2961762"/>
            <a:ext cx="2433000" cy="167400"/>
          </a:xfrm>
          <a:prstGeom prst="rect">
            <a:avLst/>
          </a:prstGeom>
          <a:solidFill>
            <a:srgbClr val="006419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2494875" y="3323812"/>
            <a:ext cx="2433000" cy="167400"/>
          </a:xfrm>
          <a:prstGeom prst="rect">
            <a:avLst/>
          </a:prstGeom>
          <a:solidFill>
            <a:srgbClr val="006419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2494875" y="3685862"/>
            <a:ext cx="2433000" cy="167400"/>
          </a:xfrm>
          <a:prstGeom prst="rect">
            <a:avLst/>
          </a:prstGeom>
          <a:solidFill>
            <a:srgbClr val="006419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by Student Gender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r="30250"/>
          <a:stretch/>
        </p:blipFill>
        <p:spPr>
          <a:xfrm>
            <a:off x="0" y="2034850"/>
            <a:ext cx="4934977" cy="1882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20"/>
          <p:cNvGrpSpPr/>
          <p:nvPr/>
        </p:nvGrpSpPr>
        <p:grpSpPr>
          <a:xfrm>
            <a:off x="8108025" y="2467150"/>
            <a:ext cx="822000" cy="1386100"/>
            <a:chOff x="3894000" y="3396600"/>
            <a:chExt cx="822000" cy="1386100"/>
          </a:xfrm>
        </p:grpSpPr>
        <p:sp>
          <p:nvSpPr>
            <p:cNvPr id="133" name="Google Shape;133;p20"/>
            <p:cNvSpPr txBox="1"/>
            <p:nvPr/>
          </p:nvSpPr>
          <p:spPr>
            <a:xfrm>
              <a:off x="3894000" y="4226500"/>
              <a:ext cx="6780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Male</a:t>
              </a:r>
              <a:endParaRPr sz="15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20"/>
            <p:cNvSpPr txBox="1"/>
            <p:nvPr/>
          </p:nvSpPr>
          <p:spPr>
            <a:xfrm>
              <a:off x="3894000" y="3396600"/>
              <a:ext cx="8220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Female</a:t>
              </a:r>
              <a:endParaRPr sz="15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975" y="2034862"/>
            <a:ext cx="3252350" cy="2021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l="70030" r="2072" b="6279"/>
          <a:stretch/>
        </p:blipFill>
        <p:spPr>
          <a:xfrm>
            <a:off x="2941875" y="2034850"/>
            <a:ext cx="1993099" cy="17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2494875" y="2599712"/>
            <a:ext cx="2433000" cy="167400"/>
          </a:xfrm>
          <a:prstGeom prst="rect">
            <a:avLst/>
          </a:prstGeom>
          <a:solidFill>
            <a:srgbClr val="006419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2494875" y="2961762"/>
            <a:ext cx="2433000" cy="167400"/>
          </a:xfrm>
          <a:prstGeom prst="rect">
            <a:avLst/>
          </a:prstGeom>
          <a:solidFill>
            <a:srgbClr val="006419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2494875" y="3323812"/>
            <a:ext cx="2433000" cy="167400"/>
          </a:xfrm>
          <a:prstGeom prst="rect">
            <a:avLst/>
          </a:prstGeom>
          <a:solidFill>
            <a:srgbClr val="006419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2494875" y="3685862"/>
            <a:ext cx="2433000" cy="167400"/>
          </a:xfrm>
          <a:prstGeom prst="rect">
            <a:avLst/>
          </a:prstGeom>
          <a:solidFill>
            <a:srgbClr val="006419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162825" y="1522550"/>
            <a:ext cx="8880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Original model violates </a:t>
            </a:r>
            <a:r>
              <a:rPr lang="en" sz="1500" b="1" dirty="0"/>
              <a:t>demographic parity</a:t>
            </a:r>
            <a:r>
              <a:rPr lang="en" sz="1500" dirty="0"/>
              <a:t> &amp; </a:t>
            </a:r>
            <a:r>
              <a:rPr lang="en" sz="1500" b="1" dirty="0"/>
              <a:t>equality of opportunity</a:t>
            </a:r>
            <a:r>
              <a:rPr lang="en" sz="1500" dirty="0"/>
              <a:t>, but not </a:t>
            </a:r>
            <a:r>
              <a:rPr lang="en" sz="1500" b="1" dirty="0"/>
              <a:t>positive predictive parity</a:t>
            </a:r>
            <a:endParaRPr sz="1500" b="1" dirty="0"/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Consistent with </a:t>
            </a:r>
            <a:r>
              <a:rPr lang="en" sz="1200" i="1" dirty="0"/>
              <a:t>Liu et al. 2019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-US" sz="1200" dirty="0"/>
              <a:t>Consistent with the Impossibility Theorem (</a:t>
            </a:r>
            <a:r>
              <a:rPr lang="en-US" sz="1200" i="1" dirty="0" err="1"/>
              <a:t>Chouldechova</a:t>
            </a:r>
            <a:r>
              <a:rPr lang="en-US" sz="1200" i="1" dirty="0"/>
              <a:t> (2016) and Kleinberg et al. (2017))</a:t>
            </a:r>
            <a:endParaRPr lang="en-US"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/>
              <a:t>Correcting for </a:t>
            </a:r>
            <a:r>
              <a:rPr lang="en" sz="1500" b="1" dirty="0"/>
              <a:t>equality of opportunity</a:t>
            </a:r>
            <a:r>
              <a:rPr lang="en" sz="1500" dirty="0"/>
              <a:t> improves </a:t>
            </a:r>
            <a:r>
              <a:rPr lang="en" sz="1500" b="1" dirty="0"/>
              <a:t>demographic parity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dirty="0"/>
              <a:t>    -       But, 10% decrease in positive predictions for Non-URM and Female groups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" sz="1500" dirty="0"/>
              <a:t>Correcting for </a:t>
            </a:r>
            <a:r>
              <a:rPr lang="en" sz="1500" b="1" dirty="0"/>
              <a:t>equality of opportunity</a:t>
            </a:r>
            <a:r>
              <a:rPr lang="en" sz="1500" dirty="0"/>
              <a:t> reduces</a:t>
            </a:r>
            <a:r>
              <a:rPr lang="en-US" sz="1500" b="1" dirty="0"/>
              <a:t> positive predictive parity</a:t>
            </a:r>
          </a:p>
          <a:p>
            <a:pPr indent="-304800">
              <a:buSzPts val="1200"/>
              <a:buFont typeface="Roboto"/>
              <a:buChar char="-"/>
            </a:pPr>
            <a:r>
              <a:rPr lang="en-US" sz="1200" dirty="0"/>
              <a:t>But, 3~5% increase in precision for Non-URM and Female groups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200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500" dirty="0"/>
              <a:t>Setting group-specific thresholds introduces another fairness concern</a:t>
            </a:r>
            <a:r>
              <a:rPr lang="en" sz="1200" dirty="0"/>
              <a:t> </a:t>
            </a: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711</Words>
  <Application>Microsoft Macintosh PowerPoint</Application>
  <PresentationFormat>On-screen Show (16:9)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</vt:lpstr>
      <vt:lpstr>Arial</vt:lpstr>
      <vt:lpstr>Merriweather</vt:lpstr>
      <vt:lpstr>Paradigm</vt:lpstr>
      <vt:lpstr>Evaluation of Fairness Trade-offs  in Predicting Student Success</vt:lpstr>
      <vt:lpstr>Predicting student success</vt:lpstr>
      <vt:lpstr>Fairness concerns</vt:lpstr>
      <vt:lpstr>Early Work on Fairness in EDM</vt:lpstr>
      <vt:lpstr>This Study</vt:lpstr>
      <vt:lpstr>Methods</vt:lpstr>
      <vt:lpstr>Results by Student URM Status </vt:lpstr>
      <vt:lpstr>Results by Student Gender  </vt:lpstr>
      <vt:lpstr>Conclusion</vt:lpstr>
      <vt:lpstr>Takeaways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Fairness Trade-offs  in Predicting Student Success</dc:title>
  <cp:lastModifiedBy>Hannah Lee</cp:lastModifiedBy>
  <cp:revision>3</cp:revision>
  <dcterms:modified xsi:type="dcterms:W3CDTF">2020-07-10T17:58:43Z</dcterms:modified>
</cp:coreProperties>
</file>