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29" r:id="rId3"/>
    <p:sldId id="426" r:id="rId4"/>
    <p:sldId id="272" r:id="rId5"/>
    <p:sldId id="273" r:id="rId6"/>
    <p:sldId id="440" r:id="rId7"/>
    <p:sldId id="442" r:id="rId8"/>
    <p:sldId id="274" r:id="rId9"/>
    <p:sldId id="452" r:id="rId10"/>
    <p:sldId id="455" r:id="rId11"/>
    <p:sldId id="453" r:id="rId12"/>
    <p:sldId id="444" r:id="rId13"/>
    <p:sldId id="454" r:id="rId14"/>
    <p:sldId id="446" r:id="rId15"/>
    <p:sldId id="447" r:id="rId16"/>
    <p:sldId id="449" r:id="rId17"/>
    <p:sldId id="451" r:id="rId18"/>
    <p:sldId id="450" r:id="rId19"/>
    <p:sldId id="299" r:id="rId20"/>
    <p:sldId id="323" r:id="rId21"/>
    <p:sldId id="371" r:id="rId22"/>
    <p:sldId id="370" r:id="rId23"/>
    <p:sldId id="369" r:id="rId24"/>
    <p:sldId id="321" r:id="rId25"/>
    <p:sldId id="32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9" autoAdjust="0"/>
  </p:normalViewPr>
  <p:slideViewPr>
    <p:cSldViewPr snapToGrid="0" snapToObjects="1">
      <p:cViewPr>
        <p:scale>
          <a:sx n="100" d="100"/>
          <a:sy n="100" d="100"/>
        </p:scale>
        <p:origin x="-1344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BAA1D-A9A7-2343-8AC8-0E8746B7D78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91EC-3D42-3845-9356-4F5EDCE8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26B8-7AE3-C942-984B-4FA294E65063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C2E11-672D-F94C-B525-088D3DA65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2E11-672D-F94C-B525-088D3DA659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F4C818-41C6-E642-B3A9-B117ABD7CD3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6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2E11-672D-F94C-B525-088D3DA659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2E11-672D-F94C-B525-088D3DA659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2E11-672D-F94C-B525-088D3DA659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757F-4409-674E-93F5-6A05CD959F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9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131A-B13E-884B-9230-0DFAB86001A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FB66-2218-1C46-B841-E4DDA859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131A-B13E-884B-9230-0DFAB86001A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FB66-2218-1C46-B841-E4DDA859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131A-B13E-884B-9230-0DFAB86001A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FB66-2218-1C46-B841-E4DDA859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7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131A-B13E-884B-9230-0DFAB86001A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FB66-2218-1C46-B841-E4DDA859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131A-B13E-884B-9230-0DFAB86001A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FB66-2218-1C46-B841-E4DDA859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131A-B13E-884B-9230-0DFAB86001A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FB66-2218-1C46-B841-E4DDA859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5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131A-B13E-884B-9230-0DFAB86001A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FB66-2218-1C46-B841-E4DDA859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3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131A-B13E-884B-9230-0DFAB86001A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FB66-2218-1C46-B841-E4DDA859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131A-B13E-884B-9230-0DFAB86001A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FB66-2218-1C46-B841-E4DDA859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3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131A-B13E-884B-9230-0DFAB86001A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FB66-2218-1C46-B841-E4DDA859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131A-B13E-884B-9230-0DFAB86001A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FB66-2218-1C46-B841-E4DDA859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C131A-B13E-884B-9230-0DFAB86001A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FB66-2218-1C46-B841-E4DDA859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hyperlink" Target="http://www.sparfa.com" TargetMode="External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emf"/><Relationship Id="rId10" Type="http://schemas.openxmlformats.org/officeDocument/2006/relationships/image" Target="../media/image28.emf"/><Relationship Id="rId11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201929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BLAh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dirty="0" smtClean="0"/>
              <a:t>Boolean Logic Analysis for </a:t>
            </a:r>
            <a:br>
              <a:rPr lang="en-US" b="1" dirty="0" smtClean="0"/>
            </a:br>
            <a:r>
              <a:rPr lang="en-US" b="1" dirty="0" smtClean="0"/>
              <a:t>Graded Student Response Data</a:t>
            </a:r>
            <a:endParaRPr lang="en-US" b="1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019778" y="4419600"/>
            <a:ext cx="505742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/>
            <a:r>
              <a:rPr lang="en-US" sz="2000" dirty="0" smtClean="0"/>
              <a:t>Andrew </a:t>
            </a:r>
            <a:r>
              <a:rPr lang="en-US" sz="2000" dirty="0" err="1" smtClean="0"/>
              <a:t>Lan</a:t>
            </a:r>
            <a:r>
              <a:rPr lang="en-US" sz="2000" dirty="0" smtClean="0"/>
              <a:t>, Rice University</a:t>
            </a:r>
          </a:p>
          <a:p>
            <a:pPr algn="r"/>
            <a:endParaRPr lang="en-US" sz="2000" dirty="0" smtClean="0"/>
          </a:p>
          <a:p>
            <a:pPr algn="r"/>
            <a:r>
              <a:rPr lang="en-US" sz="2000" dirty="0" smtClean="0"/>
              <a:t>Andrew Waters, </a:t>
            </a:r>
            <a:r>
              <a:rPr lang="en-US" sz="2000" dirty="0" err="1" smtClean="0"/>
              <a:t>OpenStax</a:t>
            </a:r>
            <a:endParaRPr lang="en-US" sz="2000" dirty="0" smtClean="0"/>
          </a:p>
          <a:p>
            <a:pPr algn="r"/>
            <a:endParaRPr lang="en-US" sz="2000" dirty="0" smtClean="0"/>
          </a:p>
          <a:p>
            <a:pPr algn="r"/>
            <a:r>
              <a:rPr lang="en-US" sz="2000" dirty="0" err="1"/>
              <a:t>Christoph</a:t>
            </a:r>
            <a:r>
              <a:rPr lang="en-US" sz="2000" dirty="0"/>
              <a:t> </a:t>
            </a:r>
            <a:r>
              <a:rPr lang="en-US" sz="2000" dirty="0" err="1"/>
              <a:t>Studer</a:t>
            </a:r>
            <a:r>
              <a:rPr lang="en-US" sz="2000" dirty="0"/>
              <a:t>, Cornell </a:t>
            </a:r>
            <a:r>
              <a:rPr lang="en-US" sz="2000" dirty="0" smtClean="0"/>
              <a:t>University</a:t>
            </a:r>
            <a:endParaRPr lang="en-US" sz="2000" dirty="0"/>
          </a:p>
          <a:p>
            <a:pPr algn="r"/>
            <a:endParaRPr lang="en-US" sz="2000" dirty="0"/>
          </a:p>
          <a:p>
            <a:pPr algn="r"/>
            <a:r>
              <a:rPr lang="en-US" sz="2000" dirty="0" smtClean="0"/>
              <a:t>Richard </a:t>
            </a:r>
            <a:r>
              <a:rPr lang="en-US" sz="2000" dirty="0" err="1" smtClean="0"/>
              <a:t>Baraniuk</a:t>
            </a:r>
            <a:r>
              <a:rPr lang="en-US" sz="2000" dirty="0" smtClean="0"/>
              <a:t>, Rice University</a:t>
            </a:r>
            <a:endParaRPr lang="en-US" sz="2000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7350" y="4613701"/>
            <a:ext cx="381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/>
            <a:r>
              <a:rPr lang="en-US" sz="2800" b="1" dirty="0" smtClean="0"/>
              <a:t>Phil </a:t>
            </a:r>
            <a:r>
              <a:rPr lang="en-US" sz="2800" b="1" dirty="0" err="1" smtClean="0"/>
              <a:t>Grimaldi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0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059" y="6215380"/>
            <a:ext cx="584200" cy="6426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059" y="5606197"/>
            <a:ext cx="584200" cy="58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0" y="2273299"/>
            <a:ext cx="3568700" cy="195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200" y="4924757"/>
            <a:ext cx="573059" cy="643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7059" y="4178299"/>
            <a:ext cx="584200" cy="723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5390841"/>
            <a:ext cx="1878250" cy="12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8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9400"/>
            <a:ext cx="9144000" cy="1307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Prediction performance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00" y="2095500"/>
            <a:ext cx="889000" cy="21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98800"/>
            <a:ext cx="9144000" cy="130628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628900" y="2324100"/>
            <a:ext cx="889000" cy="21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38300" y="2540000"/>
            <a:ext cx="889000" cy="21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300" y="3644900"/>
            <a:ext cx="889000" cy="21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40000" y="3860800"/>
            <a:ext cx="889000" cy="21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50579" y="4089400"/>
            <a:ext cx="889000" cy="21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4686300"/>
            <a:ext cx="7363179" cy="2159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Accuracy (ACC) and area under curve (AUC)</a:t>
            </a:r>
          </a:p>
          <a:p>
            <a:r>
              <a:rPr lang="en-US" sz="2800" dirty="0" smtClean="0"/>
              <a:t>Non-linear models </a:t>
            </a:r>
            <a:r>
              <a:rPr lang="en-US" sz="2800" dirty="0" smtClean="0">
                <a:solidFill>
                  <a:srgbClr val="FF0000"/>
                </a:solidFill>
              </a:rPr>
              <a:t>slightly </a:t>
            </a:r>
            <a:r>
              <a:rPr lang="en-US" sz="2800" dirty="0" smtClean="0">
                <a:solidFill>
                  <a:srgbClr val="000000"/>
                </a:solidFill>
              </a:rPr>
              <a:t>outperform</a:t>
            </a:r>
            <a:r>
              <a:rPr lang="en-US" sz="2800" dirty="0" smtClean="0"/>
              <a:t> linear models</a:t>
            </a:r>
          </a:p>
          <a:p>
            <a:r>
              <a:rPr lang="en-US" sz="2800" dirty="0" smtClean="0"/>
              <a:t>But much larger capacity for </a:t>
            </a:r>
            <a:r>
              <a:rPr lang="en-US" sz="2800" dirty="0" smtClean="0">
                <a:solidFill>
                  <a:srgbClr val="008000"/>
                </a:solidFill>
              </a:rPr>
              <a:t>interpretability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268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Challeng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42343"/>
            <a:ext cx="8496300" cy="4473223"/>
          </a:xfrm>
        </p:spPr>
        <p:txBody>
          <a:bodyPr>
            <a:normAutofit/>
          </a:bodyPr>
          <a:lstStyle/>
          <a:p>
            <a:r>
              <a:rPr lang="en-US" dirty="0" smtClean="0"/>
              <a:t>Curse of dimensionality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        </a:t>
            </a:r>
            <a:r>
              <a:rPr lang="en-US" dirty="0" smtClean="0">
                <a:solidFill>
                  <a:srgbClr val="FF0000"/>
                </a:solidFill>
              </a:rPr>
              <a:t>possible</a:t>
            </a:r>
            <a:r>
              <a:rPr lang="en-US" dirty="0" smtClean="0">
                <a:solidFill>
                  <a:srgbClr val="000000"/>
                </a:solidFill>
              </a:rPr>
              <a:t> Boolean logic functions!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Identifiability</a:t>
            </a:r>
            <a:endParaRPr lang="en-US" dirty="0" smtClean="0"/>
          </a:p>
          <a:p>
            <a:pPr lvl="1"/>
            <a:r>
              <a:rPr lang="en-US" dirty="0" smtClean="0"/>
              <a:t>Flip the signs of          and          ,</a:t>
            </a:r>
          </a:p>
          <a:p>
            <a:pPr lvl="1"/>
            <a:r>
              <a:rPr lang="en-US" dirty="0" smtClean="0"/>
              <a:t>Flip the truth-table values,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data likelihood!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133600"/>
            <a:ext cx="531446" cy="40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256" y="5041900"/>
            <a:ext cx="3002844" cy="168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4499756"/>
            <a:ext cx="600676" cy="364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712" y="4525156"/>
            <a:ext cx="677888" cy="3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1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Solution: ordered logic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73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Intuition: </a:t>
            </a:r>
            <a:r>
              <a:rPr lang="en-US" sz="2800" dirty="0" smtClean="0">
                <a:solidFill>
                  <a:srgbClr val="FF0000"/>
                </a:solidFill>
              </a:rPr>
              <a:t>higher knowledge does not hurt</a:t>
            </a:r>
          </a:p>
          <a:p>
            <a:endParaRPr lang="en-US" sz="2800" dirty="0"/>
          </a:p>
          <a:p>
            <a:r>
              <a:rPr lang="en-US" sz="2800" dirty="0" smtClean="0"/>
              <a:t>Define an </a:t>
            </a:r>
            <a:r>
              <a:rPr lang="en-US" sz="2800" dirty="0" smtClean="0">
                <a:solidFill>
                  <a:srgbClr val="FF0000"/>
                </a:solidFill>
              </a:rPr>
              <a:t>ordering</a:t>
            </a:r>
            <a:r>
              <a:rPr lang="en-US" sz="2800" dirty="0" smtClean="0"/>
              <a:t> among latent concept knowledge exhibition states as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And use it to define the restricted set of </a:t>
            </a:r>
            <a:r>
              <a:rPr lang="en-US" sz="2800" dirty="0" smtClean="0">
                <a:solidFill>
                  <a:srgbClr val="FF0000"/>
                </a:solidFill>
              </a:rPr>
              <a:t>ordered</a:t>
            </a:r>
            <a:r>
              <a:rPr lang="en-US" sz="2800" dirty="0" smtClean="0"/>
              <a:t> Boolean logic functions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46" y="3839477"/>
            <a:ext cx="4324454" cy="474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799340"/>
            <a:ext cx="8166100" cy="5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1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Ordered logic functions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4063412"/>
            <a:ext cx="4775200" cy="2616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531259"/>
            <a:ext cx="4413871" cy="2431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250" y="6024784"/>
            <a:ext cx="927100" cy="83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" y="3795486"/>
            <a:ext cx="1079500" cy="12337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1" y="3340804"/>
            <a:ext cx="3835400" cy="25329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1" y="2464504"/>
            <a:ext cx="3835400" cy="25329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42343"/>
            <a:ext cx="8496300" cy="4473223"/>
          </a:xfrm>
        </p:spPr>
        <p:txBody>
          <a:bodyPr>
            <a:normAutofit/>
          </a:bodyPr>
          <a:lstStyle/>
          <a:p>
            <a:r>
              <a:rPr lang="en-US" dirty="0" smtClean="0"/>
              <a:t>Curse of dimensionality issue </a:t>
            </a:r>
            <a:r>
              <a:rPr lang="en-US" dirty="0" smtClean="0">
                <a:solidFill>
                  <a:srgbClr val="FF0000"/>
                </a:solidFill>
              </a:rPr>
              <a:t>alleviated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For                ,,                            while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Most real-world questions do not involve more than 4 concepts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Identifiability</a:t>
            </a:r>
            <a:r>
              <a:rPr lang="en-US" dirty="0" smtClean="0"/>
              <a:t> issue </a:t>
            </a:r>
            <a:r>
              <a:rPr lang="en-US" dirty="0" smtClean="0">
                <a:solidFill>
                  <a:srgbClr val="FF0000"/>
                </a:solidFill>
              </a:rPr>
              <a:t>resolved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01214"/>
            <a:ext cx="1257299" cy="389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2124256"/>
            <a:ext cx="2057400" cy="415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870" y="2213914"/>
            <a:ext cx="1869130" cy="392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686300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0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nference algorithm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30111" y="2046102"/>
            <a:ext cx="7337777" cy="45268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New MH random walk needed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Old random walk extremely </a:t>
            </a:r>
            <a:r>
              <a:rPr lang="en-US" dirty="0" smtClean="0">
                <a:solidFill>
                  <a:srgbClr val="FF0000"/>
                </a:solidFill>
              </a:rPr>
              <a:t>inefficient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 develop a computationally </a:t>
            </a:r>
            <a:r>
              <a:rPr lang="en-US" dirty="0" smtClean="0">
                <a:solidFill>
                  <a:srgbClr val="FF0000"/>
                </a:solidFill>
              </a:rPr>
              <a:t>efficient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new MH random walk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1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Interpretability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460500"/>
            <a:ext cx="5698373" cy="269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279900"/>
            <a:ext cx="6959600" cy="25273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25500" y="3289300"/>
            <a:ext cx="37719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2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600200"/>
            <a:ext cx="7391400" cy="2188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Interpretability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7200" y="2324100"/>
            <a:ext cx="52324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4267200"/>
            <a:ext cx="6273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4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75558"/>
            <a:ext cx="8229600" cy="4772269"/>
          </a:xfrm>
        </p:spPr>
        <p:txBody>
          <a:bodyPr>
            <a:normAutofit/>
          </a:bodyPr>
          <a:lstStyle/>
          <a:p>
            <a:r>
              <a:rPr lang="en-US" dirty="0" err="1" smtClean="0"/>
              <a:t>BLAh</a:t>
            </a:r>
            <a:r>
              <a:rPr lang="en-US" dirty="0" smtClean="0"/>
              <a:t>: Learning </a:t>
            </a:r>
            <a:r>
              <a:rPr lang="en-US" dirty="0" smtClean="0">
                <a:solidFill>
                  <a:srgbClr val="FF0000"/>
                </a:solidFill>
              </a:rPr>
              <a:t>Boolean logic functions </a:t>
            </a:r>
            <a:r>
              <a:rPr lang="en-US" dirty="0" smtClean="0"/>
              <a:t>for each question from student response data</a:t>
            </a:r>
          </a:p>
          <a:p>
            <a:pPr lvl="1"/>
            <a:r>
              <a:rPr lang="en-US" dirty="0" smtClean="0"/>
              <a:t>Good prediction performance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Restricted set of </a:t>
            </a:r>
            <a:r>
              <a:rPr lang="en-US" dirty="0" smtClean="0">
                <a:solidFill>
                  <a:srgbClr val="FF0000"/>
                </a:solidFill>
              </a:rPr>
              <a:t>ordered</a:t>
            </a:r>
            <a:r>
              <a:rPr lang="en-US" dirty="0" smtClean="0"/>
              <a:t> Boolean logic functions</a:t>
            </a:r>
          </a:p>
          <a:p>
            <a:pPr lvl="1"/>
            <a:r>
              <a:rPr lang="en-US" dirty="0" smtClean="0"/>
              <a:t>Alleviates curse of dimensionality</a:t>
            </a:r>
          </a:p>
          <a:p>
            <a:pPr lvl="1"/>
            <a:r>
              <a:rPr lang="en-US" dirty="0" smtClean="0"/>
              <a:t>Interpretability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357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496259"/>
            <a:ext cx="8229600" cy="396804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</a:t>
            </a:r>
            <a:r>
              <a:rPr lang="en-US" dirty="0" smtClean="0"/>
              <a:t> of the restricted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Learn</a:t>
            </a:r>
            <a:r>
              <a:rPr lang="en-US" dirty="0" smtClean="0"/>
              <a:t> the number of concepts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74" y="4182427"/>
            <a:ext cx="2645004" cy="1981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74" y="1739900"/>
            <a:ext cx="2645004" cy="20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9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1891"/>
          <a:stretch/>
        </p:blipFill>
        <p:spPr>
          <a:xfrm>
            <a:off x="0" y="1233484"/>
            <a:ext cx="8991600" cy="79105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609600" y="1600200"/>
            <a:ext cx="1752600" cy="62484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0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Gradebook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9768" y="1524000"/>
            <a:ext cx="109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Johnny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9768" y="1905000"/>
            <a:ext cx="649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Eve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286000"/>
            <a:ext cx="839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Patty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9768" y="2724090"/>
            <a:ext cx="1048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/>
              <a:t>Neelsh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9768" y="3124200"/>
            <a:ext cx="79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Nora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39768" y="3524310"/>
            <a:ext cx="125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Nicholas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39768" y="3924420"/>
            <a:ext cx="1196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Barbara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9768" y="4324530"/>
            <a:ext cx="968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Agnes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39768" y="472464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/>
              <a:t>Vivek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9768" y="5124750"/>
            <a:ext cx="675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Bob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39768" y="5524860"/>
            <a:ext cx="1382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Fernando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9768" y="5924970"/>
            <a:ext cx="93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Sarah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39768" y="6325080"/>
            <a:ext cx="1003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Hillary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9768" y="6725190"/>
            <a:ext cx="775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Judy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33400" y="7239000"/>
            <a:ext cx="22860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768" y="7086600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Janet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61892" y="3859925"/>
            <a:ext cx="103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tudents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94213" y="833735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6781800"/>
            <a:ext cx="9144000" cy="2362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-11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3399521"/>
            <a:ext cx="799956" cy="6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04" y="3642571"/>
            <a:ext cx="7282684" cy="25710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970" y="6213597"/>
            <a:ext cx="867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Go to </a:t>
            </a:r>
            <a:r>
              <a:rPr lang="en-US" sz="2800" b="1" dirty="0" smtClean="0">
                <a:solidFill>
                  <a:srgbClr val="FF0000"/>
                </a:solidFill>
                <a:hlinkClick r:id="rId4"/>
              </a:rPr>
              <a:t>www.sparfa.com</a:t>
            </a:r>
            <a:r>
              <a:rPr lang="en-US" sz="2800" b="1" dirty="0" smtClean="0">
                <a:solidFill>
                  <a:srgbClr val="FF0000"/>
                </a:solidFill>
              </a:rPr>
              <a:t> and get SPARFA merchandise!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-48109" y="2904896"/>
            <a:ext cx="9192109" cy="803516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9800" dirty="0"/>
              <a:t> </a:t>
            </a:r>
            <a:r>
              <a:rPr lang="en-US" sz="9800" dirty="0" smtClean="0"/>
              <a:t>Comments appreciated!</a:t>
            </a:r>
            <a:endParaRPr lang="en-US" sz="9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22436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2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4856"/>
            <a:ext cx="8229600" cy="38775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Item response theory </a:t>
            </a:r>
            <a:r>
              <a:rPr lang="en-US" dirty="0"/>
              <a:t>(IRT) models</a:t>
            </a:r>
          </a:p>
          <a:p>
            <a:pPr lvl="1"/>
            <a:r>
              <a:rPr lang="en-US" sz="2400" dirty="0" smtClean="0"/>
              <a:t>1PL (the </a:t>
            </a:r>
            <a:r>
              <a:rPr lang="en-US" sz="2400" dirty="0" err="1" smtClean="0"/>
              <a:t>Rasch</a:t>
            </a:r>
            <a:r>
              <a:rPr lang="en-US" sz="2400" dirty="0" smtClean="0"/>
              <a:t> model)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Multidimensional</a:t>
            </a:r>
            <a:r>
              <a:rPr lang="en-US" sz="2400" dirty="0" smtClean="0"/>
              <a:t> IRT (MIRT)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173688"/>
            <a:ext cx="4800600" cy="48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51966"/>
            <a:ext cx="8686800" cy="423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00" y="5074400"/>
            <a:ext cx="3149600" cy="289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300" y="4239494"/>
            <a:ext cx="3060700" cy="6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7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Linear, additive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0443"/>
            <a:ext cx="8229600" cy="4473223"/>
          </a:xfrm>
        </p:spPr>
        <p:txBody>
          <a:bodyPr>
            <a:normAutofit/>
          </a:bodyPr>
          <a:lstStyle/>
          <a:p>
            <a:r>
              <a:rPr lang="en-US" dirty="0" smtClean="0"/>
              <a:t>Student response models are all GLMs</a:t>
            </a:r>
          </a:p>
          <a:p>
            <a:pPr lvl="1"/>
            <a:r>
              <a:rPr lang="en-US" dirty="0" smtClean="0"/>
              <a:t>Linear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Additive </a:t>
            </a:r>
            <a:r>
              <a:rPr lang="en-US" dirty="0" smtClean="0">
                <a:solidFill>
                  <a:srgbClr val="000000"/>
                </a:solidFill>
              </a:rPr>
              <a:t>(multidimensional)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Problem: compensation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high knowledge in one concept can compensate low knowledge in other concepts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2300111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1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Obvious non-linearity (AND)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81778"/>
            <a:ext cx="4044244" cy="21590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What if the student does not know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344583"/>
            <a:ext cx="3606800" cy="44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22" y="3499556"/>
            <a:ext cx="4185355" cy="3134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839268"/>
            <a:ext cx="7708900" cy="10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8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Obvious non-linearity (OR)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238978"/>
            <a:ext cx="3682999" cy="236502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Solution using </a:t>
            </a:r>
            <a:r>
              <a:rPr lang="en-US" dirty="0" smtClean="0">
                <a:solidFill>
                  <a:srgbClr val="FF0000"/>
                </a:solidFill>
              </a:rPr>
              <a:t>convolution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Solution using </a:t>
            </a:r>
            <a:r>
              <a:rPr lang="en-US" dirty="0" smtClean="0">
                <a:solidFill>
                  <a:srgbClr val="FF0000"/>
                </a:solidFill>
              </a:rPr>
              <a:t>DTFT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94" y="1381312"/>
            <a:ext cx="7203689" cy="2365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4190999"/>
            <a:ext cx="3048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>
            <a:normAutofit/>
          </a:bodyPr>
          <a:lstStyle/>
          <a:p>
            <a:r>
              <a:rPr lang="en-US" dirty="0" smtClean="0"/>
              <a:t>Boolean logic functions!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2" b="26142"/>
          <a:stretch/>
        </p:blipFill>
        <p:spPr>
          <a:xfrm>
            <a:off x="5194300" y="1651000"/>
            <a:ext cx="3949700" cy="21849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600"/>
            <a:ext cx="4775546" cy="24851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62" y="4427617"/>
            <a:ext cx="9137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Binary-valued graded student response as output of a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Boolean logic function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7503" y="5898535"/>
            <a:ext cx="49826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BLAh</a:t>
            </a:r>
            <a:r>
              <a:rPr lang="en-US" sz="3200" dirty="0" smtClean="0"/>
              <a:t>: Boolean Logic Analysis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4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BLAh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728"/>
            <a:ext cx="4775546" cy="2485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8" y="4639738"/>
            <a:ext cx="620863" cy="35812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41485" y="4512739"/>
            <a:ext cx="466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: Student concept </a:t>
            </a:r>
            <a:r>
              <a:rPr lang="en-US" sz="2800" dirty="0" smtClean="0">
                <a:solidFill>
                  <a:srgbClr val="FF0000"/>
                </a:solidFill>
              </a:rPr>
              <a:t>knowledge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75" y="5175845"/>
            <a:ext cx="591706" cy="28134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41484" y="5004086"/>
            <a:ext cx="499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: Question </a:t>
            </a:r>
            <a:r>
              <a:rPr lang="en-US" sz="2800" dirty="0" smtClean="0">
                <a:solidFill>
                  <a:srgbClr val="FF0000"/>
                </a:solidFill>
              </a:rPr>
              <a:t>difficulty</a:t>
            </a:r>
            <a:r>
              <a:rPr lang="en-US" sz="2800" dirty="0" smtClean="0"/>
              <a:t> on concept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50" y="5527306"/>
            <a:ext cx="846843" cy="39728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41484" y="5457189"/>
            <a:ext cx="747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Latent</a:t>
            </a:r>
            <a:r>
              <a:rPr lang="en-US" sz="2800" dirty="0" smtClean="0"/>
              <a:t> concept knowledge exhibition state</a:t>
            </a: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10" y="6068043"/>
            <a:ext cx="811342" cy="3524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41484" y="5924593"/>
            <a:ext cx="802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: Question’s </a:t>
            </a:r>
            <a:r>
              <a:rPr lang="en-US" sz="2800" dirty="0" smtClean="0">
                <a:solidFill>
                  <a:srgbClr val="FF0000"/>
                </a:solidFill>
              </a:rPr>
              <a:t>Boolean logic function</a:t>
            </a:r>
            <a:r>
              <a:rPr lang="en-US" sz="2800" dirty="0" smtClean="0"/>
              <a:t>,       parameters</a:t>
            </a: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123" y="2865302"/>
            <a:ext cx="3989776" cy="520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9845" y="3476354"/>
            <a:ext cx="4228754" cy="484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9123" y="1778268"/>
            <a:ext cx="323755" cy="26109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5289" y="6031209"/>
            <a:ext cx="417275" cy="31178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305416" y="1622728"/>
            <a:ext cx="355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concepts, indexed by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2768" y="1778268"/>
            <a:ext cx="170714" cy="2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4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854251"/>
          </a:xfrm>
        </p:spPr>
        <p:txBody>
          <a:bodyPr/>
          <a:lstStyle/>
          <a:p>
            <a:r>
              <a:rPr lang="en-US" dirty="0" smtClean="0"/>
              <a:t>MCMC inference algorithm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30111" y="2331151"/>
            <a:ext cx="7337777" cy="35870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MH-within-Gibbs sampling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Gibbs sampling for           and 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Metropolis-Hastings</a:t>
            </a:r>
            <a:r>
              <a:rPr lang="en-US" dirty="0" smtClean="0">
                <a:solidFill>
                  <a:srgbClr val="000000"/>
                </a:solidFill>
              </a:rPr>
              <a:t> (MH) for            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random walk on the truth-table values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76" y="3610756"/>
            <a:ext cx="600676" cy="364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88" y="3648856"/>
            <a:ext cx="677888" cy="338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222" y="4645643"/>
            <a:ext cx="811342" cy="3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9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7057</TotalTime>
  <Words>404</Words>
  <Application>Microsoft Macintosh PowerPoint</Application>
  <PresentationFormat>On-screen Show (4:3)</PresentationFormat>
  <Paragraphs>128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BLAh:  Boolean Logic Analysis for  Graded Student Response Data</vt:lpstr>
      <vt:lpstr>Gradebook data</vt:lpstr>
      <vt:lpstr>Existing work</vt:lpstr>
      <vt:lpstr>Linear, additive models</vt:lpstr>
      <vt:lpstr>Obvious non-linearity (AND) </vt:lpstr>
      <vt:lpstr>Obvious non-linearity (OR) </vt:lpstr>
      <vt:lpstr>Boolean logic functions!</vt:lpstr>
      <vt:lpstr>The BLAh model</vt:lpstr>
      <vt:lpstr>MCMC inference algorithm</vt:lpstr>
      <vt:lpstr>Prediction performance</vt:lpstr>
      <vt:lpstr>Challenges</vt:lpstr>
      <vt:lpstr>Solution: ordered logic functions</vt:lpstr>
      <vt:lpstr>Ordered logic functions</vt:lpstr>
      <vt:lpstr>Advantages</vt:lpstr>
      <vt:lpstr>Inference algorithm</vt:lpstr>
      <vt:lpstr>Interpretability</vt:lpstr>
      <vt:lpstr>Interpretability</vt:lpstr>
      <vt:lpstr>Summary</vt:lpstr>
      <vt:lpstr>Future directions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Techniques for Personalized Learning</dc:title>
  <dc:creator>R U</dc:creator>
  <cp:lastModifiedBy>R U</cp:lastModifiedBy>
  <cp:revision>546</cp:revision>
  <cp:lastPrinted>2016-03-17T19:43:24Z</cp:lastPrinted>
  <dcterms:created xsi:type="dcterms:W3CDTF">2016-01-21T02:50:51Z</dcterms:created>
  <dcterms:modified xsi:type="dcterms:W3CDTF">2016-12-01T21:32:12Z</dcterms:modified>
</cp:coreProperties>
</file>