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C1B3BA-86E1-4756-9055-A9F2A2DBAF90}">
  <a:tblStyle styleId="{94C1B3BA-86E1-4756-9055-A9F2A2DBAF90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 through the area model: visually shows what ½ of 1/5 is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ALSO: No surprises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test samples from a space; we’re covering the curriculum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 for help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 for help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0" y="0"/>
            <a:ext cx="1523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5410200" y="6400800"/>
            <a:ext cx="35813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©2014 Carnegie Learning, Inc.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6200775"/>
            <a:ext cx="3505200" cy="581024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villagevoice.com/news/new-york-opt-out-rates-remain-high-tests-remain-massively-confusing-8482769" TargetMode="External"/><Relationship Id="rId4" Type="http://schemas.openxmlformats.org/officeDocument/2006/relationships/hyperlink" Target="http://pdkpoll2015.pdkintl.org/wp-content/uploads/2015/08/PDKPoll2015_PP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Eliminating testing through continuous assessment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Steve Ritter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Founder and Chief Scientist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Carnegie Learning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with April Galyardt, Stephen Fancsali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Problems with testing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Takes time away from learning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Inefficient in diagnosis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Assumptions violate beliefs about how people learn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Testing takes time away from learning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Directly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US 8</a:t>
            </a:r>
            <a:r>
              <a:rPr b="0" baseline="3000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th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graders average 25.3 hours of tests</a:t>
            </a:r>
          </a:p>
          <a:p>
            <a: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Only formal school-wide testing counted</a:t>
            </a:r>
          </a:p>
          <a:p>
            <a: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Yearly classroom instruction is 135 hours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843054" y="2967182"/>
            <a:ext cx="26224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Council of Great City Schools, 2015</a:t>
            </a:r>
          </a:p>
        </p:txBody>
      </p:sp>
      <p:pic>
        <p:nvPicPr>
          <p:cNvPr descr="annotated attrition.png" id="120" name="Shape 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3045" l="0" r="0" t="-23045"/>
          <a:stretch/>
        </p:blipFill>
        <p:spPr>
          <a:xfrm>
            <a:off x="3575050" y="1004887"/>
            <a:ext cx="5111750" cy="58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925455" y="1435100"/>
            <a:ext cx="13817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indirectly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Testing is inefficient</a:t>
            </a:r>
          </a:p>
        </p:txBody>
      </p:sp>
      <p:pic>
        <p:nvPicPr>
          <p:cNvPr descr="exam with 1-2x1-5 closeup.pdf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22" y="1822088"/>
            <a:ext cx="751839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rgbClr val="1F497D"/>
                </a:solidFill>
                <a:latin typeface="Gill Sans"/>
                <a:ea typeface="Gill Sans"/>
                <a:cs typeface="Gill Sans"/>
                <a:sym typeface="Gill Sans"/>
              </a:rPr>
              <a:t>What does this student understand about fractions?</a:t>
            </a: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92544" y="2971800"/>
            <a:ext cx="4411663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Transcript: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half times one-fifth.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Now, I have to find a multiple of 10.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half would go to five-tenths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one-fifth would go to two-tenths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multiply that and that would be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whole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2945903"/>
            <a:ext cx="660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ondeq"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828800"/>
            <a:ext cx="1143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177007" y="15240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 Fraction (     )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common denominators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 = 5/10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1/5 = 2/10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operator to numerators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5x2=10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common denominator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Simplify fraction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10/10 = 1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363" y="1564965"/>
            <a:ext cx="368299" cy="3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163865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 Fraction (     )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common denominators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 = 5/10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1/5 = 2/10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operator to numerators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5x2=10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common denominator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Simplify fraction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10/10 = 1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51054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Fractions (     )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common denominators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 = 5/10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1/5 = 2/10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operator to numerators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5+2=7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common denominator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Simplify fraction</a:t>
            </a:r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7/10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857" y="1637555"/>
            <a:ext cx="497639" cy="3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671" y="1625600"/>
            <a:ext cx="3682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09 at 10.23.52 PM.png"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9618" l="0" r="0" t="-9619"/>
          <a:stretch/>
        </p:blipFill>
        <p:spPr>
          <a:xfrm>
            <a:off x="212952" y="427945"/>
            <a:ext cx="8525073" cy="468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rgbClr val="18418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2-02-21 at 11.51.08 PM.png"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8818" r="-8817" t="0"/>
          <a:stretch/>
        </p:blipFill>
        <p:spPr>
          <a:xfrm>
            <a:off x="533400" y="12954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1" l="0" r="0" t="-1"/>
          <a:stretch/>
        </p:blipFill>
        <p:spPr>
          <a:xfrm>
            <a:off x="533400" y="381000"/>
            <a:ext cx="8610599" cy="5049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Testing and learning science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740"/>
              <a:buFont typeface="Arial"/>
              <a:buChar char="•"/>
            </a:pPr>
            <a:r>
              <a:rPr b="0" i="0" lang="en-US" sz="272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Test assumes maximizing peak knowledge is the goal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595959"/>
              </a:buClr>
              <a:buSzPct val="99166"/>
              <a:buFont typeface="Arial"/>
              <a:buChar char="–"/>
            </a:pPr>
            <a:r>
              <a:rPr b="0" i="0" lang="en-US" sz="238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But: spaced practice effects show that learning history, not just peak, affects decay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595959"/>
              </a:buClr>
              <a:buSzPct val="100740"/>
              <a:buFont typeface="Arial"/>
              <a:buChar char="•"/>
            </a:pPr>
            <a:r>
              <a:rPr b="0" i="0" lang="en-US" sz="272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Typical testing focuses on facts, not procedures</a:t>
            </a:r>
          </a:p>
          <a:p>
            <a:pPr indent="-349250" lvl="2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595959"/>
              </a:buClr>
              <a:buSzPct val="1020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No extended tasks</a:t>
            </a:r>
          </a:p>
          <a:p>
            <a:pPr indent="-349250" lvl="2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595959"/>
              </a:buClr>
              <a:buSzPct val="1020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Lack of context prevents testing conditions of knowledge use (when, not what)</a:t>
            </a:r>
          </a:p>
          <a:p>
            <a:pPr indent="-349250" lvl="2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595959"/>
              </a:buClr>
              <a:buSzPct val="1020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Test always misaligned with curriculum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595959"/>
              </a:buClr>
              <a:buSzPct val="100740"/>
              <a:buFont typeface="Arial"/>
              <a:buChar char="•"/>
            </a:pPr>
            <a:r>
              <a:rPr b="0" i="0" lang="en-US" sz="272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Typical testing assumes a neutral environment is “fair”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595959"/>
              </a:buClr>
              <a:buSzPct val="99166"/>
              <a:buFont typeface="Arial"/>
              <a:buChar char="–"/>
            </a:pPr>
            <a:r>
              <a:rPr b="0" i="0" lang="en-US" sz="238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But people react to test environment differently (anxiety, stereotype threat)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595959"/>
              </a:buClr>
              <a:buSzPct val="10074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TESTING IS A PROBLEM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 hope you can help fix it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Public perception of testing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Parents rank test scores last as measure of school effectiveness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2/3 of public school parents say there is too much testing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20% of New Yorkers opted out of testing last year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57200" y="5726053"/>
            <a:ext cx="727278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Demause, N. (2016, April 7). New York Opt-Out Rates Remain High, Tests Remain Massively Confusing. </a:t>
            </a:r>
            <a:r>
              <a:rPr i="1"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Village Voice</a:t>
            </a: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http://www.villagevoice.com/news/new-york-opt-out-rates-remain-high-tests-remain-massively-confusing-8482769</a:t>
            </a:r>
          </a:p>
        </p:txBody>
      </p:sp>
      <p:sp>
        <p:nvSpPr>
          <p:cNvPr id="188" name="Shape 188"/>
          <p:cNvSpPr/>
          <p:nvPr/>
        </p:nvSpPr>
        <p:spPr>
          <a:xfrm>
            <a:off x="457200" y="5325942"/>
            <a:ext cx="652173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PDK/Gallup (2015, August). 47th annual PDK/Gallup Poll of the Public’s Attitudes Toward the Public Schools. </a:t>
            </a:r>
            <a:r>
              <a:rPr lang="en-US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http://pdkpoll2015.pdkintl.org/wp-content/uploads/2015/08/PDKPoll2015_PP.pdf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WHY IS ADAPTIVE LEARNING BETTER?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Adaptive Learning is more efficient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No time taken away from learning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Assessment tasks can be complex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Question format need not be known in advance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Can include context, take time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Supports good learning practices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Spaced practice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Test effect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595959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Feedback on progress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Can build on priors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Cognitive Tutor/MATHia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417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Basal curriculum for grades 6-11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Blended (text + software)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Software used for 40% of class time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Target 50 hours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Mastery-based (BKT)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Skill model refined through ML</a:t>
            </a:r>
          </a:p>
        </p:txBody>
      </p:sp>
      <p:pic>
        <p:nvPicPr>
          <p:cNvPr descr="MATHia image.png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81" y="4694373"/>
            <a:ext cx="3371087" cy="2115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04 at 4.29.24 PM.png"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7492" y="4694373"/>
            <a:ext cx="3959308" cy="185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Assessment goal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105911"/>
            <a:ext cx="8317344" cy="3766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Cumulate formative assessments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Provide continuous feedback, relative to target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Allow students to progress (and graduate) at their own pace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PLSE mockup doctored.png" id="216" name="Shape 216"/>
          <p:cNvPicPr preferRelativeResize="0"/>
          <p:nvPr/>
        </p:nvPicPr>
        <p:blipFill rotWithShape="1">
          <a:blip r:embed="rId3">
            <a:alphaModFix/>
          </a:blip>
          <a:srcRect b="-11877" l="0" r="0" t="-11877"/>
          <a:stretch/>
        </p:blipFill>
        <p:spPr>
          <a:xfrm>
            <a:off x="4266921" y="3412978"/>
            <a:ext cx="4616151" cy="359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Approach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9200"/>
              <a:buFont typeface="Arial"/>
              <a:buChar char="•"/>
            </a:pPr>
            <a:r>
              <a:rPr b="0" i="0" lang="en-US" sz="248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Technical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Build model to predict end-of-year test scores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595959"/>
              </a:buClr>
              <a:buSzPct val="97894"/>
              <a:buFont typeface="Arial"/>
              <a:buChar char="•"/>
            </a:pPr>
            <a:r>
              <a:rPr b="0" i="0" lang="en-US" sz="18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And subscales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Use model to score topics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595959"/>
              </a:buClr>
              <a:buSzPct val="97894"/>
              <a:buFont typeface="Arial"/>
              <a:buChar char="•"/>
            </a:pPr>
            <a:r>
              <a:rPr b="0" i="0" lang="en-US" sz="18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Weight topics for importance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595959"/>
              </a:buClr>
              <a:buSzPct val="97894"/>
              <a:buFont typeface="Arial"/>
              <a:buChar char="•"/>
            </a:pPr>
            <a:r>
              <a:rPr b="0" i="0" lang="en-US" sz="18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Score is cumulative score on topics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Validate on subpopulations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Determine reliability by time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595959"/>
              </a:buClr>
              <a:buSzPct val="99200"/>
              <a:buFont typeface="Arial"/>
              <a:buChar char="•"/>
            </a:pPr>
            <a:r>
              <a:rPr b="0" i="0" lang="en-US" sz="248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Legal &amp; public policy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Develop usage guidelines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595959"/>
              </a:buClr>
              <a:buSzPct val="97894"/>
              <a:buFont typeface="Arial"/>
              <a:buChar char="•"/>
            </a:pPr>
            <a:r>
              <a:rPr b="0" i="0" lang="en-US" sz="186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Time, in-school vs. out-of-school, etc.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Process for item introduction, revision and validation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595959"/>
              </a:buClr>
              <a:buSzPct val="98636"/>
              <a:buFont typeface="Arial"/>
              <a:buChar char="–"/>
            </a:pPr>
            <a:r>
              <a:rPr b="0" i="0" lang="en-US" sz="217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Gain public acceptance for method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595959"/>
              </a:buClr>
              <a:buSzPct val="992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Results so far</a:t>
            </a: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Models trained on one year, tested on different year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Reasonable prediction of end-of-year scores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Strongest predictors:</a:t>
            </a:r>
          </a:p>
          <a:p>
            <a:pPr indent="-285750" lvl="0" marL="28575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	pretest</a:t>
            </a:r>
          </a:p>
          <a:p>
            <a:pPr indent="-285750" lvl="0" marL="28575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	problems to mastery</a:t>
            </a:r>
          </a:p>
          <a:p>
            <a:pPr indent="-285750" lvl="0" marL="28575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	hints and errors</a:t>
            </a:r>
          </a:p>
          <a:p>
            <a:pPr indent="-285750" lvl="0" marL="28575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	time/problem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Demographics not predictive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odels-Model6_g7.pdf" id="229" name="Shape 2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64503" l="0" r="0" t="-64503"/>
          <a:stretch/>
        </p:blipFill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But why predict standardized test score?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Is Cognitive Tutor a better test?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Grades and test scores don’t correlate that well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22% of students under- or over-perform end-of-year exam, compared to grades (most underperform)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2316017" y="4313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{94C1B3BA-86E1-4756-9055-A9F2A2DBAF90}</a:tableStyleId>
              </a:tblPr>
              <a:tblGrid>
                <a:gridCol w="838200"/>
                <a:gridCol w="330200"/>
                <a:gridCol w="622300"/>
                <a:gridCol w="622300"/>
                <a:gridCol w="622300"/>
                <a:gridCol w="622300"/>
                <a:gridCol w="6223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1D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90A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18E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58DD3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0B4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92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954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9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8B9E2"/>
                    </a:solidFill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FSA Score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695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D95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9B0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D1E9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88DD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92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88D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5E0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BF0"/>
                    </a:solidFill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B8EC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BA7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0.8%</a:t>
                      </a:r>
                    </a:p>
                  </a:txBody>
                  <a:tcPr marT="12700" marB="0" marR="12700" marL="12700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D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0F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0.0%</a:t>
                      </a:r>
                    </a:p>
                  </a:txBody>
                  <a:tcPr marT="12700" marB="0" marR="12700" marL="127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Cheating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Redoing a section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Forgetting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Item development, validation, revision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What is an item?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Prior performance as Bayesian prior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READY TO HELP?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Bad News: Testing is broken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Bad News: Testing is broken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Good News: Adaptive learning is a better way to do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Bad News: Testing is broken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Good News: Adaptive learning is a better way to do testing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But there are lots of 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Why do we test students?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Formative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Are students on track?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Identify gaps/opportunities for remediation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Summative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Has the student learned enough to get course credit?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Are aspects of the educational system (teachers, schools, curricula) performing well?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Why do we test students?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Formative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Diagnosis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Summative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Autopsy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TESTING IS BROKEN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184181"/>
                </a:solidFill>
                <a:latin typeface="Gill Sans"/>
                <a:ea typeface="Gill Sans"/>
                <a:cs typeface="Gill Sans"/>
                <a:sym typeface="Gill Sans"/>
              </a:rPr>
              <a:t>Traditional testing assumptions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Knowledge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Knowledge displayed in assessment is correlated with ability to use knowledge in other contexts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Domain is sampled in the test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Testing takes place in an environment where there is no learning and no external sources of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2014 ritter preferred">
  <a:themeElements>
    <a:clrScheme name="understanding studen#3FC28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