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7" r:id="rId3"/>
    <p:sldId id="282" r:id="rId4"/>
    <p:sldId id="283" r:id="rId5"/>
    <p:sldId id="308" r:id="rId6"/>
    <p:sldId id="309" r:id="rId7"/>
    <p:sldId id="279" r:id="rId8"/>
    <p:sldId id="284" r:id="rId9"/>
    <p:sldId id="288" r:id="rId10"/>
    <p:sldId id="294" r:id="rId11"/>
    <p:sldId id="293" r:id="rId12"/>
    <p:sldId id="289" r:id="rId13"/>
    <p:sldId id="305" r:id="rId14"/>
    <p:sldId id="287" r:id="rId15"/>
    <p:sldId id="295" r:id="rId16"/>
    <p:sldId id="301" r:id="rId17"/>
    <p:sldId id="302" r:id="rId18"/>
    <p:sldId id="298" r:id="rId19"/>
    <p:sldId id="299" r:id="rId20"/>
    <p:sldId id="280" r:id="rId21"/>
    <p:sldId id="311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CB5"/>
    <a:srgbClr val="FD0558"/>
    <a:srgbClr val="C83F00"/>
    <a:srgbClr val="56FFA1"/>
    <a:srgbClr val="FFFFBD"/>
    <a:srgbClr val="8664FF"/>
    <a:srgbClr val="BFFFFE"/>
    <a:srgbClr val="BA8B00"/>
    <a:srgbClr val="4387A7"/>
    <a:srgbClr val="A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37500"/>
  </p:normalViewPr>
  <p:slideViewPr>
    <p:cSldViewPr snapToGrid="0" snapToObjects="1">
      <p:cViewPr>
        <p:scale>
          <a:sx n="102" d="100"/>
          <a:sy n="102" d="100"/>
        </p:scale>
        <p:origin x="2640" y="-1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A27A5-6459-7841-B631-13518742C515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AF0BE-7850-FE46-9347-3BC9B6A1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0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9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0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10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5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53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0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10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Promise of DKT: when we have a lot more </a:t>
            </a:r>
            <a:r>
              <a:rPr lang="en-US" i="0" baseline="0" dirty="0" err="1" smtClean="0"/>
              <a:t>auxilliary</a:t>
            </a:r>
            <a:r>
              <a:rPr lang="en-US" i="0" baseline="0" dirty="0" smtClean="0"/>
              <a:t> features and no </a:t>
            </a:r>
            <a:r>
              <a:rPr lang="en-US" i="0" baseline="0" smtClean="0"/>
              <a:t>good theory of how those features relate to performance</a:t>
            </a: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Blog/Podcast by psychologist Richard Golden</a:t>
            </a:r>
          </a:p>
          <a:p>
            <a:endParaRPr lang="en-US" dirty="0" smtClean="0"/>
          </a:p>
          <a:p>
            <a:r>
              <a:rPr lang="en-US" dirty="0" smtClean="0"/>
              <a:t>there’s a schematic of DKT which I’ll explain shortly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2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</a:t>
            </a:r>
            <a:r>
              <a:rPr lang="en-US" baseline="0" dirty="0" smtClean="0"/>
              <a:t> regression, Bayesian IRT, BKT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focus on our work, but we all wrote up a single paper that integrates the results and it should be on the workshop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0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AF0BE-7850-FE46-9347-3BC9B6A1D2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3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2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1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3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7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DBEA3EAD-2E61-B34F-BDCF-3B5433A567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BFC88722-FC7E-F64C-B4A3-C98779A2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2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3" y="274641"/>
            <a:ext cx="20574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DBEA3EAD-2E61-B34F-BDCF-3B5433A567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BFC88722-FC7E-F64C-B4A3-C98779A2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31"/>
            <a:ext cx="8202240" cy="1137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0" y="6247376"/>
            <a:ext cx="2102400" cy="4723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A3EAD-2E61-B34F-BDCF-3B5433A567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71360" cy="4723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0" y="6247376"/>
            <a:ext cx="2102400" cy="4723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88722-FC7E-F64C-B4A3-C98779A2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7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0" y="1604329"/>
            <a:ext cx="4043520" cy="45249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1" y="1604329"/>
            <a:ext cx="4044960" cy="45249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BEA3EAD-2E61-B34F-BDCF-3B5433A567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FC88722-FC7E-F64C-B4A3-C98779A2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3" y="1371604"/>
            <a:ext cx="8382000" cy="4754562"/>
          </a:xfrm>
        </p:spPr>
        <p:txBody>
          <a:bodyPr/>
          <a:lstStyle>
            <a:lvl1pPr marL="90443" indent="-90443">
              <a:spcBef>
                <a:spcPts val="1979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61773">
              <a:spcBef>
                <a:spcPts val="1979"/>
              </a:spcBef>
              <a:spcAft>
                <a:spcPts val="0"/>
              </a:spcAft>
              <a:defRPr sz="2700">
                <a:solidFill>
                  <a:schemeClr val="accent6">
                    <a:lumMod val="75000"/>
                  </a:schemeClr>
                </a:solidFill>
              </a:defRPr>
            </a:lvl2pPr>
            <a:lvl3pPr marL="357581" indent="4274">
              <a:spcBef>
                <a:spcPts val="1187"/>
              </a:spcBef>
              <a:buFont typeface="Calibri" pitchFamily="34" charset="0"/>
              <a:buChar char=" "/>
              <a:defRPr sz="2500">
                <a:solidFill>
                  <a:schemeClr val="accent5">
                    <a:lumMod val="75000"/>
                  </a:schemeClr>
                </a:solidFill>
              </a:defRPr>
            </a:lvl3pPr>
            <a:lvl4pPr marL="408867" indent="133915">
              <a:spcBef>
                <a:spcPts val="1187"/>
              </a:spcBef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 marL="561301" indent="0">
              <a:spcBef>
                <a:spcPts val="792"/>
              </a:spcBef>
              <a:buFont typeface="Calibri" pitchFamily="34" charset="0"/>
              <a:buNone/>
              <a:defRPr sz="22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 third level third level third level third level third Third level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DBEA3EAD-2E61-B34F-BDCF-3B5433A567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BFC88722-FC7E-F64C-B4A3-C98779A2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2218" indent="0">
              <a:buNone/>
              <a:defRPr sz="2000" b="1"/>
            </a:lvl2pPr>
            <a:lvl3pPr marL="904434" indent="0">
              <a:buNone/>
              <a:defRPr sz="1800" b="1"/>
            </a:lvl3pPr>
            <a:lvl4pPr marL="1356652" indent="0">
              <a:buNone/>
              <a:defRPr sz="1600" b="1"/>
            </a:lvl4pPr>
            <a:lvl5pPr marL="1808869" indent="0">
              <a:buNone/>
              <a:defRPr sz="1600" b="1"/>
            </a:lvl5pPr>
            <a:lvl6pPr marL="2261086" indent="0">
              <a:buNone/>
              <a:defRPr sz="1600" b="1"/>
            </a:lvl6pPr>
            <a:lvl7pPr marL="2713302" indent="0">
              <a:buNone/>
              <a:defRPr sz="1600" b="1"/>
            </a:lvl7pPr>
            <a:lvl8pPr marL="3165520" indent="0">
              <a:buNone/>
              <a:defRPr sz="1600" b="1"/>
            </a:lvl8pPr>
            <a:lvl9pPr marL="361773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7"/>
            <a:ext cx="4041775" cy="63976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2218" indent="0">
              <a:buNone/>
              <a:defRPr sz="2000" b="1"/>
            </a:lvl2pPr>
            <a:lvl3pPr marL="904434" indent="0">
              <a:buNone/>
              <a:defRPr sz="1800" b="1"/>
            </a:lvl3pPr>
            <a:lvl4pPr marL="1356652" indent="0">
              <a:buNone/>
              <a:defRPr sz="1600" b="1"/>
            </a:lvl4pPr>
            <a:lvl5pPr marL="1808869" indent="0">
              <a:buNone/>
              <a:defRPr sz="1600" b="1"/>
            </a:lvl5pPr>
            <a:lvl6pPr marL="2261086" indent="0">
              <a:buNone/>
              <a:defRPr sz="1600" b="1"/>
            </a:lvl6pPr>
            <a:lvl7pPr marL="2713302" indent="0">
              <a:buNone/>
              <a:defRPr sz="1600" b="1"/>
            </a:lvl7pPr>
            <a:lvl8pPr marL="3165520" indent="0">
              <a:buNone/>
              <a:defRPr sz="1600" b="1"/>
            </a:lvl8pPr>
            <a:lvl9pPr marL="361773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DBEA3EAD-2E61-B34F-BDCF-3B5433A567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BFC88722-FC7E-F64C-B4A3-C98779A2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6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DBEA3EAD-2E61-B34F-BDCF-3B5433A567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BFC88722-FC7E-F64C-B4A3-C98779A2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DBEA3EAD-2E61-B34F-BDCF-3B5433A567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BFC88722-FC7E-F64C-B4A3-C98779A2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2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2218" indent="0">
              <a:buNone/>
              <a:defRPr sz="1200"/>
            </a:lvl2pPr>
            <a:lvl3pPr marL="904434" indent="0">
              <a:buNone/>
              <a:defRPr sz="1000"/>
            </a:lvl3pPr>
            <a:lvl4pPr marL="1356652" indent="0">
              <a:buNone/>
              <a:defRPr sz="900"/>
            </a:lvl4pPr>
            <a:lvl5pPr marL="1808869" indent="0">
              <a:buNone/>
              <a:defRPr sz="900"/>
            </a:lvl5pPr>
            <a:lvl6pPr marL="2261086" indent="0">
              <a:buNone/>
              <a:defRPr sz="900"/>
            </a:lvl6pPr>
            <a:lvl7pPr marL="2713302" indent="0">
              <a:buNone/>
              <a:defRPr sz="900"/>
            </a:lvl7pPr>
            <a:lvl8pPr marL="3165520" indent="0">
              <a:buNone/>
              <a:defRPr sz="900"/>
            </a:lvl8pPr>
            <a:lvl9pPr marL="36177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DBEA3EAD-2E61-B34F-BDCF-3B5433A567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BFC88722-FC7E-F64C-B4A3-C98779A2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2218" indent="0">
              <a:buNone/>
              <a:defRPr sz="2800"/>
            </a:lvl2pPr>
            <a:lvl3pPr marL="904434" indent="0">
              <a:buNone/>
              <a:defRPr sz="2300"/>
            </a:lvl3pPr>
            <a:lvl4pPr marL="1356652" indent="0">
              <a:buNone/>
              <a:defRPr sz="2000"/>
            </a:lvl4pPr>
            <a:lvl5pPr marL="1808869" indent="0">
              <a:buNone/>
              <a:defRPr sz="2000"/>
            </a:lvl5pPr>
            <a:lvl6pPr marL="2261086" indent="0">
              <a:buNone/>
              <a:defRPr sz="2000"/>
            </a:lvl6pPr>
            <a:lvl7pPr marL="2713302" indent="0">
              <a:buNone/>
              <a:defRPr sz="2000"/>
            </a:lvl7pPr>
            <a:lvl8pPr marL="3165520" indent="0">
              <a:buNone/>
              <a:defRPr sz="2000"/>
            </a:lvl8pPr>
            <a:lvl9pPr marL="3617737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52218" indent="0">
              <a:buNone/>
              <a:defRPr sz="1200"/>
            </a:lvl2pPr>
            <a:lvl3pPr marL="904434" indent="0">
              <a:buNone/>
              <a:defRPr sz="1000"/>
            </a:lvl3pPr>
            <a:lvl4pPr marL="1356652" indent="0">
              <a:buNone/>
              <a:defRPr sz="900"/>
            </a:lvl4pPr>
            <a:lvl5pPr marL="1808869" indent="0">
              <a:buNone/>
              <a:defRPr sz="900"/>
            </a:lvl5pPr>
            <a:lvl6pPr marL="2261086" indent="0">
              <a:buNone/>
              <a:defRPr sz="900"/>
            </a:lvl6pPr>
            <a:lvl7pPr marL="2713302" indent="0">
              <a:buNone/>
              <a:defRPr sz="900"/>
            </a:lvl7pPr>
            <a:lvl8pPr marL="3165520" indent="0">
              <a:buNone/>
              <a:defRPr sz="900"/>
            </a:lvl8pPr>
            <a:lvl9pPr marL="36177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DBEA3EAD-2E61-B34F-BDCF-3B5433A567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BFC88722-FC7E-F64C-B4A3-C98779A2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DBEA3EAD-2E61-B34F-BDCF-3B5433A567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/>
          <a:lstStyle/>
          <a:p>
            <a:fld id="{BFC88722-FC7E-F64C-B4A3-C98779A2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0453" tIns="45226" rIns="90453" bIns="4522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1"/>
            <a:ext cx="8229600" cy="5239943"/>
          </a:xfrm>
          <a:prstGeom prst="rect">
            <a:avLst/>
          </a:prstGeom>
        </p:spPr>
        <p:txBody>
          <a:bodyPr vert="horz" lIns="90453" tIns="45226" rIns="90453" bIns="4522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 third level third level third level third level third </a:t>
            </a:r>
            <a:r>
              <a:rPr lang="en-US" dirty="0" err="1" smtClean="0"/>
              <a:t>Third</a:t>
            </a:r>
            <a:r>
              <a:rPr lang="en-US" dirty="0" smtClean="0"/>
              <a:t> level third level</a:t>
            </a:r>
          </a:p>
          <a:p>
            <a:pPr lvl="3"/>
            <a:r>
              <a:rPr lang="en-US" dirty="0" smtClean="0"/>
              <a:t>Fourth level fourth level fourth level fourth level fourth level fourth level fourth level</a:t>
            </a:r>
          </a:p>
          <a:p>
            <a:pPr lvl="4"/>
            <a:r>
              <a:rPr lang="en-US" dirty="0" smtClean="0"/>
              <a:t>Fifth level fifth level fifth level fifth level fifth level fifth level fifth level fifth level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904528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04528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sz="28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53268" indent="-253268" algn="l" defTabSz="904528" rtl="0" eaLnBrk="1" latinLnBrk="0" hangingPunct="1">
        <a:spcBef>
          <a:spcPct val="20000"/>
        </a:spcBef>
        <a:buFont typeface="Wingdings" pitchFamily="2" charset="2"/>
        <a:buChar char="§"/>
        <a:defRPr sz="2800" b="1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452264" indent="-90453" algn="l" defTabSz="904528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sz="2300" b="1" kern="1200" baseline="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678396" indent="-226132" algn="l" defTabSz="904528" rtl="0" eaLnBrk="1" latinLnBrk="0" hangingPunct="1">
        <a:spcBef>
          <a:spcPct val="20000"/>
        </a:spcBef>
        <a:buFont typeface="Wingdings" pitchFamily="2" charset="2"/>
        <a:buChar char="§"/>
        <a:defRPr sz="2300" b="1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904528" indent="0" algn="l" defTabSz="904528" rtl="0" eaLnBrk="1" latinLnBrk="0" hangingPunct="1">
        <a:spcBef>
          <a:spcPct val="20000"/>
        </a:spcBef>
        <a:buFontTx/>
        <a:buNone/>
        <a:defRPr sz="2000" b="1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487453" indent="-226132" algn="l" defTabSz="9045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39716" indent="-226132" algn="l" defTabSz="9045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1981" indent="-226132" algn="l" defTabSz="9045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44244" indent="-226132" algn="l" defTabSz="9045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45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264" algn="l" defTabSz="9045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528" algn="l" defTabSz="9045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6793" algn="l" defTabSz="9045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056" algn="l" defTabSz="9045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321" algn="l" defTabSz="9045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3584" algn="l" defTabSz="9045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5849" algn="l" defTabSz="9045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8112" algn="l" defTabSz="9045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9.png"/><Relationship Id="rId8" Type="http://schemas.openxmlformats.org/officeDocument/2006/relationships/image" Target="../media/image6.png"/><Relationship Id="rId9" Type="http://schemas.openxmlformats.org/officeDocument/2006/relationships/image" Target="../media/image20.png"/><Relationship Id="rId10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6.png"/><Relationship Id="rId9" Type="http://schemas.openxmlformats.org/officeDocument/2006/relationships/image" Target="../media/image20.png"/><Relationship Id="rId1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958" y="314157"/>
            <a:ext cx="865608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Estimating Student Proficiency:</a:t>
            </a:r>
            <a:br>
              <a:rPr lang="en-US" dirty="0" smtClean="0"/>
            </a:br>
            <a:r>
              <a:rPr lang="en-US" dirty="0" smtClean="0"/>
              <a:t>Deep Learning Is Not The Panacea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057" y="2220242"/>
            <a:ext cx="7283885" cy="29530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Michael Mozer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>University of Colorado, Boulder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Kevin Wilson, </a:t>
            </a:r>
            <a:r>
              <a:rPr lang="en-US" dirty="0" err="1" smtClean="0">
                <a:solidFill>
                  <a:schemeClr val="tx1"/>
                </a:solidFill>
              </a:rPr>
              <a:t>Xiaolu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Xiong</a:t>
            </a:r>
            <a:r>
              <a:rPr lang="en-US" dirty="0" smtClean="0">
                <a:solidFill>
                  <a:schemeClr val="tx1"/>
                </a:solidFill>
              </a:rPr>
              <a:t>, Mohammad </a:t>
            </a:r>
            <a:r>
              <a:rPr lang="en-US" dirty="0" err="1" smtClean="0">
                <a:solidFill>
                  <a:schemeClr val="tx1"/>
                </a:solidFill>
              </a:rPr>
              <a:t>Khajah</a:t>
            </a:r>
            <a:r>
              <a:rPr lang="en-US" dirty="0" smtClean="0">
                <a:solidFill>
                  <a:schemeClr val="tx1"/>
                </a:solidFill>
              </a:rPr>
              <a:t>, Robert Lindsey, </a:t>
            </a:r>
            <a:r>
              <a:rPr lang="en-US" dirty="0" err="1" smtClean="0">
                <a:solidFill>
                  <a:schemeClr val="tx1"/>
                </a:solidFill>
              </a:rPr>
              <a:t>Siyuan</a:t>
            </a:r>
            <a:r>
              <a:rPr lang="en-US" dirty="0" smtClean="0">
                <a:solidFill>
                  <a:schemeClr val="tx1"/>
                </a:solidFill>
              </a:rPr>
              <a:t> Zhao, Yan </a:t>
            </a:r>
            <a:r>
              <a:rPr lang="en-US" dirty="0" err="1" smtClean="0">
                <a:solidFill>
                  <a:schemeClr val="tx1"/>
                </a:solidFill>
              </a:rPr>
              <a:t>Karklin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Eric Van </a:t>
            </a:r>
            <a:r>
              <a:rPr lang="en-US" dirty="0" err="1" smtClean="0">
                <a:solidFill>
                  <a:schemeClr val="tx1"/>
                </a:solidFill>
              </a:rPr>
              <a:t>Inwegen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Bojian</a:t>
            </a:r>
            <a:r>
              <a:rPr lang="en-US" dirty="0" smtClean="0">
                <a:solidFill>
                  <a:schemeClr val="tx1"/>
                </a:solidFill>
              </a:rPr>
              <a:t> Han, Chaitanya </a:t>
            </a:r>
            <a:r>
              <a:rPr lang="en-US" dirty="0" err="1" smtClean="0">
                <a:solidFill>
                  <a:schemeClr val="tx1"/>
                </a:solidFill>
              </a:rPr>
              <a:t>Ekanadham</a:t>
            </a:r>
            <a:r>
              <a:rPr lang="en-US" dirty="0" smtClean="0">
                <a:solidFill>
                  <a:schemeClr val="tx1"/>
                </a:solidFill>
              </a:rPr>
              <a:t>, Joseph Beck, Neil Heffernan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AUC </a:t>
            </a:r>
            <a:r>
              <a:rPr lang="en-US" dirty="0"/>
              <a:t>Calculation	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96090"/>
              </p:ext>
            </p:extLst>
          </p:nvPr>
        </p:nvGraphicFramePr>
        <p:xfrm>
          <a:off x="3436548" y="1461003"/>
          <a:ext cx="2488722" cy="3086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74">
                  <a:extLst>
                    <a:ext uri="{9D8B030D-6E8A-4147-A177-3AD203B41FA5}">
                      <a16:colId xmlns:a16="http://schemas.microsoft.com/office/drawing/2014/main" xmlns="" val="2583199975"/>
                    </a:ext>
                  </a:extLst>
                </a:gridCol>
                <a:gridCol w="829574">
                  <a:extLst>
                    <a:ext uri="{9D8B030D-6E8A-4147-A177-3AD203B41FA5}">
                      <a16:colId xmlns:a16="http://schemas.microsoft.com/office/drawing/2014/main" xmlns="" val="2235654420"/>
                    </a:ext>
                  </a:extLst>
                </a:gridCol>
                <a:gridCol w="829574">
                  <a:extLst>
                    <a:ext uri="{9D8B030D-6E8A-4147-A177-3AD203B41FA5}">
                      <a16:colId xmlns:a16="http://schemas.microsoft.com/office/drawing/2014/main" xmlns="" val="298717184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Skill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Actual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Pred.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654924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0.7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761567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0.7</a:t>
                      </a:r>
                      <a:endParaRPr lang="en-US" sz="1800" b="1" dirty="0"/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6209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0.7</a:t>
                      </a:r>
                      <a:endParaRPr lang="en-US" sz="1800" b="1" dirty="0"/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04327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0.3</a:t>
                      </a:r>
                      <a:endParaRPr lang="en-US" sz="1800" b="1" dirty="0"/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74843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0.3</a:t>
                      </a:r>
                      <a:endParaRPr lang="en-US" sz="1800" b="1" dirty="0"/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002699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0.3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9388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0.5</a:t>
                      </a:r>
                      <a:endParaRPr lang="en-US" sz="1800" b="1" dirty="0"/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576559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0.5</a:t>
                      </a:r>
                      <a:endParaRPr lang="en-US" sz="1800" b="1" dirty="0"/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303204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890576" y="1980759"/>
            <a:ext cx="1558296" cy="1720511"/>
            <a:chOff x="1890576" y="1980759"/>
            <a:chExt cx="1558296" cy="1720511"/>
          </a:xfrm>
        </p:grpSpPr>
        <p:sp>
          <p:nvSpPr>
            <p:cNvPr id="14" name="TextBox 13"/>
            <p:cNvSpPr txBox="1"/>
            <p:nvPr/>
          </p:nvSpPr>
          <p:spPr>
            <a:xfrm>
              <a:off x="1890576" y="2642131"/>
              <a:ext cx="11201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AUC=1.00</a:t>
              </a:r>
              <a:endParaRPr lang="en-US" sz="13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971954" y="1980759"/>
              <a:ext cx="476918" cy="1720511"/>
            </a:xfrm>
            <a:prstGeom prst="leftBrac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90576" y="3956363"/>
            <a:ext cx="1543969" cy="529323"/>
            <a:chOff x="1890576" y="3956363"/>
            <a:chExt cx="1543969" cy="529323"/>
          </a:xfrm>
        </p:grpSpPr>
        <p:sp>
          <p:nvSpPr>
            <p:cNvPr id="16" name="TextBox 15"/>
            <p:cNvSpPr txBox="1"/>
            <p:nvPr/>
          </p:nvSpPr>
          <p:spPr>
            <a:xfrm>
              <a:off x="1890576" y="4022142"/>
              <a:ext cx="11201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AUC=0.50</a:t>
              </a:r>
              <a:endParaRPr lang="en-US" sz="13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2957627" y="3956363"/>
              <a:ext cx="476918" cy="529323"/>
            </a:xfrm>
            <a:prstGeom prst="leftBrac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201" y="2841014"/>
            <a:ext cx="1735712" cy="1397709"/>
            <a:chOff x="63201" y="2841014"/>
            <a:chExt cx="1735712" cy="1397709"/>
          </a:xfrm>
        </p:grpSpPr>
        <p:sp>
          <p:nvSpPr>
            <p:cNvPr id="18" name="TextBox 17"/>
            <p:cNvSpPr txBox="1"/>
            <p:nvPr/>
          </p:nvSpPr>
          <p:spPr>
            <a:xfrm>
              <a:off x="63201" y="3228245"/>
              <a:ext cx="11201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Average</a:t>
              </a:r>
            </a:p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AUC=0.75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1321995" y="2841014"/>
              <a:ext cx="476918" cy="1397709"/>
            </a:xfrm>
            <a:prstGeom prst="leftBrac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15652" y="1980758"/>
            <a:ext cx="2075655" cy="2413391"/>
            <a:chOff x="5915652" y="1980758"/>
            <a:chExt cx="2075655" cy="2413391"/>
          </a:xfrm>
        </p:grpSpPr>
        <p:sp>
          <p:nvSpPr>
            <p:cNvPr id="23" name="Right Brace 22"/>
            <p:cNvSpPr/>
            <p:nvPr/>
          </p:nvSpPr>
          <p:spPr>
            <a:xfrm>
              <a:off x="5915652" y="1980758"/>
              <a:ext cx="666391" cy="2413391"/>
            </a:xfrm>
            <a:prstGeom prst="rightBrace">
              <a:avLst>
                <a:gd name="adj1" fmla="val 8333"/>
                <a:gd name="adj2" fmla="val 7680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54173" y="3650698"/>
              <a:ext cx="1237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AUC=0.875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8561" y="1351283"/>
            <a:ext cx="2188656" cy="490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AUC per skill</a:t>
            </a:r>
            <a:endParaRPr lang="en-US" sz="2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4569" y="1351283"/>
            <a:ext cx="2625665" cy="4765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100" b="1" dirty="0" smtClean="0">
                <a:solidFill>
                  <a:srgbClr val="00B050"/>
                </a:solidFill>
              </a:rPr>
              <a:t>AUC across skills</a:t>
            </a:r>
            <a:endParaRPr lang="en-US" sz="2100" b="1" dirty="0">
              <a:solidFill>
                <a:srgbClr val="00B05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72170"/>
              </p:ext>
            </p:extLst>
          </p:nvPr>
        </p:nvGraphicFramePr>
        <p:xfrm>
          <a:off x="3436548" y="1461003"/>
          <a:ext cx="2488722" cy="3086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74">
                  <a:extLst>
                    <a:ext uri="{9D8B030D-6E8A-4147-A177-3AD203B41FA5}">
                      <a16:colId xmlns:a16="http://schemas.microsoft.com/office/drawing/2014/main" xmlns="" val="2583199975"/>
                    </a:ext>
                  </a:extLst>
                </a:gridCol>
                <a:gridCol w="829574">
                  <a:extLst>
                    <a:ext uri="{9D8B030D-6E8A-4147-A177-3AD203B41FA5}">
                      <a16:colId xmlns:a16="http://schemas.microsoft.com/office/drawing/2014/main" xmlns="" val="2235654420"/>
                    </a:ext>
                  </a:extLst>
                </a:gridCol>
                <a:gridCol w="829574">
                  <a:extLst>
                    <a:ext uri="{9D8B030D-6E8A-4147-A177-3AD203B41FA5}">
                      <a16:colId xmlns:a16="http://schemas.microsoft.com/office/drawing/2014/main" xmlns="" val="298717184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Skill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Actual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Pred.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654924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0.7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761567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0.7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6209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0.7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04327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0.7</a:t>
                      </a:r>
                    </a:p>
                  </a:txBody>
                  <a:tcPr marL="68580" marR="68580" marT="34290" marB="34290">
                    <a:solidFill>
                      <a:srgbClr val="B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74843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002699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9388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576559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marL="68580" marR="68580" marT="34290" marB="34290"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303204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061135" y="5013402"/>
            <a:ext cx="3112535" cy="200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36538" indent="-236538">
              <a:buFont typeface="Arial" charset="0"/>
              <a:buChar char="•"/>
            </a:pPr>
            <a:r>
              <a:rPr lang="en-US" sz="2100" dirty="0" smtClean="0">
                <a:solidFill>
                  <a:srgbClr val="00B050"/>
                </a:solidFill>
              </a:rPr>
              <a:t>Weighs </a:t>
            </a:r>
            <a:r>
              <a:rPr lang="en-US" sz="2100" b="1" dirty="0" smtClean="0">
                <a:solidFill>
                  <a:srgbClr val="00B050"/>
                </a:solidFill>
              </a:rPr>
              <a:t>trials</a:t>
            </a:r>
            <a:r>
              <a:rPr lang="en-US" sz="2100" dirty="0" smtClean="0">
                <a:solidFill>
                  <a:srgbClr val="00B050"/>
                </a:solidFill>
              </a:rPr>
              <a:t> </a:t>
            </a:r>
            <a:r>
              <a:rPr lang="en-US" sz="2100" dirty="0">
                <a:solidFill>
                  <a:srgbClr val="00B050"/>
                </a:solidFill>
              </a:rPr>
              <a:t>equally</a:t>
            </a:r>
          </a:p>
          <a:p>
            <a:pPr marL="236538" indent="-236538">
              <a:buFont typeface="Arial" charset="0"/>
              <a:buChar char="•"/>
            </a:pPr>
            <a:r>
              <a:rPr lang="en-US" sz="2100" b="1" dirty="0" smtClean="0">
                <a:solidFill>
                  <a:srgbClr val="00B050"/>
                </a:solidFill>
              </a:rPr>
              <a:t>Reflects </a:t>
            </a:r>
            <a:r>
              <a:rPr lang="en-US" sz="2100" dirty="0" smtClean="0">
                <a:solidFill>
                  <a:srgbClr val="00B050"/>
                </a:solidFill>
              </a:rPr>
              <a:t>whether model can predict relative skill accuracy</a:t>
            </a:r>
            <a:endParaRPr lang="en-US" sz="21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903" y="5013402"/>
            <a:ext cx="2842776" cy="2023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36538" indent="-236538">
              <a:buFont typeface="Arial" charset="0"/>
              <a:buChar char="•"/>
            </a:pP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</a:rPr>
              <a:t>Weighs </a:t>
            </a: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skills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equally</a:t>
            </a:r>
          </a:p>
          <a:p>
            <a:pPr marL="236538" indent="-236538">
              <a:buFont typeface="Arial" charset="0"/>
              <a:buChar char="•"/>
            </a:pP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Ignores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</a:rPr>
              <a:t> whether model can predict relative skill accuracy</a:t>
            </a:r>
            <a:endParaRPr lang="en-US" sz="21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888428" y="1965694"/>
            <a:ext cx="1548522" cy="1129771"/>
            <a:chOff x="1736028" y="-3145074"/>
            <a:chExt cx="1548522" cy="1129771"/>
          </a:xfrm>
        </p:grpSpPr>
        <p:sp>
          <p:nvSpPr>
            <p:cNvPr id="60" name="TextBox 59"/>
            <p:cNvSpPr txBox="1"/>
            <p:nvPr/>
          </p:nvSpPr>
          <p:spPr>
            <a:xfrm>
              <a:off x="1736028" y="-2767003"/>
              <a:ext cx="11201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accent2">
                      <a:lumMod val="75000"/>
                    </a:schemeClr>
                  </a:solidFill>
                </a:rPr>
                <a:t>AUC=0.50</a:t>
              </a:r>
              <a:endParaRPr lang="en-US" sz="13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Left Brace 60"/>
            <p:cNvSpPr/>
            <p:nvPr/>
          </p:nvSpPr>
          <p:spPr>
            <a:xfrm>
              <a:off x="2807632" y="-3145074"/>
              <a:ext cx="476918" cy="1129771"/>
            </a:xfrm>
            <a:prstGeom prst="leftBrac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125" y="2526928"/>
            <a:ext cx="1735711" cy="1397709"/>
            <a:chOff x="63202" y="2841014"/>
            <a:chExt cx="1735711" cy="1397709"/>
          </a:xfrm>
        </p:grpSpPr>
        <p:sp>
          <p:nvSpPr>
            <p:cNvPr id="66" name="TextBox 65"/>
            <p:cNvSpPr txBox="1"/>
            <p:nvPr/>
          </p:nvSpPr>
          <p:spPr>
            <a:xfrm>
              <a:off x="63202" y="3228245"/>
              <a:ext cx="11201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Average</a:t>
              </a:r>
            </a:p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AUC=0.50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7" name="Left Brace 66"/>
            <p:cNvSpPr/>
            <p:nvPr/>
          </p:nvSpPr>
          <p:spPr>
            <a:xfrm>
              <a:off x="1321995" y="2841014"/>
              <a:ext cx="476918" cy="1397709"/>
            </a:xfrm>
            <a:prstGeom prst="leftBrac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88026" y="3353117"/>
            <a:ext cx="1548522" cy="1129771"/>
            <a:chOff x="1736028" y="-3145074"/>
            <a:chExt cx="1548522" cy="1129771"/>
          </a:xfrm>
        </p:grpSpPr>
        <p:sp>
          <p:nvSpPr>
            <p:cNvPr id="69" name="TextBox 68"/>
            <p:cNvSpPr txBox="1"/>
            <p:nvPr/>
          </p:nvSpPr>
          <p:spPr>
            <a:xfrm>
              <a:off x="1736028" y="-2767003"/>
              <a:ext cx="11201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accent2">
                      <a:lumMod val="75000"/>
                    </a:schemeClr>
                  </a:solidFill>
                </a:rPr>
                <a:t>AUC=0.50</a:t>
              </a:r>
              <a:endParaRPr lang="en-US" sz="13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0" name="Left Brace 69"/>
            <p:cNvSpPr/>
            <p:nvPr/>
          </p:nvSpPr>
          <p:spPr>
            <a:xfrm>
              <a:off x="2807632" y="-3145074"/>
              <a:ext cx="476918" cy="1129771"/>
            </a:xfrm>
            <a:prstGeom prst="leftBrac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1167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2851540"/>
            <a:ext cx="2111829" cy="377162"/>
          </a:xfrm>
          <a:prstGeom prst="rect">
            <a:avLst/>
          </a:prstGeom>
          <a:solidFill>
            <a:srgbClr val="FFFF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Fair Comparison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882858"/>
              </p:ext>
            </p:extLst>
          </p:nvPr>
        </p:nvGraphicFramePr>
        <p:xfrm>
          <a:off x="304800" y="1371600"/>
          <a:ext cx="8382000" cy="1889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data</a:t>
                      </a:r>
                      <a:r>
                        <a:rPr lang="en-US" sz="2800" b="1" baseline="0" dirty="0" smtClean="0"/>
                        <a:t> set</a:t>
                      </a:r>
                      <a:endParaRPr lang="en-US" sz="2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BKT</a:t>
                      </a:r>
                      <a:endParaRPr lang="en-US" sz="2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DKT</a:t>
                      </a:r>
                      <a:endParaRPr lang="en-US" sz="2800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Assistments</a:t>
                      </a:r>
                      <a:endParaRPr lang="en-US" sz="24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0.67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0.86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Khan Math</a:t>
                      </a:r>
                      <a:endParaRPr lang="en-US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0.63</a:t>
                      </a:r>
                      <a:endParaRPr lang="en-US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0.85</a:t>
                      </a:r>
                      <a:endParaRPr lang="en-US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Piech</a:t>
                      </a:r>
                      <a:r>
                        <a:rPr lang="en-US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Synthetic</a:t>
                      </a:r>
                      <a:endParaRPr 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0.54</a:t>
                      </a:r>
                      <a:endParaRPr 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0.75</a:t>
                      </a:r>
                      <a:endParaRPr 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44329" y="2810846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5">
                    <a:lumMod val="75000"/>
                  </a:schemeClr>
                </a:solidFill>
              </a:rPr>
              <a:t>0.62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4328" y="1893844"/>
            <a:ext cx="73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1">
                    <a:lumMod val="75000"/>
                  </a:schemeClr>
                </a:solidFill>
              </a:rPr>
              <a:t>0.73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80288" y="2884198"/>
            <a:ext cx="664040" cy="314960"/>
            <a:chOff x="6238239" y="3271520"/>
            <a:chExt cx="847158" cy="31496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248400" y="3271520"/>
              <a:ext cx="836997" cy="314960"/>
            </a:xfrm>
            <a:prstGeom prst="line">
              <a:avLst/>
            </a:prstGeom>
            <a:ln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6238239" y="3271520"/>
              <a:ext cx="836997" cy="314960"/>
            </a:xfrm>
            <a:prstGeom prst="line">
              <a:avLst/>
            </a:prstGeom>
            <a:ln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176305" y="1967196"/>
            <a:ext cx="664040" cy="314960"/>
            <a:chOff x="6238239" y="3271520"/>
            <a:chExt cx="847158" cy="3149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48400" y="3271520"/>
              <a:ext cx="836997" cy="314960"/>
            </a:xfrm>
            <a:prstGeom prst="line">
              <a:avLst/>
            </a:prstGeom>
            <a:ln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238239" y="3271520"/>
              <a:ext cx="836997" cy="314960"/>
            </a:xfrm>
            <a:prstGeom prst="line">
              <a:avLst/>
            </a:prstGeom>
            <a:ln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722"/>
            <a:ext cx="8229600" cy="838200"/>
          </a:xfrm>
        </p:spPr>
        <p:txBody>
          <a:bodyPr/>
          <a:lstStyle/>
          <a:p>
            <a:r>
              <a:rPr lang="en-US" dirty="0" err="1" smtClean="0"/>
              <a:t>Piech</a:t>
            </a:r>
            <a:r>
              <a:rPr lang="en-US" dirty="0" smtClean="0"/>
              <a:t> Synthetic Data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3" y="996468"/>
                <a:ext cx="8382000" cy="5627070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2000 simulated students for training, 2000 for testing</a:t>
                </a:r>
              </a:p>
              <a:p>
                <a:r>
                  <a:rPr lang="en-US" dirty="0" smtClean="0"/>
                  <a:t>Each student given same sequence of 50 problems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0" smtClean="0">
                            <a:latin typeface="Cambria Math" charset="0"/>
                          </a:rPr>
                          <m:t>correct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𝒈</m:t>
                    </m:r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bg-BG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𝒈</m:t>
                        </m:r>
                      </m:num>
                      <m:den>
                        <m:sSup>
                          <m:sSupPr>
                            <m:ctrlPr>
                              <a:rPr lang="bg-BG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bg-BG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𝜹</m:t>
                            </m:r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𝜶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Model given problem index; skills must be inferred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3" y="996468"/>
                <a:ext cx="8382000" cy="5627070"/>
              </a:xfrm>
              <a:blipFill rotWithShape="0">
                <a:blip r:embed="rId3"/>
                <a:stretch>
                  <a:fillRect l="-436" t="-974" b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4742"/>
              </p:ext>
            </p:extLst>
          </p:nvPr>
        </p:nvGraphicFramePr>
        <p:xfrm>
          <a:off x="1766779" y="2501082"/>
          <a:ext cx="554182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b="1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49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A8B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BA8B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A8B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BA8B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A8B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BA8B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A8B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BA8B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A8B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BA8B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A8B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BA8B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A8B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BA8B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BA8B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BA8B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A8B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BA8B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A8B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BA8B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𝞭</a:t>
                      </a:r>
                      <a:r>
                        <a:rPr lang="en-US" baseline="-25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𝞭</a:t>
                      </a:r>
                      <a:r>
                        <a:rPr lang="en-US" baseline="-25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𝞭</a:t>
                      </a:r>
                      <a:r>
                        <a:rPr lang="en-US" baseline="-25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𝞭</a:t>
                      </a:r>
                      <a:r>
                        <a:rPr lang="en-US" baseline="-25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𝞭</a:t>
                      </a:r>
                      <a:r>
                        <a:rPr lang="en-US" baseline="-25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𝞭</a:t>
                      </a:r>
                      <a:r>
                        <a:rPr lang="en-US" baseline="-25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𝞭</a:t>
                      </a:r>
                      <a:r>
                        <a:rPr lang="en-US" baseline="-25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𝞭</a:t>
                      </a:r>
                      <a:r>
                        <a:rPr lang="en-US" baseline="-25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49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𝞭</a:t>
                      </a:r>
                      <a:r>
                        <a:rPr lang="en-US" baseline="-25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04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𝝰</a:t>
                      </a:r>
                      <a:r>
                        <a:rPr lang="en-US" baseline="-25000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04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𝝰</a:t>
                      </a:r>
                      <a:r>
                        <a:rPr lang="en-US" baseline="-25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  <a:endPara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04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𝝰</a:t>
                      </a:r>
                      <a:r>
                        <a:rPr lang="en-US" baseline="-25000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04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𝝰</a:t>
                      </a:r>
                      <a:r>
                        <a:rPr lang="en-US" baseline="-25000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04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𝝰</a:t>
                      </a:r>
                      <a:r>
                        <a:rPr lang="en-US" baseline="-25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</a:t>
                      </a:r>
                      <a:endPara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04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𝝰</a:t>
                      </a:r>
                      <a:r>
                        <a:rPr lang="en-US" baseline="-25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04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𝝰</a:t>
                      </a:r>
                      <a:r>
                        <a:rPr lang="en-US" baseline="-25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  <a:endPara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04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𝝰</a:t>
                      </a:r>
                      <a:r>
                        <a:rPr lang="en-US" baseline="-25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</a:t>
                      </a:r>
                      <a:endPara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04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𝝰</a:t>
                      </a:r>
                      <a:r>
                        <a:rPr lang="en-US" baseline="-25000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00599" y="2429163"/>
            <a:ext cx="126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problem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6713" y="282650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BA8B00"/>
                </a:solidFill>
                <a:latin typeface="+mn-lt"/>
              </a:rPr>
              <a:t>skill</a:t>
            </a:r>
            <a:endParaRPr lang="en-US" sz="2400" b="1" dirty="0">
              <a:solidFill>
                <a:srgbClr val="BA8B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8789" y="3186175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difficulty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3889" y="3555280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+mn-lt"/>
              </a:rPr>
              <a:t>ability</a:t>
            </a:r>
            <a:endParaRPr lang="en-US" sz="2400" b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778708" y="2909666"/>
            <a:ext cx="5273016" cy="295348"/>
            <a:chOff x="2792804" y="2747392"/>
            <a:chExt cx="5273016" cy="295348"/>
          </a:xfrm>
        </p:grpSpPr>
        <p:sp>
          <p:nvSpPr>
            <p:cNvPr id="37" name="Oval 36"/>
            <p:cNvSpPr/>
            <p:nvPr/>
          </p:nvSpPr>
          <p:spPr>
            <a:xfrm>
              <a:off x="2792804" y="2747392"/>
              <a:ext cx="289536" cy="295347"/>
            </a:xfrm>
            <a:prstGeom prst="ellipse">
              <a:avLst/>
            </a:prstGeom>
            <a:noFill/>
            <a:ln>
              <a:solidFill>
                <a:srgbClr val="B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902287" y="2747393"/>
              <a:ext cx="289536" cy="295347"/>
            </a:xfrm>
            <a:prstGeom prst="ellipse">
              <a:avLst/>
            </a:prstGeom>
            <a:noFill/>
            <a:ln>
              <a:solidFill>
                <a:srgbClr val="B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453964" y="2747393"/>
              <a:ext cx="289536" cy="295347"/>
            </a:xfrm>
            <a:prstGeom prst="ellipse">
              <a:avLst/>
            </a:prstGeom>
            <a:noFill/>
            <a:ln>
              <a:solidFill>
                <a:srgbClr val="B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776284" y="2747393"/>
              <a:ext cx="289536" cy="295347"/>
            </a:xfrm>
            <a:prstGeom prst="ellipse">
              <a:avLst/>
            </a:prstGeom>
            <a:noFill/>
            <a:ln>
              <a:solidFill>
                <a:srgbClr val="B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349608" y="4155630"/>
            <a:ext cx="5897111" cy="701680"/>
            <a:chOff x="2363704" y="3993356"/>
            <a:chExt cx="5897111" cy="701680"/>
          </a:xfrm>
        </p:grpSpPr>
        <p:grpSp>
          <p:nvGrpSpPr>
            <p:cNvPr id="76" name="Group 75"/>
            <p:cNvGrpSpPr/>
            <p:nvPr/>
          </p:nvGrpSpPr>
          <p:grpSpPr>
            <a:xfrm>
              <a:off x="2792804" y="4046260"/>
              <a:ext cx="5338355" cy="508323"/>
              <a:chOff x="2917371" y="3854671"/>
              <a:chExt cx="5329646" cy="508323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2917371" y="4151871"/>
                <a:ext cx="1148002" cy="211123"/>
              </a:xfrm>
              <a:prstGeom prst="line">
                <a:avLst/>
              </a:prstGeom>
              <a:ln>
                <a:solidFill>
                  <a:srgbClr val="7030A0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065373" y="4151871"/>
                <a:ext cx="628291" cy="67186"/>
              </a:xfrm>
              <a:prstGeom prst="line">
                <a:avLst/>
              </a:prstGeom>
              <a:ln>
                <a:solidFill>
                  <a:srgbClr val="7030A0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4693664" y="4116973"/>
                <a:ext cx="1121571" cy="102085"/>
              </a:xfrm>
              <a:prstGeom prst="line">
                <a:avLst/>
              </a:prstGeom>
              <a:ln>
                <a:solidFill>
                  <a:srgbClr val="7030A0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5744955" y="4105342"/>
                <a:ext cx="302697" cy="23263"/>
              </a:xfrm>
              <a:prstGeom prst="line">
                <a:avLst/>
              </a:prstGeom>
              <a:ln>
                <a:solidFill>
                  <a:srgbClr val="7030A0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047652" y="4105341"/>
                <a:ext cx="731520" cy="46529"/>
              </a:xfrm>
              <a:prstGeom prst="line">
                <a:avLst/>
              </a:prstGeom>
              <a:ln>
                <a:solidFill>
                  <a:srgbClr val="7030A0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6779172" y="4010748"/>
                <a:ext cx="315311" cy="141122"/>
              </a:xfrm>
              <a:prstGeom prst="line">
                <a:avLst/>
              </a:prstGeom>
              <a:ln>
                <a:solidFill>
                  <a:srgbClr val="7030A0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7094483" y="4010748"/>
                <a:ext cx="145043" cy="94593"/>
              </a:xfrm>
              <a:prstGeom prst="line">
                <a:avLst/>
              </a:prstGeom>
              <a:ln>
                <a:solidFill>
                  <a:srgbClr val="7030A0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39526" y="3953992"/>
                <a:ext cx="693682" cy="151349"/>
              </a:xfrm>
              <a:prstGeom prst="line">
                <a:avLst/>
              </a:prstGeom>
              <a:ln>
                <a:solidFill>
                  <a:srgbClr val="7030A0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933208" y="3854671"/>
                <a:ext cx="313809" cy="99321"/>
              </a:xfrm>
              <a:prstGeom prst="line">
                <a:avLst/>
              </a:prstGeom>
              <a:ln>
                <a:solidFill>
                  <a:srgbClr val="7030A0"/>
                </a:solidFill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/>
            <p:cNvCxnSpPr/>
            <p:nvPr/>
          </p:nvCxnSpPr>
          <p:spPr>
            <a:xfrm>
              <a:off x="2792804" y="4027609"/>
              <a:ext cx="0" cy="667427"/>
            </a:xfrm>
            <a:prstGeom prst="line">
              <a:avLst/>
            </a:prstGeom>
            <a:ln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792804" y="4612781"/>
              <a:ext cx="5468011" cy="64318"/>
            </a:xfrm>
            <a:prstGeom prst="line">
              <a:avLst/>
            </a:prstGeom>
            <a:ln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363704" y="3993356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7030A0"/>
                  </a:solidFill>
                </a:rPr>
                <a:t>𝝰</a:t>
              </a:r>
              <a:r>
                <a:rPr lang="en-US" sz="2200" baseline="-25000" dirty="0" smtClean="0">
                  <a:solidFill>
                    <a:srgbClr val="7030A0"/>
                  </a:solidFill>
                </a:rPr>
                <a:t>A</a:t>
              </a:r>
              <a:endParaRPr lang="en-US" sz="2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500599" y="3647840"/>
            <a:ext cx="7171953" cy="542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2409" y="3260184"/>
            <a:ext cx="7171953" cy="542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3293" y="2897435"/>
            <a:ext cx="7171953" cy="542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2717" y="2356872"/>
            <a:ext cx="7171953" cy="542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animBg="1"/>
      <p:bldP spid="96" grpId="0" animBg="1"/>
      <p:bldP spid="97" grpId="0" animBg="1"/>
      <p:bldP spid="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DKT Doing So Well?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382000" cy="1889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data</a:t>
                      </a:r>
                      <a:r>
                        <a:rPr lang="en-US" sz="2800" b="1" baseline="0" dirty="0" smtClean="0"/>
                        <a:t> set</a:t>
                      </a:r>
                      <a:endParaRPr lang="en-US" sz="2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BKT</a:t>
                      </a:r>
                      <a:endParaRPr lang="en-US" sz="2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DKT</a:t>
                      </a:r>
                      <a:endParaRPr lang="en-US" sz="2800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Assistments</a:t>
                      </a:r>
                      <a:endParaRPr lang="en-US" sz="24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0.67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0.86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Khan Math</a:t>
                      </a:r>
                      <a:endParaRPr lang="en-US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0.63</a:t>
                      </a:r>
                      <a:endParaRPr lang="en-US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0.85</a:t>
                      </a:r>
                      <a:endParaRPr lang="en-US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Piech</a:t>
                      </a:r>
                      <a:r>
                        <a:rPr lang="en-US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Synthetic</a:t>
                      </a:r>
                      <a:endParaRPr 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0.54</a:t>
                      </a:r>
                      <a:endParaRPr 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0.75</a:t>
                      </a:r>
                      <a:endParaRPr 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44329" y="2810846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5">
                    <a:lumMod val="75000"/>
                  </a:schemeClr>
                </a:solidFill>
              </a:rPr>
              <a:t>0.62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4328" y="1893844"/>
            <a:ext cx="73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1">
                    <a:lumMod val="75000"/>
                  </a:schemeClr>
                </a:solidFill>
              </a:rPr>
              <a:t>0.73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80288" y="2884198"/>
            <a:ext cx="664040" cy="314960"/>
            <a:chOff x="6238239" y="3271520"/>
            <a:chExt cx="847158" cy="31496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248400" y="3271520"/>
              <a:ext cx="836997" cy="314960"/>
            </a:xfrm>
            <a:prstGeom prst="line">
              <a:avLst/>
            </a:prstGeom>
            <a:ln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6238239" y="3271520"/>
              <a:ext cx="836997" cy="314960"/>
            </a:xfrm>
            <a:prstGeom prst="line">
              <a:avLst/>
            </a:prstGeom>
            <a:ln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176305" y="1967196"/>
            <a:ext cx="664040" cy="314960"/>
            <a:chOff x="6238239" y="3271520"/>
            <a:chExt cx="847158" cy="3149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48400" y="3271520"/>
              <a:ext cx="836997" cy="314960"/>
            </a:xfrm>
            <a:prstGeom prst="line">
              <a:avLst/>
            </a:prstGeom>
            <a:ln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238239" y="3271520"/>
              <a:ext cx="836997" cy="314960"/>
            </a:xfrm>
            <a:prstGeom prst="line">
              <a:avLst/>
            </a:prstGeom>
            <a:ln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Hypotheses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047802"/>
              </p:ext>
            </p:extLst>
          </p:nvPr>
        </p:nvGraphicFramePr>
        <p:xfrm>
          <a:off x="304800" y="1371600"/>
          <a:ext cx="838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BKT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DKT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8664FF"/>
                          </a:solidFill>
                        </a:rPr>
                        <a:t>skill interactions</a:t>
                      </a:r>
                      <a:endParaRPr lang="en-US" sz="2400" b="1" dirty="0">
                        <a:solidFill>
                          <a:srgbClr val="8664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not allowed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allowed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8664FF"/>
                          </a:solidFill>
                        </a:rPr>
                        <a:t>influence of study history</a:t>
                      </a:r>
                      <a:endParaRPr lang="en-US" sz="2400" b="1" dirty="0">
                        <a:solidFill>
                          <a:srgbClr val="8664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strong theory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flexible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8664FF"/>
                          </a:solidFill>
                        </a:rPr>
                        <a:t>skill discovery</a:t>
                      </a:r>
                      <a:endParaRPr lang="en-US" sz="2400" b="1" dirty="0">
                        <a:solidFill>
                          <a:srgbClr val="8664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no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yes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7425" y="3136802"/>
            <a:ext cx="9311426" cy="105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422959" y="1323807"/>
            <a:ext cx="9311426" cy="1015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22959" y="2296049"/>
            <a:ext cx="9311426" cy="1073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4803" y="1880314"/>
            <a:ext cx="8382000" cy="4245851"/>
          </a:xfrm>
          <a:prstGeom prst="rect">
            <a:avLst/>
          </a:prstGeom>
        </p:spPr>
        <p:txBody>
          <a:bodyPr vert="horz" lIns="90453" tIns="45226" rIns="90453" bIns="45226" rtlCol="0">
            <a:normAutofit/>
          </a:bodyPr>
          <a:lstStyle>
            <a:lvl1pPr marL="90443" indent="-90443" algn="l" defTabSz="904528" rtl="0" eaLnBrk="1" latinLnBrk="0" hangingPunct="1">
              <a:spcBef>
                <a:spcPts val="1979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sz="2800" b="1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1773" indent="-253268" algn="l" defTabSz="904528" rtl="0" eaLnBrk="1" latinLnBrk="0" hangingPunct="1">
              <a:spcBef>
                <a:spcPts val="1979"/>
              </a:spcBef>
              <a:spcAft>
                <a:spcPts val="0"/>
              </a:spcAft>
              <a:buFont typeface="Wingdings" pitchFamily="2" charset="2"/>
              <a:buChar char="§"/>
              <a:defRPr sz="2700" b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581" indent="4274" algn="l" defTabSz="904528" rtl="0" eaLnBrk="1" latinLnBrk="0" hangingPunct="1">
              <a:spcBef>
                <a:spcPts val="1187"/>
              </a:spcBef>
              <a:buClr>
                <a:schemeClr val="bg1"/>
              </a:buClr>
              <a:buSzPct val="25000"/>
              <a:buFont typeface="Calibri" pitchFamily="34" charset="0"/>
              <a:buChar char=" "/>
              <a:defRPr sz="2500" b="1" kern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08867" indent="133915" algn="l" defTabSz="904528" rtl="0" eaLnBrk="1" latinLnBrk="0" hangingPunct="1">
              <a:spcBef>
                <a:spcPts val="1187"/>
              </a:spcBef>
              <a:buFont typeface="Wingdings" pitchFamily="2" charset="2"/>
              <a:buChar char="§"/>
              <a:defRPr sz="2300" b="1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61301" indent="0" algn="l" defTabSz="904528" rtl="0" eaLnBrk="1" latinLnBrk="0" hangingPunct="1">
              <a:spcBef>
                <a:spcPts val="792"/>
              </a:spcBef>
              <a:buFont typeface="Calibri" pitchFamily="34" charset="0"/>
              <a:buNone/>
              <a:defRPr sz="2200" b="1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87453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9716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1981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244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304803" y="4228282"/>
            <a:ext cx="8382000" cy="2102806"/>
          </a:xfrm>
          <a:prstGeom prst="rect">
            <a:avLst/>
          </a:prstGeom>
        </p:spPr>
        <p:txBody>
          <a:bodyPr vert="horz" lIns="90453" tIns="45226" rIns="90453" bIns="45226" rtlCol="0">
            <a:normAutofit fontScale="70000" lnSpcReduction="20000"/>
          </a:bodyPr>
          <a:lstStyle>
            <a:lvl1pPr marL="90443" indent="-90443" algn="l" defTabSz="904528" rtl="0" eaLnBrk="1" latinLnBrk="0" hangingPunct="1">
              <a:spcBef>
                <a:spcPts val="1979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sz="2800" b="1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1773" indent="-253268" algn="l" defTabSz="904528" rtl="0" eaLnBrk="1" latinLnBrk="0" hangingPunct="1">
              <a:spcBef>
                <a:spcPts val="1979"/>
              </a:spcBef>
              <a:spcAft>
                <a:spcPts val="0"/>
              </a:spcAft>
              <a:buFont typeface="Wingdings" pitchFamily="2" charset="2"/>
              <a:buChar char="§"/>
              <a:defRPr sz="2700" b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581" indent="4274" algn="l" defTabSz="904528" rtl="0" eaLnBrk="1" latinLnBrk="0" hangingPunct="1">
              <a:spcBef>
                <a:spcPts val="1187"/>
              </a:spcBef>
              <a:buClr>
                <a:schemeClr val="bg1"/>
              </a:buClr>
              <a:buSzPct val="25000"/>
              <a:buFont typeface="Calibri" pitchFamily="34" charset="0"/>
              <a:buChar char=" "/>
              <a:defRPr sz="2500" b="1" kern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08867" indent="133915" algn="l" defTabSz="904528" rtl="0" eaLnBrk="1" latinLnBrk="0" hangingPunct="1">
              <a:spcBef>
                <a:spcPts val="1187"/>
              </a:spcBef>
              <a:buFont typeface="Wingdings" pitchFamily="2" charset="2"/>
              <a:buChar char="§"/>
              <a:defRPr sz="2300" b="1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61301" indent="0" algn="l" defTabSz="904528" rtl="0" eaLnBrk="1" latinLnBrk="0" hangingPunct="1">
              <a:spcBef>
                <a:spcPts val="792"/>
              </a:spcBef>
              <a:buFont typeface="Calibri" pitchFamily="34" charset="0"/>
              <a:buNone/>
              <a:defRPr sz="2200" b="1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87453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9716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1981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244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r>
              <a:rPr lang="en-US" dirty="0" smtClean="0"/>
              <a:t>Does flexibility of DKT make it inevitably better?</a:t>
            </a:r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r>
              <a:rPr lang="en-US" dirty="0" smtClean="0"/>
              <a:t>Our approach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 Make BKT even more Bayesian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Related approaches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 Bayesian variants of IRT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(Wilson et al., 2016)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 Logistic regression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Xiong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et al., 2016)</a:t>
            </a:r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9926" y="15240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Skill Interactions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3" y="1880314"/>
            <a:ext cx="8382000" cy="4245851"/>
          </a:xfrm>
          <a:prstGeom prst="rect">
            <a:avLst/>
          </a:prstGeom>
        </p:spPr>
        <p:txBody>
          <a:bodyPr vert="horz" lIns="90453" tIns="45226" rIns="90453" bIns="45226" rtlCol="0">
            <a:normAutofit/>
          </a:bodyPr>
          <a:lstStyle>
            <a:lvl1pPr marL="90443" indent="-90443" algn="l" defTabSz="904528" rtl="0" eaLnBrk="1" latinLnBrk="0" hangingPunct="1">
              <a:spcBef>
                <a:spcPts val="1979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sz="2800" b="1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1773" indent="-253268" algn="l" defTabSz="904528" rtl="0" eaLnBrk="1" latinLnBrk="0" hangingPunct="1">
              <a:spcBef>
                <a:spcPts val="1979"/>
              </a:spcBef>
              <a:spcAft>
                <a:spcPts val="0"/>
              </a:spcAft>
              <a:buFont typeface="Wingdings" pitchFamily="2" charset="2"/>
              <a:buChar char="§"/>
              <a:defRPr sz="2700" b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581" indent="4274" algn="l" defTabSz="904528" rtl="0" eaLnBrk="1" latinLnBrk="0" hangingPunct="1">
              <a:spcBef>
                <a:spcPts val="1187"/>
              </a:spcBef>
              <a:buClr>
                <a:schemeClr val="bg1"/>
              </a:buClr>
              <a:buSzPct val="25000"/>
              <a:buFont typeface="Calibri" pitchFamily="34" charset="0"/>
              <a:buChar char=" "/>
              <a:defRPr sz="2500" b="1" kern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08867" indent="133915" algn="l" defTabSz="904528" rtl="0" eaLnBrk="1" latinLnBrk="0" hangingPunct="1">
              <a:spcBef>
                <a:spcPts val="1187"/>
              </a:spcBef>
              <a:buFont typeface="Wingdings" pitchFamily="2" charset="2"/>
              <a:buChar char="§"/>
              <a:defRPr sz="2300" b="1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61301" indent="0" algn="l" defTabSz="904528" rtl="0" eaLnBrk="1" latinLnBrk="0" hangingPunct="1">
              <a:spcBef>
                <a:spcPts val="792"/>
              </a:spcBef>
              <a:buFont typeface="Calibri" pitchFamily="34" charset="0"/>
              <a:buNone/>
              <a:defRPr sz="2200" b="1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87453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9716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1981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244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24103"/>
              </p:ext>
            </p:extLst>
          </p:nvPr>
        </p:nvGraphicFramePr>
        <p:xfrm>
          <a:off x="4386262" y="57152"/>
          <a:ext cx="4686297" cy="145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99"/>
                <a:gridCol w="1562099"/>
                <a:gridCol w="1562099"/>
              </a:tblGrid>
              <a:tr h="22640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8805" marR="58805" marT="29402" marB="2940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BKT</a:t>
                      </a:r>
                      <a:endParaRPr lang="en-US" sz="1600" dirty="0"/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DKT</a:t>
                      </a:r>
                      <a:endParaRPr lang="en-US" sz="1600" dirty="0"/>
                    </a:p>
                  </a:txBody>
                  <a:tcPr marL="58805" marR="58805" marT="29402" marB="29402"/>
                </a:tc>
              </a:tr>
              <a:tr h="22640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8664FF"/>
                          </a:solidFill>
                        </a:rPr>
                        <a:t>skill interactions</a:t>
                      </a:r>
                      <a:endParaRPr lang="en-US" sz="1600" b="1" dirty="0">
                        <a:solidFill>
                          <a:srgbClr val="8664FF"/>
                        </a:solidFill>
                      </a:endParaRPr>
                    </a:p>
                  </a:txBody>
                  <a:tcPr marL="58805" marR="58805" marT="29402" marB="29402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not allowed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allowed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>
                    <a:solidFill>
                      <a:srgbClr val="FFFFBD"/>
                    </a:solidFill>
                  </a:tcPr>
                </a:tc>
              </a:tr>
              <a:tr h="40882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8664FF"/>
                          </a:solidFill>
                        </a:rPr>
                        <a:t>influence of study history</a:t>
                      </a:r>
                      <a:endParaRPr lang="en-US" sz="1600" b="1" dirty="0">
                        <a:solidFill>
                          <a:srgbClr val="8664FF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strong theory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flexible</a:t>
                      </a:r>
                    </a:p>
                  </a:txBody>
                  <a:tcPr marL="58805" marR="58805" marT="29402" marB="29402"/>
                </a:tc>
              </a:tr>
              <a:tr h="22640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8664FF"/>
                          </a:solidFill>
                        </a:rPr>
                        <a:t>skill discovery</a:t>
                      </a:r>
                      <a:endParaRPr lang="en-US" sz="1600" b="1" dirty="0">
                        <a:solidFill>
                          <a:srgbClr val="8664FF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no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yes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/>
                </a:tc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304803" y="2428874"/>
            <a:ext cx="8496297" cy="4143375"/>
          </a:xfrm>
          <a:prstGeom prst="rect">
            <a:avLst/>
          </a:prstGeom>
        </p:spPr>
        <p:txBody>
          <a:bodyPr vert="horz" lIns="90453" tIns="45226" rIns="90453" bIns="45226" rtlCol="0">
            <a:normAutofit fontScale="77500" lnSpcReduction="20000"/>
          </a:bodyPr>
          <a:lstStyle>
            <a:lvl1pPr marL="90443" indent="-90443" algn="l" defTabSz="904528" rtl="0" eaLnBrk="1" latinLnBrk="0" hangingPunct="1">
              <a:spcBef>
                <a:spcPts val="1979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sz="2800" b="1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1773" indent="-253268" algn="l" defTabSz="904528" rtl="0" eaLnBrk="1" latinLnBrk="0" hangingPunct="1">
              <a:spcBef>
                <a:spcPts val="1979"/>
              </a:spcBef>
              <a:spcAft>
                <a:spcPts val="0"/>
              </a:spcAft>
              <a:buFont typeface="Wingdings" pitchFamily="2" charset="2"/>
              <a:buChar char="§"/>
              <a:defRPr sz="2700" b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581" indent="4274" algn="l" defTabSz="904528" rtl="0" eaLnBrk="1" latinLnBrk="0" hangingPunct="1">
              <a:spcBef>
                <a:spcPts val="1187"/>
              </a:spcBef>
              <a:buClr>
                <a:schemeClr val="bg1"/>
              </a:buClr>
              <a:buSzPct val="25000"/>
              <a:buFont typeface="Calibri" pitchFamily="34" charset="0"/>
              <a:buChar char=" "/>
              <a:defRPr sz="2500" b="1" kern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08867" indent="133915" algn="l" defTabSz="904528" rtl="0" eaLnBrk="1" latinLnBrk="0" hangingPunct="1">
              <a:spcBef>
                <a:spcPts val="1187"/>
              </a:spcBef>
              <a:buFont typeface="Wingdings" pitchFamily="2" charset="2"/>
              <a:buChar char="§"/>
              <a:defRPr sz="2300" b="1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61301" indent="0" algn="l" defTabSz="904528" rtl="0" eaLnBrk="1" latinLnBrk="0" hangingPunct="1">
              <a:spcBef>
                <a:spcPts val="792"/>
              </a:spcBef>
              <a:buFont typeface="Calibri" pitchFamily="34" charset="0"/>
              <a:buNone/>
              <a:defRPr sz="2200" b="1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87453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9716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1981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244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BKT does not use data from skill A to inform knowledge state of skill B.</a:t>
            </a:r>
          </a:p>
          <a:p>
            <a:r>
              <a:rPr lang="en-US" dirty="0" smtClean="0"/>
              <a:t>To allow for a limited sort of interaction between skills, incorporate into BKT a global IRT-like </a:t>
            </a:r>
            <a:r>
              <a:rPr lang="en-US" i="1" dirty="0" smtClean="0"/>
              <a:t>student ability </a:t>
            </a:r>
            <a:r>
              <a:rPr lang="en-US" dirty="0" smtClean="0"/>
              <a:t>that is shared across skills.</a:t>
            </a:r>
          </a:p>
          <a:p>
            <a:pPr lvl="1"/>
            <a:r>
              <a:rPr lang="en-US" dirty="0" err="1" smtClean="0"/>
              <a:t>Pardos</a:t>
            </a:r>
            <a:r>
              <a:rPr lang="en-US" dirty="0" smtClean="0"/>
              <a:t> and Heffernan (2010)</a:t>
            </a:r>
          </a:p>
          <a:p>
            <a:pPr lvl="1"/>
            <a:r>
              <a:rPr lang="en-US" dirty="0" smtClean="0"/>
              <a:t>Xu and </a:t>
            </a:r>
            <a:r>
              <a:rPr lang="en-US" dirty="0" err="1" smtClean="0"/>
              <a:t>Mostow</a:t>
            </a:r>
            <a:r>
              <a:rPr lang="en-US" dirty="0" smtClean="0"/>
              <a:t> (2013)</a:t>
            </a:r>
          </a:p>
          <a:p>
            <a:pPr lvl="1"/>
            <a:r>
              <a:rPr lang="en-US" dirty="0" err="1" smtClean="0"/>
              <a:t>Yudelson</a:t>
            </a:r>
            <a:r>
              <a:rPr lang="en-US" dirty="0" smtClean="0"/>
              <a:t>, Koedinger, and Gordon (2013)</a:t>
            </a:r>
          </a:p>
          <a:p>
            <a:pPr lvl="1"/>
            <a:r>
              <a:rPr lang="en-US" dirty="0" smtClean="0"/>
              <a:t>González-</a:t>
            </a:r>
            <a:r>
              <a:rPr lang="en-US" dirty="0" err="1" smtClean="0"/>
              <a:t>Brenes</a:t>
            </a:r>
            <a:r>
              <a:rPr lang="en-US" dirty="0" smtClean="0"/>
              <a:t>, </a:t>
            </a:r>
            <a:r>
              <a:rPr lang="en-US" dirty="0"/>
              <a:t>Huang, and </a:t>
            </a:r>
            <a:r>
              <a:rPr lang="en-US" dirty="0" err="1" smtClean="0"/>
              <a:t>Brusilovsky</a:t>
            </a:r>
            <a:r>
              <a:rPr lang="en-US" dirty="0" smtClean="0"/>
              <a:t> (2014)</a:t>
            </a:r>
          </a:p>
          <a:p>
            <a:pPr lvl="1"/>
            <a:r>
              <a:rPr lang="en-US" dirty="0" err="1" smtClean="0"/>
              <a:t>Khajah</a:t>
            </a:r>
            <a:r>
              <a:rPr lang="en-US" dirty="0" smtClean="0"/>
              <a:t>, Lindsey, and </a:t>
            </a:r>
            <a:r>
              <a:rPr lang="en-US" dirty="0" err="1" smtClean="0"/>
              <a:t>Mozer</a:t>
            </a:r>
            <a:r>
              <a:rPr lang="en-US" dirty="0" smtClean="0"/>
              <a:t> (2014)</a:t>
            </a:r>
          </a:p>
        </p:txBody>
      </p:sp>
    </p:spTree>
    <p:extLst>
      <p:ext uri="{BB962C8B-B14F-4D97-AF65-F5344CB8AC3E}">
        <p14:creationId xmlns:p14="http://schemas.microsoft.com/office/powerpoint/2010/main" val="35718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9926" y="15240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Influence of </a:t>
            </a:r>
            <a:br>
              <a:rPr lang="en-US" dirty="0" smtClean="0"/>
            </a:br>
            <a:r>
              <a:rPr lang="en-US" dirty="0" smtClean="0"/>
              <a:t>Study History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3" y="1880314"/>
            <a:ext cx="8382000" cy="4245851"/>
          </a:xfrm>
          <a:prstGeom prst="rect">
            <a:avLst/>
          </a:prstGeom>
        </p:spPr>
        <p:txBody>
          <a:bodyPr vert="horz" lIns="90453" tIns="45226" rIns="90453" bIns="45226" rtlCol="0">
            <a:normAutofit/>
          </a:bodyPr>
          <a:lstStyle>
            <a:lvl1pPr marL="90443" indent="-90443" algn="l" defTabSz="904528" rtl="0" eaLnBrk="1" latinLnBrk="0" hangingPunct="1">
              <a:spcBef>
                <a:spcPts val="1979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sz="2800" b="1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1773" indent="-253268" algn="l" defTabSz="904528" rtl="0" eaLnBrk="1" latinLnBrk="0" hangingPunct="1">
              <a:spcBef>
                <a:spcPts val="1979"/>
              </a:spcBef>
              <a:spcAft>
                <a:spcPts val="0"/>
              </a:spcAft>
              <a:buFont typeface="Wingdings" pitchFamily="2" charset="2"/>
              <a:buChar char="§"/>
              <a:defRPr sz="2700" b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581" indent="4274" algn="l" defTabSz="904528" rtl="0" eaLnBrk="1" latinLnBrk="0" hangingPunct="1">
              <a:spcBef>
                <a:spcPts val="1187"/>
              </a:spcBef>
              <a:buClr>
                <a:schemeClr val="bg1"/>
              </a:buClr>
              <a:buSzPct val="25000"/>
              <a:buFont typeface="Calibri" pitchFamily="34" charset="0"/>
              <a:buChar char=" "/>
              <a:defRPr sz="2500" b="1" kern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08867" indent="133915" algn="l" defTabSz="904528" rtl="0" eaLnBrk="1" latinLnBrk="0" hangingPunct="1">
              <a:spcBef>
                <a:spcPts val="1187"/>
              </a:spcBef>
              <a:buFont typeface="Wingdings" pitchFamily="2" charset="2"/>
              <a:buChar char="§"/>
              <a:defRPr sz="2300" b="1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61301" indent="0" algn="l" defTabSz="904528" rtl="0" eaLnBrk="1" latinLnBrk="0" hangingPunct="1">
              <a:spcBef>
                <a:spcPts val="792"/>
              </a:spcBef>
              <a:buFont typeface="Calibri" pitchFamily="34" charset="0"/>
              <a:buNone/>
              <a:defRPr sz="2200" b="1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87453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9716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1981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244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187218"/>
              </p:ext>
            </p:extLst>
          </p:nvPr>
        </p:nvGraphicFramePr>
        <p:xfrm>
          <a:off x="4386262" y="57152"/>
          <a:ext cx="4686297" cy="145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99"/>
                <a:gridCol w="1562099"/>
                <a:gridCol w="1562099"/>
              </a:tblGrid>
              <a:tr h="22640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8805" marR="58805" marT="29402" marB="2940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BKT</a:t>
                      </a:r>
                      <a:endParaRPr lang="en-US" sz="1600" dirty="0"/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DKT</a:t>
                      </a:r>
                      <a:endParaRPr lang="en-US" sz="1600" dirty="0"/>
                    </a:p>
                  </a:txBody>
                  <a:tcPr marL="58805" marR="58805" marT="29402" marB="29402"/>
                </a:tc>
              </a:tr>
              <a:tr h="22640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8664FF"/>
                          </a:solidFill>
                        </a:rPr>
                        <a:t>skill interactions</a:t>
                      </a:r>
                      <a:endParaRPr lang="en-US" sz="1600" b="1" dirty="0">
                        <a:solidFill>
                          <a:srgbClr val="8664FF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not allowed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allowed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/>
                </a:tc>
              </a:tr>
              <a:tr h="40882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8664FF"/>
                          </a:solidFill>
                        </a:rPr>
                        <a:t>influence of study history</a:t>
                      </a:r>
                      <a:endParaRPr lang="en-US" sz="1600" b="1" dirty="0">
                        <a:solidFill>
                          <a:srgbClr val="8664FF"/>
                        </a:solidFill>
                      </a:endParaRPr>
                    </a:p>
                  </a:txBody>
                  <a:tcPr marL="58805" marR="58805" marT="29402" marB="29402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strong theory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flexible</a:t>
                      </a:r>
                    </a:p>
                  </a:txBody>
                  <a:tcPr marL="58805" marR="58805" marT="29402" marB="29402">
                    <a:solidFill>
                      <a:srgbClr val="FFFFBD"/>
                    </a:solidFill>
                  </a:tcPr>
                </a:tc>
              </a:tr>
              <a:tr h="22640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8664FF"/>
                          </a:solidFill>
                        </a:rPr>
                        <a:t>skill discovery</a:t>
                      </a:r>
                      <a:endParaRPr lang="en-US" sz="1600" b="1" dirty="0">
                        <a:solidFill>
                          <a:srgbClr val="8664FF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no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yes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3" y="2428874"/>
            <a:ext cx="8496297" cy="4143375"/>
          </a:xfrm>
          <a:prstGeom prst="rect">
            <a:avLst/>
          </a:prstGeom>
        </p:spPr>
        <p:txBody>
          <a:bodyPr vert="horz" lIns="90453" tIns="45226" rIns="90453" bIns="45226" rtlCol="0">
            <a:normAutofit/>
          </a:bodyPr>
          <a:lstStyle>
            <a:lvl1pPr marL="90443" indent="-90443" algn="l" defTabSz="904528" rtl="0" eaLnBrk="1" latinLnBrk="0" hangingPunct="1">
              <a:spcBef>
                <a:spcPts val="1979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sz="2800" b="1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1773" indent="-253268" algn="l" defTabSz="904528" rtl="0" eaLnBrk="1" latinLnBrk="0" hangingPunct="1">
              <a:spcBef>
                <a:spcPts val="1979"/>
              </a:spcBef>
              <a:spcAft>
                <a:spcPts val="0"/>
              </a:spcAft>
              <a:buFont typeface="Wingdings" pitchFamily="2" charset="2"/>
              <a:buChar char="§"/>
              <a:defRPr sz="2700" b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581" indent="4274" algn="l" defTabSz="904528" rtl="0" eaLnBrk="1" latinLnBrk="0" hangingPunct="1">
              <a:spcBef>
                <a:spcPts val="1187"/>
              </a:spcBef>
              <a:buClr>
                <a:schemeClr val="bg1"/>
              </a:buClr>
              <a:buSzPct val="25000"/>
              <a:buFont typeface="Calibri" pitchFamily="34" charset="0"/>
              <a:buChar char=" "/>
              <a:defRPr sz="2500" b="1" kern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08867" indent="133915" algn="l" defTabSz="904528" rtl="0" eaLnBrk="1" latinLnBrk="0" hangingPunct="1">
              <a:spcBef>
                <a:spcPts val="1187"/>
              </a:spcBef>
              <a:buFont typeface="Wingdings" pitchFamily="2" charset="2"/>
              <a:buChar char="§"/>
              <a:defRPr sz="2300" b="1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61301" indent="0" algn="l" defTabSz="904528" rtl="0" eaLnBrk="1" latinLnBrk="0" hangingPunct="1">
              <a:spcBef>
                <a:spcPts val="792"/>
              </a:spcBef>
              <a:buFont typeface="Calibri" pitchFamily="34" charset="0"/>
              <a:buNone/>
              <a:defRPr sz="2200" b="1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87453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9716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1981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244" indent="-226132" algn="l" defTabSz="9045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BKT considers early trials in a sequence to be as important as the most recent trials.</a:t>
            </a:r>
          </a:p>
          <a:p>
            <a:r>
              <a:rPr lang="en-US" dirty="0" smtClean="0"/>
              <a:t>In contrast, DKT can place more weight on the recent trials.</a:t>
            </a:r>
          </a:p>
          <a:p>
            <a:r>
              <a:rPr lang="en-US" dirty="0" smtClean="0"/>
              <a:t>Easy to incorporate in BKT with </a:t>
            </a:r>
            <a:r>
              <a:rPr lang="en-US" i="1" dirty="0" smtClean="0"/>
              <a:t>forgetting.</a:t>
            </a:r>
          </a:p>
          <a:p>
            <a:pPr lvl="1"/>
            <a:r>
              <a:rPr lang="en-US" dirty="0" smtClean="0"/>
              <a:t>Qui, Qi, Lu, </a:t>
            </a:r>
            <a:r>
              <a:rPr lang="en-US" dirty="0" err="1" smtClean="0"/>
              <a:t>Pardos</a:t>
            </a:r>
            <a:r>
              <a:rPr lang="en-US" dirty="0" smtClean="0"/>
              <a:t>, and Heffernan (2011)</a:t>
            </a:r>
            <a:endParaRPr lang="en-US" dirty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431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9926" y="15240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Skill Discovery</a:t>
            </a:r>
            <a:endParaRPr lang="en-US" dirty="0"/>
          </a:p>
        </p:txBody>
      </p:sp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197324"/>
              </p:ext>
            </p:extLst>
          </p:nvPr>
        </p:nvGraphicFramePr>
        <p:xfrm>
          <a:off x="4386262" y="57152"/>
          <a:ext cx="4686297" cy="145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99"/>
                <a:gridCol w="1562099"/>
                <a:gridCol w="1562099"/>
              </a:tblGrid>
              <a:tr h="22640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8805" marR="58805" marT="29402" marB="2940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BKT</a:t>
                      </a:r>
                      <a:endParaRPr lang="en-US" sz="1600" dirty="0"/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DKT</a:t>
                      </a:r>
                      <a:endParaRPr lang="en-US" sz="1600" dirty="0"/>
                    </a:p>
                  </a:txBody>
                  <a:tcPr marL="58805" marR="58805" marT="29402" marB="29402"/>
                </a:tc>
              </a:tr>
              <a:tr h="22640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8664FF"/>
                          </a:solidFill>
                        </a:rPr>
                        <a:t>skill interactions</a:t>
                      </a:r>
                      <a:endParaRPr lang="en-US" sz="1600" b="1" dirty="0">
                        <a:solidFill>
                          <a:srgbClr val="8664FF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not allowed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allowed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/>
                </a:tc>
              </a:tr>
              <a:tr h="40882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8664FF"/>
                          </a:solidFill>
                        </a:rPr>
                        <a:t>influence of study history</a:t>
                      </a:r>
                      <a:endParaRPr lang="en-US" sz="1600" b="1" dirty="0">
                        <a:solidFill>
                          <a:srgbClr val="8664FF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strong theory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flexible</a:t>
                      </a:r>
                    </a:p>
                  </a:txBody>
                  <a:tcPr marL="58805" marR="58805" marT="29402" marB="29402"/>
                </a:tc>
              </a:tr>
              <a:tr h="22640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8664FF"/>
                          </a:solidFill>
                        </a:rPr>
                        <a:t>skill discovery</a:t>
                      </a:r>
                      <a:endParaRPr lang="en-US" sz="1600" b="1" dirty="0">
                        <a:solidFill>
                          <a:srgbClr val="8664FF"/>
                        </a:solidFill>
                      </a:endParaRPr>
                    </a:p>
                  </a:txBody>
                  <a:tcPr marL="58805" marR="58805" marT="29402" marB="29402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no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yes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58805" marR="58805" marT="29402" marB="29402">
                    <a:solidFill>
                      <a:srgbClr val="FFFFBD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3" y="2428874"/>
            <a:ext cx="8496297" cy="41433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 schemes have been proposed to discover the mapping from skills to problems in a domain (the </a:t>
            </a:r>
            <a:r>
              <a:rPr lang="en-US" i="1" dirty="0" smtClean="0"/>
              <a:t>cognitive model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Cen, </a:t>
            </a:r>
            <a:r>
              <a:rPr lang="en-US" dirty="0" err="1" smtClean="0"/>
              <a:t>Koediger</a:t>
            </a:r>
            <a:r>
              <a:rPr lang="en-US" dirty="0" smtClean="0"/>
              <a:t>, and Junker (2006)</a:t>
            </a:r>
          </a:p>
          <a:p>
            <a:pPr lvl="1"/>
            <a:r>
              <a:rPr lang="en-US" dirty="0" err="1" smtClean="0"/>
              <a:t>Desmarais</a:t>
            </a:r>
            <a:r>
              <a:rPr lang="en-US" dirty="0" smtClean="0"/>
              <a:t> and </a:t>
            </a:r>
            <a:r>
              <a:rPr lang="en-US" dirty="0" err="1" smtClean="0"/>
              <a:t>Naceur</a:t>
            </a:r>
            <a:r>
              <a:rPr lang="en-US" dirty="0" smtClean="0"/>
              <a:t> (2013)</a:t>
            </a:r>
          </a:p>
          <a:p>
            <a:pPr lvl="1"/>
            <a:r>
              <a:rPr lang="en-US" dirty="0" smtClean="0"/>
              <a:t>González-</a:t>
            </a:r>
            <a:r>
              <a:rPr lang="en-US" dirty="0" err="1" smtClean="0"/>
              <a:t>Brenes</a:t>
            </a:r>
            <a:r>
              <a:rPr lang="en-US" dirty="0" smtClean="0"/>
              <a:t> (2015)</a:t>
            </a:r>
          </a:p>
          <a:p>
            <a:pPr lvl="1"/>
            <a:r>
              <a:rPr lang="en-US" dirty="0" smtClean="0"/>
              <a:t>Lindsey, </a:t>
            </a:r>
            <a:r>
              <a:rPr lang="en-US" dirty="0" err="1" smtClean="0"/>
              <a:t>Khajah</a:t>
            </a:r>
            <a:r>
              <a:rPr lang="en-US" dirty="0" smtClean="0"/>
              <a:t>, &amp; </a:t>
            </a:r>
            <a:r>
              <a:rPr lang="en-US" dirty="0" err="1" smtClean="0"/>
              <a:t>Mozer</a:t>
            </a:r>
            <a:r>
              <a:rPr lang="en-US" dirty="0" smtClean="0"/>
              <a:t> (2014)</a:t>
            </a:r>
          </a:p>
          <a:p>
            <a:pPr lvl="2"/>
            <a:r>
              <a:rPr lang="en-US" dirty="0" smtClean="0"/>
              <a:t>based on MCMC sampling via CRP prior</a:t>
            </a:r>
          </a:p>
          <a:p>
            <a:pPr lvl="2"/>
            <a:r>
              <a:rPr lang="en-US" dirty="0" smtClean="0"/>
              <a:t>fully automated</a:t>
            </a:r>
          </a:p>
          <a:p>
            <a:pPr lvl="2"/>
            <a:r>
              <a:rPr lang="en-US" dirty="0" smtClean="0"/>
              <a:t>outperforms expert assignment on 3/5 data sets; matches on 2/5</a:t>
            </a:r>
          </a:p>
        </p:txBody>
      </p:sp>
    </p:spTree>
    <p:extLst>
      <p:ext uri="{BB962C8B-B14F-4D97-AF65-F5344CB8AC3E}">
        <p14:creationId xmlns:p14="http://schemas.microsoft.com/office/powerpoint/2010/main" val="89766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BKT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628651" y="2361875"/>
                <a:ext cx="788834" cy="788834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2361875"/>
                <a:ext cx="788834" cy="78883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2045480" y="3150386"/>
                <a:ext cx="788670" cy="78867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480" y="3150386"/>
                <a:ext cx="788670" cy="78867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28650" y="4488601"/>
                <a:ext cx="788834" cy="788834"/>
              </a:xfrm>
              <a:prstGeom prst="ellipse">
                <a:avLst/>
              </a:prstGeom>
              <a:ln w="63500" cmpd="db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41802"/>
                <a:ext cx="1051778" cy="10517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2045480" y="4488765"/>
                <a:ext cx="788670" cy="788670"/>
              </a:xfrm>
              <a:prstGeom prst="ellipse">
                <a:avLst/>
              </a:prstGeom>
              <a:ln w="63500" cmpd="db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307" y="4842020"/>
                <a:ext cx="1051560" cy="10515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37" idx="6"/>
            <a:endCxn id="39" idx="2"/>
          </p:cNvCxnSpPr>
          <p:nvPr/>
        </p:nvCxnSpPr>
        <p:spPr>
          <a:xfrm>
            <a:off x="1417485" y="2756292"/>
            <a:ext cx="3464303" cy="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4"/>
            <a:endCxn id="43" idx="0"/>
          </p:cNvCxnSpPr>
          <p:nvPr/>
        </p:nvCxnSpPr>
        <p:spPr>
          <a:xfrm flipH="1">
            <a:off x="1023067" y="3150709"/>
            <a:ext cx="1" cy="133789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6"/>
            <a:endCxn id="42" idx="2"/>
          </p:cNvCxnSpPr>
          <p:nvPr/>
        </p:nvCxnSpPr>
        <p:spPr>
          <a:xfrm>
            <a:off x="2834150" y="3544721"/>
            <a:ext cx="627996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4"/>
            <a:endCxn id="44" idx="0"/>
          </p:cNvCxnSpPr>
          <p:nvPr/>
        </p:nvCxnSpPr>
        <p:spPr>
          <a:xfrm>
            <a:off x="2439815" y="3939057"/>
            <a:ext cx="0" cy="549709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3462147" y="3150387"/>
            <a:ext cx="788671" cy="2126234"/>
            <a:chOff x="4616195" y="3057515"/>
            <a:chExt cx="1051561" cy="2834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4616195" y="3057515"/>
                  <a:ext cx="1051560" cy="105156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1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sz="2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195" y="3057515"/>
                  <a:ext cx="1051560" cy="105156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4616196" y="4840934"/>
                  <a:ext cx="1051560" cy="1051560"/>
                </a:xfrm>
                <a:prstGeom prst="ellipse">
                  <a:avLst/>
                </a:prstGeom>
                <a:ln w="63500" cmpd="dbl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196" y="4840934"/>
                  <a:ext cx="1051560" cy="105156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42" idx="4"/>
              <a:endCxn id="45" idx="0"/>
            </p:cNvCxnSpPr>
            <p:nvPr/>
          </p:nvCxnSpPr>
          <p:spPr>
            <a:xfrm>
              <a:off x="5141975" y="4109075"/>
              <a:ext cx="1" cy="731859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4880485" y="2362204"/>
            <a:ext cx="789485" cy="2915231"/>
            <a:chOff x="6507314" y="2006605"/>
            <a:chExt cx="1052646" cy="3886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6509050" y="2006605"/>
                  <a:ext cx="1050910" cy="105091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1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sz="2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050" y="2006605"/>
                  <a:ext cx="1050910" cy="105091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635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6507314" y="4840934"/>
                  <a:ext cx="1052646" cy="1052646"/>
                </a:xfrm>
                <a:prstGeom prst="ellipse">
                  <a:avLst/>
                </a:prstGeom>
                <a:ln w="63500" cmpd="dbl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14" y="4840934"/>
                  <a:ext cx="1052646" cy="105264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39" idx="4"/>
              <a:endCxn id="66" idx="0"/>
            </p:cNvCxnSpPr>
            <p:nvPr/>
          </p:nvCxnSpPr>
          <p:spPr>
            <a:xfrm flipH="1">
              <a:off x="7033637" y="3057515"/>
              <a:ext cx="868" cy="1783419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024953" y="1830900"/>
                <a:ext cx="344581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603" y="1298199"/>
                <a:ext cx="4586448" cy="8238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5205523" y="3749132"/>
                <a:ext cx="3938477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697" y="3855842"/>
                <a:ext cx="5251303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5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Equivalent </a:t>
            </a:r>
            <a:r>
              <a:rPr lang="en-US" smtClean="0"/>
              <a:t>Representation of </a:t>
            </a:r>
            <a:r>
              <a:rPr lang="en-US" dirty="0" smtClean="0"/>
              <a:t>BKT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25062" y="4164268"/>
                <a:ext cx="5661086" cy="1421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 smtClean="0">
                    <a:solidFill>
                      <a:srgbClr val="92D050"/>
                    </a:solidFill>
                  </a:rPr>
                  <a:t>BKT+F</a:t>
                </a:r>
                <a:r>
                  <a:rPr lang="en-US" sz="21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charset="0"/>
                      </a:rPr>
                      <m:t>𝑃𝑟</m:t>
                    </m:r>
                    <m:d>
                      <m:dPr>
                        <m:ctrlPr>
                          <a:rPr lang="en-US" sz="2100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1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21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</m:sup>
                        </m:sSub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sSubSup>
                          <m:sSubSupPr>
                            <m:ctrlPr>
                              <a:rPr lang="en-US" sz="21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21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</m:sup>
                        </m:sSub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sSup>
                          <m:sSupPr>
                            <m:ctrlPr>
                              <a:rPr lang="en-US" sz="21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100" dirty="0"/>
              </a:p>
              <a:p>
                <a:r>
                  <a:rPr lang="en-US" sz="2100" b="1" dirty="0">
                    <a:solidFill>
                      <a:srgbClr val="FFC000"/>
                    </a:solidFill>
                  </a:rPr>
                  <a:t>BKT+A</a:t>
                </a:r>
                <a:r>
                  <a:rPr lang="en-US" sz="2100" b="1" dirty="0" smtClean="0"/>
                  <a:t>: </a:t>
                </a:r>
                <a:r>
                  <a:rPr lang="en-US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charset="0"/>
                      </a:rPr>
                      <m:t>𝑃𝑟</m:t>
                    </m:r>
                    <m:d>
                      <m:dPr>
                        <m:ctrlPr>
                          <a:rPr lang="en-US" sz="21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sz="21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21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p>
                            </m:sSup>
                          </m:sup>
                        </m:sSub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100" b="1" dirty="0"/>
              </a:p>
              <a:p>
                <a:r>
                  <a:rPr lang="en-US" sz="2100" b="1" dirty="0">
                    <a:solidFill>
                      <a:srgbClr val="56FFA1"/>
                    </a:solidFill>
                  </a:rPr>
                  <a:t>BKT+S</a:t>
                </a:r>
                <a:r>
                  <a:rPr lang="en-US" sz="2100" b="1" dirty="0"/>
                  <a:t>: </a:t>
                </a:r>
                <a:r>
                  <a:rPr lang="en-US" sz="2100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  <m:r>
                      <a:rPr lang="en-US" sz="2100" b="1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𝐶𝑅𝑃</m:t>
                    </m:r>
                    <m:d>
                      <m:dPr>
                        <m:ctrlPr>
                          <a:rPr lang="en-US" sz="21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2" y="4164268"/>
                <a:ext cx="5661086" cy="1421992"/>
              </a:xfrm>
              <a:prstGeom prst="rect">
                <a:avLst/>
              </a:prstGeom>
              <a:blipFill rotWithShape="0">
                <a:blip r:embed="rId3"/>
                <a:stretch>
                  <a:fillRect l="-1293" b="-8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bk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25266"/>
            <a:ext cx="4381141" cy="2582637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713865" y="3104961"/>
            <a:ext cx="1772921" cy="646331"/>
          </a:xfrm>
          <a:prstGeom prst="rect">
            <a:avLst/>
          </a:prstGeom>
          <a:solidFill>
            <a:srgbClr val="00FFCC"/>
          </a:solidFill>
          <a:ln w="38100">
            <a:solidFill>
              <a:srgbClr val="00FF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Assignment of </a:t>
            </a:r>
          </a:p>
          <a:p>
            <a:pPr algn="ctr"/>
            <a:r>
              <a:rPr lang="en-US" dirty="0"/>
              <a:t>exercises to skills</a:t>
            </a:r>
          </a:p>
        </p:txBody>
      </p:sp>
      <p:cxnSp>
        <p:nvCxnSpPr>
          <p:cNvPr id="94" name="Straight Arrow Connector 93"/>
          <p:cNvCxnSpPr>
            <a:stCxn id="91" idx="3"/>
            <a:endCxn id="90" idx="1"/>
          </p:cNvCxnSpPr>
          <p:nvPr/>
        </p:nvCxnSpPr>
        <p:spPr>
          <a:xfrm flipV="1">
            <a:off x="3486786" y="3416585"/>
            <a:ext cx="1085214" cy="11542"/>
          </a:xfrm>
          <a:prstGeom prst="straightConnector1">
            <a:avLst/>
          </a:prstGeom>
          <a:ln w="5715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121821" y="5257308"/>
            <a:ext cx="1281505" cy="36933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Exercise IDs</a:t>
            </a:r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6762572" y="4926762"/>
            <a:ext cx="2" cy="3305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bkt+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00" y="2123852"/>
            <a:ext cx="5080741" cy="2585466"/>
          </a:xfrm>
          <a:prstGeom prst="rect">
            <a:avLst/>
          </a:prstGeom>
        </p:spPr>
      </p:pic>
      <p:pic>
        <p:nvPicPr>
          <p:cNvPr id="108" name="bkt+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00" y="2118404"/>
            <a:ext cx="5080742" cy="258546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0453" tIns="45226" rIns="90453" bIns="45226" rtlCol="0" anchor="ctr">
            <a:normAutofit/>
          </a:bodyPr>
          <a:lstStyle>
            <a:lvl1pPr algn="ctr" defTabSz="904528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Enhanced BKT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5546" y="6463430"/>
            <a:ext cx="628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F6FC6"/>
                </a:solidFill>
              </a:rPr>
              <a:t>https://</a:t>
            </a:r>
            <a:r>
              <a:rPr lang="en-US" sz="2000" b="1" dirty="0" err="1">
                <a:solidFill>
                  <a:srgbClr val="0F6FC6"/>
                </a:solidFill>
              </a:rPr>
              <a:t>github.com</a:t>
            </a:r>
            <a:r>
              <a:rPr lang="en-US" sz="2000" b="1" dirty="0">
                <a:solidFill>
                  <a:srgbClr val="0F6FC6"/>
                </a:solidFill>
              </a:rPr>
              <a:t>/</a:t>
            </a:r>
            <a:r>
              <a:rPr lang="en-US" sz="2000" b="1" dirty="0" err="1">
                <a:solidFill>
                  <a:srgbClr val="0F6FC6"/>
                </a:solidFill>
              </a:rPr>
              <a:t>robert-lindsey</a:t>
            </a:r>
            <a:r>
              <a:rPr lang="en-US" sz="2000" b="1" dirty="0">
                <a:solidFill>
                  <a:srgbClr val="0F6FC6"/>
                </a:solidFill>
              </a:rPr>
              <a:t>/WCRP/tree/forgetting</a:t>
            </a:r>
            <a:endParaRPr lang="en-US" sz="2000" b="1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78" y="1371600"/>
            <a:ext cx="5797044" cy="4754563"/>
          </a:xfrm>
        </p:spPr>
      </p:pic>
      <p:grpSp>
        <p:nvGrpSpPr>
          <p:cNvPr id="18" name="Group 17"/>
          <p:cNvGrpSpPr/>
          <p:nvPr/>
        </p:nvGrpSpPr>
        <p:grpSpPr>
          <a:xfrm>
            <a:off x="2085109" y="3789220"/>
            <a:ext cx="4800600" cy="2204994"/>
            <a:chOff x="2085109" y="3789220"/>
            <a:chExt cx="4800600" cy="2204994"/>
          </a:xfrm>
        </p:grpSpPr>
        <p:sp>
          <p:nvSpPr>
            <p:cNvPr id="14" name="Rectangle 13"/>
            <p:cNvSpPr/>
            <p:nvPr/>
          </p:nvSpPr>
          <p:spPr>
            <a:xfrm>
              <a:off x="2130829" y="3789220"/>
              <a:ext cx="4724400" cy="8497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5109" y="5144506"/>
              <a:ext cx="4800600" cy="8497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65273" y="4975101"/>
              <a:ext cx="720436" cy="2188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88127" y="3830782"/>
            <a:ext cx="4897582" cy="2140526"/>
            <a:chOff x="1988127" y="3830782"/>
            <a:chExt cx="4897582" cy="2140526"/>
          </a:xfrm>
        </p:grpSpPr>
        <p:sp>
          <p:nvSpPr>
            <p:cNvPr id="8" name="Rectangle 7"/>
            <p:cNvSpPr/>
            <p:nvPr/>
          </p:nvSpPr>
          <p:spPr>
            <a:xfrm>
              <a:off x="2085109" y="3830782"/>
              <a:ext cx="4800600" cy="115685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8127" y="5437908"/>
              <a:ext cx="4897582" cy="533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3634" y="5290199"/>
              <a:ext cx="2662075" cy="14770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0829" y="4983054"/>
              <a:ext cx="4003964" cy="15229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732426" y="3464401"/>
            <a:ext cx="7408984" cy="2965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0346" y="7018638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923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300"/>
            <a:ext cx="9144000" cy="25438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79945" y="2146300"/>
            <a:ext cx="2286378" cy="2688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94708" y="2065189"/>
            <a:ext cx="2286378" cy="2688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09471" y="2001425"/>
            <a:ext cx="2286378" cy="2688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88"/>
          <a:stretch/>
        </p:blipFill>
        <p:spPr>
          <a:xfrm>
            <a:off x="1685925" y="1314871"/>
            <a:ext cx="5043488" cy="5543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00662" y="3220889"/>
            <a:ext cx="585787" cy="3457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6323" y="3220889"/>
            <a:ext cx="585787" cy="3457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0536" y="3220888"/>
            <a:ext cx="585787" cy="3457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83272" y="3220887"/>
            <a:ext cx="585787" cy="3457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8 -0.03541 L -0.33351 -0.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0" y="-324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46000" y="4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Wilson et al.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3" y="4346532"/>
            <a:ext cx="8382000" cy="17796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2F9CB5"/>
                </a:solidFill>
              </a:rPr>
              <a:t>item-response theory</a:t>
            </a:r>
          </a:p>
          <a:p>
            <a:r>
              <a:rPr lang="en-US" dirty="0" smtClean="0">
                <a:solidFill>
                  <a:srgbClr val="FD0558"/>
                </a:solidFill>
              </a:rPr>
              <a:t>temporal IRT</a:t>
            </a:r>
          </a:p>
          <a:p>
            <a:r>
              <a:rPr lang="en-US" dirty="0" smtClean="0">
                <a:solidFill>
                  <a:srgbClr val="C83F00"/>
                </a:solidFill>
              </a:rPr>
              <a:t>hierarchical IRT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2" y="1490600"/>
            <a:ext cx="7763649" cy="16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36729" y="2717638"/>
            <a:ext cx="5962672" cy="569387"/>
            <a:chOff x="1472348" y="4175585"/>
            <a:chExt cx="5962672" cy="569387"/>
          </a:xfrm>
        </p:grpSpPr>
        <p:sp>
          <p:nvSpPr>
            <p:cNvPr id="6" name="TextBox 5"/>
            <p:cNvSpPr txBox="1"/>
            <p:nvPr/>
          </p:nvSpPr>
          <p:spPr>
            <a:xfrm>
              <a:off x="1472348" y="4175585"/>
              <a:ext cx="154683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accent5">
                      <a:lumMod val="75000"/>
                    </a:schemeClr>
                  </a:solidFill>
                </a:rPr>
                <a:t>low bias</a:t>
              </a:r>
              <a:endParaRPr lang="en-US" sz="31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82003" y="4175585"/>
              <a:ext cx="165301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accent5">
                      <a:lumMod val="75000"/>
                    </a:schemeClr>
                  </a:solidFill>
                </a:rPr>
                <a:t>high bias</a:t>
              </a:r>
              <a:endParaRPr lang="en-US" sz="31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05052" y="3078559"/>
            <a:ext cx="6626026" cy="569388"/>
            <a:chOff x="1289958" y="4774500"/>
            <a:chExt cx="6626026" cy="569388"/>
          </a:xfrm>
        </p:grpSpPr>
        <p:sp>
          <p:nvSpPr>
            <p:cNvPr id="8" name="TextBox 7"/>
            <p:cNvSpPr txBox="1"/>
            <p:nvPr/>
          </p:nvSpPr>
          <p:spPr>
            <a:xfrm>
              <a:off x="1289958" y="4774500"/>
              <a:ext cx="2158476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accent5">
                      <a:lumMod val="75000"/>
                    </a:schemeClr>
                  </a:solidFill>
                </a:rPr>
                <a:t>(expressive)</a:t>
              </a:r>
              <a:endParaRPr lang="en-US" sz="31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7900" y="4774501"/>
              <a:ext cx="236808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accent5">
                      <a:lumMod val="75000"/>
                    </a:schemeClr>
                  </a:solidFill>
                </a:rPr>
                <a:t>(constrained)</a:t>
              </a:r>
              <a:endParaRPr lang="en-US" sz="31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4349" y="4535105"/>
            <a:ext cx="7547433" cy="569388"/>
            <a:chOff x="518881" y="5993052"/>
            <a:chExt cx="7547433" cy="569388"/>
          </a:xfrm>
        </p:grpSpPr>
        <p:sp>
          <p:nvSpPr>
            <p:cNvPr id="10" name="TextBox 9"/>
            <p:cNvSpPr txBox="1"/>
            <p:nvPr/>
          </p:nvSpPr>
          <p:spPr>
            <a:xfrm>
              <a:off x="518881" y="5993052"/>
              <a:ext cx="3453766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accent3">
                      <a:lumMod val="75000"/>
                    </a:schemeClr>
                  </a:solidFill>
                </a:rPr>
                <a:t>difficult to interpret</a:t>
              </a:r>
              <a:endParaRPr lang="en-US" sz="31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50708" y="5993053"/>
              <a:ext cx="2915606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accent3">
                      <a:lumMod val="75000"/>
                    </a:schemeClr>
                  </a:solidFill>
                </a:rPr>
                <a:t>easy to interpret</a:t>
              </a:r>
              <a:endParaRPr lang="en-US" sz="31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38051" y="2477244"/>
            <a:ext cx="6760028" cy="0"/>
          </a:xfrm>
          <a:prstGeom prst="line">
            <a:avLst/>
          </a:prstGeom>
          <a:ln w="50800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911736" y="1764227"/>
            <a:ext cx="5506914" cy="569388"/>
            <a:chOff x="1820809" y="3222174"/>
            <a:chExt cx="5506914" cy="569388"/>
          </a:xfrm>
        </p:grpSpPr>
        <p:sp>
          <p:nvSpPr>
            <p:cNvPr id="12" name="TextBox 11"/>
            <p:cNvSpPr txBox="1"/>
            <p:nvPr/>
          </p:nvSpPr>
          <p:spPr>
            <a:xfrm>
              <a:off x="1820809" y="3222174"/>
              <a:ext cx="849913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accent6">
                      <a:lumMod val="75000"/>
                    </a:schemeClr>
                  </a:solidFill>
                </a:rPr>
                <a:t>DKT</a:t>
              </a:r>
              <a:endParaRPr lang="en-US" sz="3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2827" y="3222175"/>
              <a:ext cx="1494896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smtClean="0">
                  <a:solidFill>
                    <a:schemeClr val="accent6">
                      <a:lumMod val="75000"/>
                    </a:schemeClr>
                  </a:solidFill>
                </a:rPr>
                <a:t>BKT/IRT</a:t>
              </a:r>
              <a:endParaRPr lang="en-US" sz="3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26873" y="3915469"/>
            <a:ext cx="6782384" cy="590109"/>
            <a:chOff x="971313" y="5373416"/>
            <a:chExt cx="6782384" cy="590109"/>
          </a:xfrm>
        </p:grpSpPr>
        <p:sp>
          <p:nvSpPr>
            <p:cNvPr id="14" name="TextBox 13"/>
            <p:cNvSpPr txBox="1"/>
            <p:nvPr/>
          </p:nvSpPr>
          <p:spPr>
            <a:xfrm>
              <a:off x="971313" y="5394138"/>
              <a:ext cx="2548903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accent4">
                      <a:lumMod val="75000"/>
                    </a:schemeClr>
                  </a:solidFill>
                </a:rPr>
                <a:t>more accurate</a:t>
              </a:r>
              <a:endParaRPr lang="en-US" sz="3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3326" y="5373416"/>
              <a:ext cx="229037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accent4">
                      <a:lumMod val="75000"/>
                    </a:schemeClr>
                  </a:solidFill>
                </a:rPr>
                <a:t>less accurate</a:t>
              </a:r>
              <a:endParaRPr lang="en-US" sz="3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06018" y="3984786"/>
            <a:ext cx="6624094" cy="472196"/>
            <a:chOff x="1698470" y="6661444"/>
            <a:chExt cx="6624094" cy="472196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1698470" y="6661444"/>
              <a:ext cx="6624094" cy="472196"/>
            </a:xfrm>
            <a:prstGeom prst="line">
              <a:avLst/>
            </a:prstGeom>
            <a:ln w="50800"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1698470" y="6661444"/>
              <a:ext cx="6624094" cy="472196"/>
            </a:xfrm>
            <a:prstGeom prst="line">
              <a:avLst/>
            </a:prstGeom>
            <a:ln w="50800"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304803" y="5968646"/>
            <a:ext cx="8382000" cy="63198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100" dirty="0" smtClean="0"/>
              <a:t>DKT may be sexier but no evidence that it’s better.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83468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82" y="3270738"/>
            <a:ext cx="4787117" cy="3328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76343"/>
            <a:ext cx="4090125" cy="5122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7231"/>
            <a:ext cx="2252267" cy="1137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27" y="117231"/>
            <a:ext cx="2056675" cy="8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73957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02923" y="2028092"/>
            <a:ext cx="2790092" cy="4829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sdfsdf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7" y="0"/>
            <a:ext cx="8116866" cy="2322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51" y="5296376"/>
            <a:ext cx="5268503" cy="1296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" y="2890653"/>
            <a:ext cx="5361140" cy="1782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60" y="3849093"/>
            <a:ext cx="5361140" cy="1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Knowledge Tracing (BKT)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3" y="1371604"/>
            <a:ext cx="8382000" cy="2099048"/>
          </a:xfrm>
        </p:spPr>
        <p:txBody>
          <a:bodyPr>
            <a:normAutofit/>
          </a:bodyPr>
          <a:lstStyle/>
          <a:p>
            <a:r>
              <a:rPr lang="en-US" dirty="0" smtClean="0"/>
              <a:t>HMM with binary latent state per skill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28651" y="3591610"/>
                <a:ext cx="788834" cy="788834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3591610"/>
                <a:ext cx="788834" cy="78883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045480" y="4380121"/>
                <a:ext cx="788670" cy="78867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480" y="4380121"/>
                <a:ext cx="788670" cy="78867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628650" y="5718336"/>
                <a:ext cx="788834" cy="788834"/>
              </a:xfrm>
              <a:prstGeom prst="ellipse">
                <a:avLst/>
              </a:prstGeom>
              <a:ln w="63500" cmpd="db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718336"/>
                <a:ext cx="788834" cy="78883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045480" y="5718500"/>
                <a:ext cx="788670" cy="788670"/>
              </a:xfrm>
              <a:prstGeom prst="ellipse">
                <a:avLst/>
              </a:prstGeom>
              <a:ln w="63500" cmpd="db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480" y="5718500"/>
                <a:ext cx="788670" cy="78867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417485" y="3986027"/>
            <a:ext cx="3464303" cy="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23067" y="4380444"/>
            <a:ext cx="1" cy="133789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34150" y="4774456"/>
            <a:ext cx="627996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9815" y="5168792"/>
            <a:ext cx="0" cy="549709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462147" y="4380122"/>
            <a:ext cx="788671" cy="2126234"/>
            <a:chOff x="4616195" y="3057515"/>
            <a:chExt cx="1051561" cy="2834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4616195" y="3057515"/>
                  <a:ext cx="1051560" cy="105156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1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sz="2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195" y="3057515"/>
                  <a:ext cx="1051560" cy="105156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616196" y="4840934"/>
                  <a:ext cx="1051560" cy="1051560"/>
                </a:xfrm>
                <a:prstGeom prst="ellipse">
                  <a:avLst/>
                </a:prstGeom>
                <a:ln w="63500" cmpd="dbl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196" y="4840934"/>
                  <a:ext cx="1051560" cy="105156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5141975" y="4109075"/>
              <a:ext cx="1" cy="731859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880485" y="3591939"/>
            <a:ext cx="789485" cy="2915231"/>
            <a:chOff x="6507314" y="2006605"/>
            <a:chExt cx="1052646" cy="3886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6509050" y="2006605"/>
                  <a:ext cx="1050910" cy="105091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1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sz="2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050" y="2006605"/>
                  <a:ext cx="1050910" cy="105091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635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6507314" y="4840934"/>
                  <a:ext cx="1052646" cy="1052646"/>
                </a:xfrm>
                <a:prstGeom prst="ellipse">
                  <a:avLst/>
                </a:prstGeom>
                <a:ln w="63500" cmpd="dbl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14" y="4840934"/>
                  <a:ext cx="1052646" cy="105264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>
              <a:off x="7033637" y="3057515"/>
              <a:ext cx="868" cy="1783419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24953" y="3060635"/>
                <a:ext cx="344581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53" y="3060635"/>
                <a:ext cx="3445815" cy="617861"/>
              </a:xfrm>
              <a:prstGeom prst="rect">
                <a:avLst/>
              </a:prstGeom>
              <a:blipFill rotWithShape="0">
                <a:blip r:embed="rId11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05523" y="4978867"/>
                <a:ext cx="3938477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23" y="4978867"/>
                <a:ext cx="3938477" cy="61786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252489" y="4774456"/>
            <a:ext cx="627996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69969" y="3986024"/>
            <a:ext cx="931247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08664" y="3420769"/>
            <a:ext cx="6415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5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…</a:t>
            </a:r>
            <a:endParaRPr lang="en-US" sz="5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34377" y="4203231"/>
            <a:ext cx="6415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5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…</a:t>
            </a:r>
            <a:endParaRPr lang="en-US" sz="5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311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727520" y="2286000"/>
            <a:ext cx="17780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9DD9">
                    <a:lumMod val="75000"/>
                  </a:srgbClr>
                </a:solidFill>
              </a:rPr>
              <a:t>one model</a:t>
            </a:r>
            <a:br>
              <a:rPr lang="en-US" sz="2800" b="1" dirty="0" smtClean="0">
                <a:solidFill>
                  <a:srgbClr val="009DD9">
                    <a:lumMod val="75000"/>
                  </a:srgbClr>
                </a:solidFill>
              </a:rPr>
            </a:br>
            <a:r>
              <a:rPr lang="en-US" sz="2800" b="1" dirty="0" smtClean="0">
                <a:solidFill>
                  <a:srgbClr val="009DD9">
                    <a:lumMod val="75000"/>
                  </a:srgbClr>
                </a:solidFill>
              </a:rPr>
              <a:t>per</a:t>
            </a:r>
            <a:br>
              <a:rPr lang="en-US" sz="2800" b="1" dirty="0" smtClean="0">
                <a:solidFill>
                  <a:srgbClr val="009DD9">
                    <a:lumMod val="75000"/>
                  </a:srgbClr>
                </a:solidFill>
              </a:rPr>
            </a:br>
            <a:r>
              <a:rPr lang="en-US" sz="2800" b="1" dirty="0" smtClean="0">
                <a:solidFill>
                  <a:srgbClr val="009DD9">
                    <a:lumMod val="75000"/>
                  </a:srgbClr>
                </a:solidFill>
              </a:rPr>
              <a:t>skill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3920" y="1066800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F6FC6">
                    <a:lumMod val="75000"/>
                  </a:srgbClr>
                </a:solidFill>
              </a:rPr>
              <a:t>BKT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7280" y="1066799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F6FC6">
                    <a:lumMod val="75000"/>
                  </a:srgbClr>
                </a:solidFill>
              </a:rPr>
              <a:t>DKT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5181" y="1066798"/>
            <a:ext cx="1406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0F6FC6">
                    <a:lumMod val="75000"/>
                  </a:srgbClr>
                </a:solidFill>
              </a:rPr>
              <a:t>versus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9435" y="2286000"/>
            <a:ext cx="20746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9DD9">
                    <a:lumMod val="75000"/>
                  </a:srgbClr>
                </a:solidFill>
              </a:rPr>
              <a:t>single model</a:t>
            </a:r>
            <a:br>
              <a:rPr lang="en-US" sz="2800" b="1" dirty="0" smtClean="0">
                <a:solidFill>
                  <a:srgbClr val="009DD9">
                    <a:lumMod val="75000"/>
                  </a:srgbClr>
                </a:solidFill>
              </a:rPr>
            </a:br>
            <a:r>
              <a:rPr lang="en-US" sz="2800" b="1" dirty="0" smtClean="0">
                <a:solidFill>
                  <a:srgbClr val="009DD9">
                    <a:lumMod val="75000"/>
                  </a:srgbClr>
                </a:solidFill>
              </a:rPr>
              <a:t>for all</a:t>
            </a:r>
            <a:br>
              <a:rPr lang="en-US" sz="2800" b="1" dirty="0" smtClean="0">
                <a:solidFill>
                  <a:srgbClr val="009DD9">
                    <a:lumMod val="75000"/>
                  </a:srgbClr>
                </a:solidFill>
              </a:rPr>
            </a:br>
            <a:r>
              <a:rPr lang="en-US" sz="2800" b="1" dirty="0" smtClean="0">
                <a:solidFill>
                  <a:srgbClr val="009DD9">
                    <a:lumMod val="75000"/>
                  </a:srgbClr>
                </a:solidFill>
              </a:rPr>
              <a:t>skills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238239" y="3271520"/>
            <a:ext cx="847158" cy="314960"/>
            <a:chOff x="6238239" y="3271520"/>
            <a:chExt cx="847158" cy="31496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248400" y="3271520"/>
              <a:ext cx="836997" cy="314960"/>
            </a:xfrm>
            <a:prstGeom prst="line">
              <a:avLst/>
            </a:prstGeom>
            <a:ln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238239" y="3271520"/>
              <a:ext cx="836997" cy="314960"/>
            </a:xfrm>
            <a:prstGeom prst="line">
              <a:avLst/>
            </a:prstGeom>
            <a:ln>
              <a:solidFill>
                <a:srgbClr val="C0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862032" y="3591584"/>
            <a:ext cx="15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9DD9">
                    <a:lumMod val="75000"/>
                  </a:srgbClr>
                </a:solidFill>
              </a:rPr>
              <a:t>problems</a:t>
            </a:r>
          </a:p>
        </p:txBody>
      </p:sp>
      <p:sp>
        <p:nvSpPr>
          <p:cNvPr id="37" name="Oval 36"/>
          <p:cNvSpPr/>
          <p:nvPr/>
        </p:nvSpPr>
        <p:spPr>
          <a:xfrm>
            <a:off x="5750560" y="3220719"/>
            <a:ext cx="1802481" cy="1002825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88321" y="4193065"/>
            <a:ext cx="1526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chemeClr val="accent6">
                    <a:lumMod val="50000"/>
                  </a:schemeClr>
                </a:solidFill>
              </a:rPr>
              <a:t>exercises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34" grpId="0"/>
      <p:bldP spid="37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Knowledge Tracing</a:t>
            </a:r>
            <a:br>
              <a:rPr lang="en-US" dirty="0" smtClean="0"/>
            </a:br>
            <a:r>
              <a:rPr lang="en-US" dirty="0" smtClean="0"/>
              <a:t>(a.k.a. generic recurrent neural net)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883" y="5634328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input</a:t>
            </a:r>
            <a:endParaRPr lang="en-US" sz="31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8" y="217625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8664FF"/>
                </a:solidFill>
              </a:rPr>
              <a:t>output</a:t>
            </a:r>
            <a:endParaRPr lang="en-US" sz="3100" b="1" dirty="0">
              <a:solidFill>
                <a:srgbClr val="8664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5194" y="5203441"/>
            <a:ext cx="3122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exercise attempted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on trial </a:t>
            </a:r>
            <a:r>
              <a:rPr lang="en-US" sz="2800" b="1" i="1" dirty="0" smtClean="0">
                <a:solidFill>
                  <a:srgbClr val="00B050"/>
                </a:solidFill>
              </a:rPr>
              <a:t>n</a:t>
            </a: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and accuracy</a:t>
            </a:r>
            <a:endParaRPr lang="en-US" sz="2800" b="1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6297" y="1722280"/>
            <a:ext cx="29804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8664FF"/>
                </a:solidFill>
              </a:rPr>
              <a:t>predicted accuracy</a:t>
            </a:r>
          </a:p>
          <a:p>
            <a:pPr algn="ctr"/>
            <a:r>
              <a:rPr lang="en-US" sz="2800" b="1" dirty="0">
                <a:solidFill>
                  <a:srgbClr val="8664FF"/>
                </a:solidFill>
              </a:rPr>
              <a:t>on trial </a:t>
            </a:r>
            <a:r>
              <a:rPr lang="en-US" sz="2800" b="1" i="1" dirty="0" smtClean="0">
                <a:solidFill>
                  <a:srgbClr val="8664FF"/>
                </a:solidFill>
              </a:rPr>
              <a:t>n</a:t>
            </a:r>
            <a:r>
              <a:rPr lang="en-US" sz="2800" b="1" dirty="0" smtClean="0">
                <a:solidFill>
                  <a:srgbClr val="8664FF"/>
                </a:solidFill>
              </a:rPr>
              <a:t>+1</a:t>
            </a:r>
            <a:br>
              <a:rPr lang="en-US" sz="2800" b="1" dirty="0" smtClean="0">
                <a:solidFill>
                  <a:srgbClr val="8664FF"/>
                </a:solidFill>
              </a:rPr>
            </a:br>
            <a:r>
              <a:rPr lang="en-US" sz="2800" b="1" dirty="0" smtClean="0">
                <a:solidFill>
                  <a:srgbClr val="8664FF"/>
                </a:solidFill>
              </a:rPr>
              <a:t>for every exercise</a:t>
            </a:r>
            <a:endParaRPr lang="en-US" sz="3100" b="1" dirty="0">
              <a:solidFill>
                <a:srgbClr val="8664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37625" y="3701387"/>
            <a:ext cx="26378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387A7"/>
                </a:solidFill>
              </a:rPr>
              <a:t>student</a:t>
            </a:r>
            <a:br>
              <a:rPr lang="en-US" sz="2800" b="1" dirty="0" smtClean="0">
                <a:solidFill>
                  <a:srgbClr val="4387A7"/>
                </a:solidFill>
              </a:rPr>
            </a:br>
            <a:r>
              <a:rPr lang="en-US" sz="2800" b="1" dirty="0" smtClean="0">
                <a:solidFill>
                  <a:srgbClr val="4387A7"/>
                </a:solidFill>
              </a:rPr>
              <a:t>knowledge state</a:t>
            </a:r>
            <a:endParaRPr lang="en-US" sz="3100" b="1" dirty="0">
              <a:solidFill>
                <a:srgbClr val="4387A7"/>
              </a:solidFill>
            </a:endParaRPr>
          </a:p>
        </p:txBody>
      </p:sp>
      <p:cxnSp>
        <p:nvCxnSpPr>
          <p:cNvPr id="37" name="Straight Arrow Connector 36"/>
          <p:cNvCxnSpPr>
            <a:stCxn id="13" idx="0"/>
            <a:endCxn id="16" idx="2"/>
          </p:cNvCxnSpPr>
          <p:nvPr/>
        </p:nvCxnSpPr>
        <p:spPr>
          <a:xfrm flipH="1" flipV="1">
            <a:off x="3056545" y="3107275"/>
            <a:ext cx="6" cy="2096166"/>
          </a:xfrm>
          <a:prstGeom prst="straightConnector1">
            <a:avLst/>
          </a:prstGeom>
          <a:ln w="127000">
            <a:gradFill>
              <a:gsLst>
                <a:gs pos="0">
                  <a:srgbClr val="00B050"/>
                </a:gs>
                <a:gs pos="100000">
                  <a:srgbClr val="8664FF"/>
                </a:gs>
              </a:gsLst>
              <a:lin ang="5400000" scaled="1"/>
            </a:gra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500669" y="2050054"/>
            <a:ext cx="2689767" cy="775612"/>
            <a:chOff x="5748611" y="1419350"/>
            <a:chExt cx="2689767" cy="775612"/>
          </a:xfrm>
        </p:grpSpPr>
        <p:grpSp>
          <p:nvGrpSpPr>
            <p:cNvPr id="28" name="Group 27"/>
            <p:cNvGrpSpPr/>
            <p:nvPr/>
          </p:nvGrpSpPr>
          <p:grpSpPr>
            <a:xfrm>
              <a:off x="5904038" y="1419350"/>
              <a:ext cx="2378912" cy="597116"/>
              <a:chOff x="1089082" y="5224574"/>
              <a:chExt cx="2378912" cy="59711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089082" y="5411422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66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8664FF"/>
                    </a:solidFill>
                  </a:rPr>
                  <a:t>E</a:t>
                </a:r>
                <a:r>
                  <a:rPr lang="en-US" sz="1400" b="1" baseline="-25000" dirty="0" smtClean="0">
                    <a:solidFill>
                      <a:srgbClr val="8664FF"/>
                    </a:solidFill>
                  </a:rPr>
                  <a:t>1</a:t>
                </a:r>
                <a:r>
                  <a:rPr lang="en-US" sz="1400" b="1" dirty="0" smtClean="0">
                    <a:solidFill>
                      <a:srgbClr val="8664FF"/>
                    </a:solidFill>
                  </a:rPr>
                  <a:t>↑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18515" y="5411422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66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8664FF"/>
                    </a:solidFill>
                  </a:rPr>
                  <a:t>E</a:t>
                </a:r>
                <a:r>
                  <a:rPr lang="en-US" sz="1400" b="1" baseline="-25000" dirty="0" smtClean="0">
                    <a:solidFill>
                      <a:srgbClr val="8664FF"/>
                    </a:solidFill>
                  </a:rPr>
                  <a:t>2</a:t>
                </a:r>
                <a:r>
                  <a:rPr lang="en-US" sz="1400" b="1" dirty="0">
                    <a:solidFill>
                      <a:srgbClr val="8664FF"/>
                    </a:solidFill>
                  </a:rPr>
                  <a:t> ↑</a:t>
                </a:r>
                <a:endParaRPr lang="en-US" sz="1400" b="1" dirty="0" smtClean="0">
                  <a:solidFill>
                    <a:srgbClr val="8664FF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47948" y="5411422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66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8664FF"/>
                    </a:solidFill>
                  </a:rPr>
                  <a:t>E</a:t>
                </a:r>
                <a:r>
                  <a:rPr lang="en-US" sz="1400" b="1" baseline="-25000" dirty="0" smtClean="0">
                    <a:solidFill>
                      <a:srgbClr val="8664FF"/>
                    </a:solidFill>
                  </a:rPr>
                  <a:t>3</a:t>
                </a:r>
                <a:r>
                  <a:rPr lang="en-US" sz="1400" b="1" dirty="0" smtClean="0">
                    <a:solidFill>
                      <a:srgbClr val="8664FF"/>
                    </a:solidFill>
                  </a:rPr>
                  <a:t>↑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53907" y="5411422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66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err="1" smtClean="0">
                    <a:solidFill>
                      <a:srgbClr val="8664FF"/>
                    </a:solidFill>
                  </a:rPr>
                  <a:t>E</a:t>
                </a:r>
                <a:r>
                  <a:rPr lang="en-US" sz="1400" b="1" i="1" baseline="-25000" dirty="0" err="1" smtClean="0">
                    <a:solidFill>
                      <a:srgbClr val="8664FF"/>
                    </a:solidFill>
                  </a:rPr>
                  <a:t>k</a:t>
                </a:r>
                <a:r>
                  <a:rPr lang="en-US" sz="1400" b="1" dirty="0" smtClean="0">
                    <a:solidFill>
                      <a:srgbClr val="8664FF"/>
                    </a:solidFill>
                  </a:rPr>
                  <a:t>↑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584018" y="5224574"/>
                <a:ext cx="466794" cy="569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is-IS" sz="3100" b="1" dirty="0" smtClean="0">
                    <a:solidFill>
                      <a:srgbClr val="8664FF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8664FF"/>
                  </a:solidFill>
                  <a:latin typeface="+mn-lt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5748611" y="1456298"/>
              <a:ext cx="2689767" cy="738664"/>
            </a:xfrm>
            <a:prstGeom prst="rect">
              <a:avLst/>
            </a:prstGeom>
            <a:noFill/>
            <a:ln>
              <a:solidFill>
                <a:srgbClr val="866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32261" y="5517890"/>
            <a:ext cx="3826582" cy="756097"/>
            <a:chOff x="5172891" y="4635810"/>
            <a:chExt cx="3826582" cy="756097"/>
          </a:xfrm>
        </p:grpSpPr>
        <p:grpSp>
          <p:nvGrpSpPr>
            <p:cNvPr id="27" name="Group 26"/>
            <p:cNvGrpSpPr/>
            <p:nvPr/>
          </p:nvGrpSpPr>
          <p:grpSpPr>
            <a:xfrm>
              <a:off x="5327212" y="4635810"/>
              <a:ext cx="3517941" cy="597116"/>
              <a:chOff x="1089082" y="5224574"/>
              <a:chExt cx="3517941" cy="597116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89082" y="5411422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B050"/>
                    </a:solidFill>
                  </a:rPr>
                  <a:t>E</a:t>
                </a:r>
                <a:r>
                  <a:rPr lang="en-US" sz="14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1400" b="1" dirty="0" smtClean="0">
                    <a:solidFill>
                      <a:srgbClr val="00B050"/>
                    </a:solidFill>
                  </a:rPr>
                  <a:t>↑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618515" y="5411422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B050"/>
                    </a:solidFill>
                  </a:rPr>
                  <a:t>E</a:t>
                </a:r>
                <a:r>
                  <a:rPr lang="en-US" sz="14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1400" b="1" dirty="0" smtClean="0">
                    <a:solidFill>
                      <a:srgbClr val="00B050"/>
                    </a:solidFill>
                  </a:rPr>
                  <a:t>↓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147948" y="5411422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B050"/>
                    </a:solidFill>
                  </a:rPr>
                  <a:t>E</a:t>
                </a:r>
                <a:r>
                  <a:rPr lang="en-US" sz="1400" b="1" baseline="-25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1400" b="1" dirty="0" smtClean="0">
                    <a:solidFill>
                      <a:srgbClr val="00B050"/>
                    </a:solidFill>
                  </a:rPr>
                  <a:t>↑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677381" y="5411422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B050"/>
                    </a:solidFill>
                  </a:rPr>
                  <a:t>E</a:t>
                </a:r>
                <a:r>
                  <a:rPr lang="en-US" sz="1400" b="1" baseline="-25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1400" b="1" dirty="0" smtClean="0">
                    <a:solidFill>
                      <a:srgbClr val="00B050"/>
                    </a:solidFill>
                  </a:rPr>
                  <a:t>↓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663503" y="5411422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err="1" smtClean="0">
                    <a:solidFill>
                      <a:srgbClr val="00B050"/>
                    </a:solidFill>
                  </a:rPr>
                  <a:t>E</a:t>
                </a:r>
                <a:r>
                  <a:rPr lang="en-US" sz="1400" b="1" i="1" baseline="-25000" dirty="0" err="1" smtClean="0">
                    <a:solidFill>
                      <a:srgbClr val="00B050"/>
                    </a:solidFill>
                  </a:rPr>
                  <a:t>k</a:t>
                </a:r>
                <a:r>
                  <a:rPr lang="en-US" sz="1400" b="1" dirty="0" smtClean="0">
                    <a:solidFill>
                      <a:srgbClr val="00B050"/>
                    </a:solidFill>
                  </a:rPr>
                  <a:t>↑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192936" y="5411422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err="1" smtClean="0">
                    <a:solidFill>
                      <a:srgbClr val="00B050"/>
                    </a:solidFill>
                  </a:rPr>
                  <a:t>E</a:t>
                </a:r>
                <a:r>
                  <a:rPr lang="en-US" sz="1400" b="1" i="1" baseline="-25000" dirty="0" err="1" smtClean="0">
                    <a:solidFill>
                      <a:srgbClr val="00B050"/>
                    </a:solidFill>
                  </a:rPr>
                  <a:t>k</a:t>
                </a:r>
                <a:r>
                  <a:rPr lang="en-US" sz="1400" b="1" dirty="0" smtClean="0">
                    <a:solidFill>
                      <a:srgbClr val="00B050"/>
                    </a:solidFill>
                  </a:rPr>
                  <a:t>↓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45488" y="5224574"/>
                <a:ext cx="466794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3100" b="1" dirty="0" smtClean="0">
                    <a:solidFill>
                      <a:srgbClr val="00B050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00B050"/>
                  </a:solidFill>
                  <a:latin typeface="+mn-lt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5172891" y="4653243"/>
              <a:ext cx="3826582" cy="7386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253378" y="3783972"/>
            <a:ext cx="3184349" cy="775612"/>
            <a:chOff x="5737001" y="3094121"/>
            <a:chExt cx="3184349" cy="775612"/>
          </a:xfrm>
        </p:grpSpPr>
        <p:sp>
          <p:nvSpPr>
            <p:cNvPr id="44" name="Rectangle 43"/>
            <p:cNvSpPr/>
            <p:nvPr/>
          </p:nvSpPr>
          <p:spPr>
            <a:xfrm>
              <a:off x="5737001" y="3131069"/>
              <a:ext cx="3184349" cy="738664"/>
            </a:xfrm>
            <a:prstGeom prst="rect">
              <a:avLst/>
            </a:prstGeom>
            <a:noFill/>
            <a:ln>
              <a:solidFill>
                <a:srgbClr val="438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>
                <a:solidFill>
                  <a:srgbClr val="7030A0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886900" y="3094121"/>
              <a:ext cx="2884551" cy="597116"/>
              <a:chOff x="5886900" y="3094121"/>
              <a:chExt cx="2884551" cy="59711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886900" y="3280969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387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400" b="1" dirty="0" smtClean="0">
                  <a:solidFill>
                    <a:srgbClr val="8664FF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414524" y="3280969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387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400" b="1" dirty="0" smtClean="0">
                  <a:solidFill>
                    <a:srgbClr val="8664FF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942148" y="3280969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387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400" b="1" dirty="0" smtClean="0">
                  <a:solidFill>
                    <a:srgbClr val="8664FF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8357364" y="3280969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387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400" b="1" dirty="0" smtClean="0">
                  <a:solidFill>
                    <a:srgbClr val="8664FF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887475" y="3094121"/>
                <a:ext cx="466794" cy="569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is-IS" sz="3100" b="1" dirty="0" smtClean="0">
                    <a:solidFill>
                      <a:srgbClr val="4387A7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4387A7"/>
                  </a:solidFill>
                  <a:latin typeface="+mn-l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469773" y="3280969"/>
                <a:ext cx="414087" cy="4102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387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400" b="1" dirty="0" smtClean="0">
                  <a:solidFill>
                    <a:srgbClr val="8664FF"/>
                  </a:solidFill>
                </a:endParaRPr>
              </a:p>
            </p:txBody>
          </p:sp>
        </p:grpSp>
      </p:grpSp>
      <p:cxnSp>
        <p:nvCxnSpPr>
          <p:cNvPr id="56" name="Straight Arrow Connector 55"/>
          <p:cNvCxnSpPr>
            <a:stCxn id="13" idx="0"/>
            <a:endCxn id="18" idx="2"/>
          </p:cNvCxnSpPr>
          <p:nvPr/>
        </p:nvCxnSpPr>
        <p:spPr>
          <a:xfrm flipH="1" flipV="1">
            <a:off x="3056544" y="4655494"/>
            <a:ext cx="7" cy="547947"/>
          </a:xfrm>
          <a:prstGeom prst="straightConnector1">
            <a:avLst/>
          </a:prstGeom>
          <a:ln w="127000">
            <a:gradFill>
              <a:gsLst>
                <a:gs pos="0">
                  <a:srgbClr val="00B050"/>
                </a:gs>
                <a:gs pos="100000">
                  <a:srgbClr val="8664FF"/>
                </a:gs>
              </a:gsLst>
              <a:lin ang="5400000" scaled="1"/>
            </a:gra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0"/>
            <a:endCxn id="16" idx="2"/>
          </p:cNvCxnSpPr>
          <p:nvPr/>
        </p:nvCxnSpPr>
        <p:spPr>
          <a:xfrm flipV="1">
            <a:off x="3056544" y="3107275"/>
            <a:ext cx="1" cy="594112"/>
          </a:xfrm>
          <a:prstGeom prst="straightConnector1">
            <a:avLst/>
          </a:prstGeom>
          <a:ln w="127000">
            <a:gradFill>
              <a:gsLst>
                <a:gs pos="0">
                  <a:srgbClr val="4387A7"/>
                </a:gs>
                <a:gs pos="100000">
                  <a:srgbClr val="8664FF"/>
                </a:gs>
              </a:gsLst>
              <a:lin ang="5400000" scaled="1"/>
            </a:gra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0" idx="0"/>
            <a:endCxn id="44" idx="2"/>
          </p:cNvCxnSpPr>
          <p:nvPr/>
        </p:nvCxnSpPr>
        <p:spPr>
          <a:xfrm flipV="1">
            <a:off x="6845552" y="4559584"/>
            <a:ext cx="1" cy="975739"/>
          </a:xfrm>
          <a:prstGeom prst="straightConnector1">
            <a:avLst/>
          </a:prstGeom>
          <a:ln w="127000">
            <a:gradFill>
              <a:gsLst>
                <a:gs pos="0">
                  <a:srgbClr val="00B050"/>
                </a:gs>
                <a:gs pos="100000">
                  <a:srgbClr val="4387A7"/>
                </a:gs>
              </a:gsLst>
              <a:lin ang="5400000" scaled="1"/>
            </a:gra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0"/>
            <a:endCxn id="38" idx="2"/>
          </p:cNvCxnSpPr>
          <p:nvPr/>
        </p:nvCxnSpPr>
        <p:spPr>
          <a:xfrm flipV="1">
            <a:off x="6845553" y="2825666"/>
            <a:ext cx="0" cy="995254"/>
          </a:xfrm>
          <a:prstGeom prst="straightConnector1">
            <a:avLst/>
          </a:prstGeom>
          <a:ln w="127000">
            <a:gradFill>
              <a:gsLst>
                <a:gs pos="0">
                  <a:srgbClr val="4387A7"/>
                </a:gs>
                <a:gs pos="100000">
                  <a:srgbClr val="8664FF"/>
                </a:gs>
              </a:gsLst>
              <a:lin ang="5400000" scaled="1"/>
            </a:gra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Curved Left Arrow 68"/>
          <p:cNvSpPr/>
          <p:nvPr/>
        </p:nvSpPr>
        <p:spPr>
          <a:xfrm>
            <a:off x="8437727" y="3881080"/>
            <a:ext cx="585359" cy="738665"/>
          </a:xfrm>
          <a:prstGeom prst="curvedLeftArrow">
            <a:avLst>
              <a:gd name="adj1" fmla="val 29177"/>
              <a:gd name="adj2" fmla="val 50000"/>
              <a:gd name="adj3" fmla="val 55832"/>
            </a:avLst>
          </a:prstGeom>
          <a:solidFill>
            <a:srgbClr val="4387A7"/>
          </a:solidFill>
          <a:ln>
            <a:solidFill>
              <a:srgbClr val="438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0" y="3928642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4387A7"/>
                </a:solidFill>
              </a:rPr>
              <a:t>hidden</a:t>
            </a:r>
            <a:endParaRPr lang="en-US" sz="3100" b="1" dirty="0">
              <a:solidFill>
                <a:srgbClr val="4387A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521" y="586737"/>
            <a:ext cx="8508322" cy="553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6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  <p:bldP spid="18" grpId="0"/>
      <p:bldP spid="69" grpId="0" animBg="1"/>
      <p:bldP spid="71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AUC Comparison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Piech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et al., 2015)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998007"/>
              </p:ext>
            </p:extLst>
          </p:nvPr>
        </p:nvGraphicFramePr>
        <p:xfrm>
          <a:off x="304800" y="1371600"/>
          <a:ext cx="8382000" cy="1889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data</a:t>
                      </a:r>
                      <a:r>
                        <a:rPr lang="en-US" sz="2800" b="1" baseline="0" dirty="0" smtClean="0"/>
                        <a:t> set</a:t>
                      </a:r>
                      <a:endParaRPr lang="en-US" sz="2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BKT</a:t>
                      </a:r>
                      <a:endParaRPr lang="en-US" sz="2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DKT</a:t>
                      </a:r>
                      <a:endParaRPr lang="en-US" sz="2800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Assistments</a:t>
                      </a:r>
                      <a:endParaRPr lang="en-US" sz="24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0.67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0.86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Khan Math</a:t>
                      </a:r>
                      <a:endParaRPr lang="en-US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0.63</a:t>
                      </a:r>
                      <a:endParaRPr lang="en-US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0.85</a:t>
                      </a:r>
                      <a:endParaRPr lang="en-US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Piech</a:t>
                      </a:r>
                      <a:r>
                        <a:rPr lang="en-US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Synthetic</a:t>
                      </a:r>
                      <a:endParaRPr 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0.54</a:t>
                      </a:r>
                      <a:endParaRPr 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0.75</a:t>
                      </a:r>
                      <a:endParaRPr 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093798" y="3389971"/>
            <a:ext cx="2653035" cy="2292928"/>
            <a:chOff x="3093798" y="3389971"/>
            <a:chExt cx="2653035" cy="2292928"/>
          </a:xfrm>
        </p:grpSpPr>
        <p:sp>
          <p:nvSpPr>
            <p:cNvPr id="7" name="TextBox 6"/>
            <p:cNvSpPr txBox="1"/>
            <p:nvPr/>
          </p:nvSpPr>
          <p:spPr>
            <a:xfrm>
              <a:off x="3093798" y="4159405"/>
              <a:ext cx="2653035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rgbClr val="7030A0"/>
                  </a:solidFill>
                  <a:latin typeface="+mn-lt"/>
                </a:rPr>
                <a:t>AUC computed</a:t>
              </a:r>
              <a:br>
                <a:rPr lang="en-US" sz="3100" b="1" dirty="0" smtClean="0">
                  <a:solidFill>
                    <a:srgbClr val="7030A0"/>
                  </a:solidFill>
                  <a:latin typeface="+mn-lt"/>
                </a:rPr>
              </a:br>
              <a:r>
                <a:rPr lang="en-US" sz="3100" b="1" dirty="0" smtClean="0">
                  <a:solidFill>
                    <a:srgbClr val="7030A0"/>
                  </a:solidFill>
                  <a:latin typeface="+mn-lt"/>
                </a:rPr>
                <a:t>for each skill</a:t>
              </a:r>
              <a:br>
                <a:rPr lang="en-US" sz="3100" b="1" dirty="0" smtClean="0">
                  <a:solidFill>
                    <a:srgbClr val="7030A0"/>
                  </a:solidFill>
                  <a:latin typeface="+mn-lt"/>
                </a:rPr>
              </a:br>
              <a:r>
                <a:rPr lang="en-US" sz="3100" b="1" dirty="0" smtClean="0">
                  <a:solidFill>
                    <a:srgbClr val="7030A0"/>
                  </a:solidFill>
                  <a:latin typeface="+mn-lt"/>
                </a:rPr>
                <a:t>then averaged</a:t>
              </a:r>
              <a:endParaRPr lang="en-US" sz="3100" b="1" dirty="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V="1">
              <a:off x="4420316" y="3389971"/>
              <a:ext cx="0" cy="769434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61047" y="3389971"/>
            <a:ext cx="2754344" cy="2292928"/>
            <a:chOff x="5961047" y="3389971"/>
            <a:chExt cx="2754344" cy="2292928"/>
          </a:xfrm>
        </p:grpSpPr>
        <p:sp>
          <p:nvSpPr>
            <p:cNvPr id="8" name="TextBox 7"/>
            <p:cNvSpPr txBox="1"/>
            <p:nvPr/>
          </p:nvSpPr>
          <p:spPr>
            <a:xfrm>
              <a:off x="5961047" y="4159405"/>
              <a:ext cx="2754344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rgbClr val="7030A0"/>
                  </a:solidFill>
                  <a:latin typeface="+mn-lt"/>
                </a:rPr>
                <a:t>AUC computed</a:t>
              </a:r>
              <a:br>
                <a:rPr lang="en-US" sz="3100" b="1" dirty="0" smtClean="0">
                  <a:solidFill>
                    <a:srgbClr val="7030A0"/>
                  </a:solidFill>
                  <a:latin typeface="+mn-lt"/>
                </a:rPr>
              </a:br>
              <a:r>
                <a:rPr lang="en-US" sz="3100" b="1" dirty="0" smtClean="0">
                  <a:solidFill>
                    <a:srgbClr val="7030A0"/>
                  </a:solidFill>
                  <a:latin typeface="+mn-lt"/>
                </a:rPr>
                <a:t>based on entire</a:t>
              </a:r>
              <a:br>
                <a:rPr lang="en-US" sz="3100" b="1" dirty="0" smtClean="0">
                  <a:solidFill>
                    <a:srgbClr val="7030A0"/>
                  </a:solidFill>
                  <a:latin typeface="+mn-lt"/>
                </a:rPr>
              </a:br>
              <a:r>
                <a:rPr lang="en-US" sz="3100" b="1" dirty="0" smtClean="0">
                  <a:solidFill>
                    <a:srgbClr val="7030A0"/>
                  </a:solidFill>
                  <a:latin typeface="+mn-lt"/>
                </a:rPr>
                <a:t>data set</a:t>
              </a:r>
              <a:endParaRPr lang="en-US" sz="3100" b="1" dirty="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7338218" y="3389971"/>
              <a:ext cx="1" cy="769434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42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2014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2800" dirty="0" smtClean="0">
            <a:solidFill>
              <a:srgbClr val="7030A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Default2014.thmx</Template>
  <TotalTime>11385</TotalTime>
  <Words>797</Words>
  <Application>Microsoft Macintosh PowerPoint</Application>
  <PresentationFormat>On-screen Show (4:3)</PresentationFormat>
  <Paragraphs>355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Cambria Math</vt:lpstr>
      <vt:lpstr>Wingdings</vt:lpstr>
      <vt:lpstr>Arial</vt:lpstr>
      <vt:lpstr>Default2014</vt:lpstr>
      <vt:lpstr>Estimating Student Proficiency: Deep Learning Is Not The Panacea</vt:lpstr>
      <vt:lpstr>PowerPoint Presentation</vt:lpstr>
      <vt:lpstr>PowerPoint Presentation</vt:lpstr>
      <vt:lpstr>PowerPoint Presentation</vt:lpstr>
      <vt:lpstr>PowerPoint Presentation</vt:lpstr>
      <vt:lpstr>Bayesian Knowledge Tracing (BKT)</vt:lpstr>
      <vt:lpstr>PowerPoint Presentation</vt:lpstr>
      <vt:lpstr>Deep Knowledge Tracing (a.k.a. generic recurrent neural net)</vt:lpstr>
      <vt:lpstr>AUC Comparison (Piech et al., 2015)</vt:lpstr>
      <vt:lpstr>Digression: AUC Calculation </vt:lpstr>
      <vt:lpstr>A Fair Comparison</vt:lpstr>
      <vt:lpstr>Piech Synthetic Data Set</vt:lpstr>
      <vt:lpstr>Why Is DKT Doing So Well?</vt:lpstr>
      <vt:lpstr>Three Hypotheses</vt:lpstr>
      <vt:lpstr>Skill Interactions</vt:lpstr>
      <vt:lpstr>Influence of  Study History</vt:lpstr>
      <vt:lpstr>Skill Discovery</vt:lpstr>
      <vt:lpstr>Standard BKT Model</vt:lpstr>
      <vt:lpstr>Equivalent Representation of BKT</vt:lpstr>
      <vt:lpstr>PowerPoint Presentation</vt:lpstr>
      <vt:lpstr>Wilson et al. Results</vt:lpstr>
      <vt:lpstr>PowerPoint Presentation</vt:lpstr>
    </vt:vector>
  </TitlesOfParts>
  <Company>University of Colorado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Discovery of Cognitive Skills to Improve the Prediction of Student Learning</dc:title>
  <dc:creator>Michael Mozer</dc:creator>
  <cp:lastModifiedBy>Michael C. Mozer</cp:lastModifiedBy>
  <cp:revision>831</cp:revision>
  <dcterms:created xsi:type="dcterms:W3CDTF">2014-06-29T21:58:52Z</dcterms:created>
  <dcterms:modified xsi:type="dcterms:W3CDTF">2016-12-13T22:11:25Z</dcterms:modified>
</cp:coreProperties>
</file>