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sldIdLst>
    <p:sldId id="278" r:id="rId5"/>
    <p:sldId id="279" r:id="rId6"/>
    <p:sldId id="280" r:id="rId7"/>
    <p:sldId id="294" r:id="rId8"/>
    <p:sldId id="295" r:id="rId9"/>
    <p:sldId id="296" r:id="rId10"/>
    <p:sldId id="297" r:id="rId11"/>
    <p:sldId id="281" r:id="rId12"/>
    <p:sldId id="300" r:id="rId13"/>
    <p:sldId id="301" r:id="rId14"/>
    <p:sldId id="298" r:id="rId15"/>
    <p:sldId id="282" r:id="rId16"/>
    <p:sldId id="303" r:id="rId17"/>
    <p:sldId id="304" r:id="rId18"/>
    <p:sldId id="305" r:id="rId19"/>
    <p:sldId id="306" r:id="rId20"/>
    <p:sldId id="311" r:id="rId21"/>
    <p:sldId id="312" r:id="rId22"/>
    <p:sldId id="313" r:id="rId23"/>
    <p:sldId id="314" r:id="rId24"/>
    <p:sldId id="315" r:id="rId25"/>
    <p:sldId id="316" r:id="rId26"/>
    <p:sldId id="317" r:id="rId27"/>
    <p:sldId id="293"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0" d="100"/>
          <a:sy n="60" d="100"/>
        </p:scale>
        <p:origin x="840"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98784" y="570118"/>
            <a:ext cx="5385816" cy="1225296"/>
          </a:xfrm>
        </p:spPr>
        <p:txBody>
          <a:bodyPr/>
          <a:lstStyle/>
          <a:p>
            <a:pPr marL="0" marR="0" algn="ctr">
              <a:spcBef>
                <a:spcPts val="0"/>
              </a:spcBef>
              <a:spcAft>
                <a:spcPts val="0"/>
              </a:spcAft>
            </a:pPr>
            <a:r>
              <a:rPr lang="en-US" sz="3200" b="1" dirty="0">
                <a:effectLst/>
                <a:latin typeface="Times New Roman" panose="02020603050405020304" pitchFamily="18" charset="0"/>
                <a:ea typeface="Times New Roman" panose="02020603050405020304" pitchFamily="18" charset="0"/>
              </a:rPr>
              <a:t>DEVELOPMENT OF AN ONLINE JOB PORTAL</a:t>
            </a:r>
            <a:endParaRPr lang="en-US" sz="32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241547" y="2349699"/>
            <a:ext cx="5900290" cy="878908"/>
          </a:xfrm>
        </p:spPr>
        <p:txBody>
          <a:bodyPr/>
          <a:lstStyle/>
          <a:p>
            <a:pPr marL="1793240" marR="1800225"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GROUP 1:</a:t>
            </a:r>
            <a:endParaRPr lang="en-US" sz="1800" dirty="0">
              <a:effectLst/>
              <a:latin typeface="Times New Roman" panose="02020603050405020304" pitchFamily="18" charset="0"/>
              <a:ea typeface="Times New Roman" panose="02020603050405020304" pitchFamily="18" charset="0"/>
            </a:endParaRPr>
          </a:p>
          <a:p>
            <a:pPr marL="1793240" marR="1800225"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1793240" marR="1800225"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ADVAIT NARVEKAR</a:t>
            </a:r>
          </a:p>
          <a:p>
            <a:pPr marL="1793240" marR="180594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ADESH MORE</a:t>
            </a:r>
          </a:p>
          <a:p>
            <a:pPr marL="1793240" marR="180594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ISHIKA GAIKWAD</a:t>
            </a:r>
          </a:p>
          <a:p>
            <a:pPr marL="1793240" marR="180594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JILL KARIA</a:t>
            </a:r>
          </a:p>
          <a:p>
            <a:pPr marL="1793240" marR="180594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VEDANT KADAM</a:t>
            </a:r>
          </a:p>
          <a:p>
            <a:endParaRPr lang="en-US" dirty="0"/>
          </a:p>
        </p:txBody>
      </p:sp>
      <p:sp>
        <p:nvSpPr>
          <p:cNvPr id="5" name="TextBox 4">
            <a:extLst>
              <a:ext uri="{FF2B5EF4-FFF2-40B4-BE49-F238E27FC236}">
                <a16:creationId xmlns:a16="http://schemas.microsoft.com/office/drawing/2014/main" id="{022472F2-07D7-9502-F9CF-2CC685D4D82C}"/>
              </a:ext>
            </a:extLst>
          </p:cNvPr>
          <p:cNvSpPr txBox="1"/>
          <p:nvPr/>
        </p:nvSpPr>
        <p:spPr>
          <a:xfrm>
            <a:off x="3142806" y="5382888"/>
            <a:ext cx="6097772" cy="1323439"/>
          </a:xfrm>
          <a:prstGeom prst="rect">
            <a:avLst/>
          </a:prstGeom>
          <a:noFill/>
        </p:spPr>
        <p:txBody>
          <a:bodyPr wrap="square">
            <a:spAutoFit/>
          </a:bodyPr>
          <a:lstStyle/>
          <a:p>
            <a:pPr marL="0" marR="0" algn="ctr">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COURSE:</a:t>
            </a:r>
            <a:r>
              <a:rPr lang="en-US" sz="20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IST659 Data Administration Concepts and Database Management</a:t>
            </a:r>
            <a:endParaRPr lang="en-US" sz="20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rPr>
              <a:t>INSTRUCTOR: Vincent Plaza</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319659"/>
            <a:ext cx="6766560" cy="768096"/>
          </a:xfrm>
        </p:spPr>
        <p:txBody>
          <a:bodyPr/>
          <a:lstStyle/>
          <a:p>
            <a:pPr marR="0" lvl="0" algn="just">
              <a:spcBef>
                <a:spcPts val="0"/>
              </a:spcBef>
              <a:spcAft>
                <a:spcPts val="0"/>
              </a:spcAft>
            </a:pPr>
            <a:r>
              <a:rPr lang="en-US" b="1" dirty="0">
                <a:effectLst/>
                <a:latin typeface="Times New Roman" panose="02020603050405020304" pitchFamily="18" charset="0"/>
                <a:ea typeface="Times New Roman" panose="02020603050405020304" pitchFamily="18" charset="0"/>
              </a:rPr>
              <a:t>NAVIGATION DIAGRAM</a:t>
            </a:r>
            <a:endParaRPr lang="en-US"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A black background with white text&#10;&#10;Description automatically generated">
            <a:extLst>
              <a:ext uri="{FF2B5EF4-FFF2-40B4-BE49-F238E27FC236}">
                <a16:creationId xmlns:a16="http://schemas.microsoft.com/office/drawing/2014/main" id="{484F1602-A526-7AE7-0CBF-7622F47D49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286" y="1194404"/>
            <a:ext cx="6259175" cy="4901391"/>
          </a:xfrm>
          <a:prstGeom prst="rect">
            <a:avLst/>
          </a:prstGeom>
          <a:noFill/>
          <a:ln>
            <a:noFill/>
          </a:ln>
        </p:spPr>
      </p:pic>
    </p:spTree>
    <p:extLst>
      <p:ext uri="{BB962C8B-B14F-4D97-AF65-F5344CB8AC3E}">
        <p14:creationId xmlns:p14="http://schemas.microsoft.com/office/powerpoint/2010/main" val="2763194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414668"/>
            <a:ext cx="7503184" cy="768096"/>
          </a:xfrm>
        </p:spPr>
        <p:txBody>
          <a:bodyPr/>
          <a:lstStyle/>
          <a:p>
            <a:pPr marR="0" lvl="0" algn="just">
              <a:spcBef>
                <a:spcPts val="0"/>
              </a:spcBef>
              <a:spcAft>
                <a:spcPts val="0"/>
              </a:spcAft>
            </a:pPr>
            <a:r>
              <a:rPr lang="en-US" b="1" dirty="0">
                <a:effectLst/>
                <a:latin typeface="Times New Roman" panose="02020603050405020304" pitchFamily="18" charset="0"/>
                <a:ea typeface="Times New Roman" panose="02020603050405020304" pitchFamily="18" charset="0"/>
              </a:rPr>
              <a:t>System Architecture</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423144" y="1183852"/>
            <a:ext cx="6613451" cy="2700528"/>
          </a:xfrm>
        </p:spPr>
        <p:txBody>
          <a:bodyPr/>
          <a:lstStyle/>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Web Application</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Database Management System (DBMS)</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Database Schema</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Security Measures</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Document Handling</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Application Workflow</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Data Validation</a:t>
            </a:r>
          </a:p>
          <a:p>
            <a:pPr marL="514350" marR="0" indent="-285750" algn="just">
              <a:lnSpc>
                <a:spcPct val="150000"/>
              </a:lnSpc>
              <a:spcBef>
                <a:spcPts val="0"/>
              </a:spcBef>
              <a:spcAft>
                <a:spcPts val="0"/>
              </a:spcAft>
              <a:buFont typeface="Courier New" panose="02070309020205020404" pitchFamily="49" charset="0"/>
              <a:buChar char="o"/>
            </a:pPr>
            <a:r>
              <a:rPr lang="en-US" sz="1800" dirty="0">
                <a:effectLst/>
                <a:latin typeface="Times New Roman" panose="02020603050405020304" pitchFamily="18" charset="0"/>
                <a:ea typeface="Times New Roman" panose="02020603050405020304" pitchFamily="18" charset="0"/>
              </a:rPr>
              <a:t>Key Modules</a:t>
            </a:r>
          </a:p>
          <a:p>
            <a:pPr marL="1200150" lvl="1" indent="-28575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User Authentication and Management</a:t>
            </a:r>
          </a:p>
          <a:p>
            <a:pPr marL="1200150" lvl="1" indent="-28575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Job Seeker Module</a:t>
            </a:r>
          </a:p>
          <a:p>
            <a:pPr marL="1200150" lvl="1" indent="-28575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Employer Module</a:t>
            </a:r>
          </a:p>
          <a:p>
            <a:pPr marL="1200150" lvl="1" indent="-28575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Application Management</a:t>
            </a:r>
          </a:p>
          <a:p>
            <a:pPr marL="1200150" lvl="1" indent="-285750" algn="just">
              <a:lnSpc>
                <a:spcPct val="150000"/>
              </a:lnSpc>
              <a:spcBef>
                <a:spcPts val="0"/>
              </a:spcBef>
            </a:pPr>
            <a:r>
              <a:rPr lang="en-US" sz="1800" dirty="0">
                <a:effectLst/>
                <a:latin typeface="Times New Roman" panose="02020603050405020304" pitchFamily="18" charset="0"/>
                <a:ea typeface="Times New Roman" panose="02020603050405020304" pitchFamily="18" charset="0"/>
              </a:rPr>
              <a:t>Reference Data</a:t>
            </a:r>
          </a:p>
          <a:p>
            <a:pPr marL="514350" marR="0" indent="-285750" algn="just">
              <a:spcBef>
                <a:spcPts val="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28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581046" y="2725337"/>
            <a:ext cx="7013448" cy="1627632"/>
          </a:xfrm>
        </p:spPr>
        <p:txBody>
          <a:bodyPr/>
          <a:lstStyle/>
          <a:p>
            <a:r>
              <a:rPr lang="en-US" sz="5600" b="1" dirty="0">
                <a:effectLst/>
                <a:latin typeface="Times New Roman" panose="02020603050405020304" pitchFamily="18" charset="0"/>
                <a:ea typeface="Times New Roman" panose="02020603050405020304" pitchFamily="18" charset="0"/>
              </a:rPr>
              <a:t>User Interface (UI) Design</a:t>
            </a:r>
            <a:br>
              <a:rPr lang="en-US" sz="5600" dirty="0">
                <a:effectLst/>
                <a:latin typeface="Times New Roman" panose="02020603050405020304" pitchFamily="18" charset="0"/>
                <a:ea typeface="Times New Roman" panose="02020603050405020304" pitchFamily="18" charset="0"/>
              </a:rPr>
            </a:br>
            <a:endParaRPr lang="en-US" sz="5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5E58A-1AB5-7ACE-8986-ABBC0CF2B4F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13</a:t>
            </a:fld>
            <a:endParaRPr lang="en-US"/>
          </a:p>
        </p:txBody>
      </p:sp>
      <p:sp>
        <p:nvSpPr>
          <p:cNvPr id="11" name="Title 3">
            <a:extLst>
              <a:ext uri="{FF2B5EF4-FFF2-40B4-BE49-F238E27FC236}">
                <a16:creationId xmlns:a16="http://schemas.microsoft.com/office/drawing/2014/main" id="{B19BC7F4-E97D-E2CE-6B0B-C81995FF4365}"/>
              </a:ext>
            </a:extLst>
          </p:cNvPr>
          <p:cNvSpPr>
            <a:spLocks noGrp="1"/>
          </p:cNvSpPr>
          <p:nvPr>
            <p:ph type="title"/>
          </p:nvPr>
        </p:nvSpPr>
        <p:spPr>
          <a:xfrm>
            <a:off x="3784766" y="347472"/>
            <a:ext cx="3767328" cy="768096"/>
          </a:xfrm>
        </p:spPr>
        <p:txBody>
          <a:bodyPr/>
          <a:lstStyle/>
          <a:p>
            <a:r>
              <a:rPr lang="en-US" dirty="0">
                <a:latin typeface="Times New Roman" panose="02020603050405020304" pitchFamily="18" charset="0"/>
                <a:cs typeface="Times New Roman" panose="02020603050405020304" pitchFamily="18" charset="0"/>
              </a:rPr>
              <a:t>LOGIN PAGE</a:t>
            </a:r>
          </a:p>
        </p:txBody>
      </p:sp>
      <p:pic>
        <p:nvPicPr>
          <p:cNvPr id="6" name="Picture 5" descr="A person looking at a sign up&#10;&#10;Description automatically generated">
            <a:extLst>
              <a:ext uri="{FF2B5EF4-FFF2-40B4-BE49-F238E27FC236}">
                <a16:creationId xmlns:a16="http://schemas.microsoft.com/office/drawing/2014/main" id="{AF13E87F-6329-CD49-7311-029BC1C4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784766" y="1275810"/>
            <a:ext cx="3739908" cy="5286090"/>
          </a:xfrm>
          <a:prstGeom prst="rect">
            <a:avLst/>
          </a:prstGeom>
          <a:noFill/>
          <a:ln>
            <a:noFill/>
          </a:ln>
        </p:spPr>
      </p:pic>
      <p:sp>
        <p:nvSpPr>
          <p:cNvPr id="13" name="Content Placeholder 5">
            <a:extLst>
              <a:ext uri="{FF2B5EF4-FFF2-40B4-BE49-F238E27FC236}">
                <a16:creationId xmlns:a16="http://schemas.microsoft.com/office/drawing/2014/main" id="{73620D0B-96BA-23CD-8678-4E592E57F439}"/>
              </a:ext>
            </a:extLst>
          </p:cNvPr>
          <p:cNvSpPr>
            <a:spLocks noGrp="1"/>
          </p:cNvSpPr>
          <p:nvPr>
            <p:ph sz="quarter" idx="4"/>
          </p:nvPr>
        </p:nvSpPr>
        <p:spPr>
          <a:xfrm>
            <a:off x="7752092" y="1275810"/>
            <a:ext cx="3741928" cy="4306380"/>
          </a:xfrm>
        </p:spPr>
        <p:txBody>
          <a:bodyPr/>
          <a:lstStyle/>
          <a:p>
            <a:r>
              <a:rPr lang="en-US" sz="1800" dirty="0">
                <a:effectLst/>
                <a:latin typeface="Times New Roman" panose="02020603050405020304" pitchFamily="18" charset="0"/>
                <a:ea typeface="Times New Roman" panose="02020603050405020304" pitchFamily="18" charset="0"/>
              </a:rPr>
              <a:t>The login page presents a simple and straightforward interface, with fields for username and password, and options to log in, sign up, or proceed to employee login. A prominent 'JOB' lettering acts as a visual focal point, emphasizing the portal's purpose.</a:t>
            </a:r>
          </a:p>
          <a:p>
            <a:endParaRPr lang="en-US" dirty="0"/>
          </a:p>
        </p:txBody>
      </p:sp>
    </p:spTree>
    <p:extLst>
      <p:ext uri="{BB962C8B-B14F-4D97-AF65-F5344CB8AC3E}">
        <p14:creationId xmlns:p14="http://schemas.microsoft.com/office/powerpoint/2010/main" val="151418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5E58A-1AB5-7ACE-8986-ABBC0CF2B4F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sp>
        <p:nvSpPr>
          <p:cNvPr id="11" name="Title 3">
            <a:extLst>
              <a:ext uri="{FF2B5EF4-FFF2-40B4-BE49-F238E27FC236}">
                <a16:creationId xmlns:a16="http://schemas.microsoft.com/office/drawing/2014/main" id="{B19BC7F4-E97D-E2CE-6B0B-C81995FF4365}"/>
              </a:ext>
            </a:extLst>
          </p:cNvPr>
          <p:cNvSpPr>
            <a:spLocks noGrp="1"/>
          </p:cNvSpPr>
          <p:nvPr>
            <p:ph type="title"/>
          </p:nvPr>
        </p:nvSpPr>
        <p:spPr>
          <a:xfrm>
            <a:off x="3784766" y="347472"/>
            <a:ext cx="5401764" cy="768096"/>
          </a:xfrm>
        </p:spPr>
        <p:txBody>
          <a:bodyPr/>
          <a:lstStyle/>
          <a:p>
            <a:r>
              <a:rPr lang="en-US" dirty="0">
                <a:latin typeface="Times New Roman" panose="02020603050405020304" pitchFamily="18" charset="0"/>
                <a:cs typeface="Times New Roman" panose="02020603050405020304" pitchFamily="18" charset="0"/>
              </a:rPr>
              <a:t>WELCOME PAGE</a:t>
            </a:r>
          </a:p>
        </p:txBody>
      </p:sp>
      <p:sp>
        <p:nvSpPr>
          <p:cNvPr id="13" name="Content Placeholder 5">
            <a:extLst>
              <a:ext uri="{FF2B5EF4-FFF2-40B4-BE49-F238E27FC236}">
                <a16:creationId xmlns:a16="http://schemas.microsoft.com/office/drawing/2014/main" id="{73620D0B-96BA-23CD-8678-4E592E57F439}"/>
              </a:ext>
            </a:extLst>
          </p:cNvPr>
          <p:cNvSpPr>
            <a:spLocks noGrp="1"/>
          </p:cNvSpPr>
          <p:nvPr>
            <p:ph sz="quarter" idx="4"/>
          </p:nvPr>
        </p:nvSpPr>
        <p:spPr>
          <a:xfrm>
            <a:off x="7752092" y="1275810"/>
            <a:ext cx="3741928" cy="4306380"/>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Upon login, users are greeted with a welcome page that is clean and uncluttered, offering clear navigation options - Profile, More Details, Applications, Opportunities, and Logout. The use of contrasting colors guides users naturally to the various sections of the portal.</a:t>
            </a:r>
          </a:p>
          <a:p>
            <a:endParaRPr lang="en-US" dirty="0"/>
          </a:p>
        </p:txBody>
      </p:sp>
      <p:pic>
        <p:nvPicPr>
          <p:cNvPr id="2" name="Picture 1" descr="A screenshot of a phone application&#10;&#10;Description automatically generated">
            <a:extLst>
              <a:ext uri="{FF2B5EF4-FFF2-40B4-BE49-F238E27FC236}">
                <a16:creationId xmlns:a16="http://schemas.microsoft.com/office/drawing/2014/main" id="{89C93467-DE4E-CC79-01AB-2CF18C5678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7933" y="1136834"/>
            <a:ext cx="3600994" cy="5394960"/>
          </a:xfrm>
          <a:prstGeom prst="rect">
            <a:avLst/>
          </a:prstGeom>
          <a:noFill/>
          <a:ln>
            <a:noFill/>
          </a:ln>
        </p:spPr>
      </p:pic>
    </p:spTree>
    <p:extLst>
      <p:ext uri="{BB962C8B-B14F-4D97-AF65-F5344CB8AC3E}">
        <p14:creationId xmlns:p14="http://schemas.microsoft.com/office/powerpoint/2010/main" val="287129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5E58A-1AB5-7ACE-8986-ABBC0CF2B4F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15</a:t>
            </a:fld>
            <a:endParaRPr lang="en-US"/>
          </a:p>
        </p:txBody>
      </p:sp>
      <p:sp>
        <p:nvSpPr>
          <p:cNvPr id="11" name="Title 3">
            <a:extLst>
              <a:ext uri="{FF2B5EF4-FFF2-40B4-BE49-F238E27FC236}">
                <a16:creationId xmlns:a16="http://schemas.microsoft.com/office/drawing/2014/main" id="{B19BC7F4-E97D-E2CE-6B0B-C81995FF4365}"/>
              </a:ext>
            </a:extLst>
          </p:cNvPr>
          <p:cNvSpPr>
            <a:spLocks noGrp="1"/>
          </p:cNvSpPr>
          <p:nvPr>
            <p:ph type="title"/>
          </p:nvPr>
        </p:nvSpPr>
        <p:spPr>
          <a:xfrm>
            <a:off x="3784765" y="347472"/>
            <a:ext cx="6528815" cy="768096"/>
          </a:xfrm>
        </p:spPr>
        <p:txBody>
          <a:bodyPr/>
          <a:lstStyle/>
          <a:p>
            <a:pPr marL="0" marR="0" algn="just">
              <a:spcBef>
                <a:spcPts val="0"/>
              </a:spcBef>
              <a:spcAft>
                <a:spcPts val="0"/>
              </a:spcAft>
            </a:pPr>
            <a:r>
              <a:rPr lang="en-US" sz="4400" b="1" dirty="0">
                <a:effectLst/>
                <a:latin typeface="Times New Roman" panose="02020603050405020304" pitchFamily="18" charset="0"/>
                <a:ea typeface="Times New Roman" panose="02020603050405020304" pitchFamily="18" charset="0"/>
              </a:rPr>
              <a:t>Applicant Profile</a:t>
            </a:r>
            <a:endParaRPr lang="en-US" sz="4400" dirty="0">
              <a:effectLst/>
              <a:latin typeface="Times New Roman" panose="02020603050405020304" pitchFamily="18" charset="0"/>
              <a:ea typeface="Times New Roman" panose="02020603050405020304" pitchFamily="18" charset="0"/>
            </a:endParaRPr>
          </a:p>
        </p:txBody>
      </p:sp>
      <p:sp>
        <p:nvSpPr>
          <p:cNvPr id="13" name="Content Placeholder 5">
            <a:extLst>
              <a:ext uri="{FF2B5EF4-FFF2-40B4-BE49-F238E27FC236}">
                <a16:creationId xmlns:a16="http://schemas.microsoft.com/office/drawing/2014/main" id="{73620D0B-96BA-23CD-8678-4E592E57F439}"/>
              </a:ext>
            </a:extLst>
          </p:cNvPr>
          <p:cNvSpPr>
            <a:spLocks noGrp="1"/>
          </p:cNvSpPr>
          <p:nvPr>
            <p:ph sz="quarter" idx="4"/>
          </p:nvPr>
        </p:nvSpPr>
        <p:spPr>
          <a:xfrm>
            <a:off x="7752092" y="1275810"/>
            <a:ext cx="3741928" cy="4306380"/>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Applicant Profile page is designed for ease of reading, displaying personal details like email, name, contact number, and age in a structured format. The layout ensures that users can quickly scan for relevant information.</a:t>
            </a:r>
          </a:p>
          <a:p>
            <a:endParaRPr lang="en-US" dirty="0"/>
          </a:p>
        </p:txBody>
      </p:sp>
      <p:pic>
        <p:nvPicPr>
          <p:cNvPr id="2" name="Picture 1" descr="A screenshot of a computer&#10;&#10;Description automatically generated">
            <a:extLst>
              <a:ext uri="{FF2B5EF4-FFF2-40B4-BE49-F238E27FC236}">
                <a16:creationId xmlns:a16="http://schemas.microsoft.com/office/drawing/2014/main" id="{99C3A829-ECF5-5BA2-0683-103E73F258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9195" y="1115568"/>
            <a:ext cx="3741927" cy="5551197"/>
          </a:xfrm>
          <a:prstGeom prst="rect">
            <a:avLst/>
          </a:prstGeom>
          <a:noFill/>
          <a:ln>
            <a:noFill/>
          </a:ln>
        </p:spPr>
      </p:pic>
    </p:spTree>
    <p:extLst>
      <p:ext uri="{BB962C8B-B14F-4D97-AF65-F5344CB8AC3E}">
        <p14:creationId xmlns:p14="http://schemas.microsoft.com/office/powerpoint/2010/main" val="346528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95E58A-1AB5-7ACE-8986-ABBC0CF2B4FD}"/>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16</a:t>
            </a:fld>
            <a:endParaRPr lang="en-US"/>
          </a:p>
        </p:txBody>
      </p:sp>
      <p:sp>
        <p:nvSpPr>
          <p:cNvPr id="11" name="Title 3">
            <a:extLst>
              <a:ext uri="{FF2B5EF4-FFF2-40B4-BE49-F238E27FC236}">
                <a16:creationId xmlns:a16="http://schemas.microsoft.com/office/drawing/2014/main" id="{B19BC7F4-E97D-E2CE-6B0B-C81995FF4365}"/>
              </a:ext>
            </a:extLst>
          </p:cNvPr>
          <p:cNvSpPr>
            <a:spLocks noGrp="1"/>
          </p:cNvSpPr>
          <p:nvPr>
            <p:ph type="title"/>
          </p:nvPr>
        </p:nvSpPr>
        <p:spPr>
          <a:xfrm>
            <a:off x="3784765" y="347472"/>
            <a:ext cx="7358156" cy="768096"/>
          </a:xfrm>
        </p:spPr>
        <p:txBody>
          <a:bodyPr/>
          <a:lstStyle/>
          <a:p>
            <a:pPr marL="0" marR="0" algn="just">
              <a:spcBef>
                <a:spcPts val="0"/>
              </a:spcBef>
              <a:spcAft>
                <a:spcPts val="0"/>
              </a:spcAft>
            </a:pPr>
            <a:r>
              <a:rPr lang="en-US" b="1" dirty="0">
                <a:effectLst/>
                <a:latin typeface="Times New Roman" panose="02020603050405020304" pitchFamily="18" charset="0"/>
                <a:ea typeface="Times New Roman" panose="02020603050405020304" pitchFamily="18" charset="0"/>
              </a:rPr>
              <a:t>Detailed Information</a:t>
            </a:r>
            <a:endParaRPr lang="en-US" dirty="0">
              <a:effectLst/>
              <a:latin typeface="Times New Roman" panose="02020603050405020304" pitchFamily="18" charset="0"/>
              <a:ea typeface="Times New Roman" panose="02020603050405020304" pitchFamily="18" charset="0"/>
            </a:endParaRPr>
          </a:p>
        </p:txBody>
      </p:sp>
      <p:sp>
        <p:nvSpPr>
          <p:cNvPr id="13" name="Content Placeholder 5">
            <a:extLst>
              <a:ext uri="{FF2B5EF4-FFF2-40B4-BE49-F238E27FC236}">
                <a16:creationId xmlns:a16="http://schemas.microsoft.com/office/drawing/2014/main" id="{73620D0B-96BA-23CD-8678-4E592E57F439}"/>
              </a:ext>
            </a:extLst>
          </p:cNvPr>
          <p:cNvSpPr>
            <a:spLocks noGrp="1"/>
          </p:cNvSpPr>
          <p:nvPr>
            <p:ph sz="quarter" idx="4"/>
          </p:nvPr>
        </p:nvSpPr>
        <p:spPr>
          <a:xfrm>
            <a:off x="7752092" y="1275810"/>
            <a:ext cx="3741928" cy="4306380"/>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More Details page is comprehensive, covering address, education, skills, and experience. The information is compartmentalized into sections for quick reference, enhancing the user experience by making data management more efficient.</a:t>
            </a:r>
          </a:p>
        </p:txBody>
      </p:sp>
      <p:pic>
        <p:nvPicPr>
          <p:cNvPr id="3" name="Picture 2" descr="A screenshot of a computer&#10;&#10;Description automatically generated">
            <a:extLst>
              <a:ext uri="{FF2B5EF4-FFF2-40B4-BE49-F238E27FC236}">
                <a16:creationId xmlns:a16="http://schemas.microsoft.com/office/drawing/2014/main" id="{0F248614-1C7E-8DC6-DC4F-A9DE981CF4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0877" y="1198993"/>
            <a:ext cx="3402844" cy="5348749"/>
          </a:xfrm>
          <a:prstGeom prst="rect">
            <a:avLst/>
          </a:prstGeom>
          <a:noFill/>
          <a:ln>
            <a:noFill/>
          </a:ln>
        </p:spPr>
      </p:pic>
    </p:spTree>
    <p:extLst>
      <p:ext uri="{BB962C8B-B14F-4D97-AF65-F5344CB8AC3E}">
        <p14:creationId xmlns:p14="http://schemas.microsoft.com/office/powerpoint/2010/main" val="3219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146142" cy="1536264"/>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Results and Achievements</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780954"/>
            <a:ext cx="8130505" cy="2700528"/>
          </a:xfrm>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Successful Prototype Development:</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project started with a functional prototype, providing stakeholders with a tangible vision and facilitating early feedback for refining the project's direction.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Feature-Rich Application: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Online Job Portal evolved into a feature-rich platform, offering user-friendly profiles, detailed job listings, resume upload, communication tools, and advanced search functionalities.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Positive User Feedback:</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During beta testing, the platform received overwhelmingly positive feedback for its user-friendly interface, search capabilities, and communication tools, leading to further refinements.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18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146142" cy="1536264"/>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Results and Achievements</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780954"/>
            <a:ext cx="8130505" cy="2700528"/>
          </a:xfrm>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Timely Project Delivery:</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project adhered to the established timeline, meeting milestones and deliverables on schedule through effective project management and a dedicated development team.</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Scalability and Performance:</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Online Job Portal demonstrated robust scalability and performance, handling a substantial number of concurrent users without significant response time degradation.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Security Compliance:</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Rigorous security testing and implementation of robust security measures ensured the confidentiality and integrity of user data throughout the development.</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258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146142" cy="1536264"/>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Results and Achievements</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780954"/>
            <a:ext cx="8130505" cy="2700528"/>
          </a:xfrm>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High User Adoption: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platform experienced high user adoption rates, solidifying its position as a valuable resource in the job market for both job seekers and employers.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Continued Support and Maintenance:</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Post-launch, the project team provided ongoing support, regular updates, bug fixes, and feature enhancements to meet user expectations and industry standards.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Future Roadmap:</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success of the Online Job Portal has paved the way for future developments, including expanding features, improving user experiences, and exploring mobile app development.</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276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06482" y="615413"/>
            <a:ext cx="5693664" cy="768096"/>
          </a:xfrm>
        </p:spPr>
        <p:txBody>
          <a:bodyPr/>
          <a:lstStyle/>
          <a:p>
            <a:pPr marL="0" marR="0" algn="ctr">
              <a:spcBef>
                <a:spcPts val="0"/>
              </a:spcBef>
              <a:spcAft>
                <a:spcPts val="0"/>
              </a:spcAft>
            </a:pPr>
            <a:r>
              <a:rPr lang="en-US" sz="3200" b="1" dirty="0">
                <a:effectLst/>
                <a:latin typeface="Times New Roman" panose="02020603050405020304" pitchFamily="18" charset="0"/>
                <a:ea typeface="Times New Roman" panose="02020603050405020304" pitchFamily="18" charset="0"/>
              </a:rPr>
              <a:t>Team Information</a:t>
            </a:r>
            <a:endParaRPr lang="en-US" sz="3200" dirty="0">
              <a:effectLst/>
              <a:latin typeface="Times New Roman" panose="02020603050405020304" pitchFamily="18" charset="0"/>
              <a:ea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D0C6FA0-33D0-A65E-B5F7-E2C680DDEE51}"/>
              </a:ext>
            </a:extLst>
          </p:cNvPr>
          <p:cNvGraphicFramePr>
            <a:graphicFrameLocks noGrp="1"/>
          </p:cNvGraphicFramePr>
          <p:nvPr>
            <p:ph idx="1"/>
            <p:extLst>
              <p:ext uri="{D42A27DB-BD31-4B8C-83A1-F6EECF244321}">
                <p14:modId xmlns:p14="http://schemas.microsoft.com/office/powerpoint/2010/main" val="317334808"/>
              </p:ext>
            </p:extLst>
          </p:nvPr>
        </p:nvGraphicFramePr>
        <p:xfrm>
          <a:off x="840969" y="1510852"/>
          <a:ext cx="6272211" cy="2292651"/>
        </p:xfrm>
        <a:graphic>
          <a:graphicData uri="http://schemas.openxmlformats.org/drawingml/2006/table">
            <a:tbl>
              <a:tblPr firstRow="1" firstCol="1" bandRow="1">
                <a:tableStyleId>{5C22544A-7EE6-4342-B048-85BDC9FD1C3A}</a:tableStyleId>
              </a:tblPr>
              <a:tblGrid>
                <a:gridCol w="2090737">
                  <a:extLst>
                    <a:ext uri="{9D8B030D-6E8A-4147-A177-3AD203B41FA5}">
                      <a16:colId xmlns:a16="http://schemas.microsoft.com/office/drawing/2014/main" val="3986372393"/>
                    </a:ext>
                  </a:extLst>
                </a:gridCol>
                <a:gridCol w="2090737">
                  <a:extLst>
                    <a:ext uri="{9D8B030D-6E8A-4147-A177-3AD203B41FA5}">
                      <a16:colId xmlns:a16="http://schemas.microsoft.com/office/drawing/2014/main" val="2744696217"/>
                    </a:ext>
                  </a:extLst>
                </a:gridCol>
                <a:gridCol w="2090737">
                  <a:extLst>
                    <a:ext uri="{9D8B030D-6E8A-4147-A177-3AD203B41FA5}">
                      <a16:colId xmlns:a16="http://schemas.microsoft.com/office/drawing/2014/main" val="583763307"/>
                    </a:ext>
                  </a:extLst>
                </a:gridCol>
              </a:tblGrid>
              <a:tr h="371111">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Members</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Role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Cross-train</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883564334"/>
                  </a:ext>
                </a:extLst>
              </a:tr>
              <a:tr h="384308">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Jill </a:t>
                      </a:r>
                      <a:r>
                        <a:rPr lang="en-US" sz="1400" dirty="0" err="1">
                          <a:solidFill>
                            <a:schemeClr val="tx1"/>
                          </a:solidFill>
                          <a:effectLst/>
                          <a:latin typeface="Times New Roman" panose="02020603050405020304" pitchFamily="18" charset="0"/>
                          <a:cs typeface="Times New Roman" panose="02020603050405020304" pitchFamily="18" charset="0"/>
                        </a:rPr>
                        <a:t>Karia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Business Analyst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Vedant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247010069"/>
                  </a:ext>
                </a:extLst>
              </a:tr>
              <a:tr h="384308">
                <a:tc>
                  <a:txBody>
                    <a:bodyPr/>
                    <a:lstStyle/>
                    <a:p>
                      <a:pPr marL="0" marR="0" algn="ctr">
                        <a:spcBef>
                          <a:spcPts val="0"/>
                        </a:spcBef>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Adesh</a:t>
                      </a:r>
                      <a:r>
                        <a:rPr lang="en-US" sz="1400" dirty="0">
                          <a:solidFill>
                            <a:schemeClr val="tx1"/>
                          </a:solidFill>
                          <a:effectLst/>
                          <a:latin typeface="Times New Roman" panose="02020603050405020304" pitchFamily="18" charset="0"/>
                          <a:cs typeface="Times New Roman" panose="02020603050405020304" pitchFamily="18" charset="0"/>
                        </a:rPr>
                        <a:t> More</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Developer</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Jill</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2862539499"/>
                  </a:ext>
                </a:extLst>
              </a:tr>
              <a:tr h="384308">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Ishika Gaikwad</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Project Manager</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Advait</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841886842"/>
                  </a:ext>
                </a:extLst>
              </a:tr>
              <a:tr h="384308">
                <a:tc>
                  <a:txBody>
                    <a:bodyPr/>
                    <a:lstStyle/>
                    <a:p>
                      <a:pPr marL="0" marR="0" algn="ctr">
                        <a:spcBef>
                          <a:spcPts val="0"/>
                        </a:spcBef>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Advait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Naevekar</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Database Administrator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err="1">
                          <a:solidFill>
                            <a:schemeClr val="tx1"/>
                          </a:solidFill>
                          <a:effectLst/>
                          <a:latin typeface="Times New Roman" panose="02020603050405020304" pitchFamily="18" charset="0"/>
                          <a:cs typeface="Times New Roman" panose="02020603050405020304" pitchFamily="18" charset="0"/>
                        </a:rPr>
                        <a:t>Adesh</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141705477"/>
                  </a:ext>
                </a:extLst>
              </a:tr>
              <a:tr h="384308">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Vedant Kadam</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UI/UX Developer</a:t>
                      </a:r>
                      <a:endParaRPr lang="en-US"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tc>
                  <a:txBody>
                    <a:bodyPr/>
                    <a:lstStyle/>
                    <a:p>
                      <a:pPr marL="0" marR="0" algn="ctr">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Ishika</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975" marR="56975" marT="0" marB="0"/>
                </a:tc>
                <a:extLst>
                  <a:ext uri="{0D108BD9-81ED-4DB2-BD59-A6C34878D82A}">
                    <a16:rowId xmlns:a16="http://schemas.microsoft.com/office/drawing/2014/main" val="3890832069"/>
                  </a:ext>
                </a:extLst>
              </a:tr>
            </a:tbl>
          </a:graphicData>
        </a:graphic>
      </p:graphicFrame>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146142" cy="778160"/>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Challenges Faced</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235360"/>
            <a:ext cx="8130505" cy="2700528"/>
          </a:xfrm>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Technical Complexity:</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Agile development and task breakdown facilitated the management of the extensive feature set, ensuring iterative development and quick issue resolution.</a:t>
            </a:r>
          </a:p>
          <a:p>
            <a:pPr marL="0" marR="0" algn="just">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User Feedback Incorporation: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 systematic feedback collection process and prioritization allowed for effective management and implementation of improvements based on user input.</a:t>
            </a:r>
          </a:p>
          <a:p>
            <a:pPr marL="0" marR="0" algn="just">
              <a:spcBef>
                <a:spcPts val="0"/>
              </a:spcBef>
              <a:spcAft>
                <a:spcPts val="0"/>
              </a:spcAft>
            </a:pPr>
            <a:endParaRPr lang="en-US"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Data Security and Privacy:</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 comprehensive security audit, encryption, access controls, and compliance measures were implemented to ensure the security and privacy of sensitive user data.</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1189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146142" cy="778160"/>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Challenges Faced</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235360"/>
            <a:ext cx="8130505" cy="2700528"/>
          </a:xfrm>
        </p:spPr>
        <p:txBody>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Scalability:</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Load testing, performance optimization, and scalable architecture design addressed challenges in anticipating and accommodating future growth in user traffic.</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Resource Constraints: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Efficient resource allocation, budget management, and prioritization, along with leveraging open-source technologies, enabled project success despite resource limitations.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User Training and Adoption: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User guides, video tutorials, webinars, and responsive customer support were employed to encourage user adoption and maximize the benefits of the Online Job Portal.</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944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407490" cy="778160"/>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FUTURE ENHANCEMENTS</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104579"/>
            <a:ext cx="8130505" cy="2700528"/>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Machine Learning-Powered Job Matching:</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Integration of machine learning algorithms to analyze profiles and historical data for more accurate and personalized job recommendations.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Enhanced Employer Tools: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Introduction of advanced employer tools, including automated interview scheduling, skill assessment tests, and video interviewing, to streamline the hiring process.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Skill Development Resources: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Addition of skill development resources such as online courses, webinars, and certification programs to empower job seekers and enhance their competitiveness.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Integration with Social Media:</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Social media integration for easy job listing sharing and simplified registration/login processes using social media accounts.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22</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35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6" y="271272"/>
            <a:ext cx="7407490" cy="778160"/>
          </a:xfrm>
        </p:spPr>
        <p:txBody>
          <a:bodyPr/>
          <a:lstStyle/>
          <a:p>
            <a:pPr marR="0" lvl="0" algn="ctr">
              <a:spcBef>
                <a:spcPts val="0"/>
              </a:spcBef>
              <a:spcAft>
                <a:spcPts val="0"/>
              </a:spcAft>
            </a:pPr>
            <a:r>
              <a:rPr lang="en-US" b="1" dirty="0">
                <a:effectLst/>
                <a:latin typeface="Times New Roman" panose="02020603050405020304" pitchFamily="18" charset="0"/>
                <a:ea typeface="Times New Roman" panose="02020603050405020304" pitchFamily="18" charset="0"/>
              </a:rPr>
              <a:t>FUTURE ENHANCEMENTS</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03532" y="1072680"/>
            <a:ext cx="8130505" cy="2700528"/>
          </a:xfrm>
        </p:spPr>
        <p:txBody>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International Expansion: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Expansion of the portal to include international job listings, considering cultural and legal differences in various regions.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Data Analytics Dashboard:</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Development of a comprehensive data analytics dashboard providing insights into job market trends, salary benchmarks, and skill demand.</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Enhanced User Support:</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Continued investment in excellent customer support and chatbot assistance for prompt responses to user queries, fostering trust and satisfaction.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Gamification Elements: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Introduction of gamification elements to make the job search process engaging, with rewards or badges for achievements.</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23</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31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1975104"/>
            <a:ext cx="5118301" cy="1453896"/>
          </a:xfrm>
        </p:spPr>
        <p:txBody>
          <a:bodyPr/>
          <a:lstStyle/>
          <a:p>
            <a:r>
              <a:rPr lang="en-US" sz="5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457200"/>
            <a:ext cx="6766560" cy="768096"/>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97208" y="1468380"/>
            <a:ext cx="6766560" cy="2700528"/>
          </a:xfrm>
        </p:spPr>
        <p:txBody>
          <a:bodyPr/>
          <a:lstStyle/>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In the ever-evolving landscape of the job market, the initiative to develop an Online Job Portal is fueled by the imperative to simplify and enhance the intricacies involved in job searching and hiring processes. The Online Job Portal acts as a pivotal bridge, strategically connecting job seekers with prospective employers, facilitating a more seamless and efficient employment ecosystem.</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457200"/>
            <a:ext cx="6766560" cy="768096"/>
          </a:xfrm>
        </p:spPr>
        <p:txBody>
          <a:bodyPr/>
          <a:lstStyle/>
          <a:p>
            <a:pPr marL="0" marR="0" algn="just">
              <a:spcBef>
                <a:spcPts val="0"/>
              </a:spcBef>
              <a:spcAft>
                <a:spcPts val="0"/>
              </a:spcAft>
            </a:pPr>
            <a:r>
              <a:rPr lang="en-US" sz="4400" b="1" dirty="0">
                <a:effectLst/>
                <a:latin typeface="Times New Roman" panose="02020603050405020304" pitchFamily="18" charset="0"/>
                <a:ea typeface="Times New Roman" panose="02020603050405020304" pitchFamily="18" charset="0"/>
              </a:rPr>
              <a:t>Objectives</a:t>
            </a:r>
            <a:endParaRPr lang="en-US" sz="44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99225" y="1383320"/>
            <a:ext cx="6766560" cy="2700528"/>
          </a:xfrm>
        </p:spPr>
        <p:txBody>
          <a:bodyPr/>
          <a:lstStyle/>
          <a:p>
            <a:pPr marL="914400" marR="0" indent="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Intuitive User Interface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Robust Database Infrastructure</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Sophisticated Job Matching Algorithm</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Seamless Communication</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Comprehensive Analytics Dashboard</a:t>
            </a: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5432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457200"/>
            <a:ext cx="6766560" cy="768096"/>
          </a:xfrm>
        </p:spPr>
        <p:txBody>
          <a:bodyPr/>
          <a:lstStyle/>
          <a:p>
            <a:r>
              <a:rPr lang="en-US" dirty="0">
                <a:latin typeface="Times New Roman" panose="02020603050405020304" pitchFamily="18" charset="0"/>
                <a:cs typeface="Times New Roman" panose="02020603050405020304" pitchFamily="18" charset="0"/>
              </a:rPr>
              <a:t>Significance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97208" y="1468380"/>
            <a:ext cx="6766560" cy="2700528"/>
          </a:xfrm>
        </p:spPr>
        <p:txBody>
          <a:bodyPr/>
          <a:lstStyle/>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significance of this project is underscored by its commitment to addressing limitations observed in existing systems. By prioritizing user-friendliness, fortifying data security measures, and providing a more comprehensive service, the Online Job Portal aims to redefine and optimize the job search and hiring experience. Through these enhancements, the project endeavors to contribute positively to the efficiency and productivity of the broader job market ecosystem.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76786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457200"/>
            <a:ext cx="6766560" cy="768096"/>
          </a:xfrm>
        </p:spPr>
        <p:txBody>
          <a:bodyPr/>
          <a:lstStyle/>
          <a:p>
            <a:pPr marR="0" lvl="0" algn="just">
              <a:spcBef>
                <a:spcPts val="0"/>
              </a:spcBef>
              <a:spcAft>
                <a:spcPts val="0"/>
              </a:spcAft>
            </a:pPr>
            <a:r>
              <a:rPr lang="en-US" b="1" dirty="0">
                <a:effectLst/>
                <a:latin typeface="Times New Roman" panose="02020603050405020304" pitchFamily="18" charset="0"/>
                <a:ea typeface="Times New Roman" panose="02020603050405020304" pitchFamily="18" charset="0"/>
              </a:rPr>
              <a:t>Literature Review</a:t>
            </a:r>
            <a:endParaRPr lang="en-US"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82268" y="1362055"/>
            <a:ext cx="6766560" cy="2700528"/>
          </a:xfrm>
        </p:spPr>
        <p:txBody>
          <a:bodyPr/>
          <a:lstStyle/>
          <a:p>
            <a:pPr marL="5143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Online Job Portals' Impact:</a:t>
            </a: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Online job portals play a crucial role in modern employment by leveraging technology to connect job seekers and employers efficiently.</a:t>
            </a:r>
          </a:p>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They offer a dynamic and adaptive approach, providing tailored matchmaking based on qualifications and preferences, thereby enhancing the overall effectiveness of the recruitment process.</a:t>
            </a: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514350" marR="0" indent="-285750" algn="just">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Evolution of Job Matching Algorithms:</a:t>
            </a: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Recent advancements in job matching algorithms involve the use of machine learning and data analytics for more accurate and nuanced job recommendations.</a:t>
            </a:r>
          </a:p>
          <a:p>
            <a:pPr marL="22860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These algorithms consider explicit user inputs and implicit signals like user behavior, aligning with the trend towards personalized experiences in job searches and ensuring adaptability to changing market dynamics.</a:t>
            </a: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32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4" y="457200"/>
            <a:ext cx="7024719" cy="768096"/>
          </a:xfrm>
        </p:spPr>
        <p:txBody>
          <a:bodyPr/>
          <a:lstStyle/>
          <a:p>
            <a:pPr marR="0" lvl="0" algn="just">
              <a:spcBef>
                <a:spcPts val="0"/>
              </a:spcBef>
              <a:spcAft>
                <a:spcPts val="0"/>
              </a:spcAft>
            </a:pPr>
            <a:r>
              <a:rPr lang="en-US" b="1" dirty="0">
                <a:effectLst/>
                <a:latin typeface="Times New Roman" panose="02020603050405020304" pitchFamily="18" charset="0"/>
                <a:ea typeface="Times New Roman" panose="02020603050405020304" pitchFamily="18" charset="0"/>
              </a:rPr>
              <a:t>PROJECT DESCRIPTION </a:t>
            </a:r>
            <a:endParaRPr lang="en-US"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0BB9B67A-B441-45B8-ADE0-5C09CC33F762}"/>
              </a:ext>
            </a:extLst>
          </p:cNvPr>
          <p:cNvSpPr txBox="1">
            <a:spLocks/>
          </p:cNvSpPr>
          <p:nvPr/>
        </p:nvSpPr>
        <p:spPr>
          <a:xfrm>
            <a:off x="3522779" y="1237016"/>
            <a:ext cx="8077342" cy="27005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just">
              <a:spcBef>
                <a:spcPts val="0"/>
              </a:spcBef>
              <a:buFont typeface="Wingdings" panose="05000000000000000000" pitchFamily="2" charset="2"/>
              <a:buChar char="q"/>
            </a:pPr>
            <a:r>
              <a:rPr lang="en-US" sz="1800" u="sng" dirty="0">
                <a:latin typeface="Times New Roman" panose="02020603050405020304" pitchFamily="18" charset="0"/>
                <a:ea typeface="Times New Roman" panose="02020603050405020304" pitchFamily="18" charset="0"/>
              </a:rPr>
              <a:t>Objectives &amp; Features</a:t>
            </a: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514350" indent="-285750" algn="just">
              <a:spcBef>
                <a:spcPts val="0"/>
              </a:spcBef>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User-Centric Design:</a:t>
            </a:r>
          </a:p>
          <a:p>
            <a:pPr marL="914400" lvl="1" algn="just">
              <a:spcBef>
                <a:spcPts val="0"/>
              </a:spcBef>
            </a:pPr>
            <a:r>
              <a:rPr lang="en-US" sz="1800" dirty="0">
                <a:latin typeface="Times New Roman" panose="02020603050405020304" pitchFamily="18" charset="0"/>
                <a:ea typeface="Times New Roman" panose="02020603050405020304" pitchFamily="18" charset="0"/>
              </a:rPr>
              <a:t>Create an intuitive user interface for the Online Job Portal, ensuring easy navigation and accessibility for users of varying technological proficiency.</a:t>
            </a:r>
          </a:p>
          <a:p>
            <a:pPr marL="514350" indent="-285750" algn="just">
              <a:spcBef>
                <a:spcPts val="0"/>
              </a:spcBef>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System Infrastructure and Algorithmic Precision:</a:t>
            </a:r>
          </a:p>
          <a:p>
            <a:pPr marL="914400" lvl="1" algn="just">
              <a:spcBef>
                <a:spcPts val="0"/>
              </a:spcBef>
            </a:pPr>
            <a:r>
              <a:rPr lang="en-US" sz="1800" dirty="0">
                <a:latin typeface="Times New Roman" panose="02020603050405020304" pitchFamily="18" charset="0"/>
                <a:ea typeface="Times New Roman" panose="02020603050405020304" pitchFamily="18" charset="0"/>
              </a:rPr>
              <a:t>Develop a secure and robust database infrastructure, implementing a state-of-the-art job matching algorithm to precisely connect job seekers with suitable positions, optimizing overall efficiency in the job search and hiring process.</a:t>
            </a:r>
          </a:p>
          <a:p>
            <a:pPr marL="514350" indent="-285750" algn="just">
              <a:spcBef>
                <a:spcPts val="0"/>
              </a:spcBef>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User-Centric Profiles:</a:t>
            </a:r>
          </a:p>
          <a:p>
            <a:pPr marL="914400" lvl="1" algn="just">
              <a:spcBef>
                <a:spcPts val="0"/>
              </a:spcBef>
            </a:pPr>
            <a:r>
              <a:rPr lang="en-US" sz="1800" dirty="0">
                <a:latin typeface="Times New Roman" panose="02020603050405020304" pitchFamily="18" charset="0"/>
                <a:ea typeface="Times New Roman" panose="02020603050405020304" pitchFamily="18" charset="0"/>
              </a:rPr>
              <a:t>Enhance user experience with a robust registration system, enabling job seekers to showcase skills and qualifications, and allowing employers to highlight company culture and job offerings.</a:t>
            </a:r>
          </a:p>
          <a:p>
            <a:pPr marL="514350" indent="-285750" algn="just">
              <a:spcBef>
                <a:spcPts val="0"/>
              </a:spcBef>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Advanced Search and Filtering:</a:t>
            </a:r>
          </a:p>
          <a:p>
            <a:pPr marL="914400" lvl="1" algn="just">
              <a:spcBef>
                <a:spcPts val="0"/>
              </a:spcBef>
            </a:pPr>
            <a:r>
              <a:rPr lang="en-US" sz="1800" dirty="0">
                <a:latin typeface="Times New Roman" panose="02020603050405020304" pitchFamily="18" charset="0"/>
                <a:ea typeface="Times New Roman" panose="02020603050405020304" pitchFamily="18" charset="0"/>
              </a:rPr>
              <a:t>Provide advanced search tools, empowering job seekers to refine searches and enabling employers to efficiently filter through profiles, enhancing precision in job matching for a personalized experience.</a:t>
            </a: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a:p>
            <a:pPr marL="228600" algn="just">
              <a:spcBef>
                <a:spcPts val="0"/>
              </a:spcBef>
            </a:pPr>
            <a:endParaRPr lang="en-US" sz="1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13758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15609" y="2673450"/>
            <a:ext cx="6960781" cy="768096"/>
          </a:xfrm>
        </p:spPr>
        <p:txBody>
          <a:bodyPr/>
          <a:lstStyle/>
          <a:p>
            <a:r>
              <a:rPr lang="en-US" sz="5600" b="1" dirty="0">
                <a:solidFill>
                  <a:schemeClr val="accent6"/>
                </a:solidFill>
                <a:latin typeface="Times New Roman" panose="02020603050405020304" pitchFamily="18" charset="0"/>
                <a:cs typeface="Times New Roman" panose="02020603050405020304" pitchFamily="18" charset="0"/>
              </a:rPr>
              <a:t>PROJECT DIAGRAM</a:t>
            </a:r>
          </a:p>
        </p:txBody>
      </p:sp>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9225" y="319659"/>
            <a:ext cx="6766560" cy="768096"/>
          </a:xfrm>
        </p:spPr>
        <p:txBody>
          <a:bodyPr/>
          <a:lstStyle/>
          <a:p>
            <a:pPr marR="0" lvl="0" algn="just">
              <a:spcBef>
                <a:spcPts val="0"/>
              </a:spcBef>
              <a:spcAft>
                <a:spcPts val="0"/>
              </a:spcAft>
            </a:pPr>
            <a:r>
              <a:rPr lang="en-US" b="1" dirty="0">
                <a:effectLst/>
                <a:latin typeface="Times New Roman" panose="02020603050405020304" pitchFamily="18" charset="0"/>
                <a:ea typeface="Times New Roman" panose="02020603050405020304" pitchFamily="18" charset="0"/>
              </a:rPr>
              <a:t>LOGICAL DIAGRAM</a:t>
            </a:r>
            <a:endParaRPr lang="en-US" dirty="0">
              <a:effectLst/>
              <a:latin typeface="Times New Roman" panose="02020603050405020304" pitchFamily="18" charset="0"/>
              <a:ea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7" name="Rectangle 4">
            <a:extLst>
              <a:ext uri="{FF2B5EF4-FFF2-40B4-BE49-F238E27FC236}">
                <a16:creationId xmlns:a16="http://schemas.microsoft.com/office/drawing/2014/main" id="{FCB85C6E-BBB8-FF0F-F84C-C92FD5EE1B71}"/>
              </a:ext>
            </a:extLst>
          </p:cNvPr>
          <p:cNvSpPr>
            <a:spLocks noChangeArrowheads="1"/>
          </p:cNvSpPr>
          <p:nvPr/>
        </p:nvSpPr>
        <p:spPr bwMode="auto">
          <a:xfrm>
            <a:off x="0" y="0"/>
            <a:ext cx="4876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85BEF44-F249-4D8C-2998-86BA623546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0097" y="1225296"/>
            <a:ext cx="6264275" cy="5313045"/>
          </a:xfrm>
          <a:prstGeom prst="rect">
            <a:avLst/>
          </a:prstGeom>
          <a:noFill/>
          <a:ln>
            <a:noFill/>
          </a:ln>
        </p:spPr>
      </p:pic>
    </p:spTree>
    <p:extLst>
      <p:ext uri="{BB962C8B-B14F-4D97-AF65-F5344CB8AC3E}">
        <p14:creationId xmlns:p14="http://schemas.microsoft.com/office/powerpoint/2010/main" val="106518370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{C03949DB-81D3-4784-9939-FFFBAC2629C4}tf78438558_win32</Template>
  <TotalTime>96</TotalTime>
  <Words>1382</Words>
  <Application>Microsoft Office PowerPoint</Application>
  <PresentationFormat>Widescreen</PresentationFormat>
  <Paragraphs>224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Courier New</vt:lpstr>
      <vt:lpstr>Inter</vt:lpstr>
      <vt:lpstr>Sabon Next LT</vt:lpstr>
      <vt:lpstr>Times New Roman</vt:lpstr>
      <vt:lpstr>Wingdings</vt:lpstr>
      <vt:lpstr>Office Theme</vt:lpstr>
      <vt:lpstr>DEVELOPMENT OF AN ONLINE JOB PORTAL</vt:lpstr>
      <vt:lpstr>Team Information</vt:lpstr>
      <vt:lpstr>Introduction</vt:lpstr>
      <vt:lpstr>Objectives</vt:lpstr>
      <vt:lpstr>Significance </vt:lpstr>
      <vt:lpstr>Literature Review</vt:lpstr>
      <vt:lpstr>PROJECT DESCRIPTION </vt:lpstr>
      <vt:lpstr>PROJECT DIAGRAM</vt:lpstr>
      <vt:lpstr>LOGICAL DIAGRAM</vt:lpstr>
      <vt:lpstr>NAVIGATION DIAGRAM</vt:lpstr>
      <vt:lpstr>System Architecture</vt:lpstr>
      <vt:lpstr>User Interface (UI) Design </vt:lpstr>
      <vt:lpstr>LOGIN PAGE</vt:lpstr>
      <vt:lpstr>WELCOME PAGE</vt:lpstr>
      <vt:lpstr>Applicant Profile</vt:lpstr>
      <vt:lpstr>Detailed Information</vt:lpstr>
      <vt:lpstr>Results and Achievements</vt:lpstr>
      <vt:lpstr>Results and Achievements</vt:lpstr>
      <vt:lpstr>Results and Achievements</vt:lpstr>
      <vt:lpstr>Challenges Faced</vt:lpstr>
      <vt:lpstr>Challenges Faced</vt:lpstr>
      <vt:lpstr>FUTURE ENHANCEMENTS</vt:lpstr>
      <vt:lpstr>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ONLINE JOB PORTAL</dc:title>
  <dc:subject/>
  <dc:creator>Rupa Bhatia</dc:creator>
  <cp:lastModifiedBy>Rupa Bhatia</cp:lastModifiedBy>
  <cp:revision>24</cp:revision>
  <dcterms:created xsi:type="dcterms:W3CDTF">2023-12-12T01:31:16Z</dcterms:created>
  <dcterms:modified xsi:type="dcterms:W3CDTF">2023-12-12T03:08:09Z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