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7620000"/>
  <p:notesSz cx="12192000" cy="7620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362200"/>
            <a:ext cx="103632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3322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267200"/>
            <a:ext cx="8534400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pc="-10"/>
              <a:t>#533220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3322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pc="-10"/>
              <a:t>#533220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3322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752600"/>
            <a:ext cx="5303520" cy="502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752600"/>
            <a:ext cx="5303520" cy="502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pc="-10"/>
              <a:t>#533220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3322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pc="-10"/>
              <a:t>#533220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pc="-10"/>
              <a:t>#533220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20000"/>
          </a:xfrm>
          <a:custGeom>
            <a:avLst/>
            <a:gdLst/>
            <a:ahLst/>
            <a:cxnLst/>
            <a:rect l="l" t="t" r="r" b="b"/>
            <a:pathLst>
              <a:path w="12192000" h="7620000">
                <a:moveTo>
                  <a:pt x="12191999" y="7619999"/>
                </a:moveTo>
                <a:lnTo>
                  <a:pt x="0" y="7619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99"/>
                </a:lnTo>
                <a:close/>
              </a:path>
            </a:pathLst>
          </a:custGeom>
          <a:solidFill>
            <a:srgbClr val="533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00509" y="412269"/>
            <a:ext cx="4552950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3322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2811" y="1388980"/>
            <a:ext cx="11145520" cy="4558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7086600"/>
            <a:ext cx="390144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756203" y="6929284"/>
            <a:ext cx="934720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pc="-10"/>
              <a:t>#533220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7086600"/>
            <a:ext cx="280416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://www.crimsoneducation.org/us/blog/public-vs-private-" TargetMode="External"/><Relationship Id="rId4" Type="http://schemas.openxmlformats.org/officeDocument/2006/relationships/hyperlink" Target="http://www.investopedia.com/articles/economics/09/education-training-" TargetMode="External"/><Relationship Id="rId5" Type="http://schemas.openxmlformats.org/officeDocument/2006/relationships/hyperlink" Target="http://www.britannica.com/place/Manila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257" y="1271535"/>
            <a:ext cx="875483" cy="569979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84686" y="237033"/>
            <a:ext cx="755015" cy="755015"/>
          </a:xfrm>
          <a:custGeom>
            <a:avLst/>
            <a:gdLst/>
            <a:ahLst/>
            <a:cxnLst/>
            <a:rect l="l" t="t" r="r" b="b"/>
            <a:pathLst>
              <a:path w="755015" h="755015">
                <a:moveTo>
                  <a:pt x="377313" y="754625"/>
                </a:moveTo>
                <a:lnTo>
                  <a:pt x="329983" y="751685"/>
                </a:lnTo>
                <a:lnTo>
                  <a:pt x="284408" y="743102"/>
                </a:lnTo>
                <a:lnTo>
                  <a:pt x="240941" y="729228"/>
                </a:lnTo>
                <a:lnTo>
                  <a:pt x="199936" y="710417"/>
                </a:lnTo>
                <a:lnTo>
                  <a:pt x="161746" y="687023"/>
                </a:lnTo>
                <a:lnTo>
                  <a:pt x="126724" y="659400"/>
                </a:lnTo>
                <a:lnTo>
                  <a:pt x="95225" y="627901"/>
                </a:lnTo>
                <a:lnTo>
                  <a:pt x="67601" y="592879"/>
                </a:lnTo>
                <a:lnTo>
                  <a:pt x="44208" y="554689"/>
                </a:lnTo>
                <a:lnTo>
                  <a:pt x="25397" y="513683"/>
                </a:lnTo>
                <a:lnTo>
                  <a:pt x="11523" y="470216"/>
                </a:lnTo>
                <a:lnTo>
                  <a:pt x="2939" y="424642"/>
                </a:lnTo>
                <a:lnTo>
                  <a:pt x="0" y="377312"/>
                </a:lnTo>
                <a:lnTo>
                  <a:pt x="2939" y="329983"/>
                </a:lnTo>
                <a:lnTo>
                  <a:pt x="11523" y="284408"/>
                </a:lnTo>
                <a:lnTo>
                  <a:pt x="25397" y="240941"/>
                </a:lnTo>
                <a:lnTo>
                  <a:pt x="44208" y="199935"/>
                </a:lnTo>
                <a:lnTo>
                  <a:pt x="67601" y="161745"/>
                </a:lnTo>
                <a:lnTo>
                  <a:pt x="95225" y="126723"/>
                </a:lnTo>
                <a:lnTo>
                  <a:pt x="126724" y="95224"/>
                </a:lnTo>
                <a:lnTo>
                  <a:pt x="161746" y="67601"/>
                </a:lnTo>
                <a:lnTo>
                  <a:pt x="199936" y="44207"/>
                </a:lnTo>
                <a:lnTo>
                  <a:pt x="240941" y="25396"/>
                </a:lnTo>
                <a:lnTo>
                  <a:pt x="284408" y="11523"/>
                </a:lnTo>
                <a:lnTo>
                  <a:pt x="329983" y="2939"/>
                </a:lnTo>
                <a:lnTo>
                  <a:pt x="377305" y="0"/>
                </a:lnTo>
                <a:lnTo>
                  <a:pt x="424642" y="2939"/>
                </a:lnTo>
                <a:lnTo>
                  <a:pt x="470217" y="11523"/>
                </a:lnTo>
                <a:lnTo>
                  <a:pt x="513684" y="25396"/>
                </a:lnTo>
                <a:lnTo>
                  <a:pt x="554689" y="44207"/>
                </a:lnTo>
                <a:lnTo>
                  <a:pt x="592880" y="67601"/>
                </a:lnTo>
                <a:lnTo>
                  <a:pt x="627901" y="95224"/>
                </a:lnTo>
                <a:lnTo>
                  <a:pt x="659401" y="126723"/>
                </a:lnTo>
                <a:lnTo>
                  <a:pt x="687024" y="161745"/>
                </a:lnTo>
                <a:lnTo>
                  <a:pt x="710418" y="199935"/>
                </a:lnTo>
                <a:lnTo>
                  <a:pt x="729228" y="240941"/>
                </a:lnTo>
                <a:lnTo>
                  <a:pt x="743102" y="284408"/>
                </a:lnTo>
                <a:lnTo>
                  <a:pt x="751686" y="329983"/>
                </a:lnTo>
                <a:lnTo>
                  <a:pt x="754626" y="377312"/>
                </a:lnTo>
                <a:lnTo>
                  <a:pt x="751686" y="424642"/>
                </a:lnTo>
                <a:lnTo>
                  <a:pt x="743102" y="470216"/>
                </a:lnTo>
                <a:lnTo>
                  <a:pt x="729228" y="513683"/>
                </a:lnTo>
                <a:lnTo>
                  <a:pt x="710418" y="554689"/>
                </a:lnTo>
                <a:lnTo>
                  <a:pt x="687024" y="592879"/>
                </a:lnTo>
                <a:lnTo>
                  <a:pt x="659401" y="627901"/>
                </a:lnTo>
                <a:lnTo>
                  <a:pt x="627901" y="659400"/>
                </a:lnTo>
                <a:lnTo>
                  <a:pt x="592880" y="687023"/>
                </a:lnTo>
                <a:lnTo>
                  <a:pt x="554689" y="710417"/>
                </a:lnTo>
                <a:lnTo>
                  <a:pt x="513684" y="729228"/>
                </a:lnTo>
                <a:lnTo>
                  <a:pt x="470217" y="743102"/>
                </a:lnTo>
                <a:lnTo>
                  <a:pt x="424642" y="751685"/>
                </a:lnTo>
                <a:lnTo>
                  <a:pt x="377313" y="754625"/>
                </a:lnTo>
                <a:close/>
              </a:path>
            </a:pathLst>
          </a:custGeom>
          <a:solidFill>
            <a:srgbClr val="F7F1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786543" y="4957504"/>
            <a:ext cx="2286000" cy="667385"/>
          </a:xfrm>
          <a:custGeom>
            <a:avLst/>
            <a:gdLst/>
            <a:ahLst/>
            <a:cxnLst/>
            <a:rect l="l" t="t" r="r" b="b"/>
            <a:pathLst>
              <a:path w="2286000" h="667385">
                <a:moveTo>
                  <a:pt x="1952423" y="667161"/>
                </a:moveTo>
                <a:lnTo>
                  <a:pt x="333576" y="667161"/>
                </a:lnTo>
                <a:lnTo>
                  <a:pt x="284286" y="663545"/>
                </a:lnTo>
                <a:lnTo>
                  <a:pt x="237238" y="653038"/>
                </a:lnTo>
                <a:lnTo>
                  <a:pt x="192951" y="636158"/>
                </a:lnTo>
                <a:lnTo>
                  <a:pt x="151942" y="613419"/>
                </a:lnTo>
                <a:lnTo>
                  <a:pt x="114726" y="585340"/>
                </a:lnTo>
                <a:lnTo>
                  <a:pt x="81821" y="552434"/>
                </a:lnTo>
                <a:lnTo>
                  <a:pt x="53741" y="515219"/>
                </a:lnTo>
                <a:lnTo>
                  <a:pt x="31003" y="474210"/>
                </a:lnTo>
                <a:lnTo>
                  <a:pt x="14123" y="429923"/>
                </a:lnTo>
                <a:lnTo>
                  <a:pt x="3616" y="382874"/>
                </a:lnTo>
                <a:lnTo>
                  <a:pt x="0" y="333576"/>
                </a:lnTo>
                <a:lnTo>
                  <a:pt x="3616" y="284286"/>
                </a:lnTo>
                <a:lnTo>
                  <a:pt x="14123" y="237238"/>
                </a:lnTo>
                <a:lnTo>
                  <a:pt x="31003" y="192951"/>
                </a:lnTo>
                <a:lnTo>
                  <a:pt x="53741" y="151942"/>
                </a:lnTo>
                <a:lnTo>
                  <a:pt x="81821" y="114727"/>
                </a:lnTo>
                <a:lnTo>
                  <a:pt x="114726" y="81821"/>
                </a:lnTo>
                <a:lnTo>
                  <a:pt x="151942" y="53741"/>
                </a:lnTo>
                <a:lnTo>
                  <a:pt x="192951" y="31003"/>
                </a:lnTo>
                <a:lnTo>
                  <a:pt x="237238" y="14123"/>
                </a:lnTo>
                <a:lnTo>
                  <a:pt x="284286" y="3616"/>
                </a:lnTo>
                <a:lnTo>
                  <a:pt x="333580" y="0"/>
                </a:lnTo>
                <a:lnTo>
                  <a:pt x="1952419" y="0"/>
                </a:lnTo>
                <a:lnTo>
                  <a:pt x="2001713" y="3616"/>
                </a:lnTo>
                <a:lnTo>
                  <a:pt x="2048761" y="14123"/>
                </a:lnTo>
                <a:lnTo>
                  <a:pt x="2093048" y="31003"/>
                </a:lnTo>
                <a:lnTo>
                  <a:pt x="2134057" y="53741"/>
                </a:lnTo>
                <a:lnTo>
                  <a:pt x="2171272" y="81821"/>
                </a:lnTo>
                <a:lnTo>
                  <a:pt x="2204178" y="114727"/>
                </a:lnTo>
                <a:lnTo>
                  <a:pt x="2232257" y="151942"/>
                </a:lnTo>
                <a:lnTo>
                  <a:pt x="2254995" y="192951"/>
                </a:lnTo>
                <a:lnTo>
                  <a:pt x="2271876" y="237238"/>
                </a:lnTo>
                <a:lnTo>
                  <a:pt x="2282382" y="284286"/>
                </a:lnTo>
                <a:lnTo>
                  <a:pt x="2285999" y="333580"/>
                </a:lnTo>
                <a:lnTo>
                  <a:pt x="2282382" y="382874"/>
                </a:lnTo>
                <a:lnTo>
                  <a:pt x="2271876" y="429923"/>
                </a:lnTo>
                <a:lnTo>
                  <a:pt x="2254995" y="474210"/>
                </a:lnTo>
                <a:lnTo>
                  <a:pt x="2232257" y="515219"/>
                </a:lnTo>
                <a:lnTo>
                  <a:pt x="2204178" y="552434"/>
                </a:lnTo>
                <a:lnTo>
                  <a:pt x="2171272" y="585340"/>
                </a:lnTo>
                <a:lnTo>
                  <a:pt x="2134057" y="613419"/>
                </a:lnTo>
                <a:lnTo>
                  <a:pt x="2093048" y="636158"/>
                </a:lnTo>
                <a:lnTo>
                  <a:pt x="2048761" y="653038"/>
                </a:lnTo>
                <a:lnTo>
                  <a:pt x="2001713" y="663545"/>
                </a:lnTo>
                <a:lnTo>
                  <a:pt x="1952423" y="667161"/>
                </a:lnTo>
                <a:close/>
              </a:path>
            </a:pathLst>
          </a:custGeom>
          <a:solidFill>
            <a:srgbClr val="DDC8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1007" y="1041622"/>
            <a:ext cx="9258300" cy="1778000"/>
          </a:xfrm>
          <a:prstGeom prst="rect"/>
        </p:spPr>
        <p:txBody>
          <a:bodyPr wrap="square" lIns="0" tIns="13462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60"/>
              </a:spcBef>
            </a:pPr>
            <a:r>
              <a:rPr dirty="0" sz="4950" spc="265" b="1">
                <a:solidFill>
                  <a:srgbClr val="F7F1E9"/>
                </a:solidFill>
                <a:latin typeface="Cambria"/>
                <a:cs typeface="Cambria"/>
              </a:rPr>
              <a:t>Higher</a:t>
            </a:r>
            <a:r>
              <a:rPr dirty="0" sz="4950" spc="9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4950" spc="220" b="1">
                <a:solidFill>
                  <a:srgbClr val="F7F1E9"/>
                </a:solidFill>
                <a:latin typeface="Cambria"/>
                <a:cs typeface="Cambria"/>
              </a:rPr>
              <a:t>Education</a:t>
            </a:r>
            <a:r>
              <a:rPr dirty="0" sz="4950" spc="9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4950" spc="250" b="1">
                <a:solidFill>
                  <a:srgbClr val="F7F1E9"/>
                </a:solidFill>
                <a:latin typeface="Cambria"/>
                <a:cs typeface="Cambria"/>
              </a:rPr>
              <a:t>in</a:t>
            </a:r>
            <a:r>
              <a:rPr dirty="0" sz="4950" spc="95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4950" spc="315" b="1">
                <a:solidFill>
                  <a:srgbClr val="F7F1E9"/>
                </a:solidFill>
                <a:latin typeface="Cambria"/>
                <a:cs typeface="Cambria"/>
              </a:rPr>
              <a:t>Luzon</a:t>
            </a:r>
            <a:r>
              <a:rPr dirty="0" sz="4950" spc="9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4950" spc="225" b="1">
                <a:solidFill>
                  <a:srgbClr val="F7F1E9"/>
                </a:solidFill>
                <a:latin typeface="Cambria"/>
                <a:cs typeface="Cambria"/>
              </a:rPr>
              <a:t>in</a:t>
            </a:r>
            <a:endParaRPr sz="495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960"/>
              </a:spcBef>
            </a:pPr>
            <a:r>
              <a:rPr dirty="0" sz="4950" spc="305" b="1">
                <a:solidFill>
                  <a:srgbClr val="F7F1E9"/>
                </a:solidFill>
                <a:latin typeface="Cambria"/>
                <a:cs typeface="Cambria"/>
              </a:rPr>
              <a:t>S.Y.</a:t>
            </a:r>
            <a:r>
              <a:rPr dirty="0" sz="4950" spc="125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4950" spc="285" b="1">
                <a:solidFill>
                  <a:srgbClr val="F7F1E9"/>
                </a:solidFill>
                <a:latin typeface="Cambria"/>
                <a:cs typeface="Cambria"/>
              </a:rPr>
              <a:t>2016-</a:t>
            </a:r>
            <a:r>
              <a:rPr dirty="0" sz="4950" b="1">
                <a:solidFill>
                  <a:srgbClr val="F7F1E9"/>
                </a:solidFill>
                <a:latin typeface="Cambria"/>
                <a:cs typeface="Cambria"/>
              </a:rPr>
              <a:t>2017,</a:t>
            </a:r>
            <a:r>
              <a:rPr dirty="0" sz="4950" spc="125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4950" spc="305" b="1">
                <a:solidFill>
                  <a:srgbClr val="F7F1E9"/>
                </a:solidFill>
                <a:latin typeface="Cambria"/>
                <a:cs typeface="Cambria"/>
              </a:rPr>
              <a:t>S.Y.</a:t>
            </a:r>
            <a:r>
              <a:rPr dirty="0" sz="4950" spc="13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4950" spc="200" b="1">
                <a:solidFill>
                  <a:srgbClr val="F7F1E9"/>
                </a:solidFill>
                <a:latin typeface="Cambria"/>
                <a:cs typeface="Cambria"/>
              </a:rPr>
              <a:t>2017-</a:t>
            </a:r>
            <a:endParaRPr sz="495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pc="-10"/>
              <a:t>#533220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445511" y="1395550"/>
            <a:ext cx="633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latin typeface="Lucida Sans Unicode"/>
                <a:cs typeface="Lucida Sans Unicode"/>
              </a:rPr>
              <a:t>#F8F1EA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756055" y="586406"/>
            <a:ext cx="633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F7F1E9"/>
                </a:solidFill>
                <a:latin typeface="Lucida Sans Unicode"/>
                <a:cs typeface="Lucida Sans Unicode"/>
              </a:rPr>
              <a:t>#F8F1EA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917990" y="5138647"/>
            <a:ext cx="2055495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40">
                <a:solidFill>
                  <a:srgbClr val="533220"/>
                </a:solidFill>
                <a:latin typeface="Arial Black"/>
                <a:cs typeface="Arial Black"/>
              </a:rPr>
              <a:t>Study</a:t>
            </a:r>
            <a:r>
              <a:rPr dirty="0" sz="1650" spc="-155">
                <a:solidFill>
                  <a:srgbClr val="533220"/>
                </a:solidFill>
                <a:latin typeface="Arial Black"/>
                <a:cs typeface="Arial Black"/>
              </a:rPr>
              <a:t> </a:t>
            </a:r>
            <a:r>
              <a:rPr dirty="0" sz="1650" spc="-20">
                <a:solidFill>
                  <a:srgbClr val="533220"/>
                </a:solidFill>
                <a:latin typeface="Arial Black"/>
                <a:cs typeface="Arial Black"/>
              </a:rPr>
              <a:t>Background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76780" y="2917400"/>
            <a:ext cx="8312784" cy="1711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61009">
              <a:lnSpc>
                <a:spcPct val="100000"/>
              </a:lnSpc>
              <a:spcBef>
                <a:spcPts val="90"/>
              </a:spcBef>
            </a:pPr>
            <a:r>
              <a:rPr dirty="0" sz="4950" spc="70" b="1">
                <a:solidFill>
                  <a:srgbClr val="F7F1E9"/>
                </a:solidFill>
                <a:latin typeface="Cambria"/>
                <a:cs typeface="Cambria"/>
              </a:rPr>
              <a:t>2018,</a:t>
            </a:r>
            <a:r>
              <a:rPr dirty="0" sz="4950" spc="9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4950" spc="195" b="1">
                <a:solidFill>
                  <a:srgbClr val="F7F1E9"/>
                </a:solidFill>
                <a:latin typeface="Cambria"/>
                <a:cs typeface="Cambria"/>
              </a:rPr>
              <a:t>and</a:t>
            </a:r>
            <a:r>
              <a:rPr dirty="0" sz="4950" spc="95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4950" spc="305" b="1">
                <a:solidFill>
                  <a:srgbClr val="F7F1E9"/>
                </a:solidFill>
                <a:latin typeface="Cambria"/>
                <a:cs typeface="Cambria"/>
              </a:rPr>
              <a:t>S.Y.</a:t>
            </a:r>
            <a:r>
              <a:rPr dirty="0" sz="4950" spc="95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4950" spc="254" b="1">
                <a:solidFill>
                  <a:srgbClr val="F7F1E9"/>
                </a:solidFill>
                <a:latin typeface="Cambria"/>
                <a:cs typeface="Cambria"/>
              </a:rPr>
              <a:t>2018-</a:t>
            </a:r>
            <a:r>
              <a:rPr dirty="0" sz="4950" spc="-20" b="1">
                <a:solidFill>
                  <a:srgbClr val="F7F1E9"/>
                </a:solidFill>
                <a:latin typeface="Cambria"/>
                <a:cs typeface="Cambria"/>
              </a:rPr>
              <a:t>2019</a:t>
            </a:r>
            <a:endParaRPr sz="4950">
              <a:latin typeface="Cambria"/>
              <a:cs typeface="Cambria"/>
            </a:endParaRPr>
          </a:p>
          <a:p>
            <a:pPr algn="r" marR="157480">
              <a:lnSpc>
                <a:spcPct val="100000"/>
              </a:lnSpc>
              <a:spcBef>
                <a:spcPts val="2435"/>
              </a:spcBef>
            </a:pP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A</a:t>
            </a:r>
            <a:r>
              <a:rPr dirty="0" sz="1900" spc="-3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60">
                <a:solidFill>
                  <a:srgbClr val="F7F1E9"/>
                </a:solidFill>
                <a:latin typeface="Lucida Sans Unicode"/>
                <a:cs typeface="Lucida Sans Unicode"/>
              </a:rPr>
              <a:t>research</a:t>
            </a:r>
            <a:r>
              <a:rPr dirty="0" sz="19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of</a:t>
            </a:r>
            <a:r>
              <a:rPr dirty="0" sz="19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five</a:t>
            </a:r>
            <a:r>
              <a:rPr dirty="0" sz="19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55">
                <a:solidFill>
                  <a:srgbClr val="F7F1E9"/>
                </a:solidFill>
                <a:latin typeface="Lucida Sans Unicode"/>
                <a:cs typeface="Lucida Sans Unicode"/>
              </a:rPr>
              <a:t>variables</a:t>
            </a:r>
            <a:r>
              <a:rPr dirty="0" sz="19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to</a:t>
            </a:r>
            <a:r>
              <a:rPr dirty="0" sz="1900" spc="-3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display</a:t>
            </a:r>
            <a:r>
              <a:rPr dirty="0" sz="19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the</a:t>
            </a:r>
            <a:r>
              <a:rPr dirty="0" sz="19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current</a:t>
            </a:r>
            <a:r>
              <a:rPr dirty="0" sz="19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situation</a:t>
            </a:r>
            <a:r>
              <a:rPr dirty="0" sz="1900" spc="-3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of</a:t>
            </a:r>
            <a:r>
              <a:rPr dirty="0" sz="1900" spc="-3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0">
                <a:solidFill>
                  <a:srgbClr val="F7F1E9"/>
                </a:solidFill>
                <a:latin typeface="Lucida Sans Unicode"/>
                <a:cs typeface="Lucida Sans Unicode"/>
              </a:rPr>
              <a:t>higher</a:t>
            </a:r>
            <a:endParaRPr sz="1900">
              <a:latin typeface="Lucida Sans Unicode"/>
              <a:cs typeface="Lucida Sans Unicode"/>
            </a:endParaRPr>
          </a:p>
          <a:p>
            <a:pPr algn="r" marR="222250">
              <a:lnSpc>
                <a:spcPct val="100000"/>
              </a:lnSpc>
              <a:spcBef>
                <a:spcPts val="345"/>
              </a:spcBef>
            </a:pPr>
            <a:r>
              <a:rPr dirty="0" sz="1900" spc="65">
                <a:solidFill>
                  <a:srgbClr val="F7F1E9"/>
                </a:solidFill>
                <a:latin typeface="Lucida Sans Unicode"/>
                <a:cs typeface="Lucida Sans Unicode"/>
              </a:rPr>
              <a:t>education</a:t>
            </a:r>
            <a:r>
              <a:rPr dirty="0" sz="1900" spc="-4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in</a:t>
            </a:r>
            <a:r>
              <a:rPr dirty="0" sz="1900" spc="-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70">
                <a:solidFill>
                  <a:srgbClr val="F7F1E9"/>
                </a:solidFill>
                <a:latin typeface="Lucida Sans Unicode"/>
                <a:cs typeface="Lucida Sans Unicode"/>
              </a:rPr>
              <a:t>Luzon</a:t>
            </a:r>
            <a:r>
              <a:rPr dirty="0" sz="1900" spc="-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5">
                <a:solidFill>
                  <a:srgbClr val="F7F1E9"/>
                </a:solidFill>
                <a:latin typeface="Lucida Sans Unicode"/>
                <a:cs typeface="Lucida Sans Unicode"/>
              </a:rPr>
              <a:t>for</a:t>
            </a:r>
            <a:r>
              <a:rPr dirty="0" sz="1900" spc="-45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three</a:t>
            </a:r>
            <a:r>
              <a:rPr dirty="0" sz="1900" spc="-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7F1E9"/>
                </a:solidFill>
                <a:latin typeface="Lucida Sans Unicode"/>
                <a:cs typeface="Lucida Sans Unicode"/>
              </a:rPr>
              <a:t>school</a:t>
            </a:r>
            <a:r>
              <a:rPr dirty="0" sz="1900" spc="-40">
                <a:solidFill>
                  <a:srgbClr val="F7F1E9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0">
                <a:solidFill>
                  <a:srgbClr val="F7F1E9"/>
                </a:solidFill>
                <a:latin typeface="Lucida Sans Unicode"/>
                <a:cs typeface="Lucida Sans Unicode"/>
              </a:rPr>
              <a:t>years.</a:t>
            </a:r>
            <a:endParaRPr sz="1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7620000"/>
          </a:xfrm>
          <a:custGeom>
            <a:avLst/>
            <a:gdLst/>
            <a:ahLst/>
            <a:cxnLst/>
            <a:rect l="l" t="t" r="r" b="b"/>
            <a:pathLst>
              <a:path w="12192000" h="7620000">
                <a:moveTo>
                  <a:pt x="12191999" y="7619999"/>
                </a:moveTo>
                <a:lnTo>
                  <a:pt x="0" y="7619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99"/>
                </a:lnTo>
                <a:close/>
              </a:path>
            </a:pathLst>
          </a:custGeom>
          <a:solidFill>
            <a:srgbClr val="F7F1E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257" y="1271535"/>
            <a:ext cx="875483" cy="56997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84686" y="237033"/>
            <a:ext cx="755015" cy="755015"/>
          </a:xfrm>
          <a:custGeom>
            <a:avLst/>
            <a:gdLst/>
            <a:ahLst/>
            <a:cxnLst/>
            <a:rect l="l" t="t" r="r" b="b"/>
            <a:pathLst>
              <a:path w="755015" h="755015">
                <a:moveTo>
                  <a:pt x="377313" y="754625"/>
                </a:moveTo>
                <a:lnTo>
                  <a:pt x="329983" y="751686"/>
                </a:lnTo>
                <a:lnTo>
                  <a:pt x="284408" y="743102"/>
                </a:lnTo>
                <a:lnTo>
                  <a:pt x="240941" y="729228"/>
                </a:lnTo>
                <a:lnTo>
                  <a:pt x="199936" y="710417"/>
                </a:lnTo>
                <a:lnTo>
                  <a:pt x="161746" y="687023"/>
                </a:lnTo>
                <a:lnTo>
                  <a:pt x="126724" y="659400"/>
                </a:lnTo>
                <a:lnTo>
                  <a:pt x="95225" y="627901"/>
                </a:lnTo>
                <a:lnTo>
                  <a:pt x="67601" y="592879"/>
                </a:lnTo>
                <a:lnTo>
                  <a:pt x="44208" y="554689"/>
                </a:lnTo>
                <a:lnTo>
                  <a:pt x="25397" y="513684"/>
                </a:lnTo>
                <a:lnTo>
                  <a:pt x="11523" y="470217"/>
                </a:lnTo>
                <a:lnTo>
                  <a:pt x="2939" y="424642"/>
                </a:lnTo>
                <a:lnTo>
                  <a:pt x="0" y="377312"/>
                </a:lnTo>
                <a:lnTo>
                  <a:pt x="2939" y="329983"/>
                </a:lnTo>
                <a:lnTo>
                  <a:pt x="11523" y="284408"/>
                </a:lnTo>
                <a:lnTo>
                  <a:pt x="25397" y="240941"/>
                </a:lnTo>
                <a:lnTo>
                  <a:pt x="44208" y="199935"/>
                </a:lnTo>
                <a:lnTo>
                  <a:pt x="67601" y="161745"/>
                </a:lnTo>
                <a:lnTo>
                  <a:pt x="95225" y="126724"/>
                </a:lnTo>
                <a:lnTo>
                  <a:pt x="126724" y="95224"/>
                </a:lnTo>
                <a:lnTo>
                  <a:pt x="161746" y="67601"/>
                </a:lnTo>
                <a:lnTo>
                  <a:pt x="199936" y="44207"/>
                </a:lnTo>
                <a:lnTo>
                  <a:pt x="240941" y="25397"/>
                </a:lnTo>
                <a:lnTo>
                  <a:pt x="284408" y="11523"/>
                </a:lnTo>
                <a:lnTo>
                  <a:pt x="329983" y="2939"/>
                </a:lnTo>
                <a:lnTo>
                  <a:pt x="377307" y="0"/>
                </a:lnTo>
                <a:lnTo>
                  <a:pt x="424642" y="2939"/>
                </a:lnTo>
                <a:lnTo>
                  <a:pt x="470217" y="11523"/>
                </a:lnTo>
                <a:lnTo>
                  <a:pt x="513684" y="25397"/>
                </a:lnTo>
                <a:lnTo>
                  <a:pt x="554689" y="44207"/>
                </a:lnTo>
                <a:lnTo>
                  <a:pt x="592880" y="67601"/>
                </a:lnTo>
                <a:lnTo>
                  <a:pt x="627901" y="95224"/>
                </a:lnTo>
                <a:lnTo>
                  <a:pt x="659401" y="126724"/>
                </a:lnTo>
                <a:lnTo>
                  <a:pt x="687024" y="161745"/>
                </a:lnTo>
                <a:lnTo>
                  <a:pt x="710418" y="199935"/>
                </a:lnTo>
                <a:lnTo>
                  <a:pt x="729228" y="240941"/>
                </a:lnTo>
                <a:lnTo>
                  <a:pt x="743102" y="284408"/>
                </a:lnTo>
                <a:lnTo>
                  <a:pt x="751686" y="329983"/>
                </a:lnTo>
                <a:lnTo>
                  <a:pt x="754626" y="377312"/>
                </a:lnTo>
                <a:lnTo>
                  <a:pt x="751686" y="424642"/>
                </a:lnTo>
                <a:lnTo>
                  <a:pt x="743102" y="470217"/>
                </a:lnTo>
                <a:lnTo>
                  <a:pt x="729228" y="513684"/>
                </a:lnTo>
                <a:lnTo>
                  <a:pt x="710418" y="554689"/>
                </a:lnTo>
                <a:lnTo>
                  <a:pt x="687024" y="592879"/>
                </a:lnTo>
                <a:lnTo>
                  <a:pt x="659401" y="627901"/>
                </a:lnTo>
                <a:lnTo>
                  <a:pt x="627901" y="659400"/>
                </a:lnTo>
                <a:lnTo>
                  <a:pt x="592880" y="687023"/>
                </a:lnTo>
                <a:lnTo>
                  <a:pt x="554689" y="710417"/>
                </a:lnTo>
                <a:lnTo>
                  <a:pt x="513684" y="729228"/>
                </a:lnTo>
                <a:lnTo>
                  <a:pt x="470217" y="743102"/>
                </a:lnTo>
                <a:lnTo>
                  <a:pt x="424642" y="751686"/>
                </a:lnTo>
                <a:lnTo>
                  <a:pt x="377313" y="754625"/>
                </a:lnTo>
                <a:close/>
              </a:path>
            </a:pathLst>
          </a:custGeom>
          <a:solidFill>
            <a:srgbClr val="533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875754" y="367638"/>
            <a:ext cx="4802505" cy="789305"/>
          </a:xfrm>
          <a:custGeom>
            <a:avLst/>
            <a:gdLst/>
            <a:ahLst/>
            <a:cxnLst/>
            <a:rect l="l" t="t" r="r" b="b"/>
            <a:pathLst>
              <a:path w="4802505" h="789305">
                <a:moveTo>
                  <a:pt x="4440451" y="788724"/>
                </a:moveTo>
                <a:lnTo>
                  <a:pt x="361946" y="788724"/>
                </a:lnTo>
                <a:lnTo>
                  <a:pt x="314373" y="785585"/>
                </a:lnTo>
                <a:lnTo>
                  <a:pt x="268015" y="776323"/>
                </a:lnTo>
                <a:lnTo>
                  <a:pt x="223437" y="761172"/>
                </a:lnTo>
                <a:lnTo>
                  <a:pt x="181202" y="740364"/>
                </a:lnTo>
                <a:lnTo>
                  <a:pt x="141873" y="714133"/>
                </a:lnTo>
                <a:lnTo>
                  <a:pt x="106012" y="682711"/>
                </a:lnTo>
                <a:lnTo>
                  <a:pt x="74590" y="646850"/>
                </a:lnTo>
                <a:lnTo>
                  <a:pt x="48359" y="607521"/>
                </a:lnTo>
                <a:lnTo>
                  <a:pt x="27551" y="565286"/>
                </a:lnTo>
                <a:lnTo>
                  <a:pt x="12400" y="520708"/>
                </a:lnTo>
                <a:lnTo>
                  <a:pt x="3138" y="474350"/>
                </a:lnTo>
                <a:lnTo>
                  <a:pt x="0" y="426779"/>
                </a:lnTo>
                <a:lnTo>
                  <a:pt x="0" y="361944"/>
                </a:lnTo>
                <a:lnTo>
                  <a:pt x="3138" y="314373"/>
                </a:lnTo>
                <a:lnTo>
                  <a:pt x="12400" y="268015"/>
                </a:lnTo>
                <a:lnTo>
                  <a:pt x="27551" y="223437"/>
                </a:lnTo>
                <a:lnTo>
                  <a:pt x="48359" y="181202"/>
                </a:lnTo>
                <a:lnTo>
                  <a:pt x="74590" y="141873"/>
                </a:lnTo>
                <a:lnTo>
                  <a:pt x="106012" y="106012"/>
                </a:lnTo>
                <a:lnTo>
                  <a:pt x="141873" y="74590"/>
                </a:lnTo>
                <a:lnTo>
                  <a:pt x="181202" y="48359"/>
                </a:lnTo>
                <a:lnTo>
                  <a:pt x="223437" y="27551"/>
                </a:lnTo>
                <a:lnTo>
                  <a:pt x="268015" y="12400"/>
                </a:lnTo>
                <a:lnTo>
                  <a:pt x="314373" y="3138"/>
                </a:lnTo>
                <a:lnTo>
                  <a:pt x="361949" y="0"/>
                </a:lnTo>
                <a:lnTo>
                  <a:pt x="4440448" y="0"/>
                </a:lnTo>
                <a:lnTo>
                  <a:pt x="4488024" y="3138"/>
                </a:lnTo>
                <a:lnTo>
                  <a:pt x="4534382" y="12400"/>
                </a:lnTo>
                <a:lnTo>
                  <a:pt x="4578960" y="27551"/>
                </a:lnTo>
                <a:lnTo>
                  <a:pt x="4621195" y="48359"/>
                </a:lnTo>
                <a:lnTo>
                  <a:pt x="4660524" y="74590"/>
                </a:lnTo>
                <a:lnTo>
                  <a:pt x="4696385" y="106012"/>
                </a:lnTo>
                <a:lnTo>
                  <a:pt x="4727807" y="141873"/>
                </a:lnTo>
                <a:lnTo>
                  <a:pt x="4754038" y="181202"/>
                </a:lnTo>
                <a:lnTo>
                  <a:pt x="4774846" y="223437"/>
                </a:lnTo>
                <a:lnTo>
                  <a:pt x="4789997" y="268015"/>
                </a:lnTo>
                <a:lnTo>
                  <a:pt x="4799259" y="314373"/>
                </a:lnTo>
                <a:lnTo>
                  <a:pt x="4802397" y="361944"/>
                </a:lnTo>
                <a:lnTo>
                  <a:pt x="4802397" y="426779"/>
                </a:lnTo>
                <a:lnTo>
                  <a:pt x="4799259" y="474350"/>
                </a:lnTo>
                <a:lnTo>
                  <a:pt x="4789997" y="520708"/>
                </a:lnTo>
                <a:lnTo>
                  <a:pt x="4774846" y="565286"/>
                </a:lnTo>
                <a:lnTo>
                  <a:pt x="4754038" y="607521"/>
                </a:lnTo>
                <a:lnTo>
                  <a:pt x="4727807" y="646850"/>
                </a:lnTo>
                <a:lnTo>
                  <a:pt x="4696385" y="682711"/>
                </a:lnTo>
                <a:lnTo>
                  <a:pt x="4660524" y="714133"/>
                </a:lnTo>
                <a:lnTo>
                  <a:pt x="4621195" y="740364"/>
                </a:lnTo>
                <a:lnTo>
                  <a:pt x="4578960" y="761172"/>
                </a:lnTo>
                <a:lnTo>
                  <a:pt x="4534382" y="776323"/>
                </a:lnTo>
                <a:lnTo>
                  <a:pt x="4488024" y="785585"/>
                </a:lnTo>
                <a:lnTo>
                  <a:pt x="4440451" y="788724"/>
                </a:lnTo>
                <a:close/>
              </a:path>
            </a:pathLst>
          </a:custGeom>
          <a:solidFill>
            <a:srgbClr val="DDC8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45511" y="1395550"/>
            <a:ext cx="633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F7F1E9"/>
                </a:solidFill>
                <a:latin typeface="Lucida Sans Unicode"/>
                <a:cs typeface="Lucida Sans Unicode"/>
              </a:rPr>
              <a:t>#F8F1EA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285"/>
              <a:t>Study</a:t>
            </a:r>
            <a:r>
              <a:rPr dirty="0" sz="3950" spc="85"/>
              <a:t> </a:t>
            </a:r>
            <a:r>
              <a:rPr dirty="0" sz="3950" spc="285"/>
              <a:t>Background</a:t>
            </a:r>
            <a:endParaRPr sz="3950"/>
          </a:p>
        </p:txBody>
      </p:sp>
      <p:sp>
        <p:nvSpPr>
          <p:cNvPr id="8" name="object 8" descr=""/>
          <p:cNvSpPr/>
          <p:nvPr/>
        </p:nvSpPr>
        <p:spPr>
          <a:xfrm>
            <a:off x="9006782" y="5929054"/>
            <a:ext cx="2286000" cy="667385"/>
          </a:xfrm>
          <a:custGeom>
            <a:avLst/>
            <a:gdLst/>
            <a:ahLst/>
            <a:cxnLst/>
            <a:rect l="l" t="t" r="r" b="b"/>
            <a:pathLst>
              <a:path w="2286000" h="667384">
                <a:moveTo>
                  <a:pt x="1952417" y="667161"/>
                </a:moveTo>
                <a:lnTo>
                  <a:pt x="333580" y="667161"/>
                </a:lnTo>
                <a:lnTo>
                  <a:pt x="284285" y="663544"/>
                </a:lnTo>
                <a:lnTo>
                  <a:pt x="237237" y="653037"/>
                </a:lnTo>
                <a:lnTo>
                  <a:pt x="192950" y="636157"/>
                </a:lnTo>
                <a:lnTo>
                  <a:pt x="151941" y="613419"/>
                </a:lnTo>
                <a:lnTo>
                  <a:pt x="114726" y="585339"/>
                </a:lnTo>
                <a:lnTo>
                  <a:pt x="81820" y="552434"/>
                </a:lnTo>
                <a:lnTo>
                  <a:pt x="53740" y="515219"/>
                </a:lnTo>
                <a:lnTo>
                  <a:pt x="31002" y="474210"/>
                </a:lnTo>
                <a:lnTo>
                  <a:pt x="14122" y="429923"/>
                </a:lnTo>
                <a:lnTo>
                  <a:pt x="3615" y="382875"/>
                </a:lnTo>
                <a:lnTo>
                  <a:pt x="0" y="333567"/>
                </a:lnTo>
                <a:lnTo>
                  <a:pt x="3615" y="284287"/>
                </a:lnTo>
                <a:lnTo>
                  <a:pt x="14122" y="237238"/>
                </a:lnTo>
                <a:lnTo>
                  <a:pt x="31002" y="192951"/>
                </a:lnTo>
                <a:lnTo>
                  <a:pt x="53740" y="151942"/>
                </a:lnTo>
                <a:lnTo>
                  <a:pt x="81820" y="114727"/>
                </a:lnTo>
                <a:lnTo>
                  <a:pt x="114726" y="81821"/>
                </a:lnTo>
                <a:lnTo>
                  <a:pt x="151941" y="53742"/>
                </a:lnTo>
                <a:lnTo>
                  <a:pt x="192950" y="31003"/>
                </a:lnTo>
                <a:lnTo>
                  <a:pt x="237237" y="14123"/>
                </a:lnTo>
                <a:lnTo>
                  <a:pt x="284285" y="3616"/>
                </a:lnTo>
                <a:lnTo>
                  <a:pt x="333580" y="0"/>
                </a:lnTo>
                <a:lnTo>
                  <a:pt x="1952417" y="0"/>
                </a:lnTo>
                <a:lnTo>
                  <a:pt x="2001712" y="3616"/>
                </a:lnTo>
                <a:lnTo>
                  <a:pt x="2048760" y="14123"/>
                </a:lnTo>
                <a:lnTo>
                  <a:pt x="2093047" y="31003"/>
                </a:lnTo>
                <a:lnTo>
                  <a:pt x="2134056" y="53742"/>
                </a:lnTo>
                <a:lnTo>
                  <a:pt x="2171271" y="81821"/>
                </a:lnTo>
                <a:lnTo>
                  <a:pt x="2204177" y="114727"/>
                </a:lnTo>
                <a:lnTo>
                  <a:pt x="2232257" y="151942"/>
                </a:lnTo>
                <a:lnTo>
                  <a:pt x="2254995" y="192951"/>
                </a:lnTo>
                <a:lnTo>
                  <a:pt x="2271875" y="237238"/>
                </a:lnTo>
                <a:lnTo>
                  <a:pt x="2282382" y="284287"/>
                </a:lnTo>
                <a:lnTo>
                  <a:pt x="2285996" y="333581"/>
                </a:lnTo>
                <a:lnTo>
                  <a:pt x="2282382" y="382875"/>
                </a:lnTo>
                <a:lnTo>
                  <a:pt x="2271875" y="429923"/>
                </a:lnTo>
                <a:lnTo>
                  <a:pt x="2254995" y="474210"/>
                </a:lnTo>
                <a:lnTo>
                  <a:pt x="2232257" y="515219"/>
                </a:lnTo>
                <a:lnTo>
                  <a:pt x="2204177" y="552434"/>
                </a:lnTo>
                <a:lnTo>
                  <a:pt x="2171271" y="585339"/>
                </a:lnTo>
                <a:lnTo>
                  <a:pt x="2134056" y="613419"/>
                </a:lnTo>
                <a:lnTo>
                  <a:pt x="2093047" y="636157"/>
                </a:lnTo>
                <a:lnTo>
                  <a:pt x="2048760" y="653037"/>
                </a:lnTo>
                <a:lnTo>
                  <a:pt x="2001712" y="663544"/>
                </a:lnTo>
                <a:lnTo>
                  <a:pt x="1952417" y="667161"/>
                </a:lnTo>
                <a:close/>
              </a:path>
            </a:pathLst>
          </a:custGeom>
          <a:solidFill>
            <a:srgbClr val="DDC8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414246" y="6110196"/>
            <a:ext cx="1503680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20">
                <a:solidFill>
                  <a:srgbClr val="533220"/>
                </a:solidFill>
                <a:latin typeface="Arial Black"/>
                <a:cs typeface="Arial Black"/>
              </a:rPr>
              <a:t>Main</a:t>
            </a:r>
            <a:r>
              <a:rPr dirty="0" sz="1650" spc="-175">
                <a:solidFill>
                  <a:srgbClr val="533220"/>
                </a:solidFill>
                <a:latin typeface="Arial Black"/>
                <a:cs typeface="Arial Black"/>
              </a:rPr>
              <a:t> </a:t>
            </a:r>
            <a:r>
              <a:rPr dirty="0" sz="1650" spc="-10">
                <a:solidFill>
                  <a:srgbClr val="533220"/>
                </a:solidFill>
                <a:latin typeface="Arial Black"/>
                <a:cs typeface="Arial Black"/>
              </a:rPr>
              <a:t>Content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95608" y="2643809"/>
            <a:ext cx="520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533220"/>
                </a:solidFill>
                <a:latin typeface="Lucida Sans Unicode"/>
                <a:cs typeface="Lucida Sans Unicode"/>
              </a:rPr>
              <a:t>Image</a:t>
            </a:r>
            <a:endParaRPr sz="1200">
              <a:latin typeface="Lucida Sans Unicode"/>
              <a:cs typeface="Lucida Sans Unicode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7665" y="1167791"/>
            <a:ext cx="4114799" cy="3538991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6188234" y="1596296"/>
            <a:ext cx="5244465" cy="403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415" marR="5080" indent="479425">
              <a:lnSpc>
                <a:spcPct val="115599"/>
              </a:lnSpc>
              <a:spcBef>
                <a:spcPts val="100"/>
              </a:spcBef>
            </a:pPr>
            <a:r>
              <a:rPr dirty="0" sz="2000" spc="-60">
                <a:solidFill>
                  <a:srgbClr val="533220"/>
                </a:solidFill>
                <a:latin typeface="Lucida Sans Unicode"/>
                <a:cs typeface="Lucida Sans Unicode"/>
              </a:rPr>
              <a:t>This</a:t>
            </a:r>
            <a:r>
              <a:rPr dirty="0" sz="2000" spc="5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533220"/>
                </a:solidFill>
                <a:latin typeface="Lucida Sans Unicode"/>
                <a:cs typeface="Lucida Sans Unicode"/>
              </a:rPr>
              <a:t>study</a:t>
            </a:r>
            <a:r>
              <a:rPr dirty="0" sz="2000" spc="10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85">
                <a:solidFill>
                  <a:srgbClr val="533220"/>
                </a:solidFill>
                <a:latin typeface="Lucida Sans Unicode"/>
                <a:cs typeface="Lucida Sans Unicode"/>
              </a:rPr>
              <a:t>aims</a:t>
            </a:r>
            <a:r>
              <a:rPr dirty="0" sz="2000" spc="5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533220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10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533220"/>
                </a:solidFill>
                <a:latin typeface="Lucida Sans Unicode"/>
                <a:cs typeface="Lucida Sans Unicode"/>
              </a:rPr>
              <a:t>display</a:t>
            </a:r>
            <a:r>
              <a:rPr dirty="0" sz="2000" spc="10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533220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5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533220"/>
                </a:solidFill>
                <a:latin typeface="Lucida Sans Unicode"/>
                <a:cs typeface="Lucida Sans Unicode"/>
              </a:rPr>
              <a:t>current </a:t>
            </a:r>
            <a:r>
              <a:rPr dirty="0" sz="2000">
                <a:solidFill>
                  <a:srgbClr val="533220"/>
                </a:solidFill>
                <a:latin typeface="Lucida Sans Unicode"/>
                <a:cs typeface="Lucida Sans Unicode"/>
              </a:rPr>
              <a:t>situation</a:t>
            </a:r>
            <a:r>
              <a:rPr dirty="0" sz="2000" spc="-50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533220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50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533220"/>
                </a:solidFill>
                <a:latin typeface="Lucida Sans Unicode"/>
                <a:cs typeface="Lucida Sans Unicode"/>
              </a:rPr>
              <a:t>higher</a:t>
            </a:r>
            <a:r>
              <a:rPr dirty="0" sz="2000" spc="-50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65">
                <a:solidFill>
                  <a:srgbClr val="533220"/>
                </a:solidFill>
                <a:latin typeface="Lucida Sans Unicode"/>
                <a:cs typeface="Lucida Sans Unicode"/>
              </a:rPr>
              <a:t>education</a:t>
            </a:r>
            <a:r>
              <a:rPr dirty="0" sz="2000" spc="-50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533220"/>
                </a:solidFill>
                <a:latin typeface="Lucida Sans Unicode"/>
                <a:cs typeface="Lucida Sans Unicode"/>
              </a:rPr>
              <a:t>in</a:t>
            </a:r>
            <a:r>
              <a:rPr dirty="0" sz="2000" spc="-50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533220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-50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533220"/>
                </a:solidFill>
                <a:latin typeface="Lucida Sans Unicode"/>
                <a:cs typeface="Lucida Sans Unicode"/>
              </a:rPr>
              <a:t>Luzon </a:t>
            </a:r>
            <a:r>
              <a:rPr dirty="0" sz="2000">
                <a:solidFill>
                  <a:srgbClr val="533220"/>
                </a:solidFill>
                <a:latin typeface="Lucida Sans Unicode"/>
                <a:cs typeface="Lucida Sans Unicode"/>
              </a:rPr>
              <a:t>Island,</a:t>
            </a:r>
            <a:r>
              <a:rPr dirty="0" sz="2000" spc="-85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533220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-85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50">
                <a:solidFill>
                  <a:srgbClr val="533220"/>
                </a:solidFill>
                <a:latin typeface="Lucida Sans Unicode"/>
                <a:cs typeface="Lucida Sans Unicode"/>
              </a:rPr>
              <a:t>major</a:t>
            </a:r>
            <a:r>
              <a:rPr dirty="0" sz="2000" spc="-80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65">
                <a:solidFill>
                  <a:srgbClr val="533220"/>
                </a:solidFill>
                <a:latin typeface="Lucida Sans Unicode"/>
                <a:cs typeface="Lucida Sans Unicode"/>
              </a:rPr>
              <a:t>educational</a:t>
            </a:r>
            <a:r>
              <a:rPr dirty="0" sz="2000" spc="-85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50">
                <a:solidFill>
                  <a:srgbClr val="533220"/>
                </a:solidFill>
                <a:latin typeface="Lucida Sans Unicode"/>
                <a:cs typeface="Lucida Sans Unicode"/>
              </a:rPr>
              <a:t>hub</a:t>
            </a:r>
            <a:r>
              <a:rPr dirty="0" sz="2000" spc="-85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533220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80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533220"/>
                </a:solidFill>
                <a:latin typeface="Lucida Sans Unicode"/>
                <a:cs typeface="Lucida Sans Unicode"/>
              </a:rPr>
              <a:t>the</a:t>
            </a:r>
            <a:endParaRPr sz="2000">
              <a:latin typeface="Lucida Sans Unicode"/>
              <a:cs typeface="Lucida Sans Unicode"/>
            </a:endParaRPr>
          </a:p>
          <a:p>
            <a:pPr algn="just" marL="2694940">
              <a:lnSpc>
                <a:spcPct val="100000"/>
              </a:lnSpc>
              <a:spcBef>
                <a:spcPts val="375"/>
              </a:spcBef>
            </a:pPr>
            <a:r>
              <a:rPr dirty="0" sz="2000" spc="-20">
                <a:solidFill>
                  <a:srgbClr val="533220"/>
                </a:solidFill>
                <a:latin typeface="Lucida Sans Unicode"/>
                <a:cs typeface="Lucida Sans Unicode"/>
              </a:rPr>
              <a:t>Philippines,</a:t>
            </a:r>
            <a:r>
              <a:rPr dirty="0" sz="2000" spc="-65">
                <a:solidFill>
                  <a:srgbClr val="53322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533220"/>
                </a:solidFill>
                <a:latin typeface="Lucida Sans Unicode"/>
                <a:cs typeface="Lucida Sans Unicode"/>
              </a:rPr>
              <a:t>through:</a:t>
            </a:r>
            <a:endParaRPr sz="2000">
              <a:latin typeface="Lucida Sans Unicode"/>
              <a:cs typeface="Lucida Sans Unicode"/>
            </a:endParaRPr>
          </a:p>
          <a:p>
            <a:pPr algn="r" marL="449580" marR="5080" indent="-437515">
              <a:lnSpc>
                <a:spcPct val="114599"/>
              </a:lnSpc>
              <a:spcBef>
                <a:spcPts val="1595"/>
              </a:spcBef>
            </a:pPr>
            <a:r>
              <a:rPr dirty="0" sz="1800" spc="45">
                <a:solidFill>
                  <a:srgbClr val="263334"/>
                </a:solidFill>
                <a:latin typeface="Lucida Sans Unicode"/>
                <a:cs typeface="Lucida Sans Unicode"/>
              </a:rPr>
              <a:t>checking</a:t>
            </a:r>
            <a:r>
              <a:rPr dirty="0" sz="1800" spc="-2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whether</a:t>
            </a:r>
            <a:r>
              <a:rPr dirty="0" sz="1800" spc="-15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all</a:t>
            </a:r>
            <a:r>
              <a:rPr dirty="0" sz="1800" spc="-15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15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5">
                <a:solidFill>
                  <a:srgbClr val="263334"/>
                </a:solidFill>
                <a:latin typeface="Lucida Sans Unicode"/>
                <a:cs typeface="Lucida Sans Unicode"/>
              </a:rPr>
              <a:t>colleges</a:t>
            </a:r>
            <a:r>
              <a:rPr dirty="0" sz="1800" spc="-15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in</a:t>
            </a:r>
            <a:r>
              <a:rPr dirty="0" sz="1800" spc="-15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65">
                <a:solidFill>
                  <a:srgbClr val="263334"/>
                </a:solidFill>
                <a:latin typeface="Lucida Sans Unicode"/>
                <a:cs typeface="Lucida Sans Unicode"/>
              </a:rPr>
              <a:t>Luzon</a:t>
            </a:r>
            <a:r>
              <a:rPr dirty="0" sz="1800" spc="-15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0">
                <a:solidFill>
                  <a:srgbClr val="263334"/>
                </a:solidFill>
                <a:latin typeface="Lucida Sans Unicode"/>
                <a:cs typeface="Lucida Sans Unicode"/>
              </a:rPr>
              <a:t>are </a:t>
            </a:r>
            <a:r>
              <a:rPr dirty="0" sz="1800" spc="-55">
                <a:solidFill>
                  <a:srgbClr val="263334"/>
                </a:solidFill>
                <a:latin typeface="Lucida Sans Unicode"/>
                <a:cs typeface="Lucida Sans Unicode"/>
              </a:rPr>
              <a:t>still</a:t>
            </a:r>
            <a:r>
              <a:rPr dirty="0" sz="1800" spc="-5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within</a:t>
            </a:r>
            <a:r>
              <a:rPr dirty="0" sz="1800" spc="-5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5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5">
                <a:solidFill>
                  <a:srgbClr val="263334"/>
                </a:solidFill>
                <a:latin typeface="Lucida Sans Unicode"/>
                <a:cs typeface="Lucida Sans Unicode"/>
              </a:rPr>
              <a:t>range</a:t>
            </a:r>
            <a:r>
              <a:rPr dirty="0" sz="1800" spc="-5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of</a:t>
            </a:r>
            <a:r>
              <a:rPr dirty="0" sz="1800" spc="-5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5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263334"/>
                </a:solidFill>
                <a:latin typeface="Lucida Sans Unicode"/>
                <a:cs typeface="Lucida Sans Unicode"/>
              </a:rPr>
              <a:t>recommended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faculty-</a:t>
            </a:r>
            <a:r>
              <a:rPr dirty="0" sz="1800" spc="-10">
                <a:solidFill>
                  <a:srgbClr val="263334"/>
                </a:solidFill>
                <a:latin typeface="Lucida Sans Unicode"/>
                <a:cs typeface="Lucida Sans Unicode"/>
              </a:rPr>
              <a:t>to-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student</a:t>
            </a:r>
            <a:r>
              <a:rPr dirty="0" sz="1800" spc="155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ratio;</a:t>
            </a:r>
            <a:r>
              <a:rPr dirty="0" sz="1800" spc="16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263334"/>
                </a:solidFill>
                <a:latin typeface="Lucida Sans Unicode"/>
                <a:cs typeface="Lucida Sans Unicode"/>
              </a:rPr>
              <a:t>and</a:t>
            </a:r>
            <a:endParaRPr sz="1800">
              <a:latin typeface="Lucida Sans Unicode"/>
              <a:cs typeface="Lucida Sans Unicode"/>
            </a:endParaRPr>
          </a:p>
          <a:p>
            <a:pPr algn="r" marL="26670" marR="5080" indent="453390">
              <a:lnSpc>
                <a:spcPct val="114599"/>
              </a:lnSpc>
              <a:spcBef>
                <a:spcPts val="1535"/>
              </a:spcBef>
            </a:pP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monitoring</a:t>
            </a:r>
            <a:r>
              <a:rPr dirty="0" sz="1800" spc="15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15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progress</a:t>
            </a:r>
            <a:r>
              <a:rPr dirty="0" sz="1800" spc="2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of</a:t>
            </a:r>
            <a:r>
              <a:rPr dirty="0" sz="1800" spc="15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15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5">
                <a:solidFill>
                  <a:srgbClr val="263334"/>
                </a:solidFill>
                <a:latin typeface="Lucida Sans Unicode"/>
                <a:cs typeface="Lucida Sans Unicode"/>
              </a:rPr>
              <a:t>colleges</a:t>
            </a:r>
            <a:r>
              <a:rPr dirty="0" sz="1800" spc="2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5">
                <a:solidFill>
                  <a:srgbClr val="263334"/>
                </a:solidFill>
                <a:latin typeface="Lucida Sans Unicode"/>
                <a:cs typeface="Lucida Sans Unicode"/>
              </a:rPr>
              <a:t>in </a:t>
            </a:r>
            <a:r>
              <a:rPr dirty="0" sz="1800" spc="-65">
                <a:solidFill>
                  <a:srgbClr val="263334"/>
                </a:solidFill>
                <a:latin typeface="Lucida Sans Unicode"/>
                <a:cs typeface="Lucida Sans Unicode"/>
              </a:rPr>
              <a:t>Luzon</a:t>
            </a:r>
            <a:r>
              <a:rPr dirty="0" sz="1800" spc="-4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30">
                <a:solidFill>
                  <a:srgbClr val="263334"/>
                </a:solidFill>
                <a:latin typeface="Lucida Sans Unicode"/>
                <a:cs typeface="Lucida Sans Unicode"/>
              </a:rPr>
              <a:t>for</a:t>
            </a:r>
            <a:r>
              <a:rPr dirty="0" sz="1800" spc="-4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4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5">
                <a:solidFill>
                  <a:srgbClr val="263334"/>
                </a:solidFill>
                <a:latin typeface="Lucida Sans Unicode"/>
                <a:cs typeface="Lucida Sans Unicode"/>
              </a:rPr>
              <a:t>S.Y.</a:t>
            </a:r>
            <a:r>
              <a:rPr dirty="0" sz="1800" spc="-4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55">
                <a:solidFill>
                  <a:srgbClr val="263334"/>
                </a:solidFill>
                <a:latin typeface="Lucida Sans Unicode"/>
                <a:cs typeface="Lucida Sans Unicode"/>
              </a:rPr>
              <a:t>2016-</a:t>
            </a:r>
            <a:r>
              <a:rPr dirty="0" sz="1800" spc="-220">
                <a:solidFill>
                  <a:srgbClr val="263334"/>
                </a:solidFill>
                <a:latin typeface="Lucida Sans Unicode"/>
                <a:cs typeface="Lucida Sans Unicode"/>
              </a:rPr>
              <a:t>2017,</a:t>
            </a:r>
            <a:r>
              <a:rPr dirty="0" sz="1800" spc="-4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5">
                <a:solidFill>
                  <a:srgbClr val="263334"/>
                </a:solidFill>
                <a:latin typeface="Lucida Sans Unicode"/>
                <a:cs typeface="Lucida Sans Unicode"/>
              </a:rPr>
              <a:t>S.Y.</a:t>
            </a:r>
            <a:r>
              <a:rPr dirty="0" sz="1800" spc="-4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90">
                <a:solidFill>
                  <a:srgbClr val="263334"/>
                </a:solidFill>
                <a:latin typeface="Lucida Sans Unicode"/>
                <a:cs typeface="Lucida Sans Unicode"/>
              </a:rPr>
              <a:t>2017-2018,</a:t>
            </a:r>
            <a:r>
              <a:rPr dirty="0" sz="1800" spc="-4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263334"/>
                </a:solidFill>
                <a:latin typeface="Lucida Sans Unicode"/>
                <a:cs typeface="Lucida Sans Unicode"/>
              </a:rPr>
              <a:t>and</a:t>
            </a:r>
            <a:endParaRPr sz="18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15"/>
              </a:spcBef>
            </a:pPr>
            <a:r>
              <a:rPr dirty="0" sz="1800" spc="-105">
                <a:solidFill>
                  <a:srgbClr val="263334"/>
                </a:solidFill>
                <a:latin typeface="Lucida Sans Unicode"/>
                <a:cs typeface="Lucida Sans Unicode"/>
              </a:rPr>
              <a:t>S.Y.</a:t>
            </a:r>
            <a:r>
              <a:rPr dirty="0" sz="1800" spc="-15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60">
                <a:solidFill>
                  <a:srgbClr val="263334"/>
                </a:solidFill>
                <a:latin typeface="Lucida Sans Unicode"/>
                <a:cs typeface="Lucida Sans Unicode"/>
              </a:rPr>
              <a:t>2018-</a:t>
            </a:r>
            <a:r>
              <a:rPr dirty="0" sz="1800" spc="-185">
                <a:solidFill>
                  <a:srgbClr val="263334"/>
                </a:solidFill>
                <a:latin typeface="Lucida Sans Unicode"/>
                <a:cs typeface="Lucida Sans Unicode"/>
              </a:rPr>
              <a:t>2019</a:t>
            </a:r>
            <a:r>
              <a:rPr dirty="0" sz="1800" spc="-1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through</a:t>
            </a:r>
            <a:r>
              <a:rPr dirty="0" sz="1800" spc="-1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20">
                <a:solidFill>
                  <a:srgbClr val="263334"/>
                </a:solidFill>
                <a:latin typeface="Lucida Sans Unicode"/>
                <a:cs typeface="Lucida Sans Unicode"/>
              </a:rPr>
              <a:t>its</a:t>
            </a:r>
            <a:r>
              <a:rPr dirty="0" sz="1800" spc="-10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263334"/>
                </a:solidFill>
                <a:latin typeface="Lucida Sans Unicode"/>
                <a:cs typeface="Lucida Sans Unicode"/>
              </a:rPr>
              <a:t>student</a:t>
            </a:r>
            <a:r>
              <a:rPr dirty="0" sz="1800" spc="-15">
                <a:solidFill>
                  <a:srgbClr val="263334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263334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-10">
                <a:solidFill>
                  <a:srgbClr val="263334"/>
                </a:solidFill>
                <a:latin typeface="Lucida Sans Unicode"/>
                <a:cs typeface="Lucida Sans Unicode"/>
              </a:rPr>
              <a:t> faculty</a:t>
            </a:r>
            <a:endParaRPr sz="18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15"/>
              </a:spcBef>
            </a:pPr>
            <a:r>
              <a:rPr dirty="0" sz="1800" spc="-10">
                <a:solidFill>
                  <a:srgbClr val="263334"/>
                </a:solidFill>
                <a:latin typeface="Lucida Sans Unicode"/>
                <a:cs typeface="Lucida Sans Unicode"/>
              </a:rPr>
              <a:t>population.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723337" y="1156361"/>
            <a:ext cx="4086225" cy="0"/>
          </a:xfrm>
          <a:custGeom>
            <a:avLst/>
            <a:gdLst/>
            <a:ahLst/>
            <a:cxnLst/>
            <a:rect l="l" t="t" r="r" b="b"/>
            <a:pathLst>
              <a:path w="4086225" h="0">
                <a:moveTo>
                  <a:pt x="4086224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8141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pc="-10"/>
              <a:t>#533220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257" y="1271536"/>
            <a:ext cx="875483" cy="569979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84686" y="237032"/>
            <a:ext cx="755015" cy="755015"/>
          </a:xfrm>
          <a:custGeom>
            <a:avLst/>
            <a:gdLst/>
            <a:ahLst/>
            <a:cxnLst/>
            <a:rect l="l" t="t" r="r" b="b"/>
            <a:pathLst>
              <a:path w="755015" h="755015">
                <a:moveTo>
                  <a:pt x="377313" y="754626"/>
                </a:moveTo>
                <a:lnTo>
                  <a:pt x="329983" y="751686"/>
                </a:lnTo>
                <a:lnTo>
                  <a:pt x="284408" y="743102"/>
                </a:lnTo>
                <a:lnTo>
                  <a:pt x="240941" y="729228"/>
                </a:lnTo>
                <a:lnTo>
                  <a:pt x="199936" y="710417"/>
                </a:lnTo>
                <a:lnTo>
                  <a:pt x="161746" y="687024"/>
                </a:lnTo>
                <a:lnTo>
                  <a:pt x="126724" y="659400"/>
                </a:lnTo>
                <a:lnTo>
                  <a:pt x="95225" y="627901"/>
                </a:lnTo>
                <a:lnTo>
                  <a:pt x="67601" y="592879"/>
                </a:lnTo>
                <a:lnTo>
                  <a:pt x="44208" y="554689"/>
                </a:lnTo>
                <a:lnTo>
                  <a:pt x="25397" y="513684"/>
                </a:lnTo>
                <a:lnTo>
                  <a:pt x="11523" y="470217"/>
                </a:lnTo>
                <a:lnTo>
                  <a:pt x="2939" y="424642"/>
                </a:lnTo>
                <a:lnTo>
                  <a:pt x="0" y="377312"/>
                </a:lnTo>
                <a:lnTo>
                  <a:pt x="2939" y="329983"/>
                </a:lnTo>
                <a:lnTo>
                  <a:pt x="11523" y="284408"/>
                </a:lnTo>
                <a:lnTo>
                  <a:pt x="25397" y="240941"/>
                </a:lnTo>
                <a:lnTo>
                  <a:pt x="44208" y="199936"/>
                </a:lnTo>
                <a:lnTo>
                  <a:pt x="67601" y="161745"/>
                </a:lnTo>
                <a:lnTo>
                  <a:pt x="95225" y="126724"/>
                </a:lnTo>
                <a:lnTo>
                  <a:pt x="126724" y="95224"/>
                </a:lnTo>
                <a:lnTo>
                  <a:pt x="161746" y="67601"/>
                </a:lnTo>
                <a:lnTo>
                  <a:pt x="199936" y="44207"/>
                </a:lnTo>
                <a:lnTo>
                  <a:pt x="240941" y="25397"/>
                </a:lnTo>
                <a:lnTo>
                  <a:pt x="284408" y="11523"/>
                </a:lnTo>
                <a:lnTo>
                  <a:pt x="329983" y="2939"/>
                </a:lnTo>
                <a:lnTo>
                  <a:pt x="377309" y="0"/>
                </a:lnTo>
                <a:lnTo>
                  <a:pt x="424642" y="2939"/>
                </a:lnTo>
                <a:lnTo>
                  <a:pt x="470217" y="11523"/>
                </a:lnTo>
                <a:lnTo>
                  <a:pt x="513684" y="25397"/>
                </a:lnTo>
                <a:lnTo>
                  <a:pt x="554689" y="44207"/>
                </a:lnTo>
                <a:lnTo>
                  <a:pt x="592880" y="67601"/>
                </a:lnTo>
                <a:lnTo>
                  <a:pt x="627901" y="95224"/>
                </a:lnTo>
                <a:lnTo>
                  <a:pt x="659401" y="126724"/>
                </a:lnTo>
                <a:lnTo>
                  <a:pt x="687024" y="161745"/>
                </a:lnTo>
                <a:lnTo>
                  <a:pt x="710418" y="199936"/>
                </a:lnTo>
                <a:lnTo>
                  <a:pt x="729228" y="240941"/>
                </a:lnTo>
                <a:lnTo>
                  <a:pt x="743102" y="284408"/>
                </a:lnTo>
                <a:lnTo>
                  <a:pt x="751686" y="329983"/>
                </a:lnTo>
                <a:lnTo>
                  <a:pt x="754626" y="377313"/>
                </a:lnTo>
                <a:lnTo>
                  <a:pt x="751686" y="424642"/>
                </a:lnTo>
                <a:lnTo>
                  <a:pt x="743102" y="470217"/>
                </a:lnTo>
                <a:lnTo>
                  <a:pt x="729228" y="513684"/>
                </a:lnTo>
                <a:lnTo>
                  <a:pt x="710418" y="554689"/>
                </a:lnTo>
                <a:lnTo>
                  <a:pt x="687024" y="592879"/>
                </a:lnTo>
                <a:lnTo>
                  <a:pt x="659401" y="627901"/>
                </a:lnTo>
                <a:lnTo>
                  <a:pt x="627901" y="659400"/>
                </a:lnTo>
                <a:lnTo>
                  <a:pt x="592880" y="687024"/>
                </a:lnTo>
                <a:lnTo>
                  <a:pt x="554689" y="710417"/>
                </a:lnTo>
                <a:lnTo>
                  <a:pt x="513684" y="729228"/>
                </a:lnTo>
                <a:lnTo>
                  <a:pt x="470217" y="743102"/>
                </a:lnTo>
                <a:lnTo>
                  <a:pt x="424642" y="751686"/>
                </a:lnTo>
                <a:lnTo>
                  <a:pt x="377313" y="754626"/>
                </a:lnTo>
                <a:close/>
              </a:path>
            </a:pathLst>
          </a:custGeom>
          <a:solidFill>
            <a:srgbClr val="F7F1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75146" y="336479"/>
            <a:ext cx="3657600" cy="4597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145" b="1">
                <a:solidFill>
                  <a:srgbClr val="F7F1E9"/>
                </a:solidFill>
                <a:latin typeface="Cambria"/>
                <a:cs typeface="Cambria"/>
              </a:rPr>
              <a:t>Number</a:t>
            </a:r>
            <a:r>
              <a:rPr dirty="0" sz="2850" spc="6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2850" spc="190" b="1">
                <a:solidFill>
                  <a:srgbClr val="F7F1E9"/>
                </a:solidFill>
                <a:latin typeface="Cambria"/>
                <a:cs typeface="Cambria"/>
              </a:rPr>
              <a:t>of</a:t>
            </a:r>
            <a:r>
              <a:rPr dirty="0" sz="2850" spc="6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2850" spc="114" b="1">
                <a:solidFill>
                  <a:srgbClr val="F7F1E9"/>
                </a:solidFill>
                <a:latin typeface="Cambria"/>
                <a:cs typeface="Cambria"/>
              </a:rPr>
              <a:t>Students</a:t>
            </a:r>
            <a:endParaRPr sz="28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45511" y="1395552"/>
            <a:ext cx="633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latin typeface="Lucida Sans Unicode"/>
                <a:cs typeface="Lucida Sans Unicode"/>
              </a:rPr>
              <a:t>#F8F1EA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756055" y="3237427"/>
            <a:ext cx="633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F7F1E9"/>
                </a:solidFill>
                <a:latin typeface="Lucida Sans Unicode"/>
                <a:cs typeface="Lucida Sans Unicode"/>
              </a:rPr>
              <a:t>#F8F1EA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7767811" y="918958"/>
            <a:ext cx="1733550" cy="2802890"/>
            <a:chOff x="7767811" y="918958"/>
            <a:chExt cx="1733550" cy="280289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9241" y="968488"/>
              <a:ext cx="1713481" cy="275314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767811" y="957058"/>
              <a:ext cx="1733550" cy="0"/>
            </a:xfrm>
            <a:custGeom>
              <a:avLst/>
              <a:gdLst/>
              <a:ahLst/>
              <a:cxnLst/>
              <a:rect l="l" t="t" r="r" b="b"/>
              <a:pathLst>
                <a:path w="1733550" h="0">
                  <a:moveTo>
                    <a:pt x="1733550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8141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3991461" y="918958"/>
            <a:ext cx="1676400" cy="2802890"/>
            <a:chOff x="3991461" y="918958"/>
            <a:chExt cx="1676400" cy="280289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2890" y="968488"/>
              <a:ext cx="1655337" cy="275314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991461" y="957058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 h="0">
                  <a:moveTo>
                    <a:pt x="1676400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8141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5837053" y="918958"/>
            <a:ext cx="1724025" cy="2809875"/>
            <a:chOff x="5837053" y="918958"/>
            <a:chExt cx="1724025" cy="2809875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86583" y="968488"/>
              <a:ext cx="1664302" cy="275314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5875153" y="957058"/>
              <a:ext cx="1685925" cy="2771775"/>
            </a:xfrm>
            <a:custGeom>
              <a:avLst/>
              <a:gdLst/>
              <a:ahLst/>
              <a:cxnLst/>
              <a:rect l="l" t="t" r="r" b="b"/>
              <a:pathLst>
                <a:path w="1685925" h="2771775">
                  <a:moveTo>
                    <a:pt x="0" y="0"/>
                  </a:moveTo>
                  <a:lnTo>
                    <a:pt x="0" y="2771775"/>
                  </a:lnTo>
                </a:path>
                <a:path w="1685925" h="2771775">
                  <a:moveTo>
                    <a:pt x="1685925" y="0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8141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3924288" y="4494506"/>
            <a:ext cx="5589270" cy="2751455"/>
            <a:chOff x="3924288" y="4494506"/>
            <a:chExt cx="5589270" cy="2751455"/>
          </a:xfrm>
        </p:grpSpPr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3818" y="4544036"/>
              <a:ext cx="1849184" cy="2652193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3962388" y="4532606"/>
              <a:ext cx="1871980" cy="2675255"/>
            </a:xfrm>
            <a:custGeom>
              <a:avLst/>
              <a:gdLst/>
              <a:ahLst/>
              <a:cxnLst/>
              <a:rect l="l" t="t" r="r" b="b"/>
              <a:pathLst>
                <a:path w="1871979" h="2675254">
                  <a:moveTo>
                    <a:pt x="0" y="0"/>
                  </a:moveTo>
                  <a:lnTo>
                    <a:pt x="0" y="2675036"/>
                  </a:lnTo>
                  <a:lnTo>
                    <a:pt x="1871960" y="2675036"/>
                  </a:lnTo>
                  <a:lnTo>
                    <a:pt x="1871960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81411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37094" y="4544036"/>
              <a:ext cx="1722809" cy="2652193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925664" y="4532606"/>
              <a:ext cx="1745614" cy="2675255"/>
            </a:xfrm>
            <a:custGeom>
              <a:avLst/>
              <a:gdLst/>
              <a:ahLst/>
              <a:cxnLst/>
              <a:rect l="l" t="t" r="r" b="b"/>
              <a:pathLst>
                <a:path w="1745615" h="2675254">
                  <a:moveTo>
                    <a:pt x="0" y="0"/>
                  </a:moveTo>
                  <a:lnTo>
                    <a:pt x="0" y="2675036"/>
                  </a:lnTo>
                  <a:lnTo>
                    <a:pt x="1745604" y="2675036"/>
                  </a:lnTo>
                  <a:lnTo>
                    <a:pt x="1745604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81411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75263" y="4544036"/>
              <a:ext cx="1688387" cy="2652193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7763833" y="4532606"/>
              <a:ext cx="1711325" cy="2675255"/>
            </a:xfrm>
            <a:custGeom>
              <a:avLst/>
              <a:gdLst/>
              <a:ahLst/>
              <a:cxnLst/>
              <a:rect l="l" t="t" r="r" b="b"/>
              <a:pathLst>
                <a:path w="1711325" h="2675254">
                  <a:moveTo>
                    <a:pt x="0" y="0"/>
                  </a:moveTo>
                  <a:lnTo>
                    <a:pt x="0" y="2675036"/>
                  </a:lnTo>
                  <a:lnTo>
                    <a:pt x="1711225" y="2675036"/>
                  </a:lnTo>
                  <a:lnTo>
                    <a:pt x="1711225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8141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274765" y="6363753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w="0" h="247650">
                  <a:moveTo>
                    <a:pt x="0" y="0"/>
                  </a:moveTo>
                  <a:lnTo>
                    <a:pt x="0" y="247649"/>
                  </a:lnTo>
                </a:path>
              </a:pathLst>
            </a:custGeom>
            <a:ln w="761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717920" y="3881323"/>
            <a:ext cx="3657600" cy="45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145" b="1">
                <a:solidFill>
                  <a:srgbClr val="F7F1E9"/>
                </a:solidFill>
                <a:latin typeface="Cambria"/>
                <a:cs typeface="Cambria"/>
              </a:rPr>
              <a:t>Number</a:t>
            </a:r>
            <a:r>
              <a:rPr dirty="0" sz="2850" spc="6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2850" spc="190" b="1">
                <a:solidFill>
                  <a:srgbClr val="F7F1E9"/>
                </a:solidFill>
                <a:latin typeface="Cambria"/>
                <a:cs typeface="Cambria"/>
              </a:rPr>
              <a:t>of</a:t>
            </a:r>
            <a:r>
              <a:rPr dirty="0" sz="2850" spc="6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2850" spc="114" b="1">
                <a:solidFill>
                  <a:srgbClr val="F7F1E9"/>
                </a:solidFill>
                <a:latin typeface="Cambria"/>
                <a:cs typeface="Cambria"/>
              </a:rPr>
              <a:t>Students</a:t>
            </a:r>
            <a:endParaRPr sz="2850">
              <a:latin typeface="Cambria"/>
              <a:cs typeface="Cambria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9889705" y="410061"/>
            <a:ext cx="1758314" cy="581660"/>
          </a:xfrm>
          <a:custGeom>
            <a:avLst/>
            <a:gdLst/>
            <a:ahLst/>
            <a:cxnLst/>
            <a:rect l="l" t="t" r="r" b="b"/>
            <a:pathLst>
              <a:path w="1758315" h="581660">
                <a:moveTo>
                  <a:pt x="1467299" y="581598"/>
                </a:moveTo>
                <a:lnTo>
                  <a:pt x="290797" y="581598"/>
                </a:lnTo>
                <a:lnTo>
                  <a:pt x="245032" y="577975"/>
                </a:lnTo>
                <a:lnTo>
                  <a:pt x="200806" y="567323"/>
                </a:lnTo>
                <a:lnTo>
                  <a:pt x="158899" y="549965"/>
                </a:lnTo>
                <a:lnTo>
                  <a:pt x="120094" y="526224"/>
                </a:lnTo>
                <a:lnTo>
                  <a:pt x="85171" y="496425"/>
                </a:lnTo>
                <a:lnTo>
                  <a:pt x="55372" y="461502"/>
                </a:lnTo>
                <a:lnTo>
                  <a:pt x="31631" y="422697"/>
                </a:lnTo>
                <a:lnTo>
                  <a:pt x="14273" y="380791"/>
                </a:lnTo>
                <a:lnTo>
                  <a:pt x="3621" y="336564"/>
                </a:lnTo>
                <a:lnTo>
                  <a:pt x="0" y="290809"/>
                </a:lnTo>
                <a:lnTo>
                  <a:pt x="3621" y="245033"/>
                </a:lnTo>
                <a:lnTo>
                  <a:pt x="14273" y="200807"/>
                </a:lnTo>
                <a:lnTo>
                  <a:pt x="31631" y="158900"/>
                </a:lnTo>
                <a:lnTo>
                  <a:pt x="55372" y="120095"/>
                </a:lnTo>
                <a:lnTo>
                  <a:pt x="85171" y="85173"/>
                </a:lnTo>
                <a:lnTo>
                  <a:pt x="120094" y="55373"/>
                </a:lnTo>
                <a:lnTo>
                  <a:pt x="158899" y="31632"/>
                </a:lnTo>
                <a:lnTo>
                  <a:pt x="200806" y="14274"/>
                </a:lnTo>
                <a:lnTo>
                  <a:pt x="245032" y="3622"/>
                </a:lnTo>
                <a:lnTo>
                  <a:pt x="290797" y="0"/>
                </a:lnTo>
                <a:lnTo>
                  <a:pt x="1467299" y="0"/>
                </a:lnTo>
                <a:lnTo>
                  <a:pt x="1513064" y="3622"/>
                </a:lnTo>
                <a:lnTo>
                  <a:pt x="1557290" y="14274"/>
                </a:lnTo>
                <a:lnTo>
                  <a:pt x="1599197" y="31632"/>
                </a:lnTo>
                <a:lnTo>
                  <a:pt x="1638002" y="55373"/>
                </a:lnTo>
                <a:lnTo>
                  <a:pt x="1672925" y="85173"/>
                </a:lnTo>
                <a:lnTo>
                  <a:pt x="1702724" y="120095"/>
                </a:lnTo>
                <a:lnTo>
                  <a:pt x="1726465" y="158900"/>
                </a:lnTo>
                <a:lnTo>
                  <a:pt x="1743823" y="200807"/>
                </a:lnTo>
                <a:lnTo>
                  <a:pt x="1754475" y="245033"/>
                </a:lnTo>
                <a:lnTo>
                  <a:pt x="1758097" y="290788"/>
                </a:lnTo>
                <a:lnTo>
                  <a:pt x="1754475" y="336564"/>
                </a:lnTo>
                <a:lnTo>
                  <a:pt x="1743823" y="380791"/>
                </a:lnTo>
                <a:lnTo>
                  <a:pt x="1726465" y="422697"/>
                </a:lnTo>
                <a:lnTo>
                  <a:pt x="1702724" y="461502"/>
                </a:lnTo>
                <a:lnTo>
                  <a:pt x="1672925" y="496425"/>
                </a:lnTo>
                <a:lnTo>
                  <a:pt x="1638002" y="526224"/>
                </a:lnTo>
                <a:lnTo>
                  <a:pt x="1599197" y="549965"/>
                </a:lnTo>
                <a:lnTo>
                  <a:pt x="1557290" y="567323"/>
                </a:lnTo>
                <a:lnTo>
                  <a:pt x="1513064" y="577975"/>
                </a:lnTo>
                <a:lnTo>
                  <a:pt x="1467299" y="581598"/>
                </a:lnTo>
                <a:close/>
              </a:path>
            </a:pathLst>
          </a:custGeom>
          <a:solidFill>
            <a:srgbClr val="DDC8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0290911" y="418709"/>
            <a:ext cx="95567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10">
                <a:solidFill>
                  <a:srgbClr val="533220"/>
                </a:solidFill>
                <a:latin typeface="Cambria"/>
                <a:cs typeface="Cambria"/>
              </a:rPr>
              <a:t>Data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pc="-10"/>
              <a:t>#533220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257" y="1271536"/>
            <a:ext cx="875483" cy="569979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84686" y="237032"/>
            <a:ext cx="755015" cy="755015"/>
          </a:xfrm>
          <a:custGeom>
            <a:avLst/>
            <a:gdLst/>
            <a:ahLst/>
            <a:cxnLst/>
            <a:rect l="l" t="t" r="r" b="b"/>
            <a:pathLst>
              <a:path w="755015" h="755015">
                <a:moveTo>
                  <a:pt x="377313" y="754626"/>
                </a:moveTo>
                <a:lnTo>
                  <a:pt x="329983" y="751686"/>
                </a:lnTo>
                <a:lnTo>
                  <a:pt x="284408" y="743102"/>
                </a:lnTo>
                <a:lnTo>
                  <a:pt x="240941" y="729228"/>
                </a:lnTo>
                <a:lnTo>
                  <a:pt x="199936" y="710417"/>
                </a:lnTo>
                <a:lnTo>
                  <a:pt x="161746" y="687024"/>
                </a:lnTo>
                <a:lnTo>
                  <a:pt x="126724" y="659400"/>
                </a:lnTo>
                <a:lnTo>
                  <a:pt x="95225" y="627901"/>
                </a:lnTo>
                <a:lnTo>
                  <a:pt x="67601" y="592879"/>
                </a:lnTo>
                <a:lnTo>
                  <a:pt x="44208" y="554689"/>
                </a:lnTo>
                <a:lnTo>
                  <a:pt x="25397" y="513684"/>
                </a:lnTo>
                <a:lnTo>
                  <a:pt x="11523" y="470217"/>
                </a:lnTo>
                <a:lnTo>
                  <a:pt x="2939" y="424642"/>
                </a:lnTo>
                <a:lnTo>
                  <a:pt x="0" y="377312"/>
                </a:lnTo>
                <a:lnTo>
                  <a:pt x="2939" y="329983"/>
                </a:lnTo>
                <a:lnTo>
                  <a:pt x="11523" y="284408"/>
                </a:lnTo>
                <a:lnTo>
                  <a:pt x="25397" y="240941"/>
                </a:lnTo>
                <a:lnTo>
                  <a:pt x="44208" y="199936"/>
                </a:lnTo>
                <a:lnTo>
                  <a:pt x="67601" y="161745"/>
                </a:lnTo>
                <a:lnTo>
                  <a:pt x="95225" y="126724"/>
                </a:lnTo>
                <a:lnTo>
                  <a:pt x="126724" y="95224"/>
                </a:lnTo>
                <a:lnTo>
                  <a:pt x="161746" y="67601"/>
                </a:lnTo>
                <a:lnTo>
                  <a:pt x="199936" y="44207"/>
                </a:lnTo>
                <a:lnTo>
                  <a:pt x="240941" y="25397"/>
                </a:lnTo>
                <a:lnTo>
                  <a:pt x="284408" y="11523"/>
                </a:lnTo>
                <a:lnTo>
                  <a:pt x="329983" y="2939"/>
                </a:lnTo>
                <a:lnTo>
                  <a:pt x="377309" y="0"/>
                </a:lnTo>
                <a:lnTo>
                  <a:pt x="424642" y="2939"/>
                </a:lnTo>
                <a:lnTo>
                  <a:pt x="470217" y="11523"/>
                </a:lnTo>
                <a:lnTo>
                  <a:pt x="513684" y="25397"/>
                </a:lnTo>
                <a:lnTo>
                  <a:pt x="554689" y="44207"/>
                </a:lnTo>
                <a:lnTo>
                  <a:pt x="592880" y="67601"/>
                </a:lnTo>
                <a:lnTo>
                  <a:pt x="627901" y="95224"/>
                </a:lnTo>
                <a:lnTo>
                  <a:pt x="659401" y="126724"/>
                </a:lnTo>
                <a:lnTo>
                  <a:pt x="687024" y="161745"/>
                </a:lnTo>
                <a:lnTo>
                  <a:pt x="710418" y="199936"/>
                </a:lnTo>
                <a:lnTo>
                  <a:pt x="729228" y="240941"/>
                </a:lnTo>
                <a:lnTo>
                  <a:pt x="743102" y="284408"/>
                </a:lnTo>
                <a:lnTo>
                  <a:pt x="751686" y="329983"/>
                </a:lnTo>
                <a:lnTo>
                  <a:pt x="754626" y="377313"/>
                </a:lnTo>
                <a:lnTo>
                  <a:pt x="751686" y="424642"/>
                </a:lnTo>
                <a:lnTo>
                  <a:pt x="743102" y="470217"/>
                </a:lnTo>
                <a:lnTo>
                  <a:pt x="729228" y="513684"/>
                </a:lnTo>
                <a:lnTo>
                  <a:pt x="710418" y="554689"/>
                </a:lnTo>
                <a:lnTo>
                  <a:pt x="687024" y="592879"/>
                </a:lnTo>
                <a:lnTo>
                  <a:pt x="659401" y="627901"/>
                </a:lnTo>
                <a:lnTo>
                  <a:pt x="627901" y="659400"/>
                </a:lnTo>
                <a:lnTo>
                  <a:pt x="592880" y="687024"/>
                </a:lnTo>
                <a:lnTo>
                  <a:pt x="554689" y="710417"/>
                </a:lnTo>
                <a:lnTo>
                  <a:pt x="513684" y="729228"/>
                </a:lnTo>
                <a:lnTo>
                  <a:pt x="470217" y="743102"/>
                </a:lnTo>
                <a:lnTo>
                  <a:pt x="424642" y="751686"/>
                </a:lnTo>
                <a:lnTo>
                  <a:pt x="377313" y="754626"/>
                </a:lnTo>
                <a:close/>
              </a:path>
            </a:pathLst>
          </a:custGeom>
          <a:solidFill>
            <a:srgbClr val="F7F1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5511" y="1395548"/>
            <a:ext cx="633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latin typeface="Lucida Sans Unicode"/>
                <a:cs typeface="Lucida Sans Unicode"/>
              </a:rPr>
              <a:t>#F8F1EA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210754" y="1485085"/>
            <a:ext cx="633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F7F1E9"/>
                </a:solidFill>
                <a:latin typeface="Lucida Sans Unicode"/>
                <a:cs typeface="Lucida Sans Unicode"/>
              </a:rPr>
              <a:t>#F8F1EA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954527" y="1882833"/>
            <a:ext cx="9307195" cy="4618355"/>
            <a:chOff x="1954527" y="1882833"/>
            <a:chExt cx="9307195" cy="461835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0088" y="1932363"/>
              <a:ext cx="2938677" cy="451922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128658" y="1920933"/>
              <a:ext cx="2961640" cy="4542155"/>
            </a:xfrm>
            <a:custGeom>
              <a:avLst/>
              <a:gdLst/>
              <a:ahLst/>
              <a:cxnLst/>
              <a:rect l="l" t="t" r="r" b="b"/>
              <a:pathLst>
                <a:path w="2961640" h="4542155">
                  <a:moveTo>
                    <a:pt x="0" y="476249"/>
                  </a:moveTo>
                  <a:lnTo>
                    <a:pt x="0" y="4065835"/>
                  </a:lnTo>
                  <a:lnTo>
                    <a:pt x="2458" y="4114529"/>
                  </a:lnTo>
                  <a:lnTo>
                    <a:pt x="9675" y="4161816"/>
                  </a:lnTo>
                  <a:lnTo>
                    <a:pt x="21411" y="4207457"/>
                  </a:lnTo>
                  <a:lnTo>
                    <a:pt x="37425" y="4251213"/>
                  </a:lnTo>
                  <a:lnTo>
                    <a:pt x="57480" y="4292844"/>
                  </a:lnTo>
                  <a:lnTo>
                    <a:pt x="81335" y="4332111"/>
                  </a:lnTo>
                  <a:lnTo>
                    <a:pt x="108752" y="4368774"/>
                  </a:lnTo>
                  <a:lnTo>
                    <a:pt x="139490" y="4402594"/>
                  </a:lnTo>
                  <a:lnTo>
                    <a:pt x="173310" y="4433332"/>
                  </a:lnTo>
                  <a:lnTo>
                    <a:pt x="209973" y="4460749"/>
                  </a:lnTo>
                  <a:lnTo>
                    <a:pt x="249240" y="4484604"/>
                  </a:lnTo>
                  <a:lnTo>
                    <a:pt x="290871" y="4504659"/>
                  </a:lnTo>
                  <a:lnTo>
                    <a:pt x="334627" y="4520673"/>
                  </a:lnTo>
                  <a:lnTo>
                    <a:pt x="380268" y="4532409"/>
                  </a:lnTo>
                  <a:lnTo>
                    <a:pt x="427555" y="4539626"/>
                  </a:lnTo>
                  <a:lnTo>
                    <a:pt x="476248" y="4542085"/>
                  </a:lnTo>
                  <a:lnTo>
                    <a:pt x="2485281" y="4542085"/>
                  </a:lnTo>
                  <a:lnTo>
                    <a:pt x="2533975" y="4539626"/>
                  </a:lnTo>
                  <a:lnTo>
                    <a:pt x="2581262" y="4532409"/>
                  </a:lnTo>
                  <a:lnTo>
                    <a:pt x="2626903" y="4520673"/>
                  </a:lnTo>
                  <a:lnTo>
                    <a:pt x="2670659" y="4504659"/>
                  </a:lnTo>
                  <a:lnTo>
                    <a:pt x="2712290" y="4484604"/>
                  </a:lnTo>
                  <a:lnTo>
                    <a:pt x="2751556" y="4460749"/>
                  </a:lnTo>
                  <a:lnTo>
                    <a:pt x="2788220" y="4433332"/>
                  </a:lnTo>
                  <a:lnTo>
                    <a:pt x="2822040" y="4402594"/>
                  </a:lnTo>
                  <a:lnTo>
                    <a:pt x="2852778" y="4368774"/>
                  </a:lnTo>
                  <a:lnTo>
                    <a:pt x="2880194" y="4332111"/>
                  </a:lnTo>
                  <a:lnTo>
                    <a:pt x="2904049" y="4292844"/>
                  </a:lnTo>
                  <a:lnTo>
                    <a:pt x="2924104" y="4251213"/>
                  </a:lnTo>
                  <a:lnTo>
                    <a:pt x="2940119" y="4207457"/>
                  </a:lnTo>
                  <a:lnTo>
                    <a:pt x="2951854" y="4161816"/>
                  </a:lnTo>
                  <a:lnTo>
                    <a:pt x="2959071" y="4114529"/>
                  </a:lnTo>
                  <a:lnTo>
                    <a:pt x="2961530" y="4065835"/>
                  </a:lnTo>
                  <a:lnTo>
                    <a:pt x="2961530" y="476249"/>
                  </a:lnTo>
                  <a:lnTo>
                    <a:pt x="2959071" y="427555"/>
                  </a:lnTo>
                  <a:lnTo>
                    <a:pt x="2951854" y="380268"/>
                  </a:lnTo>
                  <a:lnTo>
                    <a:pt x="2940119" y="334627"/>
                  </a:lnTo>
                  <a:lnTo>
                    <a:pt x="2924104" y="290871"/>
                  </a:lnTo>
                  <a:lnTo>
                    <a:pt x="2904049" y="249240"/>
                  </a:lnTo>
                  <a:lnTo>
                    <a:pt x="2880194" y="209973"/>
                  </a:lnTo>
                  <a:lnTo>
                    <a:pt x="2852778" y="173310"/>
                  </a:lnTo>
                  <a:lnTo>
                    <a:pt x="2822040" y="139490"/>
                  </a:lnTo>
                  <a:lnTo>
                    <a:pt x="2788220" y="108752"/>
                  </a:lnTo>
                  <a:lnTo>
                    <a:pt x="2751556" y="81335"/>
                  </a:lnTo>
                  <a:lnTo>
                    <a:pt x="2712290" y="57480"/>
                  </a:lnTo>
                  <a:lnTo>
                    <a:pt x="2670659" y="37426"/>
                  </a:lnTo>
                  <a:lnTo>
                    <a:pt x="2626903" y="21411"/>
                  </a:lnTo>
                  <a:lnTo>
                    <a:pt x="2581262" y="9675"/>
                  </a:lnTo>
                  <a:lnTo>
                    <a:pt x="2533975" y="2458"/>
                  </a:lnTo>
                  <a:lnTo>
                    <a:pt x="2485281" y="0"/>
                  </a:lnTo>
                  <a:lnTo>
                    <a:pt x="476248" y="0"/>
                  </a:lnTo>
                  <a:lnTo>
                    <a:pt x="427555" y="2458"/>
                  </a:lnTo>
                  <a:lnTo>
                    <a:pt x="380268" y="9675"/>
                  </a:lnTo>
                </a:path>
                <a:path w="2961640" h="4542155">
                  <a:moveTo>
                    <a:pt x="44680" y="275812"/>
                  </a:moveTo>
                  <a:lnTo>
                    <a:pt x="37425" y="290871"/>
                  </a:lnTo>
                  <a:lnTo>
                    <a:pt x="21411" y="334627"/>
                  </a:lnTo>
                  <a:lnTo>
                    <a:pt x="9675" y="380268"/>
                  </a:lnTo>
                  <a:lnTo>
                    <a:pt x="2458" y="427555"/>
                  </a:lnTo>
                  <a:lnTo>
                    <a:pt x="0" y="476249"/>
                  </a:lnTo>
                </a:path>
              </a:pathLst>
            </a:custGeom>
            <a:ln w="76199">
              <a:solidFill>
                <a:srgbClr val="81411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4057" y="1932363"/>
              <a:ext cx="2941450" cy="451922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992627" y="1920933"/>
              <a:ext cx="2962275" cy="4542155"/>
            </a:xfrm>
            <a:custGeom>
              <a:avLst/>
              <a:gdLst/>
              <a:ahLst/>
              <a:cxnLst/>
              <a:rect l="l" t="t" r="r" b="b"/>
              <a:pathLst>
                <a:path w="2962275" h="4542155">
                  <a:moveTo>
                    <a:pt x="0" y="4065835"/>
                  </a:moveTo>
                  <a:lnTo>
                    <a:pt x="2458" y="4114529"/>
                  </a:lnTo>
                  <a:lnTo>
                    <a:pt x="9675" y="4161816"/>
                  </a:lnTo>
                  <a:lnTo>
                    <a:pt x="21410" y="4207457"/>
                  </a:lnTo>
                  <a:lnTo>
                    <a:pt x="32005" y="4236405"/>
                  </a:lnTo>
                </a:path>
                <a:path w="2962275" h="4542155">
                  <a:moveTo>
                    <a:pt x="37425" y="4251214"/>
                  </a:moveTo>
                  <a:lnTo>
                    <a:pt x="42202" y="4261131"/>
                  </a:lnTo>
                </a:path>
                <a:path w="2962275" h="4542155">
                  <a:moveTo>
                    <a:pt x="380260" y="4532410"/>
                  </a:moveTo>
                  <a:lnTo>
                    <a:pt x="427541" y="4539626"/>
                  </a:lnTo>
                  <a:lnTo>
                    <a:pt x="476233" y="4542085"/>
                  </a:lnTo>
                  <a:lnTo>
                    <a:pt x="2487975" y="4542085"/>
                  </a:lnTo>
                  <a:lnTo>
                    <a:pt x="2536667" y="4539626"/>
                  </a:lnTo>
                  <a:lnTo>
                    <a:pt x="2583953" y="4532409"/>
                  </a:lnTo>
                  <a:lnTo>
                    <a:pt x="2629593" y="4520673"/>
                  </a:lnTo>
                  <a:lnTo>
                    <a:pt x="2673347" y="4504659"/>
                  </a:lnTo>
                  <a:lnTo>
                    <a:pt x="2714977" y="4484604"/>
                  </a:lnTo>
                  <a:lnTo>
                    <a:pt x="2754242" y="4460749"/>
                  </a:lnTo>
                  <a:lnTo>
                    <a:pt x="2790904" y="4433332"/>
                  </a:lnTo>
                  <a:lnTo>
                    <a:pt x="2824723" y="4402594"/>
                  </a:lnTo>
                  <a:lnTo>
                    <a:pt x="2855460" y="4368774"/>
                  </a:lnTo>
                  <a:lnTo>
                    <a:pt x="2882876" y="4332111"/>
                  </a:lnTo>
                  <a:lnTo>
                    <a:pt x="2906730" y="4292844"/>
                  </a:lnTo>
                  <a:lnTo>
                    <a:pt x="2926784" y="4251213"/>
                  </a:lnTo>
                  <a:lnTo>
                    <a:pt x="2942799" y="4207457"/>
                  </a:lnTo>
                  <a:lnTo>
                    <a:pt x="2954534" y="4161816"/>
                  </a:lnTo>
                  <a:lnTo>
                    <a:pt x="2961750" y="4114529"/>
                  </a:lnTo>
                  <a:lnTo>
                    <a:pt x="2962274" y="4104152"/>
                  </a:lnTo>
                </a:path>
                <a:path w="2962275" h="4542155">
                  <a:moveTo>
                    <a:pt x="2962274" y="437932"/>
                  </a:moveTo>
                  <a:lnTo>
                    <a:pt x="2954534" y="380268"/>
                  </a:lnTo>
                  <a:lnTo>
                    <a:pt x="2942799" y="334627"/>
                  </a:lnTo>
                  <a:lnTo>
                    <a:pt x="2926784" y="290871"/>
                  </a:lnTo>
                  <a:lnTo>
                    <a:pt x="2906730" y="249240"/>
                  </a:lnTo>
                  <a:lnTo>
                    <a:pt x="2882876" y="209973"/>
                  </a:lnTo>
                  <a:lnTo>
                    <a:pt x="2855460" y="173310"/>
                  </a:lnTo>
                  <a:lnTo>
                    <a:pt x="2824723" y="139490"/>
                  </a:lnTo>
                  <a:lnTo>
                    <a:pt x="2790904" y="108752"/>
                  </a:lnTo>
                  <a:lnTo>
                    <a:pt x="2754242" y="81335"/>
                  </a:lnTo>
                  <a:lnTo>
                    <a:pt x="2714977" y="57480"/>
                  </a:lnTo>
                  <a:lnTo>
                    <a:pt x="2673347" y="37426"/>
                  </a:lnTo>
                  <a:lnTo>
                    <a:pt x="2629593" y="21411"/>
                  </a:lnTo>
                  <a:lnTo>
                    <a:pt x="2583953" y="9675"/>
                  </a:lnTo>
                  <a:lnTo>
                    <a:pt x="2536667" y="2458"/>
                  </a:lnTo>
                  <a:lnTo>
                    <a:pt x="2487975" y="0"/>
                  </a:lnTo>
                  <a:lnTo>
                    <a:pt x="476246" y="0"/>
                  </a:lnTo>
                </a:path>
              </a:pathLst>
            </a:custGeom>
            <a:ln w="76199">
              <a:solidFill>
                <a:srgbClr val="81411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3347" y="1932363"/>
              <a:ext cx="2938677" cy="451922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271593" y="1920933"/>
              <a:ext cx="2952115" cy="4542155"/>
            </a:xfrm>
            <a:custGeom>
              <a:avLst/>
              <a:gdLst/>
              <a:ahLst/>
              <a:cxnLst/>
              <a:rect l="l" t="t" r="r" b="b"/>
              <a:pathLst>
                <a:path w="2952115" h="4542155">
                  <a:moveTo>
                    <a:pt x="0" y="4161818"/>
                  </a:moveTo>
                  <a:lnTo>
                    <a:pt x="11734" y="4207457"/>
                  </a:lnTo>
                  <a:lnTo>
                    <a:pt x="27749" y="4251213"/>
                  </a:lnTo>
                  <a:lnTo>
                    <a:pt x="47804" y="4292844"/>
                  </a:lnTo>
                  <a:lnTo>
                    <a:pt x="71659" y="4332111"/>
                  </a:lnTo>
                  <a:lnTo>
                    <a:pt x="99075" y="4368774"/>
                  </a:lnTo>
                  <a:lnTo>
                    <a:pt x="129813" y="4402594"/>
                  </a:lnTo>
                  <a:lnTo>
                    <a:pt x="163634" y="4433332"/>
                  </a:lnTo>
                  <a:lnTo>
                    <a:pt x="200297" y="4460749"/>
                  </a:lnTo>
                  <a:lnTo>
                    <a:pt x="239564" y="4484604"/>
                  </a:lnTo>
                  <a:lnTo>
                    <a:pt x="281195" y="4504659"/>
                  </a:lnTo>
                  <a:lnTo>
                    <a:pt x="324950" y="4520673"/>
                  </a:lnTo>
                  <a:lnTo>
                    <a:pt x="370591" y="4532409"/>
                  </a:lnTo>
                  <a:lnTo>
                    <a:pt x="417878" y="4539626"/>
                  </a:lnTo>
                  <a:lnTo>
                    <a:pt x="466572" y="4542085"/>
                  </a:lnTo>
                  <a:lnTo>
                    <a:pt x="2475605" y="4542085"/>
                  </a:lnTo>
                  <a:lnTo>
                    <a:pt x="2524299" y="4539626"/>
                  </a:lnTo>
                  <a:lnTo>
                    <a:pt x="2571586" y="4532409"/>
                  </a:lnTo>
                  <a:lnTo>
                    <a:pt x="2617227" y="4520673"/>
                  </a:lnTo>
                  <a:lnTo>
                    <a:pt x="2660982" y="4504659"/>
                  </a:lnTo>
                  <a:lnTo>
                    <a:pt x="2702613" y="4484604"/>
                  </a:lnTo>
                  <a:lnTo>
                    <a:pt x="2741880" y="4460749"/>
                  </a:lnTo>
                  <a:lnTo>
                    <a:pt x="2778543" y="4433332"/>
                  </a:lnTo>
                  <a:lnTo>
                    <a:pt x="2812364" y="4402594"/>
                  </a:lnTo>
                  <a:lnTo>
                    <a:pt x="2843102" y="4368774"/>
                  </a:lnTo>
                  <a:lnTo>
                    <a:pt x="2870518" y="4332111"/>
                  </a:lnTo>
                  <a:lnTo>
                    <a:pt x="2894373" y="4292844"/>
                  </a:lnTo>
                  <a:lnTo>
                    <a:pt x="2914428" y="4251213"/>
                  </a:lnTo>
                  <a:lnTo>
                    <a:pt x="2930443" y="4207457"/>
                  </a:lnTo>
                  <a:lnTo>
                    <a:pt x="2942178" y="4161816"/>
                  </a:lnTo>
                  <a:lnTo>
                    <a:pt x="2949395" y="4114529"/>
                  </a:lnTo>
                  <a:lnTo>
                    <a:pt x="2951854" y="4065835"/>
                  </a:lnTo>
                  <a:lnTo>
                    <a:pt x="2951854" y="476249"/>
                  </a:lnTo>
                  <a:lnTo>
                    <a:pt x="2949395" y="427555"/>
                  </a:lnTo>
                  <a:lnTo>
                    <a:pt x="2942178" y="380268"/>
                  </a:lnTo>
                  <a:lnTo>
                    <a:pt x="2930443" y="334627"/>
                  </a:lnTo>
                  <a:lnTo>
                    <a:pt x="2914428" y="290871"/>
                  </a:lnTo>
                  <a:lnTo>
                    <a:pt x="2894373" y="249240"/>
                  </a:lnTo>
                  <a:lnTo>
                    <a:pt x="2870518" y="209973"/>
                  </a:lnTo>
                  <a:lnTo>
                    <a:pt x="2843102" y="173310"/>
                  </a:lnTo>
                  <a:lnTo>
                    <a:pt x="2812364" y="139490"/>
                  </a:lnTo>
                  <a:lnTo>
                    <a:pt x="2778543" y="108752"/>
                  </a:lnTo>
                  <a:lnTo>
                    <a:pt x="2741880" y="81335"/>
                  </a:lnTo>
                  <a:lnTo>
                    <a:pt x="2702613" y="57480"/>
                  </a:lnTo>
                  <a:lnTo>
                    <a:pt x="2660982" y="37426"/>
                  </a:lnTo>
                  <a:lnTo>
                    <a:pt x="2617227" y="21411"/>
                  </a:lnTo>
                  <a:lnTo>
                    <a:pt x="2571586" y="9675"/>
                  </a:lnTo>
                  <a:lnTo>
                    <a:pt x="2524299" y="2458"/>
                  </a:lnTo>
                  <a:lnTo>
                    <a:pt x="2475605" y="0"/>
                  </a:lnTo>
                  <a:lnTo>
                    <a:pt x="466572" y="0"/>
                  </a:lnTo>
                  <a:lnTo>
                    <a:pt x="417879" y="2458"/>
                  </a:lnTo>
                </a:path>
              </a:pathLst>
            </a:custGeom>
            <a:ln w="76199">
              <a:solidFill>
                <a:srgbClr val="8141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04858" y="5642312"/>
              <a:ext cx="7872730" cy="256540"/>
            </a:xfrm>
            <a:custGeom>
              <a:avLst/>
              <a:gdLst/>
              <a:ahLst/>
              <a:cxnLst/>
              <a:rect l="l" t="t" r="r" b="b"/>
              <a:pathLst>
                <a:path w="7872730" h="256539">
                  <a:moveTo>
                    <a:pt x="0" y="0"/>
                  </a:moveTo>
                  <a:lnTo>
                    <a:pt x="7872553" y="0"/>
                  </a:lnTo>
                  <a:lnTo>
                    <a:pt x="7872553" y="256133"/>
                  </a:lnTo>
                  <a:lnTo>
                    <a:pt x="0" y="256133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954300" y="921532"/>
            <a:ext cx="5056505" cy="497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220" b="1">
                <a:solidFill>
                  <a:srgbClr val="F7F1E9"/>
                </a:solidFill>
                <a:latin typeface="Cambria"/>
                <a:cs typeface="Cambria"/>
              </a:rPr>
              <a:t>Faculty-</a:t>
            </a:r>
            <a:r>
              <a:rPr dirty="0" sz="3100" spc="400" b="1">
                <a:solidFill>
                  <a:srgbClr val="F7F1E9"/>
                </a:solidFill>
                <a:latin typeface="Cambria"/>
                <a:cs typeface="Cambria"/>
              </a:rPr>
              <a:t>to-</a:t>
            </a:r>
            <a:r>
              <a:rPr dirty="0" sz="3100" spc="135" b="1">
                <a:solidFill>
                  <a:srgbClr val="F7F1E9"/>
                </a:solidFill>
                <a:latin typeface="Cambria"/>
                <a:cs typeface="Cambria"/>
              </a:rPr>
              <a:t>Student</a:t>
            </a:r>
            <a:r>
              <a:rPr dirty="0" sz="3100" spc="12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3100" spc="114" b="1">
                <a:solidFill>
                  <a:srgbClr val="F7F1E9"/>
                </a:solidFill>
                <a:latin typeface="Cambria"/>
                <a:cs typeface="Cambria"/>
              </a:rPr>
              <a:t>Ratio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9889705" y="410061"/>
            <a:ext cx="1758314" cy="581660"/>
          </a:xfrm>
          <a:custGeom>
            <a:avLst/>
            <a:gdLst/>
            <a:ahLst/>
            <a:cxnLst/>
            <a:rect l="l" t="t" r="r" b="b"/>
            <a:pathLst>
              <a:path w="1758315" h="581660">
                <a:moveTo>
                  <a:pt x="1467299" y="581598"/>
                </a:moveTo>
                <a:lnTo>
                  <a:pt x="290797" y="581598"/>
                </a:lnTo>
                <a:lnTo>
                  <a:pt x="245032" y="577975"/>
                </a:lnTo>
                <a:lnTo>
                  <a:pt x="200806" y="567323"/>
                </a:lnTo>
                <a:lnTo>
                  <a:pt x="158899" y="549965"/>
                </a:lnTo>
                <a:lnTo>
                  <a:pt x="120094" y="526224"/>
                </a:lnTo>
                <a:lnTo>
                  <a:pt x="85171" y="496425"/>
                </a:lnTo>
                <a:lnTo>
                  <a:pt x="55372" y="461502"/>
                </a:lnTo>
                <a:lnTo>
                  <a:pt x="31631" y="422697"/>
                </a:lnTo>
                <a:lnTo>
                  <a:pt x="14273" y="380791"/>
                </a:lnTo>
                <a:lnTo>
                  <a:pt x="3621" y="336564"/>
                </a:lnTo>
                <a:lnTo>
                  <a:pt x="0" y="290809"/>
                </a:lnTo>
                <a:lnTo>
                  <a:pt x="3621" y="245033"/>
                </a:lnTo>
                <a:lnTo>
                  <a:pt x="14273" y="200807"/>
                </a:lnTo>
                <a:lnTo>
                  <a:pt x="31631" y="158900"/>
                </a:lnTo>
                <a:lnTo>
                  <a:pt x="55372" y="120095"/>
                </a:lnTo>
                <a:lnTo>
                  <a:pt x="85171" y="85173"/>
                </a:lnTo>
                <a:lnTo>
                  <a:pt x="120094" y="55373"/>
                </a:lnTo>
                <a:lnTo>
                  <a:pt x="158899" y="31632"/>
                </a:lnTo>
                <a:lnTo>
                  <a:pt x="200806" y="14274"/>
                </a:lnTo>
                <a:lnTo>
                  <a:pt x="245032" y="3622"/>
                </a:lnTo>
                <a:lnTo>
                  <a:pt x="290797" y="0"/>
                </a:lnTo>
                <a:lnTo>
                  <a:pt x="1467299" y="0"/>
                </a:lnTo>
                <a:lnTo>
                  <a:pt x="1513064" y="3622"/>
                </a:lnTo>
                <a:lnTo>
                  <a:pt x="1557290" y="14274"/>
                </a:lnTo>
                <a:lnTo>
                  <a:pt x="1599197" y="31632"/>
                </a:lnTo>
                <a:lnTo>
                  <a:pt x="1638002" y="55373"/>
                </a:lnTo>
                <a:lnTo>
                  <a:pt x="1672925" y="85173"/>
                </a:lnTo>
                <a:lnTo>
                  <a:pt x="1702724" y="120095"/>
                </a:lnTo>
                <a:lnTo>
                  <a:pt x="1726465" y="158900"/>
                </a:lnTo>
                <a:lnTo>
                  <a:pt x="1743823" y="200807"/>
                </a:lnTo>
                <a:lnTo>
                  <a:pt x="1754475" y="245033"/>
                </a:lnTo>
                <a:lnTo>
                  <a:pt x="1758097" y="290788"/>
                </a:lnTo>
                <a:lnTo>
                  <a:pt x="1754475" y="336564"/>
                </a:lnTo>
                <a:lnTo>
                  <a:pt x="1743823" y="380791"/>
                </a:lnTo>
                <a:lnTo>
                  <a:pt x="1726465" y="422697"/>
                </a:lnTo>
                <a:lnTo>
                  <a:pt x="1702724" y="461502"/>
                </a:lnTo>
                <a:lnTo>
                  <a:pt x="1672925" y="496425"/>
                </a:lnTo>
                <a:lnTo>
                  <a:pt x="1638002" y="526224"/>
                </a:lnTo>
                <a:lnTo>
                  <a:pt x="1599197" y="549965"/>
                </a:lnTo>
                <a:lnTo>
                  <a:pt x="1557290" y="567323"/>
                </a:lnTo>
                <a:lnTo>
                  <a:pt x="1513064" y="577975"/>
                </a:lnTo>
                <a:lnTo>
                  <a:pt x="1467299" y="581598"/>
                </a:lnTo>
                <a:close/>
              </a:path>
            </a:pathLst>
          </a:custGeom>
          <a:solidFill>
            <a:srgbClr val="DDC8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290911" y="418706"/>
            <a:ext cx="955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10"/>
              <a:t>Data</a:t>
            </a:r>
            <a:endParaRPr sz="3200"/>
          </a:p>
        </p:txBody>
      </p: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pc="-10"/>
              <a:t>#533220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257" y="1271536"/>
            <a:ext cx="875483" cy="569979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84686" y="237032"/>
            <a:ext cx="755015" cy="755015"/>
          </a:xfrm>
          <a:custGeom>
            <a:avLst/>
            <a:gdLst/>
            <a:ahLst/>
            <a:cxnLst/>
            <a:rect l="l" t="t" r="r" b="b"/>
            <a:pathLst>
              <a:path w="755015" h="755015">
                <a:moveTo>
                  <a:pt x="377313" y="754626"/>
                </a:moveTo>
                <a:lnTo>
                  <a:pt x="329983" y="751686"/>
                </a:lnTo>
                <a:lnTo>
                  <a:pt x="284408" y="743102"/>
                </a:lnTo>
                <a:lnTo>
                  <a:pt x="240941" y="729228"/>
                </a:lnTo>
                <a:lnTo>
                  <a:pt x="199936" y="710417"/>
                </a:lnTo>
                <a:lnTo>
                  <a:pt x="161746" y="687024"/>
                </a:lnTo>
                <a:lnTo>
                  <a:pt x="126724" y="659400"/>
                </a:lnTo>
                <a:lnTo>
                  <a:pt x="95225" y="627901"/>
                </a:lnTo>
                <a:lnTo>
                  <a:pt x="67601" y="592879"/>
                </a:lnTo>
                <a:lnTo>
                  <a:pt x="44208" y="554689"/>
                </a:lnTo>
                <a:lnTo>
                  <a:pt x="25397" y="513684"/>
                </a:lnTo>
                <a:lnTo>
                  <a:pt x="11523" y="470217"/>
                </a:lnTo>
                <a:lnTo>
                  <a:pt x="2939" y="424642"/>
                </a:lnTo>
                <a:lnTo>
                  <a:pt x="0" y="377312"/>
                </a:lnTo>
                <a:lnTo>
                  <a:pt x="2939" y="329983"/>
                </a:lnTo>
                <a:lnTo>
                  <a:pt x="11523" y="284408"/>
                </a:lnTo>
                <a:lnTo>
                  <a:pt x="25397" y="240941"/>
                </a:lnTo>
                <a:lnTo>
                  <a:pt x="44208" y="199936"/>
                </a:lnTo>
                <a:lnTo>
                  <a:pt x="67601" y="161745"/>
                </a:lnTo>
                <a:lnTo>
                  <a:pt x="95225" y="126724"/>
                </a:lnTo>
                <a:lnTo>
                  <a:pt x="126724" y="95224"/>
                </a:lnTo>
                <a:lnTo>
                  <a:pt x="161746" y="67601"/>
                </a:lnTo>
                <a:lnTo>
                  <a:pt x="199936" y="44207"/>
                </a:lnTo>
                <a:lnTo>
                  <a:pt x="240941" y="25397"/>
                </a:lnTo>
                <a:lnTo>
                  <a:pt x="284408" y="11523"/>
                </a:lnTo>
                <a:lnTo>
                  <a:pt x="329983" y="2939"/>
                </a:lnTo>
                <a:lnTo>
                  <a:pt x="377309" y="0"/>
                </a:lnTo>
                <a:lnTo>
                  <a:pt x="424642" y="2939"/>
                </a:lnTo>
                <a:lnTo>
                  <a:pt x="470217" y="11523"/>
                </a:lnTo>
                <a:lnTo>
                  <a:pt x="513684" y="25397"/>
                </a:lnTo>
                <a:lnTo>
                  <a:pt x="554689" y="44207"/>
                </a:lnTo>
                <a:lnTo>
                  <a:pt x="592880" y="67601"/>
                </a:lnTo>
                <a:lnTo>
                  <a:pt x="627901" y="95224"/>
                </a:lnTo>
                <a:lnTo>
                  <a:pt x="659401" y="126724"/>
                </a:lnTo>
                <a:lnTo>
                  <a:pt x="687024" y="161745"/>
                </a:lnTo>
                <a:lnTo>
                  <a:pt x="710418" y="199936"/>
                </a:lnTo>
                <a:lnTo>
                  <a:pt x="729228" y="240941"/>
                </a:lnTo>
                <a:lnTo>
                  <a:pt x="743102" y="284408"/>
                </a:lnTo>
                <a:lnTo>
                  <a:pt x="751686" y="329983"/>
                </a:lnTo>
                <a:lnTo>
                  <a:pt x="754626" y="377313"/>
                </a:lnTo>
                <a:lnTo>
                  <a:pt x="751686" y="424642"/>
                </a:lnTo>
                <a:lnTo>
                  <a:pt x="743102" y="470217"/>
                </a:lnTo>
                <a:lnTo>
                  <a:pt x="729228" y="513684"/>
                </a:lnTo>
                <a:lnTo>
                  <a:pt x="710418" y="554689"/>
                </a:lnTo>
                <a:lnTo>
                  <a:pt x="687024" y="592879"/>
                </a:lnTo>
                <a:lnTo>
                  <a:pt x="659401" y="627901"/>
                </a:lnTo>
                <a:lnTo>
                  <a:pt x="627901" y="659400"/>
                </a:lnTo>
                <a:lnTo>
                  <a:pt x="592880" y="687024"/>
                </a:lnTo>
                <a:lnTo>
                  <a:pt x="554689" y="710417"/>
                </a:lnTo>
                <a:lnTo>
                  <a:pt x="513684" y="729228"/>
                </a:lnTo>
                <a:lnTo>
                  <a:pt x="470217" y="743102"/>
                </a:lnTo>
                <a:lnTo>
                  <a:pt x="424642" y="751686"/>
                </a:lnTo>
                <a:lnTo>
                  <a:pt x="377313" y="754626"/>
                </a:lnTo>
                <a:close/>
              </a:path>
            </a:pathLst>
          </a:custGeom>
          <a:solidFill>
            <a:srgbClr val="F7F1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5511" y="1395547"/>
            <a:ext cx="633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latin typeface="Lucida Sans Unicode"/>
                <a:cs typeface="Lucida Sans Unicode"/>
              </a:rPr>
              <a:t>#F8F1EA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113510" y="1892886"/>
            <a:ext cx="633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F7F1E9"/>
                </a:solidFill>
                <a:latin typeface="Lucida Sans Unicode"/>
                <a:cs typeface="Lucida Sans Unicode"/>
              </a:rPr>
              <a:t>#F8F1EA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78691" y="1767659"/>
            <a:ext cx="1029969" cy="24231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35280">
              <a:lnSpc>
                <a:spcPct val="100000"/>
              </a:lnSpc>
              <a:spcBef>
                <a:spcPts val="115"/>
              </a:spcBef>
            </a:pPr>
            <a:r>
              <a:rPr dirty="0" sz="1750" spc="-20">
                <a:solidFill>
                  <a:srgbClr val="533220"/>
                </a:solidFill>
                <a:latin typeface="Lucida Sans Unicode"/>
                <a:cs typeface="Lucida Sans Unicode"/>
              </a:rPr>
              <a:t>S.Y.</a:t>
            </a:r>
            <a:endParaRPr sz="1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Lucida Sans Unicode"/>
              <a:cs typeface="Lucida Sans Unicode"/>
            </a:endParaRPr>
          </a:p>
          <a:p>
            <a:pPr marL="16510">
              <a:lnSpc>
                <a:spcPct val="100000"/>
              </a:lnSpc>
              <a:spcBef>
                <a:spcPts val="5"/>
              </a:spcBef>
            </a:pPr>
            <a:r>
              <a:rPr dirty="0" sz="1600" spc="-125">
                <a:solidFill>
                  <a:srgbClr val="533220"/>
                </a:solidFill>
                <a:latin typeface="Lucida Sans Unicode"/>
                <a:cs typeface="Lucida Sans Unicode"/>
              </a:rPr>
              <a:t>2016-</a:t>
            </a:r>
            <a:r>
              <a:rPr dirty="0" sz="1600" spc="-135">
                <a:solidFill>
                  <a:srgbClr val="533220"/>
                </a:solidFill>
                <a:latin typeface="Lucida Sans Unicode"/>
                <a:cs typeface="Lucida Sans Unicode"/>
              </a:rPr>
              <a:t>2017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Lucida Sans Unicode"/>
              <a:cs typeface="Lucida Sans Unicode"/>
            </a:endParaRPr>
          </a:p>
          <a:p>
            <a:pPr marL="16510">
              <a:lnSpc>
                <a:spcPct val="100000"/>
              </a:lnSpc>
            </a:pPr>
            <a:r>
              <a:rPr dirty="0" sz="1600" spc="-175">
                <a:solidFill>
                  <a:srgbClr val="533220"/>
                </a:solidFill>
                <a:latin typeface="Lucida Sans Unicode"/>
                <a:cs typeface="Lucida Sans Unicode"/>
              </a:rPr>
              <a:t>2017-</a:t>
            </a:r>
            <a:r>
              <a:rPr dirty="0" sz="1600" spc="-70">
                <a:solidFill>
                  <a:srgbClr val="533220"/>
                </a:solidFill>
                <a:latin typeface="Lucida Sans Unicode"/>
                <a:cs typeface="Lucida Sans Unicode"/>
              </a:rPr>
              <a:t>2018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600" spc="-125">
                <a:solidFill>
                  <a:srgbClr val="533220"/>
                </a:solidFill>
                <a:latin typeface="Lucida Sans Unicode"/>
                <a:cs typeface="Lucida Sans Unicode"/>
              </a:rPr>
              <a:t>2018-</a:t>
            </a:r>
            <a:r>
              <a:rPr dirty="0" sz="1600" spc="-95">
                <a:solidFill>
                  <a:srgbClr val="533220"/>
                </a:solidFill>
                <a:latin typeface="Lucida Sans Unicode"/>
                <a:cs typeface="Lucida Sans Unicode"/>
              </a:rPr>
              <a:t>2019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539524" y="1767659"/>
            <a:ext cx="835660" cy="24231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750" spc="-50">
                <a:solidFill>
                  <a:srgbClr val="533220"/>
                </a:solidFill>
                <a:latin typeface="Lucida Sans Unicode"/>
                <a:cs typeface="Lucida Sans Unicode"/>
              </a:rPr>
              <a:t>MEDIAN</a:t>
            </a:r>
            <a:endParaRPr sz="1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Lucida Sans Unicode"/>
              <a:cs typeface="Lucida Sans Unicode"/>
            </a:endParaRPr>
          </a:p>
          <a:p>
            <a:pPr marL="133985">
              <a:lnSpc>
                <a:spcPct val="100000"/>
              </a:lnSpc>
            </a:pPr>
            <a:r>
              <a:rPr dirty="0" sz="1600" spc="-10">
                <a:solidFill>
                  <a:srgbClr val="533220"/>
                </a:solidFill>
                <a:latin typeface="Lucida Sans Unicode"/>
                <a:cs typeface="Lucida Sans Unicode"/>
              </a:rPr>
              <a:t>0.067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50495">
              <a:lnSpc>
                <a:spcPct val="100000"/>
              </a:lnSpc>
            </a:pPr>
            <a:r>
              <a:rPr dirty="0" sz="1600" spc="-10">
                <a:solidFill>
                  <a:srgbClr val="533220"/>
                </a:solidFill>
                <a:latin typeface="Lucida Sans Unicode"/>
                <a:cs typeface="Lucida Sans Unicode"/>
              </a:rPr>
              <a:t>0.077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168275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533220"/>
                </a:solidFill>
                <a:latin typeface="Lucida Sans Unicode"/>
                <a:cs typeface="Lucida Sans Unicode"/>
              </a:rPr>
              <a:t>0.071</a:t>
            </a:r>
            <a:endParaRPr sz="1600">
              <a:latin typeface="Lucida Sans Unicode"/>
              <a:cs typeface="Lucida Sans Unicode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4255384" y="1388980"/>
          <a:ext cx="5021580" cy="2912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800"/>
                <a:gridCol w="2463800"/>
              </a:tblGrid>
              <a:tr h="1061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1411D"/>
                      </a:solidFill>
                      <a:prstDash val="solid"/>
                    </a:lnL>
                    <a:lnR w="19050">
                      <a:solidFill>
                        <a:srgbClr val="81411D"/>
                      </a:solidFill>
                      <a:prstDash val="solid"/>
                    </a:lnR>
                    <a:lnT w="19050">
                      <a:solidFill>
                        <a:srgbClr val="81411D"/>
                      </a:solidFill>
                      <a:prstDash val="solid"/>
                    </a:lnT>
                    <a:lnB w="19050">
                      <a:solidFill>
                        <a:srgbClr val="81411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1411D"/>
                      </a:solidFill>
                      <a:prstDash val="solid"/>
                    </a:lnL>
                    <a:lnR w="19050">
                      <a:solidFill>
                        <a:srgbClr val="81411D"/>
                      </a:solidFill>
                      <a:prstDash val="solid"/>
                    </a:lnR>
                    <a:lnT w="19050">
                      <a:solidFill>
                        <a:srgbClr val="81411D"/>
                      </a:solidFill>
                      <a:prstDash val="solid"/>
                    </a:lnT>
                    <a:lnB w="19050">
                      <a:solidFill>
                        <a:srgbClr val="81411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1411D"/>
                      </a:solidFill>
                      <a:prstDash val="solid"/>
                    </a:lnL>
                    <a:lnR w="19050">
                      <a:solidFill>
                        <a:srgbClr val="81411D"/>
                      </a:solidFill>
                      <a:prstDash val="solid"/>
                    </a:lnR>
                    <a:lnT w="19050">
                      <a:solidFill>
                        <a:srgbClr val="81411D"/>
                      </a:solidFill>
                      <a:prstDash val="solid"/>
                    </a:lnT>
                    <a:lnB w="19050">
                      <a:solidFill>
                        <a:srgbClr val="81411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1411D"/>
                      </a:solidFill>
                      <a:prstDash val="solid"/>
                    </a:lnL>
                    <a:lnR w="19050">
                      <a:solidFill>
                        <a:srgbClr val="81411D"/>
                      </a:solidFill>
                      <a:prstDash val="solid"/>
                    </a:lnR>
                    <a:lnT w="19050">
                      <a:solidFill>
                        <a:srgbClr val="81411D"/>
                      </a:solidFill>
                      <a:prstDash val="solid"/>
                    </a:lnT>
                    <a:lnB w="19050">
                      <a:solidFill>
                        <a:srgbClr val="81411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78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1411D"/>
                      </a:solidFill>
                      <a:prstDash val="solid"/>
                    </a:lnL>
                    <a:lnR w="19050">
                      <a:solidFill>
                        <a:srgbClr val="81411D"/>
                      </a:solidFill>
                      <a:prstDash val="solid"/>
                    </a:lnR>
                    <a:lnT w="19050">
                      <a:solidFill>
                        <a:srgbClr val="81411D"/>
                      </a:solidFill>
                      <a:prstDash val="solid"/>
                    </a:lnT>
                    <a:lnB w="19050">
                      <a:solidFill>
                        <a:srgbClr val="81411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1411D"/>
                      </a:solidFill>
                      <a:prstDash val="solid"/>
                    </a:lnL>
                    <a:lnR w="19050">
                      <a:solidFill>
                        <a:srgbClr val="81411D"/>
                      </a:solidFill>
                      <a:prstDash val="solid"/>
                    </a:lnR>
                    <a:lnT w="19050">
                      <a:solidFill>
                        <a:srgbClr val="81411D"/>
                      </a:solidFill>
                      <a:prstDash val="solid"/>
                    </a:lnT>
                    <a:lnB w="19050">
                      <a:solidFill>
                        <a:srgbClr val="81411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1411D"/>
                      </a:solidFill>
                      <a:prstDash val="solid"/>
                    </a:lnL>
                    <a:lnR w="19050">
                      <a:solidFill>
                        <a:srgbClr val="81411D"/>
                      </a:solidFill>
                      <a:prstDash val="solid"/>
                    </a:lnR>
                    <a:lnT w="19050">
                      <a:solidFill>
                        <a:srgbClr val="81411D"/>
                      </a:solidFill>
                      <a:prstDash val="solid"/>
                    </a:lnT>
                    <a:lnB w="19050">
                      <a:solidFill>
                        <a:srgbClr val="81411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81411D"/>
                      </a:solidFill>
                      <a:prstDash val="solid"/>
                    </a:lnL>
                    <a:lnR w="19050">
                      <a:solidFill>
                        <a:srgbClr val="81411D"/>
                      </a:solidFill>
                      <a:prstDash val="solid"/>
                    </a:lnR>
                    <a:lnT w="19050">
                      <a:solidFill>
                        <a:srgbClr val="81411D"/>
                      </a:solidFill>
                      <a:prstDash val="solid"/>
                    </a:lnT>
                    <a:lnB w="19050">
                      <a:solidFill>
                        <a:srgbClr val="81411D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2146719" y="428414"/>
            <a:ext cx="7275830" cy="7340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dirty="0" sz="2400" spc="105" b="1">
                <a:solidFill>
                  <a:srgbClr val="F7F1E9"/>
                </a:solidFill>
                <a:latin typeface="Cambria"/>
                <a:cs typeface="Cambria"/>
              </a:rPr>
              <a:t>Progress</a:t>
            </a:r>
            <a:r>
              <a:rPr dirty="0" sz="2400" spc="55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2400" spc="165" b="1">
                <a:solidFill>
                  <a:srgbClr val="F7F1E9"/>
                </a:solidFill>
                <a:latin typeface="Cambria"/>
                <a:cs typeface="Cambria"/>
              </a:rPr>
              <a:t>of</a:t>
            </a:r>
            <a:r>
              <a:rPr dirty="0" sz="2400" spc="55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2400" spc="100" b="1">
                <a:solidFill>
                  <a:srgbClr val="F7F1E9"/>
                </a:solidFill>
                <a:latin typeface="Cambria"/>
                <a:cs typeface="Cambria"/>
              </a:rPr>
              <a:t>the</a:t>
            </a:r>
            <a:r>
              <a:rPr dirty="0" sz="2400" spc="6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2400" spc="175" b="1">
                <a:solidFill>
                  <a:srgbClr val="F7F1E9"/>
                </a:solidFill>
                <a:latin typeface="Cambria"/>
                <a:cs typeface="Cambria"/>
              </a:rPr>
              <a:t>faculty-</a:t>
            </a:r>
            <a:r>
              <a:rPr dirty="0" sz="2400" spc="100" b="1">
                <a:solidFill>
                  <a:srgbClr val="F7F1E9"/>
                </a:solidFill>
                <a:latin typeface="Cambria"/>
                <a:cs typeface="Cambria"/>
              </a:rPr>
              <a:t>student</a:t>
            </a:r>
            <a:r>
              <a:rPr dirty="0" sz="2400" spc="55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2400" spc="75" b="1">
                <a:solidFill>
                  <a:srgbClr val="F7F1E9"/>
                </a:solidFill>
                <a:latin typeface="Cambria"/>
                <a:cs typeface="Cambria"/>
              </a:rPr>
              <a:t>ratio</a:t>
            </a:r>
            <a:r>
              <a:rPr dirty="0" sz="2400" spc="6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2400" spc="110" b="1">
                <a:solidFill>
                  <a:srgbClr val="F7F1E9"/>
                </a:solidFill>
                <a:latin typeface="Cambria"/>
                <a:cs typeface="Cambria"/>
              </a:rPr>
              <a:t>within</a:t>
            </a:r>
            <a:r>
              <a:rPr dirty="0" sz="2400" spc="55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2400" spc="75" b="1">
                <a:solidFill>
                  <a:srgbClr val="F7F1E9"/>
                </a:solidFill>
                <a:latin typeface="Cambria"/>
                <a:cs typeface="Cambria"/>
              </a:rPr>
              <a:t>the </a:t>
            </a:r>
            <a:r>
              <a:rPr dirty="0" sz="2400" spc="70" b="1">
                <a:solidFill>
                  <a:srgbClr val="F7F1E9"/>
                </a:solidFill>
                <a:latin typeface="Cambria"/>
                <a:cs typeface="Cambria"/>
              </a:rPr>
              <a:t>three</a:t>
            </a:r>
            <a:r>
              <a:rPr dirty="0" sz="2400" spc="6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2400" spc="125" b="1">
                <a:solidFill>
                  <a:srgbClr val="F7F1E9"/>
                </a:solidFill>
                <a:latin typeface="Cambria"/>
                <a:cs typeface="Cambria"/>
              </a:rPr>
              <a:t>school</a:t>
            </a:r>
            <a:r>
              <a:rPr dirty="0" sz="2400" spc="6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2400" spc="50" b="1">
                <a:solidFill>
                  <a:srgbClr val="F7F1E9"/>
                </a:solidFill>
                <a:latin typeface="Cambria"/>
                <a:cs typeface="Cambria"/>
              </a:rPr>
              <a:t>years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5097" y="5069919"/>
            <a:ext cx="5829299" cy="190499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46719" y="4411885"/>
            <a:ext cx="20726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25" b="1">
                <a:solidFill>
                  <a:srgbClr val="F7F1E9"/>
                </a:solidFill>
                <a:latin typeface="Cambria"/>
                <a:cs typeface="Cambria"/>
              </a:rPr>
              <a:t>The</a:t>
            </a:r>
            <a:r>
              <a:rPr dirty="0" sz="2400" spc="40" b="1">
                <a:solidFill>
                  <a:srgbClr val="F7F1E9"/>
                </a:solidFill>
                <a:latin typeface="Cambria"/>
                <a:cs typeface="Cambria"/>
              </a:rPr>
              <a:t> </a:t>
            </a:r>
            <a:r>
              <a:rPr dirty="0" sz="2400" spc="80" b="1">
                <a:solidFill>
                  <a:srgbClr val="F7F1E9"/>
                </a:solidFill>
                <a:latin typeface="Cambria"/>
                <a:cs typeface="Cambria"/>
              </a:rPr>
              <a:t>Standard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9889705" y="410060"/>
            <a:ext cx="1758314" cy="581660"/>
          </a:xfrm>
          <a:custGeom>
            <a:avLst/>
            <a:gdLst/>
            <a:ahLst/>
            <a:cxnLst/>
            <a:rect l="l" t="t" r="r" b="b"/>
            <a:pathLst>
              <a:path w="1758315" h="581660">
                <a:moveTo>
                  <a:pt x="1467299" y="581598"/>
                </a:moveTo>
                <a:lnTo>
                  <a:pt x="290797" y="581598"/>
                </a:lnTo>
                <a:lnTo>
                  <a:pt x="245032" y="577975"/>
                </a:lnTo>
                <a:lnTo>
                  <a:pt x="200806" y="567323"/>
                </a:lnTo>
                <a:lnTo>
                  <a:pt x="158899" y="549965"/>
                </a:lnTo>
                <a:lnTo>
                  <a:pt x="120094" y="526224"/>
                </a:lnTo>
                <a:lnTo>
                  <a:pt x="85171" y="496425"/>
                </a:lnTo>
                <a:lnTo>
                  <a:pt x="55372" y="461502"/>
                </a:lnTo>
                <a:lnTo>
                  <a:pt x="31631" y="422697"/>
                </a:lnTo>
                <a:lnTo>
                  <a:pt x="14273" y="380791"/>
                </a:lnTo>
                <a:lnTo>
                  <a:pt x="3621" y="336564"/>
                </a:lnTo>
                <a:lnTo>
                  <a:pt x="0" y="290809"/>
                </a:lnTo>
                <a:lnTo>
                  <a:pt x="3621" y="245033"/>
                </a:lnTo>
                <a:lnTo>
                  <a:pt x="14273" y="200807"/>
                </a:lnTo>
                <a:lnTo>
                  <a:pt x="31631" y="158900"/>
                </a:lnTo>
                <a:lnTo>
                  <a:pt x="55372" y="120095"/>
                </a:lnTo>
                <a:lnTo>
                  <a:pt x="85171" y="85173"/>
                </a:lnTo>
                <a:lnTo>
                  <a:pt x="120094" y="55373"/>
                </a:lnTo>
                <a:lnTo>
                  <a:pt x="158899" y="31632"/>
                </a:lnTo>
                <a:lnTo>
                  <a:pt x="200806" y="14274"/>
                </a:lnTo>
                <a:lnTo>
                  <a:pt x="245032" y="3622"/>
                </a:lnTo>
                <a:lnTo>
                  <a:pt x="290796" y="0"/>
                </a:lnTo>
                <a:lnTo>
                  <a:pt x="1467300" y="0"/>
                </a:lnTo>
                <a:lnTo>
                  <a:pt x="1513064" y="3622"/>
                </a:lnTo>
                <a:lnTo>
                  <a:pt x="1557290" y="14274"/>
                </a:lnTo>
                <a:lnTo>
                  <a:pt x="1599197" y="31632"/>
                </a:lnTo>
                <a:lnTo>
                  <a:pt x="1638002" y="55373"/>
                </a:lnTo>
                <a:lnTo>
                  <a:pt x="1672925" y="85173"/>
                </a:lnTo>
                <a:lnTo>
                  <a:pt x="1702724" y="120095"/>
                </a:lnTo>
                <a:lnTo>
                  <a:pt x="1726465" y="158900"/>
                </a:lnTo>
                <a:lnTo>
                  <a:pt x="1743823" y="200807"/>
                </a:lnTo>
                <a:lnTo>
                  <a:pt x="1754475" y="245033"/>
                </a:lnTo>
                <a:lnTo>
                  <a:pt x="1758097" y="290788"/>
                </a:lnTo>
                <a:lnTo>
                  <a:pt x="1754475" y="336564"/>
                </a:lnTo>
                <a:lnTo>
                  <a:pt x="1743823" y="380791"/>
                </a:lnTo>
                <a:lnTo>
                  <a:pt x="1726465" y="422697"/>
                </a:lnTo>
                <a:lnTo>
                  <a:pt x="1702724" y="461502"/>
                </a:lnTo>
                <a:lnTo>
                  <a:pt x="1672925" y="496425"/>
                </a:lnTo>
                <a:lnTo>
                  <a:pt x="1638002" y="526224"/>
                </a:lnTo>
                <a:lnTo>
                  <a:pt x="1599197" y="549965"/>
                </a:lnTo>
                <a:lnTo>
                  <a:pt x="1557290" y="567323"/>
                </a:lnTo>
                <a:lnTo>
                  <a:pt x="1513064" y="577975"/>
                </a:lnTo>
                <a:lnTo>
                  <a:pt x="1467299" y="581598"/>
                </a:lnTo>
                <a:close/>
              </a:path>
            </a:pathLst>
          </a:custGeom>
          <a:solidFill>
            <a:srgbClr val="DDC8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290911" y="418707"/>
            <a:ext cx="955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10"/>
              <a:t>Data</a:t>
            </a:r>
            <a:endParaRPr sz="3200"/>
          </a:p>
        </p:txBody>
      </p: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pc="-10"/>
              <a:t>#533220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7620000"/>
          </a:xfrm>
          <a:custGeom>
            <a:avLst/>
            <a:gdLst/>
            <a:ahLst/>
            <a:cxnLst/>
            <a:rect l="l" t="t" r="r" b="b"/>
            <a:pathLst>
              <a:path w="12192000" h="7620000">
                <a:moveTo>
                  <a:pt x="12191999" y="7619999"/>
                </a:moveTo>
                <a:lnTo>
                  <a:pt x="0" y="7619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99"/>
                </a:lnTo>
                <a:close/>
              </a:path>
            </a:pathLst>
          </a:custGeom>
          <a:solidFill>
            <a:srgbClr val="F7F1E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257" y="1271535"/>
            <a:ext cx="875483" cy="5699798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84686" y="237033"/>
            <a:ext cx="755015" cy="755015"/>
          </a:xfrm>
          <a:custGeom>
            <a:avLst/>
            <a:gdLst/>
            <a:ahLst/>
            <a:cxnLst/>
            <a:rect l="l" t="t" r="r" b="b"/>
            <a:pathLst>
              <a:path w="755015" h="755015">
                <a:moveTo>
                  <a:pt x="377313" y="754625"/>
                </a:moveTo>
                <a:lnTo>
                  <a:pt x="329983" y="751685"/>
                </a:lnTo>
                <a:lnTo>
                  <a:pt x="284408" y="743102"/>
                </a:lnTo>
                <a:lnTo>
                  <a:pt x="240941" y="729228"/>
                </a:lnTo>
                <a:lnTo>
                  <a:pt x="199936" y="710417"/>
                </a:lnTo>
                <a:lnTo>
                  <a:pt x="161746" y="687023"/>
                </a:lnTo>
                <a:lnTo>
                  <a:pt x="126724" y="659400"/>
                </a:lnTo>
                <a:lnTo>
                  <a:pt x="95225" y="627901"/>
                </a:lnTo>
                <a:lnTo>
                  <a:pt x="67601" y="592879"/>
                </a:lnTo>
                <a:lnTo>
                  <a:pt x="44208" y="554689"/>
                </a:lnTo>
                <a:lnTo>
                  <a:pt x="25397" y="513683"/>
                </a:lnTo>
                <a:lnTo>
                  <a:pt x="11523" y="470216"/>
                </a:lnTo>
                <a:lnTo>
                  <a:pt x="2939" y="424642"/>
                </a:lnTo>
                <a:lnTo>
                  <a:pt x="0" y="377312"/>
                </a:lnTo>
                <a:lnTo>
                  <a:pt x="2939" y="329983"/>
                </a:lnTo>
                <a:lnTo>
                  <a:pt x="11523" y="284408"/>
                </a:lnTo>
                <a:lnTo>
                  <a:pt x="25397" y="240941"/>
                </a:lnTo>
                <a:lnTo>
                  <a:pt x="44208" y="199935"/>
                </a:lnTo>
                <a:lnTo>
                  <a:pt x="67601" y="161745"/>
                </a:lnTo>
                <a:lnTo>
                  <a:pt x="95225" y="126723"/>
                </a:lnTo>
                <a:lnTo>
                  <a:pt x="126724" y="95224"/>
                </a:lnTo>
                <a:lnTo>
                  <a:pt x="161746" y="67601"/>
                </a:lnTo>
                <a:lnTo>
                  <a:pt x="199936" y="44207"/>
                </a:lnTo>
                <a:lnTo>
                  <a:pt x="240941" y="25396"/>
                </a:lnTo>
                <a:lnTo>
                  <a:pt x="284408" y="11523"/>
                </a:lnTo>
                <a:lnTo>
                  <a:pt x="329983" y="2939"/>
                </a:lnTo>
                <a:lnTo>
                  <a:pt x="377305" y="0"/>
                </a:lnTo>
                <a:lnTo>
                  <a:pt x="424642" y="2939"/>
                </a:lnTo>
                <a:lnTo>
                  <a:pt x="470217" y="11523"/>
                </a:lnTo>
                <a:lnTo>
                  <a:pt x="513684" y="25396"/>
                </a:lnTo>
                <a:lnTo>
                  <a:pt x="554689" y="44207"/>
                </a:lnTo>
                <a:lnTo>
                  <a:pt x="592880" y="67601"/>
                </a:lnTo>
                <a:lnTo>
                  <a:pt x="627901" y="95224"/>
                </a:lnTo>
                <a:lnTo>
                  <a:pt x="659401" y="126723"/>
                </a:lnTo>
                <a:lnTo>
                  <a:pt x="687024" y="161745"/>
                </a:lnTo>
                <a:lnTo>
                  <a:pt x="710418" y="199935"/>
                </a:lnTo>
                <a:lnTo>
                  <a:pt x="729228" y="240941"/>
                </a:lnTo>
                <a:lnTo>
                  <a:pt x="743102" y="284408"/>
                </a:lnTo>
                <a:lnTo>
                  <a:pt x="751686" y="329983"/>
                </a:lnTo>
                <a:lnTo>
                  <a:pt x="754626" y="377312"/>
                </a:lnTo>
                <a:lnTo>
                  <a:pt x="751686" y="424642"/>
                </a:lnTo>
                <a:lnTo>
                  <a:pt x="743102" y="470216"/>
                </a:lnTo>
                <a:lnTo>
                  <a:pt x="729228" y="513683"/>
                </a:lnTo>
                <a:lnTo>
                  <a:pt x="710418" y="554689"/>
                </a:lnTo>
                <a:lnTo>
                  <a:pt x="687024" y="592879"/>
                </a:lnTo>
                <a:lnTo>
                  <a:pt x="659401" y="627901"/>
                </a:lnTo>
                <a:lnTo>
                  <a:pt x="627901" y="659400"/>
                </a:lnTo>
                <a:lnTo>
                  <a:pt x="592880" y="687023"/>
                </a:lnTo>
                <a:lnTo>
                  <a:pt x="554689" y="710417"/>
                </a:lnTo>
                <a:lnTo>
                  <a:pt x="513684" y="729228"/>
                </a:lnTo>
                <a:lnTo>
                  <a:pt x="470217" y="743102"/>
                </a:lnTo>
                <a:lnTo>
                  <a:pt x="424642" y="751685"/>
                </a:lnTo>
                <a:lnTo>
                  <a:pt x="377313" y="754625"/>
                </a:lnTo>
                <a:close/>
              </a:path>
            </a:pathLst>
          </a:custGeom>
          <a:solidFill>
            <a:srgbClr val="533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5511" y="1395550"/>
            <a:ext cx="633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F7F1E9"/>
                </a:solidFill>
                <a:latin typeface="Lucida Sans Unicode"/>
                <a:cs typeface="Lucida Sans Unicode"/>
              </a:rPr>
              <a:t>#F8F1EA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863057" y="471200"/>
            <a:ext cx="2567305" cy="581660"/>
          </a:xfrm>
          <a:custGeom>
            <a:avLst/>
            <a:gdLst/>
            <a:ahLst/>
            <a:cxnLst/>
            <a:rect l="l" t="t" r="r" b="b"/>
            <a:pathLst>
              <a:path w="2567304" h="581660">
                <a:moveTo>
                  <a:pt x="2276144" y="581598"/>
                </a:moveTo>
                <a:lnTo>
                  <a:pt x="290798" y="581598"/>
                </a:lnTo>
                <a:lnTo>
                  <a:pt x="245032" y="577975"/>
                </a:lnTo>
                <a:lnTo>
                  <a:pt x="200806" y="567323"/>
                </a:lnTo>
                <a:lnTo>
                  <a:pt x="158900" y="549965"/>
                </a:lnTo>
                <a:lnTo>
                  <a:pt x="120095" y="526224"/>
                </a:lnTo>
                <a:lnTo>
                  <a:pt x="85172" y="496425"/>
                </a:lnTo>
                <a:lnTo>
                  <a:pt x="55372" y="461502"/>
                </a:lnTo>
                <a:lnTo>
                  <a:pt x="31632" y="422697"/>
                </a:lnTo>
                <a:lnTo>
                  <a:pt x="14274" y="380791"/>
                </a:lnTo>
                <a:lnTo>
                  <a:pt x="3621" y="336564"/>
                </a:lnTo>
                <a:lnTo>
                  <a:pt x="0" y="290808"/>
                </a:lnTo>
                <a:lnTo>
                  <a:pt x="3621" y="245033"/>
                </a:lnTo>
                <a:lnTo>
                  <a:pt x="14274" y="200807"/>
                </a:lnTo>
                <a:lnTo>
                  <a:pt x="31632" y="158900"/>
                </a:lnTo>
                <a:lnTo>
                  <a:pt x="55372" y="120095"/>
                </a:lnTo>
                <a:lnTo>
                  <a:pt x="85172" y="85173"/>
                </a:lnTo>
                <a:lnTo>
                  <a:pt x="120095" y="55373"/>
                </a:lnTo>
                <a:lnTo>
                  <a:pt x="158900" y="31632"/>
                </a:lnTo>
                <a:lnTo>
                  <a:pt x="200806" y="14274"/>
                </a:lnTo>
                <a:lnTo>
                  <a:pt x="245032" y="3622"/>
                </a:lnTo>
                <a:lnTo>
                  <a:pt x="290797" y="0"/>
                </a:lnTo>
                <a:lnTo>
                  <a:pt x="2276144" y="0"/>
                </a:lnTo>
                <a:lnTo>
                  <a:pt x="2321909" y="3622"/>
                </a:lnTo>
                <a:lnTo>
                  <a:pt x="2366136" y="14274"/>
                </a:lnTo>
                <a:lnTo>
                  <a:pt x="2408042" y="31632"/>
                </a:lnTo>
                <a:lnTo>
                  <a:pt x="2446847" y="55373"/>
                </a:lnTo>
                <a:lnTo>
                  <a:pt x="2481770" y="85173"/>
                </a:lnTo>
                <a:lnTo>
                  <a:pt x="2511569" y="120095"/>
                </a:lnTo>
                <a:lnTo>
                  <a:pt x="2535310" y="158900"/>
                </a:lnTo>
                <a:lnTo>
                  <a:pt x="2552668" y="200807"/>
                </a:lnTo>
                <a:lnTo>
                  <a:pt x="2563320" y="245033"/>
                </a:lnTo>
                <a:lnTo>
                  <a:pt x="2566942" y="290789"/>
                </a:lnTo>
                <a:lnTo>
                  <a:pt x="2563320" y="336564"/>
                </a:lnTo>
                <a:lnTo>
                  <a:pt x="2552668" y="380791"/>
                </a:lnTo>
                <a:lnTo>
                  <a:pt x="2535310" y="422697"/>
                </a:lnTo>
                <a:lnTo>
                  <a:pt x="2511569" y="461502"/>
                </a:lnTo>
                <a:lnTo>
                  <a:pt x="2481770" y="496425"/>
                </a:lnTo>
                <a:lnTo>
                  <a:pt x="2446847" y="526224"/>
                </a:lnTo>
                <a:lnTo>
                  <a:pt x="2408042" y="549965"/>
                </a:lnTo>
                <a:lnTo>
                  <a:pt x="2366136" y="567323"/>
                </a:lnTo>
                <a:lnTo>
                  <a:pt x="2321909" y="577975"/>
                </a:lnTo>
                <a:lnTo>
                  <a:pt x="2276144" y="581598"/>
                </a:lnTo>
                <a:close/>
              </a:path>
            </a:pathLst>
          </a:custGeom>
          <a:solidFill>
            <a:srgbClr val="DDC8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268" rIns="0" bIns="0" rtlCol="0" vert="horz">
            <a:spAutoFit/>
          </a:bodyPr>
          <a:lstStyle/>
          <a:p>
            <a:pPr marL="2059939">
              <a:lnSpc>
                <a:spcPct val="100000"/>
              </a:lnSpc>
              <a:spcBef>
                <a:spcPts val="100"/>
              </a:spcBef>
            </a:pPr>
            <a:r>
              <a:rPr dirty="0" spc="225"/>
              <a:t>Conclusion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pc="-10"/>
              <a:t>#533220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071819" y="1656610"/>
            <a:ext cx="4446905" cy="390525"/>
          </a:xfrm>
          <a:prstGeom prst="rect">
            <a:avLst/>
          </a:prstGeom>
          <a:solidFill>
            <a:srgbClr val="A17558"/>
          </a:solidFill>
        </p:spPr>
        <p:txBody>
          <a:bodyPr wrap="square" lIns="0" tIns="41910" rIns="0" bIns="0" rtlCol="0" vert="horz">
            <a:spAutoFit/>
          </a:bodyPr>
          <a:lstStyle/>
          <a:p>
            <a:pPr algn="ctr" marR="252095">
              <a:lnSpc>
                <a:spcPct val="100000"/>
              </a:lnSpc>
              <a:spcBef>
                <a:spcPts val="330"/>
              </a:spcBef>
            </a:pPr>
            <a:r>
              <a:rPr dirty="0" sz="1750" spc="-85" b="1" i="1">
                <a:solidFill>
                  <a:srgbClr val="FFFFFF"/>
                </a:solidFill>
                <a:latin typeface="Arial"/>
                <a:cs typeface="Arial"/>
              </a:rPr>
              <a:t>Hiofthliofthts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71819" y="2159818"/>
            <a:ext cx="4446905" cy="748030"/>
          </a:xfrm>
          <a:prstGeom prst="rect">
            <a:avLst/>
          </a:prstGeom>
          <a:solidFill>
            <a:srgbClr val="ECD6BE"/>
          </a:solidFill>
        </p:spPr>
        <p:txBody>
          <a:bodyPr wrap="square" lIns="0" tIns="97155" rIns="0" bIns="0" rtlCol="0" vert="horz">
            <a:spAutoFit/>
          </a:bodyPr>
          <a:lstStyle/>
          <a:p>
            <a:pPr marL="1452880" marR="453390" indent="-909319">
              <a:lnSpc>
                <a:spcPct val="117300"/>
              </a:lnSpc>
              <a:spcBef>
                <a:spcPts val="765"/>
              </a:spcBef>
            </a:pPr>
            <a:r>
              <a:rPr dirty="0" sz="1450" spc="-90">
                <a:latin typeface="Arial Black"/>
                <a:cs typeface="Arial Black"/>
              </a:rPr>
              <a:t>Declines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55">
                <a:latin typeface="Arial Black"/>
                <a:cs typeface="Arial Black"/>
              </a:rPr>
              <a:t>in</a:t>
            </a:r>
            <a:r>
              <a:rPr dirty="0" sz="1450" spc="-100">
                <a:latin typeface="Arial Black"/>
                <a:cs typeface="Arial Black"/>
              </a:rPr>
              <a:t> </a:t>
            </a:r>
            <a:r>
              <a:rPr dirty="0" sz="1450" spc="-65">
                <a:latin typeface="Arial Black"/>
                <a:cs typeface="Arial Black"/>
              </a:rPr>
              <a:t>the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60">
                <a:latin typeface="Arial Black"/>
                <a:cs typeface="Arial Black"/>
              </a:rPr>
              <a:t>number</a:t>
            </a:r>
            <a:r>
              <a:rPr dirty="0" sz="1450" spc="-100">
                <a:latin typeface="Arial Black"/>
                <a:cs typeface="Arial Black"/>
              </a:rPr>
              <a:t> </a:t>
            </a:r>
            <a:r>
              <a:rPr dirty="0" sz="1450" spc="-30">
                <a:latin typeface="Arial Black"/>
                <a:cs typeface="Arial Black"/>
              </a:rPr>
              <a:t>of</a:t>
            </a:r>
            <a:r>
              <a:rPr dirty="0" sz="1450" spc="-100">
                <a:latin typeface="Arial Black"/>
                <a:cs typeface="Arial Black"/>
              </a:rPr>
              <a:t> </a:t>
            </a:r>
            <a:r>
              <a:rPr dirty="0" sz="1450" spc="-70">
                <a:latin typeface="Arial Black"/>
                <a:cs typeface="Arial Black"/>
              </a:rPr>
              <a:t>faculty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25">
                <a:latin typeface="Arial Black"/>
                <a:cs typeface="Arial Black"/>
              </a:rPr>
              <a:t>and </a:t>
            </a:r>
            <a:r>
              <a:rPr dirty="0" sz="1450" spc="-80">
                <a:latin typeface="Arial Black"/>
                <a:cs typeface="Arial Black"/>
              </a:rPr>
              <a:t>students</a:t>
            </a:r>
            <a:r>
              <a:rPr dirty="0" sz="1450" spc="-110">
                <a:latin typeface="Arial Black"/>
                <a:cs typeface="Arial Black"/>
              </a:rPr>
              <a:t> </a:t>
            </a:r>
            <a:r>
              <a:rPr dirty="0" sz="1450" spc="-55">
                <a:latin typeface="Arial Black"/>
                <a:cs typeface="Arial Black"/>
              </a:rPr>
              <a:t>in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20">
                <a:latin typeface="Arial Black"/>
                <a:cs typeface="Arial Black"/>
              </a:rPr>
              <a:t>Luzon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631296" y="2159818"/>
            <a:ext cx="4745355" cy="748030"/>
          </a:xfrm>
          <a:prstGeom prst="rect">
            <a:avLst/>
          </a:prstGeom>
          <a:solidFill>
            <a:srgbClr val="F4E8DB"/>
          </a:solidFill>
        </p:spPr>
        <p:txBody>
          <a:bodyPr wrap="square" lIns="0" tIns="97155" rIns="0" bIns="0" rtlCol="0" vert="horz">
            <a:spAutoFit/>
          </a:bodyPr>
          <a:lstStyle/>
          <a:p>
            <a:pPr marL="178435" marR="175260" indent="128270">
              <a:lnSpc>
                <a:spcPct val="117300"/>
              </a:lnSpc>
              <a:spcBef>
                <a:spcPts val="765"/>
              </a:spcBef>
            </a:pPr>
            <a:r>
              <a:rPr dirty="0" sz="1450" spc="-110">
                <a:latin typeface="Arial Black"/>
                <a:cs typeface="Arial Black"/>
              </a:rPr>
              <a:t>A sign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65">
                <a:latin typeface="Arial Black"/>
                <a:cs typeface="Arial Black"/>
              </a:rPr>
              <a:t>that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90">
                <a:latin typeface="Arial Black"/>
                <a:cs typeface="Arial Black"/>
              </a:rPr>
              <a:t>may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120">
                <a:latin typeface="Arial Black"/>
                <a:cs typeface="Arial Black"/>
              </a:rPr>
              <a:t>suggest</a:t>
            </a:r>
            <a:r>
              <a:rPr dirty="0" sz="1450" spc="-110">
                <a:latin typeface="Arial Black"/>
                <a:cs typeface="Arial Black"/>
              </a:rPr>
              <a:t> </a:t>
            </a:r>
            <a:r>
              <a:rPr dirty="0" sz="1450" spc="-45">
                <a:latin typeface="Arial Black"/>
                <a:cs typeface="Arial Black"/>
              </a:rPr>
              <a:t>poor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10">
                <a:latin typeface="Arial Black"/>
                <a:cs typeface="Arial Black"/>
              </a:rPr>
              <a:t>leadership/high </a:t>
            </a:r>
            <a:r>
              <a:rPr dirty="0" sz="1450" spc="-95">
                <a:latin typeface="Arial Black"/>
                <a:cs typeface="Arial Black"/>
              </a:rPr>
              <a:t>rates</a:t>
            </a:r>
            <a:r>
              <a:rPr dirty="0" sz="1450" spc="-120">
                <a:latin typeface="Arial Black"/>
                <a:cs typeface="Arial Black"/>
              </a:rPr>
              <a:t> </a:t>
            </a:r>
            <a:r>
              <a:rPr dirty="0" sz="1450" spc="-30">
                <a:latin typeface="Arial Black"/>
                <a:cs typeface="Arial Black"/>
              </a:rPr>
              <a:t>of</a:t>
            </a:r>
            <a:r>
              <a:rPr dirty="0" sz="1450" spc="-114">
                <a:latin typeface="Arial Black"/>
                <a:cs typeface="Arial Black"/>
              </a:rPr>
              <a:t> </a:t>
            </a:r>
            <a:r>
              <a:rPr dirty="0" sz="1450" spc="-10">
                <a:latin typeface="Arial Black"/>
                <a:cs typeface="Arial Black"/>
              </a:rPr>
              <a:t>drop-</a:t>
            </a:r>
            <a:r>
              <a:rPr dirty="0" sz="1450" spc="-50">
                <a:latin typeface="Arial Black"/>
                <a:cs typeface="Arial Black"/>
              </a:rPr>
              <a:t>outs/high</a:t>
            </a:r>
            <a:r>
              <a:rPr dirty="0" sz="1450" spc="-114">
                <a:latin typeface="Arial Black"/>
                <a:cs typeface="Arial Black"/>
              </a:rPr>
              <a:t> </a:t>
            </a:r>
            <a:r>
              <a:rPr dirty="0" sz="1450" spc="-95">
                <a:latin typeface="Arial Black"/>
                <a:cs typeface="Arial Black"/>
              </a:rPr>
              <a:t>rates</a:t>
            </a:r>
            <a:r>
              <a:rPr dirty="0" sz="1450" spc="-114">
                <a:latin typeface="Arial Black"/>
                <a:cs typeface="Arial Black"/>
              </a:rPr>
              <a:t> </a:t>
            </a:r>
            <a:r>
              <a:rPr dirty="0" sz="1450">
                <a:latin typeface="Arial Black"/>
                <a:cs typeface="Arial Black"/>
              </a:rPr>
              <a:t>of</a:t>
            </a:r>
            <a:r>
              <a:rPr dirty="0" sz="1450" spc="250">
                <a:latin typeface="Arial Black"/>
                <a:cs typeface="Arial Black"/>
              </a:rPr>
              <a:t> </a:t>
            </a:r>
            <a:r>
              <a:rPr dirty="0" sz="1450" spc="-45">
                <a:latin typeface="Arial Black"/>
                <a:cs typeface="Arial Black"/>
              </a:rPr>
              <a:t>unemployment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631296" y="3020440"/>
            <a:ext cx="4745355" cy="713105"/>
          </a:xfrm>
          <a:prstGeom prst="rect">
            <a:avLst/>
          </a:prstGeom>
          <a:solidFill>
            <a:srgbClr val="F4E8DB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330835">
              <a:lnSpc>
                <a:spcPct val="100000"/>
              </a:lnSpc>
            </a:pPr>
            <a:r>
              <a:rPr dirty="0" sz="1450" spc="-75">
                <a:latin typeface="Arial Black"/>
                <a:cs typeface="Arial Black"/>
              </a:rPr>
              <a:t>good</a:t>
            </a:r>
            <a:r>
              <a:rPr dirty="0" sz="1450" spc="-95">
                <a:latin typeface="Arial Black"/>
                <a:cs typeface="Arial Black"/>
              </a:rPr>
              <a:t> </a:t>
            </a:r>
            <a:r>
              <a:rPr dirty="0" sz="1450" spc="-85">
                <a:latin typeface="Arial Black"/>
                <a:cs typeface="Arial Black"/>
              </a:rPr>
              <a:t>standing</a:t>
            </a:r>
            <a:r>
              <a:rPr dirty="0" sz="1450" spc="-95">
                <a:latin typeface="Arial Black"/>
                <a:cs typeface="Arial Black"/>
              </a:rPr>
              <a:t> </a:t>
            </a:r>
            <a:r>
              <a:rPr dirty="0" sz="1450" spc="-30">
                <a:latin typeface="Arial Black"/>
                <a:cs typeface="Arial Black"/>
              </a:rPr>
              <a:t>of</a:t>
            </a:r>
            <a:r>
              <a:rPr dirty="0" sz="1450" spc="-90">
                <a:latin typeface="Arial Black"/>
                <a:cs typeface="Arial Black"/>
              </a:rPr>
              <a:t> </a:t>
            </a:r>
            <a:r>
              <a:rPr dirty="0" sz="1450" spc="-65">
                <a:latin typeface="Arial Black"/>
                <a:cs typeface="Arial Black"/>
              </a:rPr>
              <a:t>the</a:t>
            </a:r>
            <a:r>
              <a:rPr dirty="0" sz="1450" spc="-95">
                <a:latin typeface="Arial Black"/>
                <a:cs typeface="Arial Black"/>
              </a:rPr>
              <a:t> </a:t>
            </a:r>
            <a:r>
              <a:rPr dirty="0" sz="1450" spc="-50">
                <a:latin typeface="Arial Black"/>
                <a:cs typeface="Arial Black"/>
              </a:rPr>
              <a:t>faculty-</a:t>
            </a:r>
            <a:r>
              <a:rPr dirty="0" sz="1450" spc="-70">
                <a:latin typeface="Arial Black"/>
                <a:cs typeface="Arial Black"/>
              </a:rPr>
              <a:t>student</a:t>
            </a:r>
            <a:r>
              <a:rPr dirty="0" sz="1450" spc="-90">
                <a:latin typeface="Arial Black"/>
                <a:cs typeface="Arial Black"/>
              </a:rPr>
              <a:t> </a:t>
            </a:r>
            <a:r>
              <a:rPr dirty="0" sz="1450" spc="-10">
                <a:latin typeface="Arial Black"/>
                <a:cs typeface="Arial Black"/>
              </a:rPr>
              <a:t>ratio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71819" y="3020440"/>
            <a:ext cx="4446905" cy="713105"/>
          </a:xfrm>
          <a:prstGeom prst="rect">
            <a:avLst/>
          </a:prstGeom>
          <a:solidFill>
            <a:srgbClr val="ECD6BE"/>
          </a:solidFill>
        </p:spPr>
        <p:txBody>
          <a:bodyPr wrap="square" lIns="0" tIns="92710" rIns="0" bIns="0" rtlCol="0" vert="horz">
            <a:spAutoFit/>
          </a:bodyPr>
          <a:lstStyle/>
          <a:p>
            <a:pPr marL="1085850" marR="245745" indent="-749935">
              <a:lnSpc>
                <a:spcPct val="117300"/>
              </a:lnSpc>
              <a:spcBef>
                <a:spcPts val="730"/>
              </a:spcBef>
            </a:pPr>
            <a:r>
              <a:rPr dirty="0" sz="1450" spc="-65">
                <a:latin typeface="Arial Black"/>
                <a:cs typeface="Arial Black"/>
              </a:rPr>
              <a:t>Faculty-</a:t>
            </a:r>
            <a:r>
              <a:rPr dirty="0" sz="1450">
                <a:latin typeface="Arial Black"/>
                <a:cs typeface="Arial Black"/>
              </a:rPr>
              <a:t>to-</a:t>
            </a:r>
            <a:r>
              <a:rPr dirty="0" sz="1450" spc="-70">
                <a:latin typeface="Arial Black"/>
                <a:cs typeface="Arial Black"/>
              </a:rPr>
              <a:t>student</a:t>
            </a:r>
            <a:r>
              <a:rPr dirty="0" sz="1450" spc="-80">
                <a:latin typeface="Arial Black"/>
                <a:cs typeface="Arial Black"/>
              </a:rPr>
              <a:t> </a:t>
            </a:r>
            <a:r>
              <a:rPr dirty="0" sz="1450" spc="-65">
                <a:latin typeface="Arial Black"/>
                <a:cs typeface="Arial Black"/>
              </a:rPr>
              <a:t>ratio</a:t>
            </a:r>
            <a:r>
              <a:rPr dirty="0" sz="1450" spc="-75">
                <a:latin typeface="Arial Black"/>
                <a:cs typeface="Arial Black"/>
              </a:rPr>
              <a:t> </a:t>
            </a:r>
            <a:r>
              <a:rPr dirty="0" sz="1450" spc="-85">
                <a:latin typeface="Arial Black"/>
                <a:cs typeface="Arial Black"/>
              </a:rPr>
              <a:t>being</a:t>
            </a:r>
            <a:r>
              <a:rPr dirty="0" sz="1450" spc="-75">
                <a:latin typeface="Arial Black"/>
                <a:cs typeface="Arial Black"/>
              </a:rPr>
              <a:t> </a:t>
            </a:r>
            <a:r>
              <a:rPr dirty="0" sz="1450" spc="-80">
                <a:latin typeface="Arial Black"/>
                <a:cs typeface="Arial Black"/>
              </a:rPr>
              <a:t>above</a:t>
            </a:r>
            <a:r>
              <a:rPr dirty="0" sz="1450" spc="-75">
                <a:latin typeface="Arial Black"/>
                <a:cs typeface="Arial Black"/>
              </a:rPr>
              <a:t> </a:t>
            </a:r>
            <a:r>
              <a:rPr dirty="0" sz="1450" spc="-20">
                <a:latin typeface="Arial Black"/>
                <a:cs typeface="Arial Black"/>
              </a:rPr>
              <a:t>0.04 </a:t>
            </a:r>
            <a:r>
              <a:rPr dirty="0" sz="1450" spc="-30">
                <a:latin typeface="Arial Black"/>
                <a:cs typeface="Arial Black"/>
              </a:rPr>
              <a:t>for</a:t>
            </a:r>
            <a:r>
              <a:rPr dirty="0" sz="1450" spc="-105">
                <a:latin typeface="Arial Black"/>
                <a:cs typeface="Arial Black"/>
              </a:rPr>
              <a:t> </a:t>
            </a:r>
            <a:r>
              <a:rPr dirty="0" sz="1450" spc="-65">
                <a:latin typeface="Arial Black"/>
                <a:cs typeface="Arial Black"/>
              </a:rPr>
              <a:t>the</a:t>
            </a:r>
            <a:r>
              <a:rPr dirty="0" sz="1450" spc="-100">
                <a:latin typeface="Arial Black"/>
                <a:cs typeface="Arial Black"/>
              </a:rPr>
              <a:t> </a:t>
            </a:r>
            <a:r>
              <a:rPr dirty="0" sz="1450" spc="-70">
                <a:latin typeface="Arial Black"/>
                <a:cs typeface="Arial Black"/>
              </a:rPr>
              <a:t>three</a:t>
            </a:r>
            <a:r>
              <a:rPr dirty="0" sz="1450" spc="-100">
                <a:latin typeface="Arial Black"/>
                <a:cs typeface="Arial Black"/>
              </a:rPr>
              <a:t> </a:t>
            </a:r>
            <a:r>
              <a:rPr dirty="0" sz="1450" spc="-90">
                <a:latin typeface="Arial Black"/>
                <a:cs typeface="Arial Black"/>
              </a:rPr>
              <a:t>school</a:t>
            </a:r>
            <a:r>
              <a:rPr dirty="0" sz="1450" spc="-100">
                <a:latin typeface="Arial Black"/>
                <a:cs typeface="Arial Black"/>
              </a:rPr>
              <a:t> </a:t>
            </a:r>
            <a:r>
              <a:rPr dirty="0" sz="1450" spc="-10">
                <a:latin typeface="Arial Black"/>
                <a:cs typeface="Arial Black"/>
              </a:rPr>
              <a:t>years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631296" y="1656610"/>
            <a:ext cx="4745355" cy="390525"/>
          </a:xfrm>
          <a:prstGeom prst="rect">
            <a:avLst/>
          </a:prstGeom>
          <a:solidFill>
            <a:srgbClr val="A17558"/>
          </a:solidFill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1750" spc="65" b="1" i="1">
                <a:solidFill>
                  <a:srgbClr val="FFFFFF"/>
                </a:solidFill>
                <a:latin typeface="Arial"/>
                <a:cs typeface="Arial"/>
              </a:rPr>
              <a:t>Interpretation</a:t>
            </a:r>
            <a:endParaRPr sz="17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35022" y="4028971"/>
            <a:ext cx="9231630" cy="2225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>
                <a:latin typeface="Lucida Sans Unicode"/>
                <a:cs typeface="Lucida Sans Unicode"/>
              </a:rPr>
              <a:t>The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 spc="50">
                <a:latin typeface="Lucida Sans Unicode"/>
                <a:cs typeface="Lucida Sans Unicode"/>
              </a:rPr>
              <a:t>ideal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faculty-student</a:t>
            </a:r>
            <a:r>
              <a:rPr dirty="0" sz="1800" spc="10">
                <a:latin typeface="Lucida Sans Unicode"/>
                <a:cs typeface="Lucida Sans Unicode"/>
              </a:rPr>
              <a:t> </a:t>
            </a:r>
            <a:r>
              <a:rPr dirty="0" sz="1800" spc="-20">
                <a:latin typeface="Lucida Sans Unicode"/>
                <a:cs typeface="Lucida Sans Unicode"/>
              </a:rPr>
              <a:t>ratio,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 spc="114">
                <a:latin typeface="Lucida Sans Unicode"/>
                <a:cs typeface="Lucida Sans Unicode"/>
              </a:rPr>
              <a:t>as</a:t>
            </a:r>
            <a:r>
              <a:rPr dirty="0" sz="1800" spc="1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stipulated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 spc="70">
                <a:latin typeface="Lucida Sans Unicode"/>
                <a:cs typeface="Lucida Sans Unicode"/>
              </a:rPr>
              <a:t>by</a:t>
            </a:r>
            <a:r>
              <a:rPr dirty="0" sz="1800" spc="1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DepEd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Executive</a:t>
            </a:r>
            <a:r>
              <a:rPr dirty="0" sz="1800" spc="1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Order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 spc="-80">
                <a:latin typeface="Lucida Sans Unicode"/>
                <a:cs typeface="Lucida Sans Unicode"/>
              </a:rPr>
              <a:t>No.</a:t>
            </a:r>
            <a:r>
              <a:rPr dirty="0" sz="1800" spc="10">
                <a:latin typeface="Lucida Sans Unicode"/>
                <a:cs typeface="Lucida Sans Unicode"/>
              </a:rPr>
              <a:t> </a:t>
            </a:r>
            <a:r>
              <a:rPr dirty="0" sz="1800" spc="-85">
                <a:latin typeface="Lucida Sans Unicode"/>
                <a:cs typeface="Lucida Sans Unicode"/>
              </a:rPr>
              <a:t>349,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 spc="-25">
                <a:latin typeface="Lucida Sans Unicode"/>
                <a:cs typeface="Lucida Sans Unicode"/>
              </a:rPr>
              <a:t>is </a:t>
            </a:r>
            <a:r>
              <a:rPr dirty="0" sz="1800" spc="-229">
                <a:latin typeface="Lucida Sans Unicode"/>
                <a:cs typeface="Lucida Sans Unicode"/>
              </a:rPr>
              <a:t>1:25</a:t>
            </a:r>
            <a:r>
              <a:rPr dirty="0" sz="1800" spc="-7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(0.04</a:t>
            </a:r>
            <a:r>
              <a:rPr dirty="0" sz="1800" spc="-6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in</a:t>
            </a:r>
            <a:r>
              <a:rPr dirty="0" sz="1800" spc="-70">
                <a:latin typeface="Lucida Sans Unicode"/>
                <a:cs typeface="Lucida Sans Unicode"/>
              </a:rPr>
              <a:t> </a:t>
            </a:r>
            <a:r>
              <a:rPr dirty="0" sz="1800" spc="80">
                <a:latin typeface="Lucida Sans Unicode"/>
                <a:cs typeface="Lucida Sans Unicode"/>
              </a:rPr>
              <a:t>decimal</a:t>
            </a:r>
            <a:r>
              <a:rPr dirty="0" sz="1800" spc="-6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form).</a:t>
            </a:r>
            <a:r>
              <a:rPr dirty="0" sz="1800" spc="-7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These</a:t>
            </a:r>
            <a:r>
              <a:rPr dirty="0" sz="1800" spc="-65">
                <a:latin typeface="Lucida Sans Unicode"/>
                <a:cs typeface="Lucida Sans Unicode"/>
              </a:rPr>
              <a:t> </a:t>
            </a:r>
            <a:r>
              <a:rPr dirty="0" sz="1800" spc="75">
                <a:latin typeface="Lucida Sans Unicode"/>
                <a:cs typeface="Lucida Sans Unicode"/>
              </a:rPr>
              <a:t>parameters</a:t>
            </a:r>
            <a:r>
              <a:rPr dirty="0" sz="1800" spc="-65">
                <a:latin typeface="Lucida Sans Unicode"/>
                <a:cs typeface="Lucida Sans Unicode"/>
              </a:rPr>
              <a:t> </a:t>
            </a:r>
            <a:r>
              <a:rPr dirty="0" sz="1800" spc="45">
                <a:latin typeface="Lucida Sans Unicode"/>
                <a:cs typeface="Lucida Sans Unicode"/>
              </a:rPr>
              <a:t>suggest</a:t>
            </a:r>
            <a:r>
              <a:rPr dirty="0" sz="1800" spc="-70">
                <a:latin typeface="Lucida Sans Unicode"/>
                <a:cs typeface="Lucida Sans Unicode"/>
              </a:rPr>
              <a:t> </a:t>
            </a:r>
            <a:r>
              <a:rPr dirty="0" sz="1800" spc="125">
                <a:latin typeface="Lucida Sans Unicode"/>
                <a:cs typeface="Lucida Sans Unicode"/>
              </a:rPr>
              <a:t>an</a:t>
            </a:r>
            <a:r>
              <a:rPr dirty="0" sz="1800" spc="-65">
                <a:latin typeface="Lucida Sans Unicode"/>
                <a:cs typeface="Lucida Sans Unicode"/>
              </a:rPr>
              <a:t> </a:t>
            </a:r>
            <a:r>
              <a:rPr dirty="0" sz="1800" spc="55">
                <a:latin typeface="Lucida Sans Unicode"/>
                <a:cs typeface="Lucida Sans Unicode"/>
              </a:rPr>
              <a:t>improvement</a:t>
            </a:r>
            <a:r>
              <a:rPr dirty="0" sz="1800" spc="-7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in</a:t>
            </a:r>
            <a:r>
              <a:rPr dirty="0" sz="1800" spc="-65">
                <a:latin typeface="Lucida Sans Unicode"/>
                <a:cs typeface="Lucida Sans Unicode"/>
              </a:rPr>
              <a:t> </a:t>
            </a:r>
            <a:r>
              <a:rPr dirty="0" sz="1800" spc="-25">
                <a:latin typeface="Lucida Sans Unicode"/>
                <a:cs typeface="Lucida Sans Unicode"/>
              </a:rPr>
              <a:t>the </a:t>
            </a:r>
            <a:r>
              <a:rPr dirty="0" sz="1800">
                <a:latin typeface="Lucida Sans Unicode"/>
                <a:cs typeface="Lucida Sans Unicode"/>
              </a:rPr>
              <a:t>faculty-</a:t>
            </a:r>
            <a:r>
              <a:rPr dirty="0" sz="1800" spc="-10">
                <a:latin typeface="Lucida Sans Unicode"/>
                <a:cs typeface="Lucida Sans Unicode"/>
              </a:rPr>
              <a:t>to-</a:t>
            </a:r>
            <a:r>
              <a:rPr dirty="0" sz="1800">
                <a:latin typeface="Lucida Sans Unicode"/>
                <a:cs typeface="Lucida Sans Unicode"/>
              </a:rPr>
              <a:t>student</a:t>
            </a:r>
            <a:r>
              <a:rPr dirty="0" sz="1800" spc="3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ratio</a:t>
            </a:r>
            <a:r>
              <a:rPr dirty="0" sz="1800" spc="35">
                <a:latin typeface="Lucida Sans Unicode"/>
                <a:cs typeface="Lucida Sans Unicode"/>
              </a:rPr>
              <a:t> </a:t>
            </a:r>
            <a:r>
              <a:rPr dirty="0" sz="1800" spc="95">
                <a:latin typeface="Lucida Sans Unicode"/>
                <a:cs typeface="Lucida Sans Unicode"/>
              </a:rPr>
              <a:t>compared</a:t>
            </a:r>
            <a:r>
              <a:rPr dirty="0" sz="1800" spc="3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to</a:t>
            </a:r>
            <a:r>
              <a:rPr dirty="0" sz="1800" spc="3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the</a:t>
            </a:r>
            <a:r>
              <a:rPr dirty="0" sz="1800" spc="4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standard.</a:t>
            </a:r>
            <a:r>
              <a:rPr dirty="0" sz="1800" spc="3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In</a:t>
            </a:r>
            <a:r>
              <a:rPr dirty="0" sz="1800" spc="3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the</a:t>
            </a:r>
            <a:r>
              <a:rPr dirty="0" sz="1800" spc="35">
                <a:latin typeface="Lucida Sans Unicode"/>
                <a:cs typeface="Lucida Sans Unicode"/>
              </a:rPr>
              <a:t> </a:t>
            </a:r>
            <a:r>
              <a:rPr dirty="0" sz="1800" spc="130">
                <a:latin typeface="Lucida Sans Unicode"/>
                <a:cs typeface="Lucida Sans Unicode"/>
              </a:rPr>
              <a:t>academic</a:t>
            </a:r>
            <a:r>
              <a:rPr dirty="0" sz="1800" spc="35">
                <a:latin typeface="Lucida Sans Unicode"/>
                <a:cs typeface="Lucida Sans Unicode"/>
              </a:rPr>
              <a:t> </a:t>
            </a:r>
            <a:r>
              <a:rPr dirty="0" sz="1800" spc="65">
                <a:latin typeface="Lucida Sans Unicode"/>
                <a:cs typeface="Lucida Sans Unicode"/>
              </a:rPr>
              <a:t>years</a:t>
            </a:r>
            <a:r>
              <a:rPr dirty="0" sz="1800" spc="40">
                <a:latin typeface="Lucida Sans Unicode"/>
                <a:cs typeface="Lucida Sans Unicode"/>
              </a:rPr>
              <a:t> </a:t>
            </a:r>
            <a:r>
              <a:rPr dirty="0" sz="1800" spc="-85">
                <a:latin typeface="Lucida Sans Unicode"/>
                <a:cs typeface="Lucida Sans Unicode"/>
              </a:rPr>
              <a:t>2016- </a:t>
            </a:r>
            <a:r>
              <a:rPr dirty="0" sz="1800" spc="-220">
                <a:latin typeface="Lucida Sans Unicode"/>
                <a:cs typeface="Lucida Sans Unicode"/>
              </a:rPr>
              <a:t>2017,</a:t>
            </a:r>
            <a:r>
              <a:rPr dirty="0" sz="1800">
                <a:latin typeface="Lucida Sans Unicode"/>
                <a:cs typeface="Lucida Sans Unicode"/>
              </a:rPr>
              <a:t> </a:t>
            </a:r>
            <a:r>
              <a:rPr dirty="0" sz="1800" spc="-190">
                <a:latin typeface="Lucida Sans Unicode"/>
                <a:cs typeface="Lucida Sans Unicode"/>
              </a:rPr>
              <a:t>2017-2018,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 spc="110">
                <a:latin typeface="Lucida Sans Unicode"/>
                <a:cs typeface="Lucida Sans Unicode"/>
              </a:rPr>
              <a:t>and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 spc="-160">
                <a:latin typeface="Lucida Sans Unicode"/>
                <a:cs typeface="Lucida Sans Unicode"/>
              </a:rPr>
              <a:t>2018-</a:t>
            </a:r>
            <a:r>
              <a:rPr dirty="0" sz="1800" spc="-190">
                <a:latin typeface="Lucida Sans Unicode"/>
                <a:cs typeface="Lucida Sans Unicode"/>
              </a:rPr>
              <a:t>2019,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the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 spc="85">
                <a:latin typeface="Lucida Sans Unicode"/>
                <a:cs typeface="Lucida Sans Unicode"/>
              </a:rPr>
              <a:t>median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faculty-student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ratios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 spc="-30">
                <a:latin typeface="Lucida Sans Unicode"/>
                <a:cs typeface="Lucida Sans Unicode"/>
              </a:rPr>
              <a:t>for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 spc="45">
                <a:latin typeface="Lucida Sans Unicode"/>
                <a:cs typeface="Lucida Sans Unicode"/>
              </a:rPr>
              <a:t>colleges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 spc="-25">
                <a:latin typeface="Lucida Sans Unicode"/>
                <a:cs typeface="Lucida Sans Unicode"/>
              </a:rPr>
              <a:t>in </a:t>
            </a:r>
            <a:r>
              <a:rPr dirty="0" sz="1800" spc="-65">
                <a:latin typeface="Lucida Sans Unicode"/>
                <a:cs typeface="Lucida Sans Unicode"/>
              </a:rPr>
              <a:t>Luzon</a:t>
            </a:r>
            <a:r>
              <a:rPr dirty="0" sz="1800" spc="-50">
                <a:latin typeface="Lucida Sans Unicode"/>
                <a:cs typeface="Lucida Sans Unicode"/>
              </a:rPr>
              <a:t> </a:t>
            </a:r>
            <a:r>
              <a:rPr dirty="0" sz="1800" spc="55">
                <a:latin typeface="Lucida Sans Unicode"/>
                <a:cs typeface="Lucida Sans Unicode"/>
              </a:rPr>
              <a:t>were</a:t>
            </a:r>
            <a:r>
              <a:rPr dirty="0" sz="1800" spc="-45">
                <a:latin typeface="Lucida Sans Unicode"/>
                <a:cs typeface="Lucida Sans Unicode"/>
              </a:rPr>
              <a:t> </a:t>
            </a:r>
            <a:r>
              <a:rPr dirty="0" sz="1800" spc="-100">
                <a:latin typeface="Lucida Sans Unicode"/>
                <a:cs typeface="Lucida Sans Unicode"/>
              </a:rPr>
              <a:t>0.067,</a:t>
            </a:r>
            <a:r>
              <a:rPr dirty="0" sz="1800" spc="-45">
                <a:latin typeface="Lucida Sans Unicode"/>
                <a:cs typeface="Lucida Sans Unicode"/>
              </a:rPr>
              <a:t> </a:t>
            </a:r>
            <a:r>
              <a:rPr dirty="0" sz="1800" spc="-135">
                <a:latin typeface="Lucida Sans Unicode"/>
                <a:cs typeface="Lucida Sans Unicode"/>
              </a:rPr>
              <a:t>0.077,</a:t>
            </a:r>
            <a:r>
              <a:rPr dirty="0" sz="1800" spc="-50">
                <a:latin typeface="Lucida Sans Unicode"/>
                <a:cs typeface="Lucida Sans Unicode"/>
              </a:rPr>
              <a:t> </a:t>
            </a:r>
            <a:r>
              <a:rPr dirty="0" sz="1800" spc="110">
                <a:latin typeface="Lucida Sans Unicode"/>
                <a:cs typeface="Lucida Sans Unicode"/>
              </a:rPr>
              <a:t>and</a:t>
            </a:r>
            <a:r>
              <a:rPr dirty="0" sz="1800" spc="-45">
                <a:latin typeface="Lucida Sans Unicode"/>
                <a:cs typeface="Lucida Sans Unicode"/>
              </a:rPr>
              <a:t> </a:t>
            </a:r>
            <a:r>
              <a:rPr dirty="0" sz="1800" spc="-200">
                <a:latin typeface="Lucida Sans Unicode"/>
                <a:cs typeface="Lucida Sans Unicode"/>
              </a:rPr>
              <a:t>0.071,</a:t>
            </a:r>
            <a:r>
              <a:rPr dirty="0" sz="1800" spc="-4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respectively.</a:t>
            </a:r>
            <a:r>
              <a:rPr dirty="0" sz="1800" spc="-5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The</a:t>
            </a:r>
            <a:r>
              <a:rPr dirty="0" sz="1800" spc="-45">
                <a:latin typeface="Lucida Sans Unicode"/>
                <a:cs typeface="Lucida Sans Unicode"/>
              </a:rPr>
              <a:t> </a:t>
            </a:r>
            <a:r>
              <a:rPr dirty="0" sz="1800" spc="50">
                <a:latin typeface="Lucida Sans Unicode"/>
                <a:cs typeface="Lucida Sans Unicode"/>
              </a:rPr>
              <a:t>analysis</a:t>
            </a:r>
            <a:r>
              <a:rPr dirty="0" sz="1800" spc="-45">
                <a:latin typeface="Lucida Sans Unicode"/>
                <a:cs typeface="Lucida Sans Unicode"/>
              </a:rPr>
              <a:t> </a:t>
            </a:r>
            <a:r>
              <a:rPr dirty="0" sz="1800" spc="60">
                <a:latin typeface="Lucida Sans Unicode"/>
                <a:cs typeface="Lucida Sans Unicode"/>
              </a:rPr>
              <a:t>concludes</a:t>
            </a:r>
            <a:r>
              <a:rPr dirty="0" sz="1800" spc="-4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that,</a:t>
            </a:r>
            <a:r>
              <a:rPr dirty="0" sz="1800" spc="-50">
                <a:latin typeface="Lucida Sans Unicode"/>
                <a:cs typeface="Lucida Sans Unicode"/>
              </a:rPr>
              <a:t> </a:t>
            </a:r>
            <a:r>
              <a:rPr dirty="0" sz="1800" spc="-20">
                <a:latin typeface="Lucida Sans Unicode"/>
                <a:cs typeface="Lucida Sans Unicode"/>
              </a:rPr>
              <a:t>over </a:t>
            </a:r>
            <a:r>
              <a:rPr dirty="0" sz="1800" spc="50">
                <a:latin typeface="Lucida Sans Unicode"/>
                <a:cs typeface="Lucida Sans Unicode"/>
              </a:rPr>
              <a:t>these</a:t>
            </a:r>
            <a:r>
              <a:rPr dirty="0" sz="1800" spc="4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three</a:t>
            </a:r>
            <a:r>
              <a:rPr dirty="0" sz="1800" spc="4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school</a:t>
            </a:r>
            <a:r>
              <a:rPr dirty="0" sz="1800" spc="4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years,</a:t>
            </a:r>
            <a:r>
              <a:rPr dirty="0" sz="1800" spc="4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the</a:t>
            </a:r>
            <a:r>
              <a:rPr dirty="0" sz="1800" spc="4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overall</a:t>
            </a:r>
            <a:r>
              <a:rPr dirty="0" sz="1800" spc="4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faculty-student</a:t>
            </a:r>
            <a:r>
              <a:rPr dirty="0" sz="1800" spc="4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ratio</a:t>
            </a:r>
            <a:r>
              <a:rPr dirty="0" sz="1800" spc="4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in</a:t>
            </a:r>
            <a:r>
              <a:rPr dirty="0" sz="1800" spc="40">
                <a:latin typeface="Lucida Sans Unicode"/>
                <a:cs typeface="Lucida Sans Unicode"/>
              </a:rPr>
              <a:t> </a:t>
            </a:r>
            <a:r>
              <a:rPr dirty="0" sz="1800" spc="60">
                <a:latin typeface="Lucida Sans Unicode"/>
                <a:cs typeface="Lucida Sans Unicode"/>
              </a:rPr>
              <a:t>state</a:t>
            </a:r>
            <a:r>
              <a:rPr dirty="0" sz="1800" spc="40">
                <a:latin typeface="Lucida Sans Unicode"/>
                <a:cs typeface="Lucida Sans Unicode"/>
              </a:rPr>
              <a:t> </a:t>
            </a:r>
            <a:r>
              <a:rPr dirty="0" sz="1800" spc="110">
                <a:latin typeface="Lucida Sans Unicode"/>
                <a:cs typeface="Lucida Sans Unicode"/>
              </a:rPr>
              <a:t>and</a:t>
            </a:r>
            <a:r>
              <a:rPr dirty="0" sz="1800" spc="45">
                <a:latin typeface="Lucida Sans Unicode"/>
                <a:cs typeface="Lucida Sans Unicode"/>
              </a:rPr>
              <a:t> </a:t>
            </a:r>
            <a:r>
              <a:rPr dirty="0" sz="1800" spc="35">
                <a:latin typeface="Lucida Sans Unicode"/>
                <a:cs typeface="Lucida Sans Unicode"/>
              </a:rPr>
              <a:t>private </a:t>
            </a:r>
            <a:r>
              <a:rPr dirty="0" sz="1800" spc="45">
                <a:latin typeface="Lucida Sans Unicode"/>
                <a:cs typeface="Lucida Sans Unicode"/>
              </a:rPr>
              <a:t>colleges</a:t>
            </a:r>
            <a:r>
              <a:rPr dirty="0" sz="1800" spc="-3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in</a:t>
            </a:r>
            <a:r>
              <a:rPr dirty="0" sz="1800" spc="-30">
                <a:latin typeface="Lucida Sans Unicode"/>
                <a:cs typeface="Lucida Sans Unicode"/>
              </a:rPr>
              <a:t> </a:t>
            </a:r>
            <a:r>
              <a:rPr dirty="0" sz="1800" spc="-65">
                <a:latin typeface="Lucida Sans Unicode"/>
                <a:cs typeface="Lucida Sans Unicode"/>
              </a:rPr>
              <a:t>Luzon</a:t>
            </a:r>
            <a:r>
              <a:rPr dirty="0" sz="1800" spc="-35">
                <a:latin typeface="Lucida Sans Unicode"/>
                <a:cs typeface="Lucida Sans Unicode"/>
              </a:rPr>
              <a:t> </a:t>
            </a:r>
            <a:r>
              <a:rPr dirty="0" sz="1800" spc="70">
                <a:latin typeface="Lucida Sans Unicode"/>
                <a:cs typeface="Lucida Sans Unicode"/>
              </a:rPr>
              <a:t>remained</a:t>
            </a:r>
            <a:r>
              <a:rPr dirty="0" sz="1800" spc="-3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relatively</a:t>
            </a:r>
            <a:r>
              <a:rPr dirty="0" sz="1800" spc="-30">
                <a:latin typeface="Lucida Sans Unicode"/>
                <a:cs typeface="Lucida Sans Unicode"/>
              </a:rPr>
              <a:t> </a:t>
            </a:r>
            <a:r>
              <a:rPr dirty="0" sz="1800" spc="-10">
                <a:latin typeface="Lucida Sans Unicode"/>
                <a:cs typeface="Lucida Sans Unicode"/>
              </a:rPr>
              <a:t>satisfactory.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257" y="1271535"/>
            <a:ext cx="875483" cy="56997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84686" y="237033"/>
            <a:ext cx="755015" cy="755015"/>
          </a:xfrm>
          <a:custGeom>
            <a:avLst/>
            <a:gdLst/>
            <a:ahLst/>
            <a:cxnLst/>
            <a:rect l="l" t="t" r="r" b="b"/>
            <a:pathLst>
              <a:path w="755015" h="755015">
                <a:moveTo>
                  <a:pt x="377313" y="754625"/>
                </a:moveTo>
                <a:lnTo>
                  <a:pt x="329983" y="751686"/>
                </a:lnTo>
                <a:lnTo>
                  <a:pt x="284408" y="743102"/>
                </a:lnTo>
                <a:lnTo>
                  <a:pt x="240941" y="729228"/>
                </a:lnTo>
                <a:lnTo>
                  <a:pt x="199936" y="710417"/>
                </a:lnTo>
                <a:lnTo>
                  <a:pt x="161746" y="687023"/>
                </a:lnTo>
                <a:lnTo>
                  <a:pt x="126724" y="659400"/>
                </a:lnTo>
                <a:lnTo>
                  <a:pt x="95225" y="627901"/>
                </a:lnTo>
                <a:lnTo>
                  <a:pt x="67601" y="592879"/>
                </a:lnTo>
                <a:lnTo>
                  <a:pt x="44208" y="554689"/>
                </a:lnTo>
                <a:lnTo>
                  <a:pt x="25397" y="513684"/>
                </a:lnTo>
                <a:lnTo>
                  <a:pt x="11523" y="470217"/>
                </a:lnTo>
                <a:lnTo>
                  <a:pt x="2939" y="424642"/>
                </a:lnTo>
                <a:lnTo>
                  <a:pt x="0" y="377312"/>
                </a:lnTo>
                <a:lnTo>
                  <a:pt x="2939" y="329983"/>
                </a:lnTo>
                <a:lnTo>
                  <a:pt x="11523" y="284408"/>
                </a:lnTo>
                <a:lnTo>
                  <a:pt x="25397" y="240941"/>
                </a:lnTo>
                <a:lnTo>
                  <a:pt x="44208" y="199935"/>
                </a:lnTo>
                <a:lnTo>
                  <a:pt x="67601" y="161745"/>
                </a:lnTo>
                <a:lnTo>
                  <a:pt x="95225" y="126724"/>
                </a:lnTo>
                <a:lnTo>
                  <a:pt x="126724" y="95224"/>
                </a:lnTo>
                <a:lnTo>
                  <a:pt x="161746" y="67601"/>
                </a:lnTo>
                <a:lnTo>
                  <a:pt x="199936" y="44207"/>
                </a:lnTo>
                <a:lnTo>
                  <a:pt x="240941" y="25397"/>
                </a:lnTo>
                <a:lnTo>
                  <a:pt x="284408" y="11523"/>
                </a:lnTo>
                <a:lnTo>
                  <a:pt x="329983" y="2939"/>
                </a:lnTo>
                <a:lnTo>
                  <a:pt x="377307" y="0"/>
                </a:lnTo>
                <a:lnTo>
                  <a:pt x="424642" y="2939"/>
                </a:lnTo>
                <a:lnTo>
                  <a:pt x="470217" y="11523"/>
                </a:lnTo>
                <a:lnTo>
                  <a:pt x="513684" y="25397"/>
                </a:lnTo>
                <a:lnTo>
                  <a:pt x="554689" y="44207"/>
                </a:lnTo>
                <a:lnTo>
                  <a:pt x="592880" y="67601"/>
                </a:lnTo>
                <a:lnTo>
                  <a:pt x="627901" y="95224"/>
                </a:lnTo>
                <a:lnTo>
                  <a:pt x="659401" y="126724"/>
                </a:lnTo>
                <a:lnTo>
                  <a:pt x="687024" y="161745"/>
                </a:lnTo>
                <a:lnTo>
                  <a:pt x="710418" y="199935"/>
                </a:lnTo>
                <a:lnTo>
                  <a:pt x="729228" y="240941"/>
                </a:lnTo>
                <a:lnTo>
                  <a:pt x="743102" y="284408"/>
                </a:lnTo>
                <a:lnTo>
                  <a:pt x="751686" y="329983"/>
                </a:lnTo>
                <a:lnTo>
                  <a:pt x="754626" y="377312"/>
                </a:lnTo>
                <a:lnTo>
                  <a:pt x="751686" y="424642"/>
                </a:lnTo>
                <a:lnTo>
                  <a:pt x="743102" y="470217"/>
                </a:lnTo>
                <a:lnTo>
                  <a:pt x="729228" y="513684"/>
                </a:lnTo>
                <a:lnTo>
                  <a:pt x="710418" y="554689"/>
                </a:lnTo>
                <a:lnTo>
                  <a:pt x="687024" y="592879"/>
                </a:lnTo>
                <a:lnTo>
                  <a:pt x="659401" y="627901"/>
                </a:lnTo>
                <a:lnTo>
                  <a:pt x="627901" y="659400"/>
                </a:lnTo>
                <a:lnTo>
                  <a:pt x="592880" y="687023"/>
                </a:lnTo>
                <a:lnTo>
                  <a:pt x="554689" y="710417"/>
                </a:lnTo>
                <a:lnTo>
                  <a:pt x="513684" y="729228"/>
                </a:lnTo>
                <a:lnTo>
                  <a:pt x="470217" y="743102"/>
                </a:lnTo>
                <a:lnTo>
                  <a:pt x="424642" y="751686"/>
                </a:lnTo>
                <a:lnTo>
                  <a:pt x="377313" y="754625"/>
                </a:lnTo>
                <a:close/>
              </a:path>
            </a:pathLst>
          </a:custGeom>
          <a:solidFill>
            <a:srgbClr val="F7F1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1420"/>
              </a:lnSpc>
              <a:spcBef>
                <a:spcPts val="100"/>
              </a:spcBef>
            </a:pPr>
            <a:r>
              <a:rPr dirty="0" spc="-10"/>
              <a:t>#F8F1EA</a:t>
            </a:r>
          </a:p>
          <a:p>
            <a:pPr marL="1273175">
              <a:lnSpc>
                <a:spcPts val="2065"/>
              </a:lnSpc>
            </a:pPr>
            <a:r>
              <a:rPr dirty="0" sz="1750">
                <a:solidFill>
                  <a:srgbClr val="F7F1E9"/>
                </a:solidFill>
              </a:rPr>
              <a:t>Public</a:t>
            </a:r>
            <a:r>
              <a:rPr dirty="0" sz="1750" spc="45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vs</a:t>
            </a:r>
            <a:r>
              <a:rPr dirty="0" sz="1750" spc="50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Private</a:t>
            </a:r>
            <a:r>
              <a:rPr dirty="0" sz="1750" spc="50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Colleges:</a:t>
            </a:r>
            <a:r>
              <a:rPr dirty="0" sz="1750" spc="45">
                <a:solidFill>
                  <a:srgbClr val="F7F1E9"/>
                </a:solidFill>
              </a:rPr>
              <a:t> </a:t>
            </a:r>
            <a:r>
              <a:rPr dirty="0" sz="1750" spc="50">
                <a:solidFill>
                  <a:srgbClr val="F7F1E9"/>
                </a:solidFill>
              </a:rPr>
              <a:t>What's </a:t>
            </a:r>
            <a:r>
              <a:rPr dirty="0" sz="1750">
                <a:solidFill>
                  <a:srgbClr val="F7F1E9"/>
                </a:solidFill>
              </a:rPr>
              <a:t>The</a:t>
            </a:r>
            <a:r>
              <a:rPr dirty="0" sz="1750" spc="50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Difference?</a:t>
            </a:r>
            <a:r>
              <a:rPr dirty="0" sz="1750" spc="50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-</a:t>
            </a:r>
            <a:r>
              <a:rPr dirty="0" sz="1750" spc="45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Crimson</a:t>
            </a:r>
            <a:r>
              <a:rPr dirty="0" sz="1750" spc="50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Education</a:t>
            </a:r>
            <a:r>
              <a:rPr dirty="0" sz="1750" spc="50">
                <a:solidFill>
                  <a:srgbClr val="F7F1E9"/>
                </a:solidFill>
              </a:rPr>
              <a:t> </a:t>
            </a:r>
            <a:r>
              <a:rPr dirty="0" sz="1750" spc="-50">
                <a:solidFill>
                  <a:srgbClr val="F7F1E9"/>
                </a:solidFill>
              </a:rPr>
              <a:t>US.</a:t>
            </a:r>
            <a:r>
              <a:rPr dirty="0" sz="1750" spc="50">
                <a:solidFill>
                  <a:srgbClr val="F7F1E9"/>
                </a:solidFill>
              </a:rPr>
              <a:t> </a:t>
            </a:r>
            <a:r>
              <a:rPr dirty="0" sz="1750" spc="-10">
                <a:solidFill>
                  <a:srgbClr val="F7F1E9"/>
                </a:solidFill>
              </a:rPr>
              <a:t>(n.d.).</a:t>
            </a:r>
            <a:endParaRPr sz="1750"/>
          </a:p>
          <a:p>
            <a:pPr marL="1852930">
              <a:lnSpc>
                <a:spcPts val="2085"/>
              </a:lnSpc>
            </a:pPr>
            <a:r>
              <a:rPr dirty="0" sz="1750">
                <a:solidFill>
                  <a:srgbClr val="F7F1E9"/>
                </a:solidFill>
              </a:rPr>
              <a:t>Retrieved</a:t>
            </a:r>
            <a:r>
              <a:rPr dirty="0" sz="1750" spc="90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from</a:t>
            </a:r>
            <a:r>
              <a:rPr dirty="0" sz="1750" spc="95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Crimson</a:t>
            </a:r>
            <a:r>
              <a:rPr dirty="0" sz="1750" spc="95">
                <a:solidFill>
                  <a:srgbClr val="F7F1E9"/>
                </a:solidFill>
              </a:rPr>
              <a:t> </a:t>
            </a:r>
            <a:r>
              <a:rPr dirty="0" sz="1750" spc="-10">
                <a:solidFill>
                  <a:srgbClr val="F7F1E9"/>
                </a:solidFill>
              </a:rPr>
              <a:t>Education:</a:t>
            </a:r>
            <a:endParaRPr sz="1750"/>
          </a:p>
          <a:p>
            <a:pPr marL="1852930" marR="285115">
              <a:lnSpc>
                <a:spcPct val="115399"/>
              </a:lnSpc>
            </a:pPr>
            <a:r>
              <a:rPr dirty="0" sz="1750">
                <a:solidFill>
                  <a:srgbClr val="F7F1E9"/>
                </a:solidFill>
              </a:rPr>
              <a:t>https://</a:t>
            </a:r>
            <a:r>
              <a:rPr dirty="0" sz="1750">
                <a:solidFill>
                  <a:srgbClr val="F7F1E9"/>
                </a:solidFill>
                <a:hlinkClick r:id="rId3"/>
              </a:rPr>
              <a:t>www.crimsoneducation.org/us/blog/public-vs-</a:t>
            </a:r>
            <a:r>
              <a:rPr dirty="0" sz="1750" spc="-10">
                <a:solidFill>
                  <a:srgbClr val="F7F1E9"/>
                </a:solidFill>
                <a:hlinkClick r:id="rId3"/>
              </a:rPr>
              <a:t>private-</a:t>
            </a:r>
            <a:r>
              <a:rPr dirty="0" sz="1750" spc="-10">
                <a:solidFill>
                  <a:srgbClr val="F7F1E9"/>
                </a:solidFill>
              </a:rPr>
              <a:t> colleges/#:~:text=However%2C%20private%20colleges%20tend%20to,other%20ac</a:t>
            </a:r>
            <a:r>
              <a:rPr dirty="0" sz="1750" spc="500">
                <a:solidFill>
                  <a:srgbClr val="F7F1E9"/>
                </a:solidFill>
              </a:rPr>
              <a:t>  </a:t>
            </a:r>
            <a:r>
              <a:rPr dirty="0" sz="1750" spc="-10">
                <a:solidFill>
                  <a:srgbClr val="F7F1E9"/>
                </a:solidFill>
              </a:rPr>
              <a:t>ademic%20resources%20and%20technology.</a:t>
            </a:r>
            <a:endParaRPr sz="1750"/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500"/>
          </a:p>
          <a:p>
            <a:pPr marL="1273175">
              <a:lnSpc>
                <a:spcPts val="2085"/>
              </a:lnSpc>
              <a:spcBef>
                <a:spcPts val="5"/>
              </a:spcBef>
            </a:pPr>
            <a:r>
              <a:rPr dirty="0" sz="1750" spc="-10">
                <a:solidFill>
                  <a:srgbClr val="F7F1E9"/>
                </a:solidFill>
              </a:rPr>
              <a:t>Radcliff,</a:t>
            </a:r>
            <a:r>
              <a:rPr dirty="0" sz="1750" spc="-55">
                <a:solidFill>
                  <a:srgbClr val="F7F1E9"/>
                </a:solidFill>
              </a:rPr>
              <a:t> </a:t>
            </a:r>
            <a:r>
              <a:rPr dirty="0" sz="1750" spc="-75">
                <a:solidFill>
                  <a:srgbClr val="F7F1E9"/>
                </a:solidFill>
              </a:rPr>
              <a:t>B.</a:t>
            </a:r>
            <a:r>
              <a:rPr dirty="0" sz="1750" spc="-55">
                <a:solidFill>
                  <a:srgbClr val="F7F1E9"/>
                </a:solidFill>
              </a:rPr>
              <a:t> (2023,</a:t>
            </a:r>
            <a:r>
              <a:rPr dirty="0" sz="1750" spc="-50">
                <a:solidFill>
                  <a:srgbClr val="F7F1E9"/>
                </a:solidFill>
              </a:rPr>
              <a:t> </a:t>
            </a:r>
            <a:r>
              <a:rPr dirty="0" sz="1750" spc="65">
                <a:solidFill>
                  <a:srgbClr val="F7F1E9"/>
                </a:solidFill>
              </a:rPr>
              <a:t>September</a:t>
            </a:r>
            <a:r>
              <a:rPr dirty="0" sz="1750" spc="-55">
                <a:solidFill>
                  <a:srgbClr val="F7F1E9"/>
                </a:solidFill>
              </a:rPr>
              <a:t> </a:t>
            </a:r>
            <a:r>
              <a:rPr dirty="0" sz="1750" spc="-60">
                <a:solidFill>
                  <a:srgbClr val="F7F1E9"/>
                </a:solidFill>
              </a:rPr>
              <a:t>27).</a:t>
            </a:r>
            <a:r>
              <a:rPr dirty="0" sz="1750" spc="-55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How</a:t>
            </a:r>
            <a:r>
              <a:rPr dirty="0" sz="1750" spc="-50">
                <a:solidFill>
                  <a:srgbClr val="F7F1E9"/>
                </a:solidFill>
              </a:rPr>
              <a:t> </a:t>
            </a:r>
            <a:r>
              <a:rPr dirty="0" sz="1750" spc="60">
                <a:solidFill>
                  <a:srgbClr val="F7F1E9"/>
                </a:solidFill>
              </a:rPr>
              <a:t>education</a:t>
            </a:r>
            <a:r>
              <a:rPr dirty="0" sz="1750" spc="-55">
                <a:solidFill>
                  <a:srgbClr val="F7F1E9"/>
                </a:solidFill>
              </a:rPr>
              <a:t> </a:t>
            </a:r>
            <a:r>
              <a:rPr dirty="0" sz="1750" spc="100">
                <a:solidFill>
                  <a:srgbClr val="F7F1E9"/>
                </a:solidFill>
              </a:rPr>
              <a:t>and</a:t>
            </a:r>
            <a:r>
              <a:rPr dirty="0" sz="1750" spc="-55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training</a:t>
            </a:r>
            <a:r>
              <a:rPr dirty="0" sz="1750" spc="-50">
                <a:solidFill>
                  <a:srgbClr val="F7F1E9"/>
                </a:solidFill>
              </a:rPr>
              <a:t> </a:t>
            </a:r>
            <a:r>
              <a:rPr dirty="0" sz="1750" spc="50">
                <a:solidFill>
                  <a:srgbClr val="F7F1E9"/>
                </a:solidFill>
              </a:rPr>
              <a:t>affect</a:t>
            </a:r>
            <a:r>
              <a:rPr dirty="0" sz="1750" spc="-55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the</a:t>
            </a:r>
            <a:r>
              <a:rPr dirty="0" sz="1750" spc="-55">
                <a:solidFill>
                  <a:srgbClr val="F7F1E9"/>
                </a:solidFill>
              </a:rPr>
              <a:t> </a:t>
            </a:r>
            <a:r>
              <a:rPr dirty="0" sz="1750" spc="40">
                <a:solidFill>
                  <a:srgbClr val="F7F1E9"/>
                </a:solidFill>
              </a:rPr>
              <a:t>economy.</a:t>
            </a:r>
            <a:endParaRPr sz="1750"/>
          </a:p>
          <a:p>
            <a:pPr marL="1852930">
              <a:lnSpc>
                <a:spcPts val="2085"/>
              </a:lnSpc>
            </a:pPr>
            <a:r>
              <a:rPr dirty="0" sz="1750">
                <a:solidFill>
                  <a:srgbClr val="F7F1E9"/>
                </a:solidFill>
              </a:rPr>
              <a:t>Retrieved</a:t>
            </a:r>
            <a:r>
              <a:rPr dirty="0" sz="1750" spc="65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from</a:t>
            </a:r>
            <a:r>
              <a:rPr dirty="0" sz="1750" spc="70">
                <a:solidFill>
                  <a:srgbClr val="F7F1E9"/>
                </a:solidFill>
              </a:rPr>
              <a:t> </a:t>
            </a:r>
            <a:r>
              <a:rPr dirty="0" sz="1750" spc="-10">
                <a:solidFill>
                  <a:srgbClr val="F7F1E9"/>
                </a:solidFill>
              </a:rPr>
              <a:t>Investopedia:</a:t>
            </a:r>
            <a:endParaRPr sz="1750"/>
          </a:p>
          <a:p>
            <a:pPr marL="1852930" marR="219710">
              <a:lnSpc>
                <a:spcPct val="115399"/>
              </a:lnSpc>
            </a:pPr>
            <a:r>
              <a:rPr dirty="0" sz="1750">
                <a:solidFill>
                  <a:srgbClr val="F7F1E9"/>
                </a:solidFill>
              </a:rPr>
              <a:t>https://</a:t>
            </a:r>
            <a:r>
              <a:rPr dirty="0" sz="1750">
                <a:solidFill>
                  <a:srgbClr val="F7F1E9"/>
                </a:solidFill>
                <a:hlinkClick r:id="rId4"/>
              </a:rPr>
              <a:t>www.investopedia.com/articles/economics/09/education-</a:t>
            </a:r>
            <a:r>
              <a:rPr dirty="0" sz="1750" spc="-10">
                <a:solidFill>
                  <a:srgbClr val="F7F1E9"/>
                </a:solidFill>
                <a:hlinkClick r:id="rId4"/>
              </a:rPr>
              <a:t>training-</a:t>
            </a:r>
            <a:r>
              <a:rPr dirty="0" sz="1750" spc="-10">
                <a:solidFill>
                  <a:srgbClr val="F7F1E9"/>
                </a:solidFill>
              </a:rPr>
              <a:t> advantages.asp#:~:text=Why%20Is%20Education%20Considered%20an,greater%2</a:t>
            </a:r>
            <a:r>
              <a:rPr dirty="0" sz="1750" spc="500">
                <a:solidFill>
                  <a:srgbClr val="F7F1E9"/>
                </a:solidFill>
              </a:rPr>
              <a:t>   </a:t>
            </a:r>
            <a:r>
              <a:rPr dirty="0" sz="1750" spc="-10">
                <a:solidFill>
                  <a:srgbClr val="F7F1E9"/>
                </a:solidFill>
              </a:rPr>
              <a:t>0output%20and%20economic%20growth.</a:t>
            </a:r>
            <a:endParaRPr sz="1750"/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/>
          </a:p>
          <a:p>
            <a:pPr marL="1852930" marR="43180" indent="-580390">
              <a:lnSpc>
                <a:spcPct val="107100"/>
              </a:lnSpc>
            </a:pPr>
            <a:r>
              <a:rPr dirty="0" sz="1750">
                <a:solidFill>
                  <a:srgbClr val="F7F1E9"/>
                </a:solidFill>
              </a:rPr>
              <a:t>Salita,</a:t>
            </a:r>
            <a:r>
              <a:rPr dirty="0" sz="1750" spc="-5">
                <a:solidFill>
                  <a:srgbClr val="F7F1E9"/>
                </a:solidFill>
              </a:rPr>
              <a:t> </a:t>
            </a:r>
            <a:r>
              <a:rPr dirty="0" sz="1750" spc="-145">
                <a:solidFill>
                  <a:srgbClr val="F7F1E9"/>
                </a:solidFill>
              </a:rPr>
              <a:t>D.</a:t>
            </a:r>
            <a:r>
              <a:rPr dirty="0" sz="1750">
                <a:solidFill>
                  <a:srgbClr val="F7F1E9"/>
                </a:solidFill>
              </a:rPr>
              <a:t> </a:t>
            </a:r>
            <a:r>
              <a:rPr dirty="0" sz="1750" spc="-10">
                <a:solidFill>
                  <a:srgbClr val="F7F1E9"/>
                </a:solidFill>
              </a:rPr>
              <a:t>C.</a:t>
            </a:r>
            <a:r>
              <a:rPr dirty="0" sz="1750" spc="-5">
                <a:solidFill>
                  <a:srgbClr val="F7F1E9"/>
                </a:solidFill>
              </a:rPr>
              <a:t> </a:t>
            </a:r>
            <a:r>
              <a:rPr dirty="0" sz="1750" spc="-55">
                <a:solidFill>
                  <a:srgbClr val="F7F1E9"/>
                </a:solidFill>
              </a:rPr>
              <a:t>(2023,</a:t>
            </a:r>
            <a:r>
              <a:rPr dirty="0" sz="1750">
                <a:solidFill>
                  <a:srgbClr val="F7F1E9"/>
                </a:solidFill>
              </a:rPr>
              <a:t> October</a:t>
            </a:r>
            <a:r>
              <a:rPr dirty="0" sz="1750" spc="-5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9). Manila</a:t>
            </a:r>
            <a:r>
              <a:rPr dirty="0" sz="1750" spc="-5">
                <a:solidFill>
                  <a:srgbClr val="F7F1E9"/>
                </a:solidFill>
              </a:rPr>
              <a:t> </a:t>
            </a:r>
            <a:r>
              <a:rPr dirty="0" sz="1750" spc="-150">
                <a:solidFill>
                  <a:srgbClr val="F7F1E9"/>
                </a:solidFill>
              </a:rPr>
              <a:t>|</a:t>
            </a:r>
            <a:r>
              <a:rPr dirty="0" sz="1750">
                <a:solidFill>
                  <a:srgbClr val="F7F1E9"/>
                </a:solidFill>
              </a:rPr>
              <a:t> </a:t>
            </a:r>
            <a:r>
              <a:rPr dirty="0" sz="1750" spc="-10">
                <a:solidFill>
                  <a:srgbClr val="F7F1E9"/>
                </a:solidFill>
              </a:rPr>
              <a:t>Philippines,</a:t>
            </a:r>
            <a:r>
              <a:rPr dirty="0" sz="1750" spc="-5">
                <a:solidFill>
                  <a:srgbClr val="F7F1E9"/>
                </a:solidFill>
              </a:rPr>
              <a:t> </a:t>
            </a:r>
            <a:r>
              <a:rPr dirty="0" sz="1750" spc="-85">
                <a:solidFill>
                  <a:srgbClr val="F7F1E9"/>
                </a:solidFill>
              </a:rPr>
              <a:t>Luzon,</a:t>
            </a:r>
            <a:r>
              <a:rPr dirty="0" sz="1750">
                <a:solidFill>
                  <a:srgbClr val="F7F1E9"/>
                </a:solidFill>
              </a:rPr>
              <a:t> Population, Map,</a:t>
            </a:r>
            <a:r>
              <a:rPr dirty="0" sz="1750" spc="-5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Climate, </a:t>
            </a:r>
            <a:r>
              <a:rPr dirty="0" sz="1750" spc="-725">
                <a:solidFill>
                  <a:srgbClr val="F7F1E9"/>
                </a:solidFill>
              </a:rPr>
              <a:t>&amp;</a:t>
            </a:r>
            <a:r>
              <a:rPr dirty="0" baseline="-13888" sz="1800" spc="52">
                <a:solidFill>
                  <a:srgbClr val="F7F1E9"/>
                </a:solidFill>
              </a:rPr>
              <a:t>#F8F1EA</a:t>
            </a:r>
            <a:r>
              <a:rPr dirty="0" baseline="-13888" sz="1800" spc="-89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Facts.</a:t>
            </a:r>
            <a:r>
              <a:rPr dirty="0" sz="1750" spc="25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Retrieved</a:t>
            </a:r>
            <a:r>
              <a:rPr dirty="0" sz="1750" spc="25">
                <a:solidFill>
                  <a:srgbClr val="F7F1E9"/>
                </a:solidFill>
              </a:rPr>
              <a:t> </a:t>
            </a:r>
            <a:r>
              <a:rPr dirty="0" sz="1750">
                <a:solidFill>
                  <a:srgbClr val="F7F1E9"/>
                </a:solidFill>
              </a:rPr>
              <a:t>from</a:t>
            </a:r>
            <a:r>
              <a:rPr dirty="0" sz="1750" spc="30">
                <a:solidFill>
                  <a:srgbClr val="F7F1E9"/>
                </a:solidFill>
              </a:rPr>
              <a:t> </a:t>
            </a:r>
            <a:r>
              <a:rPr dirty="0" sz="1750" spc="55">
                <a:solidFill>
                  <a:srgbClr val="F7F1E9"/>
                </a:solidFill>
              </a:rPr>
              <a:t>Encyclopedia</a:t>
            </a:r>
            <a:r>
              <a:rPr dirty="0" sz="1750" spc="25">
                <a:solidFill>
                  <a:srgbClr val="F7F1E9"/>
                </a:solidFill>
              </a:rPr>
              <a:t> </a:t>
            </a:r>
            <a:r>
              <a:rPr dirty="0" sz="1750" spc="-10">
                <a:solidFill>
                  <a:srgbClr val="F7F1E9"/>
                </a:solidFill>
              </a:rPr>
              <a:t>Britannica: https://</a:t>
            </a:r>
            <a:r>
              <a:rPr dirty="0" sz="1750" spc="-10">
                <a:solidFill>
                  <a:srgbClr val="F7F1E9"/>
                </a:solidFill>
                <a:hlinkClick r:id="rId5"/>
              </a:rPr>
              <a:t>www.britannica.com/place/Manila</a:t>
            </a:r>
            <a:endParaRPr sz="1750"/>
          </a:p>
        </p:txBody>
      </p:sp>
      <p:sp>
        <p:nvSpPr>
          <p:cNvPr id="5" name="object 5" descr=""/>
          <p:cNvSpPr/>
          <p:nvPr/>
        </p:nvSpPr>
        <p:spPr>
          <a:xfrm>
            <a:off x="8863057" y="471201"/>
            <a:ext cx="2567305" cy="581660"/>
          </a:xfrm>
          <a:custGeom>
            <a:avLst/>
            <a:gdLst/>
            <a:ahLst/>
            <a:cxnLst/>
            <a:rect l="l" t="t" r="r" b="b"/>
            <a:pathLst>
              <a:path w="2567304" h="581660">
                <a:moveTo>
                  <a:pt x="2276146" y="581598"/>
                </a:moveTo>
                <a:lnTo>
                  <a:pt x="290795" y="581598"/>
                </a:lnTo>
                <a:lnTo>
                  <a:pt x="245032" y="577975"/>
                </a:lnTo>
                <a:lnTo>
                  <a:pt x="200806" y="567323"/>
                </a:lnTo>
                <a:lnTo>
                  <a:pt x="158900" y="549965"/>
                </a:lnTo>
                <a:lnTo>
                  <a:pt x="120095" y="526224"/>
                </a:lnTo>
                <a:lnTo>
                  <a:pt x="85172" y="496425"/>
                </a:lnTo>
                <a:lnTo>
                  <a:pt x="55372" y="461502"/>
                </a:lnTo>
                <a:lnTo>
                  <a:pt x="31632" y="422697"/>
                </a:lnTo>
                <a:lnTo>
                  <a:pt x="14274" y="380791"/>
                </a:lnTo>
                <a:lnTo>
                  <a:pt x="3621" y="336564"/>
                </a:lnTo>
                <a:lnTo>
                  <a:pt x="0" y="290789"/>
                </a:lnTo>
                <a:lnTo>
                  <a:pt x="3621" y="245033"/>
                </a:lnTo>
                <a:lnTo>
                  <a:pt x="14274" y="200807"/>
                </a:lnTo>
                <a:lnTo>
                  <a:pt x="31632" y="158900"/>
                </a:lnTo>
                <a:lnTo>
                  <a:pt x="55372" y="120095"/>
                </a:lnTo>
                <a:lnTo>
                  <a:pt x="85172" y="85173"/>
                </a:lnTo>
                <a:lnTo>
                  <a:pt x="120095" y="55373"/>
                </a:lnTo>
                <a:lnTo>
                  <a:pt x="158900" y="31632"/>
                </a:lnTo>
                <a:lnTo>
                  <a:pt x="200806" y="14274"/>
                </a:lnTo>
                <a:lnTo>
                  <a:pt x="245032" y="3622"/>
                </a:lnTo>
                <a:lnTo>
                  <a:pt x="290798" y="0"/>
                </a:lnTo>
                <a:lnTo>
                  <a:pt x="2276143" y="0"/>
                </a:lnTo>
                <a:lnTo>
                  <a:pt x="2321909" y="3622"/>
                </a:lnTo>
                <a:lnTo>
                  <a:pt x="2366136" y="14274"/>
                </a:lnTo>
                <a:lnTo>
                  <a:pt x="2408042" y="31632"/>
                </a:lnTo>
                <a:lnTo>
                  <a:pt x="2446847" y="55373"/>
                </a:lnTo>
                <a:lnTo>
                  <a:pt x="2481770" y="85173"/>
                </a:lnTo>
                <a:lnTo>
                  <a:pt x="2511569" y="120095"/>
                </a:lnTo>
                <a:lnTo>
                  <a:pt x="2535310" y="158900"/>
                </a:lnTo>
                <a:lnTo>
                  <a:pt x="2552668" y="200807"/>
                </a:lnTo>
                <a:lnTo>
                  <a:pt x="2563320" y="245033"/>
                </a:lnTo>
                <a:lnTo>
                  <a:pt x="2566941" y="290799"/>
                </a:lnTo>
                <a:lnTo>
                  <a:pt x="2563320" y="336564"/>
                </a:lnTo>
                <a:lnTo>
                  <a:pt x="2552668" y="380791"/>
                </a:lnTo>
                <a:lnTo>
                  <a:pt x="2535310" y="422697"/>
                </a:lnTo>
                <a:lnTo>
                  <a:pt x="2511569" y="461502"/>
                </a:lnTo>
                <a:lnTo>
                  <a:pt x="2481770" y="496425"/>
                </a:lnTo>
                <a:lnTo>
                  <a:pt x="2446847" y="526224"/>
                </a:lnTo>
                <a:lnTo>
                  <a:pt x="2408042" y="549965"/>
                </a:lnTo>
                <a:lnTo>
                  <a:pt x="2366136" y="567323"/>
                </a:lnTo>
                <a:lnTo>
                  <a:pt x="2321909" y="577975"/>
                </a:lnTo>
                <a:lnTo>
                  <a:pt x="2276146" y="581598"/>
                </a:lnTo>
                <a:close/>
              </a:path>
            </a:pathLst>
          </a:custGeom>
          <a:solidFill>
            <a:srgbClr val="DDC8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268" rIns="0" bIns="0" rtlCol="0" vert="horz">
            <a:spAutoFit/>
          </a:bodyPr>
          <a:lstStyle/>
          <a:p>
            <a:pPr marL="2077720">
              <a:lnSpc>
                <a:spcPct val="100000"/>
              </a:lnSpc>
              <a:spcBef>
                <a:spcPts val="100"/>
              </a:spcBef>
            </a:pPr>
            <a:r>
              <a:rPr dirty="0" spc="195"/>
              <a:t>References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pc="-10"/>
              <a:t>#533220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F1E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Arlet Carpio</dc:creator>
  <cp:keywords>DAFxzLtq6ow,BAEmMdH9eVM</cp:keywords>
  <dc:title>Copy of 82421e</dc:title>
  <dcterms:created xsi:type="dcterms:W3CDTF">2023-10-21T03:02:34Z</dcterms:created>
  <dcterms:modified xsi:type="dcterms:W3CDTF">2023-10-21T03:02:34Z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2023-10-21T00:00:00Z</vt:filetime>
  </property>
  <property fmtid="{D5CDD505-2E9C-101B-9397-08002B2CF9AE}" pid="3" name="Creator">
    <vt:lpwstr>Canva</vt:lpwstr>
  </property>
  <property fmtid="{D5CDD505-2E9C-101B-9397-08002B2CF9AE}" pid="4" name="LastSaved">
    <vt:filetime>2023-10-21T00:00:00Z</vt:filetime>
  </property>
  <property fmtid="{D5CDD505-2E9C-101B-9397-08002B2CF9AE}" pid="5" name="Producer">
    <vt:lpwstr>Canva</vt:lpwstr>
  </property>
</Properties>
</file>