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4" r:id="rId6"/>
    <p:sldId id="260" r:id="rId7"/>
    <p:sldId id="261" r:id="rId8"/>
    <p:sldId id="262" r:id="rId9"/>
    <p:sldId id="257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62E8-1E05-4971-B0A0-682A2CC26B9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DF79F-2541-423F-A7D7-B8A557EC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DF79F-2541-423F-A7D7-B8A557EC7B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353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04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1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AFE1B8-04EC-4C41-8562-A3AF6D22CCB2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2A26A-9DA8-407B-8CC7-07A0050D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BE4-E333-44C3-BF75-A69BACEBB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Jillian Ireland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04DCD-AA62-46CD-A572-8C4B2F928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657601"/>
            <a:ext cx="6630988" cy="2133600"/>
          </a:xfrm>
        </p:spPr>
        <p:txBody>
          <a:bodyPr>
            <a:normAutofit lnSpcReduction="1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Data Science Challenge for </a:t>
            </a:r>
            <a:r>
              <a:rPr lang="en-US" sz="3500" b="1" dirty="0" err="1">
                <a:solidFill>
                  <a:schemeClr val="tx1"/>
                </a:solidFill>
              </a:rPr>
              <a:t>Insulet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Visualization tool: R</a:t>
            </a:r>
          </a:p>
          <a:p>
            <a:r>
              <a:rPr lang="en-US" dirty="0">
                <a:solidFill>
                  <a:schemeClr val="tx1"/>
                </a:solidFill>
              </a:rPr>
              <a:t>November 11, 2020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6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336C-7675-47A2-8C88-87A0E1D0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7" y="-387404"/>
            <a:ext cx="11504945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Variables with Similar Relationships to Target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545B0F5F-C920-49F5-8774-7A44F4F37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65" y="1044131"/>
            <a:ext cx="4142527" cy="2645095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1ED1B2B6-9609-49F6-A9EB-287190F36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2" y="2155013"/>
            <a:ext cx="5529837" cy="3530924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923852E-494B-4D2E-8E37-069E5D1E6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65" y="4102984"/>
            <a:ext cx="4142527" cy="2645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3B04A5-DB24-4CFC-AB0B-D8ECA6BCFA92}"/>
              </a:ext>
            </a:extLst>
          </p:cNvPr>
          <p:cNvSpPr txBox="1"/>
          <p:nvPr/>
        </p:nvSpPr>
        <p:spPr>
          <a:xfrm>
            <a:off x="566162" y="848897"/>
            <a:ext cx="557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Qgg</a:t>
            </a:r>
            <a:r>
              <a:rPr lang="en-US" dirty="0"/>
              <a:t>, </a:t>
            </a:r>
            <a:r>
              <a:rPr lang="en-US" b="1" dirty="0" err="1"/>
              <a:t>yyz</a:t>
            </a:r>
            <a:r>
              <a:rPr lang="en-US" dirty="0"/>
              <a:t>, and </a:t>
            </a:r>
            <a:r>
              <a:rPr lang="en-US" b="1" dirty="0" err="1"/>
              <a:t>gox</a:t>
            </a:r>
            <a:r>
              <a:rPr lang="en-US" dirty="0"/>
              <a:t> all have a similar relationships  as a function of target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77F03-6B4C-45B2-B674-6FDA1E45BF4D}"/>
              </a:ext>
            </a:extLst>
          </p:cNvPr>
          <p:cNvSpPr txBox="1"/>
          <p:nvPr/>
        </p:nvSpPr>
        <p:spPr>
          <a:xfrm>
            <a:off x="1171764" y="1816459"/>
            <a:ext cx="408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Qgg</a:t>
            </a:r>
            <a:r>
              <a:rPr lang="en-US" sz="1600" b="1" dirty="0"/>
              <a:t> as a Function of Target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FCABD2-4C7B-4871-98EB-0C1F44E02FCD}"/>
              </a:ext>
            </a:extLst>
          </p:cNvPr>
          <p:cNvSpPr txBox="1"/>
          <p:nvPr/>
        </p:nvSpPr>
        <p:spPr>
          <a:xfrm>
            <a:off x="6923640" y="689318"/>
            <a:ext cx="408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Yyz</a:t>
            </a:r>
            <a:r>
              <a:rPr lang="en-US" sz="1600" b="1" dirty="0"/>
              <a:t> as a Function of 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B7FE1-4DAA-470E-9CAE-25CF34A7DDE3}"/>
              </a:ext>
            </a:extLst>
          </p:cNvPr>
          <p:cNvSpPr txBox="1"/>
          <p:nvPr/>
        </p:nvSpPr>
        <p:spPr>
          <a:xfrm>
            <a:off x="6923639" y="3764430"/>
            <a:ext cx="408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Gox</a:t>
            </a:r>
            <a:r>
              <a:rPr lang="en-US" sz="1600" b="1" dirty="0"/>
              <a:t> as a Function of Target</a:t>
            </a:r>
          </a:p>
        </p:txBody>
      </p:sp>
    </p:spTree>
    <p:extLst>
      <p:ext uri="{BB962C8B-B14F-4D97-AF65-F5344CB8AC3E}">
        <p14:creationId xmlns:p14="http://schemas.microsoft.com/office/powerpoint/2010/main" val="22930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B9F1-3B8D-4BCB-8A1F-D3E5C410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59" y="-50131"/>
            <a:ext cx="9608235" cy="1507067"/>
          </a:xfrm>
        </p:spPr>
        <p:txBody>
          <a:bodyPr/>
          <a:lstStyle/>
          <a:p>
            <a:r>
              <a:rPr lang="en-US" dirty="0"/>
              <a:t>Exploring Target Variable and Date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75CA69E-69A4-4E77-8F24-649776895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7" y="1961847"/>
            <a:ext cx="6882443" cy="4394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0F06A-9270-46DA-8955-97EE991EBD29}"/>
              </a:ext>
            </a:extLst>
          </p:cNvPr>
          <p:cNvSpPr txBox="1"/>
          <p:nvPr/>
        </p:nvSpPr>
        <p:spPr>
          <a:xfrm>
            <a:off x="928466" y="2942713"/>
            <a:ext cx="323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appears to follow three sinusoidal functions all with different initial upward shifts at time zero.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10B51-0181-4FAC-AA2A-492A3E456D8F}"/>
              </a:ext>
            </a:extLst>
          </p:cNvPr>
          <p:cNvSpPr txBox="1"/>
          <p:nvPr/>
        </p:nvSpPr>
        <p:spPr>
          <a:xfrm>
            <a:off x="6902549" y="1456936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Target vs. Date</a:t>
            </a:r>
          </a:p>
        </p:txBody>
      </p:sp>
    </p:spTree>
    <p:extLst>
      <p:ext uri="{BB962C8B-B14F-4D97-AF65-F5344CB8AC3E}">
        <p14:creationId xmlns:p14="http://schemas.microsoft.com/office/powerpoint/2010/main" val="87726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7F98-F1D3-4D91-BD0D-1A83D94BCBA0}"/>
              </a:ext>
            </a:extLst>
          </p:cNvPr>
          <p:cNvSpPr txBox="1">
            <a:spLocks/>
          </p:cNvSpPr>
          <p:nvPr/>
        </p:nvSpPr>
        <p:spPr>
          <a:xfrm>
            <a:off x="615151" y="0"/>
            <a:ext cx="11188505" cy="18746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400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C8EA4-5A96-4E48-8E83-9D26F5C3F49B}"/>
              </a:ext>
            </a:extLst>
          </p:cNvPr>
          <p:cNvSpPr txBox="1"/>
          <p:nvPr/>
        </p:nvSpPr>
        <p:spPr>
          <a:xfrm>
            <a:off x="708074" y="1500181"/>
            <a:ext cx="10775852" cy="777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Qgg</a:t>
            </a:r>
            <a:r>
              <a:rPr lang="en-US" sz="2400" dirty="0"/>
              <a:t> and </a:t>
            </a:r>
            <a:r>
              <a:rPr lang="en-US" sz="2400" b="1" dirty="0" err="1"/>
              <a:t>yyz</a:t>
            </a:r>
            <a:r>
              <a:rPr lang="en-US" sz="2400" dirty="0"/>
              <a:t> have normal distributions centered at zero.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Foo, </a:t>
            </a:r>
            <a:r>
              <a:rPr lang="en-US" sz="2400" b="1" dirty="0" err="1"/>
              <a:t>wsg</a:t>
            </a:r>
            <a:r>
              <a:rPr lang="en-US" sz="2400" b="1" dirty="0"/>
              <a:t>, </a:t>
            </a:r>
            <a:r>
              <a:rPr lang="en-US" sz="2400" b="1" dirty="0" err="1"/>
              <a:t>hrt</a:t>
            </a:r>
            <a:r>
              <a:rPr lang="en-US" sz="2400" dirty="0"/>
              <a:t> have normal distributions </a:t>
            </a:r>
            <a:r>
              <a:rPr lang="en-US" sz="2400" u="sng" dirty="0"/>
              <a:t>not</a:t>
            </a:r>
            <a:r>
              <a:rPr lang="en-US" sz="2400" dirty="0"/>
              <a:t> centered at zero.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 other variables did not have normal distributions.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Fyt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lux </a:t>
            </a:r>
            <a:r>
              <a:rPr lang="en-US" sz="2400" dirty="0"/>
              <a:t>may have an inverse relationship.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event in 2019 led to less data points by class for several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 level of correlation was detected between </a:t>
            </a:r>
            <a:r>
              <a:rPr lang="en-US" sz="2400" b="1" dirty="0" err="1"/>
              <a:t>juu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wsg</a:t>
            </a:r>
            <a:r>
              <a:rPr lang="en-US" sz="2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Qgg</a:t>
            </a:r>
            <a:r>
              <a:rPr lang="en-US" sz="2400" b="1" dirty="0"/>
              <a:t>, </a:t>
            </a:r>
            <a:r>
              <a:rPr lang="en-US" sz="2400" b="1" dirty="0" err="1"/>
              <a:t>yyz</a:t>
            </a:r>
            <a:r>
              <a:rPr lang="en-US" sz="2400" b="1" dirty="0"/>
              <a:t>,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/>
              <a:t>gox</a:t>
            </a:r>
            <a:r>
              <a:rPr lang="en-US" sz="2400" dirty="0"/>
              <a:t> have similar relationships to </a:t>
            </a:r>
            <a:r>
              <a:rPr lang="en-US" sz="2400" b="1" dirty="0"/>
              <a:t>target.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Sinusoidal relationship between </a:t>
            </a:r>
            <a:r>
              <a:rPr lang="en-US" sz="2400" b="1" dirty="0"/>
              <a:t>target</a:t>
            </a:r>
            <a:r>
              <a:rPr lang="en-US" sz="2400" dirty="0"/>
              <a:t> and </a:t>
            </a:r>
            <a:r>
              <a:rPr lang="en-US" sz="2400" b="1" dirty="0"/>
              <a:t>date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4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0511-9B7C-4413-926E-255C552CCD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185" y="-238864"/>
            <a:ext cx="11340283" cy="1874661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Variables with Normal Distributions Centered at Zero</a:t>
            </a:r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DC18B92B-C5FA-4693-90D7-14C11051D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76" y="2865865"/>
            <a:ext cx="3823294" cy="291286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90618A9-29AF-497F-AA62-D0103DEB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2" y="2865865"/>
            <a:ext cx="3653956" cy="2912864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E5148E61-BD56-4ADB-A3AB-E0C224331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6" y="2851797"/>
            <a:ext cx="4092458" cy="29128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D4BFC-9816-465A-8665-9807809BBF2D}"/>
              </a:ext>
            </a:extLst>
          </p:cNvPr>
          <p:cNvSpPr txBox="1"/>
          <p:nvPr/>
        </p:nvSpPr>
        <p:spPr>
          <a:xfrm>
            <a:off x="783963" y="1635797"/>
            <a:ext cx="1077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Qgg</a:t>
            </a:r>
            <a:r>
              <a:rPr lang="en-US" dirty="0"/>
              <a:t> and </a:t>
            </a:r>
            <a:r>
              <a:rPr lang="en-US" b="1" dirty="0" err="1"/>
              <a:t>yyz</a:t>
            </a:r>
            <a:r>
              <a:rPr lang="en-US" dirty="0"/>
              <a:t> are not only centered around zero but have very similar distributions ranging from -30 to 30 with a frequency of 150. </a:t>
            </a:r>
          </a:p>
        </p:txBody>
      </p:sp>
    </p:spTree>
    <p:extLst>
      <p:ext uri="{BB962C8B-B14F-4D97-AF65-F5344CB8AC3E}">
        <p14:creationId xmlns:p14="http://schemas.microsoft.com/office/powerpoint/2010/main" val="98738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46BD-0D14-4E30-B726-E810D791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161" y="-95149"/>
            <a:ext cx="782482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Normally distributed Variables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BC3F5A8-FCCD-41B0-A5CB-4EA683218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9"/>
          <a:stretch/>
        </p:blipFill>
        <p:spPr>
          <a:xfrm>
            <a:off x="8171320" y="3273478"/>
            <a:ext cx="3974013" cy="27236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5B521E7-5BA5-4841-A2EC-8F123CE0D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"/>
          <a:stretch/>
        </p:blipFill>
        <p:spPr>
          <a:xfrm>
            <a:off x="109522" y="3263705"/>
            <a:ext cx="3938396" cy="269628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AF97128-787A-4A02-9DF4-BB5A08A662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3"/>
          <a:stretch/>
        </p:blipFill>
        <p:spPr>
          <a:xfrm>
            <a:off x="4135208" y="3274150"/>
            <a:ext cx="3965149" cy="26962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4A1F42-7211-4A31-B62C-E1EC8FEA7206}"/>
              </a:ext>
            </a:extLst>
          </p:cNvPr>
          <p:cNvSpPr txBox="1"/>
          <p:nvPr/>
        </p:nvSpPr>
        <p:spPr>
          <a:xfrm>
            <a:off x="704721" y="1230414"/>
            <a:ext cx="10465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Foo</a:t>
            </a:r>
            <a:r>
              <a:rPr lang="en-US" sz="2400" dirty="0"/>
              <a:t>, </a:t>
            </a:r>
            <a:r>
              <a:rPr lang="en-US" sz="2400" b="1" dirty="0" err="1"/>
              <a:t>wsg</a:t>
            </a:r>
            <a:r>
              <a:rPr lang="en-US" sz="2400" dirty="0"/>
              <a:t>, and </a:t>
            </a:r>
            <a:r>
              <a:rPr lang="en-US" sz="2400" b="1" dirty="0" err="1"/>
              <a:t>hrt</a:t>
            </a:r>
            <a:r>
              <a:rPr lang="en-US" sz="2400" dirty="0"/>
              <a:t> all follow normal distributions and may need some level of normalization before any kind of modeling can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other numerical variables do not follow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2270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1DD-FF12-4F94-ADB7-116AB3BB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7" y="-102790"/>
            <a:ext cx="11613675" cy="1507067"/>
          </a:xfrm>
        </p:spPr>
        <p:txBody>
          <a:bodyPr/>
          <a:lstStyle/>
          <a:p>
            <a:pPr algn="ctr"/>
            <a:r>
              <a:rPr lang="en-US" dirty="0"/>
              <a:t>Potentially an Inverse Relationship Between </a:t>
            </a:r>
            <a:r>
              <a:rPr lang="en-US" dirty="0" err="1"/>
              <a:t>fyt</a:t>
            </a:r>
            <a:r>
              <a:rPr lang="en-US" dirty="0"/>
              <a:t> and lux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93FCE63-E099-4EC2-8D24-711562F44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" y="2152674"/>
            <a:ext cx="6179298" cy="439820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6E04502-E172-448C-B881-1E92BD30D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19" y="2152674"/>
            <a:ext cx="5649031" cy="4398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039E2-1925-481C-B1F8-1D64891833C0}"/>
              </a:ext>
            </a:extLst>
          </p:cNvPr>
          <p:cNvSpPr txBox="1"/>
          <p:nvPr/>
        </p:nvSpPr>
        <p:spPr>
          <a:xfrm>
            <a:off x="486507" y="1214566"/>
            <a:ext cx="1140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to note that </a:t>
            </a:r>
            <a:r>
              <a:rPr lang="en-US" dirty="0" err="1"/>
              <a:t>fyt</a:t>
            </a:r>
            <a:r>
              <a:rPr lang="en-US" dirty="0"/>
              <a:t> is a binary variable this may be a categorical dependency (i.e. overweight or not overweight leads to higher rates of heart disease)</a:t>
            </a:r>
          </a:p>
        </p:txBody>
      </p:sp>
    </p:spTree>
    <p:extLst>
      <p:ext uri="{BB962C8B-B14F-4D97-AF65-F5344CB8AC3E}">
        <p14:creationId xmlns:p14="http://schemas.microsoft.com/office/powerpoint/2010/main" val="38696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ADC0-6EA7-4B33-93C1-09A0C066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89" y="-230366"/>
            <a:ext cx="11638917" cy="1295889"/>
          </a:xfrm>
        </p:spPr>
        <p:txBody>
          <a:bodyPr/>
          <a:lstStyle/>
          <a:p>
            <a:pPr algn="ctr"/>
            <a:r>
              <a:rPr lang="en-US" dirty="0"/>
              <a:t>Data with Minimal Outliers</a:t>
            </a:r>
          </a:p>
        </p:txBody>
      </p:sp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F686FFA6-A8C2-468A-B1BB-363FB184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9" y="1142922"/>
            <a:ext cx="6886137" cy="55182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8F211-CFAF-42B1-BC23-68FDE82665E2}"/>
              </a:ext>
            </a:extLst>
          </p:cNvPr>
          <p:cNvSpPr txBox="1"/>
          <p:nvPr/>
        </p:nvSpPr>
        <p:spPr>
          <a:xfrm>
            <a:off x="7999950" y="1688350"/>
            <a:ext cx="3242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distributions for 2019 vary from previous years, making it important to account for the event that triggered this outcome. The </a:t>
            </a:r>
            <a:r>
              <a:rPr lang="en-US" b="1" dirty="0"/>
              <a:t>boat</a:t>
            </a:r>
            <a:r>
              <a:rPr lang="en-US" dirty="0"/>
              <a:t>, </a:t>
            </a:r>
            <a:r>
              <a:rPr lang="en-US" b="1" dirty="0"/>
              <a:t>cartoon, </a:t>
            </a:r>
            <a:r>
              <a:rPr lang="en-US" dirty="0"/>
              <a:t>and</a:t>
            </a:r>
            <a:r>
              <a:rPr lang="en-US" b="1" dirty="0"/>
              <a:t> flower</a:t>
            </a:r>
            <a:r>
              <a:rPr lang="en-US" dirty="0"/>
              <a:t> class were all impacted. The </a:t>
            </a:r>
            <a:r>
              <a:rPr lang="en-US" b="1" dirty="0"/>
              <a:t>person</a:t>
            </a:r>
            <a:r>
              <a:rPr lang="en-US" dirty="0"/>
              <a:t> class entirely disappeared.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073D5-BBFC-416A-8953-86464465F50C}"/>
              </a:ext>
            </a:extLst>
          </p:cNvPr>
          <p:cNvSpPr/>
          <p:nvPr/>
        </p:nvSpPr>
        <p:spPr>
          <a:xfrm>
            <a:off x="4740813" y="2039816"/>
            <a:ext cx="1209822" cy="382641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33000E-694D-471D-B84B-860A7C5016E5}"/>
              </a:ext>
            </a:extLst>
          </p:cNvPr>
          <p:cNvCxnSpPr>
            <a:cxnSpLocks/>
          </p:cNvCxnSpPr>
          <p:nvPr/>
        </p:nvCxnSpPr>
        <p:spPr>
          <a:xfrm>
            <a:off x="5950635" y="2025748"/>
            <a:ext cx="20211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D7D503-776B-4781-B0BA-43ED6FF8CC2C}"/>
              </a:ext>
            </a:extLst>
          </p:cNvPr>
          <p:cNvSpPr txBox="1"/>
          <p:nvPr/>
        </p:nvSpPr>
        <p:spPr>
          <a:xfrm>
            <a:off x="414994" y="773590"/>
            <a:ext cx="67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 Plot Of foo Grouped By Image Class And Year</a:t>
            </a:r>
          </a:p>
        </p:txBody>
      </p:sp>
    </p:spTree>
    <p:extLst>
      <p:ext uri="{BB962C8B-B14F-4D97-AF65-F5344CB8AC3E}">
        <p14:creationId xmlns:p14="http://schemas.microsoft.com/office/powerpoint/2010/main" val="230411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CAEA-CBA9-40FF-8691-26F5C6E1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15" y="0"/>
            <a:ext cx="10515600" cy="915708"/>
          </a:xfrm>
        </p:spPr>
        <p:txBody>
          <a:bodyPr/>
          <a:lstStyle/>
          <a:p>
            <a:pPr algn="ctr"/>
            <a:r>
              <a:rPr lang="en-US" dirty="0"/>
              <a:t>Data with Minimal Outliers Continued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FF50715-D2B6-428E-A84C-54080317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15" y="2106779"/>
            <a:ext cx="5652366" cy="4275199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96D436-46EC-4B49-8F19-EA541FB9E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0" y="2106780"/>
            <a:ext cx="5652366" cy="4275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3E8E5-0FA1-4B42-86FA-451490A1596E}"/>
              </a:ext>
            </a:extLst>
          </p:cNvPr>
          <p:cNvSpPr txBox="1"/>
          <p:nvPr/>
        </p:nvSpPr>
        <p:spPr>
          <a:xfrm>
            <a:off x="1683434" y="1080358"/>
            <a:ext cx="1050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reduction of the boat class in 2019 is evident in the graphs below.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10E4A1-D9DB-43C2-A535-0D66180B9546}"/>
              </a:ext>
            </a:extLst>
          </p:cNvPr>
          <p:cNvSpPr/>
          <p:nvPr/>
        </p:nvSpPr>
        <p:spPr>
          <a:xfrm>
            <a:off x="3981159" y="3460651"/>
            <a:ext cx="970670" cy="243371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C8C8FB-1B17-4A72-B4A7-664D9C79568F}"/>
              </a:ext>
            </a:extLst>
          </p:cNvPr>
          <p:cNvSpPr/>
          <p:nvPr/>
        </p:nvSpPr>
        <p:spPr>
          <a:xfrm>
            <a:off x="9847384" y="2243794"/>
            <a:ext cx="1055077" cy="343955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8AD2B9-31F7-4DAE-942E-F67F32138562}"/>
              </a:ext>
            </a:extLst>
          </p:cNvPr>
          <p:cNvSpPr txBox="1"/>
          <p:nvPr/>
        </p:nvSpPr>
        <p:spPr>
          <a:xfrm>
            <a:off x="251597" y="1692982"/>
            <a:ext cx="57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 Plot Of </a:t>
            </a:r>
            <a:r>
              <a:rPr lang="en-US" b="1" dirty="0" err="1"/>
              <a:t>juu</a:t>
            </a:r>
            <a:r>
              <a:rPr lang="en-US" b="1" dirty="0"/>
              <a:t> Grouped By Image Class And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E8EDBD-0A50-4756-8361-E11C3F31BACF}"/>
              </a:ext>
            </a:extLst>
          </p:cNvPr>
          <p:cNvSpPr txBox="1"/>
          <p:nvPr/>
        </p:nvSpPr>
        <p:spPr>
          <a:xfrm>
            <a:off x="6231515" y="1695157"/>
            <a:ext cx="57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 Plot Of lux Grouped By Image Class And Year</a:t>
            </a:r>
          </a:p>
        </p:txBody>
      </p:sp>
    </p:spTree>
    <p:extLst>
      <p:ext uri="{BB962C8B-B14F-4D97-AF65-F5344CB8AC3E}">
        <p14:creationId xmlns:p14="http://schemas.microsoft.com/office/powerpoint/2010/main" val="401812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D3D8-1F45-46A6-A7B1-633ACEC4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8010"/>
          </a:xfrm>
        </p:spPr>
        <p:txBody>
          <a:bodyPr/>
          <a:lstStyle/>
          <a:p>
            <a:r>
              <a:rPr lang="en-US"/>
              <a:t>Data with Minimal Outliers Continued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AB102A2-EF96-4E82-8F43-EC58F9BC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92" y="1139485"/>
            <a:ext cx="3792337" cy="2864795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05C2728-28D0-4B4E-8DEE-C6565EF6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" y="3469672"/>
            <a:ext cx="3978562" cy="2924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964D2-C1C1-4452-A8CD-C75D00790D47}"/>
              </a:ext>
            </a:extLst>
          </p:cNvPr>
          <p:cNvSpPr txBox="1"/>
          <p:nvPr/>
        </p:nvSpPr>
        <p:spPr>
          <a:xfrm>
            <a:off x="4322795" y="4611696"/>
            <a:ext cx="3593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see a continuation of a disruption in the classes and their averages in 2019.</a:t>
            </a:r>
          </a:p>
        </p:txBody>
      </p:sp>
      <p:pic>
        <p:nvPicPr>
          <p:cNvPr id="11" name="Content Placeholder 23" descr="Chart, bar chart&#10;&#10;Description automatically generated">
            <a:extLst>
              <a:ext uri="{FF2B5EF4-FFF2-40B4-BE49-F238E27FC236}">
                <a16:creationId xmlns:a16="http://schemas.microsoft.com/office/drawing/2014/main" id="{2D9C1B66-2871-4735-8F31-D55E9027C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19" y="3487042"/>
            <a:ext cx="4083771" cy="29245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8F3B4-BA81-49F8-A5E8-E6E22B9F8CFE}"/>
              </a:ext>
            </a:extLst>
          </p:cNvPr>
          <p:cNvSpPr/>
          <p:nvPr/>
        </p:nvSpPr>
        <p:spPr>
          <a:xfrm>
            <a:off x="2650714" y="4004280"/>
            <a:ext cx="725532" cy="18900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90A1C-7F30-44F7-AFD8-AF98842A1671}"/>
              </a:ext>
            </a:extLst>
          </p:cNvPr>
          <p:cNvSpPr/>
          <p:nvPr/>
        </p:nvSpPr>
        <p:spPr>
          <a:xfrm>
            <a:off x="6631869" y="1387689"/>
            <a:ext cx="725532" cy="18900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C321D-4B03-4036-A730-2678E9EEC945}"/>
              </a:ext>
            </a:extLst>
          </p:cNvPr>
          <p:cNvSpPr/>
          <p:nvPr/>
        </p:nvSpPr>
        <p:spPr>
          <a:xfrm>
            <a:off x="10627097" y="3779199"/>
            <a:ext cx="725532" cy="189008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D5C08-729C-443C-9458-6E3057337E62}"/>
              </a:ext>
            </a:extLst>
          </p:cNvPr>
          <p:cNvSpPr txBox="1"/>
          <p:nvPr/>
        </p:nvSpPr>
        <p:spPr>
          <a:xfrm>
            <a:off x="46710" y="2858082"/>
            <a:ext cx="408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Box Plot of </a:t>
            </a:r>
            <a:r>
              <a:rPr lang="en-US" sz="1600" b="1" dirty="0" err="1"/>
              <a:t>wsg</a:t>
            </a:r>
            <a:r>
              <a:rPr lang="en-US" sz="1600" b="1" dirty="0"/>
              <a:t> Grouped by Image Class and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E5ADE-DE0D-4169-A470-FAF156FC3066}"/>
              </a:ext>
            </a:extLst>
          </p:cNvPr>
          <p:cNvSpPr txBox="1"/>
          <p:nvPr/>
        </p:nvSpPr>
        <p:spPr>
          <a:xfrm>
            <a:off x="3556915" y="801861"/>
            <a:ext cx="521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Box Plot Of </a:t>
            </a:r>
            <a:r>
              <a:rPr lang="en-US" sz="1600" b="1" dirty="0" err="1"/>
              <a:t>xgt</a:t>
            </a:r>
            <a:r>
              <a:rPr lang="en-US" sz="1600" b="1" dirty="0"/>
              <a:t> Grouped by Image Class and 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AA3F28-430E-4823-A3CB-5DFA3438C837}"/>
              </a:ext>
            </a:extLst>
          </p:cNvPr>
          <p:cNvSpPr txBox="1"/>
          <p:nvPr/>
        </p:nvSpPr>
        <p:spPr>
          <a:xfrm>
            <a:off x="8108229" y="2901059"/>
            <a:ext cx="408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Box Plot of </a:t>
            </a:r>
            <a:r>
              <a:rPr lang="en-US" sz="1600" b="1" dirty="0" err="1"/>
              <a:t>hrt</a:t>
            </a:r>
            <a:r>
              <a:rPr lang="en-US" sz="1600" b="1" dirty="0"/>
              <a:t> Grouped by Image Class and Year</a:t>
            </a:r>
          </a:p>
        </p:txBody>
      </p:sp>
    </p:spTree>
    <p:extLst>
      <p:ext uri="{BB962C8B-B14F-4D97-AF65-F5344CB8AC3E}">
        <p14:creationId xmlns:p14="http://schemas.microsoft.com/office/powerpoint/2010/main" val="351832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434-107C-44D5-B7CA-6FA417E8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175"/>
            <a:ext cx="10515600" cy="1325563"/>
          </a:xfrm>
        </p:spPr>
        <p:txBody>
          <a:bodyPr/>
          <a:lstStyle/>
          <a:p>
            <a:r>
              <a:rPr lang="en-US" dirty="0"/>
              <a:t>97% correlation between JUU and 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418D-C583-430C-84E1-6A5C69EB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2194AA6-E71A-40F1-BA91-0A6978E5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84" y="1561457"/>
            <a:ext cx="6477904" cy="461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77932-E54F-4B5D-A841-B7C2603C9A92}"/>
              </a:ext>
            </a:extLst>
          </p:cNvPr>
          <p:cNvSpPr txBox="1"/>
          <p:nvPr/>
        </p:nvSpPr>
        <p:spPr>
          <a:xfrm>
            <a:off x="262995" y="1215388"/>
            <a:ext cx="4081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does not equal causation but there is strong evidence of a relationship between </a:t>
            </a:r>
            <a:r>
              <a:rPr lang="en-US" b="1" dirty="0" err="1"/>
              <a:t>juu</a:t>
            </a:r>
            <a:r>
              <a:rPr lang="en-US" dirty="0"/>
              <a:t> and </a:t>
            </a:r>
            <a:r>
              <a:rPr lang="en-US" b="1" dirty="0" err="1"/>
              <a:t>wsg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important to further investigate this pattern to avoid double counting before constructing a predictive model.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Preliminary tests did not reveal clear correlation among other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B139A-983E-44B8-84B1-0E60A746B99A}"/>
              </a:ext>
            </a:extLst>
          </p:cNvPr>
          <p:cNvSpPr txBox="1"/>
          <p:nvPr/>
        </p:nvSpPr>
        <p:spPr>
          <a:xfrm>
            <a:off x="5083413" y="915126"/>
            <a:ext cx="637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Matrix Of All Variables Except For Image, Image Class, And Date</a:t>
            </a:r>
          </a:p>
        </p:txBody>
      </p:sp>
    </p:spTree>
    <p:extLst>
      <p:ext uri="{BB962C8B-B14F-4D97-AF65-F5344CB8AC3E}">
        <p14:creationId xmlns:p14="http://schemas.microsoft.com/office/powerpoint/2010/main" val="11550679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495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Jillian Ireland </vt:lpstr>
      <vt:lpstr>PowerPoint Presentation</vt:lpstr>
      <vt:lpstr>Variables with Normal Distributions Centered at Zero</vt:lpstr>
      <vt:lpstr>Normally distributed Variables </vt:lpstr>
      <vt:lpstr>Potentially an Inverse Relationship Between fyt and lux </vt:lpstr>
      <vt:lpstr>Data with Minimal Outliers</vt:lpstr>
      <vt:lpstr>Data with Minimal Outliers Continued</vt:lpstr>
      <vt:lpstr>Data with Minimal Outliers Continued</vt:lpstr>
      <vt:lpstr>97% correlation between JUU and WSG</vt:lpstr>
      <vt:lpstr>Variables with Similar Relationships to Target</vt:lpstr>
      <vt:lpstr>Exploring Target Variable and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Jillian Ireland </dc:title>
  <dc:creator>Jillian</dc:creator>
  <cp:lastModifiedBy>Jillian</cp:lastModifiedBy>
  <cp:revision>10</cp:revision>
  <dcterms:created xsi:type="dcterms:W3CDTF">2020-11-11T20:09:59Z</dcterms:created>
  <dcterms:modified xsi:type="dcterms:W3CDTF">2020-11-11T23:06:18Z</dcterms:modified>
</cp:coreProperties>
</file>