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hape 2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Shape 2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Shape 26"/>
            <p:cNvSpPr/>
            <p:nvPr/>
          </p:nvSpPr>
          <p:spPr>
            <a:xfrm>
              <a:off x="9181476" y="-8467"/>
              <a:ext cx="3007349" cy="6866467"/>
            </a:xfrm>
            <a:custGeom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Shape 27"/>
            <p:cNvSpPr/>
            <p:nvPr/>
          </p:nvSpPr>
          <p:spPr>
            <a:xfrm>
              <a:off x="9603442" y="-8467"/>
              <a:ext cx="2588558" cy="6866467"/>
            </a:xfrm>
            <a:custGeom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Shape 2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9334500" y="-8467"/>
              <a:ext cx="2854326" cy="6866467"/>
            </a:xfrm>
            <a:custGeom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10898730" y="-8467"/>
              <a:ext cx="1290094" cy="6866467"/>
            </a:xfrm>
            <a:custGeom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10938999" y="-8467"/>
              <a:ext cx="1249825" cy="6866467"/>
            </a:xfrm>
            <a:custGeom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b="0" i="0" sz="5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800" u="none" cap="none" strike="noStrik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Shape 118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i="0" sz="4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b="0" i="0" sz="2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5" name="Shape 85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Shape 7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Shape 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Shape 9"/>
            <p:cNvSpPr/>
            <p:nvPr/>
          </p:nvSpPr>
          <p:spPr>
            <a:xfrm>
              <a:off x="9181476" y="-8467"/>
              <a:ext cx="3007349" cy="6866467"/>
            </a:xfrm>
            <a:custGeom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x="9603442" y="-8467"/>
              <a:ext cx="2588558" cy="6866467"/>
            </a:xfrm>
            <a:custGeom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Shape 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9334500" y="-8467"/>
              <a:ext cx="2854326" cy="6866467"/>
            </a:xfrm>
            <a:custGeom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x="10898730" y="-8467"/>
              <a:ext cx="1290094" cy="6866467"/>
            </a:xfrm>
            <a:custGeom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10938999" y="-8467"/>
              <a:ext cx="1249825" cy="6866467"/>
            </a:xfrm>
            <a:custGeom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Shape 1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5" Type="http://schemas.openxmlformats.org/officeDocument/2006/relationships/image" Target="../media/image8.png"/><Relationship Id="rId6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4.png"/><Relationship Id="rId5" Type="http://schemas.openxmlformats.org/officeDocument/2006/relationships/image" Target="../media/image20.png"/><Relationship Id="rId6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7.png"/><Relationship Id="rId5" Type="http://schemas.openxmlformats.org/officeDocument/2006/relationships/image" Target="../media/image4.png"/><Relationship Id="rId6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9.png"/><Relationship Id="rId5" Type="http://schemas.openxmlformats.org/officeDocument/2006/relationships/image" Target="../media/image22.png"/><Relationship Id="rId6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8.png"/><Relationship Id="rId4" Type="http://schemas.openxmlformats.org/officeDocument/2006/relationships/image" Target="../media/image21.png"/><Relationship Id="rId5" Type="http://schemas.openxmlformats.org/officeDocument/2006/relationships/image" Target="../media/image26.png"/><Relationship Id="rId6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png"/><Relationship Id="rId4" Type="http://schemas.openxmlformats.org/officeDocument/2006/relationships/image" Target="../media/image29.png"/><Relationship Id="rId5" Type="http://schemas.openxmlformats.org/officeDocument/2006/relationships/image" Target="../media/image32.png"/><Relationship Id="rId6" Type="http://schemas.openxmlformats.org/officeDocument/2006/relationships/image" Target="../media/image30.png"/></Relationships>
</file>

<file path=ppt/slides/_rels/slide18.xml.rels><?xml version="1.0" encoding="UTF-8" standalone="yes"?><Relationships xmlns="http://schemas.openxmlformats.org/package/2006/relationships"><Relationship Id="rId10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1.png"/><Relationship Id="rId4" Type="http://schemas.openxmlformats.org/officeDocument/2006/relationships/image" Target="../media/image34.png"/><Relationship Id="rId9" Type="http://schemas.openxmlformats.org/officeDocument/2006/relationships/image" Target="../media/image37.png"/><Relationship Id="rId5" Type="http://schemas.openxmlformats.org/officeDocument/2006/relationships/image" Target="../media/image35.png"/><Relationship Id="rId6" Type="http://schemas.openxmlformats.org/officeDocument/2006/relationships/image" Target="../media/image28.png"/><Relationship Id="rId7" Type="http://schemas.openxmlformats.org/officeDocument/2006/relationships/image" Target="../media/image36.png"/><Relationship Id="rId8" Type="http://schemas.openxmlformats.org/officeDocument/2006/relationships/image" Target="../media/image3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b="0" i="0" lang="en-US" sz="5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The World of Music</a:t>
            </a:r>
            <a:endParaRPr/>
          </a:p>
        </p:txBody>
      </p:sp>
      <p:sp>
        <p:nvSpPr>
          <p:cNvPr id="144" name="Shape 144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By</a:t>
            </a:r>
            <a:r>
              <a:rPr lang="en-US"/>
              <a:t>:</a:t>
            </a:r>
            <a:r>
              <a:rPr b="0" i="0" lang="en-US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Jillian </a:t>
            </a:r>
            <a:endParaRPr b="0" i="0" sz="1800" u="none" cap="none" strike="noStrik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Jeffrey</a:t>
            </a:r>
            <a:endParaRPr b="0" i="0" sz="1800" u="none" cap="none" strike="noStrik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lang="en-US"/>
              <a:t>Jessica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677325" y="116225"/>
            <a:ext cx="8596800" cy="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What?</a:t>
            </a:r>
            <a:endParaRPr/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77325" y="1097775"/>
            <a:ext cx="10558200" cy="53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accent1"/>
                </a:solidFill>
              </a:rPr>
              <a:t>Instrumentalness:</a:t>
            </a:r>
            <a:r>
              <a:rPr lang="en-US">
                <a:solidFill>
                  <a:srgbClr val="CCCCCC"/>
                </a:solidFill>
              </a:rPr>
              <a:t> this value represents a measure of the vocals in the song. The closer it is to 1.0, the more instrumental the song is.</a:t>
            </a:r>
            <a:endParaRPr>
              <a:solidFill>
                <a:srgbClr val="CCCCCC"/>
              </a:solidFill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accent1"/>
                </a:solidFill>
              </a:rPr>
              <a:t>Acousticness: </a:t>
            </a:r>
            <a:r>
              <a:rPr lang="en-US">
                <a:solidFill>
                  <a:srgbClr val="CCCCCC"/>
                </a:solidFill>
              </a:rPr>
              <a:t>this value describes how acoustic a song is. A score of 1.0 means the song is most likely to be an acoustic one.</a:t>
            </a:r>
            <a:endParaRPr>
              <a:solidFill>
                <a:srgbClr val="CCCCCC"/>
              </a:solidFill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accent1"/>
                </a:solidFill>
              </a:rPr>
              <a:t>Danceability: </a:t>
            </a:r>
            <a:r>
              <a:rPr lang="en-US">
                <a:solidFill>
                  <a:srgbClr val="CCCCCC"/>
                </a:solidFill>
              </a:rPr>
              <a:t>describes how suitable a track is for dancing based on a combination of musical elements including tempo, rhythm stability, beat strength, and overall regularity. A value of 0.0 is least danceable and 1.0 is most danceable.</a:t>
            </a:r>
            <a:endParaRPr>
              <a:solidFill>
                <a:srgbClr val="CCCCCC"/>
              </a:solidFill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accent1"/>
                </a:solidFill>
              </a:rPr>
              <a:t>Tempo: </a:t>
            </a:r>
            <a:r>
              <a:rPr lang="en-US">
                <a:solidFill>
                  <a:srgbClr val="CCCCCC"/>
                </a:solidFill>
              </a:rPr>
              <a:t>the speed at which a passage of music is or should be played.</a:t>
            </a:r>
            <a:endParaRPr>
              <a:solidFill>
                <a:srgbClr val="CCCCCC"/>
              </a:solidFill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accent1"/>
                </a:solidFill>
              </a:rPr>
              <a:t>Valence:</a:t>
            </a:r>
            <a:r>
              <a:rPr lang="en-US">
                <a:solidFill>
                  <a:srgbClr val="00FF00"/>
                </a:solidFill>
              </a:rPr>
              <a:t> </a:t>
            </a:r>
            <a:r>
              <a:rPr lang="en-US">
                <a:solidFill>
                  <a:srgbClr val="CCCCCC"/>
                </a:solidFill>
              </a:rPr>
              <a:t>to describe whether something is likely to make someone feel happy (positive valence) or sad (negative valence).</a:t>
            </a:r>
            <a:endParaRPr>
              <a:solidFill>
                <a:srgbClr val="CCCCCC"/>
              </a:solidFill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accent1"/>
                </a:solidFill>
              </a:rPr>
              <a:t>Energy:</a:t>
            </a:r>
            <a:r>
              <a:rPr lang="en-US">
                <a:solidFill>
                  <a:srgbClr val="00FF00"/>
                </a:solidFill>
              </a:rPr>
              <a:t> </a:t>
            </a:r>
            <a:r>
              <a:rPr lang="en-US">
                <a:solidFill>
                  <a:srgbClr val="CCCCCC"/>
                </a:solidFill>
              </a:rPr>
              <a:t>describes sounds as a form of energy. Defines volume, pitch and frequency as they relate to sound energy.</a:t>
            </a:r>
            <a:endParaRPr>
              <a:solidFill>
                <a:srgbClr val="00FF00"/>
              </a:solidFill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946525" y="179325"/>
            <a:ext cx="8596800" cy="8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Date vs </a:t>
            </a:r>
            <a:r>
              <a:rPr lang="en-US"/>
              <a:t>Acousticness</a:t>
            </a:r>
            <a:endParaRPr i="0" sz="3600" u="none" cap="none" strike="noStrike">
              <a:solidFill>
                <a:schemeClr val="accent1"/>
              </a:solidFill>
            </a:endParaRPr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5325" y="3905800"/>
            <a:ext cx="3826800" cy="270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9825" y="3944000"/>
            <a:ext cx="4065000" cy="278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Shape 2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5125" y="1012725"/>
            <a:ext cx="3978024" cy="265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Shape 2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49825" y="1012725"/>
            <a:ext cx="4065000" cy="27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1002350" y="241825"/>
            <a:ext cx="8596800" cy="8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Date vs Danceability</a:t>
            </a:r>
            <a:endParaRPr/>
          </a:p>
        </p:txBody>
      </p:sp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2351" y="3928050"/>
            <a:ext cx="3861525" cy="257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Shape 2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3986" y="3928075"/>
            <a:ext cx="3861514" cy="257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Shape 2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83975" y="1087817"/>
            <a:ext cx="3861525" cy="2574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Shape 2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47625" y="1087825"/>
            <a:ext cx="3861525" cy="257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1220050" y="146525"/>
            <a:ext cx="8596800" cy="7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Date vs Energy </a:t>
            </a:r>
            <a:endParaRPr/>
          </a:p>
        </p:txBody>
      </p:sp>
      <p:pic>
        <p:nvPicPr>
          <p:cNvPr id="225" name="Shape 2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700" y="3981350"/>
            <a:ext cx="4422400" cy="2707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Shape 2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7250" y="3943038"/>
            <a:ext cx="4292448" cy="278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Shape 2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87250" y="930725"/>
            <a:ext cx="4176275" cy="278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Shape 2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0700" y="1063250"/>
            <a:ext cx="4422412" cy="25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1163975" y="328350"/>
            <a:ext cx="8596800" cy="7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Date vs </a:t>
            </a:r>
            <a:r>
              <a:rPr lang="en-US"/>
              <a:t>Instrumentalness</a:t>
            </a:r>
            <a:endParaRPr/>
          </a:p>
        </p:txBody>
      </p:sp>
      <p:pic>
        <p:nvPicPr>
          <p:cNvPr id="234" name="Shape 2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975" y="3846800"/>
            <a:ext cx="3569950" cy="237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Shape 2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9450" y="3846800"/>
            <a:ext cx="3569950" cy="2379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Shape 2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46125" y="1207567"/>
            <a:ext cx="3569950" cy="2379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Shape 2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49450" y="1207576"/>
            <a:ext cx="3569950" cy="2379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1016875" y="239575"/>
            <a:ext cx="8596800" cy="7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Date vs Tempo </a:t>
            </a:r>
            <a:endParaRPr/>
          </a:p>
        </p:txBody>
      </p:sp>
      <p:pic>
        <p:nvPicPr>
          <p:cNvPr id="243" name="Shape 2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863" y="4119500"/>
            <a:ext cx="3890888" cy="259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Shape 2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4950" y="4110610"/>
            <a:ext cx="3890875" cy="259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Shape 2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6875" y="1145208"/>
            <a:ext cx="3890875" cy="2593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Shape 2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24951" y="1145200"/>
            <a:ext cx="3890875" cy="2593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752400" y="177875"/>
            <a:ext cx="8596800" cy="8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Date vs Valence</a:t>
            </a:r>
            <a:endParaRPr/>
          </a:p>
        </p:txBody>
      </p:sp>
      <p:pic>
        <p:nvPicPr>
          <p:cNvPr id="252" name="Shape 2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9750" y="3895100"/>
            <a:ext cx="4241500" cy="282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Shape 2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400" y="957175"/>
            <a:ext cx="3984050" cy="265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Shape 2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89752" y="957175"/>
            <a:ext cx="3984050" cy="2656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Shape 255"/>
          <p:cNvPicPr preferRelativeResize="0"/>
          <p:nvPr/>
        </p:nvPicPr>
        <p:blipFill rotWithShape="1">
          <a:blip r:embed="rId6">
            <a:alphaModFix/>
          </a:blip>
          <a:srcRect b="-9490" l="0" r="0" t="9490"/>
          <a:stretch/>
        </p:blipFill>
        <p:spPr>
          <a:xfrm>
            <a:off x="623675" y="4030351"/>
            <a:ext cx="4241500" cy="2827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538750" y="239550"/>
            <a:ext cx="8596800" cy="7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Sentiment over Time</a:t>
            </a:r>
            <a:endParaRPr/>
          </a:p>
        </p:txBody>
      </p:sp>
      <p:pic>
        <p:nvPicPr>
          <p:cNvPr id="261" name="Shape 2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750" y="3781325"/>
            <a:ext cx="3877025" cy="258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Shape 2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850" y="816775"/>
            <a:ext cx="3877025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Shape 2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08175" y="3702050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Shape 2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08175" y="822050"/>
            <a:ext cx="4098975" cy="273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90725" y="266050"/>
            <a:ext cx="8596800" cy="7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Other Graphs of Note</a:t>
            </a:r>
            <a:endParaRPr/>
          </a:p>
        </p:txBody>
      </p:sp>
      <p:pic>
        <p:nvPicPr>
          <p:cNvPr id="270" name="Shape 2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4063" y="998950"/>
            <a:ext cx="2831000" cy="188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Shape 2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725" y="998950"/>
            <a:ext cx="2831000" cy="1887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Shape 2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725" y="3602900"/>
            <a:ext cx="2831000" cy="188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Shape 27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54063" y="3602900"/>
            <a:ext cx="2831000" cy="1887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Shape 27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21725" y="998950"/>
            <a:ext cx="2831000" cy="1887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Shape 27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43450" y="3602888"/>
            <a:ext cx="2831000" cy="1887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Shape 27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185038" y="3582088"/>
            <a:ext cx="2893425" cy="19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Shape 27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185050" y="988450"/>
            <a:ext cx="2862488" cy="190832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Shape 278"/>
          <p:cNvSpPr txBox="1"/>
          <p:nvPr/>
        </p:nvSpPr>
        <p:spPr>
          <a:xfrm>
            <a:off x="90725" y="5772600"/>
            <a:ext cx="3429000" cy="8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FF00"/>
                </a:solidFill>
              </a:rPr>
              <a:t>Summer = </a:t>
            </a:r>
            <a:r>
              <a:rPr b="1" lang="en-US" sz="2400">
                <a:solidFill>
                  <a:srgbClr val="FF0000"/>
                </a:solidFill>
              </a:rPr>
              <a:t>Red</a:t>
            </a:r>
            <a:endParaRPr b="1" sz="2400">
              <a:solidFill>
                <a:srgbClr val="FF0000"/>
              </a:solidFill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FF00"/>
                </a:solidFill>
              </a:rPr>
              <a:t>Winter = </a:t>
            </a:r>
            <a:r>
              <a:rPr b="1" lang="en-US" sz="2400">
                <a:solidFill>
                  <a:srgbClr val="0000FF"/>
                </a:solidFill>
              </a:rPr>
              <a:t>Blue</a:t>
            </a:r>
            <a:endParaRPr b="1" sz="24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77325" y="1930500"/>
            <a:ext cx="9338400" cy="44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➢"/>
            </a:pPr>
            <a:r>
              <a:rPr lang="en-US" sz="2400">
                <a:solidFill>
                  <a:srgbClr val="FFFFFF"/>
                </a:solidFill>
              </a:rPr>
              <a:t>Limitations: Not all lyrics were found, Music trends in popular music and pop culture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➢"/>
            </a:pPr>
            <a:r>
              <a:rPr lang="en-US" sz="2400">
                <a:solidFill>
                  <a:srgbClr val="FFFFFF"/>
                </a:solidFill>
              </a:rPr>
              <a:t>A slight decrease in danceability and valence over the years, for both seasons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➢"/>
            </a:pPr>
            <a:r>
              <a:rPr lang="en-US" sz="2400">
                <a:solidFill>
                  <a:srgbClr val="FFFFFF"/>
                </a:solidFill>
              </a:rPr>
              <a:t>A slight increase in energy and tempo over the years, for both seasons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➢"/>
            </a:pPr>
            <a:r>
              <a:rPr lang="en-US" sz="2400">
                <a:solidFill>
                  <a:srgbClr val="FFFFFF"/>
                </a:solidFill>
              </a:rPr>
              <a:t>Globally, sentiment of music has become less positive over time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➢"/>
            </a:pPr>
            <a:r>
              <a:rPr lang="en-US" sz="2400">
                <a:solidFill>
                  <a:srgbClr val="FFFFFF"/>
                </a:solidFill>
              </a:rPr>
              <a:t>For: tempo and energy, and danceability and energy of music increases during the summer as compared to winter music listening habits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Our initial mission</a:t>
            </a:r>
            <a:endParaRPr/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lang="en-US" sz="3600">
                <a:solidFill>
                  <a:srgbClr val="CCCCCC"/>
                </a:solidFill>
              </a:rPr>
              <a:t>Look at the relationship between geographical location and popularity of music genres.</a:t>
            </a:r>
            <a:endParaRPr b="0" i="0" sz="3600" u="none" cap="none" strike="noStrike">
              <a:solidFill>
                <a:srgbClr val="CCCC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828059" y="2478325"/>
            <a:ext cx="8596800" cy="13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Discussion/Questions</a:t>
            </a:r>
            <a:endParaRPr sz="6000"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993809" y="2583825"/>
            <a:ext cx="8596800" cy="13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/>
              <a:t>Thanks! :)</a:t>
            </a:r>
            <a:endParaRPr b="1"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However… things happen…</a:t>
            </a:r>
            <a:endParaRPr/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77334" y="20098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3600"/>
              <a:buChar char="➢"/>
            </a:pPr>
            <a:r>
              <a:rPr lang="en-US" sz="3600">
                <a:solidFill>
                  <a:srgbClr val="CCCCCC"/>
                </a:solidFill>
              </a:rPr>
              <a:t>Music streaming sites do not share their user’s geolocation through their API</a:t>
            </a:r>
            <a:endParaRPr sz="3600">
              <a:solidFill>
                <a:srgbClr val="CCCCCC"/>
              </a:solidFill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3600"/>
              <a:buChar char="➢"/>
            </a:pPr>
            <a:r>
              <a:rPr lang="en-US" sz="3600">
                <a:solidFill>
                  <a:srgbClr val="CCCCCC"/>
                </a:solidFill>
              </a:rPr>
              <a:t>Good thing for user privacy</a:t>
            </a:r>
            <a:endParaRPr sz="3600">
              <a:solidFill>
                <a:srgbClr val="CCCCCC"/>
              </a:solidFill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3600"/>
              <a:buChar char="➢"/>
            </a:pPr>
            <a:r>
              <a:rPr lang="en-US" sz="3600">
                <a:solidFill>
                  <a:srgbClr val="CCCCCC"/>
                </a:solidFill>
              </a:rPr>
              <a:t>Not good thing for our project</a:t>
            </a:r>
            <a:endParaRPr sz="3600">
              <a:solidFill>
                <a:srgbClr val="CCCCCC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Our New Mission!</a:t>
            </a:r>
            <a:endParaRPr/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1459" lvl="0" marL="3429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lang="en-US" sz="3600">
                <a:solidFill>
                  <a:srgbClr val="CCCCCC"/>
                </a:solidFill>
              </a:rPr>
              <a:t>T</a:t>
            </a:r>
            <a:r>
              <a:rPr lang="en-US" sz="3600">
                <a:solidFill>
                  <a:srgbClr val="CCCCCC"/>
                </a:solidFill>
              </a:rPr>
              <a:t>o analyze the evolution of studio</a:t>
            </a:r>
            <a:endParaRPr sz="3600">
              <a:solidFill>
                <a:srgbClr val="CCCCCC"/>
              </a:solidFill>
            </a:endParaRPr>
          </a:p>
          <a:p>
            <a:pPr indent="-251459" lvl="0" marL="3429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lang="en-US" sz="3600">
                <a:solidFill>
                  <a:srgbClr val="CCCCCC"/>
                </a:solidFill>
              </a:rPr>
              <a:t>features and sentiment of lyrics of</a:t>
            </a:r>
            <a:endParaRPr sz="3600">
              <a:solidFill>
                <a:srgbClr val="CCCCCC"/>
              </a:solidFill>
            </a:endParaRPr>
          </a:p>
          <a:p>
            <a:pPr indent="-251459" lvl="0" marL="3429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lang="en-US" sz="3600">
                <a:solidFill>
                  <a:srgbClr val="CCCCCC"/>
                </a:solidFill>
              </a:rPr>
              <a:t>popular music in the last 30 years</a:t>
            </a:r>
            <a:endParaRPr b="0" i="0" sz="3600" u="none" cap="none" strike="noStrike">
              <a:solidFill>
                <a:srgbClr val="D9D9D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New Questions!</a:t>
            </a:r>
            <a:endParaRPr/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481434" y="1488589"/>
            <a:ext cx="8596800" cy="3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3600"/>
              <a:buChar char="➢"/>
            </a:pPr>
            <a:r>
              <a:rPr lang="en-US" sz="3600">
                <a:solidFill>
                  <a:srgbClr val="CCCCCC"/>
                </a:solidFill>
              </a:rPr>
              <a:t>Are there any patterns in song characteristics over time?</a:t>
            </a:r>
            <a:endParaRPr sz="3600">
              <a:solidFill>
                <a:srgbClr val="CCCCCC"/>
              </a:solidFill>
            </a:endParaRPr>
          </a:p>
          <a:p>
            <a:pPr indent="-457200" lvl="0" marL="457200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3600"/>
              <a:buChar char="➢"/>
            </a:pPr>
            <a:r>
              <a:rPr lang="en-US" sz="3600">
                <a:solidFill>
                  <a:srgbClr val="CCCCCC"/>
                </a:solidFill>
              </a:rPr>
              <a:t>Can differences be found in the sentiment of song lyrics over the past 30 years?</a:t>
            </a:r>
            <a:endParaRPr sz="3600">
              <a:solidFill>
                <a:srgbClr val="CCCCCC"/>
              </a:solidFill>
            </a:endParaRPr>
          </a:p>
          <a:p>
            <a:pPr indent="-457200" lvl="0" marL="457200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3600"/>
              <a:buChar char="➢"/>
            </a:pPr>
            <a:r>
              <a:rPr lang="en-US" sz="3600">
                <a:solidFill>
                  <a:srgbClr val="CCCCCC"/>
                </a:solidFill>
              </a:rPr>
              <a:t>Does the winter or summer time influence the data of popular music from the last 30 years?</a:t>
            </a:r>
            <a:endParaRPr sz="3600">
              <a:solidFill>
                <a:srgbClr val="CCCCCC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Hypothesis </a:t>
            </a:r>
            <a:endParaRPr/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77334" y="135263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CCCCCC"/>
              </a:solidFill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3600"/>
              <a:buChar char="➢"/>
            </a:pPr>
            <a:r>
              <a:rPr lang="en-US" sz="3600">
                <a:solidFill>
                  <a:srgbClr val="CCCCCC"/>
                </a:solidFill>
              </a:rPr>
              <a:t>We believe that we will observe lower values for characteristics such as energy and danceability over the winter season compared to summer</a:t>
            </a:r>
            <a:endParaRPr sz="3600">
              <a:solidFill>
                <a:srgbClr val="CCCCCC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CCCCCC"/>
                </a:solidFill>
              </a:rPr>
              <a:t> </a:t>
            </a:r>
            <a:endParaRPr sz="3600">
              <a:solidFill>
                <a:srgbClr val="CCCCCC"/>
              </a:solidFill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3600"/>
              <a:buChar char="➢"/>
            </a:pPr>
            <a:r>
              <a:rPr lang="en-US" sz="3600">
                <a:solidFill>
                  <a:srgbClr val="CCCCCC"/>
                </a:solidFill>
              </a:rPr>
              <a:t>The sentiment of songs over the past 30 years will be different with sentiment leaning toward negative</a:t>
            </a:r>
            <a:endParaRPr sz="2400"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APIs </a:t>
            </a:r>
            <a:endParaRPr/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77328" y="2160600"/>
            <a:ext cx="5772900" cy="37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3600"/>
              <a:buChar char="➢"/>
            </a:pPr>
            <a:r>
              <a:rPr lang="en-US" sz="3600">
                <a:solidFill>
                  <a:srgbClr val="CCCCCC"/>
                </a:solidFill>
              </a:rPr>
              <a:t>Spotify</a:t>
            </a:r>
            <a:endParaRPr sz="3600">
              <a:solidFill>
                <a:srgbClr val="CCCCCC"/>
              </a:solidFill>
            </a:endParaRPr>
          </a:p>
          <a:p>
            <a:pPr indent="-457200" lvl="0" marL="457200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3600"/>
              <a:buChar char="➢"/>
            </a:pPr>
            <a:r>
              <a:rPr lang="en-US" sz="3600">
                <a:solidFill>
                  <a:srgbClr val="CCCCCC"/>
                </a:solidFill>
              </a:rPr>
              <a:t>lyrics.ovh</a:t>
            </a:r>
            <a:endParaRPr sz="3600">
              <a:solidFill>
                <a:srgbClr val="CCCCCC"/>
              </a:solidFill>
            </a:endParaRPr>
          </a:p>
          <a:p>
            <a:pPr indent="-457200" lvl="0" marL="457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3600"/>
              <a:buChar char="➢"/>
            </a:pPr>
            <a:r>
              <a:rPr lang="en-US" sz="3600">
                <a:solidFill>
                  <a:srgbClr val="CCCCCC"/>
                </a:solidFill>
              </a:rPr>
              <a:t>Billboard </a:t>
            </a:r>
            <a:endParaRPr sz="3600">
              <a:solidFill>
                <a:srgbClr val="CCCCCC"/>
              </a:solidFill>
            </a:endParaRPr>
          </a:p>
        </p:txBody>
      </p:sp>
      <p:pic>
        <p:nvPicPr>
          <p:cNvPr descr="Image result for spotify"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6162" y="1719575"/>
            <a:ext cx="1552275" cy="1552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billboard logo" id="182" name="Shape 1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8200" y="3661425"/>
            <a:ext cx="2348209" cy="155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Modules Used</a:t>
            </a:r>
            <a:endParaRPr/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325" y="1540325"/>
            <a:ext cx="8190699" cy="450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Collected </a:t>
            </a:r>
            <a:endParaRPr/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3600"/>
              <a:buChar char="➢"/>
            </a:pPr>
            <a:r>
              <a:rPr b="1" lang="en-US" sz="3600">
                <a:solidFill>
                  <a:srgbClr val="B7B7B7"/>
                </a:solidFill>
              </a:rPr>
              <a:t>Spotify</a:t>
            </a:r>
            <a:r>
              <a:rPr lang="en-US" sz="3600">
                <a:solidFill>
                  <a:srgbClr val="B7B7B7"/>
                </a:solidFill>
              </a:rPr>
              <a:t>: Audio features </a:t>
            </a:r>
            <a:endParaRPr sz="3600">
              <a:solidFill>
                <a:srgbClr val="B7B7B7"/>
              </a:solidFill>
            </a:endParaRPr>
          </a:p>
          <a:p>
            <a:pPr indent="-457200" lvl="0" marL="457200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600"/>
              <a:buChar char="➢"/>
            </a:pPr>
            <a:r>
              <a:rPr b="1" lang="en-US" sz="3600">
                <a:solidFill>
                  <a:srgbClr val="B7B7B7"/>
                </a:solidFill>
              </a:rPr>
              <a:t>Billboard</a:t>
            </a:r>
            <a:r>
              <a:rPr lang="en-US" sz="3600">
                <a:solidFill>
                  <a:srgbClr val="B7B7B7"/>
                </a:solidFill>
              </a:rPr>
              <a:t>: Top 100 songs  from Summer (week of June 20th) and Winter (week of Dec 21st)</a:t>
            </a:r>
            <a:endParaRPr sz="3600">
              <a:solidFill>
                <a:srgbClr val="B7B7B7"/>
              </a:solidFill>
            </a:endParaRPr>
          </a:p>
          <a:p>
            <a:pPr indent="-457200" lvl="0" marL="457200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600"/>
              <a:buChar char="➢"/>
            </a:pPr>
            <a:r>
              <a:rPr b="1" lang="en-US" sz="3600">
                <a:solidFill>
                  <a:srgbClr val="B7B7B7"/>
                </a:solidFill>
              </a:rPr>
              <a:t>Lyrics</a:t>
            </a:r>
            <a:r>
              <a:rPr lang="en-US" sz="3600">
                <a:solidFill>
                  <a:srgbClr val="B7B7B7"/>
                </a:solidFill>
              </a:rPr>
              <a:t>: Used Vader to get sentiment Analysis</a:t>
            </a:r>
            <a:endParaRPr sz="3600">
              <a:solidFill>
                <a:srgbClr val="B7B7B7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B7B7B7"/>
              </a:solidFill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