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embeddedFontLst>
    <p:embeddedFont>
      <p:font typeface="Encode Sans Semi Condensed"/>
      <p:regular r:id="rId47"/>
      <p:bold r:id="rId48"/>
    </p:embeddedFont>
    <p:embeddedFont>
      <p:font typeface="Oswald"/>
      <p:regular r:id="rId49"/>
      <p:bold r:id="rId50"/>
    </p:embeddedFont>
    <p:embeddedFont>
      <p:font typeface="Karla"/>
      <p:bold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EncodeSansSemiCondensed-bold.fntdata"/><Relationship Id="rId47" Type="http://schemas.openxmlformats.org/officeDocument/2006/relationships/font" Target="fonts/EncodeSansSemiCondensed-regular.fntdata"/><Relationship Id="rId49"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Karla-bold.fntdata"/><Relationship Id="rId50" Type="http://schemas.openxmlformats.org/officeDocument/2006/relationships/font" Target="fonts/Oswald-bold.fntdata"/><Relationship Id="rId52" Type="http://schemas.openxmlformats.org/officeDocument/2006/relationships/font" Target="fonts/Karla-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1df072788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1df07278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1df072788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1df07278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1df072788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1df07278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1df072788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1df07278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1df072788_0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1df07278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1df072788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1df07278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1df072788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1df07278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1df072788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1df07278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1df072788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1df07278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1df072788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1df07278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1df07278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1df0727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1df072788_0_1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1df07278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1df072788_0_1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1df07278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1df072788_0_1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1df07278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1df072788_0_1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1df07278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1df072788_0_1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1df07278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1df072788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1df07278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1df072788_0_1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1df07278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1df072788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1df07278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1df072788_0_1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1df072788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1df072788_0_2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1df07278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1df072788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1df07278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1df072788_0_2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1df07278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71df072788_0_2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71df07278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1df072788_0_2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1df07278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1df072788_0_2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1df07278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1df072788_0_2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1df072788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71df072788_0_2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1df072788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71df072788_0_2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1df07278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71df072788_0_2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71df072788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71df072788_0_2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71df072788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71df072788_0_3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1df072788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1df072788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1df07278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71df072788_0_3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1df072788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1df072788_0_3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1df072788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71df072788_0_3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1df072788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1df072788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1df07278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1df072788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1df07278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1df072788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1df07278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1df072788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1df07278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1df072788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1df07278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p:nvPr/>
        </p:nvSpPr>
        <p:spPr>
          <a:xfrm>
            <a:off x="-14" y="-4"/>
            <a:ext cx="9162955" cy="5148516"/>
          </a:xfrm>
          <a:custGeom>
            <a:rect b="b" l="l" r="r" t="t"/>
            <a:pathLst>
              <a:path extrusionOk="0" h="2258121" w="4014438">
                <a:moveTo>
                  <a:pt x="3432199" y="0"/>
                </a:moveTo>
                <a:cubicBezTo>
                  <a:pt x="3485662" y="101239"/>
                  <a:pt x="3541529" y="221045"/>
                  <a:pt x="3606618" y="360589"/>
                </a:cubicBezTo>
                <a:cubicBezTo>
                  <a:pt x="3810894" y="798685"/>
                  <a:pt x="3924532" y="1042395"/>
                  <a:pt x="3839685" y="1275525"/>
                </a:cubicBezTo>
                <a:cubicBezTo>
                  <a:pt x="3754838" y="1508656"/>
                  <a:pt x="3511128" y="1622293"/>
                  <a:pt x="3073032" y="1826591"/>
                </a:cubicBezTo>
                <a:cubicBezTo>
                  <a:pt x="2634936" y="2030888"/>
                  <a:pt x="2391226" y="2144401"/>
                  <a:pt x="2158096" y="2059658"/>
                </a:cubicBezTo>
                <a:cubicBezTo>
                  <a:pt x="1924966" y="1974916"/>
                  <a:pt x="1811306" y="1731101"/>
                  <a:pt x="1607030" y="1293005"/>
                </a:cubicBezTo>
                <a:cubicBezTo>
                  <a:pt x="1402754" y="854908"/>
                  <a:pt x="1289095" y="611199"/>
                  <a:pt x="1373942" y="378068"/>
                </a:cubicBezTo>
                <a:cubicBezTo>
                  <a:pt x="1432005" y="218536"/>
                  <a:pt x="1564481" y="114955"/>
                  <a:pt x="1782682" y="0"/>
                </a:cubicBezTo>
                <a:lnTo>
                  <a:pt x="0" y="0"/>
                </a:lnTo>
                <a:lnTo>
                  <a:pt x="0" y="2258122"/>
                </a:lnTo>
                <a:lnTo>
                  <a:pt x="4014439" y="2258122"/>
                </a:lnTo>
                <a:lnTo>
                  <a:pt x="40144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p:nvPr/>
        </p:nvSpPr>
        <p:spPr>
          <a:xfrm rot="-1181051">
            <a:off x="3612827" y="-661443"/>
            <a:ext cx="5242557" cy="5242352"/>
          </a:xfrm>
          <a:custGeom>
            <a:rect b="b" l="l" r="r" t="t"/>
            <a:pathLst>
              <a:path extrusionOk="0" h="1376850" w="1376904">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txBox="1"/>
          <p:nvPr>
            <p:ph type="ctrTitle"/>
          </p:nvPr>
        </p:nvSpPr>
        <p:spPr>
          <a:xfrm>
            <a:off x="914400" y="2783675"/>
            <a:ext cx="5396700" cy="1441500"/>
          </a:xfrm>
          <a:prstGeom prst="rect">
            <a:avLst/>
          </a:prstGeom>
        </p:spPr>
        <p:txBody>
          <a:bodyPr anchorCtr="0" anchor="b" bIns="0" lIns="0" spcFirstLastPara="1" rIns="0" wrap="square" tIns="0">
            <a:noAutofit/>
          </a:bodyPr>
          <a:lstStyle>
            <a:lvl1pPr lvl="0" algn="l">
              <a:spcBef>
                <a:spcPts val="0"/>
              </a:spcBef>
              <a:spcAft>
                <a:spcPts val="0"/>
              </a:spcAft>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spcBef>
                <a:spcPts val="0"/>
              </a:spcBef>
              <a:spcAft>
                <a:spcPts val="0"/>
              </a:spcAft>
              <a:buSzPts val="4800"/>
              <a:buNone/>
              <a:defRPr sz="4800"/>
            </a:lvl6pPr>
            <a:lvl7pPr lvl="6" algn="l">
              <a:spcBef>
                <a:spcPts val="0"/>
              </a:spcBef>
              <a:spcAft>
                <a:spcPts val="0"/>
              </a:spcAft>
              <a:buSzPts val="4800"/>
              <a:buNone/>
              <a:defRPr sz="4800"/>
            </a:lvl7pPr>
            <a:lvl8pPr lvl="7" algn="l">
              <a:spcBef>
                <a:spcPts val="0"/>
              </a:spcBef>
              <a:spcAft>
                <a:spcPts val="0"/>
              </a:spcAft>
              <a:buSzPts val="4800"/>
              <a:buNone/>
              <a:defRPr sz="4800"/>
            </a:lvl8pPr>
            <a:lvl9pPr lvl="8" algn="l">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Big hole" type="blank">
  <p:cSld name="BLANK">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1"/>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1"/>
          <p:cNvSpPr/>
          <p:nvPr/>
        </p:nvSpPr>
        <p:spPr>
          <a:xfrm>
            <a:off x="-14" y="-4"/>
            <a:ext cx="9162955" cy="5148516"/>
          </a:xfrm>
          <a:custGeom>
            <a:rect b="b" l="l" r="r" t="t"/>
            <a:pathLst>
              <a:path extrusionOk="0" h="2258121" w="4014438">
                <a:moveTo>
                  <a:pt x="3432199" y="0"/>
                </a:moveTo>
                <a:cubicBezTo>
                  <a:pt x="3485662" y="101239"/>
                  <a:pt x="3541529" y="221045"/>
                  <a:pt x="3606618" y="360589"/>
                </a:cubicBezTo>
                <a:cubicBezTo>
                  <a:pt x="3810894" y="798685"/>
                  <a:pt x="3924532" y="1042395"/>
                  <a:pt x="3839685" y="1275525"/>
                </a:cubicBezTo>
                <a:cubicBezTo>
                  <a:pt x="3754838" y="1508656"/>
                  <a:pt x="3511128" y="1622293"/>
                  <a:pt x="3073032" y="1826591"/>
                </a:cubicBezTo>
                <a:cubicBezTo>
                  <a:pt x="2634936" y="2030888"/>
                  <a:pt x="2391226" y="2144401"/>
                  <a:pt x="2158096" y="2059658"/>
                </a:cubicBezTo>
                <a:cubicBezTo>
                  <a:pt x="1924966" y="1974916"/>
                  <a:pt x="1811306" y="1731101"/>
                  <a:pt x="1607030" y="1293005"/>
                </a:cubicBezTo>
                <a:cubicBezTo>
                  <a:pt x="1402754" y="854908"/>
                  <a:pt x="1289095" y="611199"/>
                  <a:pt x="1373942" y="378068"/>
                </a:cubicBezTo>
                <a:cubicBezTo>
                  <a:pt x="1432005" y="218536"/>
                  <a:pt x="1564481" y="114955"/>
                  <a:pt x="1782682" y="0"/>
                </a:cubicBezTo>
                <a:lnTo>
                  <a:pt x="0" y="0"/>
                </a:lnTo>
                <a:lnTo>
                  <a:pt x="0" y="2258122"/>
                </a:lnTo>
                <a:lnTo>
                  <a:pt x="4014439" y="2258122"/>
                </a:lnTo>
                <a:lnTo>
                  <a:pt x="40144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Small hole">
  <p:cSld name="BLANK_2">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12"/>
          <p:cNvSpPr/>
          <p:nvPr/>
        </p:nvSpPr>
        <p:spPr>
          <a:xfrm>
            <a:off x="0" y="25"/>
            <a:ext cx="9142883" cy="5142871"/>
          </a:xfrm>
          <a:custGeom>
            <a:rect b="b" l="l" r="r" t="t"/>
            <a:pathLst>
              <a:path extrusionOk="0" h="2258121" w="4014438">
                <a:moveTo>
                  <a:pt x="3043092" y="0"/>
                </a:moveTo>
                <a:cubicBezTo>
                  <a:pt x="3095509" y="23543"/>
                  <a:pt x="3152046" y="49909"/>
                  <a:pt x="3213600" y="78595"/>
                </a:cubicBezTo>
                <a:cubicBezTo>
                  <a:pt x="3550416" y="235660"/>
                  <a:pt x="3737756" y="323016"/>
                  <a:pt x="3802991" y="502244"/>
                </a:cubicBezTo>
                <a:cubicBezTo>
                  <a:pt x="3868225" y="681472"/>
                  <a:pt x="3780870" y="868833"/>
                  <a:pt x="3623805" y="1205649"/>
                </a:cubicBezTo>
                <a:cubicBezTo>
                  <a:pt x="3466740" y="1542465"/>
                  <a:pt x="3379384" y="1729805"/>
                  <a:pt x="3200156" y="1795040"/>
                </a:cubicBezTo>
                <a:cubicBezTo>
                  <a:pt x="3020928" y="1860274"/>
                  <a:pt x="2833567" y="1772918"/>
                  <a:pt x="2496772" y="1615853"/>
                </a:cubicBezTo>
                <a:cubicBezTo>
                  <a:pt x="2159977" y="1458789"/>
                  <a:pt x="1972595" y="1371433"/>
                  <a:pt x="1907361" y="1192205"/>
                </a:cubicBezTo>
                <a:cubicBezTo>
                  <a:pt x="1842126" y="1012977"/>
                  <a:pt x="1929503" y="825615"/>
                  <a:pt x="2086546" y="488821"/>
                </a:cubicBezTo>
                <a:cubicBezTo>
                  <a:pt x="2193515" y="259412"/>
                  <a:pt x="2268158" y="99378"/>
                  <a:pt x="2361515" y="0"/>
                </a:cubicBezTo>
                <a:lnTo>
                  <a:pt x="0" y="0"/>
                </a:lnTo>
                <a:lnTo>
                  <a:pt x="0" y="2258122"/>
                </a:lnTo>
                <a:lnTo>
                  <a:pt x="4014439" y="2258122"/>
                </a:lnTo>
                <a:lnTo>
                  <a:pt x="40144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12"/>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
    <p:spTree>
      <p:nvGrpSpPr>
        <p:cNvPr id="63" name="Shape 63"/>
        <p:cNvGrpSpPr/>
        <p:nvPr/>
      </p:nvGrpSpPr>
      <p:grpSpPr>
        <a:xfrm>
          <a:off x="0" y="0"/>
          <a:ext cx="0" cy="0"/>
          <a:chOff x="0" y="0"/>
          <a:chExt cx="0" cy="0"/>
        </a:xfrm>
      </p:grpSpPr>
      <p:sp>
        <p:nvSpPr>
          <p:cNvPr id="64" name="Google Shape;64;p13"/>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3"/>
          <p:cNvSpPr/>
          <p:nvPr/>
        </p:nvSpPr>
        <p:spPr>
          <a:xfrm>
            <a:off x="1831963" y="248075"/>
            <a:ext cx="5480078" cy="5479863"/>
          </a:xfrm>
          <a:custGeom>
            <a:rect b="b" l="l" r="r" t="t"/>
            <a:pathLst>
              <a:path extrusionOk="0" h="1376850" w="1376904">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13" name="Shape 13"/>
        <p:cNvGrpSpPr/>
        <p:nvPr/>
      </p:nvGrpSpPr>
      <p:grpSpPr>
        <a:xfrm>
          <a:off x="0" y="0"/>
          <a:ext cx="0" cy="0"/>
          <a:chOff x="0" y="0"/>
          <a:chExt cx="0" cy="0"/>
        </a:xfrm>
      </p:grpSpPr>
      <p:grpSp>
        <p:nvGrpSpPr>
          <p:cNvPr id="14" name="Google Shape;14;p3"/>
          <p:cNvGrpSpPr/>
          <p:nvPr/>
        </p:nvGrpSpPr>
        <p:grpSpPr>
          <a:xfrm>
            <a:off x="-85" y="1433"/>
            <a:ext cx="9144087" cy="5143548"/>
            <a:chOff x="32524" y="4599878"/>
            <a:chExt cx="4014438" cy="2258121"/>
          </a:xfrm>
        </p:grpSpPr>
        <p:sp>
          <p:nvSpPr>
            <p:cNvPr id="15" name="Google Shape;15;p3"/>
            <p:cNvSpPr/>
            <p:nvPr/>
          </p:nvSpPr>
          <p:spPr>
            <a:xfrm>
              <a:off x="32524" y="6104602"/>
              <a:ext cx="384717" cy="753397"/>
            </a:xfrm>
            <a:custGeom>
              <a:rect b="b" l="l" r="r" t="t"/>
              <a:pathLst>
                <a:path extrusionOk="0" h="753397" w="384717">
                  <a:moveTo>
                    <a:pt x="98270" y="213079"/>
                  </a:moveTo>
                  <a:cubicBezTo>
                    <a:pt x="62307" y="136115"/>
                    <a:pt x="29376" y="65507"/>
                    <a:pt x="0" y="0"/>
                  </a:cubicBezTo>
                  <a:lnTo>
                    <a:pt x="0" y="753397"/>
                  </a:lnTo>
                  <a:lnTo>
                    <a:pt x="384717" y="753397"/>
                  </a:lnTo>
                  <a:cubicBezTo>
                    <a:pt x="292469" y="629640"/>
                    <a:pt x="209462" y="451666"/>
                    <a:pt x="98270" y="21307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3"/>
            <p:cNvSpPr/>
            <p:nvPr/>
          </p:nvSpPr>
          <p:spPr>
            <a:xfrm>
              <a:off x="32524" y="4599878"/>
              <a:ext cx="4014438" cy="2258121"/>
            </a:xfrm>
            <a:custGeom>
              <a:rect b="b" l="l" r="r" t="t"/>
              <a:pathLst>
                <a:path extrusionOk="0" h="2258121" w="4014438">
                  <a:moveTo>
                    <a:pt x="0" y="0"/>
                  </a:moveTo>
                  <a:lnTo>
                    <a:pt x="0" y="663951"/>
                  </a:lnTo>
                  <a:cubicBezTo>
                    <a:pt x="122942" y="548013"/>
                    <a:pt x="321322" y="455472"/>
                    <a:pt x="605950" y="322744"/>
                  </a:cubicBezTo>
                  <a:cubicBezTo>
                    <a:pt x="1022867" y="128295"/>
                    <a:pt x="1254763" y="20197"/>
                    <a:pt x="1476624" y="100946"/>
                  </a:cubicBezTo>
                  <a:cubicBezTo>
                    <a:pt x="1698484" y="181695"/>
                    <a:pt x="1806602" y="413613"/>
                    <a:pt x="2000947" y="830508"/>
                  </a:cubicBezTo>
                  <a:cubicBezTo>
                    <a:pt x="2195292" y="1247404"/>
                    <a:pt x="2303493" y="1479321"/>
                    <a:pt x="2222745" y="1701161"/>
                  </a:cubicBezTo>
                  <a:cubicBezTo>
                    <a:pt x="2141996" y="1923000"/>
                    <a:pt x="1910099" y="2031160"/>
                    <a:pt x="1493204" y="2225567"/>
                  </a:cubicBezTo>
                  <a:lnTo>
                    <a:pt x="1423370" y="2258122"/>
                  </a:lnTo>
                  <a:lnTo>
                    <a:pt x="4014439" y="2258122"/>
                  </a:lnTo>
                  <a:lnTo>
                    <a:pt x="40144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 name="Google Shape;17;p3"/>
          <p:cNvSpPr txBox="1"/>
          <p:nvPr>
            <p:ph type="ctrTitle"/>
          </p:nvPr>
        </p:nvSpPr>
        <p:spPr>
          <a:xfrm>
            <a:off x="3422975" y="2718475"/>
            <a:ext cx="5035200" cy="1159800"/>
          </a:xfrm>
          <a:prstGeom prst="rect">
            <a:avLst/>
          </a:prstGeom>
        </p:spPr>
        <p:txBody>
          <a:bodyPr anchorCtr="0" anchor="b" bIns="0" lIns="0" spcFirstLastPara="1" rIns="0" wrap="square" tIns="0">
            <a:noAutofit/>
          </a:bodyPr>
          <a:lstStyle>
            <a:lvl1pPr lvl="0" rtl="0" algn="l">
              <a:spcBef>
                <a:spcPts val="0"/>
              </a:spcBef>
              <a:spcAft>
                <a:spcPts val="0"/>
              </a:spcAft>
              <a:buSzPts val="4000"/>
              <a:buNone/>
              <a:defRPr sz="4000"/>
            </a:lvl1pPr>
            <a:lvl2pPr lvl="1" rtl="0" algn="l">
              <a:spcBef>
                <a:spcPts val="0"/>
              </a:spcBef>
              <a:spcAft>
                <a:spcPts val="0"/>
              </a:spcAft>
              <a:buSzPts val="4000"/>
              <a:buNone/>
              <a:defRPr sz="4000"/>
            </a:lvl2pPr>
            <a:lvl3pPr lvl="2" rtl="0" algn="l">
              <a:spcBef>
                <a:spcPts val="0"/>
              </a:spcBef>
              <a:spcAft>
                <a:spcPts val="0"/>
              </a:spcAft>
              <a:buSzPts val="4000"/>
              <a:buNone/>
              <a:defRPr sz="4000"/>
            </a:lvl3pPr>
            <a:lvl4pPr lvl="3" rtl="0" algn="l">
              <a:spcBef>
                <a:spcPts val="0"/>
              </a:spcBef>
              <a:spcAft>
                <a:spcPts val="0"/>
              </a:spcAft>
              <a:buSzPts val="4000"/>
              <a:buNone/>
              <a:defRPr sz="4000"/>
            </a:lvl4pPr>
            <a:lvl5pPr lvl="4" rtl="0" algn="l">
              <a:spcBef>
                <a:spcPts val="0"/>
              </a:spcBef>
              <a:spcAft>
                <a:spcPts val="0"/>
              </a:spcAft>
              <a:buSzPts val="4000"/>
              <a:buNone/>
              <a:defRPr sz="4000"/>
            </a:lvl5pPr>
            <a:lvl6pPr lvl="5" rtl="0" algn="l">
              <a:spcBef>
                <a:spcPts val="0"/>
              </a:spcBef>
              <a:spcAft>
                <a:spcPts val="0"/>
              </a:spcAft>
              <a:buSzPts val="4000"/>
              <a:buNone/>
              <a:defRPr sz="4000"/>
            </a:lvl6pPr>
            <a:lvl7pPr lvl="6" rtl="0" algn="l">
              <a:spcBef>
                <a:spcPts val="0"/>
              </a:spcBef>
              <a:spcAft>
                <a:spcPts val="0"/>
              </a:spcAft>
              <a:buSzPts val="4000"/>
              <a:buNone/>
              <a:defRPr sz="4000"/>
            </a:lvl7pPr>
            <a:lvl8pPr lvl="7" rtl="0" algn="l">
              <a:spcBef>
                <a:spcPts val="0"/>
              </a:spcBef>
              <a:spcAft>
                <a:spcPts val="0"/>
              </a:spcAft>
              <a:buSzPts val="4000"/>
              <a:buNone/>
              <a:defRPr sz="4000"/>
            </a:lvl8pPr>
            <a:lvl9pPr lvl="8" rtl="0" algn="l">
              <a:spcBef>
                <a:spcPts val="0"/>
              </a:spcBef>
              <a:spcAft>
                <a:spcPts val="0"/>
              </a:spcAft>
              <a:buSzPts val="4000"/>
              <a:buNone/>
              <a:defRPr sz="4000"/>
            </a:lvl9pPr>
          </a:lstStyle>
          <a:p/>
        </p:txBody>
      </p:sp>
      <p:sp>
        <p:nvSpPr>
          <p:cNvPr id="18" name="Google Shape;18;p3"/>
          <p:cNvSpPr txBox="1"/>
          <p:nvPr>
            <p:ph idx="1" type="subTitle"/>
          </p:nvPr>
        </p:nvSpPr>
        <p:spPr>
          <a:xfrm>
            <a:off x="3422975" y="3883175"/>
            <a:ext cx="5035200" cy="3420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2000"/>
              <a:buNone/>
              <a:defRPr>
                <a:solidFill>
                  <a:schemeClr val="dk2"/>
                </a:solidFill>
              </a:defRPr>
            </a:lvl1pPr>
            <a:lvl2pPr lvl="1" rtl="0">
              <a:spcBef>
                <a:spcPts val="600"/>
              </a:spcBef>
              <a:spcAft>
                <a:spcPts val="0"/>
              </a:spcAft>
              <a:buClr>
                <a:schemeClr val="dk2"/>
              </a:buClr>
              <a:buSzPts val="3000"/>
              <a:buNone/>
              <a:defRPr sz="3000">
                <a:solidFill>
                  <a:schemeClr val="dk2"/>
                </a:solidFill>
              </a:defRPr>
            </a:lvl2pPr>
            <a:lvl3pPr lvl="2" rtl="0">
              <a:spcBef>
                <a:spcPts val="600"/>
              </a:spcBef>
              <a:spcAft>
                <a:spcPts val="0"/>
              </a:spcAft>
              <a:buClr>
                <a:schemeClr val="dk2"/>
              </a:buClr>
              <a:buSzPts val="3000"/>
              <a:buNone/>
              <a:defRPr sz="3000">
                <a:solidFill>
                  <a:schemeClr val="dk2"/>
                </a:solidFill>
              </a:defRPr>
            </a:lvl3pPr>
            <a:lvl4pPr lvl="3" rtl="0">
              <a:spcBef>
                <a:spcPts val="600"/>
              </a:spcBef>
              <a:spcAft>
                <a:spcPts val="0"/>
              </a:spcAft>
              <a:buClr>
                <a:schemeClr val="dk2"/>
              </a:buClr>
              <a:buSzPts val="3000"/>
              <a:buNone/>
              <a:defRPr sz="3000">
                <a:solidFill>
                  <a:schemeClr val="dk2"/>
                </a:solidFill>
              </a:defRPr>
            </a:lvl4pPr>
            <a:lvl5pPr lvl="4" rtl="0">
              <a:spcBef>
                <a:spcPts val="600"/>
              </a:spcBef>
              <a:spcAft>
                <a:spcPts val="0"/>
              </a:spcAft>
              <a:buClr>
                <a:schemeClr val="dk2"/>
              </a:buClr>
              <a:buSzPts val="3000"/>
              <a:buNone/>
              <a:defRPr sz="3000">
                <a:solidFill>
                  <a:schemeClr val="dk2"/>
                </a:solidFill>
              </a:defRPr>
            </a:lvl5pPr>
            <a:lvl6pPr lvl="5" rtl="0">
              <a:spcBef>
                <a:spcPts val="600"/>
              </a:spcBef>
              <a:spcAft>
                <a:spcPts val="0"/>
              </a:spcAft>
              <a:buClr>
                <a:schemeClr val="dk2"/>
              </a:buClr>
              <a:buSzPts val="3000"/>
              <a:buNone/>
              <a:defRPr sz="3000">
                <a:solidFill>
                  <a:schemeClr val="dk2"/>
                </a:solidFill>
              </a:defRPr>
            </a:lvl6pPr>
            <a:lvl7pPr lvl="6" rtl="0">
              <a:spcBef>
                <a:spcPts val="600"/>
              </a:spcBef>
              <a:spcAft>
                <a:spcPts val="0"/>
              </a:spcAft>
              <a:buClr>
                <a:schemeClr val="dk2"/>
              </a:buClr>
              <a:buSzPts val="3000"/>
              <a:buNone/>
              <a:defRPr sz="3000">
                <a:solidFill>
                  <a:schemeClr val="dk2"/>
                </a:solidFill>
              </a:defRPr>
            </a:lvl7pPr>
            <a:lvl8pPr lvl="7" rtl="0">
              <a:spcBef>
                <a:spcPts val="600"/>
              </a:spcBef>
              <a:spcAft>
                <a:spcPts val="0"/>
              </a:spcAft>
              <a:buClr>
                <a:schemeClr val="dk2"/>
              </a:buClr>
              <a:buSzPts val="3000"/>
              <a:buNone/>
              <a:defRPr sz="3000">
                <a:solidFill>
                  <a:schemeClr val="dk2"/>
                </a:solidFill>
              </a:defRPr>
            </a:lvl8pPr>
            <a:lvl9pPr lvl="8" rtl="0">
              <a:spcBef>
                <a:spcPts val="600"/>
              </a:spcBef>
              <a:spcAft>
                <a:spcPts val="600"/>
              </a:spcAft>
              <a:buClr>
                <a:schemeClr val="dk2"/>
              </a:buClr>
              <a:buSzPts val="3000"/>
              <a:buNone/>
              <a:defRPr sz="30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4"/>
          <p:cNvSpPr/>
          <p:nvPr/>
        </p:nvSpPr>
        <p:spPr>
          <a:xfrm>
            <a:off x="-24532" y="-11"/>
            <a:ext cx="9193063" cy="5148516"/>
          </a:xfrm>
          <a:custGeom>
            <a:rect b="b" l="l" r="r" t="t"/>
            <a:pathLst>
              <a:path extrusionOk="0" h="2258121" w="4014438">
                <a:moveTo>
                  <a:pt x="0" y="0"/>
                </a:moveTo>
                <a:lnTo>
                  <a:pt x="0" y="2258122"/>
                </a:lnTo>
                <a:lnTo>
                  <a:pt x="1342328" y="2258122"/>
                </a:lnTo>
                <a:cubicBezTo>
                  <a:pt x="1250100" y="2134365"/>
                  <a:pt x="1167094" y="1956391"/>
                  <a:pt x="1055881" y="1717804"/>
                </a:cubicBezTo>
                <a:cubicBezTo>
                  <a:pt x="861432" y="1300908"/>
                  <a:pt x="753335" y="1068991"/>
                  <a:pt x="834083" y="847151"/>
                </a:cubicBezTo>
                <a:cubicBezTo>
                  <a:pt x="914832" y="625312"/>
                  <a:pt x="1146729" y="517152"/>
                  <a:pt x="1563624" y="322744"/>
                </a:cubicBezTo>
                <a:cubicBezTo>
                  <a:pt x="1980519" y="128337"/>
                  <a:pt x="2212437" y="20198"/>
                  <a:pt x="2434297" y="100946"/>
                </a:cubicBezTo>
                <a:cubicBezTo>
                  <a:pt x="2656158" y="181695"/>
                  <a:pt x="2764276" y="413613"/>
                  <a:pt x="2958684" y="830508"/>
                </a:cubicBezTo>
                <a:cubicBezTo>
                  <a:pt x="3153091" y="1247403"/>
                  <a:pt x="3261230" y="1479321"/>
                  <a:pt x="3180481" y="1701160"/>
                </a:cubicBezTo>
                <a:cubicBezTo>
                  <a:pt x="3099732" y="1923000"/>
                  <a:pt x="2867836" y="2031160"/>
                  <a:pt x="2450940" y="2225567"/>
                </a:cubicBezTo>
                <a:lnTo>
                  <a:pt x="2380981" y="2258122"/>
                </a:lnTo>
                <a:lnTo>
                  <a:pt x="4014439" y="2258122"/>
                </a:lnTo>
                <a:lnTo>
                  <a:pt x="40144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4"/>
          <p:cNvSpPr txBox="1"/>
          <p:nvPr>
            <p:ph idx="1" type="body"/>
          </p:nvPr>
        </p:nvSpPr>
        <p:spPr>
          <a:xfrm>
            <a:off x="1076700" y="2161800"/>
            <a:ext cx="6990600" cy="819900"/>
          </a:xfrm>
          <a:prstGeom prst="rect">
            <a:avLst/>
          </a:prstGeom>
        </p:spPr>
        <p:txBody>
          <a:bodyPr anchorCtr="0" anchor="ctr" bIns="0" lIns="0" spcFirstLastPara="1" rIns="0" wrap="square" tIns="0">
            <a:noAutofit/>
          </a:bodyPr>
          <a:lstStyle>
            <a:lvl1pPr indent="-406400" lvl="0" marL="457200" rtl="0" algn="ctr">
              <a:spcBef>
                <a:spcPts val="0"/>
              </a:spcBef>
              <a:spcAft>
                <a:spcPts val="0"/>
              </a:spcAft>
              <a:buSzPts val="2800"/>
              <a:buFont typeface="Karla"/>
              <a:buChar char="▪"/>
              <a:defRPr sz="2800">
                <a:latin typeface="Karla"/>
                <a:ea typeface="Karla"/>
                <a:cs typeface="Karla"/>
                <a:sym typeface="Karla"/>
              </a:defRPr>
            </a:lvl1pPr>
            <a:lvl2pPr indent="-406400" lvl="1" marL="914400" rtl="0" algn="ctr">
              <a:spcBef>
                <a:spcPts val="600"/>
              </a:spcBef>
              <a:spcAft>
                <a:spcPts val="0"/>
              </a:spcAft>
              <a:buSzPts val="2800"/>
              <a:buFont typeface="Karla"/>
              <a:buChar char="▫"/>
              <a:defRPr sz="2800">
                <a:latin typeface="Karla"/>
                <a:ea typeface="Karla"/>
                <a:cs typeface="Karla"/>
                <a:sym typeface="Karla"/>
              </a:defRPr>
            </a:lvl2pPr>
            <a:lvl3pPr indent="-406400" lvl="2" marL="1371600" rtl="0" algn="ctr">
              <a:spcBef>
                <a:spcPts val="600"/>
              </a:spcBef>
              <a:spcAft>
                <a:spcPts val="0"/>
              </a:spcAft>
              <a:buSzPts val="2800"/>
              <a:buFont typeface="Karla"/>
              <a:buChar char="▫"/>
              <a:defRPr sz="2800">
                <a:latin typeface="Karla"/>
                <a:ea typeface="Karla"/>
                <a:cs typeface="Karla"/>
                <a:sym typeface="Karla"/>
              </a:defRPr>
            </a:lvl3pPr>
            <a:lvl4pPr indent="-406400" lvl="3" marL="1828800" rtl="0" algn="ctr">
              <a:spcBef>
                <a:spcPts val="600"/>
              </a:spcBef>
              <a:spcAft>
                <a:spcPts val="0"/>
              </a:spcAft>
              <a:buSzPts val="2800"/>
              <a:buFont typeface="Karla"/>
              <a:buChar char="▫"/>
              <a:defRPr sz="2800">
                <a:latin typeface="Karla"/>
                <a:ea typeface="Karla"/>
                <a:cs typeface="Karla"/>
                <a:sym typeface="Karla"/>
              </a:defRPr>
            </a:lvl4pPr>
            <a:lvl5pPr indent="-406400" lvl="4" marL="2286000" rtl="0" algn="ctr">
              <a:spcBef>
                <a:spcPts val="600"/>
              </a:spcBef>
              <a:spcAft>
                <a:spcPts val="0"/>
              </a:spcAft>
              <a:buSzPts val="2800"/>
              <a:buFont typeface="Karla"/>
              <a:buChar char="▫"/>
              <a:defRPr sz="2800">
                <a:latin typeface="Karla"/>
                <a:ea typeface="Karla"/>
                <a:cs typeface="Karla"/>
                <a:sym typeface="Karla"/>
              </a:defRPr>
            </a:lvl5pPr>
            <a:lvl6pPr indent="-406400" lvl="5" marL="2743200" rtl="0" algn="ctr">
              <a:spcBef>
                <a:spcPts val="600"/>
              </a:spcBef>
              <a:spcAft>
                <a:spcPts val="0"/>
              </a:spcAft>
              <a:buSzPts val="2800"/>
              <a:buFont typeface="Karla"/>
              <a:buChar char="▫"/>
              <a:defRPr sz="2800">
                <a:latin typeface="Karla"/>
                <a:ea typeface="Karla"/>
                <a:cs typeface="Karla"/>
                <a:sym typeface="Karla"/>
              </a:defRPr>
            </a:lvl6pPr>
            <a:lvl7pPr indent="-406400" lvl="6" marL="3200400" rtl="0" algn="ctr">
              <a:spcBef>
                <a:spcPts val="600"/>
              </a:spcBef>
              <a:spcAft>
                <a:spcPts val="0"/>
              </a:spcAft>
              <a:buSzPts val="2800"/>
              <a:buFont typeface="Karla"/>
              <a:buChar char="▫"/>
              <a:defRPr sz="2800">
                <a:latin typeface="Karla"/>
                <a:ea typeface="Karla"/>
                <a:cs typeface="Karla"/>
                <a:sym typeface="Karla"/>
              </a:defRPr>
            </a:lvl7pPr>
            <a:lvl8pPr indent="-406400" lvl="7" marL="3657600" rtl="0" algn="ctr">
              <a:spcBef>
                <a:spcPts val="600"/>
              </a:spcBef>
              <a:spcAft>
                <a:spcPts val="0"/>
              </a:spcAft>
              <a:buSzPts val="2800"/>
              <a:buFont typeface="Karla"/>
              <a:buChar char="▫"/>
              <a:defRPr sz="2800">
                <a:latin typeface="Karla"/>
                <a:ea typeface="Karla"/>
                <a:cs typeface="Karla"/>
                <a:sym typeface="Karla"/>
              </a:defRPr>
            </a:lvl8pPr>
            <a:lvl9pPr indent="-406400" lvl="8" marL="4114800" algn="ctr">
              <a:spcBef>
                <a:spcPts val="600"/>
              </a:spcBef>
              <a:spcAft>
                <a:spcPts val="600"/>
              </a:spcAft>
              <a:buSzPts val="2800"/>
              <a:buFont typeface="Karla"/>
              <a:buChar char="▫"/>
              <a:defRPr sz="2800">
                <a:latin typeface="Karla"/>
                <a:ea typeface="Karla"/>
                <a:cs typeface="Karla"/>
                <a:sym typeface="Karla"/>
              </a:defRPr>
            </a:lvl9pPr>
          </a:lstStyle>
          <a:p/>
        </p:txBody>
      </p:sp>
      <p:sp>
        <p:nvSpPr>
          <p:cNvPr id="22" name="Google Shape;22;p4"/>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 name="Google Shape;23;p4"/>
          <p:cNvSpPr/>
          <p:nvPr/>
        </p:nvSpPr>
        <p:spPr>
          <a:xfrm>
            <a:off x="4362962" y="1295124"/>
            <a:ext cx="418075" cy="342950"/>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noFill/>
                <a:latin typeface="Encode Sans Semi Condensed"/>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5"/>
          <p:cNvSpPr/>
          <p:nvPr/>
        </p:nvSpPr>
        <p:spPr>
          <a:xfrm>
            <a:off x="0" y="0"/>
            <a:ext cx="9162955" cy="5142871"/>
          </a:xfrm>
          <a:custGeom>
            <a:rect b="b" l="l" r="r" t="t"/>
            <a:pathLst>
              <a:path extrusionOk="0" h="2258121" w="4014438">
                <a:moveTo>
                  <a:pt x="0" y="0"/>
                </a:moveTo>
                <a:lnTo>
                  <a:pt x="0" y="729708"/>
                </a:lnTo>
                <a:cubicBezTo>
                  <a:pt x="69207" y="683709"/>
                  <a:pt x="163087" y="639801"/>
                  <a:pt x="284356" y="583348"/>
                </a:cubicBezTo>
                <a:cubicBezTo>
                  <a:pt x="523508" y="471843"/>
                  <a:pt x="656528" y="409807"/>
                  <a:pt x="783798" y="456120"/>
                </a:cubicBezTo>
                <a:cubicBezTo>
                  <a:pt x="911069" y="502432"/>
                  <a:pt x="973083" y="635473"/>
                  <a:pt x="1084589" y="874625"/>
                </a:cubicBezTo>
                <a:cubicBezTo>
                  <a:pt x="1196094" y="1113777"/>
                  <a:pt x="1258129" y="1246797"/>
                  <a:pt x="1211817" y="1374046"/>
                </a:cubicBezTo>
                <a:cubicBezTo>
                  <a:pt x="1165505" y="1501296"/>
                  <a:pt x="1032380" y="1563290"/>
                  <a:pt x="793228" y="1674774"/>
                </a:cubicBezTo>
                <a:cubicBezTo>
                  <a:pt x="554076" y="1786258"/>
                  <a:pt x="421056" y="1848315"/>
                  <a:pt x="293807" y="1802002"/>
                </a:cubicBezTo>
                <a:cubicBezTo>
                  <a:pt x="169234" y="1756693"/>
                  <a:pt x="107156" y="1628273"/>
                  <a:pt x="0" y="1398572"/>
                </a:cubicBezTo>
                <a:lnTo>
                  <a:pt x="0" y="2258122"/>
                </a:lnTo>
                <a:lnTo>
                  <a:pt x="4014439" y="2258122"/>
                </a:lnTo>
                <a:lnTo>
                  <a:pt x="40144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5"/>
          <p:cNvSpPr txBox="1"/>
          <p:nvPr>
            <p:ph type="title"/>
          </p:nvPr>
        </p:nvSpPr>
        <p:spPr>
          <a:xfrm>
            <a:off x="558600" y="1123950"/>
            <a:ext cx="2595300" cy="674100"/>
          </a:xfrm>
          <a:prstGeom prst="rect">
            <a:avLst/>
          </a:prstGeom>
        </p:spPr>
        <p:txBody>
          <a:bodyPr anchorCtr="0" anchor="t" bIns="0" lIns="0" spcFirstLastPara="1" rIns="0" wrap="square" tIns="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7" name="Google Shape;27;p5"/>
          <p:cNvSpPr txBox="1"/>
          <p:nvPr>
            <p:ph idx="1" type="body"/>
          </p:nvPr>
        </p:nvSpPr>
        <p:spPr>
          <a:xfrm>
            <a:off x="3651875" y="1200150"/>
            <a:ext cx="4933500" cy="3010200"/>
          </a:xfrm>
          <a:prstGeom prst="rect">
            <a:avLst/>
          </a:prstGeom>
        </p:spPr>
        <p:txBody>
          <a:bodyPr anchorCtr="0" anchor="t" bIns="0" lIns="0" spcFirstLastPara="1" rIns="0" wrap="square" tIns="0">
            <a:noAutofit/>
          </a:bodyPr>
          <a:lstStyle>
            <a:lvl1pPr indent="-355600" lvl="0" marL="457200">
              <a:spcBef>
                <a:spcPts val="0"/>
              </a:spcBef>
              <a:spcAft>
                <a:spcPts val="0"/>
              </a:spcAft>
              <a:buSzPts val="2000"/>
              <a:buChar char="▪"/>
              <a:defRPr/>
            </a:lvl1pPr>
            <a:lvl2pPr indent="-355600" lvl="1" marL="914400">
              <a:spcBef>
                <a:spcPts val="600"/>
              </a:spcBef>
              <a:spcAft>
                <a:spcPts val="0"/>
              </a:spcAft>
              <a:buSzPts val="2000"/>
              <a:buChar char="▫"/>
              <a:defRPr/>
            </a:lvl2pPr>
            <a:lvl3pPr indent="-355600" lvl="2" marL="1371600">
              <a:spcBef>
                <a:spcPts val="600"/>
              </a:spcBef>
              <a:spcAft>
                <a:spcPts val="0"/>
              </a:spcAft>
              <a:buSzPts val="20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600"/>
              </a:spcAft>
              <a:buSzPts val="2000"/>
              <a:buChar char="▫"/>
              <a:defRPr/>
            </a:lvl9pPr>
          </a:lstStyle>
          <a:p/>
        </p:txBody>
      </p:sp>
      <p:sp>
        <p:nvSpPr>
          <p:cNvPr id="28" name="Google Shape;28;p5"/>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bg>
      <p:bgPr>
        <a:blipFill>
          <a:blip r:embed="rId2">
            <a:alphaModFix/>
          </a:blip>
          <a:stretch>
            <a:fillRect/>
          </a:stretch>
        </a:blipFill>
      </p:bgPr>
    </p:bg>
    <p:spTree>
      <p:nvGrpSpPr>
        <p:cNvPr id="29" name="Shape 29"/>
        <p:cNvGrpSpPr/>
        <p:nvPr/>
      </p:nvGrpSpPr>
      <p:grpSpPr>
        <a:xfrm>
          <a:off x="0" y="0"/>
          <a:ext cx="0" cy="0"/>
          <a:chOff x="0" y="0"/>
          <a:chExt cx="0" cy="0"/>
        </a:xfrm>
      </p:grpSpPr>
      <p:grpSp>
        <p:nvGrpSpPr>
          <p:cNvPr id="30" name="Google Shape;30;p6"/>
          <p:cNvGrpSpPr/>
          <p:nvPr/>
        </p:nvGrpSpPr>
        <p:grpSpPr>
          <a:xfrm>
            <a:off x="-41" y="0"/>
            <a:ext cx="9144088" cy="5143548"/>
            <a:chOff x="8145036" y="0"/>
            <a:chExt cx="4014438" cy="2258121"/>
          </a:xfrm>
        </p:grpSpPr>
        <p:sp>
          <p:nvSpPr>
            <p:cNvPr id="31" name="Google Shape;31;p6"/>
            <p:cNvSpPr/>
            <p:nvPr/>
          </p:nvSpPr>
          <p:spPr>
            <a:xfrm>
              <a:off x="8145036" y="0"/>
              <a:ext cx="4014376" cy="2258121"/>
            </a:xfrm>
            <a:custGeom>
              <a:rect b="b" l="l" r="r" t="t"/>
              <a:pathLst>
                <a:path extrusionOk="0" h="2258121" w="4014376">
                  <a:moveTo>
                    <a:pt x="2148603" y="1774988"/>
                  </a:moveTo>
                  <a:cubicBezTo>
                    <a:pt x="1965654" y="1382640"/>
                    <a:pt x="1863892" y="1164459"/>
                    <a:pt x="1939873" y="955604"/>
                  </a:cubicBezTo>
                  <a:cubicBezTo>
                    <a:pt x="2015855" y="746748"/>
                    <a:pt x="2234119" y="645049"/>
                    <a:pt x="2626468" y="462162"/>
                  </a:cubicBezTo>
                  <a:cubicBezTo>
                    <a:pt x="3018816" y="279275"/>
                    <a:pt x="3236997" y="177451"/>
                    <a:pt x="3445831" y="253432"/>
                  </a:cubicBezTo>
                  <a:cubicBezTo>
                    <a:pt x="3654666" y="329414"/>
                    <a:pt x="3756386" y="547678"/>
                    <a:pt x="3939272" y="940006"/>
                  </a:cubicBezTo>
                  <a:cubicBezTo>
                    <a:pt x="3966182" y="997693"/>
                    <a:pt x="3991294" y="1051574"/>
                    <a:pt x="4014377" y="1102256"/>
                  </a:cubicBezTo>
                  <a:lnTo>
                    <a:pt x="4014377" y="0"/>
                  </a:lnTo>
                  <a:lnTo>
                    <a:pt x="0" y="0"/>
                  </a:lnTo>
                  <a:lnTo>
                    <a:pt x="0" y="2258122"/>
                  </a:lnTo>
                  <a:lnTo>
                    <a:pt x="2400007" y="2258122"/>
                  </a:lnTo>
                  <a:cubicBezTo>
                    <a:pt x="2320283" y="2143125"/>
                    <a:pt x="2245932" y="1983697"/>
                    <a:pt x="2148603" y="177498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6"/>
            <p:cNvSpPr/>
            <p:nvPr/>
          </p:nvSpPr>
          <p:spPr>
            <a:xfrm>
              <a:off x="11595195" y="1947441"/>
              <a:ext cx="564279" cy="310680"/>
            </a:xfrm>
            <a:custGeom>
              <a:rect b="b" l="l" r="r" t="t"/>
              <a:pathLst>
                <a:path extrusionOk="0" h="310680" w="564279">
                  <a:moveTo>
                    <a:pt x="11332" y="305390"/>
                  </a:moveTo>
                  <a:lnTo>
                    <a:pt x="0" y="310680"/>
                  </a:lnTo>
                  <a:lnTo>
                    <a:pt x="564279" y="310680"/>
                  </a:lnTo>
                  <a:lnTo>
                    <a:pt x="564279" y="0"/>
                  </a:lnTo>
                  <a:cubicBezTo>
                    <a:pt x="447610" y="101929"/>
                    <a:pt x="266229" y="186525"/>
                    <a:pt x="11332" y="3053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 name="Google Shape;33;p6"/>
          <p:cNvSpPr txBox="1"/>
          <p:nvPr>
            <p:ph type="title"/>
          </p:nvPr>
        </p:nvSpPr>
        <p:spPr>
          <a:xfrm>
            <a:off x="1015625" y="1243638"/>
            <a:ext cx="4239300" cy="486900"/>
          </a:xfrm>
          <a:prstGeom prst="rect">
            <a:avLst/>
          </a:prstGeom>
        </p:spPr>
        <p:txBody>
          <a:bodyPr anchorCtr="0" anchor="b" bIns="0" lIns="0" spcFirstLastPara="1" rIns="0" wrap="square" tIns="0">
            <a:noAutofit/>
          </a:bodyPr>
          <a:lstStyle>
            <a:lvl1pPr lvl="0" rtl="0" algn="l">
              <a:spcBef>
                <a:spcPts val="0"/>
              </a:spcBef>
              <a:spcAft>
                <a:spcPts val="0"/>
              </a:spcAft>
              <a:buSzPts val="2600"/>
              <a:buNone/>
              <a:defRPr/>
            </a:lvl1pPr>
            <a:lvl2pPr lvl="1" rtl="0" algn="l">
              <a:spcBef>
                <a:spcPts val="0"/>
              </a:spcBef>
              <a:spcAft>
                <a:spcPts val="0"/>
              </a:spcAft>
              <a:buSzPts val="2600"/>
              <a:buNone/>
              <a:defRPr/>
            </a:lvl2pPr>
            <a:lvl3pPr lvl="2" rtl="0" algn="l">
              <a:spcBef>
                <a:spcPts val="0"/>
              </a:spcBef>
              <a:spcAft>
                <a:spcPts val="0"/>
              </a:spcAft>
              <a:buSzPts val="2600"/>
              <a:buNone/>
              <a:defRPr/>
            </a:lvl3pPr>
            <a:lvl4pPr lvl="3" rtl="0" algn="l">
              <a:spcBef>
                <a:spcPts val="0"/>
              </a:spcBef>
              <a:spcAft>
                <a:spcPts val="0"/>
              </a:spcAft>
              <a:buSzPts val="2600"/>
              <a:buNone/>
              <a:defRPr/>
            </a:lvl4pPr>
            <a:lvl5pPr lvl="4" rtl="0" algn="l">
              <a:spcBef>
                <a:spcPts val="0"/>
              </a:spcBef>
              <a:spcAft>
                <a:spcPts val="0"/>
              </a:spcAft>
              <a:buSzPts val="2600"/>
              <a:buNone/>
              <a:defRPr/>
            </a:lvl5pPr>
            <a:lvl6pPr lvl="5" rtl="0" algn="l">
              <a:spcBef>
                <a:spcPts val="0"/>
              </a:spcBef>
              <a:spcAft>
                <a:spcPts val="0"/>
              </a:spcAft>
              <a:buSzPts val="2600"/>
              <a:buNone/>
              <a:defRPr/>
            </a:lvl6pPr>
            <a:lvl7pPr lvl="6" rtl="0" algn="l">
              <a:spcBef>
                <a:spcPts val="0"/>
              </a:spcBef>
              <a:spcAft>
                <a:spcPts val="0"/>
              </a:spcAft>
              <a:buSzPts val="2600"/>
              <a:buNone/>
              <a:defRPr/>
            </a:lvl7pPr>
            <a:lvl8pPr lvl="7" rtl="0" algn="l">
              <a:spcBef>
                <a:spcPts val="0"/>
              </a:spcBef>
              <a:spcAft>
                <a:spcPts val="0"/>
              </a:spcAft>
              <a:buSzPts val="2600"/>
              <a:buNone/>
              <a:defRPr/>
            </a:lvl8pPr>
            <a:lvl9pPr lvl="8" rtl="0" algn="l">
              <a:spcBef>
                <a:spcPts val="0"/>
              </a:spcBef>
              <a:spcAft>
                <a:spcPts val="0"/>
              </a:spcAft>
              <a:buSzPts val="2600"/>
              <a:buNone/>
              <a:defRPr/>
            </a:lvl9pPr>
          </a:lstStyle>
          <a:p/>
        </p:txBody>
      </p:sp>
      <p:sp>
        <p:nvSpPr>
          <p:cNvPr id="34" name="Google Shape;34;p6"/>
          <p:cNvSpPr txBox="1"/>
          <p:nvPr>
            <p:ph idx="1" type="body"/>
          </p:nvPr>
        </p:nvSpPr>
        <p:spPr>
          <a:xfrm>
            <a:off x="1015791" y="1865257"/>
            <a:ext cx="4239300" cy="20346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a:lvl1pPr>
            <a:lvl2pPr indent="-355600" lvl="1" marL="914400" rtl="0">
              <a:spcBef>
                <a:spcPts val="600"/>
              </a:spcBef>
              <a:spcAft>
                <a:spcPts val="0"/>
              </a:spcAft>
              <a:buSzPts val="2000"/>
              <a:buChar char="▫"/>
              <a:defRPr/>
            </a:lvl2pPr>
            <a:lvl3pPr indent="-355600" lvl="2" marL="1371600" rtl="0">
              <a:spcBef>
                <a:spcPts val="600"/>
              </a:spcBef>
              <a:spcAft>
                <a:spcPts val="0"/>
              </a:spcAft>
              <a:buSzPts val="2000"/>
              <a:buChar char="▫"/>
              <a:defRPr/>
            </a:lvl3pPr>
            <a:lvl4pPr indent="-355600" lvl="3" marL="1828800" rtl="0">
              <a:spcBef>
                <a:spcPts val="600"/>
              </a:spcBef>
              <a:spcAft>
                <a:spcPts val="0"/>
              </a:spcAft>
              <a:buSzPts val="2000"/>
              <a:buChar char="▫"/>
              <a:defRPr/>
            </a:lvl4pPr>
            <a:lvl5pPr indent="-355600" lvl="4" marL="2286000" rtl="0">
              <a:spcBef>
                <a:spcPts val="600"/>
              </a:spcBef>
              <a:spcAft>
                <a:spcPts val="0"/>
              </a:spcAft>
              <a:buSzPts val="2000"/>
              <a:buChar char="▫"/>
              <a:defRPr/>
            </a:lvl5pPr>
            <a:lvl6pPr indent="-355600" lvl="5" marL="2743200" rtl="0">
              <a:spcBef>
                <a:spcPts val="600"/>
              </a:spcBef>
              <a:spcAft>
                <a:spcPts val="0"/>
              </a:spcAft>
              <a:buSzPts val="2000"/>
              <a:buChar char="▫"/>
              <a:defRPr/>
            </a:lvl6pPr>
            <a:lvl7pPr indent="-355600" lvl="6" marL="3200400" rtl="0">
              <a:spcBef>
                <a:spcPts val="600"/>
              </a:spcBef>
              <a:spcAft>
                <a:spcPts val="0"/>
              </a:spcAft>
              <a:buSzPts val="2000"/>
              <a:buChar char="▫"/>
              <a:defRPr/>
            </a:lvl7pPr>
            <a:lvl8pPr indent="-355600" lvl="7" marL="3657600" rtl="0">
              <a:spcBef>
                <a:spcPts val="600"/>
              </a:spcBef>
              <a:spcAft>
                <a:spcPts val="0"/>
              </a:spcAft>
              <a:buSzPts val="2000"/>
              <a:buChar char="▫"/>
              <a:defRPr/>
            </a:lvl8pPr>
            <a:lvl9pPr indent="-355600" lvl="8" marL="4114800" rtl="0">
              <a:spcBef>
                <a:spcPts val="600"/>
              </a:spcBef>
              <a:spcAft>
                <a:spcPts val="600"/>
              </a:spcAft>
              <a:buSzPts val="2000"/>
              <a:buChar char="▫"/>
              <a:defRPr/>
            </a:lvl9pPr>
          </a:lstStyle>
          <a:p/>
        </p:txBody>
      </p:sp>
      <p:sp>
        <p:nvSpPr>
          <p:cNvPr id="35" name="Google Shape;35;p6"/>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7"/>
          <p:cNvSpPr/>
          <p:nvPr/>
        </p:nvSpPr>
        <p:spPr>
          <a:xfrm>
            <a:off x="0" y="0"/>
            <a:ext cx="9162955" cy="5142871"/>
          </a:xfrm>
          <a:custGeom>
            <a:rect b="b" l="l" r="r" t="t"/>
            <a:pathLst>
              <a:path extrusionOk="0" h="2258121" w="4014438">
                <a:moveTo>
                  <a:pt x="0" y="0"/>
                </a:moveTo>
                <a:lnTo>
                  <a:pt x="0" y="859550"/>
                </a:lnTo>
                <a:cubicBezTo>
                  <a:pt x="107156" y="629849"/>
                  <a:pt x="169234" y="501429"/>
                  <a:pt x="293807" y="456015"/>
                </a:cubicBezTo>
                <a:cubicBezTo>
                  <a:pt x="421056" y="409807"/>
                  <a:pt x="554076" y="471801"/>
                  <a:pt x="793228" y="583348"/>
                </a:cubicBezTo>
                <a:cubicBezTo>
                  <a:pt x="1032380" y="694895"/>
                  <a:pt x="1165400" y="756889"/>
                  <a:pt x="1211713" y="884159"/>
                </a:cubicBezTo>
                <a:cubicBezTo>
                  <a:pt x="1258025" y="1011430"/>
                  <a:pt x="1196010" y="1144450"/>
                  <a:pt x="1084484" y="1383581"/>
                </a:cubicBezTo>
                <a:cubicBezTo>
                  <a:pt x="972958" y="1622712"/>
                  <a:pt x="910943" y="1755753"/>
                  <a:pt x="783694" y="1802086"/>
                </a:cubicBezTo>
                <a:cubicBezTo>
                  <a:pt x="656444" y="1848419"/>
                  <a:pt x="523404" y="1786321"/>
                  <a:pt x="284356" y="1674774"/>
                </a:cubicBezTo>
                <a:cubicBezTo>
                  <a:pt x="163212" y="1618321"/>
                  <a:pt x="69312" y="1574413"/>
                  <a:pt x="105" y="1528414"/>
                </a:cubicBezTo>
                <a:lnTo>
                  <a:pt x="105" y="2258122"/>
                </a:lnTo>
                <a:lnTo>
                  <a:pt x="4014439" y="2258122"/>
                </a:lnTo>
                <a:lnTo>
                  <a:pt x="40144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7"/>
          <p:cNvSpPr txBox="1"/>
          <p:nvPr>
            <p:ph type="title"/>
          </p:nvPr>
        </p:nvSpPr>
        <p:spPr>
          <a:xfrm>
            <a:off x="558600" y="1123950"/>
            <a:ext cx="2595300" cy="674100"/>
          </a:xfrm>
          <a:prstGeom prst="rect">
            <a:avLst/>
          </a:prstGeom>
        </p:spPr>
        <p:txBody>
          <a:bodyPr anchorCtr="0" anchor="t" bIns="0" lIns="0" spcFirstLastPara="1" rIns="0" wrap="square" tIns="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39" name="Google Shape;39;p7"/>
          <p:cNvSpPr txBox="1"/>
          <p:nvPr>
            <p:ph idx="1" type="body"/>
          </p:nvPr>
        </p:nvSpPr>
        <p:spPr>
          <a:xfrm>
            <a:off x="3651875" y="1200150"/>
            <a:ext cx="2331900" cy="3010200"/>
          </a:xfrm>
          <a:prstGeom prst="rect">
            <a:avLst/>
          </a:prstGeom>
        </p:spPr>
        <p:txBody>
          <a:bodyPr anchorCtr="0" anchor="t" bIns="0" lIns="0" spcFirstLastPara="1" rIns="0" wrap="square" tIns="0">
            <a:noAutofit/>
          </a:bodyPr>
          <a:lstStyle>
            <a:lvl1pPr indent="-330200" lvl="0" marL="457200">
              <a:spcBef>
                <a:spcPts val="0"/>
              </a:spcBef>
              <a:spcAft>
                <a:spcPts val="0"/>
              </a:spcAft>
              <a:buSzPts val="1600"/>
              <a:buChar char="▪"/>
              <a:defRPr sz="1600"/>
            </a:lvl1pPr>
            <a:lvl2pPr indent="-330200" lvl="1" marL="914400">
              <a:spcBef>
                <a:spcPts val="600"/>
              </a:spcBef>
              <a:spcAft>
                <a:spcPts val="0"/>
              </a:spcAft>
              <a:buSzPts val="1600"/>
              <a:buChar char="▫"/>
              <a:defRPr sz="1600"/>
            </a:lvl2pPr>
            <a:lvl3pPr indent="-330200" lvl="2" marL="1371600">
              <a:spcBef>
                <a:spcPts val="600"/>
              </a:spcBef>
              <a:spcAft>
                <a:spcPts val="0"/>
              </a:spcAft>
              <a:buSzPts val="1600"/>
              <a:buChar char="▫"/>
              <a:defRPr sz="1600"/>
            </a:lvl3pPr>
            <a:lvl4pPr indent="-330200" lvl="3" marL="1828800">
              <a:spcBef>
                <a:spcPts val="600"/>
              </a:spcBef>
              <a:spcAft>
                <a:spcPts val="0"/>
              </a:spcAft>
              <a:buSzPts val="1600"/>
              <a:buChar char="▫"/>
              <a:defRPr sz="1600"/>
            </a:lvl4pPr>
            <a:lvl5pPr indent="-330200" lvl="4" marL="2286000">
              <a:spcBef>
                <a:spcPts val="600"/>
              </a:spcBef>
              <a:spcAft>
                <a:spcPts val="0"/>
              </a:spcAft>
              <a:buSzPts val="1600"/>
              <a:buChar char="▫"/>
              <a:defRPr sz="1600"/>
            </a:lvl5pPr>
            <a:lvl6pPr indent="-330200" lvl="5" marL="2743200">
              <a:spcBef>
                <a:spcPts val="600"/>
              </a:spcBef>
              <a:spcAft>
                <a:spcPts val="0"/>
              </a:spcAft>
              <a:buSzPts val="1600"/>
              <a:buChar char="▫"/>
              <a:defRPr sz="1600"/>
            </a:lvl6pPr>
            <a:lvl7pPr indent="-330200" lvl="6" marL="3200400">
              <a:spcBef>
                <a:spcPts val="600"/>
              </a:spcBef>
              <a:spcAft>
                <a:spcPts val="0"/>
              </a:spcAft>
              <a:buSzPts val="1600"/>
              <a:buChar char="▫"/>
              <a:defRPr sz="1600"/>
            </a:lvl7pPr>
            <a:lvl8pPr indent="-330200" lvl="7" marL="3657600">
              <a:spcBef>
                <a:spcPts val="600"/>
              </a:spcBef>
              <a:spcAft>
                <a:spcPts val="0"/>
              </a:spcAft>
              <a:buSzPts val="1600"/>
              <a:buChar char="▫"/>
              <a:defRPr sz="1600"/>
            </a:lvl8pPr>
            <a:lvl9pPr indent="-330200" lvl="8" marL="4114800">
              <a:spcBef>
                <a:spcPts val="600"/>
              </a:spcBef>
              <a:spcAft>
                <a:spcPts val="600"/>
              </a:spcAft>
              <a:buSzPts val="1600"/>
              <a:buChar char="▫"/>
              <a:defRPr sz="1600"/>
            </a:lvl9pPr>
          </a:lstStyle>
          <a:p/>
        </p:txBody>
      </p:sp>
      <p:sp>
        <p:nvSpPr>
          <p:cNvPr id="40" name="Google Shape;40;p7"/>
          <p:cNvSpPr txBox="1"/>
          <p:nvPr>
            <p:ph idx="2" type="body"/>
          </p:nvPr>
        </p:nvSpPr>
        <p:spPr>
          <a:xfrm>
            <a:off x="6253487" y="1200150"/>
            <a:ext cx="2331900" cy="3010200"/>
          </a:xfrm>
          <a:prstGeom prst="rect">
            <a:avLst/>
          </a:prstGeom>
        </p:spPr>
        <p:txBody>
          <a:bodyPr anchorCtr="0" anchor="t" bIns="0" lIns="0" spcFirstLastPara="1" rIns="0" wrap="square" tIns="0">
            <a:noAutofit/>
          </a:bodyPr>
          <a:lstStyle>
            <a:lvl1pPr indent="-330200" lvl="0" marL="457200">
              <a:spcBef>
                <a:spcPts val="0"/>
              </a:spcBef>
              <a:spcAft>
                <a:spcPts val="0"/>
              </a:spcAft>
              <a:buSzPts val="1600"/>
              <a:buChar char="▪"/>
              <a:defRPr sz="1600"/>
            </a:lvl1pPr>
            <a:lvl2pPr indent="-330200" lvl="1" marL="914400">
              <a:spcBef>
                <a:spcPts val="600"/>
              </a:spcBef>
              <a:spcAft>
                <a:spcPts val="0"/>
              </a:spcAft>
              <a:buSzPts val="1600"/>
              <a:buChar char="▫"/>
              <a:defRPr sz="1600"/>
            </a:lvl2pPr>
            <a:lvl3pPr indent="-330200" lvl="2" marL="1371600">
              <a:spcBef>
                <a:spcPts val="600"/>
              </a:spcBef>
              <a:spcAft>
                <a:spcPts val="0"/>
              </a:spcAft>
              <a:buSzPts val="1600"/>
              <a:buChar char="▫"/>
              <a:defRPr sz="1600"/>
            </a:lvl3pPr>
            <a:lvl4pPr indent="-330200" lvl="3" marL="1828800">
              <a:spcBef>
                <a:spcPts val="600"/>
              </a:spcBef>
              <a:spcAft>
                <a:spcPts val="0"/>
              </a:spcAft>
              <a:buSzPts val="1600"/>
              <a:buChar char="▫"/>
              <a:defRPr sz="1600"/>
            </a:lvl4pPr>
            <a:lvl5pPr indent="-330200" lvl="4" marL="2286000">
              <a:spcBef>
                <a:spcPts val="600"/>
              </a:spcBef>
              <a:spcAft>
                <a:spcPts val="0"/>
              </a:spcAft>
              <a:buSzPts val="1600"/>
              <a:buChar char="▫"/>
              <a:defRPr sz="1600"/>
            </a:lvl5pPr>
            <a:lvl6pPr indent="-330200" lvl="5" marL="2743200">
              <a:spcBef>
                <a:spcPts val="600"/>
              </a:spcBef>
              <a:spcAft>
                <a:spcPts val="0"/>
              </a:spcAft>
              <a:buSzPts val="1600"/>
              <a:buChar char="▫"/>
              <a:defRPr sz="1600"/>
            </a:lvl6pPr>
            <a:lvl7pPr indent="-330200" lvl="6" marL="3200400">
              <a:spcBef>
                <a:spcPts val="600"/>
              </a:spcBef>
              <a:spcAft>
                <a:spcPts val="0"/>
              </a:spcAft>
              <a:buSzPts val="1600"/>
              <a:buChar char="▫"/>
              <a:defRPr sz="1600"/>
            </a:lvl7pPr>
            <a:lvl8pPr indent="-330200" lvl="7" marL="3657600">
              <a:spcBef>
                <a:spcPts val="600"/>
              </a:spcBef>
              <a:spcAft>
                <a:spcPts val="0"/>
              </a:spcAft>
              <a:buSzPts val="1600"/>
              <a:buChar char="▫"/>
              <a:defRPr sz="1600"/>
            </a:lvl8pPr>
            <a:lvl9pPr indent="-330200" lvl="8" marL="4114800">
              <a:spcBef>
                <a:spcPts val="600"/>
              </a:spcBef>
              <a:spcAft>
                <a:spcPts val="600"/>
              </a:spcAft>
              <a:buSzPts val="1600"/>
              <a:buChar char="▫"/>
              <a:defRPr sz="1600"/>
            </a:lvl9pPr>
          </a:lstStyle>
          <a:p/>
        </p:txBody>
      </p:sp>
      <p:sp>
        <p:nvSpPr>
          <p:cNvPr id="41" name="Google Shape;41;p7"/>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8"/>
          <p:cNvSpPr/>
          <p:nvPr/>
        </p:nvSpPr>
        <p:spPr>
          <a:xfrm>
            <a:off x="0" y="0"/>
            <a:ext cx="9162955" cy="5142871"/>
          </a:xfrm>
          <a:custGeom>
            <a:rect b="b" l="l" r="r" t="t"/>
            <a:pathLst>
              <a:path extrusionOk="0" h="2258121" w="4014438">
                <a:moveTo>
                  <a:pt x="0" y="0"/>
                </a:moveTo>
                <a:lnTo>
                  <a:pt x="0" y="859550"/>
                </a:lnTo>
                <a:cubicBezTo>
                  <a:pt x="107156" y="629849"/>
                  <a:pt x="169234" y="501429"/>
                  <a:pt x="293807" y="456015"/>
                </a:cubicBezTo>
                <a:cubicBezTo>
                  <a:pt x="421056" y="409807"/>
                  <a:pt x="554076" y="471801"/>
                  <a:pt x="793228" y="583348"/>
                </a:cubicBezTo>
                <a:cubicBezTo>
                  <a:pt x="1032380" y="694895"/>
                  <a:pt x="1165400" y="756889"/>
                  <a:pt x="1211713" y="884159"/>
                </a:cubicBezTo>
                <a:cubicBezTo>
                  <a:pt x="1258025" y="1011430"/>
                  <a:pt x="1196010" y="1144450"/>
                  <a:pt x="1084484" y="1383581"/>
                </a:cubicBezTo>
                <a:cubicBezTo>
                  <a:pt x="972958" y="1622712"/>
                  <a:pt x="910943" y="1755753"/>
                  <a:pt x="783694" y="1802086"/>
                </a:cubicBezTo>
                <a:cubicBezTo>
                  <a:pt x="656444" y="1848419"/>
                  <a:pt x="523404" y="1786321"/>
                  <a:pt x="284356" y="1674774"/>
                </a:cubicBezTo>
                <a:cubicBezTo>
                  <a:pt x="163212" y="1618321"/>
                  <a:pt x="69312" y="1574413"/>
                  <a:pt x="105" y="1528414"/>
                </a:cubicBezTo>
                <a:lnTo>
                  <a:pt x="105" y="2258122"/>
                </a:lnTo>
                <a:lnTo>
                  <a:pt x="4014439" y="2258122"/>
                </a:lnTo>
                <a:lnTo>
                  <a:pt x="40144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8"/>
          <p:cNvSpPr txBox="1"/>
          <p:nvPr>
            <p:ph type="title"/>
          </p:nvPr>
        </p:nvSpPr>
        <p:spPr>
          <a:xfrm>
            <a:off x="558600" y="1123950"/>
            <a:ext cx="2595300" cy="674100"/>
          </a:xfrm>
          <a:prstGeom prst="rect">
            <a:avLst/>
          </a:prstGeom>
        </p:spPr>
        <p:txBody>
          <a:bodyPr anchorCtr="0" anchor="t"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5" name="Google Shape;45;p8"/>
          <p:cNvSpPr txBox="1"/>
          <p:nvPr>
            <p:ph idx="1" type="body"/>
          </p:nvPr>
        </p:nvSpPr>
        <p:spPr>
          <a:xfrm>
            <a:off x="3651875" y="1200150"/>
            <a:ext cx="1524300" cy="30102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1400"/>
            </a:lvl1pPr>
            <a:lvl2pPr indent="-317500" lvl="1" marL="914400" rtl="0">
              <a:spcBef>
                <a:spcPts val="600"/>
              </a:spcBef>
              <a:spcAft>
                <a:spcPts val="0"/>
              </a:spcAft>
              <a:buSzPts val="1400"/>
              <a:buChar char="▫"/>
              <a:defRPr sz="1400"/>
            </a:lvl2pPr>
            <a:lvl3pPr indent="-317500" lvl="2" marL="1371600" rtl="0">
              <a:spcBef>
                <a:spcPts val="600"/>
              </a:spcBef>
              <a:spcAft>
                <a:spcPts val="0"/>
              </a:spcAft>
              <a:buSzPts val="1400"/>
              <a:buChar char="▫"/>
              <a:defRPr sz="1400"/>
            </a:lvl3pPr>
            <a:lvl4pPr indent="-317500" lvl="3" marL="1828800" rtl="0">
              <a:spcBef>
                <a:spcPts val="600"/>
              </a:spcBef>
              <a:spcAft>
                <a:spcPts val="0"/>
              </a:spcAft>
              <a:buSzPts val="1400"/>
              <a:buChar char="▫"/>
              <a:defRPr sz="1400"/>
            </a:lvl4pPr>
            <a:lvl5pPr indent="-317500" lvl="4" marL="2286000" rtl="0">
              <a:spcBef>
                <a:spcPts val="600"/>
              </a:spcBef>
              <a:spcAft>
                <a:spcPts val="0"/>
              </a:spcAft>
              <a:buSzPts val="1400"/>
              <a:buChar char="▫"/>
              <a:defRPr sz="1400"/>
            </a:lvl5pPr>
            <a:lvl6pPr indent="-317500" lvl="5" marL="2743200" rtl="0">
              <a:spcBef>
                <a:spcPts val="600"/>
              </a:spcBef>
              <a:spcAft>
                <a:spcPts val="0"/>
              </a:spcAft>
              <a:buSzPts val="1400"/>
              <a:buChar char="▫"/>
              <a:defRPr sz="1400"/>
            </a:lvl6pPr>
            <a:lvl7pPr indent="-317500" lvl="6" marL="3200400" rtl="0">
              <a:spcBef>
                <a:spcPts val="600"/>
              </a:spcBef>
              <a:spcAft>
                <a:spcPts val="0"/>
              </a:spcAft>
              <a:buSzPts val="1400"/>
              <a:buChar char="▫"/>
              <a:defRPr sz="1400"/>
            </a:lvl7pPr>
            <a:lvl8pPr indent="-317500" lvl="7" marL="3657600" rtl="0">
              <a:spcBef>
                <a:spcPts val="600"/>
              </a:spcBef>
              <a:spcAft>
                <a:spcPts val="0"/>
              </a:spcAft>
              <a:buSzPts val="1400"/>
              <a:buChar char="▫"/>
              <a:defRPr sz="1400"/>
            </a:lvl8pPr>
            <a:lvl9pPr indent="-317500" lvl="8" marL="4114800" rtl="0">
              <a:spcBef>
                <a:spcPts val="600"/>
              </a:spcBef>
              <a:spcAft>
                <a:spcPts val="600"/>
              </a:spcAft>
              <a:buSzPts val="1400"/>
              <a:buChar char="▫"/>
              <a:defRPr sz="1400"/>
            </a:lvl9pPr>
          </a:lstStyle>
          <a:p/>
        </p:txBody>
      </p:sp>
      <p:sp>
        <p:nvSpPr>
          <p:cNvPr id="46" name="Google Shape;46;p8"/>
          <p:cNvSpPr txBox="1"/>
          <p:nvPr>
            <p:ph idx="2" type="body"/>
          </p:nvPr>
        </p:nvSpPr>
        <p:spPr>
          <a:xfrm>
            <a:off x="5356481" y="1200150"/>
            <a:ext cx="1524300" cy="30102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1400"/>
            </a:lvl1pPr>
            <a:lvl2pPr indent="-317500" lvl="1" marL="914400" rtl="0">
              <a:spcBef>
                <a:spcPts val="600"/>
              </a:spcBef>
              <a:spcAft>
                <a:spcPts val="0"/>
              </a:spcAft>
              <a:buSzPts val="1400"/>
              <a:buChar char="▫"/>
              <a:defRPr sz="1400"/>
            </a:lvl2pPr>
            <a:lvl3pPr indent="-317500" lvl="2" marL="1371600" rtl="0">
              <a:spcBef>
                <a:spcPts val="600"/>
              </a:spcBef>
              <a:spcAft>
                <a:spcPts val="0"/>
              </a:spcAft>
              <a:buSzPts val="1400"/>
              <a:buChar char="▫"/>
              <a:defRPr sz="1400"/>
            </a:lvl3pPr>
            <a:lvl4pPr indent="-317500" lvl="3" marL="1828800" rtl="0">
              <a:spcBef>
                <a:spcPts val="600"/>
              </a:spcBef>
              <a:spcAft>
                <a:spcPts val="0"/>
              </a:spcAft>
              <a:buSzPts val="1400"/>
              <a:buChar char="▫"/>
              <a:defRPr sz="1400"/>
            </a:lvl4pPr>
            <a:lvl5pPr indent="-317500" lvl="4" marL="2286000" rtl="0">
              <a:spcBef>
                <a:spcPts val="600"/>
              </a:spcBef>
              <a:spcAft>
                <a:spcPts val="0"/>
              </a:spcAft>
              <a:buSzPts val="1400"/>
              <a:buChar char="▫"/>
              <a:defRPr sz="1400"/>
            </a:lvl5pPr>
            <a:lvl6pPr indent="-317500" lvl="5" marL="2743200" rtl="0">
              <a:spcBef>
                <a:spcPts val="600"/>
              </a:spcBef>
              <a:spcAft>
                <a:spcPts val="0"/>
              </a:spcAft>
              <a:buSzPts val="1400"/>
              <a:buChar char="▫"/>
              <a:defRPr sz="1400"/>
            </a:lvl6pPr>
            <a:lvl7pPr indent="-317500" lvl="6" marL="3200400" rtl="0">
              <a:spcBef>
                <a:spcPts val="600"/>
              </a:spcBef>
              <a:spcAft>
                <a:spcPts val="0"/>
              </a:spcAft>
              <a:buSzPts val="1400"/>
              <a:buChar char="▫"/>
              <a:defRPr sz="1400"/>
            </a:lvl7pPr>
            <a:lvl8pPr indent="-317500" lvl="7" marL="3657600" rtl="0">
              <a:spcBef>
                <a:spcPts val="600"/>
              </a:spcBef>
              <a:spcAft>
                <a:spcPts val="0"/>
              </a:spcAft>
              <a:buSzPts val="1400"/>
              <a:buChar char="▫"/>
              <a:defRPr sz="1400"/>
            </a:lvl8pPr>
            <a:lvl9pPr indent="-317500" lvl="8" marL="4114800" rtl="0">
              <a:spcBef>
                <a:spcPts val="600"/>
              </a:spcBef>
              <a:spcAft>
                <a:spcPts val="600"/>
              </a:spcAft>
              <a:buSzPts val="1400"/>
              <a:buChar char="▫"/>
              <a:defRPr sz="1400"/>
            </a:lvl9pPr>
          </a:lstStyle>
          <a:p/>
        </p:txBody>
      </p:sp>
      <p:sp>
        <p:nvSpPr>
          <p:cNvPr id="47" name="Google Shape;47;p8"/>
          <p:cNvSpPr txBox="1"/>
          <p:nvPr>
            <p:ph idx="3" type="body"/>
          </p:nvPr>
        </p:nvSpPr>
        <p:spPr>
          <a:xfrm>
            <a:off x="7061087" y="1200150"/>
            <a:ext cx="1524300" cy="30102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1400"/>
            </a:lvl1pPr>
            <a:lvl2pPr indent="-317500" lvl="1" marL="914400" rtl="0">
              <a:spcBef>
                <a:spcPts val="600"/>
              </a:spcBef>
              <a:spcAft>
                <a:spcPts val="0"/>
              </a:spcAft>
              <a:buSzPts val="1400"/>
              <a:buChar char="▫"/>
              <a:defRPr sz="1400"/>
            </a:lvl2pPr>
            <a:lvl3pPr indent="-317500" lvl="2" marL="1371600" rtl="0">
              <a:spcBef>
                <a:spcPts val="600"/>
              </a:spcBef>
              <a:spcAft>
                <a:spcPts val="0"/>
              </a:spcAft>
              <a:buSzPts val="1400"/>
              <a:buChar char="▫"/>
              <a:defRPr sz="1400"/>
            </a:lvl3pPr>
            <a:lvl4pPr indent="-317500" lvl="3" marL="1828800" rtl="0">
              <a:spcBef>
                <a:spcPts val="600"/>
              </a:spcBef>
              <a:spcAft>
                <a:spcPts val="0"/>
              </a:spcAft>
              <a:buSzPts val="1400"/>
              <a:buChar char="▫"/>
              <a:defRPr sz="1400"/>
            </a:lvl4pPr>
            <a:lvl5pPr indent="-317500" lvl="4" marL="2286000" rtl="0">
              <a:spcBef>
                <a:spcPts val="600"/>
              </a:spcBef>
              <a:spcAft>
                <a:spcPts val="0"/>
              </a:spcAft>
              <a:buSzPts val="1400"/>
              <a:buChar char="▫"/>
              <a:defRPr sz="1400"/>
            </a:lvl5pPr>
            <a:lvl6pPr indent="-317500" lvl="5" marL="2743200" rtl="0">
              <a:spcBef>
                <a:spcPts val="600"/>
              </a:spcBef>
              <a:spcAft>
                <a:spcPts val="0"/>
              </a:spcAft>
              <a:buSzPts val="1400"/>
              <a:buChar char="▫"/>
              <a:defRPr sz="1400"/>
            </a:lvl6pPr>
            <a:lvl7pPr indent="-317500" lvl="6" marL="3200400" rtl="0">
              <a:spcBef>
                <a:spcPts val="600"/>
              </a:spcBef>
              <a:spcAft>
                <a:spcPts val="0"/>
              </a:spcAft>
              <a:buSzPts val="1400"/>
              <a:buChar char="▫"/>
              <a:defRPr sz="1400"/>
            </a:lvl7pPr>
            <a:lvl8pPr indent="-317500" lvl="7" marL="3657600" rtl="0">
              <a:spcBef>
                <a:spcPts val="600"/>
              </a:spcBef>
              <a:spcAft>
                <a:spcPts val="0"/>
              </a:spcAft>
              <a:buSzPts val="1400"/>
              <a:buChar char="▫"/>
              <a:defRPr sz="1400"/>
            </a:lvl8pPr>
            <a:lvl9pPr indent="-317500" lvl="8" marL="4114800" rtl="0">
              <a:spcBef>
                <a:spcPts val="600"/>
              </a:spcBef>
              <a:spcAft>
                <a:spcPts val="600"/>
              </a:spcAft>
              <a:buSzPts val="1400"/>
              <a:buChar char="▫"/>
              <a:defRPr sz="1400"/>
            </a:lvl9pPr>
          </a:lstStyle>
          <a:p/>
        </p:txBody>
      </p:sp>
      <p:sp>
        <p:nvSpPr>
          <p:cNvPr id="48" name="Google Shape;48;p8"/>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lt1"/>
        </a:solidFill>
      </p:bgPr>
    </p:bg>
    <p:spTree>
      <p:nvGrpSpPr>
        <p:cNvPr id="49" name="Shape 49"/>
        <p:cNvGrpSpPr/>
        <p:nvPr/>
      </p:nvGrpSpPr>
      <p:grpSpPr>
        <a:xfrm>
          <a:off x="0" y="0"/>
          <a:ext cx="0" cy="0"/>
          <a:chOff x="0" y="0"/>
          <a:chExt cx="0" cy="0"/>
        </a:xfrm>
      </p:grpSpPr>
      <p:sp>
        <p:nvSpPr>
          <p:cNvPr id="50" name="Google Shape;50;p9"/>
          <p:cNvSpPr/>
          <p:nvPr/>
        </p:nvSpPr>
        <p:spPr>
          <a:xfrm>
            <a:off x="790026" y="-743550"/>
            <a:ext cx="2750366" cy="2750258"/>
          </a:xfrm>
          <a:custGeom>
            <a:rect b="b" l="l" r="r" t="t"/>
            <a:pathLst>
              <a:path extrusionOk="0" h="1376850" w="1376904">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9"/>
          <p:cNvSpPr txBox="1"/>
          <p:nvPr>
            <p:ph type="title"/>
          </p:nvPr>
        </p:nvSpPr>
        <p:spPr>
          <a:xfrm>
            <a:off x="558600" y="514350"/>
            <a:ext cx="2824200" cy="461400"/>
          </a:xfrm>
          <a:prstGeom prst="rect">
            <a:avLst/>
          </a:prstGeom>
        </p:spPr>
        <p:txBody>
          <a:bodyPr anchorCtr="0" anchor="t" bIns="0" lIns="0" spcFirstLastPara="1" rIns="0" wrap="square" tIns="0">
            <a:noAutofit/>
          </a:bodyPr>
          <a:lstStyle>
            <a:lvl1pPr lvl="0" algn="l">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52" name="Google Shape;52;p9"/>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lt1"/>
        </a:solidFill>
      </p:bgPr>
    </p:bg>
    <p:spTree>
      <p:nvGrpSpPr>
        <p:cNvPr id="53" name="Shape 53"/>
        <p:cNvGrpSpPr/>
        <p:nvPr/>
      </p:nvGrpSpPr>
      <p:grpSpPr>
        <a:xfrm>
          <a:off x="0" y="0"/>
          <a:ext cx="0" cy="0"/>
          <a:chOff x="0" y="0"/>
          <a:chExt cx="0" cy="0"/>
        </a:xfrm>
      </p:grpSpPr>
      <p:sp>
        <p:nvSpPr>
          <p:cNvPr id="54" name="Google Shape;54;p10"/>
          <p:cNvSpPr txBox="1"/>
          <p:nvPr>
            <p:ph idx="1" type="body"/>
          </p:nvPr>
        </p:nvSpPr>
        <p:spPr>
          <a:xfrm>
            <a:off x="4507725" y="4318150"/>
            <a:ext cx="4081800" cy="334200"/>
          </a:xfrm>
          <a:prstGeom prst="rect">
            <a:avLst/>
          </a:prstGeom>
        </p:spPr>
        <p:txBody>
          <a:bodyPr anchorCtr="0" anchor="b" bIns="0" lIns="0" spcFirstLastPara="1" rIns="0" wrap="square" tIns="0">
            <a:noAutofit/>
          </a:bodyPr>
          <a:lstStyle>
            <a:lvl1pPr indent="-228600" lvl="0" marL="457200">
              <a:spcBef>
                <a:spcPts val="360"/>
              </a:spcBef>
              <a:spcAft>
                <a:spcPts val="600"/>
              </a:spcAft>
              <a:buSzPts val="1400"/>
              <a:buNone/>
              <a:defRPr sz="1400"/>
            </a:lvl1pPr>
          </a:lstStyle>
          <a:p/>
        </p:txBody>
      </p:sp>
      <p:sp>
        <p:nvSpPr>
          <p:cNvPr id="55" name="Google Shape;55;p10"/>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0"/>
          <p:cNvSpPr/>
          <p:nvPr/>
        </p:nvSpPr>
        <p:spPr>
          <a:xfrm>
            <a:off x="490126" y="-1123525"/>
            <a:ext cx="5776112" cy="5775886"/>
          </a:xfrm>
          <a:custGeom>
            <a:rect b="b" l="l" r="r" t="t"/>
            <a:pathLst>
              <a:path extrusionOk="0" h="1376850" w="1376904">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chemeClr val="accent4"/>
            </a:gs>
            <a:gs pos="20000">
              <a:schemeClr val="accent4"/>
            </a:gs>
            <a:gs pos="79000">
              <a:schemeClr val="accent3"/>
            </a:gs>
            <a:gs pos="100000">
              <a:schemeClr val="accent3"/>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58600" y="1123950"/>
            <a:ext cx="2595300" cy="6741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1pPr>
            <a:lvl2pPr lvl="1"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2pPr>
            <a:lvl3pPr lvl="2"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3pPr>
            <a:lvl4pPr lvl="3"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4pPr>
            <a:lvl5pPr lvl="4"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5pPr>
            <a:lvl6pPr lvl="5"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6pPr>
            <a:lvl7pPr lvl="6"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7pPr>
            <a:lvl8pPr lvl="7"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8pPr>
            <a:lvl9pPr lvl="8"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9pPr>
          </a:lstStyle>
          <a:p/>
        </p:txBody>
      </p:sp>
      <p:sp>
        <p:nvSpPr>
          <p:cNvPr id="7" name="Google Shape;7;p1"/>
          <p:cNvSpPr txBox="1"/>
          <p:nvPr>
            <p:ph idx="1" type="body"/>
          </p:nvPr>
        </p:nvSpPr>
        <p:spPr>
          <a:xfrm>
            <a:off x="3651875" y="1200150"/>
            <a:ext cx="4933500" cy="3010200"/>
          </a:xfrm>
          <a:prstGeom prst="rect">
            <a:avLst/>
          </a:prstGeom>
          <a:noFill/>
          <a:ln>
            <a:noFill/>
          </a:ln>
        </p:spPr>
        <p:txBody>
          <a:bodyPr anchorCtr="0" anchor="t" bIns="0" lIns="0" spcFirstLastPara="1" rIns="0" wrap="square" tIns="0">
            <a:noAutofit/>
          </a:bodyPr>
          <a:lstStyle>
            <a:lvl1pPr indent="-355600" lvl="0" marL="457200">
              <a:spcBef>
                <a:spcPts val="0"/>
              </a:spcBef>
              <a:spcAft>
                <a:spcPts val="0"/>
              </a:spcAft>
              <a:buClr>
                <a:schemeClr val="accent5"/>
              </a:buClr>
              <a:buSzPts val="2000"/>
              <a:buFont typeface="Karla"/>
              <a:buChar char="▪"/>
              <a:defRPr sz="2000">
                <a:solidFill>
                  <a:schemeClr val="dk1"/>
                </a:solidFill>
                <a:latin typeface="Karla"/>
                <a:ea typeface="Karla"/>
                <a:cs typeface="Karla"/>
                <a:sym typeface="Karla"/>
              </a:defRPr>
            </a:lvl1pPr>
            <a:lvl2pPr indent="-355600" lvl="1" marL="914400">
              <a:spcBef>
                <a:spcPts val="600"/>
              </a:spcBef>
              <a:spcAft>
                <a:spcPts val="0"/>
              </a:spcAft>
              <a:buClr>
                <a:schemeClr val="accent5"/>
              </a:buClr>
              <a:buSzPts val="2000"/>
              <a:buFont typeface="Karla"/>
              <a:buChar char="▫"/>
              <a:defRPr sz="2000">
                <a:solidFill>
                  <a:schemeClr val="dk1"/>
                </a:solidFill>
                <a:latin typeface="Karla"/>
                <a:ea typeface="Karla"/>
                <a:cs typeface="Karla"/>
                <a:sym typeface="Karla"/>
              </a:defRPr>
            </a:lvl2pPr>
            <a:lvl3pPr indent="-355600" lvl="2" marL="1371600">
              <a:spcBef>
                <a:spcPts val="600"/>
              </a:spcBef>
              <a:spcAft>
                <a:spcPts val="0"/>
              </a:spcAft>
              <a:buClr>
                <a:schemeClr val="accent5"/>
              </a:buClr>
              <a:buSzPts val="2000"/>
              <a:buFont typeface="Karla"/>
              <a:buChar char="▫"/>
              <a:defRPr sz="2000">
                <a:solidFill>
                  <a:schemeClr val="dk1"/>
                </a:solidFill>
                <a:latin typeface="Karla"/>
                <a:ea typeface="Karla"/>
                <a:cs typeface="Karla"/>
                <a:sym typeface="Karla"/>
              </a:defRPr>
            </a:lvl3pPr>
            <a:lvl4pPr indent="-355600" lvl="3" marL="18288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4pPr>
            <a:lvl5pPr indent="-355600" lvl="4" marL="22860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5pPr>
            <a:lvl6pPr indent="-355600" lvl="5" marL="27432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6pPr>
            <a:lvl7pPr indent="-355600" lvl="6" marL="32004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7pPr>
            <a:lvl8pPr indent="-355600" lvl="7" marL="3657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8pPr>
            <a:lvl9pPr indent="-355600" lvl="8" marL="4114800">
              <a:spcBef>
                <a:spcPts val="600"/>
              </a:spcBef>
              <a:spcAft>
                <a:spcPts val="600"/>
              </a:spcAft>
              <a:buClr>
                <a:schemeClr val="dk2"/>
              </a:buClr>
              <a:buSzPts val="2000"/>
              <a:buFont typeface="Karla"/>
              <a:buChar char="▫"/>
              <a:defRPr sz="2000">
                <a:solidFill>
                  <a:schemeClr val="dk1"/>
                </a:solidFill>
                <a:latin typeface="Karla"/>
                <a:ea typeface="Karla"/>
                <a:cs typeface="Karla"/>
                <a:sym typeface="Karla"/>
              </a:defRPr>
            </a:lvl9pPr>
          </a:lstStyle>
          <a:p/>
        </p:txBody>
      </p:sp>
      <p:sp>
        <p:nvSpPr>
          <p:cNvPr id="8" name="Google Shape;8;p1"/>
          <p:cNvSpPr txBox="1"/>
          <p:nvPr>
            <p:ph idx="12" type="sldNum"/>
          </p:nvPr>
        </p:nvSpPr>
        <p:spPr>
          <a:xfrm>
            <a:off x="8456478" y="129651"/>
            <a:ext cx="548700" cy="393600"/>
          </a:xfrm>
          <a:prstGeom prst="rect">
            <a:avLst/>
          </a:prstGeom>
          <a:noFill/>
          <a:ln>
            <a:noFill/>
          </a:ln>
        </p:spPr>
        <p:txBody>
          <a:bodyPr anchorCtr="0" anchor="t" bIns="0" lIns="0" spcFirstLastPara="1" rIns="0" wrap="square" tIns="0">
            <a:noAutofit/>
          </a:bodyPr>
          <a:lstStyle>
            <a:lvl1pPr lvl="0" algn="r">
              <a:buNone/>
              <a:defRPr sz="1200">
                <a:solidFill>
                  <a:schemeClr val="dk2"/>
                </a:solidFill>
                <a:latin typeface="Karla"/>
                <a:ea typeface="Karla"/>
                <a:cs typeface="Karla"/>
                <a:sym typeface="Karla"/>
              </a:defRPr>
            </a:lvl1pPr>
            <a:lvl2pPr lvl="1" algn="r">
              <a:buNone/>
              <a:defRPr sz="1200">
                <a:solidFill>
                  <a:schemeClr val="dk2"/>
                </a:solidFill>
                <a:latin typeface="Karla"/>
                <a:ea typeface="Karla"/>
                <a:cs typeface="Karla"/>
                <a:sym typeface="Karla"/>
              </a:defRPr>
            </a:lvl2pPr>
            <a:lvl3pPr lvl="2" algn="r">
              <a:buNone/>
              <a:defRPr sz="1200">
                <a:solidFill>
                  <a:schemeClr val="dk2"/>
                </a:solidFill>
                <a:latin typeface="Karla"/>
                <a:ea typeface="Karla"/>
                <a:cs typeface="Karla"/>
                <a:sym typeface="Karla"/>
              </a:defRPr>
            </a:lvl3pPr>
            <a:lvl4pPr lvl="3" algn="r">
              <a:buNone/>
              <a:defRPr sz="1200">
                <a:solidFill>
                  <a:schemeClr val="dk2"/>
                </a:solidFill>
                <a:latin typeface="Karla"/>
                <a:ea typeface="Karla"/>
                <a:cs typeface="Karla"/>
                <a:sym typeface="Karla"/>
              </a:defRPr>
            </a:lvl4pPr>
            <a:lvl5pPr lvl="4" algn="r">
              <a:buNone/>
              <a:defRPr sz="1200">
                <a:solidFill>
                  <a:schemeClr val="dk2"/>
                </a:solidFill>
                <a:latin typeface="Karla"/>
                <a:ea typeface="Karla"/>
                <a:cs typeface="Karla"/>
                <a:sym typeface="Karla"/>
              </a:defRPr>
            </a:lvl5pPr>
            <a:lvl6pPr lvl="5" algn="r">
              <a:buNone/>
              <a:defRPr sz="1200">
                <a:solidFill>
                  <a:schemeClr val="dk2"/>
                </a:solidFill>
                <a:latin typeface="Karla"/>
                <a:ea typeface="Karla"/>
                <a:cs typeface="Karla"/>
                <a:sym typeface="Karla"/>
              </a:defRPr>
            </a:lvl6pPr>
            <a:lvl7pPr lvl="6" algn="r">
              <a:buNone/>
              <a:defRPr sz="1200">
                <a:solidFill>
                  <a:schemeClr val="dk2"/>
                </a:solidFill>
                <a:latin typeface="Karla"/>
                <a:ea typeface="Karla"/>
                <a:cs typeface="Karla"/>
                <a:sym typeface="Karla"/>
              </a:defRPr>
            </a:lvl7pPr>
            <a:lvl8pPr lvl="7" algn="r">
              <a:buNone/>
              <a:defRPr sz="1200">
                <a:solidFill>
                  <a:schemeClr val="dk2"/>
                </a:solidFill>
                <a:latin typeface="Karla"/>
                <a:ea typeface="Karla"/>
                <a:cs typeface="Karla"/>
                <a:sym typeface="Karla"/>
              </a:defRPr>
            </a:lvl8pPr>
            <a:lvl9pPr lvl="8" algn="r">
              <a:buNone/>
              <a:defRPr sz="1200">
                <a:solidFill>
                  <a:schemeClr val="dk2"/>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26.png"/><Relationship Id="rId5" Type="http://schemas.openxmlformats.org/officeDocument/2006/relationships/image" Target="../media/image32.png"/><Relationship Id="rId6"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3.png"/><Relationship Id="rId4" Type="http://schemas.openxmlformats.org/officeDocument/2006/relationships/image" Target="../media/image27.png"/><Relationship Id="rId5" Type="http://schemas.openxmlformats.org/officeDocument/2006/relationships/image" Target="../media/image34.png"/><Relationship Id="rId6"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ctrTitle"/>
          </p:nvPr>
        </p:nvSpPr>
        <p:spPr>
          <a:xfrm>
            <a:off x="585200" y="2337725"/>
            <a:ext cx="5396700" cy="2345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600">
                <a:latin typeface="Oswald"/>
                <a:ea typeface="Oswald"/>
                <a:cs typeface="Oswald"/>
                <a:sym typeface="Oswald"/>
              </a:rPr>
              <a:t>PREDICTING AUSTIN BCYCLE STATION INACTIVITY</a:t>
            </a:r>
            <a:endParaRPr sz="3600">
              <a:latin typeface="Oswald"/>
              <a:ea typeface="Oswald"/>
              <a:cs typeface="Oswald"/>
              <a:sym typeface="Oswald"/>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idx="1" type="body"/>
          </p:nvPr>
        </p:nvSpPr>
        <p:spPr>
          <a:xfrm>
            <a:off x="588225" y="4144900"/>
            <a:ext cx="8001300" cy="507600"/>
          </a:xfrm>
          <a:prstGeom prst="rect">
            <a:avLst/>
          </a:prstGeom>
        </p:spPr>
        <p:txBody>
          <a:bodyPr anchorCtr="0" anchor="b" bIns="0" lIns="0" spcFirstLastPara="1" rIns="0" wrap="square" tIns="0">
            <a:noAutofit/>
          </a:bodyPr>
          <a:lstStyle/>
          <a:p>
            <a:pPr indent="0" lvl="0" marL="0" rtl="0" algn="ctr">
              <a:spcBef>
                <a:spcPts val="360"/>
              </a:spcBef>
              <a:spcAft>
                <a:spcPts val="600"/>
              </a:spcAft>
              <a:buNone/>
            </a:pPr>
            <a:r>
              <a:rPr lang="en" sz="1800">
                <a:highlight>
                  <a:schemeClr val="accent1"/>
                </a:highlight>
              </a:rPr>
              <a:t>This graph shows that stations are inactive most often on weekends, especially Saturdays. </a:t>
            </a:r>
            <a:endParaRPr sz="1800">
              <a:highlight>
                <a:schemeClr val="accent1"/>
              </a:highlight>
            </a:endParaRPr>
          </a:p>
        </p:txBody>
      </p:sp>
      <p:sp>
        <p:nvSpPr>
          <p:cNvPr id="133" name="Google Shape;133;p23"/>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34" name="Google Shape;134;p23"/>
          <p:cNvPicPr preferRelativeResize="0"/>
          <p:nvPr/>
        </p:nvPicPr>
        <p:blipFill>
          <a:blip r:embed="rId3">
            <a:alphaModFix/>
          </a:blip>
          <a:stretch>
            <a:fillRect/>
          </a:stretch>
        </p:blipFill>
        <p:spPr>
          <a:xfrm>
            <a:off x="206350" y="454850"/>
            <a:ext cx="8620974" cy="34003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40" name="Google Shape;140;p24"/>
          <p:cNvPicPr preferRelativeResize="0"/>
          <p:nvPr/>
        </p:nvPicPr>
        <p:blipFill>
          <a:blip r:embed="rId3">
            <a:alphaModFix/>
          </a:blip>
          <a:stretch>
            <a:fillRect/>
          </a:stretch>
        </p:blipFill>
        <p:spPr>
          <a:xfrm>
            <a:off x="0" y="0"/>
            <a:ext cx="9143999" cy="506169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25"/>
          <p:cNvSpPr txBox="1"/>
          <p:nvPr/>
        </p:nvSpPr>
        <p:spPr>
          <a:xfrm>
            <a:off x="424075" y="328300"/>
            <a:ext cx="8330700" cy="4336500"/>
          </a:xfrm>
          <a:prstGeom prst="rect">
            <a:avLst/>
          </a:prstGeom>
          <a:noFill/>
          <a:ln>
            <a:noFill/>
          </a:ln>
        </p:spPr>
        <p:txBody>
          <a:bodyPr anchorCtr="0" anchor="t" bIns="91425" lIns="91425" spcFirstLastPara="1" rIns="91425" wrap="square" tIns="91425">
            <a:noAutofit/>
          </a:bodyPr>
          <a:lstStyle/>
          <a:p>
            <a:pPr indent="457200" lvl="0" marL="0" rtl="0" algn="l">
              <a:spcBef>
                <a:spcPts val="360"/>
              </a:spcBef>
              <a:spcAft>
                <a:spcPts val="0"/>
              </a:spcAft>
              <a:buNone/>
            </a:pPr>
            <a:r>
              <a:rPr lang="en" sz="2400">
                <a:solidFill>
                  <a:schemeClr val="dk1"/>
                </a:solidFill>
                <a:latin typeface="Karla"/>
                <a:ea typeface="Karla"/>
                <a:cs typeface="Karla"/>
                <a:sym typeface="Karla"/>
              </a:rPr>
              <a:t>After separating by hour, we can see that during </a:t>
            </a:r>
            <a:r>
              <a:rPr b="1" lang="en" sz="2400">
                <a:solidFill>
                  <a:schemeClr val="dk1"/>
                </a:solidFill>
                <a:latin typeface="Karla"/>
                <a:ea typeface="Karla"/>
                <a:cs typeface="Karla"/>
                <a:sym typeface="Karla"/>
              </a:rPr>
              <a:t>weekends</a:t>
            </a:r>
            <a:r>
              <a:rPr lang="en" sz="2400">
                <a:solidFill>
                  <a:schemeClr val="dk1"/>
                </a:solidFill>
                <a:latin typeface="Karla"/>
                <a:ea typeface="Karla"/>
                <a:cs typeface="Karla"/>
                <a:sym typeface="Karla"/>
              </a:rPr>
              <a:t> (highlighted in green), stations are most likely to be </a:t>
            </a:r>
            <a:r>
              <a:rPr b="1" lang="en" sz="2400">
                <a:solidFill>
                  <a:schemeClr val="dk1"/>
                </a:solidFill>
                <a:latin typeface="Karla"/>
                <a:ea typeface="Karla"/>
                <a:cs typeface="Karla"/>
                <a:sym typeface="Karla"/>
              </a:rPr>
              <a:t>inactive from around</a:t>
            </a:r>
            <a:r>
              <a:rPr lang="en" sz="2400">
                <a:solidFill>
                  <a:schemeClr val="dk1"/>
                </a:solidFill>
                <a:latin typeface="Karla"/>
                <a:ea typeface="Karla"/>
                <a:cs typeface="Karla"/>
                <a:sym typeface="Karla"/>
              </a:rPr>
              <a:t> </a:t>
            </a:r>
            <a:r>
              <a:rPr b="1" lang="en" sz="2400">
                <a:solidFill>
                  <a:schemeClr val="dk1"/>
                </a:solidFill>
                <a:latin typeface="Karla"/>
                <a:ea typeface="Karla"/>
                <a:cs typeface="Karla"/>
                <a:sym typeface="Karla"/>
              </a:rPr>
              <a:t>9am to 7pm.</a:t>
            </a:r>
            <a:r>
              <a:rPr lang="en" sz="2400">
                <a:solidFill>
                  <a:schemeClr val="dk1"/>
                </a:solidFill>
                <a:latin typeface="Karla"/>
                <a:ea typeface="Karla"/>
                <a:cs typeface="Karla"/>
                <a:sym typeface="Karla"/>
              </a:rPr>
              <a:t> </a:t>
            </a:r>
            <a:r>
              <a:rPr i="1" lang="en" sz="2400">
                <a:solidFill>
                  <a:schemeClr val="dk1"/>
                </a:solidFill>
                <a:latin typeface="Karla"/>
                <a:ea typeface="Karla"/>
                <a:cs typeface="Karla"/>
                <a:sym typeface="Karla"/>
              </a:rPr>
              <a:t>This is likely attributable to bikers taking leisure rides during the daytime on weekends, which is common around Town Lake in Austin. </a:t>
            </a:r>
            <a:endParaRPr i="1" sz="2400">
              <a:solidFill>
                <a:schemeClr val="dk1"/>
              </a:solidFill>
              <a:latin typeface="Karla"/>
              <a:ea typeface="Karla"/>
              <a:cs typeface="Karla"/>
              <a:sym typeface="Karla"/>
            </a:endParaRPr>
          </a:p>
          <a:p>
            <a:pPr indent="457200" lvl="0" marL="0" rtl="0" algn="l">
              <a:spcBef>
                <a:spcPts val="600"/>
              </a:spcBef>
              <a:spcAft>
                <a:spcPts val="0"/>
              </a:spcAft>
              <a:buNone/>
            </a:pPr>
            <a:r>
              <a:t/>
            </a:r>
            <a:endParaRPr i="1" sz="2400">
              <a:solidFill>
                <a:schemeClr val="dk1"/>
              </a:solidFill>
              <a:latin typeface="Karla"/>
              <a:ea typeface="Karla"/>
              <a:cs typeface="Karla"/>
              <a:sym typeface="Karla"/>
            </a:endParaRPr>
          </a:p>
          <a:p>
            <a:pPr indent="0" lvl="0" marL="0" rtl="0" algn="l">
              <a:spcBef>
                <a:spcPts val="600"/>
              </a:spcBef>
              <a:spcAft>
                <a:spcPts val="600"/>
              </a:spcAft>
              <a:buNone/>
            </a:pPr>
            <a:r>
              <a:rPr lang="en" sz="2400">
                <a:solidFill>
                  <a:schemeClr val="dk1"/>
                </a:solidFill>
                <a:latin typeface="Karla"/>
                <a:ea typeface="Karla"/>
                <a:cs typeface="Karla"/>
                <a:sym typeface="Karla"/>
              </a:rPr>
              <a:t>   </a:t>
            </a:r>
            <a:r>
              <a:rPr b="1" lang="en" sz="2400">
                <a:solidFill>
                  <a:schemeClr val="dk1"/>
                </a:solidFill>
                <a:latin typeface="Karla"/>
                <a:ea typeface="Karla"/>
                <a:cs typeface="Karla"/>
                <a:sym typeface="Karla"/>
              </a:rPr>
              <a:t>Weekdays</a:t>
            </a:r>
            <a:r>
              <a:rPr lang="en" sz="2400">
                <a:solidFill>
                  <a:schemeClr val="dk1"/>
                </a:solidFill>
                <a:latin typeface="Karla"/>
                <a:ea typeface="Karla"/>
                <a:cs typeface="Karla"/>
                <a:sym typeface="Karla"/>
              </a:rPr>
              <a:t> (highlighted in red), show an opposite pattern: station </a:t>
            </a:r>
            <a:r>
              <a:rPr b="1" lang="en" sz="2400">
                <a:solidFill>
                  <a:schemeClr val="dk1"/>
                </a:solidFill>
                <a:latin typeface="Karla"/>
                <a:ea typeface="Karla"/>
                <a:cs typeface="Karla"/>
                <a:sym typeface="Karla"/>
              </a:rPr>
              <a:t>inactivity levels are higher in the morning and evening than during the daytime. </a:t>
            </a:r>
            <a:r>
              <a:rPr i="1" lang="en" sz="2400">
                <a:solidFill>
                  <a:schemeClr val="dk1"/>
                </a:solidFill>
                <a:latin typeface="Karla"/>
                <a:ea typeface="Karla"/>
                <a:cs typeface="Karla"/>
                <a:sym typeface="Karla"/>
              </a:rPr>
              <a:t>This is probably due to users taking trips to commute to work.</a:t>
            </a:r>
            <a:endParaRPr i="1" sz="2400">
              <a:latin typeface="Karla"/>
              <a:ea typeface="Karla"/>
              <a:cs typeface="Karla"/>
              <a:sym typeface="Karl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52" name="Google Shape;152;p26"/>
          <p:cNvPicPr preferRelativeResize="0"/>
          <p:nvPr/>
        </p:nvPicPr>
        <p:blipFill>
          <a:blip r:embed="rId3">
            <a:alphaModFix/>
          </a:blip>
          <a:stretch>
            <a:fillRect/>
          </a:stretch>
        </p:blipFill>
        <p:spPr>
          <a:xfrm>
            <a:off x="0" y="193425"/>
            <a:ext cx="9076626" cy="4361851"/>
          </a:xfrm>
          <a:prstGeom prst="rect">
            <a:avLst/>
          </a:prstGeom>
          <a:noFill/>
          <a:ln>
            <a:noFill/>
          </a:ln>
        </p:spPr>
      </p:pic>
      <p:sp>
        <p:nvSpPr>
          <p:cNvPr id="153" name="Google Shape;153;p26"/>
          <p:cNvSpPr txBox="1"/>
          <p:nvPr/>
        </p:nvSpPr>
        <p:spPr>
          <a:xfrm>
            <a:off x="4049150" y="697675"/>
            <a:ext cx="4719300" cy="12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highlight>
                  <a:schemeClr val="accent1"/>
                </a:highlight>
                <a:latin typeface="Karla"/>
                <a:ea typeface="Karla"/>
                <a:cs typeface="Karla"/>
                <a:sym typeface="Karla"/>
              </a:rPr>
              <a:t>Looking now at data variation by station, we can see the stations that tend to become inactive more often than others. In our case, </a:t>
            </a:r>
            <a:r>
              <a:rPr b="1" lang="en">
                <a:highlight>
                  <a:schemeClr val="accent1"/>
                </a:highlight>
                <a:latin typeface="Karla"/>
                <a:ea typeface="Karla"/>
                <a:cs typeface="Karla"/>
                <a:sym typeface="Karla"/>
              </a:rPr>
              <a:t>the stations that became inactive the most are centered around downtown areas, tourist attractions, and parks.</a:t>
            </a:r>
            <a:endParaRPr b="1">
              <a:highlight>
                <a:schemeClr val="accent1"/>
              </a:highlight>
              <a:latin typeface="Karla"/>
              <a:ea typeface="Karla"/>
              <a:cs typeface="Karla"/>
              <a:sym typeface="Karl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idx="1" type="body"/>
          </p:nvPr>
        </p:nvSpPr>
        <p:spPr>
          <a:xfrm>
            <a:off x="4507725" y="4318150"/>
            <a:ext cx="4081800" cy="334200"/>
          </a:xfrm>
          <a:prstGeom prst="rect">
            <a:avLst/>
          </a:prstGeom>
        </p:spPr>
        <p:txBody>
          <a:bodyPr anchorCtr="0" anchor="b" bIns="0" lIns="0" spcFirstLastPara="1" rIns="0" wrap="square" tIns="0">
            <a:noAutofit/>
          </a:bodyPr>
          <a:lstStyle/>
          <a:p>
            <a:pPr indent="0" lvl="0" marL="0" rtl="0" algn="l">
              <a:spcBef>
                <a:spcPts val="360"/>
              </a:spcBef>
              <a:spcAft>
                <a:spcPts val="600"/>
              </a:spcAft>
              <a:buNone/>
            </a:pPr>
            <a:r>
              <a:t/>
            </a:r>
            <a:endParaRPr/>
          </a:p>
        </p:txBody>
      </p:sp>
      <p:sp>
        <p:nvSpPr>
          <p:cNvPr id="159" name="Google Shape;159;p27"/>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60" name="Google Shape;160;p27"/>
          <p:cNvPicPr preferRelativeResize="0"/>
          <p:nvPr/>
        </p:nvPicPr>
        <p:blipFill>
          <a:blip r:embed="rId3">
            <a:alphaModFix/>
          </a:blip>
          <a:stretch>
            <a:fillRect/>
          </a:stretch>
        </p:blipFill>
        <p:spPr>
          <a:xfrm>
            <a:off x="152400" y="152400"/>
            <a:ext cx="8852774" cy="4770456"/>
          </a:xfrm>
          <a:prstGeom prst="rect">
            <a:avLst/>
          </a:prstGeom>
          <a:noFill/>
          <a:ln>
            <a:noFill/>
          </a:ln>
        </p:spPr>
      </p:pic>
      <p:sp>
        <p:nvSpPr>
          <p:cNvPr id="161" name="Google Shape;161;p27"/>
          <p:cNvSpPr txBox="1"/>
          <p:nvPr/>
        </p:nvSpPr>
        <p:spPr>
          <a:xfrm>
            <a:off x="4527925" y="766050"/>
            <a:ext cx="3283200" cy="9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chemeClr val="accent1"/>
                </a:highlight>
                <a:latin typeface="Karla"/>
                <a:ea typeface="Karla"/>
                <a:cs typeface="Karla"/>
                <a:sym typeface="Karla"/>
              </a:rPr>
              <a:t>The reason for inactivity (empty or full) is not heavily influenced by the location.</a:t>
            </a:r>
            <a:endParaRPr sz="1800">
              <a:highlight>
                <a:schemeClr val="accent1"/>
              </a:highlight>
              <a:latin typeface="Karla"/>
              <a:ea typeface="Karla"/>
              <a:cs typeface="Karla"/>
              <a:sym typeface="Karla"/>
            </a:endParaRPr>
          </a:p>
          <a:p>
            <a:pPr indent="0" lvl="0" marL="0" rtl="0" algn="l">
              <a:spcBef>
                <a:spcPts val="0"/>
              </a:spcBef>
              <a:spcAft>
                <a:spcPts val="0"/>
              </a:spcAft>
              <a:buNone/>
            </a:pPr>
            <a:r>
              <a:t/>
            </a:r>
            <a:endParaRPr>
              <a:latin typeface="Karla"/>
              <a:ea typeface="Karla"/>
              <a:cs typeface="Karla"/>
              <a:sym typeface="Karla"/>
            </a:endParaRPr>
          </a:p>
          <a:p>
            <a:pPr indent="0" lvl="0" marL="0" rtl="0" algn="l">
              <a:spcBef>
                <a:spcPts val="0"/>
              </a:spcBef>
              <a:spcAft>
                <a:spcPts val="0"/>
              </a:spcAft>
              <a:buNone/>
            </a:pPr>
            <a:r>
              <a:t/>
            </a:r>
            <a:endParaRPr>
              <a:latin typeface="Karla"/>
              <a:ea typeface="Karla"/>
              <a:cs typeface="Karla"/>
              <a:sym typeface="Karl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idx="1" type="body"/>
          </p:nvPr>
        </p:nvSpPr>
        <p:spPr>
          <a:xfrm>
            <a:off x="574550" y="3419875"/>
            <a:ext cx="8015100" cy="1232700"/>
          </a:xfrm>
          <a:prstGeom prst="rect">
            <a:avLst/>
          </a:prstGeom>
        </p:spPr>
        <p:txBody>
          <a:bodyPr anchorCtr="0" anchor="b" bIns="0" lIns="0" spcFirstLastPara="1" rIns="0" wrap="square" tIns="0">
            <a:noAutofit/>
          </a:bodyPr>
          <a:lstStyle/>
          <a:p>
            <a:pPr indent="0" lvl="0" marL="0" rtl="0" algn="ctr">
              <a:spcBef>
                <a:spcPts val="360"/>
              </a:spcBef>
              <a:spcAft>
                <a:spcPts val="0"/>
              </a:spcAft>
              <a:buNone/>
            </a:pPr>
            <a:r>
              <a:rPr lang="en" sz="1600">
                <a:highlight>
                  <a:schemeClr val="accent1"/>
                </a:highlight>
              </a:rPr>
              <a:t>Expectedly for biking, as the wind speed decreases, the number of stations inactive increases.</a:t>
            </a:r>
            <a:endParaRPr sz="1600">
              <a:highlight>
                <a:schemeClr val="accent1"/>
              </a:highlight>
            </a:endParaRPr>
          </a:p>
          <a:p>
            <a:pPr indent="0" lvl="0" marL="0" rtl="0" algn="ctr">
              <a:spcBef>
                <a:spcPts val="600"/>
              </a:spcBef>
              <a:spcAft>
                <a:spcPts val="600"/>
              </a:spcAft>
              <a:buNone/>
            </a:pPr>
            <a:r>
              <a:rPr lang="en" sz="1600">
                <a:highlight>
                  <a:schemeClr val="accent1"/>
                </a:highlight>
              </a:rPr>
              <a:t>Also non surprisingly, when it rained less inches in Austin, the number of stations inactive increases. This is probably due to the fact that riders typically ride more on sunny days then on rainy days.</a:t>
            </a:r>
            <a:endParaRPr sz="1600">
              <a:highlight>
                <a:schemeClr val="accent1"/>
              </a:highlight>
            </a:endParaRPr>
          </a:p>
        </p:txBody>
      </p:sp>
      <p:sp>
        <p:nvSpPr>
          <p:cNvPr id="167" name="Google Shape;167;p28"/>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68" name="Google Shape;168;p28"/>
          <p:cNvPicPr preferRelativeResize="0"/>
          <p:nvPr/>
        </p:nvPicPr>
        <p:blipFill>
          <a:blip r:embed="rId3">
            <a:alphaModFix/>
          </a:blip>
          <a:stretch>
            <a:fillRect/>
          </a:stretch>
        </p:blipFill>
        <p:spPr>
          <a:xfrm>
            <a:off x="0" y="129650"/>
            <a:ext cx="9144000" cy="30908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ph idx="1" type="body"/>
          </p:nvPr>
        </p:nvSpPr>
        <p:spPr>
          <a:xfrm>
            <a:off x="396700" y="3488275"/>
            <a:ext cx="8192700" cy="1355700"/>
          </a:xfrm>
          <a:prstGeom prst="rect">
            <a:avLst/>
          </a:prstGeom>
        </p:spPr>
        <p:txBody>
          <a:bodyPr anchorCtr="0" anchor="b" bIns="0" lIns="0" spcFirstLastPara="1" rIns="0" wrap="square" tIns="0">
            <a:noAutofit/>
          </a:bodyPr>
          <a:lstStyle/>
          <a:p>
            <a:pPr indent="0" lvl="0" marL="0" rtl="0" algn="ctr">
              <a:spcBef>
                <a:spcPts val="360"/>
              </a:spcBef>
              <a:spcAft>
                <a:spcPts val="0"/>
              </a:spcAft>
              <a:buNone/>
            </a:pPr>
            <a:r>
              <a:rPr lang="en">
                <a:highlight>
                  <a:schemeClr val="accent1"/>
                </a:highlight>
              </a:rPr>
              <a:t>As expected from the precipitation graph, </a:t>
            </a:r>
            <a:r>
              <a:rPr b="1" lang="en">
                <a:highlight>
                  <a:schemeClr val="accent1"/>
                </a:highlight>
                <a:latin typeface="Karla"/>
                <a:ea typeface="Karla"/>
                <a:cs typeface="Karla"/>
                <a:sym typeface="Karla"/>
              </a:rPr>
              <a:t>the least amount of stations are inactive during scattered showers days.</a:t>
            </a:r>
            <a:endParaRPr b="1">
              <a:highlight>
                <a:schemeClr val="accent1"/>
              </a:highlight>
              <a:latin typeface="Karla"/>
              <a:ea typeface="Karla"/>
              <a:cs typeface="Karla"/>
              <a:sym typeface="Karla"/>
            </a:endParaRPr>
          </a:p>
          <a:p>
            <a:pPr indent="0" lvl="0" marL="0" rtl="0" algn="ctr">
              <a:spcBef>
                <a:spcPts val="600"/>
              </a:spcBef>
              <a:spcAft>
                <a:spcPts val="600"/>
              </a:spcAft>
              <a:buNone/>
            </a:pPr>
            <a:r>
              <a:rPr lang="en">
                <a:highlight>
                  <a:schemeClr val="accent1"/>
                </a:highlight>
              </a:rPr>
              <a:t> Though I predicted the mostly sunny days would show highest levels of inactivity, it is actually partly-cloudy. I believe this is probably due to the fact that more time periods during the recorded months were partly-cloudy days than were sunny.</a:t>
            </a:r>
            <a:endParaRPr>
              <a:highlight>
                <a:schemeClr val="accent1"/>
              </a:highlight>
            </a:endParaRPr>
          </a:p>
        </p:txBody>
      </p:sp>
      <p:sp>
        <p:nvSpPr>
          <p:cNvPr id="174" name="Google Shape;174;p29"/>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75" name="Google Shape;175;p29"/>
          <p:cNvPicPr preferRelativeResize="0"/>
          <p:nvPr/>
        </p:nvPicPr>
        <p:blipFill>
          <a:blip r:embed="rId3">
            <a:alphaModFix/>
          </a:blip>
          <a:stretch>
            <a:fillRect/>
          </a:stretch>
        </p:blipFill>
        <p:spPr>
          <a:xfrm>
            <a:off x="56625" y="129655"/>
            <a:ext cx="9144000" cy="327734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idx="1" type="body"/>
          </p:nvPr>
        </p:nvSpPr>
        <p:spPr>
          <a:xfrm>
            <a:off x="437850" y="3857625"/>
            <a:ext cx="8151600" cy="794700"/>
          </a:xfrm>
          <a:prstGeom prst="rect">
            <a:avLst/>
          </a:prstGeom>
        </p:spPr>
        <p:txBody>
          <a:bodyPr anchorCtr="0" anchor="b" bIns="0" lIns="0" spcFirstLastPara="1" rIns="0" wrap="square" tIns="0">
            <a:noAutofit/>
          </a:bodyPr>
          <a:lstStyle/>
          <a:p>
            <a:pPr indent="0" lvl="0" marL="0" rtl="0" algn="ctr">
              <a:spcBef>
                <a:spcPts val="360"/>
              </a:spcBef>
              <a:spcAft>
                <a:spcPts val="600"/>
              </a:spcAft>
              <a:buNone/>
            </a:pPr>
            <a:r>
              <a:rPr lang="en">
                <a:highlight>
                  <a:schemeClr val="accent1"/>
                </a:highlight>
              </a:rPr>
              <a:t>S</a:t>
            </a:r>
            <a:r>
              <a:rPr lang="en">
                <a:highlight>
                  <a:schemeClr val="accent1"/>
                </a:highlight>
              </a:rPr>
              <a:t>tations go inactive most frequently when temperatures are at a moderate level, </a:t>
            </a:r>
            <a:r>
              <a:rPr b="1" lang="en">
                <a:highlight>
                  <a:schemeClr val="accent1"/>
                </a:highlight>
                <a:latin typeface="Karla"/>
                <a:ea typeface="Karla"/>
                <a:cs typeface="Karla"/>
                <a:sym typeface="Karla"/>
              </a:rPr>
              <a:t>about 67 - 80 degrees</a:t>
            </a:r>
            <a:r>
              <a:rPr lang="en">
                <a:highlight>
                  <a:schemeClr val="accent1"/>
                </a:highlight>
              </a:rPr>
              <a:t>. This makes sense, as biking is most enjoyable when it is comfortable outside. </a:t>
            </a:r>
            <a:r>
              <a:rPr b="1" lang="en">
                <a:highlight>
                  <a:schemeClr val="accent1"/>
                </a:highlight>
                <a:latin typeface="Karla"/>
                <a:ea typeface="Karla"/>
                <a:cs typeface="Karla"/>
                <a:sym typeface="Karla"/>
              </a:rPr>
              <a:t>This correlation is strongest around 71 degrees</a:t>
            </a:r>
            <a:endParaRPr b="1">
              <a:highlight>
                <a:schemeClr val="accent1"/>
              </a:highlight>
              <a:latin typeface="Karla"/>
              <a:ea typeface="Karla"/>
              <a:cs typeface="Karla"/>
              <a:sym typeface="Karla"/>
            </a:endParaRPr>
          </a:p>
        </p:txBody>
      </p:sp>
      <p:sp>
        <p:nvSpPr>
          <p:cNvPr id="181" name="Google Shape;181;p30"/>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82" name="Google Shape;182;p30"/>
          <p:cNvPicPr preferRelativeResize="0"/>
          <p:nvPr/>
        </p:nvPicPr>
        <p:blipFill>
          <a:blip r:embed="rId3">
            <a:alphaModFix/>
          </a:blip>
          <a:stretch>
            <a:fillRect/>
          </a:stretch>
        </p:blipFill>
        <p:spPr>
          <a:xfrm>
            <a:off x="152400" y="152400"/>
            <a:ext cx="8151679" cy="3521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idx="1" type="body"/>
          </p:nvPr>
        </p:nvSpPr>
        <p:spPr>
          <a:xfrm>
            <a:off x="396700" y="3837450"/>
            <a:ext cx="8192700" cy="815100"/>
          </a:xfrm>
          <a:prstGeom prst="rect">
            <a:avLst/>
          </a:prstGeom>
        </p:spPr>
        <p:txBody>
          <a:bodyPr anchorCtr="0" anchor="b" bIns="0" lIns="0" spcFirstLastPara="1" rIns="0" wrap="square" tIns="0">
            <a:noAutofit/>
          </a:bodyPr>
          <a:lstStyle/>
          <a:p>
            <a:pPr indent="0" lvl="0" marL="0" rtl="0" algn="ctr">
              <a:spcBef>
                <a:spcPts val="360"/>
              </a:spcBef>
              <a:spcAft>
                <a:spcPts val="600"/>
              </a:spcAft>
              <a:buNone/>
            </a:pPr>
            <a:r>
              <a:rPr lang="en">
                <a:highlight>
                  <a:schemeClr val="accent1"/>
                </a:highlight>
              </a:rPr>
              <a:t>A clear pattern is seen in which </a:t>
            </a:r>
            <a:r>
              <a:rPr b="1" lang="en">
                <a:highlight>
                  <a:schemeClr val="accent1"/>
                </a:highlight>
                <a:latin typeface="Karla"/>
                <a:ea typeface="Karla"/>
                <a:cs typeface="Karla"/>
                <a:sym typeface="Karla"/>
              </a:rPr>
              <a:t>stations are inactive more often during high visibility time periods</a:t>
            </a:r>
            <a:r>
              <a:rPr lang="en">
                <a:highlight>
                  <a:schemeClr val="accent1"/>
                </a:highlight>
              </a:rPr>
              <a:t>. This observation aligns with my predictions, since low visibility generally makes biking more difficult, stressful, and cumbersome.</a:t>
            </a:r>
            <a:endParaRPr>
              <a:highlight>
                <a:schemeClr val="accent1"/>
              </a:highlight>
            </a:endParaRPr>
          </a:p>
        </p:txBody>
      </p:sp>
      <p:sp>
        <p:nvSpPr>
          <p:cNvPr id="188" name="Google Shape;188;p31"/>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89" name="Google Shape;189;p31"/>
          <p:cNvPicPr preferRelativeResize="0"/>
          <p:nvPr/>
        </p:nvPicPr>
        <p:blipFill>
          <a:blip r:embed="rId3">
            <a:alphaModFix/>
          </a:blip>
          <a:stretch>
            <a:fillRect/>
          </a:stretch>
        </p:blipFill>
        <p:spPr>
          <a:xfrm>
            <a:off x="289950" y="347351"/>
            <a:ext cx="8564096" cy="34900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2"/>
          <p:cNvSpPr txBox="1"/>
          <p:nvPr>
            <p:ph idx="1" type="body"/>
          </p:nvPr>
        </p:nvSpPr>
        <p:spPr>
          <a:xfrm>
            <a:off x="3501950" y="3625075"/>
            <a:ext cx="5280300" cy="1094400"/>
          </a:xfrm>
          <a:prstGeom prst="rect">
            <a:avLst/>
          </a:prstGeom>
        </p:spPr>
        <p:txBody>
          <a:bodyPr anchorCtr="0" anchor="b" bIns="0" lIns="0" spcFirstLastPara="1" rIns="0" wrap="square" tIns="0">
            <a:noAutofit/>
          </a:bodyPr>
          <a:lstStyle/>
          <a:p>
            <a:pPr indent="0" lvl="0" marL="0" rtl="0" algn="ctr">
              <a:spcBef>
                <a:spcPts val="360"/>
              </a:spcBef>
              <a:spcAft>
                <a:spcPts val="600"/>
              </a:spcAft>
              <a:buNone/>
            </a:pPr>
            <a:r>
              <a:rPr b="1" lang="en">
                <a:highlight>
                  <a:schemeClr val="accent1"/>
                </a:highlight>
                <a:latin typeface="Karla"/>
                <a:ea typeface="Karla"/>
                <a:cs typeface="Karla"/>
                <a:sym typeface="Karla"/>
              </a:rPr>
              <a:t>Precipitation data is sparse</a:t>
            </a:r>
            <a:r>
              <a:rPr lang="en">
                <a:highlight>
                  <a:schemeClr val="accent1"/>
                </a:highlight>
              </a:rPr>
              <a:t> (see left). However, it is still relevant to note the </a:t>
            </a:r>
            <a:r>
              <a:rPr b="1" lang="en">
                <a:highlight>
                  <a:schemeClr val="accent1"/>
                </a:highlight>
                <a:latin typeface="Karla"/>
                <a:ea typeface="Karla"/>
                <a:cs typeface="Karla"/>
                <a:sym typeface="Karla"/>
              </a:rPr>
              <a:t>heavy increase in inactive stations when no rain was recorded.</a:t>
            </a:r>
            <a:r>
              <a:rPr lang="en">
                <a:highlight>
                  <a:schemeClr val="accent1"/>
                </a:highlight>
              </a:rPr>
              <a:t> This is logical, as biking becomes much more dangerous and less enjoyable when roads are wet.</a:t>
            </a:r>
            <a:endParaRPr>
              <a:highlight>
                <a:schemeClr val="accent1"/>
              </a:highlight>
            </a:endParaRPr>
          </a:p>
        </p:txBody>
      </p:sp>
      <p:sp>
        <p:nvSpPr>
          <p:cNvPr id="195" name="Google Shape;195;p32"/>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32"/>
          <p:cNvPicPr preferRelativeResize="0"/>
          <p:nvPr/>
        </p:nvPicPr>
        <p:blipFill>
          <a:blip r:embed="rId3">
            <a:alphaModFix/>
          </a:blip>
          <a:stretch>
            <a:fillRect/>
          </a:stretch>
        </p:blipFill>
        <p:spPr>
          <a:xfrm>
            <a:off x="302875" y="129650"/>
            <a:ext cx="7834674" cy="3399675"/>
          </a:xfrm>
          <a:prstGeom prst="rect">
            <a:avLst/>
          </a:prstGeom>
          <a:noFill/>
          <a:ln>
            <a:noFill/>
          </a:ln>
        </p:spPr>
      </p:pic>
      <p:pic>
        <p:nvPicPr>
          <p:cNvPr id="197" name="Google Shape;197;p32"/>
          <p:cNvPicPr preferRelativeResize="0"/>
          <p:nvPr/>
        </p:nvPicPr>
        <p:blipFill>
          <a:blip r:embed="rId4">
            <a:alphaModFix/>
          </a:blip>
          <a:stretch>
            <a:fillRect/>
          </a:stretch>
        </p:blipFill>
        <p:spPr>
          <a:xfrm>
            <a:off x="302871" y="2862275"/>
            <a:ext cx="2963675" cy="2181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6" name="Google Shape;76;p15"/>
          <p:cNvSpPr txBox="1"/>
          <p:nvPr/>
        </p:nvSpPr>
        <p:spPr>
          <a:xfrm>
            <a:off x="2811775" y="1385300"/>
            <a:ext cx="3717000" cy="27843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2400">
                <a:latin typeface="Karla"/>
                <a:ea typeface="Karla"/>
                <a:cs typeface="Karla"/>
                <a:sym typeface="Karla"/>
              </a:rPr>
              <a:t>Q</a:t>
            </a:r>
            <a:r>
              <a:rPr lang="en" sz="2400">
                <a:latin typeface="Karla"/>
                <a:ea typeface="Karla"/>
                <a:cs typeface="Karla"/>
                <a:sym typeface="Karla"/>
              </a:rPr>
              <a:t>: </a:t>
            </a:r>
            <a:endParaRPr sz="2400">
              <a:latin typeface="Karla"/>
              <a:ea typeface="Karla"/>
              <a:cs typeface="Karla"/>
              <a:sym typeface="Karla"/>
            </a:endParaRPr>
          </a:p>
          <a:p>
            <a:pPr indent="0" lvl="0" marL="0" rtl="0" algn="ctr">
              <a:spcBef>
                <a:spcPts val="600"/>
              </a:spcBef>
              <a:spcAft>
                <a:spcPts val="0"/>
              </a:spcAft>
              <a:buNone/>
            </a:pPr>
            <a:r>
              <a:rPr lang="en" sz="2400">
                <a:latin typeface="Karla"/>
                <a:ea typeface="Karla"/>
                <a:cs typeface="Karla"/>
                <a:sym typeface="Karla"/>
              </a:rPr>
              <a:t>What features are most predictive of an Austin BCycle station going “inactive” </a:t>
            </a:r>
            <a:endParaRPr sz="2400">
              <a:latin typeface="Karla"/>
              <a:ea typeface="Karla"/>
              <a:cs typeface="Karla"/>
              <a:sym typeface="Karla"/>
            </a:endParaRPr>
          </a:p>
          <a:p>
            <a:pPr indent="0" lvl="0" marL="0" rtl="0" algn="l">
              <a:spcBef>
                <a:spcPts val="600"/>
              </a:spcBef>
              <a:spcAft>
                <a:spcPts val="0"/>
              </a:spcAft>
              <a:buNone/>
            </a:pPr>
            <a:r>
              <a:t/>
            </a:r>
            <a:endParaRPr sz="2400">
              <a:latin typeface="Karla"/>
              <a:ea typeface="Karla"/>
              <a:cs typeface="Karla"/>
              <a:sym typeface="Karla"/>
            </a:endParaRPr>
          </a:p>
          <a:p>
            <a:pPr indent="0" lvl="0" marL="0" rtl="0" algn="l">
              <a:spcBef>
                <a:spcPts val="600"/>
              </a:spcBef>
              <a:spcAft>
                <a:spcPts val="0"/>
              </a:spcAft>
              <a:buNone/>
            </a:pPr>
            <a:r>
              <a:t/>
            </a:r>
            <a:endParaRPr sz="2400">
              <a:latin typeface="Karla"/>
              <a:ea typeface="Karla"/>
              <a:cs typeface="Karla"/>
              <a:sym typeface="Karla"/>
            </a:endParaRPr>
          </a:p>
          <a:p>
            <a:pPr indent="0" lvl="0" marL="0" rtl="0" algn="l">
              <a:spcBef>
                <a:spcPts val="600"/>
              </a:spcBef>
              <a:spcAft>
                <a:spcPts val="0"/>
              </a:spcAft>
              <a:buNone/>
            </a:pPr>
            <a:r>
              <a:t/>
            </a:r>
            <a:endParaRPr sz="2400">
              <a:latin typeface="Karla"/>
              <a:ea typeface="Karla"/>
              <a:cs typeface="Karla"/>
              <a:sym typeface="Karla"/>
            </a:endParaRPr>
          </a:p>
          <a:p>
            <a:pPr indent="0" lvl="0" marL="0" rtl="0" algn="l">
              <a:spcBef>
                <a:spcPts val="0"/>
              </a:spcBef>
              <a:spcAft>
                <a:spcPts val="0"/>
              </a:spcAft>
              <a:buNone/>
            </a:pPr>
            <a:r>
              <a:t/>
            </a:r>
            <a:endParaRPr sz="2400">
              <a:latin typeface="Karla"/>
              <a:ea typeface="Karla"/>
              <a:cs typeface="Karla"/>
              <a:sym typeface="Karla"/>
            </a:endParaRPr>
          </a:p>
        </p:txBody>
      </p:sp>
      <p:sp>
        <p:nvSpPr>
          <p:cNvPr id="77" name="Google Shape;77;p15"/>
          <p:cNvSpPr txBox="1"/>
          <p:nvPr/>
        </p:nvSpPr>
        <p:spPr>
          <a:xfrm>
            <a:off x="644575" y="4093375"/>
            <a:ext cx="80514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2"/>
                </a:solidFill>
                <a:latin typeface="Karla"/>
                <a:ea typeface="Karla"/>
                <a:cs typeface="Karla"/>
                <a:sym typeface="Karla"/>
              </a:rPr>
              <a:t>** inactive stations are defined as having no available bikes to start a ride, or equivalently, no available docks to end a ride.</a:t>
            </a:r>
            <a:endParaRPr>
              <a:solidFill>
                <a:schemeClr val="dk2"/>
              </a:solidFill>
              <a:latin typeface="Karla"/>
              <a:ea typeface="Karla"/>
              <a:cs typeface="Karla"/>
              <a:sym typeface="Karla"/>
            </a:endParaRPr>
          </a:p>
          <a:p>
            <a:pPr indent="0" lvl="0" marL="0" rtl="0" algn="l">
              <a:spcBef>
                <a:spcPts val="1600"/>
              </a:spcBef>
              <a:spcAft>
                <a:spcPts val="0"/>
              </a:spcAft>
              <a:buNone/>
            </a:pPr>
            <a:r>
              <a:t/>
            </a:r>
            <a:endParaRPr>
              <a:solidFill>
                <a:schemeClr val="dk2"/>
              </a:solidFill>
              <a:latin typeface="Karla"/>
              <a:ea typeface="Karla"/>
              <a:cs typeface="Karla"/>
              <a:sym typeface="Karl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1" name="Shape 201"/>
        <p:cNvGrpSpPr/>
        <p:nvPr/>
      </p:nvGrpSpPr>
      <p:grpSpPr>
        <a:xfrm>
          <a:off x="0" y="0"/>
          <a:ext cx="0" cy="0"/>
          <a:chOff x="0" y="0"/>
          <a:chExt cx="0" cy="0"/>
        </a:xfrm>
      </p:grpSpPr>
      <p:sp>
        <p:nvSpPr>
          <p:cNvPr id="202" name="Google Shape;202;p33"/>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03" name="Google Shape;203;p33"/>
          <p:cNvPicPr preferRelativeResize="0"/>
          <p:nvPr/>
        </p:nvPicPr>
        <p:blipFill>
          <a:blip r:embed="rId3">
            <a:alphaModFix/>
          </a:blip>
          <a:stretch>
            <a:fillRect/>
          </a:stretch>
        </p:blipFill>
        <p:spPr>
          <a:xfrm>
            <a:off x="0" y="-82075"/>
            <a:ext cx="9144000" cy="5594801"/>
          </a:xfrm>
          <a:prstGeom prst="rect">
            <a:avLst/>
          </a:prstGeom>
          <a:noFill/>
          <a:ln>
            <a:noFill/>
          </a:ln>
        </p:spPr>
      </p:pic>
      <p:sp>
        <p:nvSpPr>
          <p:cNvPr id="204" name="Google Shape;204;p33"/>
          <p:cNvSpPr txBox="1"/>
          <p:nvPr/>
        </p:nvSpPr>
        <p:spPr>
          <a:xfrm>
            <a:off x="438900" y="161850"/>
            <a:ext cx="2002500" cy="987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Karla"/>
                <a:ea typeface="Karla"/>
                <a:cs typeface="Karla"/>
                <a:sym typeface="Karla"/>
              </a:rPr>
              <a:t>LOCATION + CAPACITY</a:t>
            </a:r>
            <a:endParaRPr b="1" sz="2400">
              <a:solidFill>
                <a:schemeClr val="dk1"/>
              </a:solidFill>
              <a:latin typeface="Karla"/>
              <a:ea typeface="Karla"/>
              <a:cs typeface="Karla"/>
              <a:sym typeface="Karl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4"/>
          <p:cNvSpPr txBox="1"/>
          <p:nvPr>
            <p:ph idx="4294967295" type="body"/>
          </p:nvPr>
        </p:nvSpPr>
        <p:spPr>
          <a:xfrm>
            <a:off x="574550" y="297300"/>
            <a:ext cx="7778400" cy="4373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 chose to </a:t>
            </a:r>
            <a:r>
              <a:rPr lang="en" u="sng"/>
              <a:t>segment stations based on a capacity threshold value of 14 docks</a:t>
            </a:r>
            <a:endParaRPr/>
          </a:p>
          <a:p>
            <a:pPr indent="0" lvl="0" marL="0" rtl="0" algn="l">
              <a:spcBef>
                <a:spcPts val="600"/>
              </a:spcBef>
              <a:spcAft>
                <a:spcPts val="0"/>
              </a:spcAft>
              <a:buNone/>
            </a:pPr>
            <a:r>
              <a:rPr lang="en">
                <a:solidFill>
                  <a:srgbClr val="FF0000"/>
                </a:solidFill>
              </a:rPr>
              <a:t>Red</a:t>
            </a:r>
            <a:r>
              <a:rPr lang="en">
                <a:solidFill>
                  <a:srgbClr val="CC0000"/>
                </a:solidFill>
              </a:rPr>
              <a:t> </a:t>
            </a:r>
            <a:r>
              <a:rPr lang="en"/>
              <a:t>stations indicate those with </a:t>
            </a:r>
            <a:r>
              <a:rPr lang="en">
                <a:solidFill>
                  <a:srgbClr val="FF0000"/>
                </a:solidFill>
              </a:rPr>
              <a:t>capacities 15 and over</a:t>
            </a:r>
            <a:endParaRPr/>
          </a:p>
          <a:p>
            <a:pPr indent="0" lvl="0" marL="0" rtl="0" algn="l">
              <a:spcBef>
                <a:spcPts val="600"/>
              </a:spcBef>
              <a:spcAft>
                <a:spcPts val="0"/>
              </a:spcAft>
              <a:buNone/>
            </a:pPr>
            <a:r>
              <a:rPr lang="en">
                <a:solidFill>
                  <a:srgbClr val="1155CC"/>
                </a:solidFill>
              </a:rPr>
              <a:t>Blue</a:t>
            </a:r>
            <a:r>
              <a:rPr lang="en"/>
              <a:t> show the r</a:t>
            </a:r>
            <a:r>
              <a:rPr lang="en">
                <a:solidFill>
                  <a:srgbClr val="1155CC"/>
                </a:solidFill>
              </a:rPr>
              <a:t>emaining, smaller sized stations.</a:t>
            </a:r>
            <a:r>
              <a:rPr lang="en"/>
              <a:t>     </a:t>
            </a:r>
            <a:endParaRPr/>
          </a:p>
          <a:p>
            <a:pPr indent="0" lvl="0" marL="0" rtl="0" algn="l">
              <a:spcBef>
                <a:spcPts val="600"/>
              </a:spcBef>
              <a:spcAft>
                <a:spcPts val="0"/>
              </a:spcAft>
              <a:buNone/>
            </a:pPr>
            <a:r>
              <a:rPr lang="en"/>
              <a:t>This map shows </a:t>
            </a:r>
            <a:r>
              <a:rPr b="1" lang="en">
                <a:latin typeface="Karla"/>
                <a:ea typeface="Karla"/>
                <a:cs typeface="Karla"/>
                <a:sym typeface="Karla"/>
              </a:rPr>
              <a:t>four large stations being located along Lady Bird Lake, </a:t>
            </a:r>
            <a:r>
              <a:rPr lang="en"/>
              <a:t>a popular hike and bike trail</a:t>
            </a:r>
            <a:r>
              <a:rPr b="1" lang="en">
                <a:latin typeface="Karla"/>
                <a:ea typeface="Karla"/>
                <a:cs typeface="Karla"/>
                <a:sym typeface="Karla"/>
              </a:rPr>
              <a:t>.</a:t>
            </a:r>
            <a:r>
              <a:rPr lang="en"/>
              <a:t> </a:t>
            </a:r>
            <a:endParaRPr/>
          </a:p>
          <a:p>
            <a:pPr indent="0" lvl="0" marL="0" rtl="0" algn="l">
              <a:spcBef>
                <a:spcPts val="600"/>
              </a:spcBef>
              <a:spcAft>
                <a:spcPts val="0"/>
              </a:spcAft>
              <a:buNone/>
            </a:pPr>
            <a:r>
              <a:rPr lang="en"/>
              <a:t>One other large station is shown, </a:t>
            </a:r>
            <a:r>
              <a:rPr b="1" lang="en">
                <a:latin typeface="Karla"/>
                <a:ea typeface="Karla"/>
                <a:cs typeface="Karla"/>
                <a:sym typeface="Karla"/>
              </a:rPr>
              <a:t>Capital Station / Congress &amp; 11th. </a:t>
            </a:r>
            <a:r>
              <a:rPr lang="en"/>
              <a:t>This is probably to the high volume of tourists visiting the capitol building, since many other smaller stations exist downtown for work commuters.</a:t>
            </a:r>
            <a:endParaRPr/>
          </a:p>
          <a:p>
            <a:pPr indent="0" lvl="0" marL="0" rtl="0" algn="l">
              <a:spcBef>
                <a:spcPts val="600"/>
              </a:spcBef>
              <a:spcAft>
                <a:spcPts val="0"/>
              </a:spcAft>
              <a:buNone/>
            </a:pPr>
            <a:r>
              <a:rPr lang="en"/>
              <a:t>Overall, we see a </a:t>
            </a:r>
            <a:r>
              <a:rPr b="1" lang="en">
                <a:latin typeface="Karla"/>
                <a:ea typeface="Karla"/>
                <a:cs typeface="Karla"/>
                <a:sym typeface="Karla"/>
              </a:rPr>
              <a:t>greater density of stations in regions where the capacity is low and vice versa.</a:t>
            </a:r>
            <a:endParaRPr b="1">
              <a:latin typeface="Karla"/>
              <a:ea typeface="Karla"/>
              <a:cs typeface="Karla"/>
              <a:sym typeface="Karla"/>
            </a:endParaRPr>
          </a:p>
          <a:p>
            <a:pPr indent="0" lvl="0" marL="0" rtl="0" algn="l">
              <a:spcBef>
                <a:spcPts val="600"/>
              </a:spcBef>
              <a:spcAft>
                <a:spcPts val="600"/>
              </a:spcAft>
              <a:buNone/>
            </a:pPr>
            <a:r>
              <a:t/>
            </a:r>
            <a:endParaRPr/>
          </a:p>
        </p:txBody>
      </p:sp>
      <p:sp>
        <p:nvSpPr>
          <p:cNvPr id="210" name="Google Shape;210;p34"/>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5"/>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16" name="Google Shape;216;p35"/>
          <p:cNvPicPr preferRelativeResize="0"/>
          <p:nvPr/>
        </p:nvPicPr>
        <p:blipFill>
          <a:blip r:embed="rId3">
            <a:alphaModFix/>
          </a:blip>
          <a:stretch>
            <a:fillRect/>
          </a:stretch>
        </p:blipFill>
        <p:spPr>
          <a:xfrm>
            <a:off x="-66500" y="-54725"/>
            <a:ext cx="9210500" cy="5198225"/>
          </a:xfrm>
          <a:prstGeom prst="rect">
            <a:avLst/>
          </a:prstGeom>
          <a:noFill/>
          <a:ln>
            <a:noFill/>
          </a:ln>
        </p:spPr>
      </p:pic>
      <p:sp>
        <p:nvSpPr>
          <p:cNvPr id="217" name="Google Shape;217;p35"/>
          <p:cNvSpPr txBox="1"/>
          <p:nvPr/>
        </p:nvSpPr>
        <p:spPr>
          <a:xfrm>
            <a:off x="438900" y="161850"/>
            <a:ext cx="2002500" cy="1187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Karla"/>
                <a:ea typeface="Karla"/>
                <a:cs typeface="Karla"/>
                <a:sym typeface="Karla"/>
              </a:rPr>
              <a:t>LOCATION + INACTIVITY LEVEL</a:t>
            </a:r>
            <a:endParaRPr b="1" sz="2400">
              <a:solidFill>
                <a:schemeClr val="dk1"/>
              </a:solidFill>
              <a:latin typeface="Karla"/>
              <a:ea typeface="Karla"/>
              <a:cs typeface="Karla"/>
              <a:sym typeface="Karl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6"/>
          <p:cNvSpPr txBox="1"/>
          <p:nvPr>
            <p:ph idx="4294967295" type="body"/>
          </p:nvPr>
        </p:nvSpPr>
        <p:spPr>
          <a:xfrm>
            <a:off x="574550" y="297300"/>
            <a:ext cx="7778400" cy="4373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Stations that were </a:t>
            </a:r>
            <a:r>
              <a:rPr lang="en">
                <a:solidFill>
                  <a:srgbClr val="FF0000"/>
                </a:solidFill>
              </a:rPr>
              <a:t>inactive</a:t>
            </a:r>
            <a:r>
              <a:rPr lang="en"/>
              <a:t> </a:t>
            </a:r>
            <a:r>
              <a:rPr lang="en">
                <a:solidFill>
                  <a:srgbClr val="FF0000"/>
                </a:solidFill>
              </a:rPr>
              <a:t>more than 9.2%</a:t>
            </a:r>
            <a:r>
              <a:rPr lang="en"/>
              <a:t> of the time are shown in </a:t>
            </a:r>
            <a:r>
              <a:rPr lang="en">
                <a:solidFill>
                  <a:srgbClr val="FF0000"/>
                </a:solidFill>
              </a:rPr>
              <a:t>red</a:t>
            </a:r>
            <a:endParaRPr/>
          </a:p>
          <a:p>
            <a:pPr indent="0" lvl="0" marL="0" rtl="0" algn="l">
              <a:spcBef>
                <a:spcPts val="600"/>
              </a:spcBef>
              <a:spcAft>
                <a:spcPts val="0"/>
              </a:spcAft>
              <a:buNone/>
            </a:pPr>
            <a:r>
              <a:rPr lang="en"/>
              <a:t>Stations that were </a:t>
            </a:r>
            <a:r>
              <a:rPr lang="en">
                <a:solidFill>
                  <a:srgbClr val="6AA84F"/>
                </a:solidFill>
              </a:rPr>
              <a:t>inactive less than 9.2%</a:t>
            </a:r>
            <a:r>
              <a:rPr lang="en"/>
              <a:t> of the time are seen in </a:t>
            </a:r>
            <a:r>
              <a:rPr lang="en">
                <a:solidFill>
                  <a:srgbClr val="6AA84F"/>
                </a:solidFill>
              </a:rPr>
              <a:t>green. </a:t>
            </a:r>
            <a:endParaRPr>
              <a:solidFill>
                <a:srgbClr val="6AA84F"/>
              </a:solidFill>
            </a:endParaRPr>
          </a:p>
          <a:p>
            <a:pPr indent="0" lvl="0" marL="0" rtl="0" algn="l">
              <a:spcBef>
                <a:spcPts val="600"/>
              </a:spcBef>
              <a:spcAft>
                <a:spcPts val="0"/>
              </a:spcAft>
              <a:buNone/>
            </a:pPr>
            <a:r>
              <a:rPr lang="en"/>
              <a:t>Additionally, the </a:t>
            </a:r>
            <a:r>
              <a:rPr b="1" lang="en">
                <a:latin typeface="Karla"/>
                <a:ea typeface="Karla"/>
                <a:cs typeface="Karla"/>
                <a:sym typeface="Karla"/>
              </a:rPr>
              <a:t>size of each circle corresponds to the degree to which the station is inactive. </a:t>
            </a:r>
            <a:endParaRPr/>
          </a:p>
          <a:p>
            <a:pPr indent="0" lvl="0" marL="0" rtl="0" algn="l">
              <a:spcBef>
                <a:spcPts val="600"/>
              </a:spcBef>
              <a:spcAft>
                <a:spcPts val="0"/>
              </a:spcAft>
              <a:buNone/>
            </a:pPr>
            <a:r>
              <a:rPr lang="en"/>
              <a:t> I see </a:t>
            </a:r>
            <a:r>
              <a:rPr lang="en" u="sng"/>
              <a:t>three clusters of high inactivity levels</a:t>
            </a:r>
            <a:r>
              <a:rPr lang="en"/>
              <a:t> in this figure: near the </a:t>
            </a:r>
            <a:r>
              <a:rPr b="1" lang="en">
                <a:latin typeface="Karla"/>
                <a:ea typeface="Karla"/>
                <a:cs typeface="Karla"/>
                <a:sym typeface="Karla"/>
              </a:rPr>
              <a:t>center of downtown</a:t>
            </a:r>
            <a:r>
              <a:rPr lang="en"/>
              <a:t>, </a:t>
            </a:r>
            <a:r>
              <a:rPr b="1" lang="en">
                <a:latin typeface="Karla"/>
                <a:ea typeface="Karla"/>
                <a:cs typeface="Karla"/>
                <a:sym typeface="Karla"/>
              </a:rPr>
              <a:t>around zilker park,</a:t>
            </a:r>
            <a:r>
              <a:rPr lang="en"/>
              <a:t> and </a:t>
            </a:r>
            <a:r>
              <a:rPr b="1" lang="en">
                <a:latin typeface="Karla"/>
                <a:ea typeface="Karla"/>
                <a:cs typeface="Karla"/>
                <a:sym typeface="Karla"/>
              </a:rPr>
              <a:t>east of highway 35</a:t>
            </a:r>
            <a:r>
              <a:rPr lang="en"/>
              <a:t>. All three of </a:t>
            </a:r>
            <a:r>
              <a:rPr lang="en" u="sng"/>
              <a:t>these zones correspond to high traffic areas,</a:t>
            </a:r>
            <a:r>
              <a:rPr lang="en"/>
              <a:t> albeit businesses, outdoor leisure, or bars.</a:t>
            </a:r>
            <a:endParaRPr/>
          </a:p>
          <a:p>
            <a:pPr indent="0" lvl="0" marL="0" rtl="0" algn="l">
              <a:spcBef>
                <a:spcPts val="600"/>
              </a:spcBef>
              <a:spcAft>
                <a:spcPts val="0"/>
              </a:spcAft>
              <a:buNone/>
            </a:pPr>
            <a:r>
              <a:rPr lang="en"/>
              <a:t> There also exists a largely inactive station, </a:t>
            </a:r>
            <a:r>
              <a:rPr b="1" lang="en">
                <a:latin typeface="Karla"/>
                <a:ea typeface="Karla"/>
                <a:cs typeface="Karla"/>
                <a:sym typeface="Karla"/>
              </a:rPr>
              <a:t>Guadalupe &amp; 21st,</a:t>
            </a:r>
            <a:r>
              <a:rPr lang="en"/>
              <a:t> which is likely </a:t>
            </a:r>
            <a:r>
              <a:rPr lang="en" u="sng"/>
              <a:t>due to University of Texas students</a:t>
            </a:r>
            <a:r>
              <a:rPr lang="en"/>
              <a:t> utilizing the bikes.</a:t>
            </a:r>
            <a:endParaRPr/>
          </a:p>
          <a:p>
            <a:pPr indent="0" lvl="0" marL="0" rtl="0" algn="l">
              <a:spcBef>
                <a:spcPts val="600"/>
              </a:spcBef>
              <a:spcAft>
                <a:spcPts val="0"/>
              </a:spcAft>
              <a:buNone/>
            </a:pPr>
            <a:r>
              <a:t/>
            </a:r>
            <a:endParaRPr/>
          </a:p>
          <a:p>
            <a:pPr indent="0" lvl="0" marL="0" rtl="0" algn="l">
              <a:spcBef>
                <a:spcPts val="600"/>
              </a:spcBef>
              <a:spcAft>
                <a:spcPts val="600"/>
              </a:spcAft>
              <a:buNone/>
            </a:pPr>
            <a:r>
              <a:t/>
            </a:r>
            <a:endParaRPr/>
          </a:p>
        </p:txBody>
      </p:sp>
      <p:sp>
        <p:nvSpPr>
          <p:cNvPr id="223" name="Google Shape;223;p36"/>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7"/>
          <p:cNvSpPr txBox="1"/>
          <p:nvPr>
            <p:ph type="ctrTitle"/>
          </p:nvPr>
        </p:nvSpPr>
        <p:spPr>
          <a:xfrm>
            <a:off x="3422975" y="2718475"/>
            <a:ext cx="50352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Predictive Modeling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558600" y="514350"/>
            <a:ext cx="4776300" cy="470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Baseline Tests: </a:t>
            </a:r>
            <a:endParaRPr sz="1800"/>
          </a:p>
        </p:txBody>
      </p:sp>
      <p:sp>
        <p:nvSpPr>
          <p:cNvPr id="234" name="Google Shape;234;p38"/>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35" name="Google Shape;235;p38"/>
          <p:cNvPicPr preferRelativeResize="0"/>
          <p:nvPr/>
        </p:nvPicPr>
        <p:blipFill>
          <a:blip r:embed="rId3">
            <a:alphaModFix/>
          </a:blip>
          <a:stretch>
            <a:fillRect/>
          </a:stretch>
        </p:blipFill>
        <p:spPr>
          <a:xfrm>
            <a:off x="384950" y="1821375"/>
            <a:ext cx="4109275" cy="1844725"/>
          </a:xfrm>
          <a:prstGeom prst="rect">
            <a:avLst/>
          </a:prstGeom>
          <a:noFill/>
          <a:ln>
            <a:noFill/>
          </a:ln>
        </p:spPr>
      </p:pic>
      <p:pic>
        <p:nvPicPr>
          <p:cNvPr id="236" name="Google Shape;236;p38"/>
          <p:cNvPicPr preferRelativeResize="0"/>
          <p:nvPr/>
        </p:nvPicPr>
        <p:blipFill>
          <a:blip r:embed="rId4">
            <a:alphaModFix/>
          </a:blip>
          <a:stretch>
            <a:fillRect/>
          </a:stretch>
        </p:blipFill>
        <p:spPr>
          <a:xfrm>
            <a:off x="5234850" y="1659150"/>
            <a:ext cx="2630875" cy="2243975"/>
          </a:xfrm>
          <a:prstGeom prst="rect">
            <a:avLst/>
          </a:prstGeom>
          <a:noFill/>
          <a:ln>
            <a:noFill/>
          </a:ln>
        </p:spPr>
      </p:pic>
      <p:sp>
        <p:nvSpPr>
          <p:cNvPr id="237" name="Google Shape;237;p38"/>
          <p:cNvSpPr txBox="1"/>
          <p:nvPr/>
        </p:nvSpPr>
        <p:spPr>
          <a:xfrm>
            <a:off x="384950" y="1422675"/>
            <a:ext cx="27360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latin typeface="Karla"/>
                <a:ea typeface="Karla"/>
                <a:cs typeface="Karla"/>
                <a:sym typeface="Karla"/>
              </a:rPr>
              <a:t>Train test split</a:t>
            </a:r>
            <a:endParaRPr sz="1800" u="sng">
              <a:latin typeface="Karla"/>
              <a:ea typeface="Karla"/>
              <a:cs typeface="Karla"/>
              <a:sym typeface="Karla"/>
            </a:endParaRPr>
          </a:p>
        </p:txBody>
      </p:sp>
      <p:sp>
        <p:nvSpPr>
          <p:cNvPr id="238" name="Google Shape;238;p38"/>
          <p:cNvSpPr txBox="1"/>
          <p:nvPr/>
        </p:nvSpPr>
        <p:spPr>
          <a:xfrm>
            <a:off x="5182288" y="1254750"/>
            <a:ext cx="27360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latin typeface="Karla"/>
                <a:ea typeface="Karla"/>
                <a:cs typeface="Karla"/>
                <a:sym typeface="Karla"/>
              </a:rPr>
              <a:t>Cross validation</a:t>
            </a:r>
            <a:endParaRPr sz="1800" u="sng">
              <a:latin typeface="Karla"/>
              <a:ea typeface="Karla"/>
              <a:cs typeface="Karla"/>
              <a:sym typeface="Karla"/>
            </a:endParaRPr>
          </a:p>
        </p:txBody>
      </p:sp>
      <p:sp>
        <p:nvSpPr>
          <p:cNvPr id="239" name="Google Shape;239;p38"/>
          <p:cNvSpPr txBox="1"/>
          <p:nvPr/>
        </p:nvSpPr>
        <p:spPr>
          <a:xfrm>
            <a:off x="558600" y="4049125"/>
            <a:ext cx="76218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chemeClr val="accent1"/>
                </a:highlight>
                <a:latin typeface="Karla"/>
                <a:ea typeface="Karla"/>
                <a:cs typeface="Karla"/>
                <a:sym typeface="Karla"/>
              </a:rPr>
              <a:t>Both methods showed the Gradient Boosting classifier to perform the best, so this model was chosen for further hyperparameter tuning.</a:t>
            </a:r>
            <a:endParaRPr sz="1800">
              <a:highlight>
                <a:schemeClr val="accent1"/>
              </a:highlight>
              <a:latin typeface="Karla"/>
              <a:ea typeface="Karla"/>
              <a:cs typeface="Karla"/>
              <a:sym typeface="Karl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9"/>
          <p:cNvSpPr txBox="1"/>
          <p:nvPr>
            <p:ph type="ctrTitle"/>
          </p:nvPr>
        </p:nvSpPr>
        <p:spPr>
          <a:xfrm>
            <a:off x="3422975" y="2718475"/>
            <a:ext cx="5035200" cy="11598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 sz="2600"/>
              <a:t>Baseline Gradient Boosting Model</a:t>
            </a:r>
            <a:endParaRPr sz="2600"/>
          </a:p>
          <a:p>
            <a:pPr indent="0" lvl="0" marL="0" rtl="0" algn="r">
              <a:spcBef>
                <a:spcPts val="0"/>
              </a:spcBef>
              <a:spcAft>
                <a:spcPts val="0"/>
              </a:spcAft>
              <a:buNone/>
            </a:pPr>
            <a:r>
              <a:t/>
            </a:r>
            <a:endParaRPr sz="2600"/>
          </a:p>
        </p:txBody>
      </p:sp>
      <p:sp>
        <p:nvSpPr>
          <p:cNvPr id="245" name="Google Shape;245;p39"/>
          <p:cNvSpPr txBox="1"/>
          <p:nvPr>
            <p:ph idx="1" type="subTitle"/>
          </p:nvPr>
        </p:nvSpPr>
        <p:spPr>
          <a:xfrm>
            <a:off x="3422975" y="3883175"/>
            <a:ext cx="5035200" cy="3420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0"/>
          <p:cNvSpPr txBox="1"/>
          <p:nvPr>
            <p:ph idx="1" type="body"/>
          </p:nvPr>
        </p:nvSpPr>
        <p:spPr>
          <a:xfrm>
            <a:off x="521425" y="1419025"/>
            <a:ext cx="3051000" cy="3628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a:t>The base model has a </a:t>
            </a:r>
            <a:r>
              <a:rPr b="1" lang="en" sz="1800">
                <a:latin typeface="Karla"/>
                <a:ea typeface="Karla"/>
                <a:cs typeface="Karla"/>
                <a:sym typeface="Karla"/>
              </a:rPr>
              <a:t>good accuracy </a:t>
            </a:r>
            <a:r>
              <a:rPr lang="en" sz="1800"/>
              <a:t>but the </a:t>
            </a:r>
            <a:r>
              <a:rPr b="1" lang="en" sz="1800">
                <a:latin typeface="Karla"/>
                <a:ea typeface="Karla"/>
                <a:cs typeface="Karla"/>
                <a:sym typeface="Karla"/>
              </a:rPr>
              <a:t>recall, f1-score and AUC</a:t>
            </a:r>
            <a:r>
              <a:rPr lang="en" sz="1800"/>
              <a:t> suffer in this model. </a:t>
            </a:r>
            <a:endParaRPr sz="1800"/>
          </a:p>
          <a:p>
            <a:pPr indent="0" lvl="0" marL="0" rtl="0" algn="l">
              <a:spcBef>
                <a:spcPts val="600"/>
              </a:spcBef>
              <a:spcAft>
                <a:spcPts val="0"/>
              </a:spcAft>
              <a:buNone/>
            </a:pPr>
            <a:r>
              <a:t/>
            </a:r>
            <a:endParaRPr sz="1800"/>
          </a:p>
          <a:p>
            <a:pPr indent="0" lvl="0" marL="0" rtl="0" algn="l">
              <a:spcBef>
                <a:spcPts val="600"/>
              </a:spcBef>
              <a:spcAft>
                <a:spcPts val="600"/>
              </a:spcAft>
              <a:buNone/>
            </a:pPr>
            <a:r>
              <a:rPr lang="en" sz="1800"/>
              <a:t>Thus, hyperparameter tuning must be performed. </a:t>
            </a:r>
            <a:endParaRPr sz="1800"/>
          </a:p>
        </p:txBody>
      </p:sp>
      <p:sp>
        <p:nvSpPr>
          <p:cNvPr id="251" name="Google Shape;251;p40"/>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52" name="Google Shape;252;p40"/>
          <p:cNvPicPr preferRelativeResize="0"/>
          <p:nvPr/>
        </p:nvPicPr>
        <p:blipFill>
          <a:blip r:embed="rId3">
            <a:alphaModFix/>
          </a:blip>
          <a:stretch>
            <a:fillRect/>
          </a:stretch>
        </p:blipFill>
        <p:spPr>
          <a:xfrm>
            <a:off x="4161913" y="435963"/>
            <a:ext cx="4486275" cy="1362075"/>
          </a:xfrm>
          <a:prstGeom prst="rect">
            <a:avLst/>
          </a:prstGeom>
          <a:noFill/>
          <a:ln>
            <a:noFill/>
          </a:ln>
        </p:spPr>
      </p:pic>
      <p:pic>
        <p:nvPicPr>
          <p:cNvPr id="253" name="Google Shape;253;p40"/>
          <p:cNvPicPr preferRelativeResize="0"/>
          <p:nvPr/>
        </p:nvPicPr>
        <p:blipFill rotWithShape="1">
          <a:blip r:embed="rId4">
            <a:alphaModFix/>
          </a:blip>
          <a:srcRect b="0" l="29233" r="8777" t="0"/>
          <a:stretch/>
        </p:blipFill>
        <p:spPr>
          <a:xfrm>
            <a:off x="3416712" y="2661825"/>
            <a:ext cx="1272200" cy="393600"/>
          </a:xfrm>
          <a:prstGeom prst="rect">
            <a:avLst/>
          </a:prstGeom>
          <a:noFill/>
          <a:ln>
            <a:noFill/>
          </a:ln>
        </p:spPr>
      </p:pic>
      <p:pic>
        <p:nvPicPr>
          <p:cNvPr id="254" name="Google Shape;254;p40"/>
          <p:cNvPicPr preferRelativeResize="0"/>
          <p:nvPr/>
        </p:nvPicPr>
        <p:blipFill rotWithShape="1">
          <a:blip r:embed="rId5">
            <a:alphaModFix/>
          </a:blip>
          <a:srcRect b="0" l="0" r="1854" t="13889"/>
          <a:stretch/>
        </p:blipFill>
        <p:spPr>
          <a:xfrm>
            <a:off x="4877300" y="2038225"/>
            <a:ext cx="3770900" cy="2676700"/>
          </a:xfrm>
          <a:prstGeom prst="rect">
            <a:avLst/>
          </a:prstGeom>
          <a:noFill/>
          <a:ln>
            <a:noFill/>
          </a:ln>
        </p:spPr>
      </p:pic>
      <p:pic>
        <p:nvPicPr>
          <p:cNvPr id="255" name="Google Shape;255;p40"/>
          <p:cNvPicPr preferRelativeResize="0"/>
          <p:nvPr/>
        </p:nvPicPr>
        <p:blipFill>
          <a:blip r:embed="rId6">
            <a:alphaModFix/>
          </a:blip>
          <a:stretch>
            <a:fillRect/>
          </a:stretch>
        </p:blipFill>
        <p:spPr>
          <a:xfrm>
            <a:off x="5501000" y="2490412"/>
            <a:ext cx="1344225" cy="162677"/>
          </a:xfrm>
          <a:prstGeom prst="rect">
            <a:avLst/>
          </a:prstGeom>
          <a:noFill/>
          <a:ln>
            <a:noFill/>
          </a:ln>
        </p:spPr>
      </p:pic>
      <p:sp>
        <p:nvSpPr>
          <p:cNvPr id="256" name="Google Shape;256;p40"/>
          <p:cNvSpPr txBox="1"/>
          <p:nvPr/>
        </p:nvSpPr>
        <p:spPr>
          <a:xfrm>
            <a:off x="3416700" y="2351400"/>
            <a:ext cx="1477500" cy="2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Karla"/>
                <a:ea typeface="Karla"/>
                <a:cs typeface="Karla"/>
                <a:sym typeface="Karla"/>
              </a:rPr>
              <a:t>Confusion Matrix:</a:t>
            </a:r>
            <a:endParaRPr sz="1200">
              <a:latin typeface="Karla"/>
              <a:ea typeface="Karla"/>
              <a:cs typeface="Karla"/>
              <a:sym typeface="Karl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558600" y="514350"/>
            <a:ext cx="3052800" cy="461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Randomized Search</a:t>
            </a:r>
            <a:endParaRPr/>
          </a:p>
        </p:txBody>
      </p:sp>
      <p:sp>
        <p:nvSpPr>
          <p:cNvPr id="262" name="Google Shape;262;p41"/>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63" name="Google Shape;263;p41"/>
          <p:cNvPicPr preferRelativeResize="0"/>
          <p:nvPr/>
        </p:nvPicPr>
        <p:blipFill>
          <a:blip r:embed="rId3">
            <a:alphaModFix/>
          </a:blip>
          <a:stretch>
            <a:fillRect/>
          </a:stretch>
        </p:blipFill>
        <p:spPr>
          <a:xfrm>
            <a:off x="152400" y="1128150"/>
            <a:ext cx="8839200" cy="1501163"/>
          </a:xfrm>
          <a:prstGeom prst="rect">
            <a:avLst/>
          </a:prstGeom>
          <a:noFill/>
          <a:ln>
            <a:noFill/>
          </a:ln>
        </p:spPr>
      </p:pic>
      <p:pic>
        <p:nvPicPr>
          <p:cNvPr id="264" name="Google Shape;264;p41"/>
          <p:cNvPicPr preferRelativeResize="0"/>
          <p:nvPr/>
        </p:nvPicPr>
        <p:blipFill>
          <a:blip r:embed="rId4">
            <a:alphaModFix/>
          </a:blip>
          <a:stretch>
            <a:fillRect/>
          </a:stretch>
        </p:blipFill>
        <p:spPr>
          <a:xfrm>
            <a:off x="76188" y="2629325"/>
            <a:ext cx="4240075" cy="1365100"/>
          </a:xfrm>
          <a:prstGeom prst="rect">
            <a:avLst/>
          </a:prstGeom>
          <a:noFill/>
          <a:ln>
            <a:noFill/>
          </a:ln>
        </p:spPr>
      </p:pic>
      <p:sp>
        <p:nvSpPr>
          <p:cNvPr id="265" name="Google Shape;265;p41"/>
          <p:cNvSpPr txBox="1"/>
          <p:nvPr/>
        </p:nvSpPr>
        <p:spPr>
          <a:xfrm>
            <a:off x="5088775" y="3091575"/>
            <a:ext cx="3734400" cy="17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chemeClr val="accent1"/>
                </a:highlight>
                <a:latin typeface="Karla"/>
                <a:ea typeface="Karla"/>
                <a:cs typeface="Karla"/>
                <a:sym typeface="Karla"/>
              </a:rPr>
              <a:t>A randomized search with 100 iterations was performed to find the optimal hyperparameters for our dataset. </a:t>
            </a:r>
            <a:endParaRPr sz="1800">
              <a:highlight>
                <a:schemeClr val="accent1"/>
              </a:highlight>
              <a:latin typeface="Karla"/>
              <a:ea typeface="Karla"/>
              <a:cs typeface="Karla"/>
              <a:sym typeface="Karl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2"/>
          <p:cNvSpPr txBox="1"/>
          <p:nvPr>
            <p:ph type="ctrTitle"/>
          </p:nvPr>
        </p:nvSpPr>
        <p:spPr>
          <a:xfrm>
            <a:off x="3422975" y="2718475"/>
            <a:ext cx="5035200" cy="11598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 sz="2600"/>
              <a:t>Tuned</a:t>
            </a:r>
            <a:r>
              <a:rPr lang="en" sz="2600"/>
              <a:t> Gradient Boosting Model</a:t>
            </a:r>
            <a:endParaRPr sz="2600"/>
          </a:p>
          <a:p>
            <a:pPr indent="0" lvl="0" marL="0" rtl="0" algn="r">
              <a:spcBef>
                <a:spcPts val="0"/>
              </a:spcBef>
              <a:spcAft>
                <a:spcPts val="0"/>
              </a:spcAft>
              <a:buNone/>
            </a:pPr>
            <a:r>
              <a:t/>
            </a:r>
            <a:endParaRPr sz="2600"/>
          </a:p>
        </p:txBody>
      </p:sp>
      <p:sp>
        <p:nvSpPr>
          <p:cNvPr id="271" name="Google Shape;271;p42"/>
          <p:cNvSpPr txBox="1"/>
          <p:nvPr>
            <p:ph idx="1" type="subTitle"/>
          </p:nvPr>
        </p:nvSpPr>
        <p:spPr>
          <a:xfrm>
            <a:off x="3422975" y="3650600"/>
            <a:ext cx="5035200" cy="6585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a:t>The previous parameters were validated in a tuned model using kfold cross validation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558600" y="1123950"/>
            <a:ext cx="2595300" cy="6741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Project Outline</a:t>
            </a:r>
            <a:endParaRPr/>
          </a:p>
        </p:txBody>
      </p:sp>
      <p:sp>
        <p:nvSpPr>
          <p:cNvPr id="83" name="Google Shape;83;p16"/>
          <p:cNvSpPr txBox="1"/>
          <p:nvPr>
            <p:ph idx="1" type="body"/>
          </p:nvPr>
        </p:nvSpPr>
        <p:spPr>
          <a:xfrm>
            <a:off x="3651875" y="1200150"/>
            <a:ext cx="4933500" cy="3230100"/>
          </a:xfrm>
          <a:prstGeom prst="rect">
            <a:avLst/>
          </a:prstGeom>
        </p:spPr>
        <p:txBody>
          <a:bodyPr anchorCtr="0" anchor="t" bIns="0" lIns="0" spcFirstLastPara="1" rIns="0" wrap="square" tIns="0">
            <a:noAutofit/>
          </a:bodyPr>
          <a:lstStyle/>
          <a:p>
            <a:pPr indent="-317500" lvl="0" marL="457200" rtl="0" algn="l">
              <a:spcBef>
                <a:spcPts val="600"/>
              </a:spcBef>
              <a:spcAft>
                <a:spcPts val="0"/>
              </a:spcAft>
              <a:buClr>
                <a:srgbClr val="000000"/>
              </a:buClr>
              <a:buSzPts val="1400"/>
              <a:buFont typeface="Encode Sans Semi Condensed"/>
              <a:buChar char="●"/>
            </a:pPr>
            <a:r>
              <a:rPr lang="en" sz="1400">
                <a:solidFill>
                  <a:srgbClr val="000000"/>
                </a:solidFill>
                <a:latin typeface="Encode Sans Semi Condensed"/>
                <a:ea typeface="Encode Sans Semi Condensed"/>
                <a:cs typeface="Encode Sans Semi Condensed"/>
                <a:sym typeface="Encode Sans Semi Condensed"/>
              </a:rPr>
              <a:t>Data Cleaning </a:t>
            </a:r>
            <a:endParaRPr sz="1400">
              <a:solidFill>
                <a:srgbClr val="000000"/>
              </a:solidFill>
              <a:latin typeface="Encode Sans Semi Condensed"/>
              <a:ea typeface="Encode Sans Semi Condensed"/>
              <a:cs typeface="Encode Sans Semi Condensed"/>
              <a:sym typeface="Encode Sans Semi Condensed"/>
            </a:endParaRPr>
          </a:p>
          <a:p>
            <a:pPr indent="-317500" lvl="0" marL="457200" rtl="0" algn="l">
              <a:spcBef>
                <a:spcPts val="0"/>
              </a:spcBef>
              <a:spcAft>
                <a:spcPts val="0"/>
              </a:spcAft>
              <a:buClr>
                <a:srgbClr val="000000"/>
              </a:buClr>
              <a:buSzPts val="1400"/>
              <a:buFont typeface="Encode Sans Semi Condensed"/>
              <a:buChar char="●"/>
            </a:pPr>
            <a:r>
              <a:rPr lang="en" sz="1400">
                <a:solidFill>
                  <a:srgbClr val="000000"/>
                </a:solidFill>
                <a:latin typeface="Encode Sans Semi Condensed"/>
                <a:ea typeface="Encode Sans Semi Condensed"/>
                <a:cs typeface="Encode Sans Semi Condensed"/>
                <a:sym typeface="Encode Sans Semi Condensed"/>
              </a:rPr>
              <a:t>Data Wrangling</a:t>
            </a:r>
            <a:endParaRPr sz="1400">
              <a:solidFill>
                <a:srgbClr val="000000"/>
              </a:solidFill>
              <a:latin typeface="Encode Sans Semi Condensed"/>
              <a:ea typeface="Encode Sans Semi Condensed"/>
              <a:cs typeface="Encode Sans Semi Condensed"/>
              <a:sym typeface="Encode Sans Semi Condensed"/>
            </a:endParaRPr>
          </a:p>
          <a:p>
            <a:pPr indent="-317500" lvl="0" marL="457200" rtl="0" algn="l">
              <a:spcBef>
                <a:spcPts val="0"/>
              </a:spcBef>
              <a:spcAft>
                <a:spcPts val="0"/>
              </a:spcAft>
              <a:buClr>
                <a:srgbClr val="000000"/>
              </a:buClr>
              <a:buSzPts val="1400"/>
              <a:buFont typeface="Encode Sans Semi Condensed"/>
              <a:buChar char="●"/>
            </a:pPr>
            <a:r>
              <a:rPr lang="en" sz="1400">
                <a:solidFill>
                  <a:srgbClr val="000000"/>
                </a:solidFill>
                <a:latin typeface="Encode Sans Semi Condensed"/>
                <a:ea typeface="Encode Sans Semi Condensed"/>
                <a:cs typeface="Encode Sans Semi Condensed"/>
                <a:sym typeface="Encode Sans Semi Condensed"/>
              </a:rPr>
              <a:t>Inactivity Visualizations</a:t>
            </a:r>
            <a:endParaRPr sz="1400">
              <a:solidFill>
                <a:srgbClr val="000000"/>
              </a:solidFill>
              <a:latin typeface="Encode Sans Semi Condensed"/>
              <a:ea typeface="Encode Sans Semi Condensed"/>
              <a:cs typeface="Encode Sans Semi Condensed"/>
              <a:sym typeface="Encode Sans Semi Condensed"/>
            </a:endParaRPr>
          </a:p>
          <a:p>
            <a:pPr indent="-317500" lvl="1" marL="914400" rtl="0" algn="l">
              <a:spcBef>
                <a:spcPts val="0"/>
              </a:spcBef>
              <a:spcAft>
                <a:spcPts val="0"/>
              </a:spcAft>
              <a:buClr>
                <a:srgbClr val="000000"/>
              </a:buClr>
              <a:buSzPts val="1400"/>
              <a:buFont typeface="Encode Sans Semi Condensed"/>
              <a:buChar char="○"/>
            </a:pPr>
            <a:r>
              <a:rPr lang="en" sz="1400">
                <a:solidFill>
                  <a:srgbClr val="000000"/>
                </a:solidFill>
                <a:latin typeface="Encode Sans Semi Condensed"/>
                <a:ea typeface="Encode Sans Semi Condensed"/>
                <a:cs typeface="Encode Sans Semi Condensed"/>
                <a:sym typeface="Encode Sans Semi Condensed"/>
              </a:rPr>
              <a:t>Day </a:t>
            </a:r>
            <a:endParaRPr sz="1400">
              <a:solidFill>
                <a:srgbClr val="000000"/>
              </a:solidFill>
              <a:latin typeface="Encode Sans Semi Condensed"/>
              <a:ea typeface="Encode Sans Semi Condensed"/>
              <a:cs typeface="Encode Sans Semi Condensed"/>
              <a:sym typeface="Encode Sans Semi Condensed"/>
            </a:endParaRPr>
          </a:p>
          <a:p>
            <a:pPr indent="-317500" lvl="1" marL="914400" rtl="0" algn="l">
              <a:spcBef>
                <a:spcPts val="0"/>
              </a:spcBef>
              <a:spcAft>
                <a:spcPts val="0"/>
              </a:spcAft>
              <a:buClr>
                <a:srgbClr val="000000"/>
              </a:buClr>
              <a:buSzPts val="1400"/>
              <a:buFont typeface="Encode Sans Semi Condensed"/>
              <a:buChar char="○"/>
            </a:pPr>
            <a:r>
              <a:rPr lang="en" sz="1400">
                <a:solidFill>
                  <a:srgbClr val="000000"/>
                </a:solidFill>
                <a:latin typeface="Encode Sans Semi Condensed"/>
                <a:ea typeface="Encode Sans Semi Condensed"/>
                <a:cs typeface="Encode Sans Semi Condensed"/>
                <a:sym typeface="Encode Sans Semi Condensed"/>
              </a:rPr>
              <a:t>Day + hour</a:t>
            </a:r>
            <a:endParaRPr sz="1400">
              <a:solidFill>
                <a:srgbClr val="000000"/>
              </a:solidFill>
              <a:latin typeface="Encode Sans Semi Condensed"/>
              <a:ea typeface="Encode Sans Semi Condensed"/>
              <a:cs typeface="Encode Sans Semi Condensed"/>
              <a:sym typeface="Encode Sans Semi Condensed"/>
            </a:endParaRPr>
          </a:p>
          <a:p>
            <a:pPr indent="-317500" lvl="1" marL="914400" rtl="0" algn="l">
              <a:spcBef>
                <a:spcPts val="0"/>
              </a:spcBef>
              <a:spcAft>
                <a:spcPts val="0"/>
              </a:spcAft>
              <a:buClr>
                <a:srgbClr val="000000"/>
              </a:buClr>
              <a:buSzPts val="1400"/>
              <a:buFont typeface="Encode Sans Semi Condensed"/>
              <a:buChar char="○"/>
            </a:pPr>
            <a:r>
              <a:rPr lang="en" sz="1400">
                <a:solidFill>
                  <a:srgbClr val="000000"/>
                </a:solidFill>
                <a:latin typeface="Encode Sans Semi Condensed"/>
                <a:ea typeface="Encode Sans Semi Condensed"/>
                <a:cs typeface="Encode Sans Semi Condensed"/>
                <a:sym typeface="Encode Sans Semi Condensed"/>
              </a:rPr>
              <a:t>Station</a:t>
            </a:r>
            <a:endParaRPr sz="1400">
              <a:solidFill>
                <a:srgbClr val="000000"/>
              </a:solidFill>
              <a:latin typeface="Encode Sans Semi Condensed"/>
              <a:ea typeface="Encode Sans Semi Condensed"/>
              <a:cs typeface="Encode Sans Semi Condensed"/>
              <a:sym typeface="Encode Sans Semi Condensed"/>
            </a:endParaRPr>
          </a:p>
          <a:p>
            <a:pPr indent="-317500" lvl="1" marL="914400" rtl="0" algn="l">
              <a:spcBef>
                <a:spcPts val="0"/>
              </a:spcBef>
              <a:spcAft>
                <a:spcPts val="0"/>
              </a:spcAft>
              <a:buClr>
                <a:srgbClr val="000000"/>
              </a:buClr>
              <a:buSzPts val="1400"/>
              <a:buFont typeface="Encode Sans Semi Condensed"/>
              <a:buChar char="○"/>
            </a:pPr>
            <a:r>
              <a:rPr lang="en" sz="1400">
                <a:solidFill>
                  <a:srgbClr val="000000"/>
                </a:solidFill>
                <a:latin typeface="Encode Sans Semi Condensed"/>
                <a:ea typeface="Encode Sans Semi Condensed"/>
                <a:cs typeface="Encode Sans Semi Condensed"/>
                <a:sym typeface="Encode Sans Semi Condensed"/>
              </a:rPr>
              <a:t>Weather </a:t>
            </a:r>
            <a:endParaRPr sz="1400">
              <a:solidFill>
                <a:srgbClr val="000000"/>
              </a:solidFill>
              <a:latin typeface="Encode Sans Semi Condensed"/>
              <a:ea typeface="Encode Sans Semi Condensed"/>
              <a:cs typeface="Encode Sans Semi Condensed"/>
              <a:sym typeface="Encode Sans Semi Condensed"/>
            </a:endParaRPr>
          </a:p>
          <a:p>
            <a:pPr indent="-317500" lvl="1" marL="914400" rtl="0" algn="l">
              <a:spcBef>
                <a:spcPts val="0"/>
              </a:spcBef>
              <a:spcAft>
                <a:spcPts val="0"/>
              </a:spcAft>
              <a:buClr>
                <a:srgbClr val="000000"/>
              </a:buClr>
              <a:buSzPts val="1400"/>
              <a:buFont typeface="Encode Sans Semi Condensed"/>
              <a:buChar char="○"/>
            </a:pPr>
            <a:r>
              <a:rPr lang="en" sz="1400">
                <a:solidFill>
                  <a:srgbClr val="000000"/>
                </a:solidFill>
                <a:latin typeface="Encode Sans Semi Condensed"/>
                <a:ea typeface="Encode Sans Semi Condensed"/>
                <a:cs typeface="Encode Sans Semi Condensed"/>
                <a:sym typeface="Encode Sans Semi Condensed"/>
              </a:rPr>
              <a:t>Weather + station</a:t>
            </a:r>
            <a:endParaRPr sz="1400">
              <a:solidFill>
                <a:srgbClr val="000000"/>
              </a:solidFill>
              <a:latin typeface="Encode Sans Semi Condensed"/>
              <a:ea typeface="Encode Sans Semi Condensed"/>
              <a:cs typeface="Encode Sans Semi Condensed"/>
              <a:sym typeface="Encode Sans Semi Condensed"/>
            </a:endParaRPr>
          </a:p>
          <a:p>
            <a:pPr indent="-317500" lvl="1" marL="914400" rtl="0" algn="l">
              <a:spcBef>
                <a:spcPts val="0"/>
              </a:spcBef>
              <a:spcAft>
                <a:spcPts val="0"/>
              </a:spcAft>
              <a:buClr>
                <a:srgbClr val="000000"/>
              </a:buClr>
              <a:buSzPts val="1400"/>
              <a:buFont typeface="Encode Sans Semi Condensed"/>
              <a:buChar char="○"/>
            </a:pPr>
            <a:r>
              <a:rPr lang="en" sz="1400">
                <a:solidFill>
                  <a:srgbClr val="000000"/>
                </a:solidFill>
                <a:latin typeface="Encode Sans Semi Condensed"/>
                <a:ea typeface="Encode Sans Semi Condensed"/>
                <a:cs typeface="Encode Sans Semi Condensed"/>
                <a:sym typeface="Encode Sans Semi Condensed"/>
              </a:rPr>
              <a:t>Station size</a:t>
            </a:r>
            <a:endParaRPr sz="1400">
              <a:solidFill>
                <a:srgbClr val="000000"/>
              </a:solidFill>
              <a:latin typeface="Encode Sans Semi Condensed"/>
              <a:ea typeface="Encode Sans Semi Condensed"/>
              <a:cs typeface="Encode Sans Semi Condensed"/>
              <a:sym typeface="Encode Sans Semi Condensed"/>
            </a:endParaRPr>
          </a:p>
          <a:p>
            <a:pPr indent="-317500" lvl="1" marL="914400" rtl="0" algn="l">
              <a:spcBef>
                <a:spcPts val="0"/>
              </a:spcBef>
              <a:spcAft>
                <a:spcPts val="0"/>
              </a:spcAft>
              <a:buClr>
                <a:srgbClr val="000000"/>
              </a:buClr>
              <a:buSzPts val="1400"/>
              <a:buFont typeface="Encode Sans Semi Condensed"/>
              <a:buChar char="○"/>
            </a:pPr>
            <a:r>
              <a:rPr lang="en" sz="1400">
                <a:solidFill>
                  <a:srgbClr val="000000"/>
                </a:solidFill>
                <a:latin typeface="Encode Sans Semi Condensed"/>
                <a:ea typeface="Encode Sans Semi Condensed"/>
                <a:cs typeface="Encode Sans Semi Condensed"/>
                <a:sym typeface="Encode Sans Semi Condensed"/>
              </a:rPr>
              <a:t>Location</a:t>
            </a:r>
            <a:endParaRPr sz="1400">
              <a:solidFill>
                <a:srgbClr val="000000"/>
              </a:solidFill>
              <a:latin typeface="Encode Sans Semi Condensed"/>
              <a:ea typeface="Encode Sans Semi Condensed"/>
              <a:cs typeface="Encode Sans Semi Condensed"/>
              <a:sym typeface="Encode Sans Semi Condensed"/>
            </a:endParaRPr>
          </a:p>
          <a:p>
            <a:pPr indent="-317500" lvl="0" marL="457200" rtl="0" algn="l">
              <a:spcBef>
                <a:spcPts val="0"/>
              </a:spcBef>
              <a:spcAft>
                <a:spcPts val="0"/>
              </a:spcAft>
              <a:buClr>
                <a:srgbClr val="000000"/>
              </a:buClr>
              <a:buSzPts val="1400"/>
              <a:buFont typeface="Encode Sans Semi Condensed"/>
              <a:buChar char="●"/>
            </a:pPr>
            <a:r>
              <a:rPr lang="en" sz="1400">
                <a:solidFill>
                  <a:srgbClr val="000000"/>
                </a:solidFill>
                <a:latin typeface="Encode Sans Semi Condensed"/>
                <a:ea typeface="Encode Sans Semi Condensed"/>
                <a:cs typeface="Encode Sans Semi Condensed"/>
                <a:sym typeface="Encode Sans Semi Condensed"/>
              </a:rPr>
              <a:t>Predictive Models </a:t>
            </a:r>
            <a:endParaRPr sz="1400">
              <a:solidFill>
                <a:srgbClr val="000000"/>
              </a:solidFill>
              <a:latin typeface="Encode Sans Semi Condensed"/>
              <a:ea typeface="Encode Sans Semi Condensed"/>
              <a:cs typeface="Encode Sans Semi Condensed"/>
              <a:sym typeface="Encode Sans Semi Condensed"/>
            </a:endParaRPr>
          </a:p>
          <a:p>
            <a:pPr indent="-317500" lvl="1" marL="914400" rtl="0" algn="l">
              <a:spcBef>
                <a:spcPts val="0"/>
              </a:spcBef>
              <a:spcAft>
                <a:spcPts val="0"/>
              </a:spcAft>
              <a:buClr>
                <a:srgbClr val="000000"/>
              </a:buClr>
              <a:buSzPts val="1400"/>
              <a:buFont typeface="Encode Sans Semi Condensed"/>
              <a:buChar char="○"/>
            </a:pPr>
            <a:r>
              <a:rPr lang="en" sz="1400">
                <a:solidFill>
                  <a:srgbClr val="000000"/>
                </a:solidFill>
                <a:latin typeface="Encode Sans Semi Condensed"/>
                <a:ea typeface="Encode Sans Semi Condensed"/>
                <a:cs typeface="Encode Sans Semi Condensed"/>
                <a:sym typeface="Encode Sans Semi Condensed"/>
              </a:rPr>
              <a:t>Hyperparameter tuning </a:t>
            </a:r>
            <a:endParaRPr sz="1400">
              <a:solidFill>
                <a:srgbClr val="000000"/>
              </a:solidFill>
              <a:latin typeface="Encode Sans Semi Condensed"/>
              <a:ea typeface="Encode Sans Semi Condensed"/>
              <a:cs typeface="Encode Sans Semi Condensed"/>
              <a:sym typeface="Encode Sans Semi Condensed"/>
            </a:endParaRPr>
          </a:p>
          <a:p>
            <a:pPr indent="-317500" lvl="1" marL="914400" rtl="0" algn="l">
              <a:spcBef>
                <a:spcPts val="0"/>
              </a:spcBef>
              <a:spcAft>
                <a:spcPts val="0"/>
              </a:spcAft>
              <a:buClr>
                <a:srgbClr val="000000"/>
              </a:buClr>
              <a:buSzPts val="1400"/>
              <a:buFont typeface="Encode Sans Semi Condensed"/>
              <a:buChar char="○"/>
            </a:pPr>
            <a:r>
              <a:rPr lang="en" sz="1400">
                <a:solidFill>
                  <a:srgbClr val="000000"/>
                </a:solidFill>
                <a:latin typeface="Encode Sans Semi Condensed"/>
                <a:ea typeface="Encode Sans Semi Condensed"/>
                <a:cs typeface="Encode Sans Semi Condensed"/>
                <a:sym typeface="Encode Sans Semi Condensed"/>
              </a:rPr>
              <a:t>Analysis</a:t>
            </a:r>
            <a:endParaRPr sz="1400">
              <a:solidFill>
                <a:srgbClr val="000000"/>
              </a:solidFill>
              <a:latin typeface="Encode Sans Semi Condensed"/>
              <a:ea typeface="Encode Sans Semi Condensed"/>
              <a:cs typeface="Encode Sans Semi Condensed"/>
              <a:sym typeface="Encode Sans Semi Condensed"/>
            </a:endParaRPr>
          </a:p>
          <a:p>
            <a:pPr indent="-317500" lvl="0" marL="457200" rtl="0" algn="l">
              <a:spcBef>
                <a:spcPts val="0"/>
              </a:spcBef>
              <a:spcAft>
                <a:spcPts val="0"/>
              </a:spcAft>
              <a:buClr>
                <a:srgbClr val="000000"/>
              </a:buClr>
              <a:buSzPts val="1400"/>
              <a:buFont typeface="Encode Sans Semi Condensed"/>
              <a:buChar char="●"/>
            </a:pPr>
            <a:r>
              <a:rPr lang="en" sz="1400">
                <a:solidFill>
                  <a:srgbClr val="000000"/>
                </a:solidFill>
                <a:latin typeface="Encode Sans Semi Condensed"/>
                <a:ea typeface="Encode Sans Semi Condensed"/>
                <a:cs typeface="Encode Sans Semi Condensed"/>
                <a:sym typeface="Encode Sans Semi Condensed"/>
              </a:rPr>
              <a:t>Conclusions + Future Directions</a:t>
            </a:r>
            <a:endParaRPr sz="1400">
              <a:solidFill>
                <a:srgbClr val="000000"/>
              </a:solidFill>
              <a:latin typeface="Encode Sans Semi Condensed"/>
              <a:ea typeface="Encode Sans Semi Condensed"/>
              <a:cs typeface="Encode Sans Semi Condensed"/>
              <a:sym typeface="Encode Sans Semi Condensed"/>
            </a:endParaRPr>
          </a:p>
          <a:p>
            <a:pPr indent="0" lvl="0" marL="0" rtl="0" algn="l">
              <a:spcBef>
                <a:spcPts val="0"/>
              </a:spcBef>
              <a:spcAft>
                <a:spcPts val="600"/>
              </a:spcAft>
              <a:buNone/>
            </a:pPr>
            <a:r>
              <a:t/>
            </a:r>
            <a:endParaRPr>
              <a:latin typeface="Encode Sans Semi Condensed"/>
              <a:ea typeface="Encode Sans Semi Condensed"/>
              <a:cs typeface="Encode Sans Semi Condensed"/>
              <a:sym typeface="Encode Sans Semi Condensed"/>
            </a:endParaRPr>
          </a:p>
        </p:txBody>
      </p:sp>
      <p:sp>
        <p:nvSpPr>
          <p:cNvPr id="84" name="Google Shape;84;p16"/>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3"/>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77" name="Google Shape;277;p43"/>
          <p:cNvPicPr preferRelativeResize="0"/>
          <p:nvPr/>
        </p:nvPicPr>
        <p:blipFill>
          <a:blip r:embed="rId3">
            <a:alphaModFix/>
          </a:blip>
          <a:stretch>
            <a:fillRect/>
          </a:stretch>
        </p:blipFill>
        <p:spPr>
          <a:xfrm>
            <a:off x="4119450" y="523250"/>
            <a:ext cx="4505325" cy="1428750"/>
          </a:xfrm>
          <a:prstGeom prst="rect">
            <a:avLst/>
          </a:prstGeom>
          <a:noFill/>
          <a:ln>
            <a:noFill/>
          </a:ln>
        </p:spPr>
      </p:pic>
      <p:pic>
        <p:nvPicPr>
          <p:cNvPr id="278" name="Google Shape;278;p43"/>
          <p:cNvPicPr preferRelativeResize="0"/>
          <p:nvPr/>
        </p:nvPicPr>
        <p:blipFill>
          <a:blip r:embed="rId4">
            <a:alphaModFix/>
          </a:blip>
          <a:stretch>
            <a:fillRect/>
          </a:stretch>
        </p:blipFill>
        <p:spPr>
          <a:xfrm>
            <a:off x="6321850" y="2063375"/>
            <a:ext cx="1314450" cy="381000"/>
          </a:xfrm>
          <a:prstGeom prst="rect">
            <a:avLst/>
          </a:prstGeom>
          <a:noFill/>
          <a:ln>
            <a:noFill/>
          </a:ln>
        </p:spPr>
      </p:pic>
      <p:sp>
        <p:nvSpPr>
          <p:cNvPr id="279" name="Google Shape;279;p43"/>
          <p:cNvSpPr txBox="1"/>
          <p:nvPr/>
        </p:nvSpPr>
        <p:spPr>
          <a:xfrm>
            <a:off x="4568950" y="2063375"/>
            <a:ext cx="1477500" cy="2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Karla"/>
                <a:ea typeface="Karla"/>
                <a:cs typeface="Karla"/>
                <a:sym typeface="Karla"/>
              </a:rPr>
              <a:t>Confusion Matrix:</a:t>
            </a:r>
            <a:endParaRPr sz="1200">
              <a:latin typeface="Karla"/>
              <a:ea typeface="Karla"/>
              <a:cs typeface="Karla"/>
              <a:sym typeface="Karla"/>
            </a:endParaRPr>
          </a:p>
        </p:txBody>
      </p:sp>
      <p:pic>
        <p:nvPicPr>
          <p:cNvPr id="280" name="Google Shape;280;p43"/>
          <p:cNvPicPr preferRelativeResize="0"/>
          <p:nvPr/>
        </p:nvPicPr>
        <p:blipFill>
          <a:blip r:embed="rId5">
            <a:alphaModFix/>
          </a:blip>
          <a:stretch>
            <a:fillRect/>
          </a:stretch>
        </p:blipFill>
        <p:spPr>
          <a:xfrm>
            <a:off x="4983850" y="2555750"/>
            <a:ext cx="3472621" cy="2394325"/>
          </a:xfrm>
          <a:prstGeom prst="rect">
            <a:avLst/>
          </a:prstGeom>
          <a:noFill/>
          <a:ln>
            <a:noFill/>
          </a:ln>
        </p:spPr>
      </p:pic>
      <p:pic>
        <p:nvPicPr>
          <p:cNvPr id="281" name="Google Shape;281;p43"/>
          <p:cNvPicPr preferRelativeResize="0"/>
          <p:nvPr/>
        </p:nvPicPr>
        <p:blipFill>
          <a:blip r:embed="rId6">
            <a:alphaModFix/>
          </a:blip>
          <a:stretch>
            <a:fillRect/>
          </a:stretch>
        </p:blipFill>
        <p:spPr>
          <a:xfrm>
            <a:off x="5938850" y="2979900"/>
            <a:ext cx="1447800" cy="190500"/>
          </a:xfrm>
          <a:prstGeom prst="rect">
            <a:avLst/>
          </a:prstGeom>
          <a:noFill/>
          <a:ln>
            <a:noFill/>
          </a:ln>
        </p:spPr>
      </p:pic>
      <p:sp>
        <p:nvSpPr>
          <p:cNvPr id="282" name="Google Shape;282;p43"/>
          <p:cNvSpPr txBox="1"/>
          <p:nvPr>
            <p:ph idx="1" type="body"/>
          </p:nvPr>
        </p:nvSpPr>
        <p:spPr>
          <a:xfrm>
            <a:off x="384625" y="1056725"/>
            <a:ext cx="3472500" cy="3012000"/>
          </a:xfrm>
          <a:prstGeom prst="rect">
            <a:avLst/>
          </a:prstGeom>
          <a:solidFill>
            <a:schemeClr val="accent1"/>
          </a:solidFill>
        </p:spPr>
        <p:txBody>
          <a:bodyPr anchorCtr="0" anchor="t" bIns="0" lIns="0" spcFirstLastPara="1" rIns="0" wrap="square" tIns="0">
            <a:noAutofit/>
          </a:bodyPr>
          <a:lstStyle/>
          <a:p>
            <a:pPr indent="0" lvl="0" marL="0" rtl="0" algn="ctr">
              <a:spcBef>
                <a:spcPts val="0"/>
              </a:spcBef>
              <a:spcAft>
                <a:spcPts val="0"/>
              </a:spcAft>
              <a:buNone/>
            </a:pPr>
            <a:r>
              <a:rPr b="1" lang="en" sz="2400">
                <a:latin typeface="Karla"/>
                <a:ea typeface="Karla"/>
                <a:cs typeface="Karla"/>
                <a:sym typeface="Karla"/>
              </a:rPr>
              <a:t>Improvements from base model:</a:t>
            </a:r>
            <a:endParaRPr b="1" sz="2400">
              <a:latin typeface="Karla"/>
              <a:ea typeface="Karla"/>
              <a:cs typeface="Karla"/>
              <a:sym typeface="Karla"/>
            </a:endParaRPr>
          </a:p>
          <a:p>
            <a:pPr indent="0" lvl="0" marL="0" rtl="0" algn="ctr">
              <a:spcBef>
                <a:spcPts val="600"/>
              </a:spcBef>
              <a:spcAft>
                <a:spcPts val="0"/>
              </a:spcAft>
              <a:buNone/>
            </a:pPr>
            <a:r>
              <a:rPr lang="en" sz="2400"/>
              <a:t>Precision: 10%</a:t>
            </a:r>
            <a:endParaRPr sz="2400"/>
          </a:p>
          <a:p>
            <a:pPr indent="0" lvl="0" marL="0" rtl="0" algn="ctr">
              <a:spcBef>
                <a:spcPts val="600"/>
              </a:spcBef>
              <a:spcAft>
                <a:spcPts val="0"/>
              </a:spcAft>
              <a:buNone/>
            </a:pPr>
            <a:r>
              <a:rPr lang="en" sz="2400"/>
              <a:t>Recall: 42%</a:t>
            </a:r>
            <a:endParaRPr sz="2400"/>
          </a:p>
          <a:p>
            <a:pPr indent="0" lvl="0" marL="0" rtl="0" algn="ctr">
              <a:spcBef>
                <a:spcPts val="600"/>
              </a:spcBef>
              <a:spcAft>
                <a:spcPts val="0"/>
              </a:spcAft>
              <a:buNone/>
            </a:pPr>
            <a:r>
              <a:rPr lang="en" sz="2400"/>
              <a:t>F1-score: 46%</a:t>
            </a:r>
            <a:endParaRPr sz="2400"/>
          </a:p>
          <a:p>
            <a:pPr indent="0" lvl="0" marL="0" rtl="0" algn="ctr">
              <a:spcBef>
                <a:spcPts val="600"/>
              </a:spcBef>
              <a:spcAft>
                <a:spcPts val="0"/>
              </a:spcAft>
              <a:buNone/>
            </a:pPr>
            <a:r>
              <a:rPr lang="en" sz="2400"/>
              <a:t>Accuracy: 9%</a:t>
            </a:r>
            <a:endParaRPr sz="2400"/>
          </a:p>
          <a:p>
            <a:pPr indent="0" lvl="0" marL="0" rtl="0" algn="ctr">
              <a:spcBef>
                <a:spcPts val="600"/>
              </a:spcBef>
              <a:spcAft>
                <a:spcPts val="0"/>
              </a:spcAft>
              <a:buNone/>
            </a:pPr>
            <a:r>
              <a:rPr lang="en" sz="2400"/>
              <a:t>AUC: 20.2%</a:t>
            </a:r>
            <a:endParaRPr sz="24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800"/>
              <a:t> </a:t>
            </a:r>
            <a:endParaRPr sz="1800"/>
          </a:p>
          <a:p>
            <a:pPr indent="0" lvl="0" marL="0" rtl="0" algn="l">
              <a:spcBef>
                <a:spcPts val="600"/>
              </a:spcBef>
              <a:spcAft>
                <a:spcPts val="600"/>
              </a:spcAft>
              <a:buNone/>
            </a:pPr>
            <a:r>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558600" y="1123950"/>
            <a:ext cx="2595300" cy="6741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t/>
            </a:r>
            <a:endParaRPr/>
          </a:p>
        </p:txBody>
      </p:sp>
      <p:sp>
        <p:nvSpPr>
          <p:cNvPr id="288" name="Google Shape;288;p44"/>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89" name="Google Shape;289;p44"/>
          <p:cNvPicPr preferRelativeResize="0"/>
          <p:nvPr/>
        </p:nvPicPr>
        <p:blipFill>
          <a:blip r:embed="rId3">
            <a:alphaModFix/>
          </a:blip>
          <a:stretch>
            <a:fillRect/>
          </a:stretch>
        </p:blipFill>
        <p:spPr>
          <a:xfrm>
            <a:off x="0" y="-1"/>
            <a:ext cx="7836449" cy="4977450"/>
          </a:xfrm>
          <a:prstGeom prst="rect">
            <a:avLst/>
          </a:prstGeom>
          <a:noFill/>
          <a:ln>
            <a:noFill/>
          </a:ln>
        </p:spPr>
      </p:pic>
      <p:sp>
        <p:nvSpPr>
          <p:cNvPr id="290" name="Google Shape;290;p44"/>
          <p:cNvSpPr txBox="1"/>
          <p:nvPr>
            <p:ph idx="1" type="body"/>
          </p:nvPr>
        </p:nvSpPr>
        <p:spPr>
          <a:xfrm>
            <a:off x="3679225" y="523250"/>
            <a:ext cx="5103000" cy="2349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highlight>
                  <a:schemeClr val="accent1"/>
                </a:highlight>
              </a:rPr>
              <a:t>From this graph, we can see the </a:t>
            </a:r>
            <a:r>
              <a:rPr b="1" lang="en">
                <a:highlight>
                  <a:schemeClr val="accent1"/>
                </a:highlight>
                <a:latin typeface="Karla"/>
                <a:ea typeface="Karla"/>
                <a:cs typeface="Karla"/>
                <a:sym typeface="Karla"/>
              </a:rPr>
              <a:t>three most important features are hour, longitude, and latitude. </a:t>
            </a:r>
            <a:endParaRPr b="1">
              <a:highlight>
                <a:schemeClr val="accent1"/>
              </a:highlight>
              <a:latin typeface="Karla"/>
              <a:ea typeface="Karla"/>
              <a:cs typeface="Karla"/>
              <a:sym typeface="Karla"/>
            </a:endParaRPr>
          </a:p>
          <a:p>
            <a:pPr indent="0" lvl="0" marL="0" rtl="0" algn="l">
              <a:spcBef>
                <a:spcPts val="600"/>
              </a:spcBef>
              <a:spcAft>
                <a:spcPts val="600"/>
              </a:spcAft>
              <a:buNone/>
            </a:pPr>
            <a:r>
              <a:rPr lang="en">
                <a:highlight>
                  <a:schemeClr val="accent1"/>
                </a:highlight>
              </a:rPr>
              <a:t>Following these three, various weather features and the day of the week are seen, with month being the least significant predictor.</a:t>
            </a:r>
            <a:endParaRPr>
              <a:highlight>
                <a:schemeClr val="accent1"/>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5"/>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45"/>
          <p:cNvSpPr txBox="1"/>
          <p:nvPr/>
        </p:nvSpPr>
        <p:spPr>
          <a:xfrm>
            <a:off x="150450" y="14089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latin typeface="Karla"/>
              <a:ea typeface="Karla"/>
              <a:cs typeface="Karla"/>
              <a:sym typeface="Karla"/>
            </a:endParaRPr>
          </a:p>
          <a:p>
            <a:pPr indent="0" lvl="0" marL="0" rtl="0" algn="l">
              <a:spcBef>
                <a:spcPts val="600"/>
              </a:spcBef>
              <a:spcAft>
                <a:spcPts val="0"/>
              </a:spcAft>
              <a:buNone/>
            </a:pPr>
            <a:r>
              <a:rPr lang="en">
                <a:solidFill>
                  <a:schemeClr val="dk1"/>
                </a:solidFill>
                <a:latin typeface="Karla"/>
                <a:ea typeface="Karla"/>
                <a:cs typeface="Karla"/>
                <a:sym typeface="Karla"/>
              </a:rPr>
              <a:t>Hour being the top predictor is significant</a:t>
            </a:r>
            <a:r>
              <a:rPr lang="en">
                <a:solidFill>
                  <a:schemeClr val="dk1"/>
                </a:solidFill>
                <a:latin typeface="Karla"/>
                <a:ea typeface="Karla"/>
                <a:cs typeface="Karla"/>
                <a:sym typeface="Karla"/>
              </a:rPr>
              <a:t>, as it indicates that the</a:t>
            </a:r>
            <a:r>
              <a:rPr b="1" lang="en">
                <a:solidFill>
                  <a:schemeClr val="dk1"/>
                </a:solidFill>
                <a:latin typeface="Karla"/>
                <a:ea typeface="Karla"/>
                <a:cs typeface="Karla"/>
                <a:sym typeface="Karla"/>
              </a:rPr>
              <a:t> time of day is the most important factor as to whether or not a station becomes inactive.</a:t>
            </a:r>
            <a:r>
              <a:rPr lang="en">
                <a:solidFill>
                  <a:schemeClr val="dk1"/>
                </a:solidFill>
                <a:latin typeface="Karla"/>
                <a:ea typeface="Karla"/>
                <a:cs typeface="Karla"/>
                <a:sym typeface="Karla"/>
              </a:rPr>
              <a:t> </a:t>
            </a:r>
            <a:endParaRPr>
              <a:solidFill>
                <a:schemeClr val="dk1"/>
              </a:solidFill>
              <a:latin typeface="Karla"/>
              <a:ea typeface="Karla"/>
              <a:cs typeface="Karla"/>
              <a:sym typeface="Karla"/>
            </a:endParaRPr>
          </a:p>
          <a:p>
            <a:pPr indent="0" lvl="0" marL="0" rtl="0" algn="l">
              <a:spcBef>
                <a:spcPts val="600"/>
              </a:spcBef>
              <a:spcAft>
                <a:spcPts val="600"/>
              </a:spcAft>
              <a:buNone/>
            </a:pPr>
            <a:r>
              <a:rPr lang="en">
                <a:solidFill>
                  <a:schemeClr val="dk1"/>
                </a:solidFill>
                <a:latin typeface="Karla"/>
                <a:ea typeface="Karla"/>
                <a:cs typeface="Karla"/>
                <a:sym typeface="Karla"/>
              </a:rPr>
              <a:t>In terms of actionable decisions, this could mean that </a:t>
            </a:r>
            <a:r>
              <a:rPr b="1" lang="en">
                <a:solidFill>
                  <a:schemeClr val="dk1"/>
                </a:solidFill>
                <a:latin typeface="Karla"/>
                <a:ea typeface="Karla"/>
                <a:cs typeface="Karla"/>
                <a:sym typeface="Karla"/>
              </a:rPr>
              <a:t>Austin Bcycle replenishes stations during the most active times of day.</a:t>
            </a:r>
            <a:endParaRPr b="1"/>
          </a:p>
        </p:txBody>
      </p:sp>
      <p:sp>
        <p:nvSpPr>
          <p:cNvPr id="297" name="Google Shape;297;p45"/>
          <p:cNvSpPr txBox="1"/>
          <p:nvPr/>
        </p:nvSpPr>
        <p:spPr>
          <a:xfrm>
            <a:off x="4801525" y="1495325"/>
            <a:ext cx="2599200" cy="149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latin typeface="Karla"/>
                <a:ea typeface="Karla"/>
                <a:cs typeface="Karla"/>
                <a:sym typeface="Karla"/>
              </a:rPr>
              <a:t>HOUR</a:t>
            </a:r>
            <a:endParaRPr b="1" sz="4800">
              <a:latin typeface="Karla"/>
              <a:ea typeface="Karla"/>
              <a:cs typeface="Karla"/>
              <a:sym typeface="Karl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6"/>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03" name="Google Shape;303;p46"/>
          <p:cNvSpPr txBox="1"/>
          <p:nvPr/>
        </p:nvSpPr>
        <p:spPr>
          <a:xfrm>
            <a:off x="150450" y="14089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latin typeface="Karla"/>
              <a:ea typeface="Karla"/>
              <a:cs typeface="Karla"/>
              <a:sym typeface="Karla"/>
            </a:endParaRPr>
          </a:p>
          <a:p>
            <a:pPr indent="0" lvl="0" marL="0" rtl="0" algn="l">
              <a:spcBef>
                <a:spcPts val="600"/>
              </a:spcBef>
              <a:spcAft>
                <a:spcPts val="0"/>
              </a:spcAft>
              <a:buNone/>
            </a:pPr>
            <a:r>
              <a:rPr lang="en">
                <a:solidFill>
                  <a:schemeClr val="dk1"/>
                </a:solidFill>
                <a:latin typeface="Karla"/>
                <a:ea typeface="Karla"/>
                <a:cs typeface="Karla"/>
                <a:sym typeface="Karla"/>
              </a:rPr>
              <a:t>These two variables together represent </a:t>
            </a:r>
            <a:r>
              <a:rPr b="1" lang="en">
                <a:solidFill>
                  <a:schemeClr val="dk1"/>
                </a:solidFill>
                <a:latin typeface="Karla"/>
                <a:ea typeface="Karla"/>
                <a:cs typeface="Karla"/>
                <a:sym typeface="Karla"/>
              </a:rPr>
              <a:t>location</a:t>
            </a:r>
            <a:r>
              <a:rPr lang="en">
                <a:solidFill>
                  <a:schemeClr val="dk1"/>
                </a:solidFill>
                <a:latin typeface="Karla"/>
                <a:ea typeface="Karla"/>
                <a:cs typeface="Karla"/>
                <a:sym typeface="Karla"/>
              </a:rPr>
              <a:t>, which means that s</a:t>
            </a:r>
            <a:r>
              <a:rPr b="1" lang="en">
                <a:solidFill>
                  <a:schemeClr val="dk1"/>
                </a:solidFill>
                <a:latin typeface="Karla"/>
                <a:ea typeface="Karla"/>
                <a:cs typeface="Karla"/>
                <a:sym typeface="Karla"/>
              </a:rPr>
              <a:t>ome areas of austin are more likely to rent a bike than others.</a:t>
            </a:r>
            <a:r>
              <a:rPr lang="en">
                <a:solidFill>
                  <a:schemeClr val="dk1"/>
                </a:solidFill>
                <a:latin typeface="Karla"/>
                <a:ea typeface="Karla"/>
                <a:cs typeface="Karla"/>
                <a:sym typeface="Karla"/>
              </a:rPr>
              <a:t> </a:t>
            </a:r>
            <a:endParaRPr>
              <a:solidFill>
                <a:schemeClr val="dk1"/>
              </a:solidFill>
              <a:latin typeface="Karla"/>
              <a:ea typeface="Karla"/>
              <a:cs typeface="Karla"/>
              <a:sym typeface="Karla"/>
            </a:endParaRPr>
          </a:p>
          <a:p>
            <a:pPr indent="0" lvl="0" marL="0" rtl="0" algn="l">
              <a:spcBef>
                <a:spcPts val="600"/>
              </a:spcBef>
              <a:spcAft>
                <a:spcPts val="600"/>
              </a:spcAft>
              <a:buNone/>
            </a:pPr>
            <a:r>
              <a:rPr lang="en">
                <a:solidFill>
                  <a:schemeClr val="dk1"/>
                </a:solidFill>
                <a:latin typeface="Karla"/>
                <a:ea typeface="Karla"/>
                <a:cs typeface="Karla"/>
                <a:sym typeface="Karla"/>
              </a:rPr>
              <a:t>I would suggest that either the </a:t>
            </a:r>
            <a:r>
              <a:rPr b="1" lang="en">
                <a:solidFill>
                  <a:schemeClr val="dk1"/>
                </a:solidFill>
                <a:latin typeface="Karla"/>
                <a:ea typeface="Karla"/>
                <a:cs typeface="Karla"/>
                <a:sym typeface="Karla"/>
              </a:rPr>
              <a:t>quantity of stations be increased in these hot areas, or that the capacity of stations within these areas is increased.</a:t>
            </a:r>
            <a:endParaRPr b="1"/>
          </a:p>
        </p:txBody>
      </p:sp>
      <p:sp>
        <p:nvSpPr>
          <p:cNvPr id="304" name="Google Shape;304;p46"/>
          <p:cNvSpPr txBox="1"/>
          <p:nvPr/>
        </p:nvSpPr>
        <p:spPr>
          <a:xfrm>
            <a:off x="4377450" y="1112300"/>
            <a:ext cx="3885000" cy="149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latin typeface="Karla"/>
                <a:ea typeface="Karla"/>
                <a:cs typeface="Karla"/>
                <a:sym typeface="Karla"/>
              </a:rPr>
              <a:t>LATITUDE</a:t>
            </a:r>
            <a:endParaRPr b="1" sz="4800">
              <a:latin typeface="Karla"/>
              <a:ea typeface="Karla"/>
              <a:cs typeface="Karla"/>
              <a:sym typeface="Karla"/>
            </a:endParaRPr>
          </a:p>
          <a:p>
            <a:pPr indent="0" lvl="0" marL="0" rtl="0" algn="ctr">
              <a:spcBef>
                <a:spcPts val="0"/>
              </a:spcBef>
              <a:spcAft>
                <a:spcPts val="0"/>
              </a:spcAft>
              <a:buNone/>
            </a:pPr>
            <a:r>
              <a:rPr b="1" lang="en" sz="4800">
                <a:latin typeface="Karla"/>
                <a:ea typeface="Karla"/>
                <a:cs typeface="Karla"/>
                <a:sym typeface="Karla"/>
              </a:rPr>
              <a:t>+</a:t>
            </a:r>
            <a:endParaRPr b="1" sz="4800">
              <a:latin typeface="Karla"/>
              <a:ea typeface="Karla"/>
              <a:cs typeface="Karla"/>
              <a:sym typeface="Karla"/>
            </a:endParaRPr>
          </a:p>
          <a:p>
            <a:pPr indent="0" lvl="0" marL="0" rtl="0" algn="ctr">
              <a:spcBef>
                <a:spcPts val="0"/>
              </a:spcBef>
              <a:spcAft>
                <a:spcPts val="0"/>
              </a:spcAft>
              <a:buNone/>
            </a:pPr>
            <a:r>
              <a:rPr b="1" lang="en" sz="4800">
                <a:latin typeface="Karla"/>
                <a:ea typeface="Karla"/>
                <a:cs typeface="Karla"/>
                <a:sym typeface="Karla"/>
              </a:rPr>
              <a:t>LONGITUDE</a:t>
            </a:r>
            <a:endParaRPr b="1" sz="4800">
              <a:latin typeface="Karla"/>
              <a:ea typeface="Karla"/>
              <a:cs typeface="Karla"/>
              <a:sym typeface="Karl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7"/>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10" name="Google Shape;310;p47"/>
          <p:cNvSpPr txBox="1"/>
          <p:nvPr/>
        </p:nvSpPr>
        <p:spPr>
          <a:xfrm>
            <a:off x="150450" y="14089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latin typeface="Karla"/>
              <a:ea typeface="Karla"/>
              <a:cs typeface="Karla"/>
              <a:sym typeface="Karla"/>
            </a:endParaRPr>
          </a:p>
          <a:p>
            <a:pPr indent="0" lvl="0" marL="0" rtl="0" algn="l">
              <a:spcBef>
                <a:spcPts val="600"/>
              </a:spcBef>
              <a:spcAft>
                <a:spcPts val="0"/>
              </a:spcAft>
              <a:buNone/>
            </a:pPr>
            <a:r>
              <a:rPr lang="en">
                <a:solidFill>
                  <a:schemeClr val="dk1"/>
                </a:solidFill>
                <a:latin typeface="Karla"/>
                <a:ea typeface="Karla"/>
                <a:cs typeface="Karla"/>
                <a:sym typeface="Karla"/>
              </a:rPr>
              <a:t>Month is probably </a:t>
            </a:r>
            <a:r>
              <a:rPr b="1" lang="en">
                <a:solidFill>
                  <a:schemeClr val="dk1"/>
                </a:solidFill>
                <a:latin typeface="Karla"/>
                <a:ea typeface="Karla"/>
                <a:cs typeface="Karla"/>
                <a:sym typeface="Karla"/>
              </a:rPr>
              <a:t>ranked the lowest</a:t>
            </a:r>
            <a:r>
              <a:rPr lang="en">
                <a:solidFill>
                  <a:schemeClr val="dk1"/>
                </a:solidFill>
                <a:latin typeface="Karla"/>
                <a:ea typeface="Karla"/>
                <a:cs typeface="Karla"/>
                <a:sym typeface="Karla"/>
              </a:rPr>
              <a:t> due to its </a:t>
            </a:r>
            <a:r>
              <a:rPr b="1" lang="en">
                <a:solidFill>
                  <a:schemeClr val="dk1"/>
                </a:solidFill>
                <a:latin typeface="Karla"/>
                <a:ea typeface="Karla"/>
                <a:cs typeface="Karla"/>
                <a:sym typeface="Karla"/>
              </a:rPr>
              <a:t>low number of unique values</a:t>
            </a:r>
            <a:r>
              <a:rPr lang="en">
                <a:solidFill>
                  <a:schemeClr val="dk1"/>
                </a:solidFill>
                <a:latin typeface="Karla"/>
                <a:ea typeface="Karla"/>
                <a:cs typeface="Karla"/>
                <a:sym typeface="Karla"/>
              </a:rPr>
              <a:t>. </a:t>
            </a:r>
            <a:endParaRPr>
              <a:solidFill>
                <a:schemeClr val="dk1"/>
              </a:solidFill>
              <a:latin typeface="Karla"/>
              <a:ea typeface="Karla"/>
              <a:cs typeface="Karla"/>
              <a:sym typeface="Karla"/>
            </a:endParaRPr>
          </a:p>
          <a:p>
            <a:pPr indent="0" lvl="0" marL="0" rtl="0" algn="l">
              <a:spcBef>
                <a:spcPts val="600"/>
              </a:spcBef>
              <a:spcAft>
                <a:spcPts val="600"/>
              </a:spcAft>
              <a:buNone/>
            </a:pPr>
            <a:r>
              <a:rPr b="1" lang="en">
                <a:solidFill>
                  <a:schemeClr val="dk1"/>
                </a:solidFill>
                <a:latin typeface="Karla"/>
                <a:ea typeface="Karla"/>
                <a:cs typeface="Karla"/>
                <a:sym typeface="Karla"/>
              </a:rPr>
              <a:t>If the data were expanded</a:t>
            </a:r>
            <a:r>
              <a:rPr lang="en">
                <a:solidFill>
                  <a:schemeClr val="dk1"/>
                </a:solidFill>
                <a:latin typeface="Karla"/>
                <a:ea typeface="Karla"/>
                <a:cs typeface="Karla"/>
                <a:sym typeface="Karla"/>
              </a:rPr>
              <a:t> to include months other than April and May, </a:t>
            </a:r>
            <a:r>
              <a:rPr b="1" lang="en">
                <a:solidFill>
                  <a:schemeClr val="dk1"/>
                </a:solidFill>
                <a:latin typeface="Karla"/>
                <a:ea typeface="Karla"/>
                <a:cs typeface="Karla"/>
                <a:sym typeface="Karla"/>
              </a:rPr>
              <a:t>this variable may increase in importance for the model.</a:t>
            </a:r>
            <a:r>
              <a:rPr lang="en">
                <a:solidFill>
                  <a:schemeClr val="dk1"/>
                </a:solidFill>
                <a:latin typeface="Karla"/>
                <a:ea typeface="Karla"/>
                <a:cs typeface="Karla"/>
                <a:sym typeface="Karla"/>
              </a:rPr>
              <a:t> i.e. I would expect summer months to have more inactive stations than winter months.</a:t>
            </a:r>
            <a:endParaRPr b="1"/>
          </a:p>
        </p:txBody>
      </p:sp>
      <p:sp>
        <p:nvSpPr>
          <p:cNvPr id="311" name="Google Shape;311;p47"/>
          <p:cNvSpPr txBox="1"/>
          <p:nvPr/>
        </p:nvSpPr>
        <p:spPr>
          <a:xfrm>
            <a:off x="4295375" y="1522675"/>
            <a:ext cx="3885000" cy="149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latin typeface="Karla"/>
                <a:ea typeface="Karla"/>
                <a:cs typeface="Karla"/>
                <a:sym typeface="Karla"/>
              </a:rPr>
              <a:t>MONTH</a:t>
            </a:r>
            <a:endParaRPr b="1" sz="4800">
              <a:latin typeface="Karla"/>
              <a:ea typeface="Karla"/>
              <a:cs typeface="Karla"/>
              <a:sym typeface="Karl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8"/>
          <p:cNvSpPr txBox="1"/>
          <p:nvPr>
            <p:ph type="ctrTitle"/>
          </p:nvPr>
        </p:nvSpPr>
        <p:spPr>
          <a:xfrm>
            <a:off x="3422975" y="2718475"/>
            <a:ext cx="50352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Conclusions</a:t>
            </a:r>
            <a:endParaRPr/>
          </a:p>
        </p:txBody>
      </p:sp>
      <p:sp>
        <p:nvSpPr>
          <p:cNvPr id="317" name="Google Shape;317;p48"/>
          <p:cNvSpPr txBox="1"/>
          <p:nvPr>
            <p:ph idx="1" type="subTitle"/>
          </p:nvPr>
        </p:nvSpPr>
        <p:spPr>
          <a:xfrm>
            <a:off x="3422975" y="3883175"/>
            <a:ext cx="5035200" cy="3420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a:t>Results summary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9"/>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23" name="Google Shape;323;p49"/>
          <p:cNvSpPr txBox="1"/>
          <p:nvPr/>
        </p:nvSpPr>
        <p:spPr>
          <a:xfrm>
            <a:off x="1712250" y="1118750"/>
            <a:ext cx="5719500" cy="3081000"/>
          </a:xfrm>
          <a:prstGeom prst="rect">
            <a:avLst/>
          </a:prstGeom>
          <a:noFill/>
          <a:ln>
            <a:noFill/>
          </a:ln>
        </p:spPr>
        <p:txBody>
          <a:bodyPr anchorCtr="0" anchor="t" bIns="91425" lIns="91425" spcFirstLastPara="1" rIns="91425" wrap="square" tIns="91425">
            <a:noAutofit/>
          </a:bodyPr>
          <a:lstStyle/>
          <a:p>
            <a:pPr indent="0" lvl="0" marL="457200" rtl="0" algn="l">
              <a:spcBef>
                <a:spcPts val="360"/>
              </a:spcBef>
              <a:spcAft>
                <a:spcPts val="0"/>
              </a:spcAft>
              <a:buNone/>
            </a:pPr>
            <a:r>
              <a:rPr lang="en" sz="3000">
                <a:solidFill>
                  <a:schemeClr val="dk1"/>
                </a:solidFill>
                <a:latin typeface="Karla"/>
                <a:ea typeface="Karla"/>
                <a:cs typeface="Karla"/>
                <a:sym typeface="Karla"/>
              </a:rPr>
              <a:t>I began by testing </a:t>
            </a:r>
            <a:r>
              <a:rPr b="1" lang="en" sz="3000">
                <a:solidFill>
                  <a:schemeClr val="dk1"/>
                </a:solidFill>
                <a:latin typeface="Karla"/>
                <a:ea typeface="Karla"/>
                <a:cs typeface="Karla"/>
                <a:sym typeface="Karla"/>
              </a:rPr>
              <a:t>seven different classifiers</a:t>
            </a:r>
            <a:r>
              <a:rPr lang="en" sz="3000">
                <a:solidFill>
                  <a:schemeClr val="dk1"/>
                </a:solidFill>
                <a:latin typeface="Karla"/>
                <a:ea typeface="Karla"/>
                <a:cs typeface="Karla"/>
                <a:sym typeface="Karla"/>
              </a:rPr>
              <a:t> in order to diversify my options, but found that the </a:t>
            </a:r>
            <a:r>
              <a:rPr b="1" lang="en" sz="3000">
                <a:solidFill>
                  <a:schemeClr val="dk1"/>
                </a:solidFill>
                <a:latin typeface="Karla"/>
                <a:ea typeface="Karla"/>
                <a:cs typeface="Karla"/>
                <a:sym typeface="Karla"/>
              </a:rPr>
              <a:t>gradient boosting classifier performed best at baseline</a:t>
            </a:r>
            <a:r>
              <a:rPr b="1" lang="en" sz="1800">
                <a:solidFill>
                  <a:schemeClr val="dk1"/>
                </a:solidFill>
                <a:latin typeface="Karla"/>
                <a:ea typeface="Karla"/>
                <a:cs typeface="Karla"/>
                <a:sym typeface="Karla"/>
              </a:rPr>
              <a:t>. </a:t>
            </a:r>
            <a:endParaRPr b="1" sz="1800">
              <a:solidFill>
                <a:schemeClr val="dk1"/>
              </a:solidFill>
              <a:latin typeface="Karla"/>
              <a:ea typeface="Karla"/>
              <a:cs typeface="Karla"/>
              <a:sym typeface="Karla"/>
            </a:endParaRPr>
          </a:p>
          <a:p>
            <a:pPr indent="0" lvl="0" marL="0" rtl="0" algn="l">
              <a:spcBef>
                <a:spcPts val="600"/>
              </a:spcBef>
              <a:spcAft>
                <a:spcPts val="0"/>
              </a:spcAft>
              <a:buNone/>
            </a:pPr>
            <a:r>
              <a:t/>
            </a:r>
            <a:endParaRPr>
              <a:latin typeface="Karla"/>
              <a:ea typeface="Karla"/>
              <a:cs typeface="Karla"/>
              <a:sym typeface="Karl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0"/>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29" name="Google Shape;329;p50"/>
          <p:cNvSpPr txBox="1"/>
          <p:nvPr/>
        </p:nvSpPr>
        <p:spPr>
          <a:xfrm>
            <a:off x="1712250" y="1118750"/>
            <a:ext cx="5719500" cy="3081000"/>
          </a:xfrm>
          <a:prstGeom prst="rect">
            <a:avLst/>
          </a:prstGeom>
          <a:noFill/>
          <a:ln>
            <a:noFill/>
          </a:ln>
        </p:spPr>
        <p:txBody>
          <a:bodyPr anchorCtr="0" anchor="t" bIns="91425" lIns="91425" spcFirstLastPara="1" rIns="91425" wrap="square" tIns="91425">
            <a:noAutofit/>
          </a:bodyPr>
          <a:lstStyle/>
          <a:p>
            <a:pPr indent="0" lvl="0" marL="457200" rtl="0" algn="l">
              <a:spcBef>
                <a:spcPts val="360"/>
              </a:spcBef>
              <a:spcAft>
                <a:spcPts val="0"/>
              </a:spcAft>
              <a:buNone/>
            </a:pPr>
            <a:r>
              <a:rPr lang="en" sz="2400">
                <a:solidFill>
                  <a:schemeClr val="dk1"/>
                </a:solidFill>
                <a:latin typeface="Karla"/>
                <a:ea typeface="Karla"/>
                <a:cs typeface="Karla"/>
                <a:sym typeface="Karla"/>
              </a:rPr>
              <a:t>Baseline models all seemed to perform well in terms of accuracy, with the best having an accuracy of 93%. </a:t>
            </a:r>
            <a:r>
              <a:rPr b="1" lang="en" sz="2400">
                <a:solidFill>
                  <a:schemeClr val="dk1"/>
                </a:solidFill>
                <a:latin typeface="Karla"/>
                <a:ea typeface="Karla"/>
                <a:cs typeface="Karla"/>
                <a:sym typeface="Karla"/>
              </a:rPr>
              <a:t>However, after looking into the classification report, I found the baseline models had poor recall and f-1 scores.</a:t>
            </a:r>
            <a:r>
              <a:rPr lang="en" sz="2400">
                <a:solidFill>
                  <a:schemeClr val="dk1"/>
                </a:solidFill>
                <a:latin typeface="Karla"/>
                <a:ea typeface="Karla"/>
                <a:cs typeface="Karla"/>
                <a:sym typeface="Karla"/>
              </a:rPr>
              <a:t> </a:t>
            </a:r>
            <a:r>
              <a:rPr b="1" lang="en" sz="2400">
                <a:solidFill>
                  <a:schemeClr val="dk1"/>
                </a:solidFill>
                <a:latin typeface="Karla"/>
                <a:ea typeface="Karla"/>
                <a:cs typeface="Karla"/>
                <a:sym typeface="Karla"/>
              </a:rPr>
              <a:t> </a:t>
            </a:r>
            <a:endParaRPr b="1" sz="2400">
              <a:solidFill>
                <a:schemeClr val="dk1"/>
              </a:solidFill>
              <a:latin typeface="Karla"/>
              <a:ea typeface="Karla"/>
              <a:cs typeface="Karla"/>
              <a:sym typeface="Karla"/>
            </a:endParaRPr>
          </a:p>
          <a:p>
            <a:pPr indent="0" lvl="0" marL="0" rtl="0" algn="l">
              <a:spcBef>
                <a:spcPts val="600"/>
              </a:spcBef>
              <a:spcAft>
                <a:spcPts val="0"/>
              </a:spcAft>
              <a:buNone/>
            </a:pPr>
            <a:r>
              <a:t/>
            </a:r>
            <a:endParaRPr sz="2400">
              <a:latin typeface="Karla"/>
              <a:ea typeface="Karla"/>
              <a:cs typeface="Karla"/>
              <a:sym typeface="Karl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1"/>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35" name="Google Shape;335;p51"/>
          <p:cNvSpPr txBox="1"/>
          <p:nvPr/>
        </p:nvSpPr>
        <p:spPr>
          <a:xfrm>
            <a:off x="1712250" y="1118750"/>
            <a:ext cx="5719500" cy="3081000"/>
          </a:xfrm>
          <a:prstGeom prst="rect">
            <a:avLst/>
          </a:prstGeom>
          <a:noFill/>
          <a:ln>
            <a:noFill/>
          </a:ln>
        </p:spPr>
        <p:txBody>
          <a:bodyPr anchorCtr="0" anchor="t" bIns="91425" lIns="91425" spcFirstLastPara="1" rIns="91425" wrap="square" tIns="91425">
            <a:noAutofit/>
          </a:bodyPr>
          <a:lstStyle/>
          <a:p>
            <a:pPr indent="0" lvl="0" marL="457200" rtl="0" algn="l">
              <a:spcBef>
                <a:spcPts val="360"/>
              </a:spcBef>
              <a:spcAft>
                <a:spcPts val="0"/>
              </a:spcAft>
              <a:buNone/>
            </a:pPr>
            <a:r>
              <a:rPr lang="en" sz="2400">
                <a:solidFill>
                  <a:schemeClr val="dk1"/>
                </a:solidFill>
                <a:latin typeface="Karla"/>
                <a:ea typeface="Karla"/>
                <a:cs typeface="Karla"/>
                <a:sym typeface="Karla"/>
              </a:rPr>
              <a:t>After extensive hyperparameter tuning, not only did the tuned model </a:t>
            </a:r>
            <a:r>
              <a:rPr b="1" lang="en" sz="2400">
                <a:solidFill>
                  <a:schemeClr val="dk1"/>
                </a:solidFill>
                <a:latin typeface="Karla"/>
                <a:ea typeface="Karla"/>
                <a:cs typeface="Karla"/>
                <a:sym typeface="Karla"/>
              </a:rPr>
              <a:t>increase accuracy up to 99% (6% improvement), but the recall and f-1 statistics dramatically improved. </a:t>
            </a:r>
            <a:endParaRPr b="1" sz="2400">
              <a:solidFill>
                <a:schemeClr val="dk1"/>
              </a:solidFill>
              <a:latin typeface="Karla"/>
              <a:ea typeface="Karla"/>
              <a:cs typeface="Karla"/>
              <a:sym typeface="Karla"/>
            </a:endParaRPr>
          </a:p>
          <a:p>
            <a:pPr indent="0" lvl="0" marL="457200" rtl="0" algn="l">
              <a:spcBef>
                <a:spcPts val="600"/>
              </a:spcBef>
              <a:spcAft>
                <a:spcPts val="0"/>
              </a:spcAft>
              <a:buNone/>
            </a:pPr>
            <a:r>
              <a:t/>
            </a:r>
            <a:endParaRPr sz="2400">
              <a:solidFill>
                <a:schemeClr val="dk1"/>
              </a:solidFill>
              <a:latin typeface="Karla"/>
              <a:ea typeface="Karla"/>
              <a:cs typeface="Karla"/>
              <a:sym typeface="Karla"/>
            </a:endParaRPr>
          </a:p>
          <a:p>
            <a:pPr indent="0" lvl="0" marL="0" rtl="0" algn="l">
              <a:spcBef>
                <a:spcPts val="600"/>
              </a:spcBef>
              <a:spcAft>
                <a:spcPts val="0"/>
              </a:spcAft>
              <a:buNone/>
            </a:pPr>
            <a:r>
              <a:t/>
            </a:r>
            <a:endParaRPr sz="2400">
              <a:latin typeface="Karla"/>
              <a:ea typeface="Karla"/>
              <a:cs typeface="Karla"/>
              <a:sym typeface="Karl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2"/>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41" name="Google Shape;341;p52"/>
          <p:cNvSpPr txBox="1"/>
          <p:nvPr/>
        </p:nvSpPr>
        <p:spPr>
          <a:xfrm>
            <a:off x="1712250" y="1118750"/>
            <a:ext cx="5719500" cy="1973400"/>
          </a:xfrm>
          <a:prstGeom prst="rect">
            <a:avLst/>
          </a:prstGeom>
          <a:noFill/>
          <a:ln>
            <a:noFill/>
          </a:ln>
        </p:spPr>
        <p:txBody>
          <a:bodyPr anchorCtr="0" anchor="t" bIns="91425" lIns="91425" spcFirstLastPara="1" rIns="91425" wrap="square" tIns="91425">
            <a:noAutofit/>
          </a:bodyPr>
          <a:lstStyle/>
          <a:p>
            <a:pPr indent="0" lvl="0" marL="457200" rtl="0" algn="l">
              <a:spcBef>
                <a:spcPts val="360"/>
              </a:spcBef>
              <a:spcAft>
                <a:spcPts val="0"/>
              </a:spcAft>
              <a:buNone/>
            </a:pPr>
            <a:r>
              <a:rPr lang="en" sz="2400">
                <a:solidFill>
                  <a:schemeClr val="dk1"/>
                </a:solidFill>
                <a:latin typeface="Karla"/>
                <a:ea typeface="Karla"/>
                <a:cs typeface="Karla"/>
                <a:sym typeface="Karla"/>
              </a:rPr>
              <a:t>Additionally, the tuned gradient boosting classifier </a:t>
            </a:r>
            <a:r>
              <a:rPr b="1" lang="en" sz="2400">
                <a:solidFill>
                  <a:schemeClr val="dk1"/>
                </a:solidFill>
                <a:latin typeface="Karla"/>
                <a:ea typeface="Karla"/>
                <a:cs typeface="Karla"/>
                <a:sym typeface="Karla"/>
              </a:rPr>
              <a:t>increased the area under the curve from 0.793 to 0.995, </a:t>
            </a:r>
            <a:r>
              <a:rPr b="1" lang="en" sz="2400" u="sng">
                <a:solidFill>
                  <a:schemeClr val="dk1"/>
                </a:solidFill>
                <a:latin typeface="Karla"/>
                <a:ea typeface="Karla"/>
                <a:cs typeface="Karla"/>
                <a:sym typeface="Karla"/>
              </a:rPr>
              <a:t>a 0.202 increase.</a:t>
            </a:r>
            <a:endParaRPr b="1" sz="2400" u="sng">
              <a:solidFill>
                <a:schemeClr val="dk1"/>
              </a:solidFill>
              <a:latin typeface="Karla"/>
              <a:ea typeface="Karla"/>
              <a:cs typeface="Karla"/>
              <a:sym typeface="Karla"/>
            </a:endParaRPr>
          </a:p>
          <a:p>
            <a:pPr indent="0" lvl="0" marL="457200" rtl="0" algn="l">
              <a:spcBef>
                <a:spcPts val="600"/>
              </a:spcBef>
              <a:spcAft>
                <a:spcPts val="0"/>
              </a:spcAft>
              <a:buNone/>
            </a:pPr>
            <a:r>
              <a:t/>
            </a:r>
            <a:endParaRPr sz="2400">
              <a:solidFill>
                <a:schemeClr val="dk1"/>
              </a:solidFill>
              <a:latin typeface="Karla"/>
              <a:ea typeface="Karla"/>
              <a:cs typeface="Karla"/>
              <a:sym typeface="Karla"/>
            </a:endParaRPr>
          </a:p>
          <a:p>
            <a:pPr indent="0" lvl="0" marL="0" rtl="0" algn="l">
              <a:spcBef>
                <a:spcPts val="600"/>
              </a:spcBef>
              <a:spcAft>
                <a:spcPts val="0"/>
              </a:spcAft>
              <a:buNone/>
            </a:pPr>
            <a:r>
              <a:t/>
            </a:r>
            <a:endParaRPr sz="2400">
              <a:latin typeface="Karla"/>
              <a:ea typeface="Karla"/>
              <a:cs typeface="Karla"/>
              <a:sym typeface="Karl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558600" y="1123950"/>
            <a:ext cx="2595300" cy="6741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Meet the data!</a:t>
            </a:r>
            <a:endParaRPr/>
          </a:p>
        </p:txBody>
      </p:sp>
      <p:sp>
        <p:nvSpPr>
          <p:cNvPr id="90" name="Google Shape;90;p17"/>
          <p:cNvSpPr txBox="1"/>
          <p:nvPr>
            <p:ph idx="1" type="body"/>
          </p:nvPr>
        </p:nvSpPr>
        <p:spPr>
          <a:xfrm>
            <a:off x="3483875" y="1200150"/>
            <a:ext cx="1692300" cy="301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u="sng">
                <a:latin typeface="Karla"/>
                <a:ea typeface="Karla"/>
                <a:cs typeface="Karla"/>
                <a:sym typeface="Karla"/>
              </a:rPr>
              <a:t>BIKE TABLE</a:t>
            </a:r>
            <a:endParaRPr b="1" u="sng">
              <a:latin typeface="Karla"/>
              <a:ea typeface="Karla"/>
              <a:cs typeface="Karla"/>
              <a:sym typeface="Karla"/>
            </a:endParaRPr>
          </a:p>
          <a:p>
            <a:pPr indent="0" lvl="0" marL="0" rtl="0" algn="l">
              <a:spcBef>
                <a:spcPts val="600"/>
              </a:spcBef>
              <a:spcAft>
                <a:spcPts val="0"/>
              </a:spcAft>
              <a:buNone/>
            </a:pPr>
            <a:r>
              <a:rPr lang="en"/>
              <a:t>Size: 25.7 MB</a:t>
            </a:r>
            <a:endParaRPr/>
          </a:p>
          <a:p>
            <a:pPr indent="0" lvl="0" marL="0" rtl="0" algn="l">
              <a:spcBef>
                <a:spcPts val="600"/>
              </a:spcBef>
              <a:spcAft>
                <a:spcPts val="0"/>
              </a:spcAft>
              <a:buNone/>
            </a:pPr>
            <a:r>
              <a:rPr lang="en"/>
              <a:t>Shape: (843,126, 4)</a:t>
            </a:r>
            <a:endParaRPr/>
          </a:p>
          <a:p>
            <a:pPr indent="0" lvl="0" marL="0" rtl="0" algn="l">
              <a:spcBef>
                <a:spcPts val="600"/>
              </a:spcBef>
              <a:spcAft>
                <a:spcPts val="0"/>
              </a:spcAft>
              <a:buNone/>
            </a:pPr>
            <a:r>
              <a:rPr lang="en"/>
              <a:t>Columns:</a:t>
            </a:r>
            <a:endParaRPr/>
          </a:p>
          <a:p>
            <a:pPr indent="-317500" lvl="0" marL="457200" rtl="0" algn="l">
              <a:spcBef>
                <a:spcPts val="600"/>
              </a:spcBef>
              <a:spcAft>
                <a:spcPts val="0"/>
              </a:spcAft>
              <a:buSzPts val="1400"/>
              <a:buChar char="-"/>
            </a:pPr>
            <a:r>
              <a:rPr lang="en"/>
              <a:t>Station_id</a:t>
            </a:r>
            <a:endParaRPr/>
          </a:p>
          <a:p>
            <a:pPr indent="-317500" lvl="0" marL="457200" rtl="0" algn="l">
              <a:spcBef>
                <a:spcPts val="0"/>
              </a:spcBef>
              <a:spcAft>
                <a:spcPts val="0"/>
              </a:spcAft>
              <a:buSzPts val="1400"/>
              <a:buChar char="-"/>
            </a:pPr>
            <a:r>
              <a:rPr lang="en"/>
              <a:t>Datetime</a:t>
            </a:r>
            <a:endParaRPr/>
          </a:p>
          <a:p>
            <a:pPr indent="-317500" lvl="0" marL="457200" rtl="0" algn="l">
              <a:spcBef>
                <a:spcPts val="0"/>
              </a:spcBef>
              <a:spcAft>
                <a:spcPts val="0"/>
              </a:spcAft>
              <a:buSzPts val="1400"/>
              <a:buChar char="-"/>
            </a:pPr>
            <a:r>
              <a:rPr lang="en"/>
              <a:t>Bikes</a:t>
            </a:r>
            <a:endParaRPr/>
          </a:p>
          <a:p>
            <a:pPr indent="-317500" lvl="0" marL="457200" rtl="0" algn="l">
              <a:spcBef>
                <a:spcPts val="0"/>
              </a:spcBef>
              <a:spcAft>
                <a:spcPts val="0"/>
              </a:spcAft>
              <a:buSzPts val="1400"/>
              <a:buChar char="-"/>
            </a:pPr>
            <a:r>
              <a:rPr lang="en"/>
              <a:t>Docks </a:t>
            </a:r>
            <a:endParaRPr/>
          </a:p>
        </p:txBody>
      </p:sp>
      <p:sp>
        <p:nvSpPr>
          <p:cNvPr id="91" name="Google Shape;91;p17"/>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92" name="Google Shape;92;p17"/>
          <p:cNvSpPr txBox="1"/>
          <p:nvPr>
            <p:ph idx="2" type="body"/>
          </p:nvPr>
        </p:nvSpPr>
        <p:spPr>
          <a:xfrm>
            <a:off x="5356475" y="1200150"/>
            <a:ext cx="1692300" cy="301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u="sng">
                <a:latin typeface="Karla"/>
                <a:ea typeface="Karla"/>
                <a:cs typeface="Karla"/>
                <a:sym typeface="Karla"/>
              </a:rPr>
              <a:t>STATION TABLE</a:t>
            </a:r>
            <a:endParaRPr b="1" u="sng">
              <a:latin typeface="Karla"/>
              <a:ea typeface="Karla"/>
              <a:cs typeface="Karla"/>
              <a:sym typeface="Karla"/>
            </a:endParaRPr>
          </a:p>
          <a:p>
            <a:pPr indent="0" lvl="0" marL="0" rtl="0" algn="l">
              <a:spcBef>
                <a:spcPts val="600"/>
              </a:spcBef>
              <a:spcAft>
                <a:spcPts val="0"/>
              </a:spcAft>
              <a:buNone/>
            </a:pPr>
            <a:r>
              <a:rPr lang="en"/>
              <a:t>Size: 2.4 KB</a:t>
            </a:r>
            <a:endParaRPr/>
          </a:p>
          <a:p>
            <a:pPr indent="0" lvl="0" marL="0" rtl="0" algn="l">
              <a:spcBef>
                <a:spcPts val="600"/>
              </a:spcBef>
              <a:spcAft>
                <a:spcPts val="0"/>
              </a:spcAft>
              <a:buNone/>
            </a:pPr>
            <a:r>
              <a:rPr lang="en"/>
              <a:t>Shape: (50, 6)</a:t>
            </a:r>
            <a:endParaRPr/>
          </a:p>
          <a:p>
            <a:pPr indent="0" lvl="0" marL="0" rtl="0" algn="l">
              <a:spcBef>
                <a:spcPts val="600"/>
              </a:spcBef>
              <a:spcAft>
                <a:spcPts val="0"/>
              </a:spcAft>
              <a:buNone/>
            </a:pPr>
            <a:r>
              <a:rPr lang="en"/>
              <a:t>Columns: </a:t>
            </a:r>
            <a:endParaRPr/>
          </a:p>
          <a:p>
            <a:pPr indent="457200" lvl="0" marL="0" rtl="0" algn="l">
              <a:spcBef>
                <a:spcPts val="600"/>
              </a:spcBef>
              <a:spcAft>
                <a:spcPts val="0"/>
              </a:spcAft>
              <a:buNone/>
            </a:pPr>
            <a:r>
              <a:rPr lang="en"/>
              <a:t>Station_id</a:t>
            </a:r>
            <a:endParaRPr/>
          </a:p>
          <a:p>
            <a:pPr indent="457200" lvl="0" marL="0" rtl="0" algn="l">
              <a:spcBef>
                <a:spcPts val="600"/>
              </a:spcBef>
              <a:spcAft>
                <a:spcPts val="0"/>
              </a:spcAft>
              <a:buNone/>
            </a:pPr>
            <a:r>
              <a:rPr lang="en"/>
              <a:t>Name</a:t>
            </a:r>
            <a:endParaRPr/>
          </a:p>
          <a:p>
            <a:pPr indent="457200" lvl="0" marL="0" rtl="0" algn="l">
              <a:spcBef>
                <a:spcPts val="600"/>
              </a:spcBef>
              <a:spcAft>
                <a:spcPts val="0"/>
              </a:spcAft>
              <a:buNone/>
            </a:pPr>
            <a:r>
              <a:rPr lang="en"/>
              <a:t>Address</a:t>
            </a:r>
            <a:endParaRPr/>
          </a:p>
          <a:p>
            <a:pPr indent="457200" lvl="0" marL="0" rtl="0" algn="l">
              <a:spcBef>
                <a:spcPts val="600"/>
              </a:spcBef>
              <a:spcAft>
                <a:spcPts val="0"/>
              </a:spcAft>
              <a:buNone/>
            </a:pPr>
            <a:r>
              <a:rPr lang="en"/>
              <a:t>Latitude </a:t>
            </a:r>
            <a:endParaRPr/>
          </a:p>
          <a:p>
            <a:pPr indent="457200" lvl="0" marL="0" rtl="0" algn="l">
              <a:spcBef>
                <a:spcPts val="600"/>
              </a:spcBef>
              <a:spcAft>
                <a:spcPts val="0"/>
              </a:spcAft>
              <a:buNone/>
            </a:pPr>
            <a:r>
              <a:rPr lang="en"/>
              <a:t>l</a:t>
            </a:r>
            <a:r>
              <a:rPr lang="en"/>
              <a:t>ongitude</a:t>
            </a:r>
            <a:endParaRPr/>
          </a:p>
          <a:p>
            <a:pPr indent="0" lvl="0" marL="0" rtl="0" algn="l">
              <a:spcBef>
                <a:spcPts val="600"/>
              </a:spcBef>
              <a:spcAft>
                <a:spcPts val="600"/>
              </a:spcAft>
              <a:buNone/>
            </a:pPr>
            <a:r>
              <a:t/>
            </a:r>
            <a:endParaRPr/>
          </a:p>
        </p:txBody>
      </p:sp>
      <p:sp>
        <p:nvSpPr>
          <p:cNvPr id="93" name="Google Shape;93;p17"/>
          <p:cNvSpPr txBox="1"/>
          <p:nvPr>
            <p:ph idx="3" type="body"/>
          </p:nvPr>
        </p:nvSpPr>
        <p:spPr>
          <a:xfrm>
            <a:off x="7137273" y="1200150"/>
            <a:ext cx="1750800" cy="301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u="sng">
                <a:latin typeface="Karla"/>
                <a:ea typeface="Karla"/>
                <a:cs typeface="Karla"/>
                <a:sym typeface="Karla"/>
              </a:rPr>
              <a:t>WEATHER TABLE</a:t>
            </a:r>
            <a:endParaRPr b="1" u="sng">
              <a:latin typeface="Karla"/>
              <a:ea typeface="Karla"/>
              <a:cs typeface="Karla"/>
              <a:sym typeface="Karla"/>
            </a:endParaRPr>
          </a:p>
          <a:p>
            <a:pPr indent="0" lvl="0" marL="0" rtl="0" algn="l">
              <a:spcBef>
                <a:spcPts val="600"/>
              </a:spcBef>
              <a:spcAft>
                <a:spcPts val="0"/>
              </a:spcAft>
              <a:buNone/>
            </a:pPr>
            <a:r>
              <a:rPr lang="en"/>
              <a:t>Size: 11.0 KB</a:t>
            </a:r>
            <a:endParaRPr/>
          </a:p>
          <a:p>
            <a:pPr indent="0" lvl="0" marL="0" rtl="0" algn="l">
              <a:spcBef>
                <a:spcPts val="600"/>
              </a:spcBef>
              <a:spcAft>
                <a:spcPts val="0"/>
              </a:spcAft>
              <a:buNone/>
            </a:pPr>
            <a:r>
              <a:rPr lang="en"/>
              <a:t>Shape: (61, 23)</a:t>
            </a:r>
            <a:endParaRPr/>
          </a:p>
          <a:p>
            <a:pPr indent="0" lvl="0" marL="0" rtl="0" algn="l">
              <a:spcBef>
                <a:spcPts val="600"/>
              </a:spcBef>
              <a:spcAft>
                <a:spcPts val="0"/>
              </a:spcAft>
              <a:buNone/>
            </a:pPr>
            <a:r>
              <a:rPr lang="en"/>
              <a:t>Columns:</a:t>
            </a:r>
            <a:endParaRPr/>
          </a:p>
          <a:p>
            <a:pPr indent="0" lvl="0" marL="0" rtl="0" algn="l">
              <a:spcBef>
                <a:spcPts val="600"/>
              </a:spcBef>
              <a:spcAft>
                <a:spcPts val="0"/>
              </a:spcAft>
              <a:buNone/>
            </a:pPr>
            <a:r>
              <a:rPr lang="en"/>
              <a:t>	Date</a:t>
            </a:r>
            <a:endParaRPr/>
          </a:p>
          <a:p>
            <a:pPr indent="0" lvl="0" marL="0" rtl="0" algn="l">
              <a:spcBef>
                <a:spcPts val="600"/>
              </a:spcBef>
              <a:spcAft>
                <a:spcPts val="0"/>
              </a:spcAft>
              <a:buNone/>
            </a:pPr>
            <a:r>
              <a:rPr lang="en"/>
              <a:t>	. . .</a:t>
            </a:r>
            <a:endParaRPr/>
          </a:p>
          <a:p>
            <a:pPr indent="0" lvl="0" marL="457200" rtl="0" algn="l">
              <a:spcBef>
                <a:spcPts val="600"/>
              </a:spcBef>
              <a:spcAft>
                <a:spcPts val="600"/>
              </a:spcAft>
              <a:buNone/>
            </a:pPr>
            <a:r>
              <a:rPr lang="en"/>
              <a:t>(22 other weather stats)	</a:t>
            </a:r>
            <a:endParaRPr/>
          </a:p>
        </p:txBody>
      </p:sp>
      <p:sp>
        <p:nvSpPr>
          <p:cNvPr id="94" name="Google Shape;94;p17"/>
          <p:cNvSpPr txBox="1"/>
          <p:nvPr/>
        </p:nvSpPr>
        <p:spPr>
          <a:xfrm>
            <a:off x="793400" y="2161375"/>
            <a:ext cx="2394000" cy="22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Karla"/>
                <a:ea typeface="Karla"/>
                <a:cs typeface="Karla"/>
                <a:sym typeface="Karla"/>
              </a:rPr>
              <a:t>All data was originally sampled from the Austin Bcycle website every 5 minutes over the course of April and May 2016. The data was split into three files, and thus produced three tables. </a:t>
            </a:r>
            <a:endParaRPr>
              <a:latin typeface="Karla"/>
              <a:ea typeface="Karla"/>
              <a:cs typeface="Karla"/>
              <a:sym typeface="Karl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3"/>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47" name="Google Shape;347;p53"/>
          <p:cNvSpPr txBox="1"/>
          <p:nvPr/>
        </p:nvSpPr>
        <p:spPr>
          <a:xfrm>
            <a:off x="1712250" y="432950"/>
            <a:ext cx="5719500" cy="3907200"/>
          </a:xfrm>
          <a:prstGeom prst="rect">
            <a:avLst/>
          </a:prstGeom>
          <a:noFill/>
          <a:ln>
            <a:noFill/>
          </a:ln>
        </p:spPr>
        <p:txBody>
          <a:bodyPr anchorCtr="0" anchor="t" bIns="91425" lIns="91425" spcFirstLastPara="1" rIns="91425" wrap="square" tIns="91425">
            <a:noAutofit/>
          </a:bodyPr>
          <a:lstStyle/>
          <a:p>
            <a:pPr indent="0" lvl="0" marL="457200" rtl="0" algn="l">
              <a:spcBef>
                <a:spcPts val="360"/>
              </a:spcBef>
              <a:spcAft>
                <a:spcPts val="0"/>
              </a:spcAft>
              <a:buNone/>
            </a:pPr>
            <a:r>
              <a:rPr lang="en" sz="2400">
                <a:solidFill>
                  <a:schemeClr val="dk1"/>
                </a:solidFill>
                <a:latin typeface="Karla"/>
                <a:ea typeface="Karla"/>
                <a:cs typeface="Karla"/>
                <a:sym typeface="Karla"/>
              </a:rPr>
              <a:t>Evaluating the feature importances showed that </a:t>
            </a:r>
            <a:r>
              <a:rPr b="1" lang="en" sz="2400">
                <a:solidFill>
                  <a:schemeClr val="dk1"/>
                </a:solidFill>
                <a:latin typeface="Karla"/>
                <a:ea typeface="Karla"/>
                <a:cs typeface="Karla"/>
                <a:sym typeface="Karla"/>
              </a:rPr>
              <a:t>the hour of day and location of the station are the most powerful predictors of inactivity.</a:t>
            </a:r>
            <a:r>
              <a:rPr lang="en" sz="2400">
                <a:solidFill>
                  <a:schemeClr val="dk1"/>
                </a:solidFill>
                <a:latin typeface="Karla"/>
                <a:ea typeface="Karla"/>
                <a:cs typeface="Karla"/>
                <a:sym typeface="Karla"/>
              </a:rPr>
              <a:t> </a:t>
            </a:r>
            <a:endParaRPr sz="2400">
              <a:solidFill>
                <a:schemeClr val="dk1"/>
              </a:solidFill>
              <a:latin typeface="Karla"/>
              <a:ea typeface="Karla"/>
              <a:cs typeface="Karla"/>
              <a:sym typeface="Karla"/>
            </a:endParaRPr>
          </a:p>
          <a:p>
            <a:pPr indent="0" lvl="0" marL="457200" rtl="0" algn="l">
              <a:spcBef>
                <a:spcPts val="600"/>
              </a:spcBef>
              <a:spcAft>
                <a:spcPts val="0"/>
              </a:spcAft>
              <a:buNone/>
            </a:pPr>
            <a:r>
              <a:rPr lang="en" sz="2400">
                <a:solidFill>
                  <a:schemeClr val="dk1"/>
                </a:solidFill>
                <a:latin typeface="Karla"/>
                <a:ea typeface="Karla"/>
                <a:cs typeface="Karla"/>
                <a:sym typeface="Karla"/>
              </a:rPr>
              <a:t>I would suggest that </a:t>
            </a:r>
            <a:r>
              <a:rPr b="1" lang="en" sz="2400">
                <a:solidFill>
                  <a:schemeClr val="dk1"/>
                </a:solidFill>
                <a:latin typeface="Karla"/>
                <a:ea typeface="Karla"/>
                <a:cs typeface="Karla"/>
                <a:sym typeface="Karla"/>
              </a:rPr>
              <a:t>Austin Bcycle refill stations at the most inactive time of day, as well as look into adding additional or larger stations in highly inactive locations.</a:t>
            </a:r>
            <a:endParaRPr b="1" sz="2400">
              <a:solidFill>
                <a:schemeClr val="dk1"/>
              </a:solidFill>
              <a:latin typeface="Karla"/>
              <a:ea typeface="Karla"/>
              <a:cs typeface="Karla"/>
              <a:sym typeface="Karla"/>
            </a:endParaRPr>
          </a:p>
          <a:p>
            <a:pPr indent="0" lvl="0" marL="457200" rtl="0" algn="l">
              <a:spcBef>
                <a:spcPts val="600"/>
              </a:spcBef>
              <a:spcAft>
                <a:spcPts val="0"/>
              </a:spcAft>
              <a:buNone/>
            </a:pPr>
            <a:r>
              <a:t/>
            </a:r>
            <a:endParaRPr sz="2400">
              <a:solidFill>
                <a:schemeClr val="dk1"/>
              </a:solidFill>
              <a:latin typeface="Karla"/>
              <a:ea typeface="Karla"/>
              <a:cs typeface="Karla"/>
              <a:sym typeface="Karla"/>
            </a:endParaRPr>
          </a:p>
          <a:p>
            <a:pPr indent="0" lvl="0" marL="457200" rtl="0" algn="l">
              <a:spcBef>
                <a:spcPts val="600"/>
              </a:spcBef>
              <a:spcAft>
                <a:spcPts val="0"/>
              </a:spcAft>
              <a:buNone/>
            </a:pPr>
            <a:r>
              <a:t/>
            </a:r>
            <a:endParaRPr sz="2400">
              <a:solidFill>
                <a:schemeClr val="dk1"/>
              </a:solidFill>
              <a:latin typeface="Karla"/>
              <a:ea typeface="Karla"/>
              <a:cs typeface="Karla"/>
              <a:sym typeface="Karla"/>
            </a:endParaRPr>
          </a:p>
          <a:p>
            <a:pPr indent="0" lvl="0" marL="0" rtl="0" algn="l">
              <a:spcBef>
                <a:spcPts val="600"/>
              </a:spcBef>
              <a:spcAft>
                <a:spcPts val="0"/>
              </a:spcAft>
              <a:buNone/>
            </a:pPr>
            <a:r>
              <a:t/>
            </a:r>
            <a:endParaRPr sz="2400">
              <a:latin typeface="Karla"/>
              <a:ea typeface="Karla"/>
              <a:cs typeface="Karla"/>
              <a:sym typeface="Karl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4"/>
          <p:cNvSpPr txBox="1"/>
          <p:nvPr>
            <p:ph type="ctrTitle"/>
          </p:nvPr>
        </p:nvSpPr>
        <p:spPr>
          <a:xfrm>
            <a:off x="3422975" y="2718475"/>
            <a:ext cx="50352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Future Directions</a:t>
            </a:r>
            <a:endParaRPr/>
          </a:p>
        </p:txBody>
      </p:sp>
      <p:sp>
        <p:nvSpPr>
          <p:cNvPr id="353" name="Google Shape;353;p54"/>
          <p:cNvSpPr txBox="1"/>
          <p:nvPr>
            <p:ph idx="1" type="subTitle"/>
          </p:nvPr>
        </p:nvSpPr>
        <p:spPr>
          <a:xfrm>
            <a:off x="3422975" y="3883175"/>
            <a:ext cx="5035200" cy="3420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5"/>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59" name="Google Shape;359;p55"/>
          <p:cNvSpPr txBox="1"/>
          <p:nvPr/>
        </p:nvSpPr>
        <p:spPr>
          <a:xfrm>
            <a:off x="960125" y="617225"/>
            <a:ext cx="7406700" cy="39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Karla"/>
                <a:ea typeface="Karla"/>
                <a:cs typeface="Karla"/>
                <a:sym typeface="Karla"/>
              </a:rPr>
              <a:t>Adding data</a:t>
            </a:r>
            <a:r>
              <a:rPr lang="en" sz="1600">
                <a:latin typeface="Karla"/>
                <a:ea typeface="Karla"/>
                <a:cs typeface="Karla"/>
                <a:sym typeface="Karla"/>
              </a:rPr>
              <a:t> from months other than April and May could introduce month as a more important predicting feature; The same could be said for year, since all of the data came from 2016.</a:t>
            </a:r>
            <a:endParaRPr sz="1600">
              <a:latin typeface="Karla"/>
              <a:ea typeface="Karla"/>
              <a:cs typeface="Karla"/>
              <a:sym typeface="Karla"/>
            </a:endParaRPr>
          </a:p>
          <a:p>
            <a:pPr indent="0" lvl="0" marL="0" rtl="0" algn="l">
              <a:spcBef>
                <a:spcPts val="0"/>
              </a:spcBef>
              <a:spcAft>
                <a:spcPts val="0"/>
              </a:spcAft>
              <a:buNone/>
            </a:pPr>
            <a:r>
              <a:t/>
            </a:r>
            <a:endParaRPr sz="1600">
              <a:latin typeface="Karla"/>
              <a:ea typeface="Karla"/>
              <a:cs typeface="Karla"/>
              <a:sym typeface="Karla"/>
            </a:endParaRPr>
          </a:p>
          <a:p>
            <a:pPr indent="0" lvl="0" marL="0" rtl="0" algn="l">
              <a:spcBef>
                <a:spcPts val="0"/>
              </a:spcBef>
              <a:spcAft>
                <a:spcPts val="0"/>
              </a:spcAft>
              <a:buNone/>
            </a:pPr>
            <a:r>
              <a:rPr lang="en" sz="1600">
                <a:latin typeface="Karla"/>
                <a:ea typeface="Karla"/>
                <a:cs typeface="Karla"/>
                <a:sym typeface="Karla"/>
              </a:rPr>
              <a:t>Collecting data on </a:t>
            </a:r>
            <a:r>
              <a:rPr b="1" lang="en" sz="1600">
                <a:latin typeface="Karla"/>
                <a:ea typeface="Karla"/>
                <a:cs typeface="Karla"/>
                <a:sym typeface="Karla"/>
              </a:rPr>
              <a:t>average ride time</a:t>
            </a:r>
            <a:r>
              <a:rPr lang="en" sz="1600">
                <a:latin typeface="Karla"/>
                <a:ea typeface="Karla"/>
                <a:cs typeface="Karla"/>
                <a:sym typeface="Karla"/>
              </a:rPr>
              <a:t> would be valuable in understanding if stations become inactive more frequently when rider's embark on longer routes. It would also be interesting to know if some stations are correlated with a higher average ride time than others, leading to the need for a higher station capacity in a particular location.</a:t>
            </a:r>
            <a:endParaRPr sz="1600">
              <a:latin typeface="Karla"/>
              <a:ea typeface="Karla"/>
              <a:cs typeface="Karla"/>
              <a:sym typeface="Karla"/>
            </a:endParaRPr>
          </a:p>
          <a:p>
            <a:pPr indent="0" lvl="0" marL="0" rtl="0" algn="l">
              <a:spcBef>
                <a:spcPts val="0"/>
              </a:spcBef>
              <a:spcAft>
                <a:spcPts val="0"/>
              </a:spcAft>
              <a:buNone/>
            </a:pPr>
            <a:r>
              <a:t/>
            </a:r>
            <a:endParaRPr sz="1600">
              <a:latin typeface="Karla"/>
              <a:ea typeface="Karla"/>
              <a:cs typeface="Karla"/>
              <a:sym typeface="Karla"/>
            </a:endParaRPr>
          </a:p>
          <a:p>
            <a:pPr indent="0" lvl="0" marL="0" rtl="0" algn="l">
              <a:spcBef>
                <a:spcPts val="0"/>
              </a:spcBef>
              <a:spcAft>
                <a:spcPts val="0"/>
              </a:spcAft>
              <a:buNone/>
            </a:pPr>
            <a:r>
              <a:rPr b="1" lang="en" sz="1600">
                <a:latin typeface="Karla"/>
                <a:ea typeface="Karla"/>
                <a:cs typeface="Karla"/>
                <a:sym typeface="Karla"/>
              </a:rPr>
              <a:t>Hyperparameter tuning</a:t>
            </a:r>
            <a:r>
              <a:rPr lang="en" sz="1600">
                <a:latin typeface="Karla"/>
                <a:ea typeface="Karla"/>
                <a:cs typeface="Karla"/>
                <a:sym typeface="Karla"/>
              </a:rPr>
              <a:t> should be done on </a:t>
            </a:r>
            <a:r>
              <a:rPr b="1" lang="en" sz="1600">
                <a:latin typeface="Karla"/>
                <a:ea typeface="Karla"/>
                <a:cs typeface="Karla"/>
                <a:sym typeface="Karla"/>
              </a:rPr>
              <a:t>other high performing baseline models,</a:t>
            </a:r>
            <a:r>
              <a:rPr lang="en" sz="1600">
                <a:latin typeface="Karla"/>
                <a:ea typeface="Karla"/>
                <a:cs typeface="Karla"/>
                <a:sym typeface="Karla"/>
              </a:rPr>
              <a:t> but was not done here due to time constraints.</a:t>
            </a:r>
            <a:endParaRPr sz="1600">
              <a:latin typeface="Karla"/>
              <a:ea typeface="Karla"/>
              <a:cs typeface="Karla"/>
              <a:sym typeface="Karla"/>
            </a:endParaRPr>
          </a:p>
          <a:p>
            <a:pPr indent="0" lvl="0" marL="0" rtl="0" algn="l">
              <a:spcBef>
                <a:spcPts val="0"/>
              </a:spcBef>
              <a:spcAft>
                <a:spcPts val="0"/>
              </a:spcAft>
              <a:buNone/>
            </a:pPr>
            <a:r>
              <a:t/>
            </a:r>
            <a:endParaRPr sz="1600">
              <a:latin typeface="Karla"/>
              <a:ea typeface="Karla"/>
              <a:cs typeface="Karla"/>
              <a:sym typeface="Karla"/>
            </a:endParaRPr>
          </a:p>
          <a:p>
            <a:pPr indent="0" lvl="0" marL="0" rtl="0" algn="l">
              <a:spcBef>
                <a:spcPts val="0"/>
              </a:spcBef>
              <a:spcAft>
                <a:spcPts val="0"/>
              </a:spcAft>
              <a:buNone/>
            </a:pPr>
            <a:r>
              <a:rPr b="1" lang="en" sz="1600">
                <a:latin typeface="Karla"/>
                <a:ea typeface="Karla"/>
                <a:cs typeface="Karla"/>
                <a:sym typeface="Karla"/>
              </a:rPr>
              <a:t>Further exhaustive hyperparameter tuning by grid search</a:t>
            </a:r>
            <a:r>
              <a:rPr lang="en" sz="1600">
                <a:latin typeface="Karla"/>
                <a:ea typeface="Karla"/>
                <a:cs typeface="Karla"/>
                <a:sym typeface="Karla"/>
              </a:rPr>
              <a:t> should be done, but was not done here due to hardware limitations.</a:t>
            </a:r>
            <a:endParaRPr sz="1600">
              <a:latin typeface="Karla"/>
              <a:ea typeface="Karla"/>
              <a:cs typeface="Karla"/>
              <a:sym typeface="Karla"/>
            </a:endParaRPr>
          </a:p>
          <a:p>
            <a:pPr indent="0" lvl="0" marL="0" rtl="0" algn="l">
              <a:spcBef>
                <a:spcPts val="0"/>
              </a:spcBef>
              <a:spcAft>
                <a:spcPts val="0"/>
              </a:spcAft>
              <a:buNone/>
            </a:pPr>
            <a:r>
              <a:t/>
            </a:r>
            <a:endParaRPr>
              <a:latin typeface="Karla"/>
              <a:ea typeface="Karla"/>
              <a:cs typeface="Karla"/>
              <a:sym typeface="Karl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ctrTitle"/>
          </p:nvPr>
        </p:nvSpPr>
        <p:spPr>
          <a:xfrm>
            <a:off x="3422975" y="2718475"/>
            <a:ext cx="50352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Data Cleaning &amp; Wrangling</a:t>
            </a:r>
            <a:endParaRPr/>
          </a:p>
        </p:txBody>
      </p:sp>
      <p:sp>
        <p:nvSpPr>
          <p:cNvPr id="100" name="Google Shape;100;p18"/>
          <p:cNvSpPr txBox="1"/>
          <p:nvPr>
            <p:ph idx="1" type="subTitle"/>
          </p:nvPr>
        </p:nvSpPr>
        <p:spPr>
          <a:xfrm>
            <a:off x="3422975" y="3883175"/>
            <a:ext cx="5035200" cy="3420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a:t>Null values, type conversion, feature extraction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6" name="Google Shape;106;p19"/>
          <p:cNvPicPr preferRelativeResize="0"/>
          <p:nvPr/>
        </p:nvPicPr>
        <p:blipFill>
          <a:blip r:embed="rId3">
            <a:alphaModFix/>
          </a:blip>
          <a:stretch>
            <a:fillRect/>
          </a:stretch>
        </p:blipFill>
        <p:spPr>
          <a:xfrm>
            <a:off x="453350" y="191350"/>
            <a:ext cx="8461300" cy="4842725"/>
          </a:xfrm>
          <a:prstGeom prst="rect">
            <a:avLst/>
          </a:prstGeom>
          <a:noFill/>
          <a:ln>
            <a:noFill/>
          </a:ln>
        </p:spPr>
      </p:pic>
      <p:sp>
        <p:nvSpPr>
          <p:cNvPr id="107" name="Google Shape;107;p19"/>
          <p:cNvSpPr txBox="1"/>
          <p:nvPr/>
        </p:nvSpPr>
        <p:spPr>
          <a:xfrm>
            <a:off x="3871300" y="971250"/>
            <a:ext cx="3460800" cy="1573200"/>
          </a:xfrm>
          <a:prstGeom prst="rect">
            <a:avLst/>
          </a:prstGeom>
          <a:solidFill>
            <a:schemeClr val="lt2"/>
          </a:solidFill>
          <a:ln cap="flat" cmpd="sng" w="3810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Karla"/>
                <a:ea typeface="Karla"/>
                <a:cs typeface="Karla"/>
                <a:sym typeface="Karla"/>
              </a:rPr>
              <a:t>Since only one feature, events, contained missing values, I was able to fill them externally using the original datasource (weatherunderground).</a:t>
            </a:r>
            <a:endParaRPr sz="1800">
              <a:latin typeface="Karla"/>
              <a:ea typeface="Karla"/>
              <a:cs typeface="Karla"/>
              <a:sym typeface="Karl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4494050" y="3146300"/>
            <a:ext cx="4081800" cy="1013700"/>
          </a:xfrm>
          <a:prstGeom prst="rect">
            <a:avLst/>
          </a:prstGeom>
          <a:ln>
            <a:noFill/>
          </a:ln>
        </p:spPr>
        <p:txBody>
          <a:bodyPr anchorCtr="0" anchor="b" bIns="0" lIns="0" spcFirstLastPara="1" rIns="0" wrap="square" tIns="0">
            <a:noAutofit/>
          </a:bodyPr>
          <a:lstStyle/>
          <a:p>
            <a:pPr indent="0" lvl="0" marL="0" rtl="0" algn="l">
              <a:spcBef>
                <a:spcPts val="360"/>
              </a:spcBef>
              <a:spcAft>
                <a:spcPts val="600"/>
              </a:spcAft>
              <a:buNone/>
            </a:pPr>
            <a:r>
              <a:rPr lang="en" sz="1800"/>
              <a:t>Datetime features were converted to pandas datetime objects for proper analysis. </a:t>
            </a:r>
            <a:endParaRPr sz="1800"/>
          </a:p>
        </p:txBody>
      </p:sp>
      <p:sp>
        <p:nvSpPr>
          <p:cNvPr id="113" name="Google Shape;113;p20"/>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14" name="Google Shape;114;p20"/>
          <p:cNvPicPr preferRelativeResize="0"/>
          <p:nvPr/>
        </p:nvPicPr>
        <p:blipFill>
          <a:blip r:embed="rId3">
            <a:alphaModFix/>
          </a:blip>
          <a:stretch>
            <a:fillRect/>
          </a:stretch>
        </p:blipFill>
        <p:spPr>
          <a:xfrm>
            <a:off x="1038225" y="1559475"/>
            <a:ext cx="6241025" cy="303075"/>
          </a:xfrm>
          <a:prstGeom prst="rect">
            <a:avLst/>
          </a:prstGeom>
          <a:noFill/>
          <a:ln>
            <a:noFill/>
          </a:ln>
        </p:spPr>
      </p:pic>
      <p:pic>
        <p:nvPicPr>
          <p:cNvPr id="115" name="Google Shape;115;p20"/>
          <p:cNvPicPr preferRelativeResize="0"/>
          <p:nvPr/>
        </p:nvPicPr>
        <p:blipFill>
          <a:blip r:embed="rId4">
            <a:alphaModFix/>
          </a:blip>
          <a:stretch>
            <a:fillRect/>
          </a:stretch>
        </p:blipFill>
        <p:spPr>
          <a:xfrm>
            <a:off x="1038225" y="1985450"/>
            <a:ext cx="7067550" cy="219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idx="1" type="body"/>
          </p:nvPr>
        </p:nvSpPr>
        <p:spPr>
          <a:xfrm>
            <a:off x="4240650" y="2722225"/>
            <a:ext cx="4362600" cy="2106600"/>
          </a:xfrm>
          <a:prstGeom prst="rect">
            <a:avLst/>
          </a:prstGeom>
          <a:ln>
            <a:noFill/>
          </a:ln>
        </p:spPr>
        <p:txBody>
          <a:bodyPr anchorCtr="0" anchor="b" bIns="0" lIns="0" spcFirstLastPara="1" rIns="0" wrap="square" tIns="0">
            <a:noAutofit/>
          </a:bodyPr>
          <a:lstStyle/>
          <a:p>
            <a:pPr indent="0" lvl="0" marL="0" rtl="0" algn="l">
              <a:spcBef>
                <a:spcPts val="360"/>
              </a:spcBef>
              <a:spcAft>
                <a:spcPts val="0"/>
              </a:spcAft>
              <a:buNone/>
            </a:pPr>
            <a:r>
              <a:rPr b="1" lang="en" u="sng">
                <a:latin typeface="Karla"/>
                <a:ea typeface="Karla"/>
                <a:cs typeface="Karla"/>
                <a:sym typeface="Karla"/>
              </a:rPr>
              <a:t>Feature extraction:</a:t>
            </a:r>
            <a:endParaRPr b="1" u="sng">
              <a:latin typeface="Karla"/>
              <a:ea typeface="Karla"/>
              <a:cs typeface="Karla"/>
              <a:sym typeface="Karla"/>
            </a:endParaRPr>
          </a:p>
          <a:p>
            <a:pPr indent="-317500" lvl="0" marL="457200" rtl="0" algn="l">
              <a:spcBef>
                <a:spcPts val="600"/>
              </a:spcBef>
              <a:spcAft>
                <a:spcPts val="0"/>
              </a:spcAft>
              <a:buSzPts val="1400"/>
              <a:buChar char="-"/>
            </a:pPr>
            <a:r>
              <a:rPr lang="en">
                <a:highlight>
                  <a:schemeClr val="accent1"/>
                </a:highlight>
              </a:rPr>
              <a:t>‘station_capacity’</a:t>
            </a:r>
            <a:r>
              <a:rPr lang="en"/>
              <a:t> added to represent the total number of docks at that station</a:t>
            </a:r>
            <a:endParaRPr/>
          </a:p>
          <a:p>
            <a:pPr indent="-317500" lvl="0" marL="457200" rtl="0" algn="l">
              <a:spcBef>
                <a:spcPts val="0"/>
              </a:spcBef>
              <a:spcAft>
                <a:spcPts val="0"/>
              </a:spcAft>
              <a:buSzPts val="1400"/>
              <a:buChar char="-"/>
            </a:pPr>
            <a:r>
              <a:rPr lang="en">
                <a:highlight>
                  <a:schemeClr val="accent1"/>
                </a:highlight>
              </a:rPr>
              <a:t>‘empty’</a:t>
            </a:r>
            <a:r>
              <a:rPr lang="en"/>
              <a:t> and ‘</a:t>
            </a:r>
            <a:r>
              <a:rPr lang="en">
                <a:highlight>
                  <a:schemeClr val="accent1"/>
                </a:highlight>
              </a:rPr>
              <a:t>full’ </a:t>
            </a:r>
            <a:r>
              <a:rPr lang="en"/>
              <a:t>added to indicate if a station is currently full (no open docks) or empty (no available bikes)</a:t>
            </a:r>
            <a:endParaRPr/>
          </a:p>
          <a:p>
            <a:pPr indent="-317500" lvl="0" marL="457200" rtl="0" algn="l">
              <a:spcBef>
                <a:spcPts val="0"/>
              </a:spcBef>
              <a:spcAft>
                <a:spcPts val="0"/>
              </a:spcAft>
              <a:buSzPts val="1400"/>
              <a:buChar char="-"/>
            </a:pPr>
            <a:r>
              <a:rPr lang="en">
                <a:highlight>
                  <a:schemeClr val="accent1"/>
                </a:highlight>
              </a:rPr>
              <a:t>‘active_status’ </a:t>
            </a:r>
            <a:r>
              <a:rPr lang="en"/>
              <a:t>is the target variable, which indicates if a station is inactive in any given 5 minute period</a:t>
            </a:r>
            <a:endParaRPr/>
          </a:p>
        </p:txBody>
      </p:sp>
      <p:sp>
        <p:nvSpPr>
          <p:cNvPr id="121" name="Google Shape;121;p21"/>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22" name="Google Shape;122;p21"/>
          <p:cNvPicPr preferRelativeResize="0"/>
          <p:nvPr/>
        </p:nvPicPr>
        <p:blipFill>
          <a:blip r:embed="rId3">
            <a:alphaModFix/>
          </a:blip>
          <a:stretch>
            <a:fillRect/>
          </a:stretch>
        </p:blipFill>
        <p:spPr>
          <a:xfrm>
            <a:off x="700075" y="261825"/>
            <a:ext cx="7743825" cy="2343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ctrTitle"/>
          </p:nvPr>
        </p:nvSpPr>
        <p:spPr>
          <a:xfrm>
            <a:off x="3422975" y="2718475"/>
            <a:ext cx="50352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Exploratory Data Analysis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den template">
  <a:themeElements>
    <a:clrScheme name="Custom 347">
      <a:dk1>
        <a:srgbClr val="2E363D"/>
      </a:dk1>
      <a:lt1>
        <a:srgbClr val="FFFFFF"/>
      </a:lt1>
      <a:dk2>
        <a:srgbClr val="767E85"/>
      </a:dk2>
      <a:lt2>
        <a:srgbClr val="FBFBFB"/>
      </a:lt2>
      <a:accent1>
        <a:srgbClr val="F8E7D5"/>
      </a:accent1>
      <a:accent2>
        <a:srgbClr val="EBC7C1"/>
      </a:accent2>
      <a:accent3>
        <a:srgbClr val="E9F2F9"/>
      </a:accent3>
      <a:accent4>
        <a:srgbClr val="B5CFDA"/>
      </a:accent4>
      <a:accent5>
        <a:srgbClr val="EEEAEA"/>
      </a:accent5>
      <a:accent6>
        <a:srgbClr val="E3E9D3"/>
      </a:accent6>
      <a:hlink>
        <a:srgbClr val="2E363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