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Raleway"/>
      <p:regular r:id="rId76"/>
      <p:bold r:id="rId77"/>
      <p:italic r:id="rId78"/>
      <p:boldItalic r:id="rId79"/>
    </p:embeddedFont>
    <p:embeddedFont>
      <p:font typeface="Lato"/>
      <p:regular r:id="rId80"/>
      <p:bold r:id="rId81"/>
      <p:italic r:id="rId82"/>
      <p:boldItalic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3" Type="http://schemas.openxmlformats.org/officeDocument/2006/relationships/font" Target="fonts/Lato-bold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regular.fntdata"/><Relationship Id="rId82" Type="http://schemas.openxmlformats.org/officeDocument/2006/relationships/font" Target="fonts/Lato-italic.fntdata"/><Relationship Id="rId81"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aleway-bold.fntdata"/><Relationship Id="rId32" Type="http://schemas.openxmlformats.org/officeDocument/2006/relationships/slide" Target="slides/slide27.xml"/><Relationship Id="rId76" Type="http://schemas.openxmlformats.org/officeDocument/2006/relationships/font" Target="fonts/Raleway-regular.fntdata"/><Relationship Id="rId35" Type="http://schemas.openxmlformats.org/officeDocument/2006/relationships/slide" Target="slides/slide30.xml"/><Relationship Id="rId79" Type="http://schemas.openxmlformats.org/officeDocument/2006/relationships/font" Target="fonts/Raleway-boldItalic.fntdata"/><Relationship Id="rId34" Type="http://schemas.openxmlformats.org/officeDocument/2006/relationships/slide" Target="slides/slide29.xml"/><Relationship Id="rId78" Type="http://schemas.openxmlformats.org/officeDocument/2006/relationships/font" Target="fonts/Raleway-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d2a7a0d6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d2a7a0d6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d2a7a0d68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d2a7a0d6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d2a7a0d6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d2a7a0d6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d2a7a0d6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d2a7a0d6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2a7a0d6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2a7a0d6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d2a7a0d6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d2a7a0d6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d2a7a0d6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d2a7a0d6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d2a7a0d6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d2a7a0d6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d2a7a0d6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2a7a0d6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d2a7a0d68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2a7a0d68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d5f170b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d5f170b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7d5f170b7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d5f170b7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d5f170b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d5f170b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d5f170b7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d5f170b7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d5f170b7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d5f170b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d5f170b7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5f170b7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d5f170b7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d5f170b7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d5f170b7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d5f170b7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d5f170b7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d5f170b7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d5f170b7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d5f170b7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d5f170b7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d5f170b7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2a7a0d6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2a7a0d6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d5f170b7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d5f170b7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d5f170b7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d5f170b7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7d5f170b7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d5f170b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d5f170b7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5f170b7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d5f170b7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d5f170b7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d5f170b7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5f170b7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d5f170b7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d5f170b7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d5f170b7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d5f170b7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d5f170b7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d5f170b7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5f170b7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5f170b7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2a7a0d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2a7a0d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d5f170b7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d5f170b7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7d5f170b7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d5f170b7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7d5f170b7f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d5f170b7f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d5f170b7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d5f170b7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d5f170b7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d5f170b7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7d5f170b7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7d5f170b7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7d5f170b7f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d5f170b7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d5f170b7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5f170b7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d5f170b7f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d5f170b7f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d2a7a0d6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d2a7a0d6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2a7a0d6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2a7a0d6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7d5f170b7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d5f170b7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7e6581d5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7e6581d5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e6581d5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e6581d5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e6581d5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e6581d5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7d2a7a0d6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d2a7a0d6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7d2a7a0d6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d2a7a0d6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e6581d5a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e6581d5a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e6581d5a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e6581d5a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7e6581d5a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e6581d5a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e6581d5a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e6581d5a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d5f170b7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d5f170b7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e6581d5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e6581d5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e6581d5a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e6581d5a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e6581d5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e6581d5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e6581d5a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e6581d5a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e6581d5a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e6581d5a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e6581d5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e6581d5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e6581d5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e6581d5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e6581d5a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e6581d5a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7d2a7a0d6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d2a7a0d6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7e6581d5a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e6581d5a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d5f170b7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d5f170b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7e6581d5a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7e6581d5a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d2a7a0d6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d2a7a0d6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2a7a0d6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2a7a0d6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9.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13.png"/><Relationship Id="rId8"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 Id="rId3" Type="http://schemas.openxmlformats.org/officeDocument/2006/relationships/image" Target="../media/image26.png"/><Relationship Id="rId4" Type="http://schemas.openxmlformats.org/officeDocument/2006/relationships/image" Target="../media/image45.png"/><Relationship Id="rId5"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35.png"/><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8.xml"/><Relationship Id="rId3" Type="http://schemas.openxmlformats.org/officeDocument/2006/relationships/image" Target="../media/image50.png"/><Relationship Id="rId4"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53250" y="1322450"/>
            <a:ext cx="84798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800"/>
              <a:t>Citation Prediction</a:t>
            </a:r>
            <a:endParaRPr sz="6800"/>
          </a:p>
        </p:txBody>
      </p:sp>
      <p:sp>
        <p:nvSpPr>
          <p:cNvPr id="87" name="Google Shape;87;p13"/>
          <p:cNvSpPr txBox="1"/>
          <p:nvPr>
            <p:ph idx="1" type="subTitle"/>
          </p:nvPr>
        </p:nvSpPr>
        <p:spPr>
          <a:xfrm>
            <a:off x="805827" y="24871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classification model to predict traffic stop outcomes in Vermont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7800" y="5970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variable: stop outcome</a:t>
            </a:r>
            <a:endParaRPr/>
          </a:p>
        </p:txBody>
      </p:sp>
      <p:sp>
        <p:nvSpPr>
          <p:cNvPr id="143" name="Google Shape;143;p22"/>
          <p:cNvSpPr txBox="1"/>
          <p:nvPr>
            <p:ph idx="2" type="body"/>
          </p:nvPr>
        </p:nvSpPr>
        <p:spPr>
          <a:xfrm>
            <a:off x="675150" y="3373550"/>
            <a:ext cx="7793700" cy="1312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114300" rtl="0" algn="l">
              <a:spcBef>
                <a:spcPts val="1100"/>
              </a:spcBef>
              <a:spcAft>
                <a:spcPts val="0"/>
              </a:spcAft>
              <a:buNone/>
            </a:pPr>
            <a:r>
              <a:rPr lang="en" sz="1400">
                <a:solidFill>
                  <a:srgbClr val="000000"/>
                </a:solidFill>
              </a:rPr>
              <a:t>A large class imbalance is seen here, so a decision is made to drop the rare classes and turn the classification into a binary problem. </a:t>
            </a:r>
            <a:endParaRPr sz="1400">
              <a:solidFill>
                <a:srgbClr val="000000"/>
              </a:solidFill>
            </a:endParaRPr>
          </a:p>
          <a:p>
            <a:pPr indent="0" lvl="0" marL="0" marR="114300" rtl="0" algn="l">
              <a:spcBef>
                <a:spcPts val="1100"/>
              </a:spcBef>
              <a:spcAft>
                <a:spcPts val="700"/>
              </a:spcAft>
              <a:buNone/>
            </a:pPr>
            <a:r>
              <a:rPr lang="en" sz="1400">
                <a:solidFill>
                  <a:srgbClr val="000000"/>
                </a:solidFill>
              </a:rPr>
              <a:t>I will keep only 'written warning' and 'citation' outcomes, as these are the most </a:t>
            </a:r>
            <a:r>
              <a:rPr lang="en" sz="1400">
                <a:solidFill>
                  <a:srgbClr val="000000"/>
                </a:solidFill>
              </a:rPr>
              <a:t>prevalent</a:t>
            </a:r>
            <a:r>
              <a:rPr lang="en" sz="1400">
                <a:solidFill>
                  <a:srgbClr val="000000"/>
                </a:solidFill>
              </a:rPr>
              <a:t> in the data</a:t>
            </a:r>
            <a:endParaRPr sz="1400"/>
          </a:p>
        </p:txBody>
      </p:sp>
      <p:pic>
        <p:nvPicPr>
          <p:cNvPr id="144" name="Google Shape;144;p22"/>
          <p:cNvPicPr preferRelativeResize="0"/>
          <p:nvPr/>
        </p:nvPicPr>
        <p:blipFill>
          <a:blip r:embed="rId3">
            <a:alphaModFix/>
          </a:blip>
          <a:stretch>
            <a:fillRect/>
          </a:stretch>
        </p:blipFill>
        <p:spPr>
          <a:xfrm>
            <a:off x="1943100" y="1485375"/>
            <a:ext cx="5257800" cy="162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7800" y="581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Driver demographics: age and gender</a:t>
            </a:r>
            <a:endParaRPr/>
          </a:p>
        </p:txBody>
      </p:sp>
      <p:sp>
        <p:nvSpPr>
          <p:cNvPr id="150" name="Google Shape;150;p23"/>
          <p:cNvSpPr txBox="1"/>
          <p:nvPr>
            <p:ph idx="2" type="body"/>
          </p:nvPr>
        </p:nvSpPr>
        <p:spPr>
          <a:xfrm>
            <a:off x="6471850" y="1658850"/>
            <a:ext cx="2523000" cy="1914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400"/>
              <a:t>Driver age contained outliers above 90 years of age; these were deleted</a:t>
            </a:r>
            <a:endParaRPr sz="1400"/>
          </a:p>
          <a:p>
            <a:pPr indent="0" lvl="0" marL="0" rtl="0" algn="l">
              <a:spcBef>
                <a:spcPts val="1600"/>
              </a:spcBef>
              <a:spcAft>
                <a:spcPts val="1600"/>
              </a:spcAft>
              <a:buNone/>
            </a:pPr>
            <a:r>
              <a:rPr lang="en" sz="1400"/>
              <a:t> Gender is somewhat balanced, and should be hot encoded for further analysis</a:t>
            </a:r>
            <a:endParaRPr sz="1400"/>
          </a:p>
        </p:txBody>
      </p:sp>
      <p:pic>
        <p:nvPicPr>
          <p:cNvPr id="151" name="Google Shape;151;p23"/>
          <p:cNvPicPr preferRelativeResize="0"/>
          <p:nvPr/>
        </p:nvPicPr>
        <p:blipFill>
          <a:blip r:embed="rId3">
            <a:alphaModFix/>
          </a:blip>
          <a:stretch>
            <a:fillRect/>
          </a:stretch>
        </p:blipFill>
        <p:spPr>
          <a:xfrm>
            <a:off x="451800" y="1320425"/>
            <a:ext cx="5982725" cy="3190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7800" y="57832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weekday, month, year</a:t>
            </a:r>
            <a:endParaRPr/>
          </a:p>
        </p:txBody>
      </p:sp>
      <p:sp>
        <p:nvSpPr>
          <p:cNvPr id="157" name="Google Shape;157;p24"/>
          <p:cNvSpPr txBox="1"/>
          <p:nvPr>
            <p:ph idx="2" type="body"/>
          </p:nvPr>
        </p:nvSpPr>
        <p:spPr>
          <a:xfrm>
            <a:off x="2153950" y="4074925"/>
            <a:ext cx="4751700" cy="900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Weekday, month, and year are all fairly evenly distributed</a:t>
            </a:r>
            <a:endParaRPr/>
          </a:p>
          <a:p>
            <a:pPr indent="0" lvl="0" marL="0" rtl="0" algn="l">
              <a:spcBef>
                <a:spcPts val="1600"/>
              </a:spcBef>
              <a:spcAft>
                <a:spcPts val="0"/>
              </a:spcAft>
              <a:buNone/>
            </a:pPr>
            <a:r>
              <a:rPr lang="en"/>
              <a:t> I added 1 to weekday to account for 0 indexing</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8" name="Google Shape;158;p24"/>
          <p:cNvPicPr preferRelativeResize="0"/>
          <p:nvPr/>
        </p:nvPicPr>
        <p:blipFill>
          <a:blip r:embed="rId3">
            <a:alphaModFix/>
          </a:blip>
          <a:stretch>
            <a:fillRect/>
          </a:stretch>
        </p:blipFill>
        <p:spPr>
          <a:xfrm>
            <a:off x="152400" y="1418325"/>
            <a:ext cx="8839202" cy="26565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7800" y="6200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stop time</a:t>
            </a:r>
            <a:endParaRPr/>
          </a:p>
        </p:txBody>
      </p:sp>
      <p:sp>
        <p:nvSpPr>
          <p:cNvPr id="164" name="Google Shape;164;p25"/>
          <p:cNvSpPr txBox="1"/>
          <p:nvPr>
            <p:ph idx="2" type="body"/>
          </p:nvPr>
        </p:nvSpPr>
        <p:spPr>
          <a:xfrm>
            <a:off x="299625" y="3950475"/>
            <a:ext cx="8559600" cy="947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stop time was log transformed to reduce skew, and an exponential distribution appears to emerge.</a:t>
            </a:r>
            <a:endParaRPr/>
          </a:p>
          <a:p>
            <a:pPr indent="0" lvl="0" marL="0" rtl="0" algn="l">
              <a:spcBef>
                <a:spcPts val="1600"/>
              </a:spcBef>
              <a:spcAft>
                <a:spcPts val="0"/>
              </a:spcAft>
              <a:buNone/>
            </a:pPr>
            <a:r>
              <a:rPr lang="en"/>
              <a:t> I added '1' to hour to account for 0 indexing</a:t>
            </a:r>
            <a:endParaRPr/>
          </a:p>
          <a:p>
            <a:pPr indent="0" lvl="0" marL="0" rtl="0" algn="l">
              <a:spcBef>
                <a:spcPts val="1600"/>
              </a:spcBef>
              <a:spcAft>
                <a:spcPts val="1600"/>
              </a:spcAft>
              <a:buNone/>
            </a:pPr>
            <a:r>
              <a:t/>
            </a:r>
            <a:endParaRPr/>
          </a:p>
        </p:txBody>
      </p:sp>
      <p:pic>
        <p:nvPicPr>
          <p:cNvPr id="165" name="Google Shape;165;p25"/>
          <p:cNvPicPr preferRelativeResize="0"/>
          <p:nvPr/>
        </p:nvPicPr>
        <p:blipFill>
          <a:blip r:embed="rId3">
            <a:alphaModFix/>
          </a:blip>
          <a:stretch>
            <a:fillRect/>
          </a:stretch>
        </p:blipFill>
        <p:spPr>
          <a:xfrm>
            <a:off x="0" y="1272771"/>
            <a:ext cx="9144000" cy="26777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7800" y="5816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Violation</a:t>
            </a:r>
            <a:endParaRPr/>
          </a:p>
        </p:txBody>
      </p:sp>
      <p:sp>
        <p:nvSpPr>
          <p:cNvPr id="171" name="Google Shape;171;p26"/>
          <p:cNvSpPr txBox="1"/>
          <p:nvPr>
            <p:ph idx="2" type="body"/>
          </p:nvPr>
        </p:nvSpPr>
        <p:spPr>
          <a:xfrm>
            <a:off x="6256200" y="1721975"/>
            <a:ext cx="2652300" cy="2419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Two outlier records were found and deleted from the violation column. </a:t>
            </a:r>
            <a:endParaRPr/>
          </a:p>
          <a:p>
            <a:pPr indent="0" lvl="0" marL="0" rtl="0" algn="l">
              <a:spcBef>
                <a:spcPts val="1600"/>
              </a:spcBef>
              <a:spcAft>
                <a:spcPts val="1600"/>
              </a:spcAft>
              <a:buNone/>
            </a:pPr>
            <a:r>
              <a:rPr lang="en"/>
              <a:t>The violation column is dominated by moving violation, which is to be expected, as this is the most common form of routine police traffic stops.</a:t>
            </a:r>
            <a:endParaRPr/>
          </a:p>
        </p:txBody>
      </p:sp>
      <p:pic>
        <p:nvPicPr>
          <p:cNvPr id="172" name="Google Shape;172;p26"/>
          <p:cNvPicPr preferRelativeResize="0"/>
          <p:nvPr/>
        </p:nvPicPr>
        <p:blipFill>
          <a:blip r:embed="rId3">
            <a:alphaModFix/>
          </a:blip>
          <a:stretch>
            <a:fillRect/>
          </a:stretch>
        </p:blipFill>
        <p:spPr>
          <a:xfrm>
            <a:off x="233200" y="1299975"/>
            <a:ext cx="5669951" cy="309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651600" y="600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police department</a:t>
            </a:r>
            <a:endParaRPr/>
          </a:p>
        </p:txBody>
      </p:sp>
      <p:sp>
        <p:nvSpPr>
          <p:cNvPr id="178" name="Google Shape;178;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visualization</a:t>
            </a:r>
            <a:endParaRPr/>
          </a:p>
        </p:txBody>
      </p:sp>
      <p:sp>
        <p:nvSpPr>
          <p:cNvPr id="179" name="Google Shape;179;p27"/>
          <p:cNvSpPr txBox="1"/>
          <p:nvPr>
            <p:ph idx="2" type="body"/>
          </p:nvPr>
        </p:nvSpPr>
        <p:spPr>
          <a:xfrm>
            <a:off x="5937825" y="2375000"/>
            <a:ext cx="2679600" cy="956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'VSP HQ- BCI/SIU/NIU' records were deleted due to it being an outlier </a:t>
            </a:r>
            <a:r>
              <a:rPr lang="en"/>
              <a:t> (&lt; 1%)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0" name="Google Shape;180;p27"/>
          <p:cNvPicPr preferRelativeResize="0"/>
          <p:nvPr/>
        </p:nvPicPr>
        <p:blipFill>
          <a:blip r:embed="rId3">
            <a:alphaModFix/>
          </a:blip>
          <a:stretch>
            <a:fillRect/>
          </a:stretch>
        </p:blipFill>
        <p:spPr>
          <a:xfrm>
            <a:off x="789450" y="1684075"/>
            <a:ext cx="44005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search type</a:t>
            </a:r>
            <a:endParaRPr/>
          </a:p>
        </p:txBody>
      </p:sp>
      <p:sp>
        <p:nvSpPr>
          <p:cNvPr id="186" name="Google Shape;186;p28"/>
          <p:cNvSpPr txBox="1"/>
          <p:nvPr>
            <p:ph idx="2" type="body"/>
          </p:nvPr>
        </p:nvSpPr>
        <p:spPr>
          <a:xfrm>
            <a:off x="1110750" y="3440850"/>
            <a:ext cx="7155900" cy="1160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A ‘winooski’ variable was deleted for outlier reasons. The resulting distribution is shown above.</a:t>
            </a:r>
            <a:endParaRPr/>
          </a:p>
          <a:p>
            <a:pPr indent="0" lvl="0" marL="0" rtl="0" algn="l">
              <a:spcBef>
                <a:spcPts val="1600"/>
              </a:spcBef>
              <a:spcAft>
                <a:spcPts val="0"/>
              </a:spcAft>
              <a:buNone/>
            </a:pPr>
            <a:r>
              <a:rPr lang="en"/>
              <a:t>Since a majority of the data comes from “No search conducted”, this column was simplified to be binary (1 or 0) for no search conducted, or unspecified search conducted.</a:t>
            </a:r>
            <a:endParaRPr/>
          </a:p>
          <a:p>
            <a:pPr indent="0" lvl="0" marL="0" rtl="0" algn="l">
              <a:spcBef>
                <a:spcPts val="1600"/>
              </a:spcBef>
              <a:spcAft>
                <a:spcPts val="1600"/>
              </a:spcAft>
              <a:buNone/>
            </a:pPr>
            <a:r>
              <a:t/>
            </a:r>
            <a:endParaRPr/>
          </a:p>
        </p:txBody>
      </p:sp>
      <p:pic>
        <p:nvPicPr>
          <p:cNvPr id="187" name="Google Shape;187;p28"/>
          <p:cNvPicPr preferRelativeResize="0"/>
          <p:nvPr/>
        </p:nvPicPr>
        <p:blipFill>
          <a:blip r:embed="rId3">
            <a:alphaModFix/>
          </a:blip>
          <a:stretch>
            <a:fillRect/>
          </a:stretch>
        </p:blipFill>
        <p:spPr>
          <a:xfrm>
            <a:off x="1446600" y="1862125"/>
            <a:ext cx="5352426" cy="107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556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Details: contraband found</a:t>
            </a:r>
            <a:endParaRPr/>
          </a:p>
        </p:txBody>
      </p:sp>
      <p:sp>
        <p:nvSpPr>
          <p:cNvPr id="193" name="Google Shape;193;p29"/>
          <p:cNvSpPr txBox="1"/>
          <p:nvPr>
            <p:ph idx="2" type="body"/>
          </p:nvPr>
        </p:nvSpPr>
        <p:spPr>
          <a:xfrm>
            <a:off x="5103750" y="2430370"/>
            <a:ext cx="3314100" cy="684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As a majority of the stops did not find contraband, this feature was </a:t>
            </a:r>
            <a:r>
              <a:rPr b="1" lang="en"/>
              <a:t>dropped</a:t>
            </a:r>
            <a:r>
              <a:rPr lang="en"/>
              <a:t>.</a:t>
            </a:r>
            <a:endParaRPr/>
          </a:p>
        </p:txBody>
      </p:sp>
      <p:pic>
        <p:nvPicPr>
          <p:cNvPr id="194" name="Google Shape;194;p29"/>
          <p:cNvPicPr preferRelativeResize="0"/>
          <p:nvPr/>
        </p:nvPicPr>
        <p:blipFill>
          <a:blip r:embed="rId3">
            <a:alphaModFix/>
          </a:blip>
          <a:stretch>
            <a:fillRect/>
          </a:stretch>
        </p:blipFill>
        <p:spPr>
          <a:xfrm>
            <a:off x="553200" y="1328350"/>
            <a:ext cx="3839525" cy="338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Bivariate analysis</a:t>
            </a:r>
            <a:endParaRPr/>
          </a:p>
        </p:txBody>
      </p:sp>
      <p:sp>
        <p:nvSpPr>
          <p:cNvPr id="200" name="Google Shape;200;p30"/>
          <p:cNvSpPr txBox="1"/>
          <p:nvPr>
            <p:ph idx="2" type="body"/>
          </p:nvPr>
        </p:nvSpPr>
        <p:spPr>
          <a:xfrm>
            <a:off x="5190925" y="1010275"/>
            <a:ext cx="3374400" cy="30255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Stop outcome is evaluated in consideration with driver demographics, time data, and traffic stop variables.</a:t>
            </a:r>
            <a:endParaRPr sz="2400"/>
          </a:p>
          <a:p>
            <a:pPr indent="0" lvl="0" marL="0" rtl="0" algn="l">
              <a:spcBef>
                <a:spcPts val="1600"/>
              </a:spcBef>
              <a:spcAft>
                <a:spcPts val="1600"/>
              </a:spcAft>
              <a:buNone/>
            </a:pPr>
            <a:r>
              <a:t/>
            </a:r>
            <a:endParaRPr/>
          </a:p>
        </p:txBody>
      </p:sp>
      <p:sp>
        <p:nvSpPr>
          <p:cNvPr id="201" name="Google Shape;201;p30"/>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are compared with the target variable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Male vs Female </a:t>
            </a:r>
            <a:endParaRPr/>
          </a:p>
        </p:txBody>
      </p:sp>
      <p:sp>
        <p:nvSpPr>
          <p:cNvPr id="207" name="Google Shape;207;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7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p:txBody>
      </p:sp>
      <p:sp>
        <p:nvSpPr>
          <p:cNvPr id="93" name="Google Shape;93;p14"/>
          <p:cNvSpPr txBox="1"/>
          <p:nvPr>
            <p:ph idx="1" type="subTitle"/>
          </p:nvPr>
        </p:nvSpPr>
        <p:spPr>
          <a:xfrm>
            <a:off x="724950" y="2141850"/>
            <a:ext cx="3300900" cy="1778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Q: Can ticket stop outcome be predicted by features such as driver demographics, time data, or incident-specific details?</a:t>
            </a:r>
            <a:endParaRPr/>
          </a:p>
        </p:txBody>
      </p:sp>
      <p:sp>
        <p:nvSpPr>
          <p:cNvPr id="94" name="Google Shape;94;p14"/>
          <p:cNvSpPr txBox="1"/>
          <p:nvPr>
            <p:ph idx="2" type="body"/>
          </p:nvPr>
        </p:nvSpPr>
        <p:spPr>
          <a:xfrm>
            <a:off x="5166550" y="299400"/>
            <a:ext cx="3374400" cy="4544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Data wrangling</a:t>
            </a:r>
            <a:endParaRPr/>
          </a:p>
          <a:p>
            <a:pPr indent="-298450" lvl="1" marL="914400" rtl="0" algn="l">
              <a:spcBef>
                <a:spcPts val="0"/>
              </a:spcBef>
              <a:spcAft>
                <a:spcPts val="0"/>
              </a:spcAft>
              <a:buSzPts val="1100"/>
              <a:buChar char="○"/>
            </a:pPr>
            <a:r>
              <a:rPr lang="en"/>
              <a:t>Dropping null values</a:t>
            </a:r>
            <a:endParaRPr/>
          </a:p>
          <a:p>
            <a:pPr indent="-298450" lvl="1" marL="914400" rtl="0" algn="l">
              <a:spcBef>
                <a:spcPts val="0"/>
              </a:spcBef>
              <a:spcAft>
                <a:spcPts val="0"/>
              </a:spcAft>
              <a:buSzPts val="1100"/>
              <a:buChar char="○"/>
            </a:pPr>
            <a:r>
              <a:rPr lang="en"/>
              <a:t>Primary feature engineering</a:t>
            </a:r>
            <a:endParaRPr/>
          </a:p>
          <a:p>
            <a:pPr indent="-311150" lvl="0" marL="457200" rtl="0" algn="l">
              <a:spcBef>
                <a:spcPts val="0"/>
              </a:spcBef>
              <a:spcAft>
                <a:spcPts val="0"/>
              </a:spcAft>
              <a:buSzPts val="1300"/>
              <a:buChar char="●"/>
            </a:pPr>
            <a:r>
              <a:rPr lang="en"/>
              <a:t>EDA</a:t>
            </a:r>
            <a:endParaRPr/>
          </a:p>
          <a:p>
            <a:pPr indent="-298450" lvl="1" marL="914400" rtl="0" algn="l">
              <a:spcBef>
                <a:spcPts val="0"/>
              </a:spcBef>
              <a:spcAft>
                <a:spcPts val="0"/>
              </a:spcAft>
              <a:buSzPts val="1100"/>
              <a:buChar char="○"/>
            </a:pPr>
            <a:r>
              <a:rPr lang="en"/>
              <a:t>Univariate (driver demographics, time data, stop details)</a:t>
            </a:r>
            <a:endParaRPr/>
          </a:p>
          <a:p>
            <a:pPr indent="-298450" lvl="1" marL="914400" rtl="0" algn="l">
              <a:spcBef>
                <a:spcPts val="0"/>
              </a:spcBef>
              <a:spcAft>
                <a:spcPts val="0"/>
              </a:spcAft>
              <a:buSzPts val="1100"/>
              <a:buChar char="○"/>
            </a:pPr>
            <a:r>
              <a:rPr lang="en"/>
              <a:t>Targeted analysis (class distribution, multivariate eda)</a:t>
            </a:r>
            <a:endParaRPr/>
          </a:p>
          <a:p>
            <a:pPr indent="-311150" lvl="0" marL="457200" rtl="0" algn="l">
              <a:spcBef>
                <a:spcPts val="0"/>
              </a:spcBef>
              <a:spcAft>
                <a:spcPts val="0"/>
              </a:spcAft>
              <a:buSzPts val="1300"/>
              <a:buChar char="●"/>
            </a:pPr>
            <a:r>
              <a:rPr lang="en"/>
              <a:t>Inferential Statistics</a:t>
            </a:r>
            <a:endParaRPr/>
          </a:p>
          <a:p>
            <a:pPr indent="-298450" lvl="1" marL="914400" rtl="0" algn="l">
              <a:spcBef>
                <a:spcPts val="0"/>
              </a:spcBef>
              <a:spcAft>
                <a:spcPts val="0"/>
              </a:spcAft>
              <a:buSzPts val="1100"/>
              <a:buChar char="○"/>
            </a:pPr>
            <a:r>
              <a:rPr lang="en"/>
              <a:t>Independence tests</a:t>
            </a:r>
            <a:endParaRPr/>
          </a:p>
          <a:p>
            <a:pPr indent="-298450" lvl="1" marL="914400" rtl="0" algn="l">
              <a:spcBef>
                <a:spcPts val="0"/>
              </a:spcBef>
              <a:spcAft>
                <a:spcPts val="0"/>
              </a:spcAft>
              <a:buSzPts val="1100"/>
              <a:buChar char="○"/>
            </a:pPr>
            <a:r>
              <a:rPr lang="en"/>
              <a:t>Bootstrapping techniques</a:t>
            </a:r>
            <a:endParaRPr/>
          </a:p>
          <a:p>
            <a:pPr indent="-311150" lvl="0" marL="457200" rtl="0" algn="l">
              <a:spcBef>
                <a:spcPts val="0"/>
              </a:spcBef>
              <a:spcAft>
                <a:spcPts val="0"/>
              </a:spcAft>
              <a:buSzPts val="1300"/>
              <a:buChar char="●"/>
            </a:pPr>
            <a:r>
              <a:rPr lang="en"/>
              <a:t>Machine learning</a:t>
            </a:r>
            <a:endParaRPr/>
          </a:p>
          <a:p>
            <a:pPr indent="-298450" lvl="1" marL="914400" rtl="0" algn="l">
              <a:spcBef>
                <a:spcPts val="0"/>
              </a:spcBef>
              <a:spcAft>
                <a:spcPts val="0"/>
              </a:spcAft>
              <a:buSzPts val="1100"/>
              <a:buChar char="○"/>
            </a:pPr>
            <a:r>
              <a:rPr lang="en"/>
              <a:t>Logistic regression + feature engineering</a:t>
            </a:r>
            <a:endParaRPr/>
          </a:p>
          <a:p>
            <a:pPr indent="-298450" lvl="1" marL="914400" rtl="0" algn="l">
              <a:spcBef>
                <a:spcPts val="0"/>
              </a:spcBef>
              <a:spcAft>
                <a:spcPts val="0"/>
              </a:spcAft>
              <a:buSzPts val="1100"/>
              <a:buChar char="○"/>
            </a:pPr>
            <a:r>
              <a:rPr lang="en"/>
              <a:t>Gradient boosting classifier</a:t>
            </a:r>
            <a:endParaRPr/>
          </a:p>
          <a:p>
            <a:pPr indent="-298450" lvl="1" marL="914400" rtl="0" algn="l">
              <a:spcBef>
                <a:spcPts val="0"/>
              </a:spcBef>
              <a:spcAft>
                <a:spcPts val="0"/>
              </a:spcAft>
              <a:buSzPts val="1100"/>
              <a:buChar char="○"/>
            </a:pPr>
            <a:r>
              <a:rPr lang="en"/>
              <a:t>Random forest classifier + feature engineering</a:t>
            </a:r>
            <a:endParaRPr/>
          </a:p>
          <a:p>
            <a:pPr indent="-311150" lvl="0" marL="457200" rtl="0" algn="l">
              <a:spcBef>
                <a:spcPts val="0"/>
              </a:spcBef>
              <a:spcAft>
                <a:spcPts val="0"/>
              </a:spcAft>
              <a:buSzPts val="1300"/>
              <a:buChar char="●"/>
            </a:pPr>
            <a:r>
              <a:rPr lang="en"/>
              <a:t>Model optimization</a:t>
            </a:r>
            <a:endParaRPr/>
          </a:p>
          <a:p>
            <a:pPr indent="-298450" lvl="1" marL="914400" rtl="0" algn="l">
              <a:spcBef>
                <a:spcPts val="0"/>
              </a:spcBef>
              <a:spcAft>
                <a:spcPts val="0"/>
              </a:spcAft>
              <a:buSzPts val="1100"/>
              <a:buChar char="○"/>
            </a:pPr>
            <a:r>
              <a:rPr lang="en"/>
              <a:t>Hyperparameter tuning (randomized search, grid search, feature engineering III)</a:t>
            </a:r>
            <a:endParaRPr/>
          </a:p>
          <a:p>
            <a:pPr indent="-298450" lvl="1" marL="914400" rtl="0" algn="l">
              <a:spcBef>
                <a:spcPts val="0"/>
              </a:spcBef>
              <a:spcAft>
                <a:spcPts val="0"/>
              </a:spcAft>
              <a:buSzPts val="1100"/>
              <a:buChar char="○"/>
            </a:pPr>
            <a:r>
              <a:rPr lang="en"/>
              <a:t>Roc curve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921525" y="1512050"/>
            <a:ext cx="61011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Stop outcome</a:t>
            </a:r>
            <a:r>
              <a:rPr lang="en"/>
              <a:t> variation with </a:t>
            </a:r>
            <a:r>
              <a:rPr b="0" lang="en"/>
              <a:t>driver</a:t>
            </a:r>
            <a:r>
              <a:rPr lang="en"/>
              <a:t> </a:t>
            </a:r>
            <a:r>
              <a:rPr b="0" lang="en"/>
              <a:t>demographics</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18" name="Google Shape;218;p3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Stop outcome data is plotted for male and female groups.</a:t>
            </a:r>
            <a:endParaRPr sz="1800"/>
          </a:p>
          <a:p>
            <a:pPr indent="0" lvl="0" marL="0" rtl="0" algn="l">
              <a:spcBef>
                <a:spcPts val="1600"/>
              </a:spcBef>
              <a:spcAft>
                <a:spcPts val="1600"/>
              </a:spcAft>
              <a:buNone/>
            </a:pPr>
            <a:r>
              <a:rPr lang="en" sz="1800"/>
              <a:t>The same data is plotted along a yearly axis to see if the trend is consistent year after year.</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4"/>
          <p:cNvSpPr txBox="1"/>
          <p:nvPr>
            <p:ph idx="2" type="body"/>
          </p:nvPr>
        </p:nvSpPr>
        <p:spPr>
          <a:xfrm>
            <a:off x="5628900" y="2254775"/>
            <a:ext cx="2929800" cy="126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400"/>
              <a:t>Both genders receive written warnings more often, but females receive written warning slightly more often than males on average.</a:t>
            </a:r>
            <a:endParaRPr sz="1400"/>
          </a:p>
        </p:txBody>
      </p:sp>
      <p:pic>
        <p:nvPicPr>
          <p:cNvPr id="224" name="Google Shape;224;p34"/>
          <p:cNvPicPr preferRelativeResize="0"/>
          <p:nvPr/>
        </p:nvPicPr>
        <p:blipFill>
          <a:blip r:embed="rId3">
            <a:alphaModFix/>
          </a:blip>
          <a:stretch>
            <a:fillRect/>
          </a:stretch>
        </p:blipFill>
        <p:spPr>
          <a:xfrm>
            <a:off x="152400" y="755000"/>
            <a:ext cx="5066475" cy="393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5"/>
          <p:cNvPicPr preferRelativeResize="0"/>
          <p:nvPr/>
        </p:nvPicPr>
        <p:blipFill>
          <a:blip r:embed="rId3">
            <a:alphaModFix/>
          </a:blip>
          <a:stretch>
            <a:fillRect/>
          </a:stretch>
        </p:blipFill>
        <p:spPr>
          <a:xfrm>
            <a:off x="152400" y="457200"/>
            <a:ext cx="8839198" cy="39642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1513425" y="352800"/>
            <a:ext cx="5859725" cy="3728925"/>
          </a:xfrm>
          <a:prstGeom prst="rect">
            <a:avLst/>
          </a:prstGeom>
          <a:noFill/>
          <a:ln>
            <a:noFill/>
          </a:ln>
        </p:spPr>
      </p:pic>
      <p:sp>
        <p:nvSpPr>
          <p:cNvPr id="235" name="Google Shape;235;p36"/>
          <p:cNvSpPr txBox="1"/>
          <p:nvPr>
            <p:ph idx="1" type="body"/>
          </p:nvPr>
        </p:nvSpPr>
        <p:spPr>
          <a:xfrm>
            <a:off x="724950" y="41439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shown to visualize the differing amounts of data present for males and females across the years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588700"/>
            <a:ext cx="7021200" cy="356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800"/>
              <a:t>The </a:t>
            </a:r>
            <a:r>
              <a:rPr lang="en" sz="1800"/>
              <a:t>amount of citations</a:t>
            </a:r>
            <a:r>
              <a:rPr b="0" lang="en" sz="1800"/>
              <a:t> received seems to</a:t>
            </a:r>
            <a:r>
              <a:rPr lang="en" sz="1800"/>
              <a:t> stay consistent across years in both males and females.</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The </a:t>
            </a:r>
            <a:r>
              <a:rPr lang="en" sz="1800"/>
              <a:t>written warnings increase heavily after 2010, and spike in 2013. </a:t>
            </a:r>
            <a:r>
              <a:rPr b="0" lang="en" sz="1800"/>
              <a:t>However, as shown in the line graph above,</a:t>
            </a:r>
            <a:r>
              <a:rPr lang="en" sz="1800"/>
              <a:t> </a:t>
            </a:r>
            <a:r>
              <a:rPr b="0" lang="en" sz="1800"/>
              <a:t>this is probably </a:t>
            </a:r>
            <a:r>
              <a:rPr lang="en" sz="1800"/>
              <a:t>due to the</a:t>
            </a:r>
            <a:r>
              <a:rPr b="0" lang="en" sz="1800"/>
              <a:t> </a:t>
            </a:r>
            <a:r>
              <a:rPr lang="en" sz="1800"/>
              <a:t>differing amounts of data available for each year.</a:t>
            </a:r>
            <a:r>
              <a:rPr b="0" lang="en" sz="1800"/>
              <a:t> (2013 had the most data, with 2010 having the least)</a:t>
            </a:r>
            <a:endParaRPr b="0" sz="1800"/>
          </a:p>
          <a:p>
            <a:pPr indent="0" lvl="0" marL="0" rtl="0" algn="l">
              <a:spcBef>
                <a:spcPts val="0"/>
              </a:spcBef>
              <a:spcAft>
                <a:spcPts val="0"/>
              </a:spcAft>
              <a:buNone/>
            </a:pPr>
            <a:r>
              <a:t/>
            </a:r>
            <a:endParaRPr sz="1800"/>
          </a:p>
          <a:p>
            <a:pPr indent="0" lvl="0" marL="0" rtl="0" algn="l">
              <a:spcBef>
                <a:spcPts val="0"/>
              </a:spcBef>
              <a:spcAft>
                <a:spcPts val="0"/>
              </a:spcAft>
              <a:buNone/>
            </a:pPr>
            <a:r>
              <a:rPr b="0" lang="en" sz="1800"/>
              <a:t>While comparing </a:t>
            </a:r>
            <a:r>
              <a:rPr lang="en" sz="1800"/>
              <a:t>citation:written warning ratios </a:t>
            </a:r>
            <a:r>
              <a:rPr b="0" lang="en" sz="1800"/>
              <a:t>within female and male groups</a:t>
            </a:r>
            <a:r>
              <a:rPr lang="en" sz="1800"/>
              <a:t>, </a:t>
            </a:r>
            <a:r>
              <a:rPr b="0" lang="en" sz="1800"/>
              <a:t>it appears that the</a:t>
            </a:r>
            <a:r>
              <a:rPr lang="en" sz="1800"/>
              <a:t> ratio is higher in males than in females.</a:t>
            </a:r>
            <a:endParaRPr sz="1800"/>
          </a:p>
          <a:p>
            <a:pPr indent="0" lvl="0" marL="0" rtl="0" algn="l">
              <a:spcBef>
                <a:spcPts val="0"/>
              </a:spcBef>
              <a:spcAft>
                <a:spcPts val="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246" name="Google Shape;246;p38"/>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Stop outcome data is compared among driver race groups.</a:t>
            </a:r>
            <a:endParaRPr sz="1800"/>
          </a:p>
          <a:p>
            <a:pPr indent="0" lvl="0" marL="0" rtl="0" algn="l">
              <a:spcBef>
                <a:spcPts val="1600"/>
              </a:spcBef>
              <a:spcAft>
                <a:spcPts val="1600"/>
              </a:spcAft>
              <a:buNone/>
            </a:pPr>
            <a:r>
              <a:rPr lang="en" sz="1800"/>
              <a:t> The same data is plotted after being grouped by police department to spot any inconsistencies or possible racial bias among differing stations.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609775" y="4192350"/>
            <a:ext cx="7812600" cy="6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From this graph alone, we can see that whites are the least likely to receive a citation when compared amongst other races. However, the skew in data must be acknowledged, as most of the data belongs to the white class.</a:t>
            </a:r>
            <a:endParaRPr/>
          </a:p>
        </p:txBody>
      </p:sp>
      <p:pic>
        <p:nvPicPr>
          <p:cNvPr id="252" name="Google Shape;252;p39"/>
          <p:cNvPicPr preferRelativeResize="0"/>
          <p:nvPr/>
        </p:nvPicPr>
        <p:blipFill>
          <a:blip r:embed="rId3">
            <a:alphaModFix/>
          </a:blip>
          <a:stretch>
            <a:fillRect/>
          </a:stretch>
        </p:blipFill>
        <p:spPr>
          <a:xfrm>
            <a:off x="1104300" y="185800"/>
            <a:ext cx="6327275" cy="3848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0"/>
          <p:cNvPicPr preferRelativeResize="0"/>
          <p:nvPr/>
        </p:nvPicPr>
        <p:blipFill>
          <a:blip r:embed="rId3">
            <a:alphaModFix/>
          </a:blip>
          <a:stretch>
            <a:fillRect/>
          </a:stretch>
        </p:blipFill>
        <p:spPr>
          <a:xfrm>
            <a:off x="152400" y="152400"/>
            <a:ext cx="2264925" cy="2376519"/>
          </a:xfrm>
          <a:prstGeom prst="rect">
            <a:avLst/>
          </a:prstGeom>
          <a:noFill/>
          <a:ln>
            <a:noFill/>
          </a:ln>
        </p:spPr>
      </p:pic>
      <p:pic>
        <p:nvPicPr>
          <p:cNvPr id="258" name="Google Shape;258;p40"/>
          <p:cNvPicPr preferRelativeResize="0"/>
          <p:nvPr/>
        </p:nvPicPr>
        <p:blipFill>
          <a:blip r:embed="rId4">
            <a:alphaModFix/>
          </a:blip>
          <a:stretch>
            <a:fillRect/>
          </a:stretch>
        </p:blipFill>
        <p:spPr>
          <a:xfrm>
            <a:off x="2417325" y="76525"/>
            <a:ext cx="2346225" cy="2420812"/>
          </a:xfrm>
          <a:prstGeom prst="rect">
            <a:avLst/>
          </a:prstGeom>
          <a:noFill/>
          <a:ln>
            <a:noFill/>
          </a:ln>
        </p:spPr>
      </p:pic>
      <p:pic>
        <p:nvPicPr>
          <p:cNvPr id="259" name="Google Shape;259;p40"/>
          <p:cNvPicPr preferRelativeResize="0"/>
          <p:nvPr/>
        </p:nvPicPr>
        <p:blipFill>
          <a:blip r:embed="rId5">
            <a:alphaModFix/>
          </a:blip>
          <a:stretch>
            <a:fillRect/>
          </a:stretch>
        </p:blipFill>
        <p:spPr>
          <a:xfrm>
            <a:off x="4763550" y="76200"/>
            <a:ext cx="2346225" cy="2407268"/>
          </a:xfrm>
          <a:prstGeom prst="rect">
            <a:avLst/>
          </a:prstGeom>
          <a:noFill/>
          <a:ln>
            <a:noFill/>
          </a:ln>
        </p:spPr>
      </p:pic>
      <p:pic>
        <p:nvPicPr>
          <p:cNvPr id="260" name="Google Shape;260;p40"/>
          <p:cNvPicPr preferRelativeResize="0"/>
          <p:nvPr/>
        </p:nvPicPr>
        <p:blipFill>
          <a:blip r:embed="rId6">
            <a:alphaModFix/>
          </a:blip>
          <a:stretch>
            <a:fillRect/>
          </a:stretch>
        </p:blipFill>
        <p:spPr>
          <a:xfrm>
            <a:off x="369725" y="2567644"/>
            <a:ext cx="2264925" cy="2440156"/>
          </a:xfrm>
          <a:prstGeom prst="rect">
            <a:avLst/>
          </a:prstGeom>
          <a:noFill/>
          <a:ln>
            <a:noFill/>
          </a:ln>
        </p:spPr>
      </p:pic>
      <p:pic>
        <p:nvPicPr>
          <p:cNvPr id="261" name="Google Shape;261;p40"/>
          <p:cNvPicPr preferRelativeResize="0"/>
          <p:nvPr/>
        </p:nvPicPr>
        <p:blipFill>
          <a:blip r:embed="rId7">
            <a:alphaModFix/>
          </a:blip>
          <a:stretch>
            <a:fillRect/>
          </a:stretch>
        </p:blipFill>
        <p:spPr>
          <a:xfrm>
            <a:off x="2799525" y="2577339"/>
            <a:ext cx="2264925" cy="2413761"/>
          </a:xfrm>
          <a:prstGeom prst="rect">
            <a:avLst/>
          </a:prstGeom>
          <a:noFill/>
          <a:ln>
            <a:noFill/>
          </a:ln>
        </p:spPr>
      </p:pic>
      <p:pic>
        <p:nvPicPr>
          <p:cNvPr id="262" name="Google Shape;262;p40"/>
          <p:cNvPicPr preferRelativeResize="0"/>
          <p:nvPr/>
        </p:nvPicPr>
        <p:blipFill>
          <a:blip r:embed="rId8">
            <a:alphaModFix/>
          </a:blip>
          <a:stretch>
            <a:fillRect/>
          </a:stretch>
        </p:blipFill>
        <p:spPr>
          <a:xfrm>
            <a:off x="5901525" y="2543876"/>
            <a:ext cx="2620300" cy="2480700"/>
          </a:xfrm>
          <a:prstGeom prst="rect">
            <a:avLst/>
          </a:prstGeom>
          <a:noFill/>
          <a:ln>
            <a:noFill/>
          </a:ln>
        </p:spPr>
      </p:pic>
      <p:sp>
        <p:nvSpPr>
          <p:cNvPr id="263" name="Google Shape;263;p40"/>
          <p:cNvSpPr/>
          <p:nvPr/>
        </p:nvSpPr>
        <p:spPr>
          <a:xfrm>
            <a:off x="5977725" y="2772875"/>
            <a:ext cx="1537200" cy="200400"/>
          </a:xfrm>
          <a:prstGeom prst="ellipse">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300825" y="10267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1215225" y="7981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2586825" y="6457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3501225" y="11029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5025225" y="2647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5939625" y="11791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p:nvPr/>
        </p:nvSpPr>
        <p:spPr>
          <a:xfrm>
            <a:off x="605625" y="30841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1520025" y="36937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p:nvPr/>
        </p:nvSpPr>
        <p:spPr>
          <a:xfrm>
            <a:off x="2967825" y="27793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3882225" y="3846100"/>
            <a:ext cx="300600" cy="834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1"/>
          <p:cNvPicPr preferRelativeResize="0"/>
          <p:nvPr/>
        </p:nvPicPr>
        <p:blipFill>
          <a:blip r:embed="rId3">
            <a:alphaModFix/>
          </a:blip>
          <a:stretch>
            <a:fillRect/>
          </a:stretch>
        </p:blipFill>
        <p:spPr>
          <a:xfrm>
            <a:off x="152400" y="0"/>
            <a:ext cx="5333674" cy="2528725"/>
          </a:xfrm>
          <a:prstGeom prst="rect">
            <a:avLst/>
          </a:prstGeom>
          <a:noFill/>
          <a:ln>
            <a:noFill/>
          </a:ln>
        </p:spPr>
      </p:pic>
      <p:pic>
        <p:nvPicPr>
          <p:cNvPr id="279" name="Google Shape;279;p41"/>
          <p:cNvPicPr preferRelativeResize="0"/>
          <p:nvPr/>
        </p:nvPicPr>
        <p:blipFill>
          <a:blip r:embed="rId4">
            <a:alphaModFix/>
          </a:blip>
          <a:stretch>
            <a:fillRect/>
          </a:stretch>
        </p:blipFill>
        <p:spPr>
          <a:xfrm>
            <a:off x="228600" y="2462375"/>
            <a:ext cx="5229850" cy="2528725"/>
          </a:xfrm>
          <a:prstGeom prst="rect">
            <a:avLst/>
          </a:prstGeom>
          <a:noFill/>
          <a:ln>
            <a:noFill/>
          </a:ln>
        </p:spPr>
      </p:pic>
      <p:pic>
        <p:nvPicPr>
          <p:cNvPr id="280" name="Google Shape;280;p41"/>
          <p:cNvPicPr preferRelativeResize="0"/>
          <p:nvPr/>
        </p:nvPicPr>
        <p:blipFill>
          <a:blip r:embed="rId5">
            <a:alphaModFix/>
          </a:blip>
          <a:stretch>
            <a:fillRect/>
          </a:stretch>
        </p:blipFill>
        <p:spPr>
          <a:xfrm>
            <a:off x="5638474" y="1600200"/>
            <a:ext cx="3353126" cy="3298751"/>
          </a:xfrm>
          <a:prstGeom prst="rect">
            <a:avLst/>
          </a:prstGeom>
          <a:noFill/>
          <a:ln>
            <a:noFill/>
          </a:ln>
        </p:spPr>
      </p:pic>
      <p:sp>
        <p:nvSpPr>
          <p:cNvPr id="281" name="Google Shape;281;p41"/>
          <p:cNvSpPr txBox="1"/>
          <p:nvPr/>
        </p:nvSpPr>
        <p:spPr>
          <a:xfrm>
            <a:off x="5903575" y="428675"/>
            <a:ext cx="3087900" cy="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**Middlesex VSP police department data only</a:t>
            </a:r>
            <a:endParaRPr b="1"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653800" y="1417600"/>
            <a:ext cx="3918300" cy="32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Introduction</a:t>
            </a:r>
            <a:endParaRPr sz="4500"/>
          </a:p>
        </p:txBody>
      </p:sp>
      <p:sp>
        <p:nvSpPr>
          <p:cNvPr id="100" name="Google Shape;100;p15"/>
          <p:cNvSpPr txBox="1"/>
          <p:nvPr>
            <p:ph idx="2" type="body"/>
          </p:nvPr>
        </p:nvSpPr>
        <p:spPr>
          <a:xfrm>
            <a:off x="5120050" y="204200"/>
            <a:ext cx="3374400" cy="44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The dataset contains traffic stop outcomes from 14 police departments in Vermont along with other relevant stop data such as demographics and incident specific information collected between the years 2010 and 2015.</a:t>
            </a:r>
            <a:endParaRPr/>
          </a:p>
          <a:p>
            <a:pPr indent="-311150" lvl="0" marL="457200" rtl="0" algn="l">
              <a:spcBef>
                <a:spcPts val="1600"/>
              </a:spcBef>
              <a:spcAft>
                <a:spcPts val="0"/>
              </a:spcAft>
              <a:buSzPts val="1300"/>
              <a:buChar char="-"/>
            </a:pPr>
            <a:r>
              <a:t/>
            </a:r>
            <a:endParaRPr/>
          </a:p>
          <a:p>
            <a:pPr indent="0" lvl="0" marL="0" rtl="0" algn="l">
              <a:spcBef>
                <a:spcPts val="1600"/>
              </a:spcBef>
              <a:spcAft>
                <a:spcPts val="1600"/>
              </a:spcAft>
              <a:buNone/>
            </a:pPr>
            <a:r>
              <a:rPr lang="en"/>
              <a:t>The goal of this project is to use the features listed above to predict whether a traffic stop would result in a citation or a written warning.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729450" y="301325"/>
            <a:ext cx="7021200" cy="38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Middlesex vsp</a:t>
            </a:r>
            <a:r>
              <a:rPr b="0" lang="en" sz="1800"/>
              <a:t> police department stands out here, as there appears to be </a:t>
            </a:r>
            <a:r>
              <a:rPr lang="en" sz="1800"/>
              <a:t>more citations than written warnings in every race category except white </a:t>
            </a:r>
            <a:r>
              <a:rPr b="0" lang="en" sz="1800"/>
              <a:t>in this group. </a:t>
            </a:r>
            <a:endParaRPr sz="1800"/>
          </a:p>
          <a:p>
            <a:pPr indent="0" lvl="0" marL="0" rtl="0" algn="l">
              <a:spcBef>
                <a:spcPts val="0"/>
              </a:spcBef>
              <a:spcAft>
                <a:spcPts val="0"/>
              </a:spcAft>
              <a:buNone/>
            </a:pPr>
            <a:r>
              <a:t/>
            </a:r>
            <a:endParaRPr b="0" sz="1800"/>
          </a:p>
          <a:p>
            <a:pPr indent="0" lvl="0" marL="0" rtl="0" algn="l">
              <a:spcBef>
                <a:spcPts val="0"/>
              </a:spcBef>
              <a:spcAft>
                <a:spcPts val="0"/>
              </a:spcAft>
              <a:buNone/>
            </a:pPr>
            <a:r>
              <a:rPr b="0" lang="en" sz="1800"/>
              <a:t>After further investigation of this police department, </a:t>
            </a:r>
            <a:r>
              <a:rPr lang="en" sz="1800"/>
              <a:t>the potential bias</a:t>
            </a:r>
            <a:r>
              <a:rPr b="0" lang="en" sz="1800"/>
              <a:t> in handing out more written warnings to white people </a:t>
            </a:r>
            <a:r>
              <a:rPr lang="en" sz="1800"/>
              <a:t>is maintained. </a:t>
            </a:r>
            <a:endParaRPr sz="1800"/>
          </a:p>
          <a:p>
            <a:pPr indent="0" lvl="0" marL="0" rtl="0" algn="l">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292" name="Google Shape;292;p4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Age is split into 3 groups: early drivers (high risk, 0-25)</a:t>
            </a:r>
            <a:r>
              <a:rPr lang="en" sz="1800"/>
              <a:t>, </a:t>
            </a:r>
            <a:r>
              <a:rPr lang="en" sz="1800"/>
              <a:t>middle aged drivers (lowest risk, 25-50)</a:t>
            </a:r>
            <a:r>
              <a:rPr lang="en" sz="1800"/>
              <a:t>, </a:t>
            </a:r>
            <a:r>
              <a:rPr lang="en" sz="1800"/>
              <a:t>older drivers (medium risk, 50+). </a:t>
            </a:r>
            <a:endParaRPr sz="1800"/>
          </a:p>
          <a:p>
            <a:pPr indent="0" lvl="0" marL="0" rtl="0" algn="l">
              <a:spcBef>
                <a:spcPts val="1600"/>
              </a:spcBef>
              <a:spcAft>
                <a:spcPts val="1600"/>
              </a:spcAft>
              <a:buNone/>
            </a:pPr>
            <a:r>
              <a:rPr lang="en" sz="1800"/>
              <a:t>Stop outcome trends are then compared among age groups.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idx="1" type="body"/>
          </p:nvPr>
        </p:nvSpPr>
        <p:spPr>
          <a:xfrm>
            <a:off x="584725" y="3758149"/>
            <a:ext cx="7804200" cy="75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All three age groups get more written warnings than citations, but early drivers have a lower written warning : citation ratio, indicating they receive slightly more citations than other age groups.</a:t>
            </a:r>
            <a:endParaRPr/>
          </a:p>
        </p:txBody>
      </p:sp>
      <p:pic>
        <p:nvPicPr>
          <p:cNvPr id="298" name="Google Shape;298;p44"/>
          <p:cNvPicPr preferRelativeResize="0"/>
          <p:nvPr/>
        </p:nvPicPr>
        <p:blipFill>
          <a:blip r:embed="rId3">
            <a:alphaModFix/>
          </a:blip>
          <a:stretch>
            <a:fillRect/>
          </a:stretch>
        </p:blipFill>
        <p:spPr>
          <a:xfrm>
            <a:off x="152400" y="533400"/>
            <a:ext cx="8839198" cy="29374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5"/>
          <p:cNvSpPr txBox="1"/>
          <p:nvPr>
            <p:ph idx="1" type="body"/>
          </p:nvPr>
        </p:nvSpPr>
        <p:spPr>
          <a:xfrm>
            <a:off x="724950" y="3822849"/>
            <a:ext cx="7697400" cy="85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boxplot of original age data confirms this idea: older drivers get more written warnings on average than younger drivers. </a:t>
            </a:r>
            <a:endParaRPr/>
          </a:p>
          <a:p>
            <a:pPr indent="0" lvl="0" marL="0" rtl="0" algn="l">
              <a:spcBef>
                <a:spcPts val="0"/>
              </a:spcBef>
              <a:spcAft>
                <a:spcPts val="0"/>
              </a:spcAft>
              <a:buNone/>
            </a:pPr>
            <a:r>
              <a:rPr lang="en"/>
              <a:t>Additionally, it seems to be very rare for a driver in the 'late' age group category to receive a citation. </a:t>
            </a:r>
            <a:endParaRPr/>
          </a:p>
        </p:txBody>
      </p:sp>
      <p:pic>
        <p:nvPicPr>
          <p:cNvPr id="304" name="Google Shape;304;p45"/>
          <p:cNvPicPr preferRelativeResize="0"/>
          <p:nvPr/>
        </p:nvPicPr>
        <p:blipFill>
          <a:blip r:embed="rId3">
            <a:alphaModFix/>
          </a:blip>
          <a:stretch>
            <a:fillRect/>
          </a:stretch>
        </p:blipFill>
        <p:spPr>
          <a:xfrm>
            <a:off x="1204475" y="419600"/>
            <a:ext cx="5809625" cy="3241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921525" y="1512050"/>
            <a:ext cx="61011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Stop outcome</a:t>
            </a:r>
            <a:r>
              <a:rPr lang="en"/>
              <a:t> variation with </a:t>
            </a:r>
            <a:r>
              <a:rPr b="0" lang="en"/>
              <a:t>time data</a:t>
            </a:r>
            <a:endParaRPr b="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15" name="Google Shape;315;p47"/>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with hourly data to see if there is a notable difference in outcome depending on the </a:t>
            </a:r>
            <a:r>
              <a:rPr b="1" lang="en" sz="1800"/>
              <a:t>time of day.</a:t>
            </a:r>
            <a:endParaRPr b="1"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pic>
        <p:nvPicPr>
          <p:cNvPr id="320" name="Google Shape;320;p48"/>
          <p:cNvPicPr preferRelativeResize="0"/>
          <p:nvPr/>
        </p:nvPicPr>
        <p:blipFill>
          <a:blip r:embed="rId3">
            <a:alphaModFix/>
          </a:blip>
          <a:stretch>
            <a:fillRect/>
          </a:stretch>
        </p:blipFill>
        <p:spPr>
          <a:xfrm>
            <a:off x="685725" y="652325"/>
            <a:ext cx="3788950" cy="3674125"/>
          </a:xfrm>
          <a:prstGeom prst="rect">
            <a:avLst/>
          </a:prstGeom>
          <a:noFill/>
          <a:ln>
            <a:noFill/>
          </a:ln>
        </p:spPr>
      </p:pic>
      <p:sp>
        <p:nvSpPr>
          <p:cNvPr id="321" name="Google Shape;321;p48"/>
          <p:cNvSpPr txBox="1"/>
          <p:nvPr>
            <p:ph idx="1" type="body"/>
          </p:nvPr>
        </p:nvSpPr>
        <p:spPr>
          <a:xfrm>
            <a:off x="5066875" y="985999"/>
            <a:ext cx="3789000" cy="27078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From this graph we can see that </a:t>
            </a:r>
            <a:r>
              <a:rPr b="1" lang="en"/>
              <a:t>most traffic stops occur after noon and before 8pm.  </a:t>
            </a:r>
            <a:r>
              <a:rPr lang="en"/>
              <a:t>In this region of high activity, we see </a:t>
            </a:r>
            <a:r>
              <a:rPr b="1" lang="en"/>
              <a:t>more citations than written warnings.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However, </a:t>
            </a:r>
            <a:r>
              <a:rPr b="1" lang="en"/>
              <a:t>in the early morning and late evening</a:t>
            </a:r>
            <a:r>
              <a:rPr lang="en"/>
              <a:t>, the </a:t>
            </a:r>
            <a:r>
              <a:rPr b="1" lang="en"/>
              <a:t>trend reverses</a:t>
            </a:r>
            <a:r>
              <a:rPr lang="en"/>
              <a:t> and we see </a:t>
            </a:r>
            <a:r>
              <a:rPr b="1" lang="en"/>
              <a:t>more written warnings than citations.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27" name="Google Shape;327;p49"/>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a:t>
            </a:r>
            <a:r>
              <a:rPr b="1" lang="en" sz="1800"/>
              <a:t>across weekday</a:t>
            </a:r>
            <a:r>
              <a:rPr lang="en" sz="1800"/>
              <a:t> to uncover any patterns that may occur on a day to day basis.</a:t>
            </a:r>
            <a:endParaRPr b="1"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0"/>
          <p:cNvSpPr txBox="1"/>
          <p:nvPr>
            <p:ph idx="1" type="body"/>
          </p:nvPr>
        </p:nvSpPr>
        <p:spPr>
          <a:xfrm>
            <a:off x="5165600" y="1098744"/>
            <a:ext cx="3345300" cy="26529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expected, </a:t>
            </a:r>
            <a:r>
              <a:rPr b="1" lang="en"/>
              <a:t>most of the traffic stops occur in the weekdays;</a:t>
            </a:r>
            <a:r>
              <a:rPr lang="en"/>
              <a:t> this makes sense as people travel more often during the week than during the weekend.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On Saturdays, more citations are given out than written warnings, whereas the rest of the week is distributed equally.</a:t>
            </a:r>
            <a:endParaRPr b="1"/>
          </a:p>
          <a:p>
            <a:pPr indent="0" lvl="0" marL="0" rtl="0" algn="l">
              <a:spcBef>
                <a:spcPts val="0"/>
              </a:spcBef>
              <a:spcAft>
                <a:spcPts val="0"/>
              </a:spcAft>
              <a:buNone/>
            </a:pPr>
            <a:r>
              <a:t/>
            </a:r>
            <a:endParaRPr/>
          </a:p>
        </p:txBody>
      </p:sp>
      <p:pic>
        <p:nvPicPr>
          <p:cNvPr id="333" name="Google Shape;333;p50"/>
          <p:cNvPicPr preferRelativeResize="0"/>
          <p:nvPr/>
        </p:nvPicPr>
        <p:blipFill>
          <a:blip r:embed="rId3">
            <a:alphaModFix/>
          </a:blip>
          <a:stretch>
            <a:fillRect/>
          </a:stretch>
        </p:blipFill>
        <p:spPr>
          <a:xfrm>
            <a:off x="914400" y="762000"/>
            <a:ext cx="3543300" cy="3390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339" name="Google Shape;339;p5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a:t>
            </a:r>
            <a:r>
              <a:rPr b="1" lang="en" sz="1800"/>
              <a:t>across months</a:t>
            </a:r>
            <a:r>
              <a:rPr lang="en" sz="1800"/>
              <a:t> to determine if stop outcome distributions are the same each month </a:t>
            </a:r>
            <a:endParaRPr b="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2"/>
          <p:cNvSpPr txBox="1"/>
          <p:nvPr>
            <p:ph idx="1" type="body"/>
          </p:nvPr>
        </p:nvSpPr>
        <p:spPr>
          <a:xfrm>
            <a:off x="5427625" y="653075"/>
            <a:ext cx="2894400" cy="33399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400"/>
              <a:t>Here we see that most of the data comes from </a:t>
            </a:r>
            <a:r>
              <a:rPr b="1" lang="en" sz="1400"/>
              <a:t>April-October. </a:t>
            </a:r>
            <a:endParaRPr b="1" sz="1400"/>
          </a:p>
          <a:p>
            <a:pPr indent="0" lvl="0" marL="0" rtl="0" algn="l">
              <a:spcBef>
                <a:spcPts val="0"/>
              </a:spcBef>
              <a:spcAft>
                <a:spcPts val="0"/>
              </a:spcAft>
              <a:buNone/>
            </a:pPr>
            <a:r>
              <a:t/>
            </a:r>
            <a:endParaRPr b="1" sz="1400"/>
          </a:p>
          <a:p>
            <a:pPr indent="0" lvl="0" marL="0" rtl="0" algn="l">
              <a:spcBef>
                <a:spcPts val="0"/>
              </a:spcBef>
              <a:spcAft>
                <a:spcPts val="0"/>
              </a:spcAft>
              <a:buNone/>
            </a:pPr>
            <a:r>
              <a:rPr lang="en" sz="1400"/>
              <a:t>- In </a:t>
            </a:r>
            <a:r>
              <a:rPr b="1" lang="en" sz="1400"/>
              <a:t>early months</a:t>
            </a:r>
            <a:r>
              <a:rPr lang="en" sz="1400"/>
              <a:t>, </a:t>
            </a:r>
            <a:r>
              <a:rPr b="1" lang="en" sz="1400"/>
              <a:t>more written warnings</a:t>
            </a:r>
            <a:r>
              <a:rPr lang="en" sz="1400"/>
              <a:t> are given out than citations.</a:t>
            </a:r>
            <a:endParaRPr sz="1400"/>
          </a:p>
          <a:p>
            <a:pPr indent="0" lvl="0" marL="0" rtl="0" algn="l">
              <a:spcBef>
                <a:spcPts val="0"/>
              </a:spcBef>
              <a:spcAft>
                <a:spcPts val="0"/>
              </a:spcAft>
              <a:buNone/>
            </a:pPr>
            <a:r>
              <a:rPr lang="en" sz="1400"/>
              <a:t>- </a:t>
            </a:r>
            <a:r>
              <a:rPr b="1" lang="en" sz="1400"/>
              <a:t>Mid year</a:t>
            </a:r>
            <a:r>
              <a:rPr lang="en" sz="1400"/>
              <a:t> we see an </a:t>
            </a:r>
            <a:r>
              <a:rPr b="1" lang="en" sz="1400"/>
              <a:t>equal distribution </a:t>
            </a:r>
            <a:r>
              <a:rPr lang="en" sz="1400"/>
              <a:t>of citations and written warnings</a:t>
            </a:r>
            <a:endParaRPr sz="1400"/>
          </a:p>
          <a:p>
            <a:pPr indent="0" lvl="0" marL="0" rtl="0" algn="l">
              <a:spcBef>
                <a:spcPts val="0"/>
              </a:spcBef>
              <a:spcAft>
                <a:spcPts val="0"/>
              </a:spcAft>
              <a:buNone/>
            </a:pPr>
            <a:r>
              <a:rPr lang="en" sz="1400"/>
              <a:t>- </a:t>
            </a:r>
            <a:r>
              <a:rPr b="1" lang="en" sz="1400"/>
              <a:t>Late year</a:t>
            </a:r>
            <a:r>
              <a:rPr lang="en" sz="1400"/>
              <a:t> sees a d</a:t>
            </a:r>
            <a:r>
              <a:rPr b="1" lang="en" sz="1400"/>
              <a:t>ecrease in overall data</a:t>
            </a:r>
            <a:r>
              <a:rPr lang="en" sz="1400"/>
              <a:t>, but the </a:t>
            </a:r>
            <a:r>
              <a:rPr b="1" lang="en" sz="1400"/>
              <a:t>split </a:t>
            </a:r>
            <a:r>
              <a:rPr lang="en" sz="1400"/>
              <a:t>between citations and written warnings remains </a:t>
            </a:r>
            <a:r>
              <a:rPr b="1" lang="en" sz="1400"/>
              <a:t>about equal</a:t>
            </a:r>
            <a:endParaRPr b="1"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45" name="Google Shape;345;p52"/>
          <p:cNvPicPr preferRelativeResize="0"/>
          <p:nvPr/>
        </p:nvPicPr>
        <p:blipFill>
          <a:blip r:embed="rId3">
            <a:alphaModFix/>
          </a:blip>
          <a:stretch>
            <a:fillRect/>
          </a:stretch>
        </p:blipFill>
        <p:spPr>
          <a:xfrm>
            <a:off x="519775" y="486400"/>
            <a:ext cx="3872900" cy="3797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351" name="Google Shape;351;p5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a:t>
            </a:r>
            <a:r>
              <a:rPr b="1" lang="en" sz="1800"/>
              <a:t>year to year</a:t>
            </a:r>
            <a:r>
              <a:rPr lang="en" sz="1800"/>
              <a:t> to find out if trends have changed annually or stayed generally the same.</a:t>
            </a:r>
            <a:endParaRPr b="1"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4"/>
          <p:cNvSpPr txBox="1"/>
          <p:nvPr>
            <p:ph idx="1" type="body"/>
          </p:nvPr>
        </p:nvSpPr>
        <p:spPr>
          <a:xfrm>
            <a:off x="5402600" y="1152999"/>
            <a:ext cx="2655300" cy="25275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Annual data is distributed equally except in 2011, where we see more citations than written warnings.</a:t>
            </a:r>
            <a:endParaRPr sz="1800"/>
          </a:p>
        </p:txBody>
      </p:sp>
      <p:pic>
        <p:nvPicPr>
          <p:cNvPr id="357" name="Google Shape;357;p54"/>
          <p:cNvPicPr preferRelativeResize="0"/>
          <p:nvPr/>
        </p:nvPicPr>
        <p:blipFill>
          <a:blip r:embed="rId3">
            <a:alphaModFix/>
          </a:blip>
          <a:stretch>
            <a:fillRect/>
          </a:stretch>
        </p:blipFill>
        <p:spPr>
          <a:xfrm>
            <a:off x="536475" y="444650"/>
            <a:ext cx="3964300" cy="3865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921525" y="1512050"/>
            <a:ext cx="61011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Stop outcome</a:t>
            </a:r>
            <a:r>
              <a:rPr lang="en"/>
              <a:t> variation with </a:t>
            </a:r>
            <a:r>
              <a:rPr b="0" lang="en"/>
              <a:t>traffic stop variables</a:t>
            </a:r>
            <a:endParaRPr b="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6"/>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8" name="Google Shape;368;p56"/>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with violation type to understand how the two variables relate to one another.</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pic>
        <p:nvPicPr>
          <p:cNvPr id="373" name="Google Shape;373;p57"/>
          <p:cNvPicPr preferRelativeResize="0"/>
          <p:nvPr/>
        </p:nvPicPr>
        <p:blipFill>
          <a:blip r:embed="rId3">
            <a:alphaModFix/>
          </a:blip>
          <a:stretch>
            <a:fillRect/>
          </a:stretch>
        </p:blipFill>
        <p:spPr>
          <a:xfrm>
            <a:off x="265600" y="185800"/>
            <a:ext cx="2825000" cy="2637175"/>
          </a:xfrm>
          <a:prstGeom prst="rect">
            <a:avLst/>
          </a:prstGeom>
          <a:noFill/>
          <a:ln>
            <a:noFill/>
          </a:ln>
        </p:spPr>
      </p:pic>
      <p:pic>
        <p:nvPicPr>
          <p:cNvPr id="374" name="Google Shape;374;p57"/>
          <p:cNvPicPr preferRelativeResize="0"/>
          <p:nvPr/>
        </p:nvPicPr>
        <p:blipFill>
          <a:blip r:embed="rId4">
            <a:alphaModFix/>
          </a:blip>
          <a:stretch>
            <a:fillRect/>
          </a:stretch>
        </p:blipFill>
        <p:spPr>
          <a:xfrm>
            <a:off x="2990400" y="1421575"/>
            <a:ext cx="2696279" cy="2637175"/>
          </a:xfrm>
          <a:prstGeom prst="rect">
            <a:avLst/>
          </a:prstGeom>
          <a:noFill/>
          <a:ln>
            <a:noFill/>
          </a:ln>
        </p:spPr>
      </p:pic>
      <p:pic>
        <p:nvPicPr>
          <p:cNvPr id="375" name="Google Shape;375;p57"/>
          <p:cNvPicPr preferRelativeResize="0"/>
          <p:nvPr/>
        </p:nvPicPr>
        <p:blipFill>
          <a:blip r:embed="rId5">
            <a:alphaModFix/>
          </a:blip>
          <a:stretch>
            <a:fillRect/>
          </a:stretch>
        </p:blipFill>
        <p:spPr>
          <a:xfrm>
            <a:off x="5907975" y="2315000"/>
            <a:ext cx="2637175" cy="2637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8"/>
          <p:cNvSpPr txBox="1"/>
          <p:nvPr>
            <p:ph idx="1" type="body"/>
          </p:nvPr>
        </p:nvSpPr>
        <p:spPr>
          <a:xfrm>
            <a:off x="724950" y="3140275"/>
            <a:ext cx="7697400" cy="169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 each of these categories except two, written warnings are more numerous than citations. However, in 'investigatory stop' and 'externally generated stop', more citations were observed than written warnings. </a:t>
            </a:r>
            <a:endParaRPr/>
          </a:p>
          <a:p>
            <a:pPr indent="0" lvl="0" marL="0" rtl="0" algn="l">
              <a:spcBef>
                <a:spcPts val="0"/>
              </a:spcBef>
              <a:spcAft>
                <a:spcPts val="0"/>
              </a:spcAft>
              <a:buNone/>
            </a:pPr>
            <a:r>
              <a:t/>
            </a:r>
            <a:endParaRPr/>
          </a:p>
        </p:txBody>
      </p:sp>
      <p:pic>
        <p:nvPicPr>
          <p:cNvPr id="381" name="Google Shape;381;p58"/>
          <p:cNvPicPr preferRelativeResize="0"/>
          <p:nvPr/>
        </p:nvPicPr>
        <p:blipFill>
          <a:blip r:embed="rId3">
            <a:alphaModFix/>
          </a:blip>
          <a:stretch>
            <a:fillRect/>
          </a:stretch>
        </p:blipFill>
        <p:spPr>
          <a:xfrm>
            <a:off x="768073" y="184448"/>
            <a:ext cx="2977650" cy="2864075"/>
          </a:xfrm>
          <a:prstGeom prst="rect">
            <a:avLst/>
          </a:prstGeom>
          <a:noFill/>
          <a:ln>
            <a:noFill/>
          </a:ln>
        </p:spPr>
      </p:pic>
      <p:pic>
        <p:nvPicPr>
          <p:cNvPr id="382" name="Google Shape;382;p58"/>
          <p:cNvPicPr preferRelativeResize="0"/>
          <p:nvPr/>
        </p:nvPicPr>
        <p:blipFill rotWithShape="1">
          <a:blip r:embed="rId4">
            <a:alphaModFix/>
          </a:blip>
          <a:srcRect b="2987" l="0" r="0" t="0"/>
          <a:stretch/>
        </p:blipFill>
        <p:spPr>
          <a:xfrm>
            <a:off x="4741450" y="164525"/>
            <a:ext cx="2825000" cy="28171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9"/>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388" name="Google Shape;388;p59"/>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Stop outcome data is compared with search type to understand how the two variables vary with one another.</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0"/>
          <p:cNvSpPr txBox="1"/>
          <p:nvPr>
            <p:ph idx="1" type="body"/>
          </p:nvPr>
        </p:nvSpPr>
        <p:spPr>
          <a:xfrm>
            <a:off x="724950" y="3966899"/>
            <a:ext cx="7697400" cy="86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We see a much </a:t>
            </a:r>
            <a:r>
              <a:rPr b="1" lang="en"/>
              <a:t>higher rate of citations when a search was conducted</a:t>
            </a:r>
            <a:r>
              <a:rPr lang="en"/>
              <a:t>, which is to be expected since the officer must have reasonable conviction to search. </a:t>
            </a:r>
            <a:endParaRPr/>
          </a:p>
        </p:txBody>
      </p:sp>
      <p:pic>
        <p:nvPicPr>
          <p:cNvPr id="394" name="Google Shape;394;p60"/>
          <p:cNvPicPr preferRelativeResize="0"/>
          <p:nvPr/>
        </p:nvPicPr>
        <p:blipFill>
          <a:blip r:embed="rId3">
            <a:alphaModFix/>
          </a:blip>
          <a:stretch>
            <a:fillRect/>
          </a:stretch>
        </p:blipFill>
        <p:spPr>
          <a:xfrm>
            <a:off x="990600" y="152400"/>
            <a:ext cx="3629025" cy="3333750"/>
          </a:xfrm>
          <a:prstGeom prst="rect">
            <a:avLst/>
          </a:prstGeom>
          <a:noFill/>
          <a:ln>
            <a:noFill/>
          </a:ln>
        </p:spPr>
      </p:pic>
      <p:pic>
        <p:nvPicPr>
          <p:cNvPr id="395" name="Google Shape;395;p60"/>
          <p:cNvPicPr preferRelativeResize="0"/>
          <p:nvPr/>
        </p:nvPicPr>
        <p:blipFill>
          <a:blip r:embed="rId4">
            <a:alphaModFix/>
          </a:blip>
          <a:stretch>
            <a:fillRect/>
          </a:stretch>
        </p:blipFill>
        <p:spPr>
          <a:xfrm>
            <a:off x="5076825" y="152400"/>
            <a:ext cx="3543300" cy="3448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Inferential Statistics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803275" y="581675"/>
            <a:ext cx="3250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nulls I</a:t>
            </a:r>
            <a:endParaRPr/>
          </a:p>
        </p:txBody>
      </p:sp>
      <p:pic>
        <p:nvPicPr>
          <p:cNvPr id="111" name="Google Shape;111;p17"/>
          <p:cNvPicPr preferRelativeResize="0"/>
          <p:nvPr/>
        </p:nvPicPr>
        <p:blipFill>
          <a:blip r:embed="rId3">
            <a:alphaModFix/>
          </a:blip>
          <a:stretch>
            <a:fillRect/>
          </a:stretch>
        </p:blipFill>
        <p:spPr>
          <a:xfrm>
            <a:off x="5649025" y="645575"/>
            <a:ext cx="2964650" cy="4431025"/>
          </a:xfrm>
          <a:prstGeom prst="rect">
            <a:avLst/>
          </a:prstGeom>
          <a:noFill/>
          <a:ln>
            <a:noFill/>
          </a:ln>
        </p:spPr>
      </p:pic>
      <p:sp>
        <p:nvSpPr>
          <p:cNvPr id="112" name="Google Shape;112;p17"/>
          <p:cNvSpPr txBox="1"/>
          <p:nvPr/>
        </p:nvSpPr>
        <p:spPr>
          <a:xfrm>
            <a:off x="568325" y="1275025"/>
            <a:ext cx="4452600" cy="3004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latin typeface="Raleway"/>
              <a:ea typeface="Raleway"/>
              <a:cs typeface="Raleway"/>
              <a:sym typeface="Raleway"/>
            </a:endParaRPr>
          </a:p>
          <a:p>
            <a:pPr indent="0" lvl="0" marL="457200" rtl="0" algn="l">
              <a:spcBef>
                <a:spcPts val="0"/>
              </a:spcBef>
              <a:spcAft>
                <a:spcPts val="0"/>
              </a:spcAft>
              <a:buNone/>
            </a:pPr>
            <a:r>
              <a:rPr lang="en" sz="1800" u="sng">
                <a:latin typeface="Raleway"/>
                <a:ea typeface="Raleway"/>
                <a:cs typeface="Raleway"/>
                <a:sym typeface="Raleway"/>
              </a:rPr>
              <a:t>Dropped via pair-wise deletion:</a:t>
            </a:r>
            <a:endParaRPr sz="1800" u="sng">
              <a:latin typeface="Raleway"/>
              <a:ea typeface="Raleway"/>
              <a:cs typeface="Raleway"/>
              <a:sym typeface="Raleway"/>
            </a:endParaRPr>
          </a:p>
          <a:p>
            <a:pPr indent="457200" lvl="0" marL="0" rtl="0" algn="l">
              <a:spcBef>
                <a:spcPts val="0"/>
              </a:spcBef>
              <a:spcAft>
                <a:spcPts val="0"/>
              </a:spcAft>
              <a:buNone/>
            </a:pPr>
            <a:r>
              <a:t/>
            </a:r>
            <a:endParaRPr sz="1800">
              <a:latin typeface="Raleway"/>
              <a:ea typeface="Raleway"/>
              <a:cs typeface="Raleway"/>
              <a:sym typeface="Raleway"/>
            </a:endParaRPr>
          </a:p>
          <a:p>
            <a:pPr indent="0" lvl="0" marL="457200" rtl="0" algn="l">
              <a:spcBef>
                <a:spcPts val="0"/>
              </a:spcBef>
              <a:spcAft>
                <a:spcPts val="0"/>
              </a:spcAft>
              <a:buNone/>
            </a:pPr>
            <a:r>
              <a:rPr lang="en" sz="1800">
                <a:latin typeface="Raleway"/>
                <a:ea typeface="Raleway"/>
                <a:cs typeface="Raleway"/>
                <a:sym typeface="Raleway"/>
              </a:rPr>
              <a:t>'state', 'stop_datetime', 'county_fips', 'driver_age_raw', 'driver_race_raw', 'violation', 'search_conducted', 'search_type', 'is_arrested', 'officer_id', 'fine_grained_location', 'county_name', 'location_raw', 'id'</a:t>
            </a:r>
            <a:endParaRPr sz="1800">
              <a:latin typeface="Raleway"/>
              <a:ea typeface="Raleway"/>
              <a:cs typeface="Raleway"/>
              <a:sym typeface="Raleway"/>
            </a:endParaRPr>
          </a:p>
          <a:p>
            <a:pPr indent="0" lvl="0" marL="0" rtl="0" algn="l">
              <a:spcBef>
                <a:spcPts val="0"/>
              </a:spcBef>
              <a:spcAft>
                <a:spcPts val="0"/>
              </a:spcAft>
              <a:buNone/>
            </a:pPr>
            <a:r>
              <a:t/>
            </a:r>
            <a:endParaRPr sz="1200">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62"/>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Chi squared tests of independence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pic>
        <p:nvPicPr>
          <p:cNvPr id="410" name="Google Shape;410;p63"/>
          <p:cNvPicPr preferRelativeResize="0"/>
          <p:nvPr/>
        </p:nvPicPr>
        <p:blipFill>
          <a:blip r:embed="rId3">
            <a:alphaModFix/>
          </a:blip>
          <a:stretch>
            <a:fillRect/>
          </a:stretch>
        </p:blipFill>
        <p:spPr>
          <a:xfrm>
            <a:off x="425975" y="769825"/>
            <a:ext cx="7991475" cy="2095500"/>
          </a:xfrm>
          <a:prstGeom prst="rect">
            <a:avLst/>
          </a:prstGeom>
          <a:noFill/>
          <a:ln>
            <a:noFill/>
          </a:ln>
        </p:spPr>
      </p:pic>
      <p:sp>
        <p:nvSpPr>
          <p:cNvPr id="411" name="Google Shape;411;p63"/>
          <p:cNvSpPr txBox="1"/>
          <p:nvPr>
            <p:ph idx="1" type="body"/>
          </p:nvPr>
        </p:nvSpPr>
        <p:spPr>
          <a:xfrm>
            <a:off x="724950" y="3146297"/>
            <a:ext cx="7697400" cy="168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Each variable seen on the right was compared with the target variable, stop outcome, to test whether or not the two were independent of each other.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each case, the null hypothesis was that the two variables had no relationship, and in each case I was able to reject the null hypothesis.</a:t>
            </a:r>
            <a:endParaRPr sz="1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4"/>
          <p:cNvSpPr txBox="1"/>
          <p:nvPr>
            <p:ph type="title"/>
          </p:nvPr>
        </p:nvSpPr>
        <p:spPr>
          <a:xfrm>
            <a:off x="797850" y="2025750"/>
            <a:ext cx="7021200" cy="109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Bootstrap hypothesis testing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65"/>
          <p:cNvSpPr txBox="1"/>
          <p:nvPr>
            <p:ph type="title"/>
          </p:nvPr>
        </p:nvSpPr>
        <p:spPr>
          <a:xfrm>
            <a:off x="920950" y="371850"/>
            <a:ext cx="7560300" cy="11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400">
                <a:solidFill>
                  <a:srgbClr val="000000"/>
                </a:solidFill>
                <a:highlight>
                  <a:srgbClr val="FFFFFF"/>
                </a:highlight>
                <a:latin typeface="Arial"/>
                <a:ea typeface="Arial"/>
                <a:cs typeface="Arial"/>
                <a:sym typeface="Arial"/>
              </a:rPr>
              <a:t>Ho: The ratios of female and male stop outcomes (written warnings:citations) are the same </a:t>
            </a:r>
            <a:endParaRPr b="0" sz="14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0" sz="1400">
              <a:solidFill>
                <a:srgbClr val="000000"/>
              </a:solidFill>
              <a:highlight>
                <a:srgbClr val="FFFFFF"/>
              </a:highlight>
              <a:latin typeface="Arial"/>
              <a:ea typeface="Arial"/>
              <a:cs typeface="Arial"/>
              <a:sym typeface="Arial"/>
            </a:endParaRPr>
          </a:p>
          <a:p>
            <a:pPr indent="0" lvl="0" marL="0" marR="266700" rtl="0" algn="l">
              <a:lnSpc>
                <a:spcPct val="115000"/>
              </a:lnSpc>
              <a:spcBef>
                <a:spcPts val="1100"/>
              </a:spcBef>
              <a:spcAft>
                <a:spcPts val="0"/>
              </a:spcAft>
              <a:buNone/>
            </a:pPr>
            <a:r>
              <a:rPr b="0" lang="en" sz="1400">
                <a:solidFill>
                  <a:srgbClr val="000000"/>
                </a:solidFill>
                <a:highlight>
                  <a:srgbClr val="FFFFFF"/>
                </a:highlight>
                <a:latin typeface="Arial"/>
                <a:ea typeface="Arial"/>
                <a:cs typeface="Arial"/>
                <a:sym typeface="Arial"/>
              </a:rPr>
              <a:t>Ha: The ratios of female and male stop outcomes are different.</a:t>
            </a:r>
            <a:endParaRPr b="0" sz="140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b="0" sz="1400">
              <a:solidFill>
                <a:srgbClr val="000000"/>
              </a:solidFill>
              <a:latin typeface="Lato"/>
              <a:ea typeface="Lato"/>
              <a:cs typeface="Lato"/>
              <a:sym typeface="Lato"/>
            </a:endParaRPr>
          </a:p>
          <a:p>
            <a:pPr indent="0" lvl="0" marL="0" rtl="0" algn="l">
              <a:spcBef>
                <a:spcPts val="0"/>
              </a:spcBef>
              <a:spcAft>
                <a:spcPts val="0"/>
              </a:spcAft>
              <a:buNone/>
            </a:pPr>
            <a:r>
              <a:t/>
            </a:r>
            <a:endParaRPr sz="1400"/>
          </a:p>
        </p:txBody>
      </p:sp>
      <p:pic>
        <p:nvPicPr>
          <p:cNvPr id="422" name="Google Shape;422;p65"/>
          <p:cNvPicPr preferRelativeResize="0"/>
          <p:nvPr/>
        </p:nvPicPr>
        <p:blipFill>
          <a:blip r:embed="rId3">
            <a:alphaModFix/>
          </a:blip>
          <a:stretch>
            <a:fillRect/>
          </a:stretch>
        </p:blipFill>
        <p:spPr>
          <a:xfrm>
            <a:off x="3627000" y="1397200"/>
            <a:ext cx="5168950" cy="3256675"/>
          </a:xfrm>
          <a:prstGeom prst="rect">
            <a:avLst/>
          </a:prstGeom>
          <a:noFill/>
          <a:ln>
            <a:noFill/>
          </a:ln>
        </p:spPr>
      </p:pic>
      <p:sp>
        <p:nvSpPr>
          <p:cNvPr id="423" name="Google Shape;423;p65"/>
          <p:cNvSpPr txBox="1"/>
          <p:nvPr/>
        </p:nvSpPr>
        <p:spPr>
          <a:xfrm>
            <a:off x="984925" y="1874100"/>
            <a:ext cx="2229900" cy="17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Reject null hypothesis</a:t>
            </a:r>
            <a:endParaRPr sz="2400">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66"/>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7"/>
          <p:cNvSpPr txBox="1"/>
          <p:nvPr>
            <p:ph type="title"/>
          </p:nvPr>
        </p:nvSpPr>
        <p:spPr>
          <a:xfrm>
            <a:off x="400275" y="57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Test (default parameters)</a:t>
            </a:r>
            <a:endParaRPr/>
          </a:p>
        </p:txBody>
      </p:sp>
      <p:sp>
        <p:nvSpPr>
          <p:cNvPr id="434" name="Google Shape;434;p67"/>
          <p:cNvSpPr txBox="1"/>
          <p:nvPr>
            <p:ph idx="1" type="body"/>
          </p:nvPr>
        </p:nvSpPr>
        <p:spPr>
          <a:xfrm>
            <a:off x="1831125" y="3329850"/>
            <a:ext cx="4827000" cy="479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Terrible performance in the minority class</a:t>
            </a:r>
            <a:endParaRPr sz="1800"/>
          </a:p>
        </p:txBody>
      </p:sp>
      <p:pic>
        <p:nvPicPr>
          <p:cNvPr id="435" name="Google Shape;435;p67"/>
          <p:cNvPicPr preferRelativeResize="0"/>
          <p:nvPr/>
        </p:nvPicPr>
        <p:blipFill>
          <a:blip r:embed="rId3">
            <a:alphaModFix/>
          </a:blip>
          <a:stretch>
            <a:fillRect/>
          </a:stretch>
        </p:blipFill>
        <p:spPr>
          <a:xfrm>
            <a:off x="152400" y="2082450"/>
            <a:ext cx="8839201" cy="74987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400275" y="57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I</a:t>
            </a:r>
            <a:endParaRPr/>
          </a:p>
        </p:txBody>
      </p:sp>
      <p:sp>
        <p:nvSpPr>
          <p:cNvPr id="441" name="Google Shape;441;p68"/>
          <p:cNvSpPr txBox="1"/>
          <p:nvPr>
            <p:ph idx="1" type="body"/>
          </p:nvPr>
        </p:nvSpPr>
        <p:spPr>
          <a:xfrm>
            <a:off x="1735350" y="1414125"/>
            <a:ext cx="4827000" cy="339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 an effort to improve the logistic regression model, I created a correlation matrix with the features to see if I could drop any highly correlated columns to reduce dimensionality.</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93 features were dropped (mostly dummy variables)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9"/>
          <p:cNvSpPr txBox="1"/>
          <p:nvPr>
            <p:ph type="title"/>
          </p:nvPr>
        </p:nvSpPr>
        <p:spPr>
          <a:xfrm>
            <a:off x="400275" y="57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(reduced dimensionality)</a:t>
            </a:r>
            <a:endParaRPr/>
          </a:p>
        </p:txBody>
      </p:sp>
      <p:sp>
        <p:nvSpPr>
          <p:cNvPr id="447" name="Google Shape;447;p69"/>
          <p:cNvSpPr txBox="1"/>
          <p:nvPr>
            <p:ph idx="1" type="body"/>
          </p:nvPr>
        </p:nvSpPr>
        <p:spPr>
          <a:xfrm>
            <a:off x="2136000" y="3316175"/>
            <a:ext cx="4872000" cy="112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Improvement in precision</a:t>
            </a:r>
            <a:endParaRPr sz="1800"/>
          </a:p>
          <a:p>
            <a:pPr indent="-342900" lvl="0" marL="457200" rtl="0" algn="l">
              <a:spcBef>
                <a:spcPts val="0"/>
              </a:spcBef>
              <a:spcAft>
                <a:spcPts val="0"/>
              </a:spcAft>
              <a:buSzPts val="1800"/>
              <a:buChar char="●"/>
            </a:pPr>
            <a:r>
              <a:rPr lang="en" sz="1800"/>
              <a:t>Recall still suffers</a:t>
            </a:r>
            <a:endParaRPr sz="1800"/>
          </a:p>
          <a:p>
            <a:pPr indent="-342900" lvl="0" marL="457200" rtl="0" algn="l">
              <a:spcBef>
                <a:spcPts val="0"/>
              </a:spcBef>
              <a:spcAft>
                <a:spcPts val="0"/>
              </a:spcAft>
              <a:buSzPts val="1800"/>
              <a:buChar char="●"/>
            </a:pPr>
            <a:r>
              <a:rPr lang="en" sz="1800"/>
              <a:t>Continue to use reduced dataset</a:t>
            </a:r>
            <a:endParaRPr sz="1800"/>
          </a:p>
        </p:txBody>
      </p:sp>
      <p:pic>
        <p:nvPicPr>
          <p:cNvPr id="448" name="Google Shape;448;p69"/>
          <p:cNvPicPr preferRelativeResize="0"/>
          <p:nvPr/>
        </p:nvPicPr>
        <p:blipFill>
          <a:blip r:embed="rId3">
            <a:alphaModFix/>
          </a:blip>
          <a:stretch>
            <a:fillRect/>
          </a:stretch>
        </p:blipFill>
        <p:spPr>
          <a:xfrm>
            <a:off x="152400" y="2027575"/>
            <a:ext cx="8839201" cy="76902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0"/>
          <p:cNvSpPr txBox="1"/>
          <p:nvPr>
            <p:ph type="title"/>
          </p:nvPr>
        </p:nvSpPr>
        <p:spPr>
          <a:xfrm>
            <a:off x="400275" y="57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Random Forest Classifier</a:t>
            </a:r>
            <a:endParaRPr/>
          </a:p>
        </p:txBody>
      </p:sp>
      <p:sp>
        <p:nvSpPr>
          <p:cNvPr id="454" name="Google Shape;454;p70"/>
          <p:cNvSpPr txBox="1"/>
          <p:nvPr>
            <p:ph idx="1" type="body"/>
          </p:nvPr>
        </p:nvSpPr>
        <p:spPr>
          <a:xfrm>
            <a:off x="2970450" y="3302500"/>
            <a:ext cx="2436000" cy="112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Accuracy suffers</a:t>
            </a:r>
            <a:endParaRPr sz="1800"/>
          </a:p>
        </p:txBody>
      </p:sp>
      <p:pic>
        <p:nvPicPr>
          <p:cNvPr id="455" name="Google Shape;455;p70"/>
          <p:cNvPicPr preferRelativeResize="0"/>
          <p:nvPr/>
        </p:nvPicPr>
        <p:blipFill>
          <a:blip r:embed="rId3">
            <a:alphaModFix/>
          </a:blip>
          <a:stretch>
            <a:fillRect/>
          </a:stretch>
        </p:blipFill>
        <p:spPr>
          <a:xfrm>
            <a:off x="152400" y="2103775"/>
            <a:ext cx="8839199" cy="75128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7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I</a:t>
            </a:r>
            <a:endParaRPr/>
          </a:p>
        </p:txBody>
      </p:sp>
      <p:sp>
        <p:nvSpPr>
          <p:cNvPr id="461" name="Google Shape;461;p71"/>
          <p:cNvSpPr txBox="1"/>
          <p:nvPr>
            <p:ph idx="1" type="body"/>
          </p:nvPr>
        </p:nvSpPr>
        <p:spPr>
          <a:xfrm>
            <a:off x="5567575" y="1662825"/>
            <a:ext cx="3036900" cy="269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Randomized search </a:t>
            </a:r>
            <a:endParaRPr sz="18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800">
              <a:solidFill>
                <a:srgbClr val="000000"/>
              </a:solidFill>
              <a:highlight>
                <a:srgbClr val="FFFFFF"/>
              </a:highlight>
              <a:latin typeface="Arial"/>
              <a:ea typeface="Arial"/>
              <a:cs typeface="Arial"/>
              <a:sym typeface="Arial"/>
            </a:endParaRPr>
          </a:p>
          <a:p>
            <a:pPr indent="-342900" lvl="0" marL="457200" rtl="0" algn="l">
              <a:spcBef>
                <a:spcPts val="160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100 iterations with a 3 fold cross validation loop </a:t>
            </a:r>
            <a:endParaRPr sz="1800"/>
          </a:p>
        </p:txBody>
      </p:sp>
      <p:pic>
        <p:nvPicPr>
          <p:cNvPr id="462" name="Google Shape;462;p71"/>
          <p:cNvPicPr preferRelativeResize="0"/>
          <p:nvPr/>
        </p:nvPicPr>
        <p:blipFill>
          <a:blip r:embed="rId3">
            <a:alphaModFix/>
          </a:blip>
          <a:stretch>
            <a:fillRect/>
          </a:stretch>
        </p:blipFill>
        <p:spPr>
          <a:xfrm>
            <a:off x="880654" y="1662829"/>
            <a:ext cx="3997300" cy="201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62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Handling nulls II</a:t>
            </a:r>
            <a:endParaRPr/>
          </a:p>
        </p:txBody>
      </p:sp>
      <p:sp>
        <p:nvSpPr>
          <p:cNvPr id="118" name="Google Shape;118;p18"/>
          <p:cNvSpPr txBox="1"/>
          <p:nvPr>
            <p:ph idx="1" type="body"/>
          </p:nvPr>
        </p:nvSpPr>
        <p:spPr>
          <a:xfrm>
            <a:off x="729450" y="2078875"/>
            <a:ext cx="3708000" cy="2261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u="sng">
                <a:solidFill>
                  <a:srgbClr val="000000"/>
                </a:solidFill>
                <a:latin typeface="Raleway"/>
                <a:ea typeface="Raleway"/>
                <a:cs typeface="Raleway"/>
                <a:sym typeface="Raleway"/>
              </a:rPr>
              <a:t>Dropped via list-wise deletion:</a:t>
            </a:r>
            <a:endParaRPr sz="1400" u="sng">
              <a:solidFill>
                <a:srgbClr val="000000"/>
              </a:solidFill>
              <a:latin typeface="Raleway"/>
              <a:ea typeface="Raleway"/>
              <a:cs typeface="Raleway"/>
              <a:sym typeface="Raleway"/>
            </a:endParaRPr>
          </a:p>
          <a:p>
            <a:pPr indent="0" lvl="0" marL="457200" rtl="0" algn="l">
              <a:spcBef>
                <a:spcPts val="1600"/>
              </a:spcBef>
              <a:spcAft>
                <a:spcPts val="0"/>
              </a:spcAft>
              <a:buNone/>
            </a:pPr>
            <a:r>
              <a:rPr lang="en" sz="1400">
                <a:solidFill>
                  <a:srgbClr val="000000"/>
                </a:solidFill>
                <a:latin typeface="Raleway"/>
                <a:ea typeface="Raleway"/>
                <a:cs typeface="Raleway"/>
                <a:sym typeface="Raleway"/>
              </a:rPr>
              <a:t>‘driver_gender’, ‘driver_age’, ‘driver_race’, ‘violation_raw’, ‘search_type_raw’, ‘contraband_found’, ‘stop_outcome”</a:t>
            </a:r>
            <a:endParaRPr sz="1400">
              <a:solidFill>
                <a:srgbClr val="000000"/>
              </a:solidFill>
              <a:latin typeface="Raleway"/>
              <a:ea typeface="Raleway"/>
              <a:cs typeface="Raleway"/>
              <a:sym typeface="Raleway"/>
            </a:endParaRPr>
          </a:p>
          <a:p>
            <a:pPr indent="0" lvl="0" marL="0" rtl="0" algn="l">
              <a:spcBef>
                <a:spcPts val="1600"/>
              </a:spcBef>
              <a:spcAft>
                <a:spcPts val="1600"/>
              </a:spcAft>
              <a:buNone/>
            </a:pPr>
            <a:r>
              <a:t/>
            </a:r>
            <a:endParaRPr/>
          </a:p>
        </p:txBody>
      </p:sp>
      <p:pic>
        <p:nvPicPr>
          <p:cNvPr id="119" name="Google Shape;119;p18"/>
          <p:cNvPicPr preferRelativeResize="0"/>
          <p:nvPr/>
        </p:nvPicPr>
        <p:blipFill>
          <a:blip r:embed="rId3">
            <a:alphaModFix/>
          </a:blip>
          <a:stretch>
            <a:fillRect/>
          </a:stretch>
        </p:blipFill>
        <p:spPr>
          <a:xfrm>
            <a:off x="5273100" y="1276950"/>
            <a:ext cx="3314700" cy="2447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type="title"/>
          </p:nvPr>
        </p:nvSpPr>
        <p:spPr>
          <a:xfrm>
            <a:off x="729450" y="556650"/>
            <a:ext cx="7847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randomized search</a:t>
            </a:r>
            <a:endParaRPr/>
          </a:p>
        </p:txBody>
      </p:sp>
      <p:sp>
        <p:nvSpPr>
          <p:cNvPr id="468" name="Google Shape;468;p72"/>
          <p:cNvSpPr txBox="1"/>
          <p:nvPr>
            <p:ph idx="1" type="body"/>
          </p:nvPr>
        </p:nvSpPr>
        <p:spPr>
          <a:xfrm>
            <a:off x="2786850" y="3219050"/>
            <a:ext cx="3152100" cy="11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Better accuracy </a:t>
            </a:r>
            <a:endParaRPr sz="1800"/>
          </a:p>
          <a:p>
            <a:pPr indent="-342900" lvl="0" marL="457200" rtl="0" algn="l">
              <a:spcBef>
                <a:spcPts val="0"/>
              </a:spcBef>
              <a:spcAft>
                <a:spcPts val="0"/>
              </a:spcAft>
              <a:buSzPts val="1800"/>
              <a:buChar char="●"/>
            </a:pPr>
            <a:r>
              <a:rPr lang="en" sz="1800"/>
              <a:t>Worse recall, f-1 score</a:t>
            </a:r>
            <a:endParaRPr sz="1800"/>
          </a:p>
        </p:txBody>
      </p:sp>
      <p:pic>
        <p:nvPicPr>
          <p:cNvPr id="469" name="Google Shape;469;p72"/>
          <p:cNvPicPr preferRelativeResize="0"/>
          <p:nvPr/>
        </p:nvPicPr>
        <p:blipFill>
          <a:blip r:embed="rId3">
            <a:alphaModFix/>
          </a:blip>
          <a:stretch>
            <a:fillRect/>
          </a:stretch>
        </p:blipFill>
        <p:spPr>
          <a:xfrm>
            <a:off x="152400" y="1701450"/>
            <a:ext cx="8839201" cy="90801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Hyperparameter tuning II</a:t>
            </a:r>
            <a:endParaRPr/>
          </a:p>
        </p:txBody>
      </p:sp>
      <p:sp>
        <p:nvSpPr>
          <p:cNvPr id="475" name="Google Shape;475;p73"/>
          <p:cNvSpPr txBox="1"/>
          <p:nvPr>
            <p:ph idx="1" type="body"/>
          </p:nvPr>
        </p:nvSpPr>
        <p:spPr>
          <a:xfrm>
            <a:off x="5540150" y="2117250"/>
            <a:ext cx="3036900" cy="90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Arial"/>
              <a:buChar char="●"/>
            </a:pPr>
            <a:r>
              <a:rPr lang="en" sz="1800">
                <a:solidFill>
                  <a:srgbClr val="000000"/>
                </a:solidFill>
                <a:highlight>
                  <a:srgbClr val="FFFFFF"/>
                </a:highlight>
                <a:latin typeface="Arial"/>
                <a:ea typeface="Arial"/>
                <a:cs typeface="Arial"/>
                <a:sym typeface="Arial"/>
              </a:rPr>
              <a:t>Grid search best parameters found </a:t>
            </a:r>
            <a:endParaRPr sz="1800"/>
          </a:p>
        </p:txBody>
      </p:sp>
      <p:pic>
        <p:nvPicPr>
          <p:cNvPr id="476" name="Google Shape;476;p73"/>
          <p:cNvPicPr preferRelativeResize="0"/>
          <p:nvPr/>
        </p:nvPicPr>
        <p:blipFill>
          <a:blip r:embed="rId3">
            <a:alphaModFix/>
          </a:blip>
          <a:stretch>
            <a:fillRect/>
          </a:stretch>
        </p:blipFill>
        <p:spPr>
          <a:xfrm>
            <a:off x="729450" y="1857097"/>
            <a:ext cx="3804225" cy="19559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729450" y="556650"/>
            <a:ext cx="7847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grid search</a:t>
            </a:r>
            <a:endParaRPr/>
          </a:p>
        </p:txBody>
      </p:sp>
      <p:sp>
        <p:nvSpPr>
          <p:cNvPr id="482" name="Google Shape;482;p74"/>
          <p:cNvSpPr txBox="1"/>
          <p:nvPr>
            <p:ph idx="1" type="body"/>
          </p:nvPr>
        </p:nvSpPr>
        <p:spPr>
          <a:xfrm>
            <a:off x="2771250" y="3232725"/>
            <a:ext cx="3601500" cy="11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Improvement in precision</a:t>
            </a:r>
            <a:endParaRPr sz="1800"/>
          </a:p>
        </p:txBody>
      </p:sp>
      <p:pic>
        <p:nvPicPr>
          <p:cNvPr id="483" name="Google Shape;483;p74"/>
          <p:cNvPicPr preferRelativeResize="0"/>
          <p:nvPr/>
        </p:nvPicPr>
        <p:blipFill>
          <a:blip r:embed="rId3">
            <a:alphaModFix/>
          </a:blip>
          <a:stretch>
            <a:fillRect/>
          </a:stretch>
        </p:blipFill>
        <p:spPr>
          <a:xfrm>
            <a:off x="114625" y="1977750"/>
            <a:ext cx="9077325" cy="914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609600" y="545575"/>
            <a:ext cx="880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Classifier: hyperparameter tuning</a:t>
            </a:r>
            <a:endParaRPr/>
          </a:p>
        </p:txBody>
      </p:sp>
      <p:sp>
        <p:nvSpPr>
          <p:cNvPr id="489" name="Google Shape;489;p75"/>
          <p:cNvSpPr txBox="1"/>
          <p:nvPr>
            <p:ph idx="1" type="body"/>
          </p:nvPr>
        </p:nvSpPr>
        <p:spPr>
          <a:xfrm>
            <a:off x="4727425" y="2329875"/>
            <a:ext cx="3601500" cy="112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Data scaled prior</a:t>
            </a:r>
            <a:endParaRPr sz="1800"/>
          </a:p>
          <a:p>
            <a:pPr indent="-342900" lvl="0" marL="457200" rtl="0" algn="l">
              <a:spcBef>
                <a:spcPts val="0"/>
              </a:spcBef>
              <a:spcAft>
                <a:spcPts val="0"/>
              </a:spcAft>
              <a:buSzPts val="1800"/>
              <a:buChar char="●"/>
            </a:pPr>
            <a:r>
              <a:rPr lang="en" sz="1800"/>
              <a:t>Learning rate of 0.5 chosen</a:t>
            </a:r>
            <a:endParaRPr sz="1800"/>
          </a:p>
        </p:txBody>
      </p:sp>
      <p:pic>
        <p:nvPicPr>
          <p:cNvPr id="490" name="Google Shape;490;p75"/>
          <p:cNvPicPr preferRelativeResize="0"/>
          <p:nvPr/>
        </p:nvPicPr>
        <p:blipFill>
          <a:blip r:embed="rId3">
            <a:alphaModFix/>
          </a:blip>
          <a:stretch>
            <a:fillRect/>
          </a:stretch>
        </p:blipFill>
        <p:spPr>
          <a:xfrm>
            <a:off x="781675" y="1383625"/>
            <a:ext cx="2939175" cy="34544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Classifier</a:t>
            </a:r>
            <a:endParaRPr/>
          </a:p>
        </p:txBody>
      </p:sp>
      <p:sp>
        <p:nvSpPr>
          <p:cNvPr id="496" name="Google Shape;496;p76"/>
          <p:cNvSpPr txBox="1"/>
          <p:nvPr>
            <p:ph idx="1" type="body"/>
          </p:nvPr>
        </p:nvSpPr>
        <p:spPr>
          <a:xfrm>
            <a:off x="2494950" y="3408050"/>
            <a:ext cx="4154100" cy="535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Recall and f-1 score still poor</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497" name="Google Shape;497;p76"/>
          <p:cNvPicPr preferRelativeResize="0"/>
          <p:nvPr/>
        </p:nvPicPr>
        <p:blipFill>
          <a:blip r:embed="rId3">
            <a:alphaModFix/>
          </a:blip>
          <a:stretch>
            <a:fillRect/>
          </a:stretch>
        </p:blipFill>
        <p:spPr>
          <a:xfrm>
            <a:off x="152400" y="1701450"/>
            <a:ext cx="8839201" cy="89134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7"/>
          <p:cNvSpPr txBox="1"/>
          <p:nvPr>
            <p:ph type="title"/>
          </p:nvPr>
        </p:nvSpPr>
        <p:spPr>
          <a:xfrm>
            <a:off x="400275" y="5779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II</a:t>
            </a:r>
            <a:endParaRPr/>
          </a:p>
        </p:txBody>
      </p:sp>
      <p:sp>
        <p:nvSpPr>
          <p:cNvPr id="503" name="Google Shape;503;p77"/>
          <p:cNvSpPr txBox="1"/>
          <p:nvPr>
            <p:ph idx="1" type="body"/>
          </p:nvPr>
        </p:nvSpPr>
        <p:spPr>
          <a:xfrm>
            <a:off x="1735350" y="1414125"/>
            <a:ext cx="4827000" cy="339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 am rerunning the best performing model, random forest, without dummy variables. </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To do this, I created a new dataframe with all the categorical variables back intack. I then used a label encoder to convert all of the categorical columns into integers.</a:t>
            </a:r>
            <a:endParaRPr sz="1800"/>
          </a:p>
          <a:p>
            <a:pPr indent="0" lvl="0" marL="0" rtl="0" algn="l">
              <a:spcBef>
                <a:spcPts val="1600"/>
              </a:spcBef>
              <a:spcAft>
                <a:spcPts val="1600"/>
              </a:spcAft>
              <a:buNone/>
            </a:pPr>
            <a:r>
              <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Classifier: best model</a:t>
            </a:r>
            <a:endParaRPr/>
          </a:p>
        </p:txBody>
      </p:sp>
      <p:sp>
        <p:nvSpPr>
          <p:cNvPr id="509" name="Google Shape;509;p78"/>
          <p:cNvSpPr txBox="1"/>
          <p:nvPr>
            <p:ph idx="1" type="body"/>
          </p:nvPr>
        </p:nvSpPr>
        <p:spPr>
          <a:xfrm>
            <a:off x="729450" y="3378850"/>
            <a:ext cx="7688700" cy="96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Best performing model with a good accuracy rate,and decent values for important metrics across the board.</a:t>
            </a:r>
            <a:endParaRPr sz="1800"/>
          </a:p>
        </p:txBody>
      </p:sp>
      <p:pic>
        <p:nvPicPr>
          <p:cNvPr id="510" name="Google Shape;510;p78"/>
          <p:cNvPicPr preferRelativeResize="0"/>
          <p:nvPr/>
        </p:nvPicPr>
        <p:blipFill>
          <a:blip r:embed="rId3">
            <a:alphaModFix/>
          </a:blip>
          <a:stretch>
            <a:fillRect/>
          </a:stretch>
        </p:blipFill>
        <p:spPr>
          <a:xfrm>
            <a:off x="152400" y="1777650"/>
            <a:ext cx="8839201" cy="89134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9"/>
          <p:cNvSpPr txBox="1"/>
          <p:nvPr>
            <p:ph idx="1" type="body"/>
          </p:nvPr>
        </p:nvSpPr>
        <p:spPr>
          <a:xfrm>
            <a:off x="3544350" y="4143950"/>
            <a:ext cx="2161500" cy="460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highlight>
                  <a:srgbClr val="FFFFFF"/>
                </a:highlight>
                <a:latin typeface="Arial"/>
                <a:ea typeface="Arial"/>
                <a:cs typeface="Arial"/>
                <a:sym typeface="Arial"/>
              </a:rPr>
              <a:t>ROC AUC=0.690</a:t>
            </a:r>
            <a:endParaRPr sz="18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p>
        </p:txBody>
      </p:sp>
      <p:pic>
        <p:nvPicPr>
          <p:cNvPr id="516" name="Google Shape;516;p79"/>
          <p:cNvPicPr preferRelativeResize="0"/>
          <p:nvPr/>
        </p:nvPicPr>
        <p:blipFill>
          <a:blip r:embed="rId3">
            <a:alphaModFix/>
          </a:blip>
          <a:stretch>
            <a:fillRect/>
          </a:stretch>
        </p:blipFill>
        <p:spPr>
          <a:xfrm>
            <a:off x="1958100" y="357600"/>
            <a:ext cx="5115450" cy="35821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80"/>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522" name="Google Shape;522;p80"/>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81"/>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summary</a:t>
            </a:r>
            <a:endParaRPr/>
          </a:p>
        </p:txBody>
      </p:sp>
      <p:sp>
        <p:nvSpPr>
          <p:cNvPr id="528" name="Google Shape;528;p81"/>
          <p:cNvSpPr txBox="1"/>
          <p:nvPr>
            <p:ph idx="1" type="body"/>
          </p:nvPr>
        </p:nvSpPr>
        <p:spPr>
          <a:xfrm>
            <a:off x="729450" y="1354275"/>
            <a:ext cx="7688700" cy="2985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While I originally thought the best idea was to convert the categorical features to dummy variables, I found this caused the models to overfit the data. </a:t>
            </a:r>
            <a:endParaRPr sz="1600"/>
          </a:p>
          <a:p>
            <a:pPr indent="-330200" lvl="0" marL="457200" rtl="0" algn="l">
              <a:spcBef>
                <a:spcPts val="0"/>
              </a:spcBef>
              <a:spcAft>
                <a:spcPts val="0"/>
              </a:spcAft>
              <a:buSzPts val="1600"/>
              <a:buChar char="●"/>
            </a:pPr>
            <a:r>
              <a:rPr lang="en" sz="1600"/>
              <a:t>After reducing the dataset by many of these dummy variables, I found that the best idea was actually to revert back to the original dataframe and use a label encoder to deal with the categoricals. </a:t>
            </a:r>
            <a:endParaRPr sz="1600"/>
          </a:p>
          <a:p>
            <a:pPr indent="-330200" lvl="0" marL="457200" rtl="0" algn="l">
              <a:spcBef>
                <a:spcPts val="0"/>
              </a:spcBef>
              <a:spcAft>
                <a:spcPts val="0"/>
              </a:spcAft>
              <a:buSzPts val="1600"/>
              <a:buChar char="●"/>
            </a:pPr>
            <a:r>
              <a:rPr lang="en" sz="1600"/>
              <a:t>After hyperparameter tuning, reduction of my target variable to two classes, and proper encoding of my categoricals, I was able to improve modeling by almost 10%</a:t>
            </a:r>
            <a:endParaRPr sz="1600"/>
          </a:p>
          <a:p>
            <a:pPr indent="-330200" lvl="0" marL="457200" rtl="0" algn="l">
              <a:spcBef>
                <a:spcPts val="0"/>
              </a:spcBef>
              <a:spcAft>
                <a:spcPts val="0"/>
              </a:spcAft>
              <a:buSzPts val="1600"/>
              <a:buChar char="●"/>
            </a:pPr>
            <a:r>
              <a:rPr lang="en" sz="1600"/>
              <a:t>Recall and precision improved the most through feature engineering, which was important because of the large class imbalance.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7650" y="612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feature engineering</a:t>
            </a:r>
            <a:endParaRPr/>
          </a:p>
        </p:txBody>
      </p:sp>
      <p:sp>
        <p:nvSpPr>
          <p:cNvPr id="125" name="Google Shape;125;p19"/>
          <p:cNvSpPr txBox="1"/>
          <p:nvPr>
            <p:ph idx="1" type="body"/>
          </p:nvPr>
        </p:nvSpPr>
        <p:spPr>
          <a:xfrm>
            <a:off x="729450" y="1404875"/>
            <a:ext cx="4936200" cy="29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1600"/>
              </a:spcBef>
              <a:spcAft>
                <a:spcPts val="0"/>
              </a:spcAft>
              <a:buSzPts val="1300"/>
              <a:buChar char="-"/>
            </a:pPr>
            <a:r>
              <a:rPr lang="en"/>
              <a:t>weekday, month, and year columns are engineered from datetime column to gain more information</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'stop_time' is condensed from HH:MM to just hour to reduce unneeded specificity</a:t>
            </a:r>
            <a:endParaRPr/>
          </a:p>
          <a:p>
            <a:pPr indent="0" lvl="0" marL="0" rtl="0" algn="l">
              <a:spcBef>
                <a:spcPts val="1600"/>
              </a:spcBef>
              <a:spcAft>
                <a:spcPts val="1600"/>
              </a:spcAft>
              <a:buNone/>
            </a:pPr>
            <a:r>
              <a:t/>
            </a:r>
            <a:endParaRPr/>
          </a:p>
        </p:txBody>
      </p:sp>
      <p:pic>
        <p:nvPicPr>
          <p:cNvPr id="126" name="Google Shape;126;p19"/>
          <p:cNvPicPr preferRelativeResize="0"/>
          <p:nvPr/>
        </p:nvPicPr>
        <p:blipFill>
          <a:blip r:embed="rId3">
            <a:alphaModFix/>
          </a:blip>
          <a:stretch>
            <a:fillRect/>
          </a:stretch>
        </p:blipFill>
        <p:spPr>
          <a:xfrm>
            <a:off x="5887125" y="1296088"/>
            <a:ext cx="2838450" cy="31527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82"/>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Directions</a:t>
            </a:r>
            <a:endParaRPr/>
          </a:p>
        </p:txBody>
      </p:sp>
      <p:sp>
        <p:nvSpPr>
          <p:cNvPr id="534" name="Google Shape;534;p82"/>
          <p:cNvSpPr txBox="1"/>
          <p:nvPr>
            <p:ph idx="1" type="body"/>
          </p:nvPr>
        </p:nvSpPr>
        <p:spPr>
          <a:xfrm>
            <a:off x="729450" y="1736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Further modelling and hyperparameter tuning should be done such as running a gridsearch or random search with the final random forest classifier model. </a:t>
            </a:r>
            <a:endParaRPr sz="1800"/>
          </a:p>
          <a:p>
            <a:pPr indent="-342900" lvl="0" marL="457200" rtl="0" algn="l">
              <a:spcBef>
                <a:spcPts val="0"/>
              </a:spcBef>
              <a:spcAft>
                <a:spcPts val="0"/>
              </a:spcAft>
              <a:buSzPts val="1800"/>
              <a:buChar char="●"/>
            </a:pPr>
            <a:r>
              <a:rPr lang="en" sz="1800"/>
              <a:t>Additional data on the minority class (citation receivers) could improve the accuracy of the model</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7339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Univariate Analysis</a:t>
            </a:r>
            <a:endParaRPr/>
          </a:p>
        </p:txBody>
      </p:sp>
      <p:sp>
        <p:nvSpPr>
          <p:cNvPr id="137" name="Google Shape;137;p21"/>
          <p:cNvSpPr txBox="1"/>
          <p:nvPr>
            <p:ph idx="1" type="subTitle"/>
          </p:nvPr>
        </p:nvSpPr>
        <p:spPr>
          <a:xfrm>
            <a:off x="5225500" y="1152275"/>
            <a:ext cx="3300900" cy="13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univariate analysis is done by EDA to determine if variables should be further engineered or modified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