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0"/>
  </p:notesMasterIdLst>
  <p:sldIdLst>
    <p:sldId id="283" r:id="rId2"/>
    <p:sldId id="286" r:id="rId3"/>
    <p:sldId id="291" r:id="rId4"/>
    <p:sldId id="290" r:id="rId5"/>
    <p:sldId id="270" r:id="rId6"/>
    <p:sldId id="287" r:id="rId7"/>
    <p:sldId id="289" r:id="rId8"/>
    <p:sldId id="285" r:id="rId9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815" autoAdjust="0"/>
  </p:normalViewPr>
  <p:slideViewPr>
    <p:cSldViewPr>
      <p:cViewPr>
        <p:scale>
          <a:sx n="74" d="100"/>
          <a:sy n="74" d="100"/>
        </p:scale>
        <p:origin x="-1290" y="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15EC7-BFE7-491E-A4F1-F2CEB28B4841}" type="datetimeFigureOut">
              <a:rPr lang="es-CO" smtClean="0"/>
              <a:t>16/12/2015</a:t>
            </a:fld>
            <a:endParaRPr lang="es-CO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47A52-E123-4BA2-8724-C322967269C9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05051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dirty="0">
              <a:solidFill>
                <a:srgbClr val="073E8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dirty="0">
              <a:solidFill>
                <a:srgbClr val="073E8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718DE2-1DFC-4A5A-B8F7-2201A0DF43E7}" type="slidenum">
              <a:rPr lang="es-ES" smtClean="0">
                <a:solidFill>
                  <a:srgbClr val="073E87"/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7767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b="1" dirty="0">
              <a:solidFill>
                <a:srgbClr val="073E87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b="1" dirty="0">
              <a:solidFill>
                <a:srgbClr val="073E87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E92C31D-1AA1-456E-9239-84EA7C08563D}" type="slidenum">
              <a:rPr lang="es-ES" b="1" smtClean="0">
                <a:solidFill>
                  <a:srgbClr val="073E87"/>
                </a:solidFill>
                <a:latin typeface="Arial" charset="0"/>
                <a:cs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es-ES" b="1" dirty="0">
              <a:solidFill>
                <a:srgbClr val="073E87"/>
              </a:solidFill>
              <a:latin typeface="Arial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575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b="1" dirty="0">
              <a:solidFill>
                <a:srgbClr val="073E87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b="1" dirty="0">
              <a:solidFill>
                <a:srgbClr val="073E87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E92C31D-1AA1-456E-9239-84EA7C08563D}" type="slidenum">
              <a:rPr lang="es-ES" b="1" smtClean="0">
                <a:solidFill>
                  <a:srgbClr val="073E87"/>
                </a:solidFill>
                <a:latin typeface="Arial" charset="0"/>
                <a:cs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es-ES" b="1" dirty="0">
              <a:solidFill>
                <a:srgbClr val="073E87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66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b="1" dirty="0">
              <a:solidFill>
                <a:srgbClr val="073E87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b="1" dirty="0">
              <a:solidFill>
                <a:srgbClr val="073E87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E92C31D-1AA1-456E-9239-84EA7C08563D}" type="slidenum">
              <a:rPr lang="es-ES" b="1" smtClean="0">
                <a:solidFill>
                  <a:srgbClr val="073E87"/>
                </a:solidFill>
                <a:latin typeface="Arial" charset="0"/>
                <a:cs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es-ES" b="1" dirty="0">
              <a:solidFill>
                <a:srgbClr val="073E87"/>
              </a:solidFill>
              <a:latin typeface="Arial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350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b="1" dirty="0">
              <a:solidFill>
                <a:srgbClr val="073E87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b="1" dirty="0">
              <a:solidFill>
                <a:srgbClr val="073E87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E92C31D-1AA1-456E-9239-84EA7C08563D}" type="slidenum">
              <a:rPr lang="es-ES" b="1" smtClean="0">
                <a:solidFill>
                  <a:srgbClr val="073E87"/>
                </a:solidFill>
                <a:latin typeface="Arial" charset="0"/>
                <a:cs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es-ES" b="1" dirty="0">
              <a:solidFill>
                <a:srgbClr val="073E87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0907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b="1" dirty="0">
              <a:solidFill>
                <a:srgbClr val="073E87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b="1" dirty="0">
              <a:solidFill>
                <a:srgbClr val="073E87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E92C31D-1AA1-456E-9239-84EA7C08563D}" type="slidenum">
              <a:rPr lang="es-ES" b="1" smtClean="0">
                <a:solidFill>
                  <a:srgbClr val="073E87"/>
                </a:solidFill>
                <a:latin typeface="Arial" charset="0"/>
                <a:cs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es-ES" b="1" dirty="0">
              <a:solidFill>
                <a:srgbClr val="073E87"/>
              </a:solidFill>
              <a:latin typeface="Arial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824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dirty="0">
              <a:solidFill>
                <a:srgbClr val="073E8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dirty="0">
              <a:solidFill>
                <a:srgbClr val="073E8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03B581-A827-4D8A-8EAF-34C2064CCD6B}" type="slidenum">
              <a:rPr lang="es-ES" smtClean="0">
                <a:solidFill>
                  <a:srgbClr val="073E87"/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44620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dirty="0">
              <a:solidFill>
                <a:srgbClr val="073E8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dirty="0">
              <a:solidFill>
                <a:srgbClr val="073E8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2376BB-9E90-4B1C-AC40-1FAF44CCA3AE}" type="slidenum">
              <a:rPr lang="es-ES" smtClean="0">
                <a:solidFill>
                  <a:srgbClr val="073E87"/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3707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dirty="0">
              <a:solidFill>
                <a:srgbClr val="073E8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dirty="0">
              <a:solidFill>
                <a:srgbClr val="073E8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DCD13D-EE1A-4F7B-9423-094AE9B6EDC3}" type="slidenum">
              <a:rPr lang="es-ES" smtClean="0">
                <a:solidFill>
                  <a:srgbClr val="073E87"/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23447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dirty="0">
              <a:solidFill>
                <a:srgbClr val="073E8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dirty="0">
              <a:solidFill>
                <a:srgbClr val="073E8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694DFF-DF37-43F2-93EE-F61245EF6D01}" type="slidenum">
              <a:rPr lang="es-ES" smtClean="0">
                <a:solidFill>
                  <a:srgbClr val="073E87"/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43774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dirty="0">
              <a:solidFill>
                <a:srgbClr val="073E8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dirty="0">
              <a:solidFill>
                <a:srgbClr val="073E8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755D6F-99A8-4C90-A770-CE9FDADAF9E7}" type="slidenum">
              <a:rPr lang="es-ES" smtClean="0">
                <a:solidFill>
                  <a:srgbClr val="073E87"/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73441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dirty="0">
              <a:solidFill>
                <a:srgbClr val="073E87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dirty="0">
              <a:solidFill>
                <a:srgbClr val="073E8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A99231-0499-482F-9A43-5B7954227F23}" type="slidenum">
              <a:rPr lang="es-ES" smtClean="0">
                <a:solidFill>
                  <a:srgbClr val="073E87"/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76818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b="1" dirty="0">
              <a:solidFill>
                <a:srgbClr val="073E87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b="1" dirty="0">
              <a:solidFill>
                <a:srgbClr val="073E87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E92C31D-1AA1-456E-9239-84EA7C08563D}" type="slidenum">
              <a:rPr lang="es-ES" b="1" smtClean="0">
                <a:solidFill>
                  <a:srgbClr val="073E87"/>
                </a:solidFill>
                <a:latin typeface="Arial" charset="0"/>
                <a:cs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es-ES" b="1" dirty="0">
              <a:solidFill>
                <a:srgbClr val="073E87"/>
              </a:solidFill>
              <a:latin typeface="Arial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460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dirty="0">
              <a:solidFill>
                <a:srgbClr val="073E87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dirty="0">
              <a:solidFill>
                <a:srgbClr val="073E87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8D917-5219-493C-AD2E-4AFD11A61292}" type="slidenum">
              <a:rPr lang="es-ES" smtClean="0">
                <a:solidFill>
                  <a:srgbClr val="073E87"/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66645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dirty="0">
              <a:solidFill>
                <a:srgbClr val="073E8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dirty="0">
              <a:solidFill>
                <a:srgbClr val="073E8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24E30D-D25D-4D7B-A837-FB2E5A00F650}" type="slidenum">
              <a:rPr lang="es-ES" smtClean="0">
                <a:solidFill>
                  <a:srgbClr val="073E87"/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80283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dirty="0">
              <a:solidFill>
                <a:srgbClr val="073E8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dirty="0">
              <a:solidFill>
                <a:srgbClr val="073E8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8FB7D3-F43D-4645-8A51-28351F8F7A87}" type="slidenum">
              <a:rPr lang="es-ES" smtClean="0">
                <a:solidFill>
                  <a:srgbClr val="073E87"/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31593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b="1" dirty="0">
              <a:solidFill>
                <a:srgbClr val="073E87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b="1" dirty="0">
              <a:solidFill>
                <a:srgbClr val="073E87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E92C31D-1AA1-456E-9239-84EA7C08563D}" type="slidenum">
              <a:rPr lang="es-ES" b="1" smtClean="0">
                <a:solidFill>
                  <a:srgbClr val="073E87"/>
                </a:solidFill>
                <a:latin typeface="Arial" charset="0"/>
                <a:cs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es-ES" b="1" dirty="0">
              <a:solidFill>
                <a:srgbClr val="073E87"/>
              </a:solidFill>
              <a:latin typeface="Arial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3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</p:sldLayoutIdLst>
  <p:transition spd="med">
    <p:random/>
  </p:transition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676013" y="2967335"/>
            <a:ext cx="579197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s-ES" sz="8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reciclaje</a:t>
            </a:r>
            <a:endParaRPr lang="es-ES" sz="88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7215787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332656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s-CO" b="1" dirty="0" smtClean="0">
                <a:solidFill>
                  <a:schemeClr val="tx1"/>
                </a:solidFill>
                <a:latin typeface="Calibri" pitchFamily="34" charset="0"/>
              </a:rPr>
              <a:t>  </a:t>
            </a:r>
            <a:r>
              <a:rPr lang="es-CO" b="1" dirty="0" smtClean="0">
                <a:solidFill>
                  <a:schemeClr val="tx1"/>
                </a:solidFill>
                <a:latin typeface="Calibri" pitchFamily="34" charset="0"/>
              </a:rPr>
              <a:t>¿Qué es Reciclaje?</a:t>
            </a:r>
            <a:endParaRPr lang="es-CO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83568" y="1323232"/>
            <a:ext cx="7056785" cy="3751312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s-CO" sz="3600" dirty="0" smtClean="0">
                <a:latin typeface="Calibri"/>
                <a:ea typeface="Calibri"/>
                <a:cs typeface="Times New Roman"/>
              </a:rPr>
              <a:t>Es </a:t>
            </a:r>
            <a:r>
              <a:rPr lang="es-CO" sz="3600" dirty="0">
                <a:latin typeface="Calibri"/>
                <a:ea typeface="Calibri"/>
                <a:cs typeface="Times New Roman"/>
              </a:rPr>
              <a:t>una alternativa para reducir el volumen de los desechos sólidos (Basuras), y consiste en separar los residuos  que  se puedan reutilizar como materia prima para nuevos productos.</a:t>
            </a:r>
          </a:p>
          <a:p>
            <a:pPr marL="0" indent="0" algn="just">
              <a:lnSpc>
                <a:spcPct val="107000"/>
              </a:lnSpc>
              <a:buNone/>
            </a:pPr>
            <a:r>
              <a:rPr lang="es-CO" sz="3600" dirty="0">
                <a:latin typeface="Calibri"/>
                <a:ea typeface="Calibri"/>
                <a:cs typeface="Times New Roman"/>
              </a:rPr>
              <a:t> </a:t>
            </a:r>
          </a:p>
          <a:p>
            <a:pPr algn="just">
              <a:buFont typeface="Wingdings" pitchFamily="2" charset="2"/>
              <a:buChar char="ü"/>
            </a:pPr>
            <a:endParaRPr lang="es-CO" sz="2000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33105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332656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s-CO" b="1" dirty="0" smtClean="0">
                <a:solidFill>
                  <a:schemeClr val="tx1"/>
                </a:solidFill>
                <a:latin typeface="Calibri" pitchFamily="34" charset="0"/>
              </a:rPr>
              <a:t>  </a:t>
            </a:r>
            <a:r>
              <a:rPr lang="es-CO" b="1" dirty="0" smtClean="0">
                <a:solidFill>
                  <a:schemeClr val="tx1"/>
                </a:solidFill>
                <a:latin typeface="Calibri" pitchFamily="34" charset="0"/>
              </a:rPr>
              <a:t>¿Por que Reciclar?</a:t>
            </a:r>
            <a:endParaRPr lang="es-CO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83568" y="1323232"/>
            <a:ext cx="7056785" cy="3751312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7000"/>
              </a:lnSpc>
              <a:buNone/>
            </a:pPr>
            <a:r>
              <a:rPr lang="es-CO" sz="2000" b="1" dirty="0" smtClean="0">
                <a:latin typeface="Calibri"/>
                <a:ea typeface="Calibri"/>
                <a:cs typeface="Times New Roman"/>
              </a:rPr>
              <a:t>Son </a:t>
            </a:r>
            <a:r>
              <a:rPr lang="es-CO" sz="2000" b="1" dirty="0">
                <a:latin typeface="Calibri"/>
                <a:ea typeface="Calibri"/>
                <a:cs typeface="Times New Roman"/>
              </a:rPr>
              <a:t>muchos los beneficios que se obtienen cuando se recicla</a:t>
            </a:r>
            <a:r>
              <a:rPr lang="es-CO" sz="2000" b="1" dirty="0" smtClean="0">
                <a:latin typeface="Calibri"/>
                <a:ea typeface="Calibri"/>
                <a:cs typeface="Times New Roman"/>
              </a:rPr>
              <a:t>:</a:t>
            </a:r>
            <a:r>
              <a:rPr lang="es-CO" sz="2000" b="1" dirty="0">
                <a:latin typeface="Calibri"/>
                <a:ea typeface="Calibri"/>
                <a:cs typeface="Times New Roman"/>
              </a:rPr>
              <a:t> </a:t>
            </a:r>
          </a:p>
          <a:p>
            <a:pPr lvl="0" algn="just">
              <a:lnSpc>
                <a:spcPct val="107000"/>
              </a:lnSpc>
              <a:buFont typeface="+mj-lt"/>
              <a:buAutoNum type="arabicPeriod"/>
            </a:pPr>
            <a:r>
              <a:rPr lang="es-CO" sz="2000" b="1" dirty="0">
                <a:latin typeface="Calibri"/>
                <a:ea typeface="Calibri"/>
                <a:cs typeface="Times New Roman"/>
              </a:rPr>
              <a:t> Se ayuda a la conservación del medio ambiente, protegiendo los recursos naturales  y reduce los índices de contaminación. </a:t>
            </a:r>
            <a:br>
              <a:rPr lang="es-CO" sz="2000" b="1" dirty="0">
                <a:latin typeface="Calibri"/>
                <a:ea typeface="Calibri"/>
                <a:cs typeface="Times New Roman"/>
              </a:rPr>
            </a:br>
            <a:endParaRPr lang="es-CO" sz="2000" b="1" dirty="0">
              <a:latin typeface="Calibri"/>
              <a:ea typeface="Calibri"/>
              <a:cs typeface="Times New Roman"/>
            </a:endParaRPr>
          </a:p>
          <a:p>
            <a:pPr lvl="0" algn="just">
              <a:lnSpc>
                <a:spcPct val="107000"/>
              </a:lnSpc>
              <a:buFont typeface="+mj-lt"/>
              <a:buAutoNum type="arabicPeriod"/>
            </a:pPr>
            <a:r>
              <a:rPr lang="es-CO" sz="2000" b="1" dirty="0">
                <a:latin typeface="Calibri"/>
                <a:ea typeface="Calibri"/>
                <a:cs typeface="Times New Roman"/>
              </a:rPr>
              <a:t>Se disminuye el volumen de los desechos, residuos o basuras. </a:t>
            </a:r>
            <a:endParaRPr lang="es-CO" sz="2000" b="1" dirty="0" smtClean="0">
              <a:latin typeface="Calibri"/>
              <a:ea typeface="Calibri"/>
              <a:cs typeface="Times New Roman"/>
            </a:endParaRPr>
          </a:p>
          <a:p>
            <a:pPr lvl="0" algn="just">
              <a:lnSpc>
                <a:spcPct val="107000"/>
              </a:lnSpc>
              <a:buFont typeface="+mj-lt"/>
              <a:buAutoNum type="arabicPeriod"/>
            </a:pPr>
            <a:endParaRPr lang="es-CO" sz="2000" b="1" dirty="0">
              <a:latin typeface="Calibri"/>
              <a:ea typeface="Calibri"/>
              <a:cs typeface="Times New Roman"/>
            </a:endParaRPr>
          </a:p>
          <a:p>
            <a:pPr lvl="0" algn="just">
              <a:lnSpc>
                <a:spcPct val="107000"/>
              </a:lnSpc>
              <a:buFont typeface="+mj-lt"/>
              <a:buAutoNum type="arabicPeriod"/>
            </a:pPr>
            <a:r>
              <a:rPr lang="es-CO" sz="2000" b="1" dirty="0">
                <a:latin typeface="Calibri"/>
                <a:ea typeface="Calibri"/>
                <a:cs typeface="Times New Roman"/>
              </a:rPr>
              <a:t>Se ahorra energía eléctrica  y agua tanto en la producción  de nuevos artículos como en la desintegración de los residuos. </a:t>
            </a:r>
            <a:endParaRPr lang="es-CO" sz="2000" b="1" dirty="0" smtClean="0">
              <a:latin typeface="Calibri"/>
              <a:ea typeface="Calibri"/>
              <a:cs typeface="Times New Roman"/>
            </a:endParaRPr>
          </a:p>
          <a:p>
            <a:pPr lvl="0" algn="just">
              <a:lnSpc>
                <a:spcPct val="107000"/>
              </a:lnSpc>
              <a:buFont typeface="+mj-lt"/>
              <a:buAutoNum type="arabicPeriod"/>
            </a:pPr>
            <a:endParaRPr lang="es-CO" sz="2000" b="1" dirty="0">
              <a:latin typeface="Calibri"/>
              <a:ea typeface="Calibri"/>
              <a:cs typeface="Times New Roman"/>
            </a:endParaRPr>
          </a:p>
          <a:p>
            <a:pPr lvl="0" algn="just">
              <a:lnSpc>
                <a:spcPct val="107000"/>
              </a:lnSpc>
              <a:buFont typeface="+mj-lt"/>
              <a:buAutoNum type="arabicPeriod"/>
            </a:pPr>
            <a:r>
              <a:rPr lang="es-CO" sz="2000" b="1" dirty="0">
                <a:latin typeface="Calibri"/>
                <a:ea typeface="Calibri"/>
                <a:cs typeface="Times New Roman"/>
              </a:rPr>
              <a:t>Se reduce en costos de recolección y producción de materia prima para elaborar nuevos </a:t>
            </a:r>
            <a:r>
              <a:rPr lang="es-CO" sz="2000" b="1" dirty="0" smtClean="0">
                <a:latin typeface="Calibri"/>
                <a:ea typeface="Calibri"/>
                <a:cs typeface="Times New Roman"/>
              </a:rPr>
              <a:t>productos</a:t>
            </a:r>
            <a:r>
              <a:rPr lang="es-CO" sz="2000" b="1" dirty="0">
                <a:latin typeface="Calibri"/>
                <a:ea typeface="Calibri"/>
                <a:cs typeface="Times New Roman"/>
              </a:rPr>
              <a:t> </a:t>
            </a:r>
            <a:r>
              <a:rPr lang="es-CO" sz="2000" b="1" dirty="0" smtClean="0">
                <a:latin typeface="Calibri"/>
                <a:ea typeface="Calibri"/>
                <a:cs typeface="Times New Roman"/>
              </a:rPr>
              <a:t>y se  </a:t>
            </a:r>
            <a:r>
              <a:rPr lang="es-CO" sz="2000" b="1" dirty="0">
                <a:latin typeface="Calibri"/>
                <a:ea typeface="Calibri"/>
                <a:cs typeface="Times New Roman"/>
              </a:rPr>
              <a:t>genera empleo a quienes viven de esta actividad.</a:t>
            </a:r>
            <a:br>
              <a:rPr lang="es-CO" sz="2000" b="1" dirty="0">
                <a:latin typeface="Calibri"/>
                <a:ea typeface="Calibri"/>
                <a:cs typeface="Times New Roman"/>
              </a:rPr>
            </a:br>
            <a:endParaRPr lang="es-CO" sz="2000" b="1" dirty="0">
              <a:latin typeface="Calibri"/>
              <a:ea typeface="Calibri"/>
              <a:cs typeface="Times New Roman"/>
            </a:endParaRPr>
          </a:p>
          <a:p>
            <a:pPr marL="0" indent="0" algn="just">
              <a:lnSpc>
                <a:spcPct val="107000"/>
              </a:lnSpc>
              <a:buNone/>
            </a:pPr>
            <a:endParaRPr lang="es-CO" sz="2000" dirty="0">
              <a:latin typeface="Calibri"/>
              <a:ea typeface="Calibri"/>
              <a:cs typeface="Times New Roman"/>
            </a:endParaRPr>
          </a:p>
          <a:p>
            <a:pPr algn="just">
              <a:buFont typeface="Wingdings" pitchFamily="2" charset="2"/>
              <a:buChar char="ü"/>
            </a:pPr>
            <a:endParaRPr lang="es-CO" sz="2000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81356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332656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s-CO" b="1" dirty="0" smtClean="0">
                <a:solidFill>
                  <a:schemeClr val="tx1"/>
                </a:solidFill>
                <a:latin typeface="Calibri" pitchFamily="34" charset="0"/>
              </a:rPr>
              <a:t>  Punto Ecológico</a:t>
            </a:r>
            <a:endParaRPr lang="es-CO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2576121" y="1323232"/>
            <a:ext cx="5164232" cy="3751312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s-CO" sz="3200" b="1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TARRO GRIS: </a:t>
            </a:r>
            <a:r>
              <a:rPr lang="es-CO" sz="2000" dirty="0" smtClean="0">
                <a:solidFill>
                  <a:schemeClr val="tx1"/>
                </a:solidFill>
                <a:latin typeface="Calibri" pitchFamily="34" charset="0"/>
              </a:rPr>
              <a:t>hojas de papel, cartón, revistas, cartulina  y  periódicos. Todo seco sin pintura,  sin grasa, sin humedad.</a:t>
            </a:r>
          </a:p>
          <a:p>
            <a:pPr algn="just">
              <a:buFont typeface="Wingdings" pitchFamily="2" charset="2"/>
              <a:buChar char="ü"/>
            </a:pPr>
            <a:endParaRPr lang="es-CO" sz="2000" dirty="0" smtClean="0">
              <a:solidFill>
                <a:schemeClr val="tx1"/>
              </a:solidFill>
              <a:latin typeface="Calibri" pitchFamily="34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es-CO" sz="2000" b="1" dirty="0" smtClean="0"/>
              <a:t>No Sirven</a:t>
            </a:r>
            <a:r>
              <a:rPr lang="es-CO" dirty="0" smtClean="0"/>
              <a:t>: </a:t>
            </a:r>
            <a:r>
              <a:rPr lang="es-CO" sz="2000" dirty="0" smtClean="0">
                <a:solidFill>
                  <a:schemeClr val="tx1"/>
                </a:solidFill>
                <a:latin typeface="Calibri" pitchFamily="34" charset="0"/>
              </a:rPr>
              <a:t>papel higiénico, servilletas, papel de fotografía, papel que este «plastificado» ejemplo:  el papel en el que vienen las resmas, el papel que se pone para pintar las paredes y queda con pintura (estos van en la caneca verde)</a:t>
            </a:r>
          </a:p>
        </p:txBody>
      </p:sp>
      <p:pic>
        <p:nvPicPr>
          <p:cNvPr id="1026" name="Picture 2" descr="http://1.bp.blogspot.com/-iDcpwLOEmf0/TmgXII7Yd1I/AAAAAAAAAAU/rEfC7jaIwSI/s320/contenedore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61" t="1170" r="35403" b="-869"/>
          <a:stretch/>
        </p:blipFill>
        <p:spPr bwMode="auto">
          <a:xfrm>
            <a:off x="1259632" y="1628800"/>
            <a:ext cx="1316488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056963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203848" y="116632"/>
            <a:ext cx="4608513" cy="583264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1400" dirty="0">
                <a:latin typeface="Calibri" panose="020F0502020204030204" pitchFamily="34" charset="0"/>
              </a:rPr>
              <a:t> </a:t>
            </a:r>
            <a:r>
              <a:rPr lang="es-CO" sz="1400" dirty="0" smtClean="0">
                <a:latin typeface="Calibri" panose="020F0502020204030204" pitchFamily="34" charset="0"/>
              </a:rPr>
              <a:t>           </a:t>
            </a:r>
            <a:r>
              <a:rPr lang="es-CO" sz="3200" b="1" dirty="0" smtClean="0">
                <a:solidFill>
                  <a:srgbClr val="00B050"/>
                </a:solidFill>
                <a:latin typeface="Calibri" pitchFamily="34" charset="0"/>
              </a:rPr>
              <a:t>TARRO VERDE: </a:t>
            </a:r>
          </a:p>
          <a:p>
            <a:pPr algn="just">
              <a:buFont typeface="Wingdings" pitchFamily="2" charset="2"/>
              <a:buChar char="ü"/>
            </a:pPr>
            <a:r>
              <a:rPr lang="es-CO" sz="2000" b="1" dirty="0" smtClean="0">
                <a:solidFill>
                  <a:schemeClr val="tx1"/>
                </a:solidFill>
                <a:latin typeface="Calibri" pitchFamily="34" charset="0"/>
              </a:rPr>
              <a:t>Aquí deposita todos los materiales que no se pueden recuperar:</a:t>
            </a:r>
          </a:p>
          <a:p>
            <a:pPr algn="just">
              <a:buFont typeface="Wingdings" pitchFamily="2" charset="2"/>
              <a:buChar char="ü"/>
            </a:pPr>
            <a:r>
              <a:rPr lang="es-CO" sz="2000" dirty="0" err="1" smtClean="0">
                <a:solidFill>
                  <a:schemeClr val="tx1"/>
                </a:solidFill>
                <a:latin typeface="Calibri" pitchFamily="34" charset="0"/>
              </a:rPr>
              <a:t>chiclets</a:t>
            </a:r>
            <a:r>
              <a:rPr lang="es-CO" sz="2000" dirty="0" smtClean="0">
                <a:solidFill>
                  <a:schemeClr val="tx1"/>
                </a:solidFill>
                <a:latin typeface="Calibri" pitchFamily="34" charset="0"/>
              </a:rPr>
              <a:t>, residuos de comida, bolsitas instacrem y bolsitas azúcar, bolsita de tizana con hierbas.</a:t>
            </a:r>
          </a:p>
          <a:p>
            <a:pPr algn="just">
              <a:buFont typeface="Wingdings" pitchFamily="2" charset="2"/>
              <a:buChar char="ü"/>
            </a:pPr>
            <a:r>
              <a:rPr lang="es-CO" sz="2000" dirty="0" smtClean="0">
                <a:solidFill>
                  <a:schemeClr val="tx1"/>
                </a:solidFill>
                <a:latin typeface="Calibri" pitchFamily="34" charset="0"/>
              </a:rPr>
              <a:t> cajas de comida y vasos de icopor, cajas de pizza, lechona.</a:t>
            </a:r>
          </a:p>
          <a:p>
            <a:pPr algn="just">
              <a:buFont typeface="Wingdings" pitchFamily="2" charset="2"/>
              <a:buChar char="ü"/>
            </a:pPr>
            <a:r>
              <a:rPr lang="es-CO" sz="2000" dirty="0" smtClean="0">
                <a:solidFill>
                  <a:schemeClr val="tx1"/>
                </a:solidFill>
                <a:latin typeface="Calibri" pitchFamily="34" charset="0"/>
              </a:rPr>
              <a:t> Envolturas </a:t>
            </a:r>
            <a:r>
              <a:rPr lang="es-CO" sz="2000" dirty="0">
                <a:solidFill>
                  <a:schemeClr val="tx1"/>
                </a:solidFill>
                <a:latin typeface="Calibri" pitchFamily="34" charset="0"/>
              </a:rPr>
              <a:t>de </a:t>
            </a:r>
            <a:r>
              <a:rPr lang="es-CO" sz="2000" dirty="0" smtClean="0">
                <a:solidFill>
                  <a:schemeClr val="tx1"/>
                </a:solidFill>
                <a:latin typeface="Calibri" pitchFamily="34" charset="0"/>
              </a:rPr>
              <a:t>mecato que tengan varios materiales en un solo empaque ejemplo: bolsa de papas rizadas (plástico y aluminio), cajitas de jugo(aluminio, plástico, papel) </a:t>
            </a:r>
          </a:p>
          <a:p>
            <a:pPr algn="just">
              <a:buFont typeface="Wingdings" pitchFamily="2" charset="2"/>
              <a:buChar char="ü"/>
            </a:pPr>
            <a:r>
              <a:rPr lang="es-CO" sz="2000" dirty="0">
                <a:solidFill>
                  <a:schemeClr val="tx1"/>
                </a:solidFill>
                <a:latin typeface="Calibri" pitchFamily="34" charset="0"/>
              </a:rPr>
              <a:t>R</a:t>
            </a:r>
            <a:r>
              <a:rPr lang="es-CO" sz="2000" dirty="0" smtClean="0">
                <a:solidFill>
                  <a:schemeClr val="tx1"/>
                </a:solidFill>
                <a:latin typeface="Calibri" pitchFamily="34" charset="0"/>
              </a:rPr>
              <a:t>esiduos </a:t>
            </a:r>
            <a:r>
              <a:rPr lang="es-CO" sz="2000" dirty="0">
                <a:solidFill>
                  <a:schemeClr val="tx1"/>
                </a:solidFill>
                <a:latin typeface="Calibri" pitchFamily="34" charset="0"/>
              </a:rPr>
              <a:t>de barrido</a:t>
            </a:r>
            <a:r>
              <a:rPr lang="es-CO" sz="2000" dirty="0" smtClean="0">
                <a:solidFill>
                  <a:schemeClr val="tx1"/>
                </a:solidFill>
                <a:latin typeface="Calibri" pitchFamily="34" charset="0"/>
              </a:rPr>
              <a:t>, colillas de cigarrillo, servilletas, </a:t>
            </a:r>
            <a:r>
              <a:rPr lang="es-CO" sz="2000" dirty="0">
                <a:solidFill>
                  <a:schemeClr val="tx1"/>
                </a:solidFill>
                <a:latin typeface="Calibri" pitchFamily="34" charset="0"/>
              </a:rPr>
              <a:t>papel </a:t>
            </a:r>
            <a:r>
              <a:rPr lang="es-CO" sz="2000" dirty="0" smtClean="0">
                <a:solidFill>
                  <a:schemeClr val="tx1"/>
                </a:solidFill>
                <a:latin typeface="Calibri" pitchFamily="34" charset="0"/>
              </a:rPr>
              <a:t>higiénico</a:t>
            </a:r>
            <a:r>
              <a:rPr lang="es-CO" sz="2000" dirty="0">
                <a:solidFill>
                  <a:schemeClr val="tx1"/>
                </a:solidFill>
                <a:latin typeface="Calibri" pitchFamily="34" charset="0"/>
              </a:rPr>
              <a:t>.</a:t>
            </a:r>
            <a:endParaRPr lang="es-CO" sz="2000" dirty="0" smtClean="0">
              <a:solidFill>
                <a:schemeClr val="tx1"/>
              </a:solidFill>
              <a:latin typeface="Calibri" pitchFamily="34" charset="0"/>
            </a:endParaRPr>
          </a:p>
          <a:p>
            <a:pPr algn="just">
              <a:buFont typeface="Wingdings" pitchFamily="2" charset="2"/>
              <a:buChar char="ü"/>
            </a:pPr>
            <a:endParaRPr lang="es-CO" sz="2000" dirty="0">
              <a:latin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615"/>
          <a:stretch/>
        </p:blipFill>
        <p:spPr bwMode="auto">
          <a:xfrm>
            <a:off x="1187624" y="1628800"/>
            <a:ext cx="1656184" cy="3168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97735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326745" y="116632"/>
            <a:ext cx="4053567" cy="525658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1400" dirty="0">
                <a:latin typeface="Calibri" panose="020F0502020204030204" pitchFamily="34" charset="0"/>
              </a:rPr>
              <a:t> </a:t>
            </a:r>
            <a:r>
              <a:rPr lang="es-CO" sz="1400" dirty="0" smtClean="0">
                <a:latin typeface="Calibri" panose="020F0502020204030204" pitchFamily="34" charset="0"/>
              </a:rPr>
              <a:t>           </a:t>
            </a:r>
          </a:p>
          <a:p>
            <a:pPr marL="0" indent="0" algn="just">
              <a:buNone/>
            </a:pPr>
            <a:endParaRPr lang="es-CO" sz="1400" b="1" dirty="0">
              <a:solidFill>
                <a:srgbClr val="0070C0"/>
              </a:solidFill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endParaRPr lang="es-CO" sz="1400" b="1" dirty="0" smtClean="0">
              <a:solidFill>
                <a:srgbClr val="0070C0"/>
              </a:solidFill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s-CO" sz="1400" b="1" dirty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s-CO" sz="1400" b="1" dirty="0" smtClean="0">
                <a:solidFill>
                  <a:srgbClr val="0070C0"/>
                </a:solidFill>
                <a:latin typeface="Calibri" panose="020F0502020204030204" pitchFamily="34" charset="0"/>
              </a:rPr>
              <a:t>       </a:t>
            </a:r>
            <a:r>
              <a:rPr lang="es-CO" sz="3200" b="1" dirty="0" smtClean="0">
                <a:solidFill>
                  <a:srgbClr val="0070C0"/>
                </a:solidFill>
                <a:latin typeface="Calibri" pitchFamily="34" charset="0"/>
              </a:rPr>
              <a:t>TARRO  AZUL: </a:t>
            </a:r>
          </a:p>
          <a:p>
            <a:pPr algn="just">
              <a:buFont typeface="Wingdings" pitchFamily="2" charset="2"/>
              <a:buChar char="ü"/>
            </a:pPr>
            <a:r>
              <a:rPr lang="es-CO" sz="2000" dirty="0" smtClean="0">
                <a:solidFill>
                  <a:schemeClr val="tx1"/>
                </a:solidFill>
                <a:latin typeface="Calibri" pitchFamily="34" charset="0"/>
              </a:rPr>
              <a:t>Plásticos limpios y secos, botellas plásticas y de vidrio enteras,  sin residuos de líquidos, latas de atún o salchichas.</a:t>
            </a:r>
          </a:p>
          <a:p>
            <a:pPr algn="just">
              <a:buFont typeface="Wingdings" pitchFamily="2" charset="2"/>
              <a:buChar char="ü"/>
            </a:pPr>
            <a:r>
              <a:rPr lang="es-CO" sz="2000" dirty="0" smtClean="0">
                <a:solidFill>
                  <a:schemeClr val="tx1"/>
                </a:solidFill>
                <a:latin typeface="Calibri" pitchFamily="34" charset="0"/>
              </a:rPr>
              <a:t>Tarros  de cloro </a:t>
            </a:r>
            <a:r>
              <a:rPr lang="es-CO" sz="2000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s-CO" sz="2000" dirty="0" smtClean="0">
                <a:solidFill>
                  <a:schemeClr val="tx1"/>
                </a:solidFill>
                <a:latin typeface="Calibri" pitchFamily="34" charset="0"/>
              </a:rPr>
              <a:t>o jabón liquido.</a:t>
            </a:r>
          </a:p>
          <a:p>
            <a:pPr algn="just">
              <a:buFont typeface="Wingdings" pitchFamily="2" charset="2"/>
              <a:buChar char="ü"/>
            </a:pPr>
            <a:r>
              <a:rPr lang="es-CO" sz="2000" dirty="0" smtClean="0">
                <a:solidFill>
                  <a:schemeClr val="tx1"/>
                </a:solidFill>
                <a:latin typeface="Calibri" pitchFamily="34" charset="0"/>
              </a:rPr>
              <a:t> Plástico termoencogible (el que usamos para forrar las cajas que van para las excursiones)</a:t>
            </a:r>
          </a:p>
          <a:p>
            <a:pPr algn="just">
              <a:buFont typeface="Wingdings" pitchFamily="2" charset="2"/>
              <a:buChar char="ü"/>
            </a:pPr>
            <a:r>
              <a:rPr lang="es-CO" sz="2000" dirty="0" smtClean="0">
                <a:solidFill>
                  <a:schemeClr val="tx1"/>
                </a:solidFill>
                <a:latin typeface="Calibri" pitchFamily="34" charset="0"/>
              </a:rPr>
              <a:t>Bolsas plásticas de cualquier color, vasos de yogurt, vasos, platos,  y utensilios  desechables 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33"/>
          <a:stretch/>
        </p:blipFill>
        <p:spPr bwMode="auto">
          <a:xfrm>
            <a:off x="1043608" y="1484785"/>
            <a:ext cx="1728192" cy="3262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719564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347864" y="228117"/>
            <a:ext cx="4629631" cy="525658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1400" dirty="0">
                <a:latin typeface="Calibri" panose="020F0502020204030204" pitchFamily="34" charset="0"/>
              </a:rPr>
              <a:t> </a:t>
            </a:r>
            <a:r>
              <a:rPr lang="es-CO" sz="1400" dirty="0" smtClean="0">
                <a:latin typeface="Calibri" panose="020F0502020204030204" pitchFamily="34" charset="0"/>
              </a:rPr>
              <a:t>           </a:t>
            </a:r>
          </a:p>
          <a:p>
            <a:pPr marL="0" indent="0" algn="just">
              <a:buNone/>
            </a:pPr>
            <a:r>
              <a:rPr lang="es-CO" sz="3200" b="1" dirty="0" smtClean="0">
                <a:solidFill>
                  <a:srgbClr val="FF0000"/>
                </a:solidFill>
                <a:latin typeface="Calibri" pitchFamily="34" charset="0"/>
              </a:rPr>
              <a:t>RESIDUOS ESPECIALES</a:t>
            </a:r>
          </a:p>
          <a:p>
            <a:pPr marL="0" indent="0">
              <a:buNone/>
            </a:pPr>
            <a:r>
              <a:rPr lang="es-CO" sz="2400" b="1" dirty="0" smtClean="0">
                <a:solidFill>
                  <a:schemeClr val="tx1"/>
                </a:solidFill>
                <a:latin typeface="Calibri" pitchFamily="34" charset="0"/>
              </a:rPr>
              <a:t>PILAS: </a:t>
            </a:r>
            <a:r>
              <a:rPr lang="es-CO" sz="2000" dirty="0" smtClean="0">
                <a:solidFill>
                  <a:schemeClr val="tx1"/>
                </a:solidFill>
                <a:latin typeface="Calibri" pitchFamily="34" charset="0"/>
              </a:rPr>
              <a:t>llevarlas al punto de recolección en Unicentro, Almacenes Éxito, homecenter,  CAM, CVC. </a:t>
            </a:r>
          </a:p>
          <a:p>
            <a:pPr marL="0" indent="0" algn="just">
              <a:buNone/>
            </a:pPr>
            <a:r>
              <a:rPr lang="es-CO" sz="2400" b="1" dirty="0" smtClean="0">
                <a:solidFill>
                  <a:schemeClr val="tx1"/>
                </a:solidFill>
                <a:latin typeface="Calibri" pitchFamily="34" charset="0"/>
              </a:rPr>
              <a:t>BOMBILLAS: </a:t>
            </a:r>
            <a:r>
              <a:rPr lang="es-CO" sz="2000" dirty="0" smtClean="0">
                <a:solidFill>
                  <a:schemeClr val="tx1"/>
                </a:solidFill>
                <a:latin typeface="Calibri" pitchFamily="34" charset="0"/>
              </a:rPr>
              <a:t>puntos de recolección almacenes éxito y </a:t>
            </a:r>
            <a:r>
              <a:rPr lang="es-CO" sz="2000" dirty="0" err="1" smtClean="0">
                <a:solidFill>
                  <a:schemeClr val="tx1"/>
                </a:solidFill>
                <a:latin typeface="Calibri" pitchFamily="34" charset="0"/>
              </a:rPr>
              <a:t>homecenter</a:t>
            </a:r>
            <a:r>
              <a:rPr lang="es-CO" sz="2000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  <a:endParaRPr lang="es-CO" sz="1600" dirty="0" smtClean="0">
              <a:solidFill>
                <a:schemeClr val="tx1"/>
              </a:solidFill>
              <a:latin typeface="Calibri" pitchFamily="34" charset="0"/>
            </a:endParaRPr>
          </a:p>
          <a:p>
            <a:pPr marL="0" indent="0" algn="just">
              <a:buNone/>
            </a:pPr>
            <a:r>
              <a:rPr lang="es-CO" sz="2400" b="1" dirty="0" smtClean="0">
                <a:solidFill>
                  <a:schemeClr val="tx1"/>
                </a:solidFill>
                <a:latin typeface="Calibri" pitchFamily="34" charset="0"/>
              </a:rPr>
              <a:t>RESIDUOS ELECTRÓNICOS: </a:t>
            </a:r>
            <a:r>
              <a:rPr lang="es-CO" sz="2000" dirty="0" smtClean="0">
                <a:solidFill>
                  <a:schemeClr val="tx1"/>
                </a:solidFill>
                <a:latin typeface="Calibri" pitchFamily="34" charset="0"/>
              </a:rPr>
              <a:t>Mouse, teclados, monitores.</a:t>
            </a:r>
            <a:r>
              <a:rPr lang="es-CO" sz="2000" b="1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s-CO" sz="2000" dirty="0">
                <a:solidFill>
                  <a:schemeClr val="tx1"/>
                </a:solidFill>
                <a:latin typeface="Calibri" pitchFamily="34" charset="0"/>
              </a:rPr>
              <a:t> </a:t>
            </a:r>
            <a:endParaRPr lang="es-CO" sz="2000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574"/>
          <a:stretch/>
        </p:blipFill>
        <p:spPr bwMode="auto">
          <a:xfrm>
            <a:off x="683568" y="987433"/>
            <a:ext cx="2141602" cy="23077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861048"/>
            <a:ext cx="2141602" cy="20162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824124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403648" y="1723417"/>
            <a:ext cx="6054286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s-CO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alibri" pitchFamily="34" charset="0"/>
              </a:rPr>
              <a:t>!Por tu compromiso </a:t>
            </a:r>
          </a:p>
          <a:p>
            <a:pPr algn="ctr"/>
            <a:r>
              <a:rPr lang="es-CO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alibri" pitchFamily="34" charset="0"/>
              </a:rPr>
              <a:t>con </a:t>
            </a:r>
          </a:p>
          <a:p>
            <a:pPr algn="ctr"/>
            <a:r>
              <a:rPr lang="es-CO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alibri" pitchFamily="34" charset="0"/>
              </a:rPr>
              <a:t>el Medio Ambiente, </a:t>
            </a:r>
          </a:p>
          <a:p>
            <a:pPr algn="ctr"/>
            <a:r>
              <a:rPr lang="es-CO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alibri" pitchFamily="34" charset="0"/>
              </a:rPr>
              <a:t>Gracias!</a:t>
            </a:r>
            <a:endParaRPr lang="es-CO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35" y="4293096"/>
            <a:ext cx="1952625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444497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892</TotalTime>
  <Words>348</Words>
  <Application>Microsoft Office PowerPoint</Application>
  <PresentationFormat>Presentación en pantalla (4:3)</PresentationFormat>
  <Paragraphs>39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Faceta</vt:lpstr>
      <vt:lpstr>Presentación de PowerPoint</vt:lpstr>
      <vt:lpstr>  ¿Qué es Reciclaje?</vt:lpstr>
      <vt:lpstr>  ¿Por que Reciclar?</vt:lpstr>
      <vt:lpstr>  Punto Ecológico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SAMSUNG COREI5</dc:creator>
  <cp:lastModifiedBy>SAMSUNG COREI5</cp:lastModifiedBy>
  <cp:revision>282</cp:revision>
  <dcterms:created xsi:type="dcterms:W3CDTF">2015-05-07T23:42:21Z</dcterms:created>
  <dcterms:modified xsi:type="dcterms:W3CDTF">2015-12-17T05:00:26Z</dcterms:modified>
</cp:coreProperties>
</file>