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PT Sans Narrow"/>
      <p:regular r:id="rId31"/>
      <p:bold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TSansNarrow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OpenSans-regular.fntdata"/><Relationship Id="rId10" Type="http://schemas.openxmlformats.org/officeDocument/2006/relationships/slide" Target="slides/slide5.xml"/><Relationship Id="rId32" Type="http://schemas.openxmlformats.org/officeDocument/2006/relationships/font" Target="fonts/PTSansNarrow-bold.fntdata"/><Relationship Id="rId13" Type="http://schemas.openxmlformats.org/officeDocument/2006/relationships/slide" Target="slides/slide8.xml"/><Relationship Id="rId35" Type="http://schemas.openxmlformats.org/officeDocument/2006/relationships/font" Target="fonts/OpenSans-italic.fntdata"/><Relationship Id="rId12" Type="http://schemas.openxmlformats.org/officeDocument/2006/relationships/slide" Target="slides/slide7.xml"/><Relationship Id="rId34" Type="http://schemas.openxmlformats.org/officeDocument/2006/relationships/font" Target="fonts/OpenSans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0fad0db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0fad0db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tu-ml-2020spring-ta@googlegroups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140.112.21.82:22224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s.google.com/spreadsheets/d/1gxWLCDfsx1sPeddwFd4lBvTVqB9ROuO6tQlQ6mHJx_I/edit#gid=1988248730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medium.com/@bob800530/python-gaussian-filter-%E6%A6%82%E5%BF%B5%E8%88%87%E5%AF%A6%E4%BD%9C-676aac52ea17" TargetMode="External"/><Relationship Id="rId4" Type="http://schemas.openxmlformats.org/officeDocument/2006/relationships/hyperlink" Target="https://homepages.inf.ed.ac.uk/rbf/HIPR2/median.htm" TargetMode="External"/><Relationship Id="rId5" Type="http://schemas.openxmlformats.org/officeDocument/2006/relationships/hyperlink" Target="https://users.soe.ucsc.edu/~manduchi/Papers/ICCV98.pdf" TargetMode="External"/><Relationship Id="rId6" Type="http://schemas.openxmlformats.org/officeDocument/2006/relationships/hyperlink" Target="https://docs.opencv.org/2.4/modules/imgproc/doc/filtering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reurl.cc/vD3Yr1" TargetMode="External"/><Relationship Id="rId4" Type="http://schemas.openxmlformats.org/officeDocument/2006/relationships/hyperlink" Target="https://reurl.cc/vD3Yr1" TargetMode="External"/><Relationship Id="rId5" Type="http://schemas.openxmlformats.org/officeDocument/2006/relationships/hyperlink" Target="https://reurl.cc/Mv1pnn" TargetMode="External"/><Relationship Id="rId6" Type="http://schemas.openxmlformats.org/officeDocument/2006/relationships/hyperlink" Target="https://reurl.cc/exvR0R" TargetMode="External"/><Relationship Id="rId7" Type="http://schemas.openxmlformats.org/officeDocument/2006/relationships/hyperlink" Target="https://reurl.cc/O17Zlr" TargetMode="External"/><Relationship Id="rId8" Type="http://schemas.openxmlformats.org/officeDocument/2006/relationships/hyperlink" Target="https://bit.ly/39d2x2m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mailto:ntu-ml-2020spring-ta@googlegroups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rxiv.org/pdf/1412.6572.pdf" TargetMode="External"/><Relationship Id="rId4" Type="http://schemas.openxmlformats.org/officeDocument/2006/relationships/hyperlink" Target="https://arxiv.org/pdf/1611.01236.pdf" TargetMode="External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rive.google.com/open?id=14CqX3OfY9aUbhGp4OpdSHLvq2321fUB7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keras.io/applications/" TargetMode="External"/><Relationship Id="rId4" Type="http://schemas.openxmlformats.org/officeDocument/2006/relationships/hyperlink" Target="https://pytorch.org/docs/stable/torchvision/models.html" TargetMode="External"/><Relationship Id="rId5" Type="http://schemas.openxmlformats.org/officeDocument/2006/relationships/hyperlink" Target="https://github.com/tensorflow/models/tree/master/research/sli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HW6 - Adversarial Attack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ML TAs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5"/>
                </a:solidFill>
                <a:hlinkClick r:id="rId3"/>
              </a:rPr>
              <a:t>ntu-ml-2020spring-ta@googlegroups.com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Task Description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Data Format</a:t>
            </a:r>
            <a:endParaRPr>
              <a:solidFill>
                <a:srgbClr val="D9D9D9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HW website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Submission Format (Code, Report)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Regulations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Grading Policy &amp; Deadline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FAQ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HW website - JudgeBoi </a:t>
            </a:r>
            <a:r>
              <a:rPr lang="en" sz="1400"/>
              <a:t>1/2</a:t>
            </a:r>
            <a:endParaRPr sz="1400"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JudgeBoi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個人進行，不需組隊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/>
              <a:t>以繳交作業的 GitHub 帳號登入，嚴禁多重帳號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因為 Kaggle 沒有本作業要用的 evaluation metric ，所以本作業使用本課程自行研發的評估平台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霸脫不要亂搞QQ</a:t>
            </a:r>
            <a:r>
              <a:rPr lang="en"/>
              <a:t>，有任何問題請先回報給 TA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HW website - JudgeBoi </a:t>
            </a:r>
            <a:r>
              <a:rPr lang="en" sz="1400"/>
              <a:t>2/2</a:t>
            </a:r>
            <a:endParaRPr sz="1400"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請將 200 張生成的 images 壓縮 </a:t>
            </a:r>
            <a:r>
              <a:rPr lang="en">
                <a:solidFill>
                  <a:srgbClr val="FF0000"/>
                </a:solidFill>
              </a:rPr>
              <a:t>.tgz</a:t>
            </a:r>
            <a:r>
              <a:rPr lang="en"/>
              <a:t> 檔格式上傳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Note: 解壓縮後不能包含資料夾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E.g.,</a:t>
            </a:r>
            <a:endParaRPr>
              <a:solidFill>
                <a:srgbClr val="FF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cd &lt;your output image file&gt;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tar -zcvf &lt;compressed file&gt; &lt;all images&gt;  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Ex. tar -zcvf ../images.tgz *.png 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每日上傳上限 </a:t>
            </a:r>
            <a:r>
              <a:rPr lang="en">
                <a:solidFill>
                  <a:srgbClr val="FF0000"/>
                </a:solidFill>
              </a:rPr>
              <a:t>5</a:t>
            </a:r>
            <a:r>
              <a:rPr lang="en"/>
              <a:t> 次 </a:t>
            </a:r>
            <a:r>
              <a:rPr lang="en">
                <a:solidFill>
                  <a:srgbClr val="FF0000"/>
                </a:solidFill>
              </a:rPr>
              <a:t>(更新時間為每天 00:00:00)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結束前請在 My submission 內選擇一個結果當作最後的結果，</a:t>
            </a:r>
            <a:r>
              <a:rPr lang="en">
                <a:solidFill>
                  <a:srgbClr val="FF0000"/>
                </a:solidFill>
              </a:rPr>
              <a:t>若沒勾選會自動選擇最新上傳的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Task Description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Data Format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HW website</a:t>
            </a:r>
            <a:endParaRPr>
              <a:solidFill>
                <a:srgbClr val="D9D9D9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Submission Format (Code, Report)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Regulations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Grading Policy &amp; Deadline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FAQ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Submission Format - GitHub </a:t>
            </a:r>
            <a:r>
              <a:rPr lang="en" sz="1400"/>
              <a:t>1/2</a:t>
            </a:r>
            <a:endParaRPr sz="1400"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 中 hw6-&lt;account&gt; 必須包含（</a:t>
            </a:r>
            <a:r>
              <a:rPr lang="en">
                <a:solidFill>
                  <a:srgbClr val="FF0000"/>
                </a:solidFill>
              </a:rPr>
              <a:t>注意格式</a:t>
            </a:r>
            <a:r>
              <a:rPr lang="en"/>
              <a:t>）：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rgbClr val="FF0000"/>
                </a:solidFill>
              </a:rPr>
              <a:t>report.pdf</a:t>
            </a:r>
            <a:endParaRPr sz="1600">
              <a:solidFill>
                <a:srgbClr val="FF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rgbClr val="FF0000"/>
                </a:solidFill>
              </a:rPr>
              <a:t>hw6_fgsm.sh</a:t>
            </a:r>
            <a:endParaRPr sz="1600">
              <a:solidFill>
                <a:srgbClr val="FF0000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rgbClr val="FF0000"/>
                </a:solidFill>
              </a:rPr>
              <a:t>hw6_best.sh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other files (e.g., attack.py)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rgbClr val="FF0000"/>
                </a:solidFill>
              </a:rPr>
              <a:t>請不要上傳 dataset 和 output img</a:t>
            </a:r>
            <a:endParaRPr sz="1600">
              <a:solidFill>
                <a:srgbClr val="FF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○"/>
            </a:pPr>
            <a:r>
              <a:rPr lang="en" sz="1600">
                <a:solidFill>
                  <a:srgbClr val="FF0000"/>
                </a:solidFill>
              </a:rPr>
              <a:t>如要上傳 model file，請上傳至雲端 (Dropbox, ...)，並在 script 中寫好下載的指令</a:t>
            </a:r>
            <a:endParaRPr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Submission Format - Bash Usage </a:t>
            </a:r>
            <a:r>
              <a:rPr lang="en" sz="1400"/>
              <a:t>2/2</a:t>
            </a:r>
            <a:endParaRPr sz="1400"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助教</a:t>
            </a:r>
            <a:r>
              <a:rPr lang="en"/>
              <a:t>會以下指令執行程式，</a:t>
            </a:r>
            <a:r>
              <a:rPr lang="en"/>
              <a:t>程式執行時間最多不能超過 </a:t>
            </a:r>
            <a:r>
              <a:rPr b="1" lang="en">
                <a:solidFill>
                  <a:srgbClr val="000000"/>
                </a:solidFill>
              </a:rPr>
              <a:t>300</a:t>
            </a:r>
            <a:r>
              <a:rPr lang="en"/>
              <a:t> 秒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timeout 300 bash hw6_fgsm.sh &lt;input img dir&gt; &lt;output img dir&gt;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timeout 300 bash hw6_best.sh &lt;input img dir&gt; &lt;output img dir&gt;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input img directory: 為 200 張 original input img 之資料夾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output img directory: 為 200 張 adversarial output img 之資料夾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Ex. bash hw6_fgsm.sh ./images ./output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 file 中的 img 格式如同 input img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E.g</a:t>
            </a:r>
            <a:r>
              <a:rPr lang="en" sz="1600"/>
              <a:t>.,  ./output/000.png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路徑請勿寫死以免導致程式無法執行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Task Description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Data Format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HW website</a:t>
            </a:r>
            <a:endParaRPr>
              <a:solidFill>
                <a:srgbClr val="D9D9D9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Submission Format (Code, Report)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Regulations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Grading Policy &amp; Deadline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FAQ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Regulations </a:t>
            </a:r>
            <a:endParaRPr sz="1400"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</a:t>
            </a:r>
            <a:r>
              <a:rPr lang="en"/>
              <a:t>版本及套件規定請參考</a:t>
            </a:r>
            <a:r>
              <a:rPr lang="en" u="sng">
                <a:solidFill>
                  <a:schemeClr val="hlink"/>
                </a:solidFill>
                <a:hlinkClick r:id="rId3"/>
              </a:rPr>
              <a:t>期初公告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建議不要使用 Keras，它的 pretrained model 在本次作業中不是好的 proxy model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不得使用</a:t>
            </a:r>
            <a:r>
              <a:rPr lang="en"/>
              <a:t> cleverhans、deepfool、</a:t>
            </a:r>
            <a:r>
              <a:rPr lang="en" sz="1350">
                <a:latin typeface="Arial"/>
                <a:ea typeface="Arial"/>
                <a:cs typeface="Arial"/>
                <a:sym typeface="Arial"/>
              </a:rPr>
              <a:t>adversarial-robustness-toolbox</a:t>
            </a:r>
            <a:r>
              <a:rPr lang="en"/>
              <a:t> </a:t>
            </a:r>
            <a:r>
              <a:rPr lang="en">
                <a:solidFill>
                  <a:srgbClr val="FF0000"/>
                </a:solidFill>
              </a:rPr>
              <a:t>以及任何現成套件</a:t>
            </a:r>
            <a:r>
              <a:rPr lang="en"/>
              <a:t>。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若需使用其它套件，請儘早寄信至助教信箱詢問，並闡明原因。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Task Description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Data Format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HW website</a:t>
            </a:r>
            <a:endParaRPr>
              <a:solidFill>
                <a:srgbClr val="D9D9D9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Submission Format (Code, Report)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Regulations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Grading Policy &amp; Deadline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FAQ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311700" y="959900"/>
            <a:ext cx="86055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en" sz="1750"/>
              <a:t>(2%)</a:t>
            </a:r>
            <a:endParaRPr sz="1750"/>
          </a:p>
          <a:p>
            <a:pPr indent="-3397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Char char="○"/>
            </a:pPr>
            <a:r>
              <a:rPr lang="en" sz="1750"/>
              <a:t>success rate 高於 simple baseline</a:t>
            </a:r>
            <a:endParaRPr sz="1750"/>
          </a:p>
          <a:p>
            <a:pPr indent="-3397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Char char="○"/>
            </a:pPr>
            <a:r>
              <a:rPr lang="en" sz="1750"/>
              <a:t>L-inf.norm 低於 simple baseline</a:t>
            </a:r>
            <a:endParaRPr sz="1750"/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en" sz="1750"/>
              <a:t>(2%)</a:t>
            </a:r>
            <a:endParaRPr sz="1750"/>
          </a:p>
          <a:p>
            <a:pPr indent="-3397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Char char="○"/>
            </a:pPr>
            <a:r>
              <a:rPr lang="en" sz="1750"/>
              <a:t> success rate 高於 strong baseline </a:t>
            </a:r>
            <a:endParaRPr sz="1750"/>
          </a:p>
          <a:p>
            <a:pPr indent="-3397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Char char="○"/>
            </a:pPr>
            <a:r>
              <a:rPr lang="en" sz="1750"/>
              <a:t> L-inf.norm 低於 strong baseline</a:t>
            </a:r>
            <a:endParaRPr sz="1750"/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en" sz="1750"/>
              <a:t>Simple baseline </a:t>
            </a:r>
            <a:endParaRPr sz="1750"/>
          </a:p>
          <a:p>
            <a:pPr indent="-339725" lvl="1" marL="914400" rtl="0" algn="l">
              <a:spcBef>
                <a:spcPts val="0"/>
              </a:spcBef>
              <a:spcAft>
                <a:spcPts val="0"/>
              </a:spcAft>
              <a:buSzPts val="1750"/>
              <a:buChar char="○"/>
            </a:pPr>
            <a:r>
              <a:rPr lang="en" sz="1750"/>
              <a:t>Success rate: 0.310</a:t>
            </a:r>
            <a:endParaRPr sz="1750"/>
          </a:p>
          <a:p>
            <a:pPr indent="-339725" lvl="1" marL="914400" rtl="0" algn="l">
              <a:spcBef>
                <a:spcPts val="0"/>
              </a:spcBef>
              <a:spcAft>
                <a:spcPts val="0"/>
              </a:spcAft>
              <a:buSzPts val="1750"/>
              <a:buChar char="○"/>
            </a:pPr>
            <a:r>
              <a:rPr lang="en" sz="1750"/>
              <a:t>L-inf. norm: 20.3450</a:t>
            </a:r>
            <a:endParaRPr sz="1750"/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en" sz="1750"/>
              <a:t>Strong baseline</a:t>
            </a:r>
            <a:endParaRPr sz="1750"/>
          </a:p>
          <a:p>
            <a:pPr indent="-339725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Char char="○"/>
            </a:pPr>
            <a:r>
              <a:rPr lang="en" sz="1750"/>
              <a:t>Success rate: 0.915</a:t>
            </a:r>
            <a:endParaRPr sz="1750"/>
          </a:p>
          <a:p>
            <a:pPr indent="-339725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Char char="○"/>
            </a:pPr>
            <a:r>
              <a:rPr lang="en" sz="1750"/>
              <a:t>L-inf. norm: 5.5</a:t>
            </a:r>
            <a:endParaRPr sz="1750"/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Char char="●"/>
            </a:pPr>
            <a:r>
              <a:rPr lang="en" sz="1750"/>
              <a:t>(1% bonus) L-inf.norm 低於 strong baseline 的 submission 中的前五名</a:t>
            </a:r>
            <a:endParaRPr sz="1750"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78" name="Google Shape;178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Grading Policy - Evaluation (4% + 1% bonus) </a:t>
            </a:r>
            <a:r>
              <a:rPr lang="en" sz="1400"/>
              <a:t>2/7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Task Description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Format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HW website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Submission Format (Code, Report)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Regulations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Grading Policy &amp; Deadline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FAQ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請務必隨時保留跑出最佳結果的 code 和結果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hw6_best.sh 執行後產生的 image，evaluation metric 需與 leaderboard 上</a:t>
            </a:r>
            <a:r>
              <a:rPr b="1" lang="en"/>
              <a:t>一致</a:t>
            </a:r>
            <a:r>
              <a:rPr lang="en"/>
              <a:t>，否則 </a:t>
            </a:r>
            <a:r>
              <a:rPr lang="en">
                <a:solidFill>
                  <a:srgbClr val="FF0000"/>
                </a:solidFill>
              </a:rPr>
              <a:t>evaluation 的成績將</a:t>
            </a:r>
            <a:r>
              <a:rPr b="1" lang="en">
                <a:solidFill>
                  <a:srgbClr val="FF0000"/>
                </a:solidFill>
              </a:rPr>
              <a:t>不予計分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84" name="Google Shape;184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Grading Policy - Reproduce </a:t>
            </a:r>
            <a:r>
              <a:rPr lang="en" sz="1400"/>
              <a:t>3/7</a:t>
            </a:r>
            <a:endParaRPr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(2%) 試說明 hw6_best.sh 攻擊的方法，包括使用的 proxy model、方法、參數等。此方法和 FGSM 的差異為何？如何影響你的結果？請完整討論。(依內容完整度給分)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(1%) 請嘗試不同的 proxy model，依照你的實作的結果來看，背後的 black box 最有可能為哪一個模型？請說明你的觀察和理由。</a:t>
            </a:r>
            <a:endParaRPr strike="sngStrike"/>
          </a:p>
        </p:txBody>
      </p:sp>
      <p:sp>
        <p:nvSpPr>
          <p:cNvPr id="190" name="Google Shape;190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Grading Policy - Report (6%) </a:t>
            </a:r>
            <a:r>
              <a:rPr lang="en" sz="1400"/>
              <a:t>4/7</a:t>
            </a:r>
            <a:endParaRPr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Grading Policy - Report (6%) </a:t>
            </a:r>
            <a:r>
              <a:rPr lang="en" sz="1400"/>
              <a:t>5/7</a:t>
            </a:r>
            <a:endParaRPr sz="1400"/>
          </a:p>
        </p:txBody>
      </p:sp>
      <p:sp>
        <p:nvSpPr>
          <p:cNvPr id="196" name="Google Shape;196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n"/>
              <a:t>(1%) 請以 hw6_best.sh 的方法，visualize 任意</a:t>
            </a:r>
            <a:r>
              <a:rPr lang="en">
                <a:solidFill>
                  <a:srgbClr val="FF0000"/>
                </a:solidFill>
              </a:rPr>
              <a:t>三</a:t>
            </a:r>
            <a:r>
              <a:rPr lang="en"/>
              <a:t>張圖片攻擊前後的機率圖（分別取前三高的機率）。</a:t>
            </a:r>
            <a:endParaRPr/>
          </a:p>
        </p:txBody>
      </p:sp>
      <p:pic>
        <p:nvPicPr>
          <p:cNvPr id="197" name="Google Shape;19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6322" y="2419347"/>
            <a:ext cx="2165950" cy="216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4"/>
          <p:cNvPicPr preferRelativeResize="0"/>
          <p:nvPr/>
        </p:nvPicPr>
        <p:blipFill rotWithShape="1">
          <a:blip r:embed="rId4">
            <a:alphaModFix/>
          </a:blip>
          <a:srcRect b="4544" l="7690" r="8246" t="5968"/>
          <a:stretch/>
        </p:blipFill>
        <p:spPr>
          <a:xfrm>
            <a:off x="3533700" y="2099575"/>
            <a:ext cx="4925532" cy="262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4"/>
          <p:cNvSpPr txBox="1"/>
          <p:nvPr/>
        </p:nvSpPr>
        <p:spPr>
          <a:xfrm>
            <a:off x="3990900" y="4645225"/>
            <a:ext cx="18729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Dung beetle 74.85%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0" name="Google Shape;200;p34"/>
          <p:cNvSpPr txBox="1"/>
          <p:nvPr/>
        </p:nvSpPr>
        <p:spPr>
          <a:xfrm>
            <a:off x="6586325" y="4645225"/>
            <a:ext cx="18729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Cockroach 16.65%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Grading Policy - Report (6%) </a:t>
            </a:r>
            <a:r>
              <a:rPr lang="en" sz="1400"/>
              <a:t>6/7</a:t>
            </a:r>
            <a:endParaRPr sz="1400"/>
          </a:p>
        </p:txBody>
      </p:sp>
      <p:sp>
        <p:nvSpPr>
          <p:cNvPr id="206" name="Google Shape;206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 startAt="4"/>
            </a:pPr>
            <a:r>
              <a:rPr lang="en"/>
              <a:t>(2%) 請將你產生出來的 adversarial img，以任一種 smoothing 的方式實作被動防禦 (passive defense)，觀察是否有效降低模型的誤判的比例。請說明你的方法，附上你</a:t>
            </a:r>
            <a:r>
              <a:rPr lang="en">
                <a:solidFill>
                  <a:srgbClr val="FF0000"/>
                </a:solidFill>
              </a:rPr>
              <a:t>防禦前後</a:t>
            </a:r>
            <a:r>
              <a:rPr lang="en"/>
              <a:t>的 success rate，並簡要說明你的觀察。</a:t>
            </a:r>
            <a:r>
              <a:rPr lang="en">
                <a:solidFill>
                  <a:srgbClr val="FF0000"/>
                </a:solidFill>
              </a:rPr>
              <a:t>另外也請討論此防禦對原始圖片會有什麼影響。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Hint: some methods you may use: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Gaussian filtering: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Median filter: </a:t>
            </a:r>
            <a:r>
              <a:rPr lang="en" u="sng">
                <a:solidFill>
                  <a:schemeClr val="hlink"/>
                </a:solidFill>
                <a:hlinkClick r:id="rId4"/>
              </a:rPr>
              <a:t>link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Bilateral filter: </a:t>
            </a:r>
            <a:r>
              <a:rPr lang="en" u="sng">
                <a:solidFill>
                  <a:schemeClr val="hlink"/>
                </a:solidFill>
                <a:hlinkClick r:id="rId5"/>
              </a:rPr>
              <a:t>link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Others: </a:t>
            </a:r>
            <a:r>
              <a:rPr lang="en" u="sng">
                <a:solidFill>
                  <a:schemeClr val="hlink"/>
                </a:solidFill>
                <a:hlinkClick r:id="rId6"/>
              </a:rPr>
              <a:t>link</a:t>
            </a:r>
            <a:br>
              <a:rPr lang="en"/>
            </a:b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Links</a:t>
            </a:r>
            <a:endParaRPr/>
          </a:p>
        </p:txBody>
      </p:sp>
      <p:sp>
        <p:nvSpPr>
          <p:cNvPr id="212" name="Google Shape;212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Data: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https://reurl.cc/vD3Yr</a:t>
            </a:r>
            <a:r>
              <a:rPr lang="en" u="sng">
                <a:solidFill>
                  <a:schemeClr val="hlink"/>
                </a:solidFill>
                <a:hlinkClick r:id="rId4"/>
              </a:rPr>
              <a:t>1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Colab: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https://reurl.cc/Mv1pnn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>
                <a:solidFill>
                  <a:srgbClr val="666666"/>
                </a:solidFill>
              </a:rPr>
              <a:t>作業網站</a:t>
            </a:r>
            <a:r>
              <a:rPr lang="en"/>
              <a:t>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https://reurl.cc/exvR0R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Report: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https://reurl.cc/O17Zlr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>
                <a:solidFill>
                  <a:srgbClr val="666666"/>
                </a:solidFill>
              </a:rPr>
              <a:t>遲交表單: </a:t>
            </a:r>
            <a:r>
              <a:rPr lang="en" u="sng">
                <a:solidFill>
                  <a:schemeClr val="accent5"/>
                </a:solidFill>
                <a:hlinkClick r:id="rId8"/>
              </a:rPr>
              <a:t>https://bit.ly/39d2x2m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FAQ</a:t>
            </a:r>
            <a:endParaRPr/>
          </a:p>
        </p:txBody>
      </p:sp>
      <p:sp>
        <p:nvSpPr>
          <p:cNvPr id="218" name="Google Shape;218;p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若有其他問題，請在 FB 社團</a:t>
            </a:r>
            <a:r>
              <a:rPr lang="en"/>
              <a:t>貼文</a:t>
            </a:r>
            <a:r>
              <a:rPr lang="en"/>
              <a:t>或寄信至助教信箱，</a:t>
            </a:r>
            <a:r>
              <a:rPr lang="en">
                <a:solidFill>
                  <a:srgbClr val="FF0000"/>
                </a:solidFill>
              </a:rPr>
              <a:t>請勿直接私訊助教</a:t>
            </a:r>
            <a:r>
              <a:rPr lang="en"/>
              <a:t>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助教信箱： </a:t>
            </a:r>
            <a:r>
              <a:rPr lang="en" u="sng">
                <a:solidFill>
                  <a:schemeClr val="accent5"/>
                </a:solidFill>
                <a:hlinkClick r:id="rId3"/>
              </a:rPr>
              <a:t>ntu-ml-2020spring-ta@googlegroups.com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並請記得於標題以 [hw6] 註明作業編號。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Task Description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Data Format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HW website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Submission Format (Code, Report)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Regulations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Grading Policy &amp; Deadline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FAQ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Task Description - Todo </a:t>
            </a:r>
            <a:r>
              <a:rPr lang="en" sz="1400"/>
              <a:t>1/3</a:t>
            </a:r>
            <a:endParaRPr sz="1400"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Fast Gradient Sign Method (FGSM) 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Choose any proxy network to attack the black box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Implement non-targeted FGSM from scratch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Tune your parameter ε 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AutoNum type="arabicPeriod"/>
            </a:pPr>
            <a:r>
              <a:rPr lang="en" sz="1600">
                <a:solidFill>
                  <a:srgbClr val="FF0000"/>
                </a:solidFill>
              </a:rPr>
              <a:t>Submit as hw6_fgsm.sh</a:t>
            </a:r>
            <a:endParaRPr sz="1600"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Any methods you like to attack the model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Implement any methods you prefer from scratch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Beat the best performance in hw6_fgsm.sh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Beat your classmates with lower L-inf. Norm and higher success rate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AutoNum type="arabicPeriod"/>
            </a:pPr>
            <a:r>
              <a:rPr lang="en" sz="1600">
                <a:solidFill>
                  <a:srgbClr val="FF0000"/>
                </a:solidFill>
              </a:rPr>
              <a:t>Submit as hw6_best.sh</a:t>
            </a:r>
            <a:endParaRPr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Task Description - Fast Gradient Sign Method </a:t>
            </a:r>
            <a:r>
              <a:rPr lang="en" sz="1400"/>
              <a:t>2/3</a:t>
            </a:r>
            <a:endParaRPr sz="1400"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 Gradient Sign Method (FGSM)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200"/>
              <a:t>Explaining and Harnessing Adversarial Examples: </a:t>
            </a:r>
            <a:r>
              <a:rPr lang="en" sz="1200" u="sng">
                <a:solidFill>
                  <a:schemeClr val="accent5"/>
                </a:solidFill>
                <a:hlinkClick r:id="rId3"/>
              </a:rPr>
              <a:t>https://arxiv.org/pdf/1412.6572.pdf</a:t>
            </a:r>
            <a:br>
              <a:rPr lang="en" sz="1200"/>
            </a:br>
            <a:r>
              <a:rPr lang="en" sz="1200"/>
              <a:t>Adversarial Machine Learning at Scale: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https://arxiv.org/pdf/1611.01236.pdf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200"/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5">
            <a:alphaModFix/>
          </a:blip>
          <a:srcRect b="0" l="0" r="1930" t="0"/>
          <a:stretch/>
        </p:blipFill>
        <p:spPr>
          <a:xfrm>
            <a:off x="2552700" y="1750875"/>
            <a:ext cx="3960675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Task Description - Evaluation Metrics </a:t>
            </a:r>
            <a:r>
              <a:rPr lang="en" sz="1400"/>
              <a:t>3/3</a:t>
            </a:r>
            <a:endParaRPr sz="1400"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Average L-inf. norm </a:t>
            </a:r>
            <a:r>
              <a:rPr lang="en"/>
              <a:t>between all input images and adversarial images</a:t>
            </a:r>
            <a:endParaRPr>
              <a:solidFill>
                <a:srgbClr val="FF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FF0000"/>
                </a:solidFill>
              </a:rPr>
              <a:t>Success rate </a:t>
            </a:r>
            <a:r>
              <a:rPr lang="en"/>
              <a:t>of your attack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Priority: Success rate &gt; Ave. L-inf. norm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Task Description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Format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HW website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Submission Format (Code, Report)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Regulations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Grading Policy &amp; Deadline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FAQ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Data Format </a:t>
            </a:r>
            <a:r>
              <a:rPr lang="en" sz="1400"/>
              <a:t>1/2</a:t>
            </a:r>
            <a:endParaRPr sz="1400"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Download 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Images: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200 張 224 * 224 RGB 影像</a:t>
            </a:r>
            <a:endParaRPr sz="1600"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000.png - 199.png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categories.csv: 總共 1000 categories (0 - 999)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labels.csv: 每張影像的 info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24493" y="1790148"/>
            <a:ext cx="2501238" cy="1064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3382" y="3197109"/>
            <a:ext cx="7091534" cy="1630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Data Format </a:t>
            </a:r>
            <a:r>
              <a:rPr lang="en" sz="1400"/>
              <a:t>2/2</a:t>
            </a:r>
            <a:endParaRPr sz="1400"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/>
              <a:t>本次作業可以使用其他現成 pretrained 模型進行攻擊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Black box 可能的模型如下：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VGG-16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VGG-19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ResNet-50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Res</a:t>
            </a:r>
            <a:r>
              <a:rPr lang="en" sz="1600"/>
              <a:t>Net-101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DenseNet-121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DenseNet-169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reference: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Keras: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https://keras.io/applications/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PyTorch: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https://pytorch.org/docs/stable/torchvision/models.html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Tensorflow: </a:t>
            </a:r>
            <a:r>
              <a:rPr lang="en" sz="1600" u="sng">
                <a:solidFill>
                  <a:schemeClr val="hlink"/>
                </a:solidFill>
                <a:hlinkClick r:id="rId5"/>
              </a:rPr>
              <a:t>https://github.com/tensorflow/models/tree/master/research/slim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