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92" r:id="rId3"/>
    <p:sldId id="293" r:id="rId4"/>
    <p:sldId id="259" r:id="rId5"/>
    <p:sldId id="294" r:id="rId6"/>
    <p:sldId id="270" r:id="rId7"/>
    <p:sldId id="302" r:id="rId8"/>
    <p:sldId id="303" r:id="rId9"/>
    <p:sldId id="264" r:id="rId10"/>
    <p:sldId id="306" r:id="rId11"/>
    <p:sldId id="308" r:id="rId12"/>
    <p:sldId id="305" r:id="rId13"/>
    <p:sldId id="307" r:id="rId14"/>
    <p:sldId id="309" r:id="rId15"/>
    <p:sldId id="310" r:id="rId16"/>
    <p:sldId id="311" r:id="rId17"/>
    <p:sldId id="312" r:id="rId18"/>
    <p:sldId id="297" r:id="rId19"/>
    <p:sldId id="301" r:id="rId20"/>
    <p:sldId id="281" r:id="rId21"/>
    <p:sldId id="299" r:id="rId22"/>
    <p:sldId id="288" r:id="rId23"/>
    <p:sldId id="300" r:id="rId24"/>
    <p:sldId id="298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5294" autoAdjust="0"/>
  </p:normalViewPr>
  <p:slideViewPr>
    <p:cSldViewPr>
      <p:cViewPr varScale="1">
        <p:scale>
          <a:sx n="122" d="100"/>
          <a:sy n="122" d="100"/>
        </p:scale>
        <p:origin x="92" y="1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计划实施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计划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Sheet1!$A$2:$A$12</c:f>
              <c:strCache>
                <c:ptCount val="11"/>
                <c:pt idx="0">
                  <c:v>项目确定</c:v>
                </c:pt>
                <c:pt idx="1">
                  <c:v>需求分析</c:v>
                </c:pt>
                <c:pt idx="2">
                  <c:v>系统设计</c:v>
                </c:pt>
                <c:pt idx="3">
                  <c:v>信息采集</c:v>
                </c:pt>
                <c:pt idx="4">
                  <c:v>活体检测</c:v>
                </c:pt>
                <c:pt idx="5">
                  <c:v>人脸处理</c:v>
                </c:pt>
                <c:pt idx="6">
                  <c:v>人脸识别</c:v>
                </c:pt>
                <c:pt idx="7">
                  <c:v>学生信息管理</c:v>
                </c:pt>
                <c:pt idx="8">
                  <c:v>考勤查询</c:v>
                </c:pt>
                <c:pt idx="9">
                  <c:v>测试计划</c:v>
                </c:pt>
                <c:pt idx="10">
                  <c:v>软件测试</c:v>
                </c:pt>
              </c:strCache>
            </c:strRef>
          </c:cat>
          <c:val>
            <c:numRef>
              <c:f>Sheet1!$B$2:$B$12</c:f>
              <c:numCache>
                <c:formatCode>m"月"d"日";@</c:formatCode>
                <c:ptCount val="11"/>
                <c:pt idx="0">
                  <c:v>44287</c:v>
                </c:pt>
                <c:pt idx="1">
                  <c:v>44308</c:v>
                </c:pt>
                <c:pt idx="2">
                  <c:v>44317</c:v>
                </c:pt>
                <c:pt idx="3">
                  <c:v>44329</c:v>
                </c:pt>
                <c:pt idx="4">
                  <c:v>44333</c:v>
                </c:pt>
                <c:pt idx="5">
                  <c:v>44337</c:v>
                </c:pt>
                <c:pt idx="6">
                  <c:v>44341</c:v>
                </c:pt>
                <c:pt idx="7">
                  <c:v>44345</c:v>
                </c:pt>
                <c:pt idx="8">
                  <c:v>44348</c:v>
                </c:pt>
                <c:pt idx="9">
                  <c:v>44351</c:v>
                </c:pt>
                <c:pt idx="10">
                  <c:v>44353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FE-416C-93A1-0650D5776D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Sheet1!$A$2:$A$12</c:f>
              <c:strCache>
                <c:ptCount val="11"/>
                <c:pt idx="0">
                  <c:v>项目确定</c:v>
                </c:pt>
                <c:pt idx="1">
                  <c:v>需求分析</c:v>
                </c:pt>
                <c:pt idx="2">
                  <c:v>系统设计</c:v>
                </c:pt>
                <c:pt idx="3">
                  <c:v>信息采集</c:v>
                </c:pt>
                <c:pt idx="4">
                  <c:v>活体检测</c:v>
                </c:pt>
                <c:pt idx="5">
                  <c:v>人脸处理</c:v>
                </c:pt>
                <c:pt idx="6">
                  <c:v>人脸识别</c:v>
                </c:pt>
                <c:pt idx="7">
                  <c:v>学生信息管理</c:v>
                </c:pt>
                <c:pt idx="8">
                  <c:v>考勤查询</c:v>
                </c:pt>
                <c:pt idx="9">
                  <c:v>测试计划</c:v>
                </c:pt>
                <c:pt idx="10">
                  <c:v>软件测试</c:v>
                </c:pt>
              </c:strCache>
            </c:strRef>
          </c:cat>
          <c:val>
            <c:numRef>
              <c:f>Sheet1!$C$2:$C$12</c:f>
              <c:numCache>
                <c:formatCode>m"月"d"日";@</c:formatCode>
                <c:ptCount val="11"/>
                <c:pt idx="0">
                  <c:v>44287</c:v>
                </c:pt>
                <c:pt idx="1">
                  <c:v>44308</c:v>
                </c:pt>
                <c:pt idx="2">
                  <c:v>44317</c:v>
                </c:pt>
                <c:pt idx="3">
                  <c:v>44329</c:v>
                </c:pt>
                <c:pt idx="4">
                  <c:v>44333</c:v>
                </c:pt>
                <c:pt idx="5">
                  <c:v>44337</c:v>
                </c:pt>
                <c:pt idx="6">
                  <c:v>44341</c:v>
                </c:pt>
                <c:pt idx="7">
                  <c:v>44345</c:v>
                </c:pt>
                <c:pt idx="8">
                  <c:v>44348</c:v>
                </c:pt>
                <c:pt idx="9">
                  <c:v>44363</c:v>
                </c:pt>
                <c:pt idx="10">
                  <c:v>44363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FE-416C-93A1-0650D5776D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699584"/>
        <c:axId val="127695840"/>
      </c:lineChart>
      <c:catAx>
        <c:axId val="12769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695840"/>
        <c:crosses val="autoZero"/>
        <c:auto val="1"/>
        <c:lblAlgn val="ctr"/>
        <c:lblOffset val="100"/>
        <c:noMultiLvlLbl val="0"/>
      </c:catAx>
      <c:valAx>
        <c:axId val="12769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&quot;月&quot;d&quot;日&quot;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69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89-49F0-9DF2-DFF8C278AA66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89-49F0-9DF2-DFF8C278AA66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89-49F0-9DF2-DFF8C278AA66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A89-49F0-9DF2-DFF8C278AA66}"/>
              </c:ext>
            </c:extLst>
          </c:dPt>
          <c:cat>
            <c:strRef>
              <c:f>Sheet1!$A$2:$A$5</c:f>
              <c:strCache>
                <c:ptCount val="4"/>
                <c:pt idx="0">
                  <c:v>红</c:v>
                </c:pt>
                <c:pt idx="1">
                  <c:v>蓝</c:v>
                </c:pt>
                <c:pt idx="2">
                  <c:v>青</c:v>
                </c:pt>
                <c:pt idx="3">
                  <c:v>橙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40</c:v>
                </c:pt>
                <c:pt idx="2">
                  <c:v>15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A89-49F0-9DF2-DFF8C278A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7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2021/6/23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75656" y="2088545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人脸考勤系统汇报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5962903" y="3213565"/>
            <a:ext cx="174306" cy="174304"/>
            <a:chOff x="801291" y="3535885"/>
            <a:chExt cx="219347" cy="219347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Group 14"/>
          <p:cNvGrpSpPr/>
          <p:nvPr/>
        </p:nvGrpSpPr>
        <p:grpSpPr bwMode="auto">
          <a:xfrm>
            <a:off x="5971541" y="3604683"/>
            <a:ext cx="174306" cy="174304"/>
            <a:chOff x="4248" y="3024"/>
            <a:chExt cx="600" cy="599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6120603" y="3171979"/>
            <a:ext cx="112723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指导老师：刘晋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6137209" y="3507854"/>
            <a:ext cx="1029449" cy="790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成员：张慧慧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赵   珊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刘梦奇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25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测试</a:t>
            </a: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632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4412104" y="920124"/>
            <a:ext cx="466725" cy="4700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8439" name="Group 7"/>
          <p:cNvGrpSpPr/>
          <p:nvPr/>
        </p:nvGrpSpPr>
        <p:grpSpPr bwMode="auto">
          <a:xfrm>
            <a:off x="4553392" y="1032871"/>
            <a:ext cx="190500" cy="242963"/>
            <a:chOff x="0" y="0"/>
            <a:chExt cx="120" cy="153"/>
          </a:xfrm>
        </p:grpSpPr>
        <p:sp>
          <p:nvSpPr>
            <p:cNvPr id="18440" name="Freeform 8"/>
            <p:cNvSpPr>
              <a:spLocks noEditPoints="1"/>
            </p:cNvSpPr>
            <p:nvPr/>
          </p:nvSpPr>
          <p:spPr bwMode="auto">
            <a:xfrm>
              <a:off x="0" y="0"/>
              <a:ext cx="116" cy="116"/>
            </a:xfrm>
            <a:custGeom>
              <a:avLst/>
              <a:gdLst>
                <a:gd name="T0" fmla="*/ 10 w 66"/>
                <a:gd name="T1" fmla="*/ 57 h 66"/>
                <a:gd name="T2" fmla="*/ 9 w 66"/>
                <a:gd name="T3" fmla="*/ 64 h 66"/>
                <a:gd name="T4" fmla="*/ 7 w 66"/>
                <a:gd name="T5" fmla="*/ 57 h 66"/>
                <a:gd name="T6" fmla="*/ 12 w 66"/>
                <a:gd name="T7" fmla="*/ 52 h 66"/>
                <a:gd name="T8" fmla="*/ 53 w 66"/>
                <a:gd name="T9" fmla="*/ 12 h 66"/>
                <a:gd name="T10" fmla="*/ 57 w 66"/>
                <a:gd name="T11" fmla="*/ 2 h 66"/>
                <a:gd name="T12" fmla="*/ 59 w 66"/>
                <a:gd name="T13" fmla="*/ 10 h 66"/>
                <a:gd name="T14" fmla="*/ 57 w 66"/>
                <a:gd name="T15" fmla="*/ 12 h 66"/>
                <a:gd name="T16" fmla="*/ 56 w 66"/>
                <a:gd name="T17" fmla="*/ 13 h 66"/>
                <a:gd name="T18" fmla="*/ 54 w 66"/>
                <a:gd name="T19" fmla="*/ 14 h 66"/>
                <a:gd name="T20" fmla="*/ 56 w 66"/>
                <a:gd name="T21" fmla="*/ 21 h 66"/>
                <a:gd name="T22" fmla="*/ 53 w 66"/>
                <a:gd name="T23" fmla="*/ 16 h 66"/>
                <a:gd name="T24" fmla="*/ 43 w 66"/>
                <a:gd name="T25" fmla="*/ 25 h 66"/>
                <a:gd name="T26" fmla="*/ 46 w 66"/>
                <a:gd name="T27" fmla="*/ 31 h 66"/>
                <a:gd name="T28" fmla="*/ 35 w 66"/>
                <a:gd name="T29" fmla="*/ 33 h 66"/>
                <a:gd name="T30" fmla="*/ 38 w 66"/>
                <a:gd name="T31" fmla="*/ 39 h 66"/>
                <a:gd name="T32" fmla="*/ 27 w 66"/>
                <a:gd name="T33" fmla="*/ 41 h 66"/>
                <a:gd name="T34" fmla="*/ 29 w 66"/>
                <a:gd name="T35" fmla="*/ 48 h 66"/>
                <a:gd name="T36" fmla="*/ 16 w 66"/>
                <a:gd name="T37" fmla="*/ 52 h 66"/>
                <a:gd name="T38" fmla="*/ 21 w 66"/>
                <a:gd name="T39" fmla="*/ 56 h 66"/>
                <a:gd name="T40" fmla="*/ 14 w 66"/>
                <a:gd name="T41" fmla="*/ 54 h 66"/>
                <a:gd name="T42" fmla="*/ 13 w 66"/>
                <a:gd name="T43" fmla="*/ 55 h 66"/>
                <a:gd name="T44" fmla="*/ 16 w 66"/>
                <a:gd name="T45" fmla="*/ 61 h 66"/>
                <a:gd name="T46" fmla="*/ 32 w 66"/>
                <a:gd name="T47" fmla="*/ 17 h 66"/>
                <a:gd name="T48" fmla="*/ 25 w 66"/>
                <a:gd name="T49" fmla="*/ 24 h 66"/>
                <a:gd name="T50" fmla="*/ 39 w 66"/>
                <a:gd name="T51" fmla="*/ 26 h 66"/>
                <a:gd name="T52" fmla="*/ 29 w 66"/>
                <a:gd name="T53" fmla="*/ 8 h 66"/>
                <a:gd name="T54" fmla="*/ 16 w 66"/>
                <a:gd name="T55" fmla="*/ 15 h 66"/>
                <a:gd name="T56" fmla="*/ 31 w 66"/>
                <a:gd name="T57" fmla="*/ 16 h 66"/>
                <a:gd name="T58" fmla="*/ 33 w 66"/>
                <a:gd name="T59" fmla="*/ 13 h 66"/>
                <a:gd name="T60" fmla="*/ 45 w 66"/>
                <a:gd name="T61" fmla="*/ 10 h 66"/>
                <a:gd name="T62" fmla="*/ 35 w 66"/>
                <a:gd name="T63" fmla="*/ 17 h 66"/>
                <a:gd name="T64" fmla="*/ 50 w 66"/>
                <a:gd name="T65" fmla="*/ 15 h 66"/>
                <a:gd name="T66" fmla="*/ 36 w 66"/>
                <a:gd name="T67" fmla="*/ 15 h 66"/>
                <a:gd name="T68" fmla="*/ 14 w 66"/>
                <a:gd name="T69" fmla="*/ 32 h 66"/>
                <a:gd name="T70" fmla="*/ 21 w 66"/>
                <a:gd name="T71" fmla="*/ 23 h 66"/>
                <a:gd name="T72" fmla="*/ 7 w 66"/>
                <a:gd name="T73" fmla="*/ 28 h 66"/>
                <a:gd name="T74" fmla="*/ 10 w 66"/>
                <a:gd name="T75" fmla="*/ 46 h 66"/>
                <a:gd name="T76" fmla="*/ 13 w 66"/>
                <a:gd name="T77" fmla="*/ 34 h 66"/>
                <a:gd name="T78" fmla="*/ 17 w 66"/>
                <a:gd name="T79" fmla="*/ 34 h 66"/>
                <a:gd name="T80" fmla="*/ 31 w 66"/>
                <a:gd name="T81" fmla="*/ 34 h 66"/>
                <a:gd name="T82" fmla="*/ 22 w 66"/>
                <a:gd name="T83" fmla="*/ 25 h 66"/>
                <a:gd name="T84" fmla="*/ 23 w 66"/>
                <a:gd name="T85" fmla="*/ 41 h 66"/>
                <a:gd name="T86" fmla="*/ 13 w 66"/>
                <a:gd name="T87" fmla="*/ 50 h 66"/>
                <a:gd name="T88" fmla="*/ 23 w 66"/>
                <a:gd name="T89" fmla="*/ 4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" h="66">
                  <a:moveTo>
                    <a:pt x="16" y="61"/>
                  </a:moveTo>
                  <a:cubicBezTo>
                    <a:pt x="14" y="60"/>
                    <a:pt x="13" y="59"/>
                    <a:pt x="11" y="57"/>
                  </a:cubicBezTo>
                  <a:cubicBezTo>
                    <a:pt x="11" y="57"/>
                    <a:pt x="11" y="57"/>
                    <a:pt x="10" y="57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9" y="58"/>
                    <a:pt x="9" y="59"/>
                    <a:pt x="9" y="59"/>
                  </a:cubicBezTo>
                  <a:cubicBezTo>
                    <a:pt x="10" y="61"/>
                    <a:pt x="10" y="63"/>
                    <a:pt x="9" y="64"/>
                  </a:cubicBezTo>
                  <a:cubicBezTo>
                    <a:pt x="7" y="66"/>
                    <a:pt x="4" y="66"/>
                    <a:pt x="2" y="64"/>
                  </a:cubicBezTo>
                  <a:cubicBezTo>
                    <a:pt x="0" y="63"/>
                    <a:pt x="0" y="60"/>
                    <a:pt x="2" y="58"/>
                  </a:cubicBezTo>
                  <a:cubicBezTo>
                    <a:pt x="3" y="56"/>
                    <a:pt x="6" y="56"/>
                    <a:pt x="7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2" y="41"/>
                    <a:pt x="2" y="24"/>
                    <a:pt x="13" y="13"/>
                  </a:cubicBezTo>
                  <a:cubicBezTo>
                    <a:pt x="24" y="2"/>
                    <a:pt x="41" y="3"/>
                    <a:pt x="52" y="12"/>
                  </a:cubicBezTo>
                  <a:cubicBezTo>
                    <a:pt x="52" y="12"/>
                    <a:pt x="53" y="12"/>
                    <a:pt x="53" y="12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6" y="4"/>
                    <a:pt x="57" y="2"/>
                  </a:cubicBezTo>
                  <a:cubicBezTo>
                    <a:pt x="59" y="0"/>
                    <a:pt x="62" y="0"/>
                    <a:pt x="64" y="2"/>
                  </a:cubicBezTo>
                  <a:cubicBezTo>
                    <a:pt x="66" y="4"/>
                    <a:pt x="66" y="7"/>
                    <a:pt x="64" y="9"/>
                  </a:cubicBezTo>
                  <a:cubicBezTo>
                    <a:pt x="63" y="10"/>
                    <a:pt x="60" y="11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1"/>
                    <a:pt x="57" y="11"/>
                    <a:pt x="57" y="12"/>
                  </a:cubicBezTo>
                  <a:cubicBezTo>
                    <a:pt x="58" y="13"/>
                    <a:pt x="60" y="15"/>
                    <a:pt x="61" y="16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8" y="16"/>
                    <a:pt x="57" y="15"/>
                    <a:pt x="56" y="13"/>
                  </a:cubicBezTo>
                  <a:cubicBezTo>
                    <a:pt x="56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4"/>
                    <a:pt x="54" y="14"/>
                    <a:pt x="54" y="15"/>
                  </a:cubicBezTo>
                  <a:cubicBezTo>
                    <a:pt x="55" y="16"/>
                    <a:pt x="57" y="18"/>
                    <a:pt x="57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4" y="21"/>
                    <a:pt x="54" y="18"/>
                    <a:pt x="53" y="16"/>
                  </a:cubicBezTo>
                  <a:cubicBezTo>
                    <a:pt x="53" y="16"/>
                    <a:pt x="52" y="16"/>
                    <a:pt x="52" y="16"/>
                  </a:cubicBezTo>
                  <a:cubicBezTo>
                    <a:pt x="52" y="16"/>
                    <a:pt x="52" y="16"/>
                    <a:pt x="51" y="1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5" y="28"/>
                    <a:pt x="47" y="2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4" y="30"/>
                    <a:pt x="43" y="29"/>
                    <a:pt x="42" y="27"/>
                  </a:cubicBezTo>
                  <a:cubicBezTo>
                    <a:pt x="41" y="27"/>
                    <a:pt x="41" y="27"/>
                    <a:pt x="40" y="2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4"/>
                    <a:pt x="35" y="34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2" y="3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2"/>
                    <a:pt x="27" y="42"/>
                  </a:cubicBezTo>
                  <a:cubicBezTo>
                    <a:pt x="28" y="43"/>
                    <a:pt x="30" y="45"/>
                    <a:pt x="31" y="46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6"/>
                    <a:pt x="27" y="45"/>
                    <a:pt x="26" y="43"/>
                  </a:cubicBezTo>
                  <a:cubicBezTo>
                    <a:pt x="25" y="43"/>
                    <a:pt x="25" y="43"/>
                    <a:pt x="24" y="43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3"/>
                    <a:pt x="16" y="53"/>
                  </a:cubicBezTo>
                  <a:cubicBezTo>
                    <a:pt x="18" y="54"/>
                    <a:pt x="21" y="54"/>
                    <a:pt x="23" y="54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7" y="57"/>
                    <a:pt x="16" y="56"/>
                    <a:pt x="14" y="54"/>
                  </a:cubicBezTo>
                  <a:cubicBezTo>
                    <a:pt x="14" y="54"/>
                    <a:pt x="14" y="54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7"/>
                    <a:pt x="16" y="58"/>
                    <a:pt x="17" y="59"/>
                  </a:cubicBezTo>
                  <a:lnTo>
                    <a:pt x="16" y="61"/>
                  </a:lnTo>
                  <a:close/>
                  <a:moveTo>
                    <a:pt x="39" y="25"/>
                  </a:moveTo>
                  <a:cubicBezTo>
                    <a:pt x="37" y="22"/>
                    <a:pt x="35" y="20"/>
                    <a:pt x="33" y="18"/>
                  </a:cubicBezTo>
                  <a:cubicBezTo>
                    <a:pt x="33" y="17"/>
                    <a:pt x="33" y="17"/>
                    <a:pt x="32" y="17"/>
                  </a:cubicBezTo>
                  <a:cubicBezTo>
                    <a:pt x="30" y="19"/>
                    <a:pt x="27" y="21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5"/>
                    <a:pt x="39" y="25"/>
                  </a:cubicBezTo>
                  <a:close/>
                  <a:moveTo>
                    <a:pt x="32" y="14"/>
                  </a:moveTo>
                  <a:cubicBezTo>
                    <a:pt x="31" y="12"/>
                    <a:pt x="30" y="10"/>
                    <a:pt x="29" y="8"/>
                  </a:cubicBezTo>
                  <a:cubicBezTo>
                    <a:pt x="29" y="8"/>
                    <a:pt x="29" y="7"/>
                    <a:pt x="28" y="8"/>
                  </a:cubicBezTo>
                  <a:cubicBezTo>
                    <a:pt x="24" y="8"/>
                    <a:pt x="19" y="10"/>
                    <a:pt x="16" y="13"/>
                  </a:cubicBezTo>
                  <a:cubicBezTo>
                    <a:pt x="15" y="14"/>
                    <a:pt x="15" y="14"/>
                    <a:pt x="16" y="1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4" y="21"/>
                  </a:cubicBezTo>
                  <a:cubicBezTo>
                    <a:pt x="26" y="19"/>
                    <a:pt x="29" y="17"/>
                    <a:pt x="31" y="16"/>
                  </a:cubicBezTo>
                  <a:cubicBezTo>
                    <a:pt x="32" y="15"/>
                    <a:pt x="32" y="15"/>
                    <a:pt x="32" y="14"/>
                  </a:cubicBezTo>
                  <a:close/>
                  <a:moveTo>
                    <a:pt x="31" y="8"/>
                  </a:moveTo>
                  <a:cubicBezTo>
                    <a:pt x="32" y="10"/>
                    <a:pt x="32" y="12"/>
                    <a:pt x="33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2"/>
                    <a:pt x="42" y="11"/>
                    <a:pt x="45" y="11"/>
                  </a:cubicBezTo>
                  <a:cubicBezTo>
                    <a:pt x="45" y="11"/>
                    <a:pt x="46" y="10"/>
                    <a:pt x="45" y="10"/>
                  </a:cubicBezTo>
                  <a:cubicBezTo>
                    <a:pt x="41" y="8"/>
                    <a:pt x="37" y="7"/>
                    <a:pt x="32" y="7"/>
                  </a:cubicBezTo>
                  <a:cubicBezTo>
                    <a:pt x="31" y="7"/>
                    <a:pt x="31" y="8"/>
                    <a:pt x="31" y="8"/>
                  </a:cubicBezTo>
                  <a:close/>
                  <a:moveTo>
                    <a:pt x="35" y="17"/>
                  </a:moveTo>
                  <a:cubicBezTo>
                    <a:pt x="37" y="19"/>
                    <a:pt x="38" y="21"/>
                    <a:pt x="40" y="23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6" y="11"/>
                    <a:pt x="40" y="13"/>
                    <a:pt x="36" y="15"/>
                  </a:cubicBezTo>
                  <a:cubicBezTo>
                    <a:pt x="35" y="16"/>
                    <a:pt x="35" y="16"/>
                    <a:pt x="35" y="17"/>
                  </a:cubicBezTo>
                  <a:close/>
                  <a:moveTo>
                    <a:pt x="8" y="29"/>
                  </a:moveTo>
                  <a:cubicBezTo>
                    <a:pt x="10" y="30"/>
                    <a:pt x="12" y="31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7" y="29"/>
                    <a:pt x="19" y="26"/>
                    <a:pt x="21" y="24"/>
                  </a:cubicBezTo>
                  <a:cubicBezTo>
                    <a:pt x="21" y="24"/>
                    <a:pt x="21" y="23"/>
                    <a:pt x="21" y="2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3" y="16"/>
                  </a:cubicBezTo>
                  <a:cubicBezTo>
                    <a:pt x="10" y="20"/>
                    <a:pt x="8" y="24"/>
                    <a:pt x="7" y="28"/>
                  </a:cubicBezTo>
                  <a:cubicBezTo>
                    <a:pt x="7" y="29"/>
                    <a:pt x="7" y="29"/>
                    <a:pt x="8" y="29"/>
                  </a:cubicBezTo>
                  <a:close/>
                  <a:moveTo>
                    <a:pt x="7" y="32"/>
                  </a:moveTo>
                  <a:cubicBezTo>
                    <a:pt x="7" y="37"/>
                    <a:pt x="8" y="41"/>
                    <a:pt x="10" y="46"/>
                  </a:cubicBezTo>
                  <a:cubicBezTo>
                    <a:pt x="10" y="46"/>
                    <a:pt x="10" y="46"/>
                    <a:pt x="10" y="45"/>
                  </a:cubicBezTo>
                  <a:cubicBezTo>
                    <a:pt x="10" y="42"/>
                    <a:pt x="12" y="38"/>
                    <a:pt x="13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1" y="33"/>
                    <a:pt x="10" y="32"/>
                    <a:pt x="8" y="31"/>
                  </a:cubicBezTo>
                  <a:cubicBezTo>
                    <a:pt x="7" y="31"/>
                    <a:pt x="7" y="32"/>
                    <a:pt x="7" y="32"/>
                  </a:cubicBezTo>
                  <a:close/>
                  <a:moveTo>
                    <a:pt x="17" y="34"/>
                  </a:moveTo>
                  <a:cubicBezTo>
                    <a:pt x="20" y="35"/>
                    <a:pt x="22" y="37"/>
                    <a:pt x="24" y="39"/>
                  </a:cubicBezTo>
                  <a:cubicBezTo>
                    <a:pt x="25" y="40"/>
                    <a:pt x="25" y="40"/>
                    <a:pt x="26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3"/>
                    <a:pt x="31" y="3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2" y="25"/>
                  </a:cubicBezTo>
                  <a:cubicBezTo>
                    <a:pt x="20" y="28"/>
                    <a:pt x="18" y="30"/>
                    <a:pt x="17" y="33"/>
                  </a:cubicBezTo>
                  <a:cubicBezTo>
                    <a:pt x="17" y="33"/>
                    <a:pt x="17" y="33"/>
                    <a:pt x="17" y="34"/>
                  </a:cubicBezTo>
                  <a:close/>
                  <a:moveTo>
                    <a:pt x="23" y="41"/>
                  </a:moveTo>
                  <a:cubicBezTo>
                    <a:pt x="21" y="39"/>
                    <a:pt x="19" y="37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3" y="40"/>
                    <a:pt x="11" y="46"/>
                    <a:pt x="13" y="50"/>
                  </a:cubicBezTo>
                  <a:cubicBezTo>
                    <a:pt x="13" y="51"/>
                    <a:pt x="14" y="51"/>
                    <a:pt x="15" y="50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1"/>
                    <a:pt x="2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1" name="Freeform 9"/>
            <p:cNvSpPr>
              <a:spLocks noEditPoints="1"/>
            </p:cNvSpPr>
            <p:nvPr/>
          </p:nvSpPr>
          <p:spPr bwMode="auto">
            <a:xfrm>
              <a:off x="18" y="28"/>
              <a:ext cx="102" cy="125"/>
            </a:xfrm>
            <a:custGeom>
              <a:avLst/>
              <a:gdLst>
                <a:gd name="T0" fmla="*/ 34 w 58"/>
                <a:gd name="T1" fmla="*/ 29 h 71"/>
                <a:gd name="T2" fmla="*/ 25 w 58"/>
                <a:gd name="T3" fmla="*/ 35 h 71"/>
                <a:gd name="T4" fmla="*/ 27 w 58"/>
                <a:gd name="T5" fmla="*/ 42 h 71"/>
                <a:gd name="T6" fmla="*/ 40 w 58"/>
                <a:gd name="T7" fmla="*/ 37 h 71"/>
                <a:gd name="T8" fmla="*/ 6 w 58"/>
                <a:gd name="T9" fmla="*/ 45 h 71"/>
                <a:gd name="T10" fmla="*/ 44 w 58"/>
                <a:gd name="T11" fmla="*/ 39 h 71"/>
                <a:gd name="T12" fmla="*/ 51 w 58"/>
                <a:gd name="T13" fmla="*/ 0 h 71"/>
                <a:gd name="T14" fmla="*/ 26 w 58"/>
                <a:gd name="T15" fmla="*/ 50 h 71"/>
                <a:gd name="T16" fmla="*/ 25 w 58"/>
                <a:gd name="T17" fmla="*/ 52 h 71"/>
                <a:gd name="T18" fmla="*/ 25 w 58"/>
                <a:gd name="T19" fmla="*/ 61 h 71"/>
                <a:gd name="T20" fmla="*/ 25 w 58"/>
                <a:gd name="T21" fmla="*/ 63 h 71"/>
                <a:gd name="T22" fmla="*/ 45 w 58"/>
                <a:gd name="T23" fmla="*/ 69 h 71"/>
                <a:gd name="T24" fmla="*/ 1 w 58"/>
                <a:gd name="T25" fmla="*/ 71 h 71"/>
                <a:gd name="T26" fmla="*/ 20 w 58"/>
                <a:gd name="T27" fmla="*/ 63 h 71"/>
                <a:gd name="T28" fmla="*/ 21 w 58"/>
                <a:gd name="T29" fmla="*/ 61 h 71"/>
                <a:gd name="T30" fmla="*/ 21 w 58"/>
                <a:gd name="T31" fmla="*/ 52 h 71"/>
                <a:gd name="T32" fmla="*/ 21 w 58"/>
                <a:gd name="T33" fmla="*/ 50 h 71"/>
                <a:gd name="T34" fmla="*/ 6 w 58"/>
                <a:gd name="T35" fmla="*/ 45 h 71"/>
                <a:gd name="T36" fmla="*/ 11 w 58"/>
                <a:gd name="T37" fmla="*/ 40 h 71"/>
                <a:gd name="T38" fmla="*/ 24 w 58"/>
                <a:gd name="T39" fmla="*/ 43 h 71"/>
                <a:gd name="T40" fmla="*/ 23 w 58"/>
                <a:gd name="T41" fmla="*/ 37 h 71"/>
                <a:gd name="T42" fmla="*/ 11 w 58"/>
                <a:gd name="T43" fmla="*/ 40 h 71"/>
                <a:gd name="T44" fmla="*/ 13 w 58"/>
                <a:gd name="T45" fmla="*/ 38 h 71"/>
                <a:gd name="T46" fmla="*/ 21 w 58"/>
                <a:gd name="T47" fmla="*/ 34 h 71"/>
                <a:gd name="T48" fmla="*/ 21 w 58"/>
                <a:gd name="T49" fmla="*/ 30 h 71"/>
                <a:gd name="T50" fmla="*/ 24 w 58"/>
                <a:gd name="T51" fmla="*/ 33 h 71"/>
                <a:gd name="T52" fmla="*/ 31 w 58"/>
                <a:gd name="T53" fmla="*/ 27 h 71"/>
                <a:gd name="T54" fmla="*/ 29 w 58"/>
                <a:gd name="T55" fmla="*/ 22 h 71"/>
                <a:gd name="T56" fmla="*/ 33 w 58"/>
                <a:gd name="T57" fmla="*/ 25 h 71"/>
                <a:gd name="T58" fmla="*/ 39 w 58"/>
                <a:gd name="T59" fmla="*/ 18 h 71"/>
                <a:gd name="T60" fmla="*/ 36 w 58"/>
                <a:gd name="T61" fmla="*/ 15 h 71"/>
                <a:gd name="T62" fmla="*/ 40 w 58"/>
                <a:gd name="T63" fmla="*/ 15 h 71"/>
                <a:gd name="T64" fmla="*/ 43 w 58"/>
                <a:gd name="T65" fmla="*/ 7 h 71"/>
                <a:gd name="T66" fmla="*/ 46 w 58"/>
                <a:gd name="T67" fmla="*/ 5 h 71"/>
                <a:gd name="T68" fmla="*/ 43 w 58"/>
                <a:gd name="T69" fmla="*/ 17 h 71"/>
                <a:gd name="T70" fmla="*/ 49 w 58"/>
                <a:gd name="T71" fmla="*/ 18 h 71"/>
                <a:gd name="T72" fmla="*/ 46 w 58"/>
                <a:gd name="T73" fmla="*/ 5 h 71"/>
                <a:gd name="T74" fmla="*/ 43 w 58"/>
                <a:gd name="T75" fmla="*/ 37 h 71"/>
                <a:gd name="T76" fmla="*/ 48 w 58"/>
                <a:gd name="T77" fmla="*/ 21 h 71"/>
                <a:gd name="T78" fmla="*/ 41 w 58"/>
                <a:gd name="T79" fmla="*/ 19 h 71"/>
                <a:gd name="T80" fmla="*/ 35 w 58"/>
                <a:gd name="T81" fmla="*/ 28 h 71"/>
                <a:gd name="T82" fmla="*/ 42 w 58"/>
                <a:gd name="T83" fmla="*/ 35 h 71"/>
                <a:gd name="T84" fmla="*/ 49 w 58"/>
                <a:gd name="T85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71">
                  <a:moveTo>
                    <a:pt x="40" y="36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33" y="29"/>
                    <a:pt x="33" y="29"/>
                    <a:pt x="32" y="29"/>
                  </a:cubicBezTo>
                  <a:cubicBezTo>
                    <a:pt x="30" y="32"/>
                    <a:pt x="27" y="33"/>
                    <a:pt x="25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6" y="38"/>
                    <a:pt x="26" y="40"/>
                    <a:pt x="27" y="42"/>
                  </a:cubicBezTo>
                  <a:cubicBezTo>
                    <a:pt x="27" y="43"/>
                    <a:pt x="27" y="43"/>
                    <a:pt x="28" y="43"/>
                  </a:cubicBezTo>
                  <a:cubicBezTo>
                    <a:pt x="32" y="42"/>
                    <a:pt x="37" y="40"/>
                    <a:pt x="40" y="37"/>
                  </a:cubicBezTo>
                  <a:cubicBezTo>
                    <a:pt x="41" y="37"/>
                    <a:pt x="41" y="36"/>
                    <a:pt x="40" y="36"/>
                  </a:cubicBezTo>
                  <a:close/>
                  <a:moveTo>
                    <a:pt x="6" y="45"/>
                  </a:moveTo>
                  <a:cubicBezTo>
                    <a:pt x="7" y="43"/>
                    <a:pt x="7" y="43"/>
                    <a:pt x="7" y="43"/>
                  </a:cubicBezTo>
                  <a:cubicBezTo>
                    <a:pt x="19" y="50"/>
                    <a:pt x="34" y="49"/>
                    <a:pt x="44" y="39"/>
                  </a:cubicBezTo>
                  <a:cubicBezTo>
                    <a:pt x="54" y="29"/>
                    <a:pt x="56" y="13"/>
                    <a:pt x="49" y="2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8" y="13"/>
                    <a:pt x="57" y="29"/>
                    <a:pt x="46" y="40"/>
                  </a:cubicBezTo>
                  <a:cubicBezTo>
                    <a:pt x="40" y="46"/>
                    <a:pt x="33" y="49"/>
                    <a:pt x="2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9" y="54"/>
                    <a:pt x="29" y="59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3"/>
                    <a:pt x="25" y="63"/>
                    <a:pt x="26" y="63"/>
                  </a:cubicBezTo>
                  <a:cubicBezTo>
                    <a:pt x="32" y="64"/>
                    <a:pt x="40" y="66"/>
                    <a:pt x="45" y="69"/>
                  </a:cubicBezTo>
                  <a:cubicBezTo>
                    <a:pt x="46" y="70"/>
                    <a:pt x="46" y="71"/>
                    <a:pt x="45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1"/>
                    <a:pt x="0" y="70"/>
                    <a:pt x="1" y="69"/>
                  </a:cubicBezTo>
                  <a:cubicBezTo>
                    <a:pt x="6" y="66"/>
                    <a:pt x="14" y="64"/>
                    <a:pt x="20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17" y="59"/>
                    <a:pt x="17" y="54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1" y="50"/>
                    <a:pt x="20" y="50"/>
                  </a:cubicBezTo>
                  <a:cubicBezTo>
                    <a:pt x="15" y="49"/>
                    <a:pt x="10" y="48"/>
                    <a:pt x="6" y="45"/>
                  </a:cubicBezTo>
                  <a:close/>
                  <a:moveTo>
                    <a:pt x="9" y="42"/>
                  </a:move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5" y="43"/>
                    <a:pt x="19" y="44"/>
                    <a:pt x="24" y="43"/>
                  </a:cubicBezTo>
                  <a:cubicBezTo>
                    <a:pt x="25" y="43"/>
                    <a:pt x="25" y="43"/>
                    <a:pt x="25" y="42"/>
                  </a:cubicBezTo>
                  <a:cubicBezTo>
                    <a:pt x="24" y="41"/>
                    <a:pt x="24" y="39"/>
                    <a:pt x="23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8" y="39"/>
                    <a:pt x="15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7"/>
                    <a:pt x="18" y="36"/>
                    <a:pt x="20" y="35"/>
                  </a:cubicBezTo>
                  <a:cubicBezTo>
                    <a:pt x="21" y="35"/>
                    <a:pt x="21" y="34"/>
                    <a:pt x="21" y="34"/>
                  </a:cubicBezTo>
                  <a:cubicBezTo>
                    <a:pt x="20" y="33"/>
                    <a:pt x="20" y="32"/>
                    <a:pt x="19" y="32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2" y="32"/>
                    <a:pt x="23" y="33"/>
                  </a:cubicBezTo>
                  <a:cubicBezTo>
                    <a:pt x="23" y="33"/>
                    <a:pt x="23" y="34"/>
                    <a:pt x="24" y="33"/>
                  </a:cubicBezTo>
                  <a:cubicBezTo>
                    <a:pt x="26" y="32"/>
                    <a:pt x="29" y="30"/>
                    <a:pt x="31" y="28"/>
                  </a:cubicBezTo>
                  <a:cubicBezTo>
                    <a:pt x="31" y="28"/>
                    <a:pt x="31" y="27"/>
                    <a:pt x="31" y="27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6" y="23"/>
                    <a:pt x="38" y="20"/>
                    <a:pt x="39" y="18"/>
                  </a:cubicBezTo>
                  <a:cubicBezTo>
                    <a:pt x="39" y="18"/>
                    <a:pt x="39" y="17"/>
                    <a:pt x="39" y="17"/>
                  </a:cubicBezTo>
                  <a:cubicBezTo>
                    <a:pt x="38" y="16"/>
                    <a:pt x="37" y="16"/>
                    <a:pt x="36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8" y="14"/>
                    <a:pt x="39" y="15"/>
                    <a:pt x="40" y="15"/>
                  </a:cubicBezTo>
                  <a:cubicBezTo>
                    <a:pt x="40" y="15"/>
                    <a:pt x="41" y="15"/>
                    <a:pt x="41" y="15"/>
                  </a:cubicBezTo>
                  <a:cubicBezTo>
                    <a:pt x="42" y="13"/>
                    <a:pt x="43" y="10"/>
                    <a:pt x="43" y="7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9"/>
                    <a:pt x="44" y="13"/>
                    <a:pt x="43" y="16"/>
                  </a:cubicBezTo>
                  <a:cubicBezTo>
                    <a:pt x="42" y="16"/>
                    <a:pt x="43" y="17"/>
                    <a:pt x="43" y="17"/>
                  </a:cubicBezTo>
                  <a:cubicBezTo>
                    <a:pt x="45" y="18"/>
                    <a:pt x="46" y="19"/>
                    <a:pt x="48" y="19"/>
                  </a:cubicBezTo>
                  <a:cubicBezTo>
                    <a:pt x="49" y="19"/>
                    <a:pt x="49" y="19"/>
                    <a:pt x="49" y="18"/>
                  </a:cubicBezTo>
                  <a:cubicBezTo>
                    <a:pt x="49" y="14"/>
                    <a:pt x="48" y="9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53" y="14"/>
                    <a:pt x="52" y="28"/>
                    <a:pt x="43" y="37"/>
                  </a:cubicBezTo>
                  <a:cubicBezTo>
                    <a:pt x="34" y="46"/>
                    <a:pt x="20" y="48"/>
                    <a:pt x="9" y="42"/>
                  </a:cubicBezTo>
                  <a:close/>
                  <a:moveTo>
                    <a:pt x="48" y="21"/>
                  </a:moveTo>
                  <a:cubicBezTo>
                    <a:pt x="46" y="21"/>
                    <a:pt x="44" y="20"/>
                    <a:pt x="42" y="19"/>
                  </a:cubicBezTo>
                  <a:cubicBezTo>
                    <a:pt x="42" y="18"/>
                    <a:pt x="41" y="19"/>
                    <a:pt x="41" y="19"/>
                  </a:cubicBezTo>
                  <a:cubicBezTo>
                    <a:pt x="39" y="22"/>
                    <a:pt x="37" y="24"/>
                    <a:pt x="35" y="27"/>
                  </a:cubicBezTo>
                  <a:cubicBezTo>
                    <a:pt x="35" y="27"/>
                    <a:pt x="35" y="27"/>
                    <a:pt x="35" y="28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3" y="35"/>
                    <a:pt x="43" y="34"/>
                  </a:cubicBezTo>
                  <a:cubicBezTo>
                    <a:pt x="46" y="31"/>
                    <a:pt x="48" y="27"/>
                    <a:pt x="49" y="22"/>
                  </a:cubicBezTo>
                  <a:cubicBezTo>
                    <a:pt x="49" y="22"/>
                    <a:pt x="49" y="21"/>
                    <a:pt x="4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51" name="Oval 19"/>
          <p:cNvSpPr>
            <a:spLocks noChangeArrowheads="1"/>
          </p:cNvSpPr>
          <p:nvPr/>
        </p:nvSpPr>
        <p:spPr bwMode="auto">
          <a:xfrm>
            <a:off x="4412104" y="1764934"/>
            <a:ext cx="466725" cy="468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2" name="Freeform 20"/>
          <p:cNvSpPr>
            <a:spLocks noEditPoints="1"/>
          </p:cNvSpPr>
          <p:nvPr/>
        </p:nvSpPr>
        <p:spPr bwMode="auto">
          <a:xfrm>
            <a:off x="4531167" y="1879269"/>
            <a:ext cx="200025" cy="235023"/>
          </a:xfrm>
          <a:custGeom>
            <a:avLst/>
            <a:gdLst>
              <a:gd name="T0" fmla="*/ 24 w 72"/>
              <a:gd name="T1" fmla="*/ 71 h 85"/>
              <a:gd name="T2" fmla="*/ 30 w 72"/>
              <a:gd name="T3" fmla="*/ 73 h 85"/>
              <a:gd name="T4" fmla="*/ 18 w 72"/>
              <a:gd name="T5" fmla="*/ 30 h 85"/>
              <a:gd name="T6" fmla="*/ 18 w 72"/>
              <a:gd name="T7" fmla="*/ 32 h 85"/>
              <a:gd name="T8" fmla="*/ 4 w 72"/>
              <a:gd name="T9" fmla="*/ 55 h 85"/>
              <a:gd name="T10" fmla="*/ 3 w 72"/>
              <a:gd name="T11" fmla="*/ 55 h 85"/>
              <a:gd name="T12" fmla="*/ 17 w 72"/>
              <a:gd name="T13" fmla="*/ 29 h 85"/>
              <a:gd name="T14" fmla="*/ 18 w 72"/>
              <a:gd name="T15" fmla="*/ 30 h 85"/>
              <a:gd name="T16" fmla="*/ 68 w 72"/>
              <a:gd name="T17" fmla="*/ 59 h 85"/>
              <a:gd name="T18" fmla="*/ 54 w 72"/>
              <a:gd name="T19" fmla="*/ 82 h 85"/>
              <a:gd name="T20" fmla="*/ 54 w 72"/>
              <a:gd name="T21" fmla="*/ 84 h 85"/>
              <a:gd name="T22" fmla="*/ 55 w 72"/>
              <a:gd name="T23" fmla="*/ 84 h 85"/>
              <a:gd name="T24" fmla="*/ 69 w 72"/>
              <a:gd name="T25" fmla="*/ 59 h 85"/>
              <a:gd name="T26" fmla="*/ 60 w 72"/>
              <a:gd name="T27" fmla="*/ 59 h 85"/>
              <a:gd name="T28" fmla="*/ 59 w 72"/>
              <a:gd name="T29" fmla="*/ 59 h 85"/>
              <a:gd name="T30" fmla="*/ 50 w 72"/>
              <a:gd name="T31" fmla="*/ 75 h 85"/>
              <a:gd name="T32" fmla="*/ 50 w 72"/>
              <a:gd name="T33" fmla="*/ 76 h 85"/>
              <a:gd name="T34" fmla="*/ 51 w 72"/>
              <a:gd name="T35" fmla="*/ 78 h 85"/>
              <a:gd name="T36" fmla="*/ 60 w 72"/>
              <a:gd name="T37" fmla="*/ 59 h 85"/>
              <a:gd name="T38" fmla="*/ 22 w 72"/>
              <a:gd name="T39" fmla="*/ 37 h 85"/>
              <a:gd name="T40" fmla="*/ 22 w 72"/>
              <a:gd name="T41" fmla="*/ 39 h 85"/>
              <a:gd name="T42" fmla="*/ 13 w 72"/>
              <a:gd name="T43" fmla="*/ 54 h 85"/>
              <a:gd name="T44" fmla="*/ 12 w 72"/>
              <a:gd name="T45" fmla="*/ 55 h 85"/>
              <a:gd name="T46" fmla="*/ 21 w 72"/>
              <a:gd name="T47" fmla="*/ 36 h 85"/>
              <a:gd name="T48" fmla="*/ 51 w 72"/>
              <a:gd name="T49" fmla="*/ 57 h 85"/>
              <a:gd name="T50" fmla="*/ 46 w 72"/>
              <a:gd name="T51" fmla="*/ 76 h 85"/>
              <a:gd name="T52" fmla="*/ 14 w 72"/>
              <a:gd name="T53" fmla="*/ 62 h 85"/>
              <a:gd name="T54" fmla="*/ 22 w 72"/>
              <a:gd name="T55" fmla="*/ 53 h 85"/>
              <a:gd name="T56" fmla="*/ 41 w 72"/>
              <a:gd name="T57" fmla="*/ 38 h 85"/>
              <a:gd name="T58" fmla="*/ 45 w 72"/>
              <a:gd name="T59" fmla="*/ 33 h 85"/>
              <a:gd name="T60" fmla="*/ 52 w 72"/>
              <a:gd name="T61" fmla="*/ 35 h 85"/>
              <a:gd name="T62" fmla="*/ 51 w 72"/>
              <a:gd name="T63" fmla="*/ 37 h 85"/>
              <a:gd name="T64" fmla="*/ 51 w 72"/>
              <a:gd name="T65" fmla="*/ 57 h 85"/>
              <a:gd name="T66" fmla="*/ 59 w 72"/>
              <a:gd name="T67" fmla="*/ 7 h 85"/>
              <a:gd name="T68" fmla="*/ 67 w 72"/>
              <a:gd name="T69" fmla="*/ 11 h 85"/>
              <a:gd name="T70" fmla="*/ 54 w 72"/>
              <a:gd name="T71" fmla="*/ 34 h 85"/>
              <a:gd name="T72" fmla="*/ 47 w 72"/>
              <a:gd name="T73" fmla="*/ 31 h 85"/>
              <a:gd name="T74" fmla="*/ 61 w 72"/>
              <a:gd name="T75" fmla="*/ 5 h 85"/>
              <a:gd name="T76" fmla="*/ 68 w 72"/>
              <a:gd name="T77" fmla="*/ 9 h 85"/>
              <a:gd name="T78" fmla="*/ 61 w 72"/>
              <a:gd name="T79" fmla="*/ 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" h="85">
                <a:moveTo>
                  <a:pt x="30" y="74"/>
                </a:moveTo>
                <a:cubicBezTo>
                  <a:pt x="27" y="78"/>
                  <a:pt x="22" y="74"/>
                  <a:pt x="24" y="71"/>
                </a:cubicBezTo>
                <a:cubicBezTo>
                  <a:pt x="24" y="70"/>
                  <a:pt x="24" y="70"/>
                  <a:pt x="25" y="70"/>
                </a:cubicBezTo>
                <a:cubicBezTo>
                  <a:pt x="30" y="73"/>
                  <a:pt x="30" y="73"/>
                  <a:pt x="30" y="73"/>
                </a:cubicBezTo>
                <a:cubicBezTo>
                  <a:pt x="31" y="73"/>
                  <a:pt x="31" y="74"/>
                  <a:pt x="30" y="74"/>
                </a:cubicBezTo>
                <a:close/>
                <a:moveTo>
                  <a:pt x="18" y="30"/>
                </a:moveTo>
                <a:cubicBezTo>
                  <a:pt x="19" y="30"/>
                  <a:pt x="19" y="30"/>
                  <a:pt x="19" y="30"/>
                </a:cubicBezTo>
                <a:cubicBezTo>
                  <a:pt x="19" y="31"/>
                  <a:pt x="18" y="32"/>
                  <a:pt x="18" y="32"/>
                </a:cubicBezTo>
                <a:cubicBezTo>
                  <a:pt x="9" y="35"/>
                  <a:pt x="3" y="44"/>
                  <a:pt x="5" y="54"/>
                </a:cubicBezTo>
                <a:cubicBezTo>
                  <a:pt x="5" y="54"/>
                  <a:pt x="5" y="55"/>
                  <a:pt x="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3" y="55"/>
                  <a:pt x="3" y="55"/>
                </a:cubicBezTo>
                <a:cubicBezTo>
                  <a:pt x="3" y="55"/>
                  <a:pt x="3" y="55"/>
                  <a:pt x="3" y="54"/>
                </a:cubicBezTo>
                <a:cubicBezTo>
                  <a:pt x="0" y="43"/>
                  <a:pt x="7" y="33"/>
                  <a:pt x="17" y="29"/>
                </a:cubicBezTo>
                <a:cubicBezTo>
                  <a:pt x="17" y="29"/>
                  <a:pt x="18" y="29"/>
                  <a:pt x="18" y="29"/>
                </a:cubicBezTo>
                <a:cubicBezTo>
                  <a:pt x="18" y="29"/>
                  <a:pt x="18" y="30"/>
                  <a:pt x="18" y="30"/>
                </a:cubicBezTo>
                <a:close/>
                <a:moveTo>
                  <a:pt x="68" y="59"/>
                </a:moveTo>
                <a:cubicBezTo>
                  <a:pt x="68" y="59"/>
                  <a:pt x="68" y="59"/>
                  <a:pt x="68" y="59"/>
                </a:cubicBezTo>
                <a:cubicBezTo>
                  <a:pt x="67" y="59"/>
                  <a:pt x="67" y="59"/>
                  <a:pt x="67" y="60"/>
                </a:cubicBezTo>
                <a:cubicBezTo>
                  <a:pt x="69" y="69"/>
                  <a:pt x="63" y="79"/>
                  <a:pt x="54" y="82"/>
                </a:cubicBezTo>
                <a:cubicBezTo>
                  <a:pt x="54" y="82"/>
                  <a:pt x="53" y="83"/>
                  <a:pt x="53" y="83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5"/>
                  <a:pt x="55" y="85"/>
                  <a:pt x="55" y="84"/>
                </a:cubicBezTo>
                <a:cubicBezTo>
                  <a:pt x="65" y="81"/>
                  <a:pt x="72" y="70"/>
                  <a:pt x="69" y="59"/>
                </a:cubicBezTo>
                <a:cubicBezTo>
                  <a:pt x="69" y="59"/>
                  <a:pt x="69" y="59"/>
                  <a:pt x="69" y="59"/>
                </a:cubicBezTo>
                <a:cubicBezTo>
                  <a:pt x="69" y="59"/>
                  <a:pt x="68" y="59"/>
                  <a:pt x="68" y="59"/>
                </a:cubicBezTo>
                <a:close/>
                <a:moveTo>
                  <a:pt x="60" y="59"/>
                </a:moveTo>
                <a:cubicBezTo>
                  <a:pt x="60" y="59"/>
                  <a:pt x="60" y="59"/>
                  <a:pt x="60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60"/>
                  <a:pt x="59" y="60"/>
                  <a:pt x="59" y="60"/>
                </a:cubicBezTo>
                <a:cubicBezTo>
                  <a:pt x="61" y="67"/>
                  <a:pt x="57" y="74"/>
                  <a:pt x="50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7"/>
                  <a:pt x="50" y="77"/>
                  <a:pt x="50" y="77"/>
                </a:cubicBezTo>
                <a:cubicBezTo>
                  <a:pt x="50" y="77"/>
                  <a:pt x="50" y="78"/>
                  <a:pt x="51" y="78"/>
                </a:cubicBezTo>
                <a:cubicBezTo>
                  <a:pt x="59" y="76"/>
                  <a:pt x="64" y="67"/>
                  <a:pt x="61" y="59"/>
                </a:cubicBezTo>
                <a:cubicBezTo>
                  <a:pt x="61" y="59"/>
                  <a:pt x="61" y="59"/>
                  <a:pt x="60" y="59"/>
                </a:cubicBezTo>
                <a:close/>
                <a:moveTo>
                  <a:pt x="22" y="37"/>
                </a:moveTo>
                <a:cubicBezTo>
                  <a:pt x="22" y="37"/>
                  <a:pt x="22" y="37"/>
                  <a:pt x="22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2" y="39"/>
                  <a:pt x="22" y="39"/>
                </a:cubicBezTo>
                <a:cubicBezTo>
                  <a:pt x="15" y="40"/>
                  <a:pt x="11" y="47"/>
                  <a:pt x="13" y="53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55"/>
                  <a:pt x="13" y="55"/>
                  <a:pt x="12" y="55"/>
                </a:cubicBezTo>
                <a:cubicBezTo>
                  <a:pt x="12" y="55"/>
                  <a:pt x="12" y="55"/>
                  <a:pt x="12" y="55"/>
                </a:cubicBezTo>
                <a:cubicBezTo>
                  <a:pt x="11" y="55"/>
                  <a:pt x="11" y="55"/>
                  <a:pt x="11" y="54"/>
                </a:cubicBezTo>
                <a:cubicBezTo>
                  <a:pt x="8" y="46"/>
                  <a:pt x="13" y="38"/>
                  <a:pt x="21" y="36"/>
                </a:cubicBezTo>
                <a:cubicBezTo>
                  <a:pt x="22" y="36"/>
                  <a:pt x="22" y="36"/>
                  <a:pt x="22" y="37"/>
                </a:cubicBezTo>
                <a:close/>
                <a:moveTo>
                  <a:pt x="51" y="57"/>
                </a:moveTo>
                <a:cubicBezTo>
                  <a:pt x="48" y="62"/>
                  <a:pt x="47" y="65"/>
                  <a:pt x="46" y="68"/>
                </a:cubicBezTo>
                <a:cubicBezTo>
                  <a:pt x="46" y="70"/>
                  <a:pt x="46" y="72"/>
                  <a:pt x="46" y="76"/>
                </a:cubicBezTo>
                <a:cubicBezTo>
                  <a:pt x="46" y="79"/>
                  <a:pt x="45" y="80"/>
                  <a:pt x="42" y="79"/>
                </a:cubicBezTo>
                <a:cubicBezTo>
                  <a:pt x="33" y="73"/>
                  <a:pt x="23" y="68"/>
                  <a:pt x="14" y="62"/>
                </a:cubicBezTo>
                <a:cubicBezTo>
                  <a:pt x="12" y="61"/>
                  <a:pt x="12" y="59"/>
                  <a:pt x="14" y="58"/>
                </a:cubicBezTo>
                <a:cubicBezTo>
                  <a:pt x="18" y="56"/>
                  <a:pt x="20" y="55"/>
                  <a:pt x="22" y="53"/>
                </a:cubicBezTo>
                <a:cubicBezTo>
                  <a:pt x="24" y="51"/>
                  <a:pt x="25" y="49"/>
                  <a:pt x="28" y="44"/>
                </a:cubicBezTo>
                <a:cubicBezTo>
                  <a:pt x="31" y="38"/>
                  <a:pt x="37" y="37"/>
                  <a:pt x="41" y="38"/>
                </a:cubicBezTo>
                <a:cubicBezTo>
                  <a:pt x="44" y="38"/>
                  <a:pt x="44" y="37"/>
                  <a:pt x="45" y="34"/>
                </a:cubicBezTo>
                <a:cubicBezTo>
                  <a:pt x="45" y="34"/>
                  <a:pt x="45" y="33"/>
                  <a:pt x="45" y="33"/>
                </a:cubicBezTo>
                <a:cubicBezTo>
                  <a:pt x="46" y="32"/>
                  <a:pt x="46" y="32"/>
                  <a:pt x="47" y="32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6"/>
                  <a:pt x="53" y="36"/>
                  <a:pt x="52" y="37"/>
                </a:cubicBezTo>
                <a:cubicBezTo>
                  <a:pt x="52" y="37"/>
                  <a:pt x="52" y="37"/>
                  <a:pt x="51" y="37"/>
                </a:cubicBezTo>
                <a:cubicBezTo>
                  <a:pt x="49" y="40"/>
                  <a:pt x="49" y="41"/>
                  <a:pt x="50" y="43"/>
                </a:cubicBezTo>
                <a:cubicBezTo>
                  <a:pt x="53" y="46"/>
                  <a:pt x="54" y="52"/>
                  <a:pt x="51" y="57"/>
                </a:cubicBezTo>
                <a:close/>
                <a:moveTo>
                  <a:pt x="46" y="30"/>
                </a:moveTo>
                <a:cubicBezTo>
                  <a:pt x="49" y="23"/>
                  <a:pt x="54" y="13"/>
                  <a:pt x="59" y="7"/>
                </a:cubicBezTo>
                <a:cubicBezTo>
                  <a:pt x="59" y="7"/>
                  <a:pt x="60" y="7"/>
                  <a:pt x="60" y="7"/>
                </a:cubicBezTo>
                <a:cubicBezTo>
                  <a:pt x="67" y="11"/>
                  <a:pt x="67" y="11"/>
                  <a:pt x="67" y="11"/>
                </a:cubicBezTo>
                <a:cubicBezTo>
                  <a:pt x="68" y="11"/>
                  <a:pt x="68" y="11"/>
                  <a:pt x="68" y="12"/>
                </a:cubicBezTo>
                <a:cubicBezTo>
                  <a:pt x="65" y="19"/>
                  <a:pt x="59" y="29"/>
                  <a:pt x="54" y="34"/>
                </a:cubicBezTo>
                <a:cubicBezTo>
                  <a:pt x="54" y="35"/>
                  <a:pt x="54" y="35"/>
                  <a:pt x="53" y="35"/>
                </a:cubicBezTo>
                <a:cubicBezTo>
                  <a:pt x="47" y="31"/>
                  <a:pt x="47" y="31"/>
                  <a:pt x="47" y="31"/>
                </a:cubicBezTo>
                <a:cubicBezTo>
                  <a:pt x="46" y="31"/>
                  <a:pt x="46" y="30"/>
                  <a:pt x="46" y="30"/>
                </a:cubicBezTo>
                <a:close/>
                <a:moveTo>
                  <a:pt x="61" y="5"/>
                </a:moveTo>
                <a:cubicBezTo>
                  <a:pt x="64" y="2"/>
                  <a:pt x="66" y="0"/>
                  <a:pt x="68" y="1"/>
                </a:cubicBezTo>
                <a:cubicBezTo>
                  <a:pt x="70" y="2"/>
                  <a:pt x="70" y="5"/>
                  <a:pt x="68" y="9"/>
                </a:cubicBezTo>
                <a:cubicBezTo>
                  <a:pt x="68" y="10"/>
                  <a:pt x="68" y="10"/>
                  <a:pt x="67" y="10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1" y="5"/>
                  <a:pt x="6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4412104" y="2606569"/>
            <a:ext cx="466725" cy="4684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5" name="Freeform 23"/>
          <p:cNvSpPr>
            <a:spLocks noEditPoints="1"/>
          </p:cNvSpPr>
          <p:nvPr/>
        </p:nvSpPr>
        <p:spPr bwMode="auto">
          <a:xfrm>
            <a:off x="4575618" y="2762192"/>
            <a:ext cx="168275" cy="187383"/>
          </a:xfrm>
          <a:custGeom>
            <a:avLst/>
            <a:gdLst>
              <a:gd name="T0" fmla="*/ 6 w 60"/>
              <a:gd name="T1" fmla="*/ 52 h 67"/>
              <a:gd name="T2" fmla="*/ 0 w 60"/>
              <a:gd name="T3" fmla="*/ 6 h 67"/>
              <a:gd name="T4" fmla="*/ 42 w 60"/>
              <a:gd name="T5" fmla="*/ 0 h 67"/>
              <a:gd name="T6" fmla="*/ 43 w 60"/>
              <a:gd name="T7" fmla="*/ 8 h 67"/>
              <a:gd name="T8" fmla="*/ 42 w 60"/>
              <a:gd name="T9" fmla="*/ 9 h 67"/>
              <a:gd name="T10" fmla="*/ 41 w 60"/>
              <a:gd name="T11" fmla="*/ 3 h 67"/>
              <a:gd name="T12" fmla="*/ 6 w 60"/>
              <a:gd name="T13" fmla="*/ 1 h 67"/>
              <a:gd name="T14" fmla="*/ 42 w 60"/>
              <a:gd name="T15" fmla="*/ 10 h 67"/>
              <a:gd name="T16" fmla="*/ 43 w 60"/>
              <a:gd name="T17" fmla="*/ 12 h 67"/>
              <a:gd name="T18" fmla="*/ 22 w 60"/>
              <a:gd name="T19" fmla="*/ 13 h 67"/>
              <a:gd name="T20" fmla="*/ 15 w 60"/>
              <a:gd name="T21" fmla="*/ 51 h 67"/>
              <a:gd name="T22" fmla="*/ 58 w 60"/>
              <a:gd name="T23" fmla="*/ 67 h 67"/>
              <a:gd name="T24" fmla="*/ 16 w 60"/>
              <a:gd name="T25" fmla="*/ 61 h 67"/>
              <a:gd name="T26" fmla="*/ 22 w 60"/>
              <a:gd name="T27" fmla="*/ 14 h 67"/>
              <a:gd name="T28" fmla="*/ 60 w 60"/>
              <a:gd name="T29" fmla="*/ 16 h 67"/>
              <a:gd name="T30" fmla="*/ 59 w 60"/>
              <a:gd name="T31" fmla="*/ 24 h 67"/>
              <a:gd name="T32" fmla="*/ 57 w 60"/>
              <a:gd name="T33" fmla="*/ 23 h 67"/>
              <a:gd name="T34" fmla="*/ 56 w 60"/>
              <a:gd name="T35" fmla="*/ 16 h 67"/>
              <a:gd name="T36" fmla="*/ 22 w 60"/>
              <a:gd name="T37" fmla="*/ 25 h 67"/>
              <a:gd name="T38" fmla="*/ 60 w 60"/>
              <a:gd name="T39" fmla="*/ 27 h 67"/>
              <a:gd name="T40" fmla="*/ 58 w 60"/>
              <a:gd name="T41" fmla="*/ 67 h 67"/>
              <a:gd name="T42" fmla="*/ 23 w 60"/>
              <a:gd name="T43" fmla="*/ 18 h 67"/>
              <a:gd name="T44" fmla="*/ 22 w 60"/>
              <a:gd name="T45" fmla="*/ 17 h 67"/>
              <a:gd name="T46" fmla="*/ 55 w 60"/>
              <a:gd name="T47" fmla="*/ 16 h 67"/>
              <a:gd name="T48" fmla="*/ 56 w 60"/>
              <a:gd name="T49" fmla="*/ 17 h 67"/>
              <a:gd name="T50" fmla="*/ 55 w 60"/>
              <a:gd name="T51" fmla="*/ 20 h 67"/>
              <a:gd name="T52" fmla="*/ 22 w 60"/>
              <a:gd name="T53" fmla="*/ 19 h 67"/>
              <a:gd name="T54" fmla="*/ 23 w 60"/>
              <a:gd name="T55" fmla="*/ 18 h 67"/>
              <a:gd name="T56" fmla="*/ 56 w 60"/>
              <a:gd name="T57" fmla="*/ 19 h 67"/>
              <a:gd name="T58" fmla="*/ 55 w 60"/>
              <a:gd name="T59" fmla="*/ 20 h 67"/>
              <a:gd name="T60" fmla="*/ 23 w 60"/>
              <a:gd name="T61" fmla="*/ 22 h 67"/>
              <a:gd name="T62" fmla="*/ 22 w 60"/>
              <a:gd name="T63" fmla="*/ 21 h 67"/>
              <a:gd name="T64" fmla="*/ 55 w 60"/>
              <a:gd name="T65" fmla="*/ 21 h 67"/>
              <a:gd name="T66" fmla="*/ 56 w 60"/>
              <a:gd name="T67" fmla="*/ 22 h 67"/>
              <a:gd name="T68" fmla="*/ 55 w 60"/>
              <a:gd name="T69" fmla="*/ 25 h 67"/>
              <a:gd name="T70" fmla="*/ 22 w 60"/>
              <a:gd name="T71" fmla="*/ 24 h 67"/>
              <a:gd name="T72" fmla="*/ 23 w 60"/>
              <a:gd name="T73" fmla="*/ 23 h 67"/>
              <a:gd name="T74" fmla="*/ 56 w 60"/>
              <a:gd name="T75" fmla="*/ 24 h 67"/>
              <a:gd name="T76" fmla="*/ 55 w 60"/>
              <a:gd name="T77" fmla="*/ 25 h 67"/>
              <a:gd name="T78" fmla="*/ 7 w 60"/>
              <a:gd name="T79" fmla="*/ 3 h 67"/>
              <a:gd name="T80" fmla="*/ 6 w 60"/>
              <a:gd name="T81" fmla="*/ 2 h 67"/>
              <a:gd name="T82" fmla="*/ 39 w 60"/>
              <a:gd name="T83" fmla="*/ 2 h 67"/>
              <a:gd name="T84" fmla="*/ 40 w 60"/>
              <a:gd name="T85" fmla="*/ 2 h 67"/>
              <a:gd name="T86" fmla="*/ 39 w 60"/>
              <a:gd name="T87" fmla="*/ 5 h 67"/>
              <a:gd name="T88" fmla="*/ 6 w 60"/>
              <a:gd name="T89" fmla="*/ 5 h 67"/>
              <a:gd name="T90" fmla="*/ 7 w 60"/>
              <a:gd name="T91" fmla="*/ 4 h 67"/>
              <a:gd name="T92" fmla="*/ 40 w 60"/>
              <a:gd name="T93" fmla="*/ 5 h 67"/>
              <a:gd name="T94" fmla="*/ 39 w 60"/>
              <a:gd name="T95" fmla="*/ 5 h 67"/>
              <a:gd name="T96" fmla="*/ 7 w 60"/>
              <a:gd name="T97" fmla="*/ 8 h 67"/>
              <a:gd name="T98" fmla="*/ 6 w 60"/>
              <a:gd name="T99" fmla="*/ 7 h 67"/>
              <a:gd name="T100" fmla="*/ 39 w 60"/>
              <a:gd name="T101" fmla="*/ 6 h 67"/>
              <a:gd name="T102" fmla="*/ 40 w 60"/>
              <a:gd name="T103" fmla="*/ 7 h 67"/>
              <a:gd name="T104" fmla="*/ 39 w 60"/>
              <a:gd name="T105" fmla="*/ 10 h 67"/>
              <a:gd name="T106" fmla="*/ 6 w 60"/>
              <a:gd name="T107" fmla="*/ 9 h 67"/>
              <a:gd name="T108" fmla="*/ 7 w 60"/>
              <a:gd name="T109" fmla="*/ 8 h 67"/>
              <a:gd name="T110" fmla="*/ 40 w 60"/>
              <a:gd name="T111" fmla="*/ 9 h 67"/>
              <a:gd name="T112" fmla="*/ 39 w 60"/>
              <a:gd name="T113" fmla="*/ 1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0" h="67">
                <a:moveTo>
                  <a:pt x="14" y="52"/>
                </a:moveTo>
                <a:cubicBezTo>
                  <a:pt x="6" y="52"/>
                  <a:pt x="6" y="52"/>
                  <a:pt x="6" y="52"/>
                </a:cubicBezTo>
                <a:cubicBezTo>
                  <a:pt x="3" y="52"/>
                  <a:pt x="0" y="49"/>
                  <a:pt x="0" y="46"/>
                </a:cubicBezTo>
                <a:cubicBezTo>
                  <a:pt x="0" y="32"/>
                  <a:pt x="0" y="19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8" y="0"/>
                  <a:pt x="30" y="0"/>
                  <a:pt x="42" y="0"/>
                </a:cubicBezTo>
                <a:cubicBezTo>
                  <a:pt x="43" y="0"/>
                  <a:pt x="43" y="0"/>
                  <a:pt x="43" y="1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8"/>
                  <a:pt x="43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1" y="8"/>
                  <a:pt x="41" y="8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2"/>
                  <a:pt x="41" y="1"/>
                  <a:pt x="40" y="1"/>
                </a:cubicBezTo>
                <a:cubicBezTo>
                  <a:pt x="6" y="1"/>
                  <a:pt x="6" y="1"/>
                  <a:pt x="6" y="1"/>
                </a:cubicBezTo>
                <a:cubicBezTo>
                  <a:pt x="0" y="1"/>
                  <a:pt x="0" y="10"/>
                  <a:pt x="6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3" y="10"/>
                  <a:pt x="43" y="11"/>
                  <a:pt x="43" y="11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3"/>
                  <a:pt x="43" y="13"/>
                  <a:pt x="4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18" y="13"/>
                  <a:pt x="15" y="16"/>
                  <a:pt x="15" y="20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2"/>
                  <a:pt x="14" y="52"/>
                </a:cubicBezTo>
                <a:close/>
                <a:moveTo>
                  <a:pt x="58" y="67"/>
                </a:moveTo>
                <a:cubicBezTo>
                  <a:pt x="22" y="67"/>
                  <a:pt x="22" y="67"/>
                  <a:pt x="22" y="67"/>
                </a:cubicBezTo>
                <a:cubicBezTo>
                  <a:pt x="19" y="67"/>
                  <a:pt x="16" y="64"/>
                  <a:pt x="16" y="61"/>
                </a:cubicBezTo>
                <a:cubicBezTo>
                  <a:pt x="16" y="47"/>
                  <a:pt x="16" y="34"/>
                  <a:pt x="16" y="20"/>
                </a:cubicBezTo>
                <a:cubicBezTo>
                  <a:pt x="16" y="17"/>
                  <a:pt x="19" y="14"/>
                  <a:pt x="22" y="14"/>
                </a:cubicBezTo>
                <a:cubicBezTo>
                  <a:pt x="35" y="14"/>
                  <a:pt x="46" y="14"/>
                  <a:pt x="58" y="14"/>
                </a:cubicBezTo>
                <a:cubicBezTo>
                  <a:pt x="59" y="14"/>
                  <a:pt x="60" y="15"/>
                  <a:pt x="60" y="16"/>
                </a:cubicBezTo>
                <a:cubicBezTo>
                  <a:pt x="60" y="23"/>
                  <a:pt x="60" y="23"/>
                  <a:pt x="60" y="23"/>
                </a:cubicBezTo>
                <a:cubicBezTo>
                  <a:pt x="60" y="23"/>
                  <a:pt x="59" y="24"/>
                  <a:pt x="59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58" y="24"/>
                  <a:pt x="57" y="23"/>
                  <a:pt x="57" y="23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6"/>
                  <a:pt x="57" y="16"/>
                  <a:pt x="56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16" y="16"/>
                  <a:pt x="16" y="25"/>
                  <a:pt x="22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9" y="25"/>
                  <a:pt x="60" y="26"/>
                  <a:pt x="60" y="27"/>
                </a:cubicBezTo>
                <a:cubicBezTo>
                  <a:pt x="60" y="39"/>
                  <a:pt x="60" y="52"/>
                  <a:pt x="60" y="65"/>
                </a:cubicBezTo>
                <a:cubicBezTo>
                  <a:pt x="60" y="66"/>
                  <a:pt x="59" y="67"/>
                  <a:pt x="58" y="67"/>
                </a:cubicBezTo>
                <a:close/>
                <a:moveTo>
                  <a:pt x="55" y="18"/>
                </a:moveTo>
                <a:cubicBezTo>
                  <a:pt x="23" y="18"/>
                  <a:pt x="23" y="18"/>
                  <a:pt x="23" y="18"/>
                </a:cubicBezTo>
                <a:cubicBezTo>
                  <a:pt x="22" y="18"/>
                  <a:pt x="22" y="17"/>
                  <a:pt x="22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7"/>
                  <a:pt x="22" y="16"/>
                  <a:pt x="23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6" y="16"/>
                  <a:pt x="56" y="17"/>
                  <a:pt x="56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7"/>
                  <a:pt x="56" y="18"/>
                  <a:pt x="55" y="18"/>
                </a:cubicBezTo>
                <a:close/>
                <a:moveTo>
                  <a:pt x="55" y="20"/>
                </a:moveTo>
                <a:cubicBezTo>
                  <a:pt x="23" y="20"/>
                  <a:pt x="23" y="20"/>
                  <a:pt x="23" y="20"/>
                </a:cubicBezTo>
                <a:cubicBezTo>
                  <a:pt x="22" y="20"/>
                  <a:pt x="22" y="20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8"/>
                  <a:pt x="23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6" y="18"/>
                  <a:pt x="56" y="19"/>
                  <a:pt x="56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20"/>
                  <a:pt x="56" y="20"/>
                  <a:pt x="55" y="20"/>
                </a:cubicBezTo>
                <a:close/>
                <a:moveTo>
                  <a:pt x="55" y="22"/>
                </a:moveTo>
                <a:cubicBezTo>
                  <a:pt x="23" y="22"/>
                  <a:pt x="23" y="22"/>
                  <a:pt x="23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1"/>
                  <a:pt x="22" y="21"/>
                  <a:pt x="23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5" y="22"/>
                </a:cubicBezTo>
                <a:close/>
                <a:moveTo>
                  <a:pt x="55" y="25"/>
                </a:moveTo>
                <a:cubicBezTo>
                  <a:pt x="23" y="25"/>
                  <a:pt x="23" y="25"/>
                  <a:pt x="23" y="25"/>
                </a:cubicBezTo>
                <a:cubicBezTo>
                  <a:pt x="22" y="25"/>
                  <a:pt x="22" y="24"/>
                  <a:pt x="22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3"/>
                  <a:pt x="22" y="23"/>
                  <a:pt x="23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6" y="23"/>
                  <a:pt x="56" y="23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5"/>
                  <a:pt x="55" y="25"/>
                </a:cubicBezTo>
                <a:close/>
                <a:moveTo>
                  <a:pt x="39" y="3"/>
                </a:moveTo>
                <a:cubicBezTo>
                  <a:pt x="7" y="3"/>
                  <a:pt x="7" y="3"/>
                  <a:pt x="7" y="3"/>
                </a:cubicBezTo>
                <a:cubicBezTo>
                  <a:pt x="6" y="3"/>
                  <a:pt x="6" y="3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7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3"/>
                  <a:pt x="40" y="3"/>
                  <a:pt x="39" y="3"/>
                </a:cubicBezTo>
                <a:close/>
                <a:moveTo>
                  <a:pt x="39" y="5"/>
                </a:moveTo>
                <a:cubicBezTo>
                  <a:pt x="7" y="5"/>
                  <a:pt x="7" y="5"/>
                  <a:pt x="7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4"/>
                  <a:pt x="6" y="4"/>
                  <a:pt x="7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39" y="5"/>
                </a:cubicBezTo>
                <a:close/>
                <a:moveTo>
                  <a:pt x="39" y="8"/>
                </a:moveTo>
                <a:cubicBezTo>
                  <a:pt x="7" y="8"/>
                  <a:pt x="7" y="8"/>
                  <a:pt x="7" y="8"/>
                </a:cubicBezTo>
                <a:cubicBezTo>
                  <a:pt x="6" y="8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6"/>
                  <a:pt x="6" y="6"/>
                  <a:pt x="7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40" y="6"/>
                  <a:pt x="40" y="6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8"/>
                  <a:pt x="39" y="8"/>
                </a:cubicBezTo>
                <a:close/>
                <a:moveTo>
                  <a:pt x="39" y="10"/>
                </a:moveTo>
                <a:cubicBezTo>
                  <a:pt x="7" y="10"/>
                  <a:pt x="7" y="10"/>
                  <a:pt x="7" y="10"/>
                </a:cubicBezTo>
                <a:cubicBezTo>
                  <a:pt x="6" y="10"/>
                  <a:pt x="6" y="10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8"/>
                  <a:pt x="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40" y="8"/>
                  <a:pt x="40" y="9"/>
                  <a:pt x="40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10"/>
                  <a:pt x="40" y="10"/>
                  <a:pt x="3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3" name="Oval 31"/>
          <p:cNvSpPr>
            <a:spLocks noChangeArrowheads="1"/>
          </p:cNvSpPr>
          <p:nvPr/>
        </p:nvSpPr>
        <p:spPr bwMode="auto">
          <a:xfrm>
            <a:off x="4412104" y="3448204"/>
            <a:ext cx="466725" cy="4684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4" name="Freeform 32"/>
          <p:cNvSpPr>
            <a:spLocks noEditPoints="1"/>
          </p:cNvSpPr>
          <p:nvPr/>
        </p:nvSpPr>
        <p:spPr bwMode="auto">
          <a:xfrm>
            <a:off x="4531167" y="3568891"/>
            <a:ext cx="228600" cy="228671"/>
          </a:xfrm>
          <a:custGeom>
            <a:avLst/>
            <a:gdLst>
              <a:gd name="T0" fmla="*/ 82 w 82"/>
              <a:gd name="T1" fmla="*/ 41 h 82"/>
              <a:gd name="T2" fmla="*/ 0 w 82"/>
              <a:gd name="T3" fmla="*/ 41 h 82"/>
              <a:gd name="T4" fmla="*/ 63 w 82"/>
              <a:gd name="T5" fmla="*/ 43 h 82"/>
              <a:gd name="T6" fmla="*/ 67 w 82"/>
              <a:gd name="T7" fmla="*/ 35 h 82"/>
              <a:gd name="T8" fmla="*/ 74 w 82"/>
              <a:gd name="T9" fmla="*/ 39 h 82"/>
              <a:gd name="T10" fmla="*/ 76 w 82"/>
              <a:gd name="T11" fmla="*/ 33 h 82"/>
              <a:gd name="T12" fmla="*/ 76 w 82"/>
              <a:gd name="T13" fmla="*/ 41 h 82"/>
              <a:gd name="T14" fmla="*/ 76 w 82"/>
              <a:gd name="T15" fmla="*/ 44 h 82"/>
              <a:gd name="T16" fmla="*/ 76 w 82"/>
              <a:gd name="T17" fmla="*/ 46 h 82"/>
              <a:gd name="T18" fmla="*/ 75 w 82"/>
              <a:gd name="T19" fmla="*/ 46 h 82"/>
              <a:gd name="T20" fmla="*/ 72 w 82"/>
              <a:gd name="T21" fmla="*/ 44 h 82"/>
              <a:gd name="T22" fmla="*/ 72 w 82"/>
              <a:gd name="T23" fmla="*/ 47 h 82"/>
              <a:gd name="T24" fmla="*/ 75 w 82"/>
              <a:gd name="T25" fmla="*/ 49 h 82"/>
              <a:gd name="T26" fmla="*/ 41 w 82"/>
              <a:gd name="T27" fmla="*/ 76 h 82"/>
              <a:gd name="T28" fmla="*/ 41 w 82"/>
              <a:gd name="T29" fmla="*/ 5 h 82"/>
              <a:gd name="T30" fmla="*/ 52 w 82"/>
              <a:gd name="T31" fmla="*/ 8 h 82"/>
              <a:gd name="T32" fmla="*/ 37 w 82"/>
              <a:gd name="T33" fmla="*/ 15 h 82"/>
              <a:gd name="T34" fmla="*/ 30 w 82"/>
              <a:gd name="T35" fmla="*/ 17 h 82"/>
              <a:gd name="T36" fmla="*/ 29 w 82"/>
              <a:gd name="T37" fmla="*/ 24 h 82"/>
              <a:gd name="T38" fmla="*/ 26 w 82"/>
              <a:gd name="T39" fmla="*/ 29 h 82"/>
              <a:gd name="T40" fmla="*/ 24 w 82"/>
              <a:gd name="T41" fmla="*/ 31 h 82"/>
              <a:gd name="T42" fmla="*/ 26 w 82"/>
              <a:gd name="T43" fmla="*/ 33 h 82"/>
              <a:gd name="T44" fmla="*/ 29 w 82"/>
              <a:gd name="T45" fmla="*/ 32 h 82"/>
              <a:gd name="T46" fmla="*/ 33 w 82"/>
              <a:gd name="T47" fmla="*/ 28 h 82"/>
              <a:gd name="T48" fmla="*/ 38 w 82"/>
              <a:gd name="T49" fmla="*/ 30 h 82"/>
              <a:gd name="T50" fmla="*/ 41 w 82"/>
              <a:gd name="T51" fmla="*/ 34 h 82"/>
              <a:gd name="T52" fmla="*/ 35 w 82"/>
              <a:gd name="T53" fmla="*/ 34 h 82"/>
              <a:gd name="T54" fmla="*/ 32 w 82"/>
              <a:gd name="T55" fmla="*/ 32 h 82"/>
              <a:gd name="T56" fmla="*/ 25 w 82"/>
              <a:gd name="T57" fmla="*/ 37 h 82"/>
              <a:gd name="T58" fmla="*/ 23 w 82"/>
              <a:gd name="T59" fmla="*/ 46 h 82"/>
              <a:gd name="T60" fmla="*/ 28 w 82"/>
              <a:gd name="T61" fmla="*/ 51 h 82"/>
              <a:gd name="T62" fmla="*/ 35 w 82"/>
              <a:gd name="T63" fmla="*/ 51 h 82"/>
              <a:gd name="T64" fmla="*/ 43 w 82"/>
              <a:gd name="T65" fmla="*/ 70 h 82"/>
              <a:gd name="T66" fmla="*/ 49 w 82"/>
              <a:gd name="T67" fmla="*/ 57 h 82"/>
              <a:gd name="T68" fmla="*/ 49 w 82"/>
              <a:gd name="T69" fmla="*/ 44 h 82"/>
              <a:gd name="T70" fmla="*/ 44 w 82"/>
              <a:gd name="T71" fmla="*/ 38 h 82"/>
              <a:gd name="T72" fmla="*/ 47 w 82"/>
              <a:gd name="T73" fmla="*/ 41 h 82"/>
              <a:gd name="T74" fmla="*/ 53 w 82"/>
              <a:gd name="T75" fmla="*/ 37 h 82"/>
              <a:gd name="T76" fmla="*/ 50 w 82"/>
              <a:gd name="T77" fmla="*/ 34 h 82"/>
              <a:gd name="T78" fmla="*/ 55 w 82"/>
              <a:gd name="T79" fmla="*/ 34 h 82"/>
              <a:gd name="T80" fmla="*/ 62 w 82"/>
              <a:gd name="T81" fmla="*/ 43 h 82"/>
              <a:gd name="T82" fmla="*/ 51 w 82"/>
              <a:gd name="T83" fmla="*/ 58 h 82"/>
              <a:gd name="T84" fmla="*/ 49 w 82"/>
              <a:gd name="T85" fmla="*/ 63 h 82"/>
              <a:gd name="T86" fmla="*/ 52 w 82"/>
              <a:gd name="T87" fmla="*/ 5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" h="82">
                <a:moveTo>
                  <a:pt x="41" y="0"/>
                </a:moveTo>
                <a:cubicBezTo>
                  <a:pt x="64" y="0"/>
                  <a:pt x="82" y="18"/>
                  <a:pt x="82" y="41"/>
                </a:cubicBezTo>
                <a:cubicBezTo>
                  <a:pt x="82" y="63"/>
                  <a:pt x="64" y="82"/>
                  <a:pt x="41" y="82"/>
                </a:cubicBezTo>
                <a:cubicBezTo>
                  <a:pt x="18" y="82"/>
                  <a:pt x="0" y="63"/>
                  <a:pt x="0" y="41"/>
                </a:cubicBezTo>
                <a:cubicBezTo>
                  <a:pt x="0" y="18"/>
                  <a:pt x="18" y="0"/>
                  <a:pt x="41" y="0"/>
                </a:cubicBezTo>
                <a:close/>
                <a:moveTo>
                  <a:pt x="63" y="43"/>
                </a:moveTo>
                <a:cubicBezTo>
                  <a:pt x="64" y="40"/>
                  <a:pt x="64" y="38"/>
                  <a:pt x="65" y="35"/>
                </a:cubicBezTo>
                <a:cubicBezTo>
                  <a:pt x="65" y="34"/>
                  <a:pt x="65" y="34"/>
                  <a:pt x="67" y="35"/>
                </a:cubicBezTo>
                <a:cubicBezTo>
                  <a:pt x="68" y="37"/>
                  <a:pt x="70" y="38"/>
                  <a:pt x="72" y="40"/>
                </a:cubicBezTo>
                <a:cubicBezTo>
                  <a:pt x="73" y="41"/>
                  <a:pt x="74" y="41"/>
                  <a:pt x="74" y="39"/>
                </a:cubicBezTo>
                <a:cubicBezTo>
                  <a:pt x="74" y="37"/>
                  <a:pt x="74" y="35"/>
                  <a:pt x="75" y="33"/>
                </a:cubicBezTo>
                <a:cubicBezTo>
                  <a:pt x="75" y="32"/>
                  <a:pt x="75" y="32"/>
                  <a:pt x="76" y="33"/>
                </a:cubicBezTo>
                <a:cubicBezTo>
                  <a:pt x="76" y="36"/>
                  <a:pt x="76" y="38"/>
                  <a:pt x="76" y="41"/>
                </a:cubicBezTo>
                <a:cubicBezTo>
                  <a:pt x="76" y="41"/>
                  <a:pt x="77" y="41"/>
                  <a:pt x="76" y="41"/>
                </a:cubicBezTo>
                <a:cubicBezTo>
                  <a:pt x="75" y="43"/>
                  <a:pt x="75" y="43"/>
                  <a:pt x="75" y="43"/>
                </a:cubicBezTo>
                <a:cubicBezTo>
                  <a:pt x="75" y="44"/>
                  <a:pt x="75" y="44"/>
                  <a:pt x="76" y="44"/>
                </a:cubicBezTo>
                <a:cubicBezTo>
                  <a:pt x="76" y="44"/>
                  <a:pt x="76" y="45"/>
                  <a:pt x="76" y="45"/>
                </a:cubicBezTo>
                <a:cubicBezTo>
                  <a:pt x="76" y="45"/>
                  <a:pt x="76" y="46"/>
                  <a:pt x="76" y="46"/>
                </a:cubicBezTo>
                <a:cubicBezTo>
                  <a:pt x="76" y="46"/>
                  <a:pt x="76" y="47"/>
                  <a:pt x="76" y="47"/>
                </a:cubicBezTo>
                <a:cubicBezTo>
                  <a:pt x="75" y="47"/>
                  <a:pt x="75" y="46"/>
                  <a:pt x="75" y="46"/>
                </a:cubicBezTo>
                <a:cubicBezTo>
                  <a:pt x="74" y="46"/>
                  <a:pt x="74" y="47"/>
                  <a:pt x="73" y="45"/>
                </a:cubicBezTo>
                <a:cubicBezTo>
                  <a:pt x="73" y="45"/>
                  <a:pt x="73" y="45"/>
                  <a:pt x="72" y="44"/>
                </a:cubicBezTo>
                <a:cubicBezTo>
                  <a:pt x="70" y="39"/>
                  <a:pt x="70" y="39"/>
                  <a:pt x="71" y="45"/>
                </a:cubicBezTo>
                <a:cubicBezTo>
                  <a:pt x="72" y="46"/>
                  <a:pt x="72" y="47"/>
                  <a:pt x="72" y="47"/>
                </a:cubicBezTo>
                <a:cubicBezTo>
                  <a:pt x="72" y="49"/>
                  <a:pt x="73" y="49"/>
                  <a:pt x="74" y="49"/>
                </a:cubicBezTo>
                <a:cubicBezTo>
                  <a:pt x="74" y="49"/>
                  <a:pt x="75" y="49"/>
                  <a:pt x="75" y="49"/>
                </a:cubicBezTo>
                <a:cubicBezTo>
                  <a:pt x="75" y="49"/>
                  <a:pt x="76" y="49"/>
                  <a:pt x="75" y="49"/>
                </a:cubicBezTo>
                <a:cubicBezTo>
                  <a:pt x="72" y="65"/>
                  <a:pt x="58" y="76"/>
                  <a:pt x="41" y="76"/>
                </a:cubicBezTo>
                <a:cubicBezTo>
                  <a:pt x="21" y="76"/>
                  <a:pt x="6" y="60"/>
                  <a:pt x="6" y="41"/>
                </a:cubicBezTo>
                <a:cubicBezTo>
                  <a:pt x="6" y="21"/>
                  <a:pt x="21" y="5"/>
                  <a:pt x="41" y="5"/>
                </a:cubicBezTo>
                <a:cubicBezTo>
                  <a:pt x="45" y="5"/>
                  <a:pt x="48" y="6"/>
                  <a:pt x="52" y="7"/>
                </a:cubicBezTo>
                <a:cubicBezTo>
                  <a:pt x="52" y="7"/>
                  <a:pt x="52" y="8"/>
                  <a:pt x="52" y="8"/>
                </a:cubicBezTo>
                <a:cubicBezTo>
                  <a:pt x="48" y="10"/>
                  <a:pt x="44" y="12"/>
                  <a:pt x="41" y="14"/>
                </a:cubicBezTo>
                <a:cubicBezTo>
                  <a:pt x="39" y="15"/>
                  <a:pt x="39" y="15"/>
                  <a:pt x="37" y="15"/>
                </a:cubicBezTo>
                <a:cubicBezTo>
                  <a:pt x="36" y="15"/>
                  <a:pt x="34" y="16"/>
                  <a:pt x="32" y="16"/>
                </a:cubicBezTo>
                <a:cubicBezTo>
                  <a:pt x="31" y="16"/>
                  <a:pt x="31" y="16"/>
                  <a:pt x="30" y="17"/>
                </a:cubicBezTo>
                <a:cubicBezTo>
                  <a:pt x="30" y="19"/>
                  <a:pt x="30" y="20"/>
                  <a:pt x="30" y="22"/>
                </a:cubicBezTo>
                <a:cubicBezTo>
                  <a:pt x="29" y="23"/>
                  <a:pt x="29" y="23"/>
                  <a:pt x="29" y="24"/>
                </a:cubicBezTo>
                <a:cubicBezTo>
                  <a:pt x="28" y="26"/>
                  <a:pt x="28" y="27"/>
                  <a:pt x="27" y="28"/>
                </a:cubicBezTo>
                <a:cubicBezTo>
                  <a:pt x="27" y="29"/>
                  <a:pt x="27" y="29"/>
                  <a:pt x="26" y="29"/>
                </a:cubicBezTo>
                <a:cubicBezTo>
                  <a:pt x="26" y="29"/>
                  <a:pt x="25" y="30"/>
                  <a:pt x="25" y="30"/>
                </a:cubicBezTo>
                <a:cubicBezTo>
                  <a:pt x="24" y="30"/>
                  <a:pt x="24" y="30"/>
                  <a:pt x="24" y="31"/>
                </a:cubicBezTo>
                <a:cubicBezTo>
                  <a:pt x="24" y="31"/>
                  <a:pt x="24" y="32"/>
                  <a:pt x="25" y="32"/>
                </a:cubicBezTo>
                <a:cubicBezTo>
                  <a:pt x="25" y="33"/>
                  <a:pt x="25" y="33"/>
                  <a:pt x="26" y="33"/>
                </a:cubicBezTo>
                <a:cubicBezTo>
                  <a:pt x="26" y="33"/>
                  <a:pt x="26" y="33"/>
                  <a:pt x="27" y="33"/>
                </a:cubicBezTo>
                <a:cubicBezTo>
                  <a:pt x="28" y="33"/>
                  <a:pt x="28" y="33"/>
                  <a:pt x="29" y="32"/>
                </a:cubicBezTo>
                <a:cubicBezTo>
                  <a:pt x="29" y="31"/>
                  <a:pt x="30" y="30"/>
                  <a:pt x="31" y="29"/>
                </a:cubicBezTo>
                <a:cubicBezTo>
                  <a:pt x="31" y="28"/>
                  <a:pt x="32" y="28"/>
                  <a:pt x="33" y="28"/>
                </a:cubicBezTo>
                <a:cubicBezTo>
                  <a:pt x="34" y="29"/>
                  <a:pt x="35" y="29"/>
                  <a:pt x="36" y="29"/>
                </a:cubicBezTo>
                <a:cubicBezTo>
                  <a:pt x="37" y="30"/>
                  <a:pt x="37" y="30"/>
                  <a:pt x="38" y="30"/>
                </a:cubicBezTo>
                <a:cubicBezTo>
                  <a:pt x="39" y="31"/>
                  <a:pt x="40" y="32"/>
                  <a:pt x="41" y="33"/>
                </a:cubicBezTo>
                <a:cubicBezTo>
                  <a:pt x="42" y="33"/>
                  <a:pt x="41" y="34"/>
                  <a:pt x="41" y="34"/>
                </a:cubicBezTo>
                <a:cubicBezTo>
                  <a:pt x="39" y="34"/>
                  <a:pt x="38" y="34"/>
                  <a:pt x="37" y="34"/>
                </a:cubicBezTo>
                <a:cubicBezTo>
                  <a:pt x="36" y="35"/>
                  <a:pt x="36" y="34"/>
                  <a:pt x="35" y="34"/>
                </a:cubicBezTo>
                <a:cubicBezTo>
                  <a:pt x="35" y="33"/>
                  <a:pt x="34" y="33"/>
                  <a:pt x="33" y="32"/>
                </a:cubicBezTo>
                <a:cubicBezTo>
                  <a:pt x="33" y="32"/>
                  <a:pt x="32" y="32"/>
                  <a:pt x="32" y="32"/>
                </a:cubicBezTo>
                <a:cubicBezTo>
                  <a:pt x="30" y="33"/>
                  <a:pt x="28" y="34"/>
                  <a:pt x="26" y="35"/>
                </a:cubicBezTo>
                <a:cubicBezTo>
                  <a:pt x="25" y="35"/>
                  <a:pt x="25" y="36"/>
                  <a:pt x="25" y="37"/>
                </a:cubicBezTo>
                <a:cubicBezTo>
                  <a:pt x="24" y="39"/>
                  <a:pt x="24" y="42"/>
                  <a:pt x="23" y="44"/>
                </a:cubicBezTo>
                <a:cubicBezTo>
                  <a:pt x="22" y="45"/>
                  <a:pt x="22" y="45"/>
                  <a:pt x="23" y="46"/>
                </a:cubicBezTo>
                <a:cubicBezTo>
                  <a:pt x="24" y="48"/>
                  <a:pt x="25" y="49"/>
                  <a:pt x="26" y="51"/>
                </a:cubicBezTo>
                <a:cubicBezTo>
                  <a:pt x="27" y="52"/>
                  <a:pt x="27" y="52"/>
                  <a:pt x="28" y="51"/>
                </a:cubicBezTo>
                <a:cubicBezTo>
                  <a:pt x="30" y="51"/>
                  <a:pt x="32" y="51"/>
                  <a:pt x="33" y="50"/>
                </a:cubicBezTo>
                <a:cubicBezTo>
                  <a:pt x="34" y="50"/>
                  <a:pt x="35" y="50"/>
                  <a:pt x="35" y="51"/>
                </a:cubicBezTo>
                <a:cubicBezTo>
                  <a:pt x="37" y="57"/>
                  <a:pt x="39" y="63"/>
                  <a:pt x="41" y="69"/>
                </a:cubicBezTo>
                <a:cubicBezTo>
                  <a:pt x="42" y="71"/>
                  <a:pt x="42" y="71"/>
                  <a:pt x="43" y="70"/>
                </a:cubicBezTo>
                <a:cubicBezTo>
                  <a:pt x="45" y="67"/>
                  <a:pt x="46" y="64"/>
                  <a:pt x="48" y="61"/>
                </a:cubicBezTo>
                <a:cubicBezTo>
                  <a:pt x="49" y="59"/>
                  <a:pt x="49" y="59"/>
                  <a:pt x="49" y="57"/>
                </a:cubicBezTo>
                <a:cubicBezTo>
                  <a:pt x="50" y="53"/>
                  <a:pt x="50" y="50"/>
                  <a:pt x="51" y="46"/>
                </a:cubicBezTo>
                <a:cubicBezTo>
                  <a:pt x="51" y="44"/>
                  <a:pt x="51" y="44"/>
                  <a:pt x="49" y="44"/>
                </a:cubicBezTo>
                <a:cubicBezTo>
                  <a:pt x="48" y="45"/>
                  <a:pt x="48" y="44"/>
                  <a:pt x="47" y="43"/>
                </a:cubicBezTo>
                <a:cubicBezTo>
                  <a:pt x="46" y="41"/>
                  <a:pt x="45" y="39"/>
                  <a:pt x="44" y="38"/>
                </a:cubicBezTo>
                <a:cubicBezTo>
                  <a:pt x="43" y="36"/>
                  <a:pt x="43" y="36"/>
                  <a:pt x="44" y="37"/>
                </a:cubicBezTo>
                <a:cubicBezTo>
                  <a:pt x="45" y="38"/>
                  <a:pt x="46" y="40"/>
                  <a:pt x="47" y="41"/>
                </a:cubicBezTo>
                <a:cubicBezTo>
                  <a:pt x="49" y="42"/>
                  <a:pt x="49" y="42"/>
                  <a:pt x="50" y="41"/>
                </a:cubicBezTo>
                <a:cubicBezTo>
                  <a:pt x="51" y="40"/>
                  <a:pt x="52" y="38"/>
                  <a:pt x="53" y="37"/>
                </a:cubicBezTo>
                <a:cubicBezTo>
                  <a:pt x="54" y="36"/>
                  <a:pt x="54" y="36"/>
                  <a:pt x="52" y="35"/>
                </a:cubicBezTo>
                <a:cubicBezTo>
                  <a:pt x="51" y="35"/>
                  <a:pt x="51" y="34"/>
                  <a:pt x="50" y="34"/>
                </a:cubicBezTo>
                <a:cubicBezTo>
                  <a:pt x="49" y="33"/>
                  <a:pt x="48" y="33"/>
                  <a:pt x="50" y="34"/>
                </a:cubicBezTo>
                <a:cubicBezTo>
                  <a:pt x="52" y="34"/>
                  <a:pt x="53" y="34"/>
                  <a:pt x="55" y="34"/>
                </a:cubicBezTo>
                <a:cubicBezTo>
                  <a:pt x="57" y="35"/>
                  <a:pt x="57" y="35"/>
                  <a:pt x="58" y="36"/>
                </a:cubicBezTo>
                <a:cubicBezTo>
                  <a:pt x="59" y="39"/>
                  <a:pt x="60" y="41"/>
                  <a:pt x="62" y="43"/>
                </a:cubicBezTo>
                <a:cubicBezTo>
                  <a:pt x="62" y="45"/>
                  <a:pt x="63" y="44"/>
                  <a:pt x="63" y="43"/>
                </a:cubicBezTo>
                <a:close/>
                <a:moveTo>
                  <a:pt x="51" y="58"/>
                </a:moveTo>
                <a:cubicBezTo>
                  <a:pt x="51" y="58"/>
                  <a:pt x="50" y="59"/>
                  <a:pt x="50" y="59"/>
                </a:cubicBezTo>
                <a:cubicBezTo>
                  <a:pt x="49" y="61"/>
                  <a:pt x="49" y="61"/>
                  <a:pt x="49" y="63"/>
                </a:cubicBezTo>
                <a:cubicBezTo>
                  <a:pt x="50" y="66"/>
                  <a:pt x="50" y="66"/>
                  <a:pt x="51" y="63"/>
                </a:cubicBezTo>
                <a:cubicBezTo>
                  <a:pt x="51" y="61"/>
                  <a:pt x="52" y="60"/>
                  <a:pt x="52" y="58"/>
                </a:cubicBezTo>
                <a:cubicBezTo>
                  <a:pt x="53" y="55"/>
                  <a:pt x="53" y="55"/>
                  <a:pt x="51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5100357" y="985292"/>
            <a:ext cx="2808288" cy="33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注册登录模块</a:t>
            </a:r>
          </a:p>
        </p:txBody>
      </p: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模块测试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5" name="矩形 34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Oval 31">
            <a:extLst>
              <a:ext uri="{FF2B5EF4-FFF2-40B4-BE49-F238E27FC236}">
                <a16:creationId xmlns:a16="http://schemas.microsoft.com/office/drawing/2014/main" id="{FE49B9FA-78A2-4917-AE83-92F66AF2D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2104" y="4305719"/>
            <a:ext cx="466725" cy="4684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40" name="Freeform 32">
            <a:extLst>
              <a:ext uri="{FF2B5EF4-FFF2-40B4-BE49-F238E27FC236}">
                <a16:creationId xmlns:a16="http://schemas.microsoft.com/office/drawing/2014/main" id="{495E0279-46CE-40A8-8131-43A145146DA8}"/>
              </a:ext>
            </a:extLst>
          </p:cNvPr>
          <p:cNvSpPr>
            <a:spLocks noEditPoints="1"/>
          </p:cNvSpPr>
          <p:nvPr/>
        </p:nvSpPr>
        <p:spPr bwMode="auto">
          <a:xfrm>
            <a:off x="4531167" y="4426406"/>
            <a:ext cx="228600" cy="228671"/>
          </a:xfrm>
          <a:custGeom>
            <a:avLst/>
            <a:gdLst>
              <a:gd name="T0" fmla="*/ 82 w 82"/>
              <a:gd name="T1" fmla="*/ 41 h 82"/>
              <a:gd name="T2" fmla="*/ 0 w 82"/>
              <a:gd name="T3" fmla="*/ 41 h 82"/>
              <a:gd name="T4" fmla="*/ 63 w 82"/>
              <a:gd name="T5" fmla="*/ 43 h 82"/>
              <a:gd name="T6" fmla="*/ 67 w 82"/>
              <a:gd name="T7" fmla="*/ 35 h 82"/>
              <a:gd name="T8" fmla="*/ 74 w 82"/>
              <a:gd name="T9" fmla="*/ 39 h 82"/>
              <a:gd name="T10" fmla="*/ 76 w 82"/>
              <a:gd name="T11" fmla="*/ 33 h 82"/>
              <a:gd name="T12" fmla="*/ 76 w 82"/>
              <a:gd name="T13" fmla="*/ 41 h 82"/>
              <a:gd name="T14" fmla="*/ 76 w 82"/>
              <a:gd name="T15" fmla="*/ 44 h 82"/>
              <a:gd name="T16" fmla="*/ 76 w 82"/>
              <a:gd name="T17" fmla="*/ 46 h 82"/>
              <a:gd name="T18" fmla="*/ 75 w 82"/>
              <a:gd name="T19" fmla="*/ 46 h 82"/>
              <a:gd name="T20" fmla="*/ 72 w 82"/>
              <a:gd name="T21" fmla="*/ 44 h 82"/>
              <a:gd name="T22" fmla="*/ 72 w 82"/>
              <a:gd name="T23" fmla="*/ 47 h 82"/>
              <a:gd name="T24" fmla="*/ 75 w 82"/>
              <a:gd name="T25" fmla="*/ 49 h 82"/>
              <a:gd name="T26" fmla="*/ 41 w 82"/>
              <a:gd name="T27" fmla="*/ 76 h 82"/>
              <a:gd name="T28" fmla="*/ 41 w 82"/>
              <a:gd name="T29" fmla="*/ 5 h 82"/>
              <a:gd name="T30" fmla="*/ 52 w 82"/>
              <a:gd name="T31" fmla="*/ 8 h 82"/>
              <a:gd name="T32" fmla="*/ 37 w 82"/>
              <a:gd name="T33" fmla="*/ 15 h 82"/>
              <a:gd name="T34" fmla="*/ 30 w 82"/>
              <a:gd name="T35" fmla="*/ 17 h 82"/>
              <a:gd name="T36" fmla="*/ 29 w 82"/>
              <a:gd name="T37" fmla="*/ 24 h 82"/>
              <a:gd name="T38" fmla="*/ 26 w 82"/>
              <a:gd name="T39" fmla="*/ 29 h 82"/>
              <a:gd name="T40" fmla="*/ 24 w 82"/>
              <a:gd name="T41" fmla="*/ 31 h 82"/>
              <a:gd name="T42" fmla="*/ 26 w 82"/>
              <a:gd name="T43" fmla="*/ 33 h 82"/>
              <a:gd name="T44" fmla="*/ 29 w 82"/>
              <a:gd name="T45" fmla="*/ 32 h 82"/>
              <a:gd name="T46" fmla="*/ 33 w 82"/>
              <a:gd name="T47" fmla="*/ 28 h 82"/>
              <a:gd name="T48" fmla="*/ 38 w 82"/>
              <a:gd name="T49" fmla="*/ 30 h 82"/>
              <a:gd name="T50" fmla="*/ 41 w 82"/>
              <a:gd name="T51" fmla="*/ 34 h 82"/>
              <a:gd name="T52" fmla="*/ 35 w 82"/>
              <a:gd name="T53" fmla="*/ 34 h 82"/>
              <a:gd name="T54" fmla="*/ 32 w 82"/>
              <a:gd name="T55" fmla="*/ 32 h 82"/>
              <a:gd name="T56" fmla="*/ 25 w 82"/>
              <a:gd name="T57" fmla="*/ 37 h 82"/>
              <a:gd name="T58" fmla="*/ 23 w 82"/>
              <a:gd name="T59" fmla="*/ 46 h 82"/>
              <a:gd name="T60" fmla="*/ 28 w 82"/>
              <a:gd name="T61" fmla="*/ 51 h 82"/>
              <a:gd name="T62" fmla="*/ 35 w 82"/>
              <a:gd name="T63" fmla="*/ 51 h 82"/>
              <a:gd name="T64" fmla="*/ 43 w 82"/>
              <a:gd name="T65" fmla="*/ 70 h 82"/>
              <a:gd name="T66" fmla="*/ 49 w 82"/>
              <a:gd name="T67" fmla="*/ 57 h 82"/>
              <a:gd name="T68" fmla="*/ 49 w 82"/>
              <a:gd name="T69" fmla="*/ 44 h 82"/>
              <a:gd name="T70" fmla="*/ 44 w 82"/>
              <a:gd name="T71" fmla="*/ 38 h 82"/>
              <a:gd name="T72" fmla="*/ 47 w 82"/>
              <a:gd name="T73" fmla="*/ 41 h 82"/>
              <a:gd name="T74" fmla="*/ 53 w 82"/>
              <a:gd name="T75" fmla="*/ 37 h 82"/>
              <a:gd name="T76" fmla="*/ 50 w 82"/>
              <a:gd name="T77" fmla="*/ 34 h 82"/>
              <a:gd name="T78" fmla="*/ 55 w 82"/>
              <a:gd name="T79" fmla="*/ 34 h 82"/>
              <a:gd name="T80" fmla="*/ 62 w 82"/>
              <a:gd name="T81" fmla="*/ 43 h 82"/>
              <a:gd name="T82" fmla="*/ 51 w 82"/>
              <a:gd name="T83" fmla="*/ 58 h 82"/>
              <a:gd name="T84" fmla="*/ 49 w 82"/>
              <a:gd name="T85" fmla="*/ 63 h 82"/>
              <a:gd name="T86" fmla="*/ 52 w 82"/>
              <a:gd name="T87" fmla="*/ 5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" h="82">
                <a:moveTo>
                  <a:pt x="41" y="0"/>
                </a:moveTo>
                <a:cubicBezTo>
                  <a:pt x="64" y="0"/>
                  <a:pt x="82" y="18"/>
                  <a:pt x="82" y="41"/>
                </a:cubicBezTo>
                <a:cubicBezTo>
                  <a:pt x="82" y="63"/>
                  <a:pt x="64" y="82"/>
                  <a:pt x="41" y="82"/>
                </a:cubicBezTo>
                <a:cubicBezTo>
                  <a:pt x="18" y="82"/>
                  <a:pt x="0" y="63"/>
                  <a:pt x="0" y="41"/>
                </a:cubicBezTo>
                <a:cubicBezTo>
                  <a:pt x="0" y="18"/>
                  <a:pt x="18" y="0"/>
                  <a:pt x="41" y="0"/>
                </a:cubicBezTo>
                <a:close/>
                <a:moveTo>
                  <a:pt x="63" y="43"/>
                </a:moveTo>
                <a:cubicBezTo>
                  <a:pt x="64" y="40"/>
                  <a:pt x="64" y="38"/>
                  <a:pt x="65" y="35"/>
                </a:cubicBezTo>
                <a:cubicBezTo>
                  <a:pt x="65" y="34"/>
                  <a:pt x="65" y="34"/>
                  <a:pt x="67" y="35"/>
                </a:cubicBezTo>
                <a:cubicBezTo>
                  <a:pt x="68" y="37"/>
                  <a:pt x="70" y="38"/>
                  <a:pt x="72" y="40"/>
                </a:cubicBezTo>
                <a:cubicBezTo>
                  <a:pt x="73" y="41"/>
                  <a:pt x="74" y="41"/>
                  <a:pt x="74" y="39"/>
                </a:cubicBezTo>
                <a:cubicBezTo>
                  <a:pt x="74" y="37"/>
                  <a:pt x="74" y="35"/>
                  <a:pt x="75" y="33"/>
                </a:cubicBezTo>
                <a:cubicBezTo>
                  <a:pt x="75" y="32"/>
                  <a:pt x="75" y="32"/>
                  <a:pt x="76" y="33"/>
                </a:cubicBezTo>
                <a:cubicBezTo>
                  <a:pt x="76" y="36"/>
                  <a:pt x="76" y="38"/>
                  <a:pt x="76" y="41"/>
                </a:cubicBezTo>
                <a:cubicBezTo>
                  <a:pt x="76" y="41"/>
                  <a:pt x="77" y="41"/>
                  <a:pt x="76" y="41"/>
                </a:cubicBezTo>
                <a:cubicBezTo>
                  <a:pt x="75" y="43"/>
                  <a:pt x="75" y="43"/>
                  <a:pt x="75" y="43"/>
                </a:cubicBezTo>
                <a:cubicBezTo>
                  <a:pt x="75" y="44"/>
                  <a:pt x="75" y="44"/>
                  <a:pt x="76" y="44"/>
                </a:cubicBezTo>
                <a:cubicBezTo>
                  <a:pt x="76" y="44"/>
                  <a:pt x="76" y="45"/>
                  <a:pt x="76" y="45"/>
                </a:cubicBezTo>
                <a:cubicBezTo>
                  <a:pt x="76" y="45"/>
                  <a:pt x="76" y="46"/>
                  <a:pt x="76" y="46"/>
                </a:cubicBezTo>
                <a:cubicBezTo>
                  <a:pt x="76" y="46"/>
                  <a:pt x="76" y="47"/>
                  <a:pt x="76" y="47"/>
                </a:cubicBezTo>
                <a:cubicBezTo>
                  <a:pt x="75" y="47"/>
                  <a:pt x="75" y="46"/>
                  <a:pt x="75" y="46"/>
                </a:cubicBezTo>
                <a:cubicBezTo>
                  <a:pt x="74" y="46"/>
                  <a:pt x="74" y="47"/>
                  <a:pt x="73" y="45"/>
                </a:cubicBezTo>
                <a:cubicBezTo>
                  <a:pt x="73" y="45"/>
                  <a:pt x="73" y="45"/>
                  <a:pt x="72" y="44"/>
                </a:cubicBezTo>
                <a:cubicBezTo>
                  <a:pt x="70" y="39"/>
                  <a:pt x="70" y="39"/>
                  <a:pt x="71" y="45"/>
                </a:cubicBezTo>
                <a:cubicBezTo>
                  <a:pt x="72" y="46"/>
                  <a:pt x="72" y="47"/>
                  <a:pt x="72" y="47"/>
                </a:cubicBezTo>
                <a:cubicBezTo>
                  <a:pt x="72" y="49"/>
                  <a:pt x="73" y="49"/>
                  <a:pt x="74" y="49"/>
                </a:cubicBezTo>
                <a:cubicBezTo>
                  <a:pt x="74" y="49"/>
                  <a:pt x="75" y="49"/>
                  <a:pt x="75" y="49"/>
                </a:cubicBezTo>
                <a:cubicBezTo>
                  <a:pt x="75" y="49"/>
                  <a:pt x="76" y="49"/>
                  <a:pt x="75" y="49"/>
                </a:cubicBezTo>
                <a:cubicBezTo>
                  <a:pt x="72" y="65"/>
                  <a:pt x="58" y="76"/>
                  <a:pt x="41" y="76"/>
                </a:cubicBezTo>
                <a:cubicBezTo>
                  <a:pt x="21" y="76"/>
                  <a:pt x="6" y="60"/>
                  <a:pt x="6" y="41"/>
                </a:cubicBezTo>
                <a:cubicBezTo>
                  <a:pt x="6" y="21"/>
                  <a:pt x="21" y="5"/>
                  <a:pt x="41" y="5"/>
                </a:cubicBezTo>
                <a:cubicBezTo>
                  <a:pt x="45" y="5"/>
                  <a:pt x="48" y="6"/>
                  <a:pt x="52" y="7"/>
                </a:cubicBezTo>
                <a:cubicBezTo>
                  <a:pt x="52" y="7"/>
                  <a:pt x="52" y="8"/>
                  <a:pt x="52" y="8"/>
                </a:cubicBezTo>
                <a:cubicBezTo>
                  <a:pt x="48" y="10"/>
                  <a:pt x="44" y="12"/>
                  <a:pt x="41" y="14"/>
                </a:cubicBezTo>
                <a:cubicBezTo>
                  <a:pt x="39" y="15"/>
                  <a:pt x="39" y="15"/>
                  <a:pt x="37" y="15"/>
                </a:cubicBezTo>
                <a:cubicBezTo>
                  <a:pt x="36" y="15"/>
                  <a:pt x="34" y="16"/>
                  <a:pt x="32" y="16"/>
                </a:cubicBezTo>
                <a:cubicBezTo>
                  <a:pt x="31" y="16"/>
                  <a:pt x="31" y="16"/>
                  <a:pt x="30" y="17"/>
                </a:cubicBezTo>
                <a:cubicBezTo>
                  <a:pt x="30" y="19"/>
                  <a:pt x="30" y="20"/>
                  <a:pt x="30" y="22"/>
                </a:cubicBezTo>
                <a:cubicBezTo>
                  <a:pt x="29" y="23"/>
                  <a:pt x="29" y="23"/>
                  <a:pt x="29" y="24"/>
                </a:cubicBezTo>
                <a:cubicBezTo>
                  <a:pt x="28" y="26"/>
                  <a:pt x="28" y="27"/>
                  <a:pt x="27" y="28"/>
                </a:cubicBezTo>
                <a:cubicBezTo>
                  <a:pt x="27" y="29"/>
                  <a:pt x="27" y="29"/>
                  <a:pt x="26" y="29"/>
                </a:cubicBezTo>
                <a:cubicBezTo>
                  <a:pt x="26" y="29"/>
                  <a:pt x="25" y="30"/>
                  <a:pt x="25" y="30"/>
                </a:cubicBezTo>
                <a:cubicBezTo>
                  <a:pt x="24" y="30"/>
                  <a:pt x="24" y="30"/>
                  <a:pt x="24" y="31"/>
                </a:cubicBezTo>
                <a:cubicBezTo>
                  <a:pt x="24" y="31"/>
                  <a:pt x="24" y="32"/>
                  <a:pt x="25" y="32"/>
                </a:cubicBezTo>
                <a:cubicBezTo>
                  <a:pt x="25" y="33"/>
                  <a:pt x="25" y="33"/>
                  <a:pt x="26" y="33"/>
                </a:cubicBezTo>
                <a:cubicBezTo>
                  <a:pt x="26" y="33"/>
                  <a:pt x="26" y="33"/>
                  <a:pt x="27" y="33"/>
                </a:cubicBezTo>
                <a:cubicBezTo>
                  <a:pt x="28" y="33"/>
                  <a:pt x="28" y="33"/>
                  <a:pt x="29" y="32"/>
                </a:cubicBezTo>
                <a:cubicBezTo>
                  <a:pt x="29" y="31"/>
                  <a:pt x="30" y="30"/>
                  <a:pt x="31" y="29"/>
                </a:cubicBezTo>
                <a:cubicBezTo>
                  <a:pt x="31" y="28"/>
                  <a:pt x="32" y="28"/>
                  <a:pt x="33" y="28"/>
                </a:cubicBezTo>
                <a:cubicBezTo>
                  <a:pt x="34" y="29"/>
                  <a:pt x="35" y="29"/>
                  <a:pt x="36" y="29"/>
                </a:cubicBezTo>
                <a:cubicBezTo>
                  <a:pt x="37" y="30"/>
                  <a:pt x="37" y="30"/>
                  <a:pt x="38" y="30"/>
                </a:cubicBezTo>
                <a:cubicBezTo>
                  <a:pt x="39" y="31"/>
                  <a:pt x="40" y="32"/>
                  <a:pt x="41" y="33"/>
                </a:cubicBezTo>
                <a:cubicBezTo>
                  <a:pt x="42" y="33"/>
                  <a:pt x="41" y="34"/>
                  <a:pt x="41" y="34"/>
                </a:cubicBezTo>
                <a:cubicBezTo>
                  <a:pt x="39" y="34"/>
                  <a:pt x="38" y="34"/>
                  <a:pt x="37" y="34"/>
                </a:cubicBezTo>
                <a:cubicBezTo>
                  <a:pt x="36" y="35"/>
                  <a:pt x="36" y="34"/>
                  <a:pt x="35" y="34"/>
                </a:cubicBezTo>
                <a:cubicBezTo>
                  <a:pt x="35" y="33"/>
                  <a:pt x="34" y="33"/>
                  <a:pt x="33" y="32"/>
                </a:cubicBezTo>
                <a:cubicBezTo>
                  <a:pt x="33" y="32"/>
                  <a:pt x="32" y="32"/>
                  <a:pt x="32" y="32"/>
                </a:cubicBezTo>
                <a:cubicBezTo>
                  <a:pt x="30" y="33"/>
                  <a:pt x="28" y="34"/>
                  <a:pt x="26" y="35"/>
                </a:cubicBezTo>
                <a:cubicBezTo>
                  <a:pt x="25" y="35"/>
                  <a:pt x="25" y="36"/>
                  <a:pt x="25" y="37"/>
                </a:cubicBezTo>
                <a:cubicBezTo>
                  <a:pt x="24" y="39"/>
                  <a:pt x="24" y="42"/>
                  <a:pt x="23" y="44"/>
                </a:cubicBezTo>
                <a:cubicBezTo>
                  <a:pt x="22" y="45"/>
                  <a:pt x="22" y="45"/>
                  <a:pt x="23" y="46"/>
                </a:cubicBezTo>
                <a:cubicBezTo>
                  <a:pt x="24" y="48"/>
                  <a:pt x="25" y="49"/>
                  <a:pt x="26" y="51"/>
                </a:cubicBezTo>
                <a:cubicBezTo>
                  <a:pt x="27" y="52"/>
                  <a:pt x="27" y="52"/>
                  <a:pt x="28" y="51"/>
                </a:cubicBezTo>
                <a:cubicBezTo>
                  <a:pt x="30" y="51"/>
                  <a:pt x="32" y="51"/>
                  <a:pt x="33" y="50"/>
                </a:cubicBezTo>
                <a:cubicBezTo>
                  <a:pt x="34" y="50"/>
                  <a:pt x="35" y="50"/>
                  <a:pt x="35" y="51"/>
                </a:cubicBezTo>
                <a:cubicBezTo>
                  <a:pt x="37" y="57"/>
                  <a:pt x="39" y="63"/>
                  <a:pt x="41" y="69"/>
                </a:cubicBezTo>
                <a:cubicBezTo>
                  <a:pt x="42" y="71"/>
                  <a:pt x="42" y="71"/>
                  <a:pt x="43" y="70"/>
                </a:cubicBezTo>
                <a:cubicBezTo>
                  <a:pt x="45" y="67"/>
                  <a:pt x="46" y="64"/>
                  <a:pt x="48" y="61"/>
                </a:cubicBezTo>
                <a:cubicBezTo>
                  <a:pt x="49" y="59"/>
                  <a:pt x="49" y="59"/>
                  <a:pt x="49" y="57"/>
                </a:cubicBezTo>
                <a:cubicBezTo>
                  <a:pt x="50" y="53"/>
                  <a:pt x="50" y="50"/>
                  <a:pt x="51" y="46"/>
                </a:cubicBezTo>
                <a:cubicBezTo>
                  <a:pt x="51" y="44"/>
                  <a:pt x="51" y="44"/>
                  <a:pt x="49" y="44"/>
                </a:cubicBezTo>
                <a:cubicBezTo>
                  <a:pt x="48" y="45"/>
                  <a:pt x="48" y="44"/>
                  <a:pt x="47" y="43"/>
                </a:cubicBezTo>
                <a:cubicBezTo>
                  <a:pt x="46" y="41"/>
                  <a:pt x="45" y="39"/>
                  <a:pt x="44" y="38"/>
                </a:cubicBezTo>
                <a:cubicBezTo>
                  <a:pt x="43" y="36"/>
                  <a:pt x="43" y="36"/>
                  <a:pt x="44" y="37"/>
                </a:cubicBezTo>
                <a:cubicBezTo>
                  <a:pt x="45" y="38"/>
                  <a:pt x="46" y="40"/>
                  <a:pt x="47" y="41"/>
                </a:cubicBezTo>
                <a:cubicBezTo>
                  <a:pt x="49" y="42"/>
                  <a:pt x="49" y="42"/>
                  <a:pt x="50" y="41"/>
                </a:cubicBezTo>
                <a:cubicBezTo>
                  <a:pt x="51" y="40"/>
                  <a:pt x="52" y="38"/>
                  <a:pt x="53" y="37"/>
                </a:cubicBezTo>
                <a:cubicBezTo>
                  <a:pt x="54" y="36"/>
                  <a:pt x="54" y="36"/>
                  <a:pt x="52" y="35"/>
                </a:cubicBezTo>
                <a:cubicBezTo>
                  <a:pt x="51" y="35"/>
                  <a:pt x="51" y="34"/>
                  <a:pt x="50" y="34"/>
                </a:cubicBezTo>
                <a:cubicBezTo>
                  <a:pt x="49" y="33"/>
                  <a:pt x="48" y="33"/>
                  <a:pt x="50" y="34"/>
                </a:cubicBezTo>
                <a:cubicBezTo>
                  <a:pt x="52" y="34"/>
                  <a:pt x="53" y="34"/>
                  <a:pt x="55" y="34"/>
                </a:cubicBezTo>
                <a:cubicBezTo>
                  <a:pt x="57" y="35"/>
                  <a:pt x="57" y="35"/>
                  <a:pt x="58" y="36"/>
                </a:cubicBezTo>
                <a:cubicBezTo>
                  <a:pt x="59" y="39"/>
                  <a:pt x="60" y="41"/>
                  <a:pt x="62" y="43"/>
                </a:cubicBezTo>
                <a:cubicBezTo>
                  <a:pt x="62" y="45"/>
                  <a:pt x="63" y="44"/>
                  <a:pt x="63" y="43"/>
                </a:cubicBezTo>
                <a:close/>
                <a:moveTo>
                  <a:pt x="51" y="58"/>
                </a:moveTo>
                <a:cubicBezTo>
                  <a:pt x="51" y="58"/>
                  <a:pt x="50" y="59"/>
                  <a:pt x="50" y="59"/>
                </a:cubicBezTo>
                <a:cubicBezTo>
                  <a:pt x="49" y="61"/>
                  <a:pt x="49" y="61"/>
                  <a:pt x="49" y="63"/>
                </a:cubicBezTo>
                <a:cubicBezTo>
                  <a:pt x="50" y="66"/>
                  <a:pt x="50" y="66"/>
                  <a:pt x="51" y="63"/>
                </a:cubicBezTo>
                <a:cubicBezTo>
                  <a:pt x="51" y="61"/>
                  <a:pt x="52" y="60"/>
                  <a:pt x="52" y="58"/>
                </a:cubicBezTo>
                <a:cubicBezTo>
                  <a:pt x="53" y="55"/>
                  <a:pt x="53" y="55"/>
                  <a:pt x="51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8" name="图表 67">
            <a:extLst>
              <a:ext uri="{FF2B5EF4-FFF2-40B4-BE49-F238E27FC236}">
                <a16:creationId xmlns:a16="http://schemas.microsoft.com/office/drawing/2014/main" id="{4DF347ED-8B7A-4318-AE88-77E030AC10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7065187"/>
              </p:ext>
            </p:extLst>
          </p:nvPr>
        </p:nvGraphicFramePr>
        <p:xfrm>
          <a:off x="413549" y="1204090"/>
          <a:ext cx="2637182" cy="2712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9" name="组合 68">
            <a:extLst>
              <a:ext uri="{FF2B5EF4-FFF2-40B4-BE49-F238E27FC236}">
                <a16:creationId xmlns:a16="http://schemas.microsoft.com/office/drawing/2014/main" id="{D36EB9EF-F76A-417C-83D6-1388963B1520}"/>
              </a:ext>
            </a:extLst>
          </p:cNvPr>
          <p:cNvGrpSpPr/>
          <p:nvPr/>
        </p:nvGrpSpPr>
        <p:grpSpPr>
          <a:xfrm>
            <a:off x="598526" y="1642791"/>
            <a:ext cx="2828142" cy="2829015"/>
            <a:chOff x="3491329" y="1261482"/>
            <a:chExt cx="3006725" cy="3006726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E4475A0-EC0B-4829-A957-1B36309C0631}"/>
                </a:ext>
              </a:extLst>
            </p:cNvPr>
            <p:cNvGrpSpPr/>
            <p:nvPr/>
          </p:nvGrpSpPr>
          <p:grpSpPr>
            <a:xfrm rot="900000">
              <a:off x="3491329" y="1261482"/>
              <a:ext cx="3006725" cy="3006726"/>
              <a:chOff x="3491329" y="1261482"/>
              <a:chExt cx="3006725" cy="3006726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F74ABED2-A344-4100-A1B1-E10EC134318D}"/>
                  </a:ext>
                </a:extLst>
              </p:cNvPr>
              <p:cNvGrpSpPr/>
              <p:nvPr/>
            </p:nvGrpSpPr>
            <p:grpSpPr>
              <a:xfrm>
                <a:off x="5015329" y="2787070"/>
                <a:ext cx="1482725" cy="1481138"/>
                <a:chOff x="4549776" y="2547938"/>
                <a:chExt cx="1482725" cy="1481138"/>
              </a:xfrm>
            </p:grpSpPr>
            <p:sp>
              <p:nvSpPr>
                <p:cNvPr id="74" name="Freeform 5">
                  <a:extLst>
                    <a:ext uri="{FF2B5EF4-FFF2-40B4-BE49-F238E27FC236}">
                      <a16:creationId xmlns:a16="http://schemas.microsoft.com/office/drawing/2014/main" id="{ED5E21CD-DA38-4E11-A285-3BCE40648FD4}"/>
                    </a:ext>
                  </a:extLst>
                </p:cNvPr>
                <p:cNvSpPr/>
                <p:nvPr/>
              </p:nvSpPr>
              <p:spPr bwMode="auto">
                <a:xfrm>
                  <a:off x="4735513" y="2732088"/>
                  <a:ext cx="538163" cy="538163"/>
                </a:xfrm>
                <a:custGeom>
                  <a:avLst/>
                  <a:gdLst>
                    <a:gd name="T0" fmla="*/ 339 w 339"/>
                    <a:gd name="T1" fmla="*/ 270 h 339"/>
                    <a:gd name="T2" fmla="*/ 270 w 339"/>
                    <a:gd name="T3" fmla="*/ 339 h 339"/>
                    <a:gd name="T4" fmla="*/ 0 w 339"/>
                    <a:gd name="T5" fmla="*/ 71 h 339"/>
                    <a:gd name="T6" fmla="*/ 70 w 339"/>
                    <a:gd name="T7" fmla="*/ 0 h 339"/>
                    <a:gd name="T8" fmla="*/ 339 w 339"/>
                    <a:gd name="T9" fmla="*/ 270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9" h="339">
                      <a:moveTo>
                        <a:pt x="339" y="270"/>
                      </a:moveTo>
                      <a:lnTo>
                        <a:pt x="270" y="339"/>
                      </a:lnTo>
                      <a:lnTo>
                        <a:pt x="0" y="71"/>
                      </a:lnTo>
                      <a:lnTo>
                        <a:pt x="70" y="0"/>
                      </a:lnTo>
                      <a:lnTo>
                        <a:pt x="339" y="270"/>
                      </a:lnTo>
                      <a:close/>
                    </a:path>
                  </a:pathLst>
                </a:custGeom>
                <a:solidFill>
                  <a:srgbClr val="9494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" name="Freeform 6">
                  <a:extLst>
                    <a:ext uri="{FF2B5EF4-FFF2-40B4-BE49-F238E27FC236}">
                      <a16:creationId xmlns:a16="http://schemas.microsoft.com/office/drawing/2014/main" id="{BF64CACC-ADD0-49A3-ABDC-3B0D3285C3F4}"/>
                    </a:ext>
                  </a:extLst>
                </p:cNvPr>
                <p:cNvSpPr/>
                <p:nvPr/>
              </p:nvSpPr>
              <p:spPr bwMode="auto">
                <a:xfrm>
                  <a:off x="4549776" y="2547938"/>
                  <a:ext cx="388938" cy="388938"/>
                </a:xfrm>
                <a:custGeom>
                  <a:avLst/>
                  <a:gdLst>
                    <a:gd name="T0" fmla="*/ 188 w 197"/>
                    <a:gd name="T1" fmla="*/ 77 h 197"/>
                    <a:gd name="T2" fmla="*/ 188 w 197"/>
                    <a:gd name="T3" fmla="*/ 111 h 197"/>
                    <a:gd name="T4" fmla="*/ 112 w 197"/>
                    <a:gd name="T5" fmla="*/ 187 h 197"/>
                    <a:gd name="T6" fmla="*/ 78 w 197"/>
                    <a:gd name="T7" fmla="*/ 187 h 197"/>
                    <a:gd name="T8" fmla="*/ 10 w 197"/>
                    <a:gd name="T9" fmla="*/ 120 h 197"/>
                    <a:gd name="T10" fmla="*/ 10 w 197"/>
                    <a:gd name="T11" fmla="*/ 86 h 197"/>
                    <a:gd name="T12" fmla="*/ 86 w 197"/>
                    <a:gd name="T13" fmla="*/ 9 h 197"/>
                    <a:gd name="T14" fmla="*/ 120 w 197"/>
                    <a:gd name="T15" fmla="*/ 9 h 197"/>
                    <a:gd name="T16" fmla="*/ 188 w 197"/>
                    <a:gd name="T17" fmla="*/ 77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7" h="197">
                      <a:moveTo>
                        <a:pt x="188" y="77"/>
                      </a:moveTo>
                      <a:cubicBezTo>
                        <a:pt x="197" y="87"/>
                        <a:pt x="197" y="102"/>
                        <a:pt x="188" y="111"/>
                      </a:cubicBezTo>
                      <a:cubicBezTo>
                        <a:pt x="112" y="187"/>
                        <a:pt x="112" y="187"/>
                        <a:pt x="112" y="187"/>
                      </a:cubicBezTo>
                      <a:cubicBezTo>
                        <a:pt x="102" y="197"/>
                        <a:pt x="87" y="197"/>
                        <a:pt x="78" y="187"/>
                      </a:cubicBezTo>
                      <a:cubicBezTo>
                        <a:pt x="10" y="120"/>
                        <a:pt x="10" y="120"/>
                        <a:pt x="10" y="120"/>
                      </a:cubicBezTo>
                      <a:cubicBezTo>
                        <a:pt x="0" y="110"/>
                        <a:pt x="0" y="95"/>
                        <a:pt x="10" y="86"/>
                      </a:cubicBezTo>
                      <a:cubicBezTo>
                        <a:pt x="86" y="9"/>
                        <a:pt x="86" y="9"/>
                        <a:pt x="86" y="9"/>
                      </a:cubicBezTo>
                      <a:cubicBezTo>
                        <a:pt x="95" y="0"/>
                        <a:pt x="111" y="0"/>
                        <a:pt x="120" y="9"/>
                      </a:cubicBezTo>
                      <a:lnTo>
                        <a:pt x="188" y="7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7">
                  <a:extLst>
                    <a:ext uri="{FF2B5EF4-FFF2-40B4-BE49-F238E27FC236}">
                      <a16:creationId xmlns:a16="http://schemas.microsoft.com/office/drawing/2014/main" id="{0D4B3EB5-2FC8-407F-A366-2BBD1F443224}"/>
                    </a:ext>
                  </a:extLst>
                </p:cNvPr>
                <p:cNvSpPr/>
                <p:nvPr/>
              </p:nvSpPr>
              <p:spPr bwMode="auto">
                <a:xfrm>
                  <a:off x="5057776" y="3052763"/>
                  <a:ext cx="974725" cy="976313"/>
                </a:xfrm>
                <a:custGeom>
                  <a:avLst/>
                  <a:gdLst>
                    <a:gd name="T0" fmla="*/ 86 w 494"/>
                    <a:gd name="T1" fmla="*/ 10 h 495"/>
                    <a:gd name="T2" fmla="*/ 41 w 494"/>
                    <a:gd name="T3" fmla="*/ 55 h 495"/>
                    <a:gd name="T4" fmla="*/ 31 w 494"/>
                    <a:gd name="T5" fmla="*/ 64 h 495"/>
                    <a:gd name="T6" fmla="*/ 26 w 494"/>
                    <a:gd name="T7" fmla="*/ 70 h 495"/>
                    <a:gd name="T8" fmla="*/ 9 w 494"/>
                    <a:gd name="T9" fmla="*/ 86 h 495"/>
                    <a:gd name="T10" fmla="*/ 9 w 494"/>
                    <a:gd name="T11" fmla="*/ 120 h 495"/>
                    <a:gd name="T12" fmla="*/ 374 w 494"/>
                    <a:gd name="T13" fmla="*/ 485 h 495"/>
                    <a:gd name="T14" fmla="*/ 408 w 494"/>
                    <a:gd name="T15" fmla="*/ 485 h 495"/>
                    <a:gd name="T16" fmla="*/ 425 w 494"/>
                    <a:gd name="T17" fmla="*/ 469 h 495"/>
                    <a:gd name="T18" fmla="*/ 430 w 494"/>
                    <a:gd name="T19" fmla="*/ 463 h 495"/>
                    <a:gd name="T20" fmla="*/ 440 w 494"/>
                    <a:gd name="T21" fmla="*/ 454 h 495"/>
                    <a:gd name="T22" fmla="*/ 485 w 494"/>
                    <a:gd name="T23" fmla="*/ 409 h 495"/>
                    <a:gd name="T24" fmla="*/ 485 w 494"/>
                    <a:gd name="T25" fmla="*/ 375 h 495"/>
                    <a:gd name="T26" fmla="*/ 119 w 494"/>
                    <a:gd name="T27" fmla="*/ 10 h 495"/>
                    <a:gd name="T28" fmla="*/ 86 w 494"/>
                    <a:gd name="T29" fmla="*/ 10 h 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94" h="495">
                      <a:moveTo>
                        <a:pt x="86" y="10"/>
                      </a:move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31" y="64"/>
                        <a:pt x="31" y="64"/>
                        <a:pt x="31" y="64"/>
                      </a:cubicBezTo>
                      <a:cubicBezTo>
                        <a:pt x="26" y="70"/>
                        <a:pt x="26" y="70"/>
                        <a:pt x="26" y="70"/>
                      </a:cubicBezTo>
                      <a:cubicBezTo>
                        <a:pt x="9" y="86"/>
                        <a:pt x="9" y="86"/>
                        <a:pt x="9" y="86"/>
                      </a:cubicBezTo>
                      <a:cubicBezTo>
                        <a:pt x="0" y="95"/>
                        <a:pt x="0" y="111"/>
                        <a:pt x="9" y="120"/>
                      </a:cubicBezTo>
                      <a:cubicBezTo>
                        <a:pt x="374" y="485"/>
                        <a:pt x="374" y="485"/>
                        <a:pt x="374" y="485"/>
                      </a:cubicBezTo>
                      <a:cubicBezTo>
                        <a:pt x="384" y="495"/>
                        <a:pt x="399" y="495"/>
                        <a:pt x="408" y="485"/>
                      </a:cubicBezTo>
                      <a:cubicBezTo>
                        <a:pt x="425" y="469"/>
                        <a:pt x="425" y="469"/>
                        <a:pt x="425" y="469"/>
                      </a:cubicBezTo>
                      <a:cubicBezTo>
                        <a:pt x="430" y="463"/>
                        <a:pt x="430" y="463"/>
                        <a:pt x="430" y="463"/>
                      </a:cubicBezTo>
                      <a:cubicBezTo>
                        <a:pt x="440" y="454"/>
                        <a:pt x="440" y="454"/>
                        <a:pt x="440" y="454"/>
                      </a:cubicBezTo>
                      <a:cubicBezTo>
                        <a:pt x="485" y="409"/>
                        <a:pt x="485" y="409"/>
                        <a:pt x="485" y="409"/>
                      </a:cubicBezTo>
                      <a:cubicBezTo>
                        <a:pt x="494" y="399"/>
                        <a:pt x="494" y="384"/>
                        <a:pt x="485" y="375"/>
                      </a:cubicBezTo>
                      <a:cubicBezTo>
                        <a:pt x="119" y="10"/>
                        <a:pt x="119" y="10"/>
                        <a:pt x="119" y="10"/>
                      </a:cubicBezTo>
                      <a:cubicBezTo>
                        <a:pt x="110" y="0"/>
                        <a:pt x="95" y="0"/>
                        <a:pt x="86" y="10"/>
                      </a:cubicBezTo>
                      <a:close/>
                    </a:path>
                  </a:pathLst>
                </a:custGeom>
                <a:solidFill>
                  <a:srgbClr val="7676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7" name="Freeform 8">
                  <a:extLst>
                    <a:ext uri="{FF2B5EF4-FFF2-40B4-BE49-F238E27FC236}">
                      <a16:creationId xmlns:a16="http://schemas.microsoft.com/office/drawing/2014/main" id="{2EC361A5-64C0-4330-9F33-E728382C059A}"/>
                    </a:ext>
                  </a:extLst>
                </p:cNvPr>
                <p:cNvSpPr/>
                <p:nvPr/>
              </p:nvSpPr>
              <p:spPr bwMode="auto">
                <a:xfrm>
                  <a:off x="5057776" y="3190875"/>
                  <a:ext cx="838200" cy="838200"/>
                </a:xfrm>
                <a:custGeom>
                  <a:avLst/>
                  <a:gdLst>
                    <a:gd name="T0" fmla="*/ 9 w 425"/>
                    <a:gd name="T1" fmla="*/ 16 h 425"/>
                    <a:gd name="T2" fmla="*/ 9 w 425"/>
                    <a:gd name="T3" fmla="*/ 50 h 425"/>
                    <a:gd name="T4" fmla="*/ 374 w 425"/>
                    <a:gd name="T5" fmla="*/ 415 h 425"/>
                    <a:gd name="T6" fmla="*/ 408 w 425"/>
                    <a:gd name="T7" fmla="*/ 415 h 425"/>
                    <a:gd name="T8" fmla="*/ 425 w 425"/>
                    <a:gd name="T9" fmla="*/ 399 h 425"/>
                    <a:gd name="T10" fmla="*/ 26 w 425"/>
                    <a:gd name="T11" fmla="*/ 0 h 425"/>
                    <a:gd name="T12" fmla="*/ 9 w 425"/>
                    <a:gd name="T13" fmla="*/ 16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5" h="425">
                      <a:moveTo>
                        <a:pt x="9" y="16"/>
                      </a:moveTo>
                      <a:cubicBezTo>
                        <a:pt x="0" y="25"/>
                        <a:pt x="0" y="41"/>
                        <a:pt x="9" y="50"/>
                      </a:cubicBezTo>
                      <a:cubicBezTo>
                        <a:pt x="374" y="415"/>
                        <a:pt x="374" y="415"/>
                        <a:pt x="374" y="415"/>
                      </a:cubicBezTo>
                      <a:cubicBezTo>
                        <a:pt x="384" y="425"/>
                        <a:pt x="399" y="425"/>
                        <a:pt x="408" y="415"/>
                      </a:cubicBezTo>
                      <a:cubicBezTo>
                        <a:pt x="425" y="399"/>
                        <a:pt x="425" y="399"/>
                        <a:pt x="425" y="399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9" y="16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" name="Freeform 9">
                  <a:extLst>
                    <a:ext uri="{FF2B5EF4-FFF2-40B4-BE49-F238E27FC236}">
                      <a16:creationId xmlns:a16="http://schemas.microsoft.com/office/drawing/2014/main" id="{8D3129CD-2606-4B7A-93DF-C8E8C6CE154F}"/>
                    </a:ext>
                  </a:extLst>
                </p:cNvPr>
                <p:cNvSpPr/>
                <p:nvPr/>
              </p:nvSpPr>
              <p:spPr bwMode="auto">
                <a:xfrm>
                  <a:off x="5118101" y="3162300"/>
                  <a:ext cx="806450" cy="804863"/>
                </a:xfrm>
                <a:custGeom>
                  <a:avLst/>
                  <a:gdLst>
                    <a:gd name="T0" fmla="*/ 0 w 508"/>
                    <a:gd name="T1" fmla="*/ 11 h 507"/>
                    <a:gd name="T2" fmla="*/ 496 w 508"/>
                    <a:gd name="T3" fmla="*/ 507 h 507"/>
                    <a:gd name="T4" fmla="*/ 508 w 508"/>
                    <a:gd name="T5" fmla="*/ 496 h 507"/>
                    <a:gd name="T6" fmla="*/ 13 w 508"/>
                    <a:gd name="T7" fmla="*/ 0 h 507"/>
                    <a:gd name="T8" fmla="*/ 0 w 508"/>
                    <a:gd name="T9" fmla="*/ 11 h 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507">
                      <a:moveTo>
                        <a:pt x="0" y="11"/>
                      </a:moveTo>
                      <a:lnTo>
                        <a:pt x="496" y="507"/>
                      </a:lnTo>
                      <a:lnTo>
                        <a:pt x="508" y="496"/>
                      </a:lnTo>
                      <a:lnTo>
                        <a:pt x="13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9" name="Freeform 10">
                  <a:extLst>
                    <a:ext uri="{FF2B5EF4-FFF2-40B4-BE49-F238E27FC236}">
                      <a16:creationId xmlns:a16="http://schemas.microsoft.com/office/drawing/2014/main" id="{23B2C338-1EBD-4C5B-A552-B64FD1188C4F}"/>
                    </a:ext>
                  </a:extLst>
                </p:cNvPr>
                <p:cNvSpPr/>
                <p:nvPr/>
              </p:nvSpPr>
              <p:spPr bwMode="auto">
                <a:xfrm>
                  <a:off x="4619626" y="2768600"/>
                  <a:ext cx="182563" cy="168275"/>
                </a:xfrm>
                <a:custGeom>
                  <a:avLst/>
                  <a:gdLst>
                    <a:gd name="T0" fmla="*/ 0 w 93"/>
                    <a:gd name="T1" fmla="*/ 33 h 85"/>
                    <a:gd name="T2" fmla="*/ 43 w 93"/>
                    <a:gd name="T3" fmla="*/ 75 h 85"/>
                    <a:gd name="T4" fmla="*/ 77 w 93"/>
                    <a:gd name="T5" fmla="*/ 75 h 85"/>
                    <a:gd name="T6" fmla="*/ 93 w 93"/>
                    <a:gd name="T7" fmla="*/ 59 h 85"/>
                    <a:gd name="T8" fmla="*/ 34 w 93"/>
                    <a:gd name="T9" fmla="*/ 0 h 85"/>
                    <a:gd name="T10" fmla="*/ 0 w 93"/>
                    <a:gd name="T11" fmla="*/ 33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3" h="85">
                      <a:moveTo>
                        <a:pt x="0" y="33"/>
                      </a:moveTo>
                      <a:cubicBezTo>
                        <a:pt x="43" y="75"/>
                        <a:pt x="43" y="75"/>
                        <a:pt x="43" y="75"/>
                      </a:cubicBezTo>
                      <a:cubicBezTo>
                        <a:pt x="52" y="85"/>
                        <a:pt x="67" y="85"/>
                        <a:pt x="77" y="75"/>
                      </a:cubicBezTo>
                      <a:cubicBezTo>
                        <a:pt x="93" y="59"/>
                        <a:pt x="93" y="59"/>
                        <a:pt x="93" y="59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B8B8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0" name="Freeform 11">
                  <a:extLst>
                    <a:ext uri="{FF2B5EF4-FFF2-40B4-BE49-F238E27FC236}">
                      <a16:creationId xmlns:a16="http://schemas.microsoft.com/office/drawing/2014/main" id="{6215ED75-B5FA-48B7-AF7B-69D843C9C13B}"/>
                    </a:ext>
                  </a:extLst>
                </p:cNvPr>
                <p:cNvSpPr/>
                <p:nvPr/>
              </p:nvSpPr>
              <p:spPr bwMode="auto">
                <a:xfrm>
                  <a:off x="4699001" y="2740025"/>
                  <a:ext cx="133350" cy="133350"/>
                </a:xfrm>
                <a:custGeom>
                  <a:avLst/>
                  <a:gdLst>
                    <a:gd name="T0" fmla="*/ 0 w 84"/>
                    <a:gd name="T1" fmla="*/ 11 h 84"/>
                    <a:gd name="T2" fmla="*/ 73 w 84"/>
                    <a:gd name="T3" fmla="*/ 84 h 84"/>
                    <a:gd name="T4" fmla="*/ 84 w 84"/>
                    <a:gd name="T5" fmla="*/ 73 h 84"/>
                    <a:gd name="T6" fmla="*/ 11 w 84"/>
                    <a:gd name="T7" fmla="*/ 0 h 84"/>
                    <a:gd name="T8" fmla="*/ 0 w 84"/>
                    <a:gd name="T9" fmla="*/ 1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84">
                      <a:moveTo>
                        <a:pt x="0" y="11"/>
                      </a:moveTo>
                      <a:lnTo>
                        <a:pt x="73" y="84"/>
                      </a:lnTo>
                      <a:lnTo>
                        <a:pt x="84" y="73"/>
                      </a:lnTo>
                      <a:lnTo>
                        <a:pt x="11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B8B8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73" name="Freeform 12">
                <a:extLst>
                  <a:ext uri="{FF2B5EF4-FFF2-40B4-BE49-F238E27FC236}">
                    <a16:creationId xmlns:a16="http://schemas.microsoft.com/office/drawing/2014/main" id="{F902FB40-D55D-4AA9-92EC-A6420C58EB21}"/>
                  </a:ext>
                </a:extLst>
              </p:cNvPr>
              <p:cNvSpPr/>
              <p:nvPr/>
            </p:nvSpPr>
            <p:spPr bwMode="auto">
              <a:xfrm>
                <a:off x="3491329" y="1261482"/>
                <a:ext cx="2147888" cy="2147888"/>
              </a:xfrm>
              <a:custGeom>
                <a:avLst/>
                <a:gdLst>
                  <a:gd name="T0" fmla="*/ 895 w 1089"/>
                  <a:gd name="T1" fmla="*/ 194 h 1089"/>
                  <a:gd name="T2" fmla="*/ 895 w 1089"/>
                  <a:gd name="T3" fmla="*/ 895 h 1089"/>
                  <a:gd name="T4" fmla="*/ 193 w 1089"/>
                  <a:gd name="T5" fmla="*/ 895 h 1089"/>
                  <a:gd name="T6" fmla="*/ 193 w 1089"/>
                  <a:gd name="T7" fmla="*/ 194 h 1089"/>
                  <a:gd name="T8" fmla="*/ 895 w 1089"/>
                  <a:gd name="T9" fmla="*/ 194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9" h="1089">
                    <a:moveTo>
                      <a:pt x="895" y="194"/>
                    </a:moveTo>
                    <a:cubicBezTo>
                      <a:pt x="1089" y="388"/>
                      <a:pt x="1089" y="702"/>
                      <a:pt x="895" y="895"/>
                    </a:cubicBezTo>
                    <a:cubicBezTo>
                      <a:pt x="701" y="1089"/>
                      <a:pt x="387" y="1089"/>
                      <a:pt x="193" y="895"/>
                    </a:cubicBezTo>
                    <a:cubicBezTo>
                      <a:pt x="0" y="702"/>
                      <a:pt x="0" y="388"/>
                      <a:pt x="193" y="194"/>
                    </a:cubicBezTo>
                    <a:cubicBezTo>
                      <a:pt x="387" y="0"/>
                      <a:pt x="701" y="0"/>
                      <a:pt x="895" y="194"/>
                    </a:cubicBezTo>
                    <a:close/>
                  </a:path>
                </a:pathLst>
              </a:custGeom>
              <a:solidFill>
                <a:srgbClr val="E9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0C6B4DA8-19BB-4334-BE04-ED8974F8E5D6}"/>
                </a:ext>
              </a:extLst>
            </p:cNvPr>
            <p:cNvSpPr/>
            <p:nvPr/>
          </p:nvSpPr>
          <p:spPr bwMode="auto">
            <a:xfrm rot="900000">
              <a:off x="3761175" y="1308636"/>
              <a:ext cx="1858620" cy="1858618"/>
            </a:xfrm>
            <a:custGeom>
              <a:avLst/>
              <a:gdLst>
                <a:gd name="T0" fmla="*/ 809 w 984"/>
                <a:gd name="T1" fmla="*/ 175 h 983"/>
                <a:gd name="T2" fmla="*/ 809 w 984"/>
                <a:gd name="T3" fmla="*/ 809 h 983"/>
                <a:gd name="T4" fmla="*/ 175 w 984"/>
                <a:gd name="T5" fmla="*/ 809 h 983"/>
                <a:gd name="T6" fmla="*/ 175 w 984"/>
                <a:gd name="T7" fmla="*/ 175 h 983"/>
                <a:gd name="T8" fmla="*/ 809 w 984"/>
                <a:gd name="T9" fmla="*/ 175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4" h="983">
                  <a:moveTo>
                    <a:pt x="809" y="175"/>
                  </a:moveTo>
                  <a:cubicBezTo>
                    <a:pt x="984" y="350"/>
                    <a:pt x="984" y="634"/>
                    <a:pt x="809" y="809"/>
                  </a:cubicBezTo>
                  <a:cubicBezTo>
                    <a:pt x="634" y="983"/>
                    <a:pt x="350" y="983"/>
                    <a:pt x="175" y="809"/>
                  </a:cubicBezTo>
                  <a:cubicBezTo>
                    <a:pt x="0" y="634"/>
                    <a:pt x="0" y="350"/>
                    <a:pt x="175" y="175"/>
                  </a:cubicBezTo>
                  <a:cubicBezTo>
                    <a:pt x="350" y="0"/>
                    <a:pt x="634" y="0"/>
                    <a:pt x="809" y="1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1" name="Freeform 19">
            <a:extLst>
              <a:ext uri="{FF2B5EF4-FFF2-40B4-BE49-F238E27FC236}">
                <a16:creationId xmlns:a16="http://schemas.microsoft.com/office/drawing/2014/main" id="{608DE012-E286-459E-BE81-6971FD6C7065}"/>
              </a:ext>
            </a:extLst>
          </p:cNvPr>
          <p:cNvSpPr>
            <a:spLocks noEditPoints="1"/>
          </p:cNvSpPr>
          <p:nvPr/>
        </p:nvSpPr>
        <p:spPr bwMode="auto">
          <a:xfrm>
            <a:off x="1505969" y="2291718"/>
            <a:ext cx="440980" cy="404499"/>
          </a:xfrm>
          <a:custGeom>
            <a:avLst/>
            <a:gdLst>
              <a:gd name="T0" fmla="*/ 79 w 126"/>
              <a:gd name="T1" fmla="*/ 53 h 115"/>
              <a:gd name="T2" fmla="*/ 83 w 126"/>
              <a:gd name="T3" fmla="*/ 69 h 115"/>
              <a:gd name="T4" fmla="*/ 83 w 126"/>
              <a:gd name="T5" fmla="*/ 77 h 115"/>
              <a:gd name="T6" fmla="*/ 89 w 126"/>
              <a:gd name="T7" fmla="*/ 71 h 115"/>
              <a:gd name="T8" fmla="*/ 83 w 126"/>
              <a:gd name="T9" fmla="*/ 49 h 115"/>
              <a:gd name="T10" fmla="*/ 64 w 126"/>
              <a:gd name="T11" fmla="*/ 46 h 115"/>
              <a:gd name="T12" fmla="*/ 122 w 126"/>
              <a:gd name="T13" fmla="*/ 105 h 115"/>
              <a:gd name="T14" fmla="*/ 118 w 126"/>
              <a:gd name="T15" fmla="*/ 105 h 115"/>
              <a:gd name="T16" fmla="*/ 122 w 126"/>
              <a:gd name="T17" fmla="*/ 29 h 115"/>
              <a:gd name="T18" fmla="*/ 122 w 126"/>
              <a:gd name="T19" fmla="*/ 19 h 115"/>
              <a:gd name="T20" fmla="*/ 76 w 126"/>
              <a:gd name="T21" fmla="*/ 13 h 115"/>
              <a:gd name="T22" fmla="*/ 63 w 126"/>
              <a:gd name="T23" fmla="*/ 0 h 115"/>
              <a:gd name="T24" fmla="*/ 51 w 126"/>
              <a:gd name="T25" fmla="*/ 13 h 115"/>
              <a:gd name="T26" fmla="*/ 5 w 126"/>
              <a:gd name="T27" fmla="*/ 19 h 115"/>
              <a:gd name="T28" fmla="*/ 5 w 126"/>
              <a:gd name="T29" fmla="*/ 29 h 115"/>
              <a:gd name="T30" fmla="*/ 9 w 126"/>
              <a:gd name="T31" fmla="*/ 105 h 115"/>
              <a:gd name="T32" fmla="*/ 0 w 126"/>
              <a:gd name="T33" fmla="*/ 110 h 115"/>
              <a:gd name="T34" fmla="*/ 122 w 126"/>
              <a:gd name="T35" fmla="*/ 115 h 115"/>
              <a:gd name="T36" fmla="*/ 122 w 126"/>
              <a:gd name="T37" fmla="*/ 105 h 115"/>
              <a:gd name="T38" fmla="*/ 58 w 126"/>
              <a:gd name="T39" fmla="*/ 8 h 115"/>
              <a:gd name="T40" fmla="*/ 68 w 126"/>
              <a:gd name="T41" fmla="*/ 8 h 115"/>
              <a:gd name="T42" fmla="*/ 68 w 126"/>
              <a:gd name="T43" fmla="*/ 17 h 115"/>
              <a:gd name="T44" fmla="*/ 63 w 126"/>
              <a:gd name="T45" fmla="*/ 19 h 115"/>
              <a:gd name="T46" fmla="*/ 56 w 126"/>
              <a:gd name="T47" fmla="*/ 13 h 115"/>
              <a:gd name="T48" fmla="*/ 112 w 126"/>
              <a:gd name="T49" fmla="*/ 105 h 115"/>
              <a:gd name="T50" fmla="*/ 14 w 126"/>
              <a:gd name="T51" fmla="*/ 105 h 115"/>
              <a:gd name="T52" fmla="*/ 112 w 126"/>
              <a:gd name="T53" fmla="*/ 29 h 115"/>
              <a:gd name="T54" fmla="*/ 59 w 126"/>
              <a:gd name="T55" fmla="*/ 91 h 115"/>
              <a:gd name="T56" fmla="*/ 71 w 126"/>
              <a:gd name="T57" fmla="*/ 89 h 115"/>
              <a:gd name="T58" fmla="*/ 79 w 126"/>
              <a:gd name="T59" fmla="*/ 80 h 115"/>
              <a:gd name="T60" fmla="*/ 78 w 126"/>
              <a:gd name="T61" fmla="*/ 76 h 115"/>
              <a:gd name="T62" fmla="*/ 62 w 126"/>
              <a:gd name="T63" fmla="*/ 50 h 115"/>
              <a:gd name="T64" fmla="*/ 44 w 126"/>
              <a:gd name="T65" fmla="*/ 53 h 115"/>
              <a:gd name="T66" fmla="*/ 44 w 126"/>
              <a:gd name="T67" fmla="*/ 85 h 115"/>
              <a:gd name="T68" fmla="*/ 48 w 126"/>
              <a:gd name="T69" fmla="*/ 57 h 115"/>
              <a:gd name="T70" fmla="*/ 57 w 126"/>
              <a:gd name="T71" fmla="*/ 53 h 115"/>
              <a:gd name="T72" fmla="*/ 58 w 126"/>
              <a:gd name="T73" fmla="*/ 72 h 115"/>
              <a:gd name="T74" fmla="*/ 68 w 126"/>
              <a:gd name="T75" fmla="*/ 83 h 115"/>
              <a:gd name="T76" fmla="*/ 59 w 126"/>
              <a:gd name="T77" fmla="*/ 86 h 115"/>
              <a:gd name="T78" fmla="*/ 43 w 126"/>
              <a:gd name="T79" fmla="*/ 6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6" h="115">
                <a:moveTo>
                  <a:pt x="67" y="49"/>
                </a:moveTo>
                <a:cubicBezTo>
                  <a:pt x="72" y="49"/>
                  <a:pt x="76" y="50"/>
                  <a:pt x="79" y="53"/>
                </a:cubicBezTo>
                <a:cubicBezTo>
                  <a:pt x="82" y="56"/>
                  <a:pt x="84" y="61"/>
                  <a:pt x="84" y="65"/>
                </a:cubicBezTo>
                <a:cubicBezTo>
                  <a:pt x="84" y="67"/>
                  <a:pt x="84" y="68"/>
                  <a:pt x="83" y="69"/>
                </a:cubicBezTo>
                <a:cubicBezTo>
                  <a:pt x="83" y="71"/>
                  <a:pt x="82" y="72"/>
                  <a:pt x="82" y="73"/>
                </a:cubicBezTo>
                <a:cubicBezTo>
                  <a:pt x="81" y="75"/>
                  <a:pt x="81" y="77"/>
                  <a:pt x="83" y="77"/>
                </a:cubicBezTo>
                <a:cubicBezTo>
                  <a:pt x="84" y="78"/>
                  <a:pt x="86" y="78"/>
                  <a:pt x="87" y="76"/>
                </a:cubicBezTo>
                <a:cubicBezTo>
                  <a:pt x="88" y="75"/>
                  <a:pt x="88" y="73"/>
                  <a:pt x="89" y="71"/>
                </a:cubicBezTo>
                <a:cubicBezTo>
                  <a:pt x="89" y="69"/>
                  <a:pt x="90" y="67"/>
                  <a:pt x="90" y="65"/>
                </a:cubicBezTo>
                <a:cubicBezTo>
                  <a:pt x="90" y="59"/>
                  <a:pt x="87" y="53"/>
                  <a:pt x="83" y="49"/>
                </a:cubicBezTo>
                <a:cubicBezTo>
                  <a:pt x="79" y="45"/>
                  <a:pt x="73" y="43"/>
                  <a:pt x="67" y="43"/>
                </a:cubicBezTo>
                <a:cubicBezTo>
                  <a:pt x="66" y="43"/>
                  <a:pt x="64" y="44"/>
                  <a:pt x="64" y="46"/>
                </a:cubicBezTo>
                <a:cubicBezTo>
                  <a:pt x="64" y="47"/>
                  <a:pt x="66" y="49"/>
                  <a:pt x="67" y="49"/>
                </a:cubicBezTo>
                <a:close/>
                <a:moveTo>
                  <a:pt x="122" y="105"/>
                </a:moveTo>
                <a:cubicBezTo>
                  <a:pt x="122" y="105"/>
                  <a:pt x="122" y="105"/>
                  <a:pt x="122" y="105"/>
                </a:cubicBezTo>
                <a:cubicBezTo>
                  <a:pt x="118" y="105"/>
                  <a:pt x="118" y="105"/>
                  <a:pt x="118" y="105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124" y="29"/>
                  <a:pt x="126" y="27"/>
                  <a:pt x="126" y="24"/>
                </a:cubicBezTo>
                <a:cubicBezTo>
                  <a:pt x="126" y="22"/>
                  <a:pt x="124" y="19"/>
                  <a:pt x="122" y="19"/>
                </a:cubicBezTo>
                <a:cubicBezTo>
                  <a:pt x="74" y="19"/>
                  <a:pt x="74" y="19"/>
                  <a:pt x="74" y="19"/>
                </a:cubicBezTo>
                <a:cubicBezTo>
                  <a:pt x="75" y="17"/>
                  <a:pt x="76" y="15"/>
                  <a:pt x="76" y="13"/>
                </a:cubicBezTo>
                <a:cubicBezTo>
                  <a:pt x="76" y="9"/>
                  <a:pt x="75" y="6"/>
                  <a:pt x="72" y="4"/>
                </a:cubicBezTo>
                <a:cubicBezTo>
                  <a:pt x="70" y="1"/>
                  <a:pt x="67" y="0"/>
                  <a:pt x="63" y="0"/>
                </a:cubicBezTo>
                <a:cubicBezTo>
                  <a:pt x="60" y="0"/>
                  <a:pt x="57" y="1"/>
                  <a:pt x="54" y="4"/>
                </a:cubicBezTo>
                <a:cubicBezTo>
                  <a:pt x="52" y="6"/>
                  <a:pt x="51" y="9"/>
                  <a:pt x="51" y="13"/>
                </a:cubicBezTo>
                <a:cubicBezTo>
                  <a:pt x="51" y="15"/>
                  <a:pt x="51" y="17"/>
                  <a:pt x="53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2" y="19"/>
                  <a:pt x="0" y="22"/>
                  <a:pt x="0" y="24"/>
                </a:cubicBezTo>
                <a:cubicBezTo>
                  <a:pt x="0" y="27"/>
                  <a:pt x="2" y="29"/>
                  <a:pt x="5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105"/>
                  <a:pt x="9" y="105"/>
                  <a:pt x="9" y="105"/>
                </a:cubicBezTo>
                <a:cubicBezTo>
                  <a:pt x="5" y="105"/>
                  <a:pt x="5" y="105"/>
                  <a:pt x="5" y="105"/>
                </a:cubicBezTo>
                <a:cubicBezTo>
                  <a:pt x="2" y="105"/>
                  <a:pt x="0" y="107"/>
                  <a:pt x="0" y="110"/>
                </a:cubicBezTo>
                <a:cubicBezTo>
                  <a:pt x="0" y="113"/>
                  <a:pt x="2" y="115"/>
                  <a:pt x="5" y="115"/>
                </a:cubicBezTo>
                <a:cubicBezTo>
                  <a:pt x="122" y="115"/>
                  <a:pt x="122" y="115"/>
                  <a:pt x="122" y="115"/>
                </a:cubicBezTo>
                <a:cubicBezTo>
                  <a:pt x="124" y="115"/>
                  <a:pt x="126" y="113"/>
                  <a:pt x="126" y="110"/>
                </a:cubicBezTo>
                <a:cubicBezTo>
                  <a:pt x="126" y="107"/>
                  <a:pt x="124" y="105"/>
                  <a:pt x="122" y="105"/>
                </a:cubicBezTo>
                <a:close/>
                <a:moveTo>
                  <a:pt x="58" y="8"/>
                </a:moveTo>
                <a:cubicBezTo>
                  <a:pt x="58" y="8"/>
                  <a:pt x="58" y="8"/>
                  <a:pt x="58" y="8"/>
                </a:cubicBezTo>
                <a:cubicBezTo>
                  <a:pt x="60" y="6"/>
                  <a:pt x="61" y="6"/>
                  <a:pt x="63" y="6"/>
                </a:cubicBezTo>
                <a:cubicBezTo>
                  <a:pt x="65" y="6"/>
                  <a:pt x="67" y="6"/>
                  <a:pt x="68" y="8"/>
                </a:cubicBezTo>
                <a:cubicBezTo>
                  <a:pt x="69" y="9"/>
                  <a:pt x="70" y="11"/>
                  <a:pt x="70" y="13"/>
                </a:cubicBezTo>
                <a:cubicBezTo>
                  <a:pt x="70" y="14"/>
                  <a:pt x="69" y="16"/>
                  <a:pt x="68" y="17"/>
                </a:cubicBezTo>
                <a:cubicBezTo>
                  <a:pt x="67" y="19"/>
                  <a:pt x="65" y="19"/>
                  <a:pt x="63" y="19"/>
                </a:cubicBezTo>
                <a:cubicBezTo>
                  <a:pt x="63" y="19"/>
                  <a:pt x="63" y="19"/>
                  <a:pt x="63" y="19"/>
                </a:cubicBezTo>
                <a:cubicBezTo>
                  <a:pt x="61" y="19"/>
                  <a:pt x="60" y="19"/>
                  <a:pt x="58" y="17"/>
                </a:cubicBezTo>
                <a:cubicBezTo>
                  <a:pt x="57" y="16"/>
                  <a:pt x="56" y="14"/>
                  <a:pt x="56" y="13"/>
                </a:cubicBezTo>
                <a:cubicBezTo>
                  <a:pt x="56" y="11"/>
                  <a:pt x="57" y="9"/>
                  <a:pt x="58" y="8"/>
                </a:cubicBezTo>
                <a:close/>
                <a:moveTo>
                  <a:pt x="112" y="105"/>
                </a:moveTo>
                <a:cubicBezTo>
                  <a:pt x="112" y="105"/>
                  <a:pt x="112" y="105"/>
                  <a:pt x="112" y="105"/>
                </a:cubicBezTo>
                <a:cubicBezTo>
                  <a:pt x="14" y="105"/>
                  <a:pt x="14" y="105"/>
                  <a:pt x="14" y="105"/>
                </a:cubicBezTo>
                <a:cubicBezTo>
                  <a:pt x="14" y="29"/>
                  <a:pt x="14" y="29"/>
                  <a:pt x="14" y="29"/>
                </a:cubicBezTo>
                <a:cubicBezTo>
                  <a:pt x="112" y="29"/>
                  <a:pt x="112" y="29"/>
                  <a:pt x="112" y="29"/>
                </a:cubicBezTo>
                <a:cubicBezTo>
                  <a:pt x="112" y="105"/>
                  <a:pt x="112" y="105"/>
                  <a:pt x="112" y="105"/>
                </a:cubicBezTo>
                <a:close/>
                <a:moveTo>
                  <a:pt x="59" y="91"/>
                </a:moveTo>
                <a:cubicBezTo>
                  <a:pt x="59" y="91"/>
                  <a:pt x="59" y="91"/>
                  <a:pt x="59" y="91"/>
                </a:cubicBezTo>
                <a:cubicBezTo>
                  <a:pt x="63" y="91"/>
                  <a:pt x="67" y="90"/>
                  <a:pt x="71" y="89"/>
                </a:cubicBezTo>
                <a:cubicBezTo>
                  <a:pt x="71" y="88"/>
                  <a:pt x="71" y="88"/>
                  <a:pt x="71" y="88"/>
                </a:cubicBezTo>
                <a:cubicBezTo>
                  <a:pt x="74" y="87"/>
                  <a:pt x="77" y="84"/>
                  <a:pt x="79" y="80"/>
                </a:cubicBezTo>
                <a:cubicBezTo>
                  <a:pt x="79" y="80"/>
                  <a:pt x="79" y="80"/>
                  <a:pt x="79" y="80"/>
                </a:cubicBezTo>
                <a:cubicBezTo>
                  <a:pt x="80" y="79"/>
                  <a:pt x="79" y="77"/>
                  <a:pt x="78" y="76"/>
                </a:cubicBezTo>
                <a:cubicBezTo>
                  <a:pt x="62" y="67"/>
                  <a:pt x="62" y="67"/>
                  <a:pt x="62" y="67"/>
                </a:cubicBezTo>
                <a:cubicBezTo>
                  <a:pt x="62" y="50"/>
                  <a:pt x="62" y="50"/>
                  <a:pt x="62" y="50"/>
                </a:cubicBezTo>
                <a:cubicBezTo>
                  <a:pt x="62" y="48"/>
                  <a:pt x="61" y="47"/>
                  <a:pt x="59" y="47"/>
                </a:cubicBezTo>
                <a:cubicBezTo>
                  <a:pt x="53" y="47"/>
                  <a:pt x="48" y="49"/>
                  <a:pt x="44" y="53"/>
                </a:cubicBezTo>
                <a:cubicBezTo>
                  <a:pt x="40" y="57"/>
                  <a:pt x="37" y="63"/>
                  <a:pt x="37" y="69"/>
                </a:cubicBezTo>
                <a:cubicBezTo>
                  <a:pt x="37" y="75"/>
                  <a:pt x="40" y="81"/>
                  <a:pt x="44" y="85"/>
                </a:cubicBezTo>
                <a:cubicBezTo>
                  <a:pt x="48" y="89"/>
                  <a:pt x="53" y="91"/>
                  <a:pt x="59" y="91"/>
                </a:cubicBezTo>
                <a:close/>
                <a:moveTo>
                  <a:pt x="48" y="57"/>
                </a:move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3" y="53"/>
                  <a:pt x="57" y="53"/>
                </a:cubicBezTo>
                <a:cubicBezTo>
                  <a:pt x="57" y="69"/>
                  <a:pt x="57" y="69"/>
                  <a:pt x="57" y="69"/>
                </a:cubicBezTo>
                <a:cubicBezTo>
                  <a:pt x="57" y="70"/>
                  <a:pt x="57" y="71"/>
                  <a:pt x="58" y="72"/>
                </a:cubicBezTo>
                <a:cubicBezTo>
                  <a:pt x="72" y="80"/>
                  <a:pt x="72" y="80"/>
                  <a:pt x="72" y="80"/>
                </a:cubicBezTo>
                <a:cubicBezTo>
                  <a:pt x="71" y="81"/>
                  <a:pt x="69" y="82"/>
                  <a:pt x="68" y="83"/>
                </a:cubicBezTo>
                <a:cubicBezTo>
                  <a:pt x="68" y="84"/>
                  <a:pt x="68" y="84"/>
                  <a:pt x="68" y="84"/>
                </a:cubicBezTo>
                <a:cubicBezTo>
                  <a:pt x="65" y="85"/>
                  <a:pt x="62" y="86"/>
                  <a:pt x="59" y="86"/>
                </a:cubicBezTo>
                <a:cubicBezTo>
                  <a:pt x="55" y="86"/>
                  <a:pt x="51" y="84"/>
                  <a:pt x="48" y="81"/>
                </a:cubicBezTo>
                <a:cubicBezTo>
                  <a:pt x="45" y="78"/>
                  <a:pt x="43" y="74"/>
                  <a:pt x="43" y="69"/>
                </a:cubicBezTo>
                <a:cubicBezTo>
                  <a:pt x="43" y="64"/>
                  <a:pt x="45" y="60"/>
                  <a:pt x="48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Rectangle 33">
            <a:extLst>
              <a:ext uri="{FF2B5EF4-FFF2-40B4-BE49-F238E27FC236}">
                <a16:creationId xmlns:a16="http://schemas.microsoft.com/office/drawing/2014/main" id="{70030D1A-D8AC-4555-A2A0-679E3BE06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357" y="1826926"/>
            <a:ext cx="2808288" cy="33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信息采集模块</a:t>
            </a:r>
          </a:p>
        </p:txBody>
      </p:sp>
      <p:sp>
        <p:nvSpPr>
          <p:cNvPr id="88" name="Rectangle 33">
            <a:extLst>
              <a:ext uri="{FF2B5EF4-FFF2-40B4-BE49-F238E27FC236}">
                <a16:creationId xmlns:a16="http://schemas.microsoft.com/office/drawing/2014/main" id="{ECD50188-8E75-424E-BD98-FF954CFB3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357" y="2670944"/>
            <a:ext cx="2808288" cy="33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人脸考勤模块</a:t>
            </a:r>
          </a:p>
        </p:txBody>
      </p:sp>
      <p:sp>
        <p:nvSpPr>
          <p:cNvPr id="89" name="Rectangle 33">
            <a:extLst>
              <a:ext uri="{FF2B5EF4-FFF2-40B4-BE49-F238E27FC236}">
                <a16:creationId xmlns:a16="http://schemas.microsoft.com/office/drawing/2014/main" id="{52354438-F298-4A90-9540-85E904218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357" y="3506367"/>
            <a:ext cx="2808288" cy="33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学生信息管理模块</a:t>
            </a:r>
          </a:p>
        </p:txBody>
      </p:sp>
      <p:sp>
        <p:nvSpPr>
          <p:cNvPr id="90" name="Rectangle 33">
            <a:extLst>
              <a:ext uri="{FF2B5EF4-FFF2-40B4-BE49-F238E27FC236}">
                <a16:creationId xmlns:a16="http://schemas.microsoft.com/office/drawing/2014/main" id="{C41B8721-0084-439B-B596-9746202E1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357" y="4341790"/>
            <a:ext cx="2808288" cy="33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考勤信息查询模块</a:t>
            </a:r>
          </a:p>
        </p:txBody>
      </p:sp>
    </p:spTree>
    <p:extLst>
      <p:ext uri="{BB962C8B-B14F-4D97-AF65-F5344CB8AC3E}">
        <p14:creationId xmlns:p14="http://schemas.microsoft.com/office/powerpoint/2010/main" val="286898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nimBg="1"/>
      <p:bldP spid="18451" grpId="0" animBg="1"/>
      <p:bldP spid="18452" grpId="0" animBg="1"/>
      <p:bldP spid="18454" grpId="0" animBg="1"/>
      <p:bldP spid="18455" grpId="0" animBg="1"/>
      <p:bldP spid="18463" grpId="0" animBg="1"/>
      <p:bldP spid="18464" grpId="0" animBg="1"/>
      <p:bldP spid="18465" grpId="0"/>
      <p:bldP spid="39" grpId="0" animBg="1"/>
      <p:bldP spid="40" grpId="0" animBg="1"/>
      <p:bldP spid="87" grpId="0"/>
      <p:bldP spid="88" grpId="0"/>
      <p:bldP spid="89" grpId="0"/>
      <p:bldP spid="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登录注册测试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C31085F-07CA-41FA-8A5B-28E32C286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06115"/>
              </p:ext>
            </p:extLst>
          </p:nvPr>
        </p:nvGraphicFramePr>
        <p:xfrm>
          <a:off x="1095118" y="943417"/>
          <a:ext cx="6953763" cy="395416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61076">
                  <a:extLst>
                    <a:ext uri="{9D8B030D-6E8A-4147-A177-3AD203B41FA5}">
                      <a16:colId xmlns:a16="http://schemas.microsoft.com/office/drawing/2014/main" val="411731193"/>
                    </a:ext>
                  </a:extLst>
                </a:gridCol>
                <a:gridCol w="2270215">
                  <a:extLst>
                    <a:ext uri="{9D8B030D-6E8A-4147-A177-3AD203B41FA5}">
                      <a16:colId xmlns:a16="http://schemas.microsoft.com/office/drawing/2014/main" val="3564392766"/>
                    </a:ext>
                  </a:extLst>
                </a:gridCol>
                <a:gridCol w="1593164">
                  <a:extLst>
                    <a:ext uri="{9D8B030D-6E8A-4147-A177-3AD203B41FA5}">
                      <a16:colId xmlns:a16="http://schemas.microsoft.com/office/drawing/2014/main" val="1402843479"/>
                    </a:ext>
                  </a:extLst>
                </a:gridCol>
                <a:gridCol w="1484511">
                  <a:extLst>
                    <a:ext uri="{9D8B030D-6E8A-4147-A177-3AD203B41FA5}">
                      <a16:colId xmlns:a16="http://schemas.microsoft.com/office/drawing/2014/main" val="3856707552"/>
                    </a:ext>
                  </a:extLst>
                </a:gridCol>
                <a:gridCol w="844797">
                  <a:extLst>
                    <a:ext uri="{9D8B030D-6E8A-4147-A177-3AD203B41FA5}">
                      <a16:colId xmlns:a16="http://schemas.microsoft.com/office/drawing/2014/main" val="1569587452"/>
                    </a:ext>
                  </a:extLst>
                </a:gridCol>
              </a:tblGrid>
              <a:tr h="222906">
                <a:tc gridSpan="5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测试用例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46299"/>
                  </a:ext>
                </a:extLst>
              </a:tr>
              <a:tr h="47527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序号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测试点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期望输出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实际情况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正确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错误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extLst>
                  <a:ext uri="{0D108BD9-81ED-4DB2-BD59-A6C34878D82A}">
                    <a16:rowId xmlns:a16="http://schemas.microsoft.com/office/drawing/2014/main" val="1497739626"/>
                  </a:ext>
                </a:extLst>
              </a:tr>
              <a:tr h="47868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输入正确的用户名和密码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系统示注册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登录成功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系统示注册</a:t>
                      </a:r>
                      <a:r>
                        <a:rPr lang="en-US" altLang="zh-CN" sz="1200" kern="100" dirty="0">
                          <a:effectLst/>
                        </a:rPr>
                        <a:t>/</a:t>
                      </a:r>
                      <a:r>
                        <a:rPr lang="zh-CN" altLang="zh-CN" sz="1200" kern="100" dirty="0">
                          <a:effectLst/>
                        </a:rPr>
                        <a:t>登录成功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zh-CN" sz="1200" kern="100" dirty="0">
                          <a:effectLst/>
                        </a:rPr>
                        <a:t>正确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extLst>
                  <a:ext uri="{0D108BD9-81ED-4DB2-BD59-A6C34878D82A}">
                    <a16:rowId xmlns:a16="http://schemas.microsoft.com/office/drawing/2014/main" val="71015371"/>
                  </a:ext>
                </a:extLst>
              </a:tr>
              <a:tr h="65512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输入未注册用户名并且密码为空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系统示注册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登录失败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zh-CN" sz="1200" kern="100" dirty="0">
                          <a:effectLst/>
                        </a:rPr>
                        <a:t>系统示注册</a:t>
                      </a:r>
                      <a:r>
                        <a:rPr lang="en-US" altLang="zh-CN" sz="1200" kern="100" dirty="0">
                          <a:effectLst/>
                        </a:rPr>
                        <a:t>/</a:t>
                      </a:r>
                      <a:r>
                        <a:rPr lang="zh-CN" altLang="zh-CN" sz="1200" kern="100" dirty="0">
                          <a:effectLst/>
                        </a:rPr>
                        <a:t>登录失败</a:t>
                      </a:r>
                      <a:endParaRPr lang="zh-CN" altLang="zh-C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zh-CN" sz="1200" kern="100" dirty="0">
                          <a:effectLst/>
                        </a:rPr>
                        <a:t>正确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extLst>
                  <a:ext uri="{0D108BD9-81ED-4DB2-BD59-A6C34878D82A}">
                    <a16:rowId xmlns:a16="http://schemas.microsoft.com/office/drawing/2014/main" val="2623480959"/>
                  </a:ext>
                </a:extLst>
              </a:tr>
              <a:tr h="72947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输入正确的用户名和错误的密码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系统提示注册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登录</a:t>
                      </a:r>
                      <a:endParaRPr lang="en-US" altLang="zh-CN" sz="1200" kern="100" dirty="0">
                        <a:effectLst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失败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系统提示注册</a:t>
                      </a:r>
                      <a:r>
                        <a:rPr lang="en-US" altLang="zh-CN" sz="1200" kern="100" dirty="0">
                          <a:effectLst/>
                        </a:rPr>
                        <a:t>/</a:t>
                      </a:r>
                      <a:r>
                        <a:rPr lang="zh-CN" altLang="zh-CN" sz="1200" kern="100" dirty="0">
                          <a:effectLst/>
                        </a:rPr>
                        <a:t>登录失败</a:t>
                      </a:r>
                      <a:endParaRPr lang="zh-CN" altLang="zh-C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zh-CN" sz="1200" kern="100" dirty="0">
                          <a:effectLst/>
                        </a:rPr>
                        <a:t>正确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extLst>
                  <a:ext uri="{0D108BD9-81ED-4DB2-BD59-A6C34878D82A}">
                    <a16:rowId xmlns:a16="http://schemas.microsoft.com/office/drawing/2014/main" val="3320178249"/>
                  </a:ext>
                </a:extLst>
              </a:tr>
              <a:tr h="73307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输入错误的用户名和正确的密码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系统提示注册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登录</a:t>
                      </a:r>
                      <a:endParaRPr lang="en-US" altLang="zh-CN" sz="1200" kern="100" dirty="0">
                        <a:effectLst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失败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系统提示注册</a:t>
                      </a:r>
                      <a:r>
                        <a:rPr lang="en-US" altLang="zh-CN" sz="1200" kern="100" dirty="0">
                          <a:effectLst/>
                        </a:rPr>
                        <a:t>/</a:t>
                      </a:r>
                      <a:r>
                        <a:rPr lang="zh-CN" altLang="zh-CN" sz="1200" kern="100" dirty="0">
                          <a:effectLst/>
                        </a:rPr>
                        <a:t>登录</a:t>
                      </a:r>
                      <a:endParaRPr lang="en-US" altLang="zh-CN" sz="1200" kern="100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失败</a:t>
                      </a:r>
                      <a:endParaRPr lang="zh-CN" altLang="zh-C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zh-CN" sz="1200" kern="100" dirty="0">
                          <a:effectLst/>
                        </a:rPr>
                        <a:t>正确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extLst>
                  <a:ext uri="{0D108BD9-81ED-4DB2-BD59-A6C34878D82A}">
                    <a16:rowId xmlns:a16="http://schemas.microsoft.com/office/drawing/2014/main" val="2517315236"/>
                  </a:ext>
                </a:extLst>
              </a:tr>
              <a:tr h="65512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用户名和密码皆为空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系统提示注册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登录</a:t>
                      </a:r>
                      <a:endParaRPr lang="en-US" altLang="zh-CN" sz="1200" kern="100" dirty="0">
                        <a:effectLst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失败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系统提示注册</a:t>
                      </a:r>
                      <a:r>
                        <a:rPr lang="en-US" altLang="zh-CN" sz="1200" kern="100" dirty="0">
                          <a:effectLst/>
                        </a:rPr>
                        <a:t>/</a:t>
                      </a:r>
                      <a:r>
                        <a:rPr lang="zh-CN" altLang="zh-CN" sz="1200" kern="100" dirty="0">
                          <a:effectLst/>
                        </a:rPr>
                        <a:t>登录</a:t>
                      </a:r>
                      <a:endParaRPr lang="en-US" altLang="zh-CN" sz="1200" kern="100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失败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zh-CN" sz="1200" kern="100" dirty="0">
                          <a:effectLst/>
                        </a:rPr>
                        <a:t>正确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extLst>
                  <a:ext uri="{0D108BD9-81ED-4DB2-BD59-A6C34878D82A}">
                    <a16:rowId xmlns:a16="http://schemas.microsoft.com/office/drawing/2014/main" val="4204405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05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信息采集测试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82E30F7-1FB6-45F7-9F0F-98805C049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721"/>
              </p:ext>
            </p:extLst>
          </p:nvPr>
        </p:nvGraphicFramePr>
        <p:xfrm>
          <a:off x="978403" y="1131590"/>
          <a:ext cx="7126510" cy="346323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57760">
                  <a:extLst>
                    <a:ext uri="{9D8B030D-6E8A-4147-A177-3AD203B41FA5}">
                      <a16:colId xmlns:a16="http://schemas.microsoft.com/office/drawing/2014/main" val="3586287914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345572319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45437018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649702213"/>
                    </a:ext>
                  </a:extLst>
                </a:gridCol>
                <a:gridCol w="720078">
                  <a:extLst>
                    <a:ext uri="{9D8B030D-6E8A-4147-A177-3AD203B41FA5}">
                      <a16:colId xmlns:a16="http://schemas.microsoft.com/office/drawing/2014/main" val="381596593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测试用例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020368"/>
                  </a:ext>
                </a:extLst>
              </a:tr>
              <a:tr h="10640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序号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测试点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期望输出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实际输出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正确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错误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extLst>
                  <a:ext uri="{0D108BD9-81ED-4DB2-BD59-A6C34878D82A}">
                    <a16:rowId xmlns:a16="http://schemas.microsoft.com/office/drawing/2014/main" val="758710119"/>
                  </a:ext>
                </a:extLst>
              </a:tr>
              <a:tr h="35407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照片成功拍摄，个人信息录入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信息成功采集，同步到数据库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信息成功采集，同步到数据库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</a:rPr>
                        <a:t>正确</a:t>
                      </a: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extLst>
                  <a:ext uri="{0D108BD9-81ED-4DB2-BD59-A6C34878D82A}">
                    <a16:rowId xmlns:a16="http://schemas.microsoft.com/office/drawing/2014/main" val="1941848625"/>
                  </a:ext>
                </a:extLst>
              </a:tr>
              <a:tr h="243996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按钮功能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可及时响应相应功能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可及时响应相应功能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</a:rPr>
                        <a:t>正确</a:t>
                      </a: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extLst>
                  <a:ext uri="{0D108BD9-81ED-4DB2-BD59-A6C34878D82A}">
                    <a16:rowId xmlns:a16="http://schemas.microsoft.com/office/drawing/2014/main" val="3333173857"/>
                  </a:ext>
                </a:extLst>
              </a:tr>
              <a:tr h="21647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摄像头功能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可正确打开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关闭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可正确打开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关闭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</a:rPr>
                        <a:t>正确</a:t>
                      </a: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extLst>
                  <a:ext uri="{0D108BD9-81ED-4DB2-BD59-A6C34878D82A}">
                    <a16:rowId xmlns:a16="http://schemas.microsoft.com/office/drawing/2014/main" val="4245203329"/>
                  </a:ext>
                </a:extLst>
              </a:tr>
              <a:tr h="27151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照片成功采集，个人信息未录入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系统提示信息采集失败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系统提示信息采集失败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zh-CN" altLang="en-US" sz="1200" kern="100" dirty="0">
                          <a:effectLst/>
                        </a:rPr>
                        <a:t>正确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extLst>
                  <a:ext uri="{0D108BD9-81ED-4DB2-BD59-A6C34878D82A}">
                    <a16:rowId xmlns:a16="http://schemas.microsoft.com/office/drawing/2014/main" val="3360528509"/>
                  </a:ext>
                </a:extLst>
              </a:tr>
              <a:tr h="27151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照片未采集，个人信息已录入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系统提示信息采集失败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系统提示信息采集失败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</a:rPr>
                        <a:t>正确</a:t>
                      </a: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extLst>
                  <a:ext uri="{0D108BD9-81ED-4DB2-BD59-A6C34878D82A}">
                    <a16:rowId xmlns:a16="http://schemas.microsoft.com/office/drawing/2014/main" val="1029327559"/>
                  </a:ext>
                </a:extLst>
              </a:tr>
              <a:tr h="27151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1200" kern="100" dirty="0">
                          <a:effectLst/>
                        </a:rPr>
                        <a:t>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人脸距离过远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系统提示未识别到人脸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系统提示未识别到人脸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</a:rPr>
                        <a:t>正确</a:t>
                      </a: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extLst>
                  <a:ext uri="{0D108BD9-81ED-4DB2-BD59-A6C34878D82A}">
                    <a16:rowId xmlns:a16="http://schemas.microsoft.com/office/drawing/2014/main" val="958589716"/>
                  </a:ext>
                </a:extLst>
              </a:tr>
              <a:tr h="243996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1200" kern="100" dirty="0">
                          <a:effectLst/>
                        </a:rPr>
                        <a:t>7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拍摄多个人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录入距离最近的人脸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录入距离最近的人脸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zh-CN" altLang="en-US" sz="1200" kern="100" dirty="0">
                          <a:effectLst/>
                        </a:rPr>
                        <a:t>正确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extLst>
                  <a:ext uri="{0D108BD9-81ED-4DB2-BD59-A6C34878D82A}">
                    <a16:rowId xmlns:a16="http://schemas.microsoft.com/office/drawing/2014/main" val="3173641634"/>
                  </a:ext>
                </a:extLst>
              </a:tr>
              <a:tr h="27151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1200" kern="100" dirty="0">
                          <a:effectLst/>
                        </a:rPr>
                        <a:t>8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拍摄的不是人脸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系统提示未识别到人脸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系统提示未识别到人脸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zh-CN" altLang="en-US" sz="1200" kern="100" dirty="0">
                          <a:effectLst/>
                        </a:rPr>
                        <a:t>正确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extLst>
                  <a:ext uri="{0D108BD9-81ED-4DB2-BD59-A6C34878D82A}">
                    <a16:rowId xmlns:a16="http://schemas.microsoft.com/office/drawing/2014/main" val="2157421325"/>
                  </a:ext>
                </a:extLst>
              </a:tr>
              <a:tr h="27151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1200" kern="100" dirty="0">
                          <a:effectLst/>
                        </a:rPr>
                        <a:t>9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多次拍摄同一个人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系统提示信息重复采集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系统提示信息重复采集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zh-CN" altLang="en-US" sz="1200" kern="100" dirty="0">
                          <a:effectLst/>
                        </a:rPr>
                        <a:t>正确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extLst>
                  <a:ext uri="{0D108BD9-81ED-4DB2-BD59-A6C34878D82A}">
                    <a16:rowId xmlns:a16="http://schemas.microsoft.com/office/drawing/2014/main" val="2532651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92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人脸考勤测试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B612DA7-5866-4538-897B-F6A2A79A8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195856"/>
              </p:ext>
            </p:extLst>
          </p:nvPr>
        </p:nvGraphicFramePr>
        <p:xfrm>
          <a:off x="899592" y="1133888"/>
          <a:ext cx="7126510" cy="287572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57760">
                  <a:extLst>
                    <a:ext uri="{9D8B030D-6E8A-4147-A177-3AD203B41FA5}">
                      <a16:colId xmlns:a16="http://schemas.microsoft.com/office/drawing/2014/main" val="3586287914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345572319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45437018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649702213"/>
                    </a:ext>
                  </a:extLst>
                </a:gridCol>
                <a:gridCol w="720078">
                  <a:extLst>
                    <a:ext uri="{9D8B030D-6E8A-4147-A177-3AD203B41FA5}">
                      <a16:colId xmlns:a16="http://schemas.microsoft.com/office/drawing/2014/main" val="381596593"/>
                    </a:ext>
                  </a:extLst>
                </a:gridCol>
              </a:tblGrid>
              <a:tr h="264509">
                <a:tc gridSpan="5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测试用例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020368"/>
                  </a:ext>
                </a:extLst>
              </a:tr>
              <a:tr h="56398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序号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测试点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期望输出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实际输出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正确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错误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extLst>
                  <a:ext uri="{0D108BD9-81ED-4DB2-BD59-A6C34878D82A}">
                    <a16:rowId xmlns:a16="http://schemas.microsoft.com/office/drawing/2014/main" val="758710119"/>
                  </a:ext>
                </a:extLst>
              </a:tr>
              <a:tr h="56802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</a:rPr>
                        <a:t>学生信息已录入，人脸完全显示屏幕 </a:t>
                      </a: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</a:rPr>
                        <a:t>系统提示考勤成功</a:t>
                      </a: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</a:rPr>
                        <a:t>系统提示考勤成功</a:t>
                      </a: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</a:rPr>
                        <a:t>正确</a:t>
                      </a: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extLst>
                  <a:ext uri="{0D108BD9-81ED-4DB2-BD59-A6C34878D82A}">
                    <a16:rowId xmlns:a16="http://schemas.microsoft.com/office/drawing/2014/main" val="1941848625"/>
                  </a:ext>
                </a:extLst>
              </a:tr>
              <a:tr h="56802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</a:rPr>
                        <a:t>同时出现多个学生</a:t>
                      </a: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</a:rPr>
                        <a:t>系统识别距离最近学生，提示考勤成功</a:t>
                      </a: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</a:rPr>
                        <a:t>系统识别距离最近学生，提示考勤成功</a:t>
                      </a: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</a:rPr>
                        <a:t>正确</a:t>
                      </a: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extLst>
                  <a:ext uri="{0D108BD9-81ED-4DB2-BD59-A6C34878D82A}">
                    <a16:rowId xmlns:a16="http://schemas.microsoft.com/office/drawing/2014/main" val="3333173857"/>
                  </a:ext>
                </a:extLst>
              </a:tr>
              <a:tr h="27094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</a:rPr>
                        <a:t>重复考勤</a:t>
                      </a: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</a:rPr>
                        <a:t>系统提示考勤成功</a:t>
                      </a: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</a:rPr>
                        <a:t>系统提示考勤成功</a:t>
                      </a: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</a:rPr>
                        <a:t>正确</a:t>
                      </a: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extLst>
                  <a:ext uri="{0D108BD9-81ED-4DB2-BD59-A6C34878D82A}">
                    <a16:rowId xmlns:a16="http://schemas.microsoft.com/office/drawing/2014/main" val="4245203329"/>
                  </a:ext>
                </a:extLst>
              </a:tr>
              <a:tr h="32012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</a:rPr>
                        <a:t>人脸未完全出现在屏幕</a:t>
                      </a: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</a:rPr>
                        <a:t>系统提示考勤失败</a:t>
                      </a: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</a:rPr>
                        <a:t>系统提示考勤失败</a:t>
                      </a: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zh-CN" altLang="en-US" sz="1200" kern="100" dirty="0">
                          <a:effectLst/>
                        </a:rPr>
                        <a:t>正确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extLst>
                  <a:ext uri="{0D108BD9-81ED-4DB2-BD59-A6C34878D82A}">
                    <a16:rowId xmlns:a16="http://schemas.microsoft.com/office/drawing/2014/main" val="3360528509"/>
                  </a:ext>
                </a:extLst>
              </a:tr>
              <a:tr h="32012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</a:rPr>
                        <a:t>图片考勤</a:t>
                      </a: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</a:rPr>
                        <a:t>系统提示考勤失败</a:t>
                      </a: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</a:rPr>
                        <a:t>系统提示考勤失败</a:t>
                      </a:r>
                    </a:p>
                  </a:txBody>
                  <a:tcPr marL="7430" marR="743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</a:rPr>
                        <a:t>正确</a:t>
                      </a: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30" marR="7430" marT="0" marB="0" anchor="ctr"/>
                </a:tc>
                <a:extLst>
                  <a:ext uri="{0D108BD9-81ED-4DB2-BD59-A6C34878D82A}">
                    <a16:rowId xmlns:a16="http://schemas.microsoft.com/office/drawing/2014/main" val="1029327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30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学生信息管理和考勤结果查询测试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C31085F-07CA-41FA-8A5B-28E32C286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294333"/>
              </p:ext>
            </p:extLst>
          </p:nvPr>
        </p:nvGraphicFramePr>
        <p:xfrm>
          <a:off x="1095118" y="943417"/>
          <a:ext cx="6953763" cy="395416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61076">
                  <a:extLst>
                    <a:ext uri="{9D8B030D-6E8A-4147-A177-3AD203B41FA5}">
                      <a16:colId xmlns:a16="http://schemas.microsoft.com/office/drawing/2014/main" val="411731193"/>
                    </a:ext>
                  </a:extLst>
                </a:gridCol>
                <a:gridCol w="2270215">
                  <a:extLst>
                    <a:ext uri="{9D8B030D-6E8A-4147-A177-3AD203B41FA5}">
                      <a16:colId xmlns:a16="http://schemas.microsoft.com/office/drawing/2014/main" val="3564392766"/>
                    </a:ext>
                  </a:extLst>
                </a:gridCol>
                <a:gridCol w="1593164">
                  <a:extLst>
                    <a:ext uri="{9D8B030D-6E8A-4147-A177-3AD203B41FA5}">
                      <a16:colId xmlns:a16="http://schemas.microsoft.com/office/drawing/2014/main" val="1402843479"/>
                    </a:ext>
                  </a:extLst>
                </a:gridCol>
                <a:gridCol w="1484511">
                  <a:extLst>
                    <a:ext uri="{9D8B030D-6E8A-4147-A177-3AD203B41FA5}">
                      <a16:colId xmlns:a16="http://schemas.microsoft.com/office/drawing/2014/main" val="3856707552"/>
                    </a:ext>
                  </a:extLst>
                </a:gridCol>
                <a:gridCol w="844797">
                  <a:extLst>
                    <a:ext uri="{9D8B030D-6E8A-4147-A177-3AD203B41FA5}">
                      <a16:colId xmlns:a16="http://schemas.microsoft.com/office/drawing/2014/main" val="1569587452"/>
                    </a:ext>
                  </a:extLst>
                </a:gridCol>
              </a:tblGrid>
              <a:tr h="222906">
                <a:tc gridSpan="5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测试用例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46299"/>
                  </a:ext>
                </a:extLst>
              </a:tr>
              <a:tr h="47527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序号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测试点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期望输出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实际情况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正确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错误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extLst>
                  <a:ext uri="{0D108BD9-81ED-4DB2-BD59-A6C34878D82A}">
                    <a16:rowId xmlns:a16="http://schemas.microsoft.com/office/drawing/2014/main" val="1497739626"/>
                  </a:ext>
                </a:extLst>
              </a:tr>
              <a:tr h="47868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</a:rPr>
                        <a:t>输入不同的查询条件，精确查询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</a:rPr>
                        <a:t>可以查询出符合查询条件的学生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</a:rPr>
                        <a:t>可以查询出与符合查询条件的学生</a:t>
                      </a:r>
                      <a:endParaRPr lang="zh-CN" altLang="zh-C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zh-CN" sz="1200" kern="100" dirty="0">
                          <a:effectLst/>
                        </a:rPr>
                        <a:t>正确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extLst>
                  <a:ext uri="{0D108BD9-81ED-4DB2-BD59-A6C34878D82A}">
                    <a16:rowId xmlns:a16="http://schemas.microsoft.com/office/drawing/2014/main" val="71015371"/>
                  </a:ext>
                </a:extLst>
              </a:tr>
              <a:tr h="65512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</a:rPr>
                        <a:t>输入不同的查询条件，模糊查询</a:t>
                      </a:r>
                      <a:endParaRPr lang="zh-CN" altLang="zh-C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</a:rPr>
                        <a:t>可以查询出符合查询条件的学生</a:t>
                      </a:r>
                      <a:endParaRPr lang="zh-CN" altLang="zh-C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</a:rPr>
                        <a:t>可以查询出符合查询条件的学生</a:t>
                      </a:r>
                      <a:endParaRPr lang="zh-CN" altLang="zh-C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zh-CN" sz="1200" kern="100" dirty="0">
                          <a:effectLst/>
                        </a:rPr>
                        <a:t>正确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extLst>
                  <a:ext uri="{0D108BD9-81ED-4DB2-BD59-A6C34878D82A}">
                    <a16:rowId xmlns:a16="http://schemas.microsoft.com/office/drawing/2014/main" val="2623480959"/>
                  </a:ext>
                </a:extLst>
              </a:tr>
              <a:tr h="72947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选择学生，点击删除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</a:rPr>
                        <a:t>从数据库删除该学生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</a:rPr>
                        <a:t>从数据库删除该学生</a:t>
                      </a:r>
                      <a:endParaRPr lang="zh-CN" altLang="zh-C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zh-CN" sz="1200" kern="100" dirty="0">
                          <a:effectLst/>
                        </a:rPr>
                        <a:t>正确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extLst>
                  <a:ext uri="{0D108BD9-81ED-4DB2-BD59-A6C34878D82A}">
                    <a16:rowId xmlns:a16="http://schemas.microsoft.com/office/drawing/2014/main" val="3320178249"/>
                  </a:ext>
                </a:extLst>
              </a:tr>
              <a:tr h="73307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选择学生，点击编辑，填写修改的信息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更新数据库中该学生的相关数据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更新数据库中该学生的相关数据</a:t>
                      </a:r>
                      <a:endParaRPr lang="zh-CN" altLang="zh-C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正确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extLst>
                  <a:ext uri="{0D108BD9-81ED-4DB2-BD59-A6C34878D82A}">
                    <a16:rowId xmlns:a16="http://schemas.microsoft.com/office/drawing/2014/main" val="2517315236"/>
                  </a:ext>
                </a:extLst>
              </a:tr>
              <a:tr h="65512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选择课程，点击导出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在目录下生成该课程考勤的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excel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在目录下生成该课程考勤的</a:t>
                      </a:r>
                      <a:r>
                        <a:rPr lang="en-US" altLang="zh-CN" sz="12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excel</a:t>
                      </a: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表</a:t>
                      </a:r>
                      <a:endParaRPr lang="zh-CN" altLang="zh-C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正确</a:t>
                      </a:r>
                      <a:endParaRPr lang="zh-CN" altLang="zh-CN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010" marR="14010" marT="0" marB="0" anchor="ctr"/>
                </a:tc>
                <a:extLst>
                  <a:ext uri="{0D108BD9-81ED-4DB2-BD59-A6C34878D82A}">
                    <a16:rowId xmlns:a16="http://schemas.microsoft.com/office/drawing/2014/main" val="4204405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36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识别率测试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690DF829-683A-49C9-B914-180F7ECA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58" y="1124438"/>
            <a:ext cx="3066848" cy="34147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B61F7D-2F04-4DAC-8B4D-01D5E029D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124439"/>
            <a:ext cx="4104456" cy="341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87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识别率测试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71CBC95-1FBB-41FF-B5F8-5FB81FD80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58" y="1124438"/>
            <a:ext cx="3795802" cy="32475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E2DAF6-6379-4AF6-A8C7-6BA1CE40C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699542"/>
            <a:ext cx="3625195" cy="413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06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项目结论及心得</a:t>
            </a: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28606" y="1339825"/>
            <a:ext cx="4043393" cy="274575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753505" y="1495525"/>
            <a:ext cx="3602471" cy="132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本项目历时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64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天，完成了人脸考勤系统的基本功能，包括信息采集，人脸识别，学生信息修改查询，考勤信息的查询等。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16016" y="1779417"/>
            <a:ext cx="3814915" cy="2306164"/>
          </a:xfrm>
          <a:prstGeom prst="rect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7" name="矩形 1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776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rot="16200000">
            <a:off x="581327" y="2529779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1520" y="2187029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5" name="Freeform 6">
            <a:extLst>
              <a:ext uri="{FF2B5EF4-FFF2-40B4-BE49-F238E27FC236}">
                <a16:creationId xmlns:a16="http://schemas.microsoft.com/office/drawing/2014/main" id="{DB0A4E3B-6CD0-4BDF-AA68-70FFC0C59706}"/>
              </a:ext>
            </a:extLst>
          </p:cNvPr>
          <p:cNvSpPr/>
          <p:nvPr/>
        </p:nvSpPr>
        <p:spPr bwMode="auto">
          <a:xfrm>
            <a:off x="3038371" y="968994"/>
            <a:ext cx="1045752" cy="487714"/>
          </a:xfrm>
          <a:custGeom>
            <a:avLst/>
            <a:gdLst>
              <a:gd name="T0" fmla="*/ 334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4 w 434"/>
              <a:gd name="T9" fmla="*/ 202 h 202"/>
              <a:gd name="T10" fmla="*/ 434 w 434"/>
              <a:gd name="T11" fmla="*/ 101 h 202"/>
              <a:gd name="T12" fmla="*/ 334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7">
            <a:extLst>
              <a:ext uri="{FF2B5EF4-FFF2-40B4-BE49-F238E27FC236}">
                <a16:creationId xmlns:a16="http://schemas.microsoft.com/office/drawing/2014/main" id="{6EEC5984-5D48-42F0-B153-FA1A059D9477}"/>
              </a:ext>
            </a:extLst>
          </p:cNvPr>
          <p:cNvSpPr/>
          <p:nvPr/>
        </p:nvSpPr>
        <p:spPr bwMode="auto">
          <a:xfrm>
            <a:off x="3038371" y="1635907"/>
            <a:ext cx="1045752" cy="487714"/>
          </a:xfrm>
          <a:custGeom>
            <a:avLst/>
            <a:gdLst>
              <a:gd name="T0" fmla="*/ 333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3 w 434"/>
              <a:gd name="T9" fmla="*/ 202 h 202"/>
              <a:gd name="T10" fmla="*/ 434 w 434"/>
              <a:gd name="T11" fmla="*/ 101 h 202"/>
              <a:gd name="T12" fmla="*/ 333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3" y="0"/>
                </a:moveTo>
                <a:cubicBezTo>
                  <a:pt x="0" y="0"/>
                  <a:pt x="0" y="0"/>
                  <a:pt x="0" y="0"/>
                </a:cubicBezTo>
                <a:cubicBezTo>
                  <a:pt x="35" y="20"/>
                  <a:pt x="60" y="58"/>
                  <a:pt x="60" y="101"/>
                </a:cubicBezTo>
                <a:cubicBezTo>
                  <a:pt x="60" y="145"/>
                  <a:pt x="35" y="183"/>
                  <a:pt x="0" y="202"/>
                </a:cubicBezTo>
                <a:cubicBezTo>
                  <a:pt x="333" y="202"/>
                  <a:pt x="333" y="202"/>
                  <a:pt x="333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Freeform 8">
            <a:extLst>
              <a:ext uri="{FF2B5EF4-FFF2-40B4-BE49-F238E27FC236}">
                <a16:creationId xmlns:a16="http://schemas.microsoft.com/office/drawing/2014/main" id="{A08CFAAF-3023-4544-B9AE-3DA259C2D9AD}"/>
              </a:ext>
            </a:extLst>
          </p:cNvPr>
          <p:cNvSpPr/>
          <p:nvPr/>
        </p:nvSpPr>
        <p:spPr bwMode="auto">
          <a:xfrm>
            <a:off x="3035655" y="2302820"/>
            <a:ext cx="1048468" cy="487714"/>
          </a:xfrm>
          <a:custGeom>
            <a:avLst/>
            <a:gdLst>
              <a:gd name="T0" fmla="*/ 334 w 435"/>
              <a:gd name="T1" fmla="*/ 0 h 202"/>
              <a:gd name="T2" fmla="*/ 0 w 435"/>
              <a:gd name="T3" fmla="*/ 0 h 202"/>
              <a:gd name="T4" fmla="*/ 60 w 435"/>
              <a:gd name="T5" fmla="*/ 101 h 202"/>
              <a:gd name="T6" fmla="*/ 0 w 435"/>
              <a:gd name="T7" fmla="*/ 202 h 202"/>
              <a:gd name="T8" fmla="*/ 334 w 435"/>
              <a:gd name="T9" fmla="*/ 202 h 202"/>
              <a:gd name="T10" fmla="*/ 435 w 435"/>
              <a:gd name="T11" fmla="*/ 101 h 202"/>
              <a:gd name="T12" fmla="*/ 334 w 435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5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90" y="202"/>
                  <a:pt x="435" y="157"/>
                  <a:pt x="435" y="101"/>
                </a:cubicBezTo>
                <a:cubicBezTo>
                  <a:pt x="435" y="46"/>
                  <a:pt x="390" y="0"/>
                  <a:pt x="3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Freeform 9">
            <a:extLst>
              <a:ext uri="{FF2B5EF4-FFF2-40B4-BE49-F238E27FC236}">
                <a16:creationId xmlns:a16="http://schemas.microsoft.com/office/drawing/2014/main" id="{B7C2DEBD-7238-4D7B-AF79-90C092671713}"/>
              </a:ext>
            </a:extLst>
          </p:cNvPr>
          <p:cNvSpPr/>
          <p:nvPr/>
        </p:nvSpPr>
        <p:spPr bwMode="auto">
          <a:xfrm>
            <a:off x="3035655" y="2969733"/>
            <a:ext cx="1048468" cy="487714"/>
          </a:xfrm>
          <a:custGeom>
            <a:avLst/>
            <a:gdLst>
              <a:gd name="T0" fmla="*/ 334 w 435"/>
              <a:gd name="T1" fmla="*/ 0 h 202"/>
              <a:gd name="T2" fmla="*/ 0 w 435"/>
              <a:gd name="T3" fmla="*/ 0 h 202"/>
              <a:gd name="T4" fmla="*/ 60 w 435"/>
              <a:gd name="T5" fmla="*/ 101 h 202"/>
              <a:gd name="T6" fmla="*/ 0 w 435"/>
              <a:gd name="T7" fmla="*/ 202 h 202"/>
              <a:gd name="T8" fmla="*/ 334 w 435"/>
              <a:gd name="T9" fmla="*/ 202 h 202"/>
              <a:gd name="T10" fmla="*/ 435 w 435"/>
              <a:gd name="T11" fmla="*/ 101 h 202"/>
              <a:gd name="T12" fmla="*/ 334 w 435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5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89" y="202"/>
                  <a:pt x="435" y="157"/>
                  <a:pt x="435" y="101"/>
                </a:cubicBezTo>
                <a:cubicBezTo>
                  <a:pt x="435" y="46"/>
                  <a:pt x="389" y="0"/>
                  <a:pt x="33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18">
            <a:extLst>
              <a:ext uri="{FF2B5EF4-FFF2-40B4-BE49-F238E27FC236}">
                <a16:creationId xmlns:a16="http://schemas.microsoft.com/office/drawing/2014/main" id="{6FCADD94-E8BE-4625-998D-6D592CC4EC6A}"/>
              </a:ext>
            </a:extLst>
          </p:cNvPr>
          <p:cNvSpPr/>
          <p:nvPr/>
        </p:nvSpPr>
        <p:spPr bwMode="auto">
          <a:xfrm>
            <a:off x="3035655" y="3636646"/>
            <a:ext cx="1045752" cy="487714"/>
          </a:xfrm>
          <a:custGeom>
            <a:avLst/>
            <a:gdLst>
              <a:gd name="T0" fmla="*/ 333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3 w 434"/>
              <a:gd name="T9" fmla="*/ 202 h 202"/>
              <a:gd name="T10" fmla="*/ 434 w 434"/>
              <a:gd name="T11" fmla="*/ 101 h 202"/>
              <a:gd name="T12" fmla="*/ 333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3" y="0"/>
                </a:moveTo>
                <a:cubicBezTo>
                  <a:pt x="0" y="0"/>
                  <a:pt x="0" y="0"/>
                  <a:pt x="0" y="0"/>
                </a:cubicBezTo>
                <a:cubicBezTo>
                  <a:pt x="35" y="20"/>
                  <a:pt x="60" y="58"/>
                  <a:pt x="60" y="101"/>
                </a:cubicBezTo>
                <a:cubicBezTo>
                  <a:pt x="60" y="145"/>
                  <a:pt x="35" y="183"/>
                  <a:pt x="0" y="202"/>
                </a:cubicBezTo>
                <a:cubicBezTo>
                  <a:pt x="333" y="202"/>
                  <a:pt x="333" y="202"/>
                  <a:pt x="333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" name="Rectangle 24">
            <a:extLst>
              <a:ext uri="{FF2B5EF4-FFF2-40B4-BE49-F238E27FC236}">
                <a16:creationId xmlns:a16="http://schemas.microsoft.com/office/drawing/2014/main" id="{18BBC7DD-0655-4CA4-8F61-FC8B2D2B9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564" y="1109393"/>
            <a:ext cx="709364" cy="20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>
                <a:solidFill>
                  <a:schemeClr val="bg1"/>
                </a:solidFill>
              </a:rPr>
              <a:t>02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134" name="Rectangle 24">
            <a:extLst>
              <a:ext uri="{FF2B5EF4-FFF2-40B4-BE49-F238E27FC236}">
                <a16:creationId xmlns:a16="http://schemas.microsoft.com/office/drawing/2014/main" id="{1BD5A392-57E1-4446-8E8D-58465A649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564" y="1776306"/>
            <a:ext cx="709364" cy="20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>
                <a:solidFill>
                  <a:schemeClr val="bg1"/>
                </a:solidFill>
              </a:rPr>
              <a:t>03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135" name="Rectangle 24">
            <a:extLst>
              <a:ext uri="{FF2B5EF4-FFF2-40B4-BE49-F238E27FC236}">
                <a16:creationId xmlns:a16="http://schemas.microsoft.com/office/drawing/2014/main" id="{D44A27A9-A9DD-4950-B826-046327F07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207" y="2443219"/>
            <a:ext cx="709364" cy="20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>
                <a:solidFill>
                  <a:schemeClr val="bg1"/>
                </a:solidFill>
              </a:rPr>
              <a:t>04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136" name="Rectangle 24">
            <a:extLst>
              <a:ext uri="{FF2B5EF4-FFF2-40B4-BE49-F238E27FC236}">
                <a16:creationId xmlns:a16="http://schemas.microsoft.com/office/drawing/2014/main" id="{C4B59278-F259-44A6-8F43-C7316DE69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619" y="3110132"/>
            <a:ext cx="709364" cy="20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>
                <a:solidFill>
                  <a:schemeClr val="bg1"/>
                </a:solidFill>
              </a:rPr>
              <a:t>05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137" name="Rectangle 24">
            <a:extLst>
              <a:ext uri="{FF2B5EF4-FFF2-40B4-BE49-F238E27FC236}">
                <a16:creationId xmlns:a16="http://schemas.microsoft.com/office/drawing/2014/main" id="{DC5A7B45-23E0-4189-8A1E-47D90F31B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3777045"/>
            <a:ext cx="709364" cy="20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>
                <a:solidFill>
                  <a:schemeClr val="bg1"/>
                </a:solidFill>
              </a:rPr>
              <a:t>06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138" name="Freeform 6">
            <a:extLst>
              <a:ext uri="{FF2B5EF4-FFF2-40B4-BE49-F238E27FC236}">
                <a16:creationId xmlns:a16="http://schemas.microsoft.com/office/drawing/2014/main" id="{41C7D891-A37B-443D-BF80-7AF19F2A4450}"/>
              </a:ext>
            </a:extLst>
          </p:cNvPr>
          <p:cNvSpPr/>
          <p:nvPr/>
        </p:nvSpPr>
        <p:spPr bwMode="auto">
          <a:xfrm>
            <a:off x="3038371" y="302081"/>
            <a:ext cx="1045752" cy="487714"/>
          </a:xfrm>
          <a:custGeom>
            <a:avLst/>
            <a:gdLst>
              <a:gd name="T0" fmla="*/ 334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4 w 434"/>
              <a:gd name="T9" fmla="*/ 202 h 202"/>
              <a:gd name="T10" fmla="*/ 434 w 434"/>
              <a:gd name="T11" fmla="*/ 101 h 202"/>
              <a:gd name="T12" fmla="*/ 334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4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39" name="Rectangle 24">
            <a:extLst>
              <a:ext uri="{FF2B5EF4-FFF2-40B4-BE49-F238E27FC236}">
                <a16:creationId xmlns:a16="http://schemas.microsoft.com/office/drawing/2014/main" id="{6E37648C-9D52-4D99-A125-1A6C25835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564" y="442480"/>
            <a:ext cx="709364" cy="20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>
                <a:solidFill>
                  <a:schemeClr val="bg1"/>
                </a:solidFill>
              </a:rPr>
              <a:t>01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140" name="Freeform 18">
            <a:extLst>
              <a:ext uri="{FF2B5EF4-FFF2-40B4-BE49-F238E27FC236}">
                <a16:creationId xmlns:a16="http://schemas.microsoft.com/office/drawing/2014/main" id="{CF71DD40-D86E-4197-92A0-9A873F61445B}"/>
              </a:ext>
            </a:extLst>
          </p:cNvPr>
          <p:cNvSpPr/>
          <p:nvPr/>
        </p:nvSpPr>
        <p:spPr bwMode="auto">
          <a:xfrm>
            <a:off x="3035655" y="4303559"/>
            <a:ext cx="1045752" cy="487714"/>
          </a:xfrm>
          <a:custGeom>
            <a:avLst/>
            <a:gdLst>
              <a:gd name="T0" fmla="*/ 333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3 w 434"/>
              <a:gd name="T9" fmla="*/ 202 h 202"/>
              <a:gd name="T10" fmla="*/ 434 w 434"/>
              <a:gd name="T11" fmla="*/ 101 h 202"/>
              <a:gd name="T12" fmla="*/ 333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3" y="0"/>
                </a:moveTo>
                <a:cubicBezTo>
                  <a:pt x="0" y="0"/>
                  <a:pt x="0" y="0"/>
                  <a:pt x="0" y="0"/>
                </a:cubicBezTo>
                <a:cubicBezTo>
                  <a:pt x="35" y="20"/>
                  <a:pt x="60" y="58"/>
                  <a:pt x="60" y="101"/>
                </a:cubicBezTo>
                <a:cubicBezTo>
                  <a:pt x="60" y="145"/>
                  <a:pt x="35" y="183"/>
                  <a:pt x="0" y="202"/>
                </a:cubicBezTo>
                <a:cubicBezTo>
                  <a:pt x="333" y="202"/>
                  <a:pt x="333" y="202"/>
                  <a:pt x="333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41" name="Rectangle 24">
            <a:extLst>
              <a:ext uri="{FF2B5EF4-FFF2-40B4-BE49-F238E27FC236}">
                <a16:creationId xmlns:a16="http://schemas.microsoft.com/office/drawing/2014/main" id="{7E57E0B5-4C8A-487A-B879-F48A5DDCA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4443958"/>
            <a:ext cx="709364" cy="20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200" b="1" dirty="0">
                <a:solidFill>
                  <a:schemeClr val="bg1"/>
                </a:solidFill>
              </a:rPr>
              <a:t>07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131611-FF17-4477-A7A3-A6DFA9FECAFD}"/>
              </a:ext>
            </a:extLst>
          </p:cNvPr>
          <p:cNvSpPr txBox="1"/>
          <p:nvPr/>
        </p:nvSpPr>
        <p:spPr>
          <a:xfrm>
            <a:off x="4427984" y="31507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项目简介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D4CA6027-758A-43CD-A7DE-16896745B088}"/>
              </a:ext>
            </a:extLst>
          </p:cNvPr>
          <p:cNvSpPr txBox="1"/>
          <p:nvPr/>
        </p:nvSpPr>
        <p:spPr>
          <a:xfrm>
            <a:off x="4427984" y="981985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项目执行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7B71D027-C4CA-4BB0-AD28-68632DCEE9FC}"/>
              </a:ext>
            </a:extLst>
          </p:cNvPr>
          <p:cNvSpPr txBox="1"/>
          <p:nvPr/>
        </p:nvSpPr>
        <p:spPr>
          <a:xfrm>
            <a:off x="4439392" y="1648898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风险分析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7BC1025D-1415-43F4-8447-6C71CE420D54}"/>
              </a:ext>
            </a:extLst>
          </p:cNvPr>
          <p:cNvSpPr txBox="1"/>
          <p:nvPr/>
        </p:nvSpPr>
        <p:spPr>
          <a:xfrm>
            <a:off x="4474483" y="2313663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测试</a:t>
            </a: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2AB08865-5F15-4259-9294-2E697132EDE3}"/>
              </a:ext>
            </a:extLst>
          </p:cNvPr>
          <p:cNvSpPr txBox="1"/>
          <p:nvPr/>
        </p:nvSpPr>
        <p:spPr>
          <a:xfrm>
            <a:off x="4427984" y="298272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项目结论及心得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3A51756-334D-47F3-AF16-20FE5E0768AA}"/>
              </a:ext>
            </a:extLst>
          </p:cNvPr>
          <p:cNvSpPr txBox="1"/>
          <p:nvPr/>
        </p:nvSpPr>
        <p:spPr>
          <a:xfrm>
            <a:off x="4427984" y="3649637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展望</a:t>
            </a: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327C568E-D808-4022-821B-8630C143DCD2}"/>
              </a:ext>
            </a:extLst>
          </p:cNvPr>
          <p:cNvSpPr txBox="1"/>
          <p:nvPr/>
        </p:nvSpPr>
        <p:spPr>
          <a:xfrm>
            <a:off x="4427984" y="431440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演示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33" grpId="0"/>
      <p:bldP spid="134" grpId="0"/>
      <p:bldP spid="135" grpId="0"/>
      <p:bldP spid="136" grpId="0"/>
      <p:bldP spid="137" grpId="0"/>
      <p:bldP spid="138" grpId="0" animBg="1"/>
      <p:bldP spid="139" grpId="0"/>
      <p:bldP spid="140" grpId="0" animBg="1"/>
      <p:bldP spid="141" grpId="0"/>
      <p:bldP spid="3" grpId="0"/>
      <p:bldP spid="149" grpId="0"/>
      <p:bldP spid="150" grpId="0"/>
      <p:bldP spid="151" grpId="0"/>
      <p:bldP spid="152" grpId="0"/>
      <p:bldP spid="153" grpId="0"/>
      <p:bldP spid="1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2" name="组合 6151"/>
          <p:cNvGrpSpPr/>
          <p:nvPr/>
        </p:nvGrpSpPr>
        <p:grpSpPr>
          <a:xfrm>
            <a:off x="716314" y="2001049"/>
            <a:ext cx="1949450" cy="1951640"/>
            <a:chOff x="1903413" y="1601788"/>
            <a:chExt cx="1949450" cy="1951038"/>
          </a:xfrm>
        </p:grpSpPr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1911350" y="1611313"/>
              <a:ext cx="1931987" cy="19319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2730500" y="2430463"/>
              <a:ext cx="295275" cy="2952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8"/>
            <p:cNvSpPr>
              <a:spLocks noEditPoints="1"/>
            </p:cNvSpPr>
            <p:nvPr/>
          </p:nvSpPr>
          <p:spPr bwMode="auto">
            <a:xfrm>
              <a:off x="1903413" y="1601788"/>
              <a:ext cx="1949450" cy="1951038"/>
            </a:xfrm>
            <a:custGeom>
              <a:avLst/>
              <a:gdLst>
                <a:gd name="T0" fmla="*/ 660 w 1320"/>
                <a:gd name="T1" fmla="*/ 0 h 1320"/>
                <a:gd name="T2" fmla="*/ 0 w 1320"/>
                <a:gd name="T3" fmla="*/ 660 h 1320"/>
                <a:gd name="T4" fmla="*/ 660 w 1320"/>
                <a:gd name="T5" fmla="*/ 1320 h 1320"/>
                <a:gd name="T6" fmla="*/ 1320 w 1320"/>
                <a:gd name="T7" fmla="*/ 660 h 1320"/>
                <a:gd name="T8" fmla="*/ 660 w 1320"/>
                <a:gd name="T9" fmla="*/ 0 h 1320"/>
                <a:gd name="T10" fmla="*/ 660 w 1320"/>
                <a:gd name="T11" fmla="*/ 1224 h 1320"/>
                <a:gd name="T12" fmla="*/ 96 w 1320"/>
                <a:gd name="T13" fmla="*/ 660 h 1320"/>
                <a:gd name="T14" fmla="*/ 660 w 1320"/>
                <a:gd name="T15" fmla="*/ 96 h 1320"/>
                <a:gd name="T16" fmla="*/ 1224 w 1320"/>
                <a:gd name="T17" fmla="*/ 660 h 1320"/>
                <a:gd name="T18" fmla="*/ 660 w 1320"/>
                <a:gd name="T19" fmla="*/ 12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0" h="1320">
                  <a:moveTo>
                    <a:pt x="660" y="0"/>
                  </a:moveTo>
                  <a:cubicBezTo>
                    <a:pt x="295" y="0"/>
                    <a:pt x="0" y="296"/>
                    <a:pt x="0" y="660"/>
                  </a:cubicBezTo>
                  <a:cubicBezTo>
                    <a:pt x="0" y="1025"/>
                    <a:pt x="295" y="1320"/>
                    <a:pt x="660" y="1320"/>
                  </a:cubicBezTo>
                  <a:cubicBezTo>
                    <a:pt x="1025" y="1320"/>
                    <a:pt x="1320" y="1025"/>
                    <a:pt x="1320" y="660"/>
                  </a:cubicBezTo>
                  <a:cubicBezTo>
                    <a:pt x="1320" y="296"/>
                    <a:pt x="1025" y="0"/>
                    <a:pt x="660" y="0"/>
                  </a:cubicBezTo>
                  <a:close/>
                  <a:moveTo>
                    <a:pt x="660" y="1224"/>
                  </a:moveTo>
                  <a:cubicBezTo>
                    <a:pt x="349" y="1224"/>
                    <a:pt x="96" y="972"/>
                    <a:pt x="96" y="660"/>
                  </a:cubicBezTo>
                  <a:cubicBezTo>
                    <a:pt x="96" y="349"/>
                    <a:pt x="349" y="96"/>
                    <a:pt x="660" y="96"/>
                  </a:cubicBezTo>
                  <a:cubicBezTo>
                    <a:pt x="971" y="96"/>
                    <a:pt x="1224" y="349"/>
                    <a:pt x="1224" y="660"/>
                  </a:cubicBezTo>
                  <a:cubicBezTo>
                    <a:pt x="1224" y="972"/>
                    <a:pt x="971" y="1224"/>
                    <a:pt x="660" y="1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9"/>
            <p:cNvSpPr>
              <a:spLocks noEditPoints="1"/>
            </p:cNvSpPr>
            <p:nvPr/>
          </p:nvSpPr>
          <p:spPr bwMode="auto">
            <a:xfrm>
              <a:off x="2181225" y="1882776"/>
              <a:ext cx="1392237" cy="1390650"/>
            </a:xfrm>
            <a:custGeom>
              <a:avLst/>
              <a:gdLst>
                <a:gd name="T0" fmla="*/ 471 w 942"/>
                <a:gd name="T1" fmla="*/ 0 h 941"/>
                <a:gd name="T2" fmla="*/ 0 w 942"/>
                <a:gd name="T3" fmla="*/ 470 h 941"/>
                <a:gd name="T4" fmla="*/ 471 w 942"/>
                <a:gd name="T5" fmla="*/ 941 h 941"/>
                <a:gd name="T6" fmla="*/ 942 w 942"/>
                <a:gd name="T7" fmla="*/ 470 h 941"/>
                <a:gd name="T8" fmla="*/ 471 w 942"/>
                <a:gd name="T9" fmla="*/ 0 h 941"/>
                <a:gd name="T10" fmla="*/ 471 w 942"/>
                <a:gd name="T11" fmla="*/ 854 h 941"/>
                <a:gd name="T12" fmla="*/ 87 w 942"/>
                <a:gd name="T13" fmla="*/ 470 h 941"/>
                <a:gd name="T14" fmla="*/ 471 w 942"/>
                <a:gd name="T15" fmla="*/ 86 h 941"/>
                <a:gd name="T16" fmla="*/ 855 w 942"/>
                <a:gd name="T17" fmla="*/ 470 h 941"/>
                <a:gd name="T18" fmla="*/ 471 w 942"/>
                <a:gd name="T19" fmla="*/ 854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2" h="941">
                  <a:moveTo>
                    <a:pt x="471" y="0"/>
                  </a:moveTo>
                  <a:cubicBezTo>
                    <a:pt x="211" y="0"/>
                    <a:pt x="0" y="210"/>
                    <a:pt x="0" y="470"/>
                  </a:cubicBezTo>
                  <a:cubicBezTo>
                    <a:pt x="0" y="730"/>
                    <a:pt x="211" y="941"/>
                    <a:pt x="471" y="941"/>
                  </a:cubicBezTo>
                  <a:cubicBezTo>
                    <a:pt x="731" y="941"/>
                    <a:pt x="942" y="730"/>
                    <a:pt x="942" y="470"/>
                  </a:cubicBezTo>
                  <a:cubicBezTo>
                    <a:pt x="942" y="210"/>
                    <a:pt x="731" y="0"/>
                    <a:pt x="471" y="0"/>
                  </a:cubicBezTo>
                  <a:close/>
                  <a:moveTo>
                    <a:pt x="471" y="854"/>
                  </a:moveTo>
                  <a:cubicBezTo>
                    <a:pt x="259" y="854"/>
                    <a:pt x="87" y="682"/>
                    <a:pt x="87" y="470"/>
                  </a:cubicBezTo>
                  <a:cubicBezTo>
                    <a:pt x="87" y="258"/>
                    <a:pt x="259" y="86"/>
                    <a:pt x="471" y="86"/>
                  </a:cubicBezTo>
                  <a:cubicBezTo>
                    <a:pt x="683" y="86"/>
                    <a:pt x="855" y="258"/>
                    <a:pt x="855" y="470"/>
                  </a:cubicBezTo>
                  <a:cubicBezTo>
                    <a:pt x="855" y="682"/>
                    <a:pt x="683" y="854"/>
                    <a:pt x="471" y="8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4" name="Freeform 10"/>
            <p:cNvSpPr>
              <a:spLocks noEditPoints="1"/>
            </p:cNvSpPr>
            <p:nvPr/>
          </p:nvSpPr>
          <p:spPr bwMode="auto">
            <a:xfrm>
              <a:off x="2468563" y="2168526"/>
              <a:ext cx="819150" cy="819150"/>
            </a:xfrm>
            <a:custGeom>
              <a:avLst/>
              <a:gdLst>
                <a:gd name="T0" fmla="*/ 277 w 554"/>
                <a:gd name="T1" fmla="*/ 0 h 555"/>
                <a:gd name="T2" fmla="*/ 0 w 554"/>
                <a:gd name="T3" fmla="*/ 277 h 555"/>
                <a:gd name="T4" fmla="*/ 277 w 554"/>
                <a:gd name="T5" fmla="*/ 555 h 555"/>
                <a:gd name="T6" fmla="*/ 554 w 554"/>
                <a:gd name="T7" fmla="*/ 277 h 555"/>
                <a:gd name="T8" fmla="*/ 277 w 554"/>
                <a:gd name="T9" fmla="*/ 0 h 555"/>
                <a:gd name="T10" fmla="*/ 277 w 554"/>
                <a:gd name="T11" fmla="*/ 464 h 555"/>
                <a:gd name="T12" fmla="*/ 90 w 554"/>
                <a:gd name="T13" fmla="*/ 277 h 555"/>
                <a:gd name="T14" fmla="*/ 277 w 554"/>
                <a:gd name="T15" fmla="*/ 91 h 555"/>
                <a:gd name="T16" fmla="*/ 464 w 554"/>
                <a:gd name="T17" fmla="*/ 277 h 555"/>
                <a:gd name="T18" fmla="*/ 277 w 554"/>
                <a:gd name="T19" fmla="*/ 46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4" h="555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5"/>
                    <a:pt x="277" y="555"/>
                  </a:cubicBezTo>
                  <a:cubicBezTo>
                    <a:pt x="430" y="555"/>
                    <a:pt x="554" y="4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lose/>
                  <a:moveTo>
                    <a:pt x="277" y="464"/>
                  </a:moveTo>
                  <a:cubicBezTo>
                    <a:pt x="174" y="464"/>
                    <a:pt x="90" y="380"/>
                    <a:pt x="90" y="277"/>
                  </a:cubicBezTo>
                  <a:cubicBezTo>
                    <a:pt x="90" y="174"/>
                    <a:pt x="174" y="91"/>
                    <a:pt x="277" y="91"/>
                  </a:cubicBezTo>
                  <a:cubicBezTo>
                    <a:pt x="380" y="91"/>
                    <a:pt x="464" y="174"/>
                    <a:pt x="464" y="277"/>
                  </a:cubicBezTo>
                  <a:cubicBezTo>
                    <a:pt x="464" y="380"/>
                    <a:pt x="380" y="464"/>
                    <a:pt x="277" y="4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151" name="组合 6150"/>
          <p:cNvGrpSpPr/>
          <p:nvPr/>
        </p:nvGrpSpPr>
        <p:grpSpPr>
          <a:xfrm>
            <a:off x="321028" y="1816842"/>
            <a:ext cx="1373187" cy="1160821"/>
            <a:chOff x="1508126" y="1417638"/>
            <a:chExt cx="1373187" cy="1160463"/>
          </a:xfrm>
        </p:grpSpPr>
        <p:sp>
          <p:nvSpPr>
            <p:cNvPr id="6145" name="Freeform 11"/>
            <p:cNvSpPr/>
            <p:nvPr/>
          </p:nvSpPr>
          <p:spPr bwMode="auto">
            <a:xfrm>
              <a:off x="1508126" y="1636713"/>
              <a:ext cx="444500" cy="239713"/>
            </a:xfrm>
            <a:custGeom>
              <a:avLst/>
              <a:gdLst>
                <a:gd name="T0" fmla="*/ 280 w 280"/>
                <a:gd name="T1" fmla="*/ 117 h 151"/>
                <a:gd name="T2" fmla="*/ 146 w 280"/>
                <a:gd name="T3" fmla="*/ 151 h 151"/>
                <a:gd name="T4" fmla="*/ 0 w 280"/>
                <a:gd name="T5" fmla="*/ 33 h 151"/>
                <a:gd name="T6" fmla="*/ 134 w 280"/>
                <a:gd name="T7" fmla="*/ 0 h 151"/>
                <a:gd name="T8" fmla="*/ 280 w 280"/>
                <a:gd name="T9" fmla="*/ 11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51">
                  <a:moveTo>
                    <a:pt x="280" y="117"/>
                  </a:moveTo>
                  <a:lnTo>
                    <a:pt x="146" y="151"/>
                  </a:lnTo>
                  <a:lnTo>
                    <a:pt x="0" y="33"/>
                  </a:lnTo>
                  <a:lnTo>
                    <a:pt x="134" y="0"/>
                  </a:lnTo>
                  <a:lnTo>
                    <a:pt x="280" y="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7" name="Freeform 12"/>
            <p:cNvSpPr/>
            <p:nvPr/>
          </p:nvSpPr>
          <p:spPr bwMode="auto">
            <a:xfrm>
              <a:off x="1720850" y="1417638"/>
              <a:ext cx="238125" cy="404813"/>
            </a:xfrm>
            <a:custGeom>
              <a:avLst/>
              <a:gdLst>
                <a:gd name="T0" fmla="*/ 146 w 150"/>
                <a:gd name="T1" fmla="*/ 255 h 255"/>
                <a:gd name="T2" fmla="*/ 150 w 150"/>
                <a:gd name="T3" fmla="*/ 117 h 255"/>
                <a:gd name="T4" fmla="*/ 4 w 150"/>
                <a:gd name="T5" fmla="*/ 0 h 255"/>
                <a:gd name="T6" fmla="*/ 0 w 150"/>
                <a:gd name="T7" fmla="*/ 138 h 255"/>
                <a:gd name="T8" fmla="*/ 146 w 150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55">
                  <a:moveTo>
                    <a:pt x="146" y="255"/>
                  </a:moveTo>
                  <a:lnTo>
                    <a:pt x="150" y="117"/>
                  </a:lnTo>
                  <a:lnTo>
                    <a:pt x="4" y="0"/>
                  </a:lnTo>
                  <a:lnTo>
                    <a:pt x="0" y="138"/>
                  </a:lnTo>
                  <a:lnTo>
                    <a:pt x="146" y="25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8" name="Freeform 13"/>
            <p:cNvSpPr/>
            <p:nvPr/>
          </p:nvSpPr>
          <p:spPr bwMode="auto">
            <a:xfrm>
              <a:off x="1660525" y="1577976"/>
              <a:ext cx="1174750" cy="965200"/>
            </a:xfrm>
            <a:custGeom>
              <a:avLst/>
              <a:gdLst>
                <a:gd name="T0" fmla="*/ 772 w 795"/>
                <a:gd name="T1" fmla="*/ 654 h 654"/>
                <a:gd name="T2" fmla="*/ 759 w 795"/>
                <a:gd name="T3" fmla="*/ 649 h 654"/>
                <a:gd name="T4" fmla="*/ 10 w 795"/>
                <a:gd name="T5" fmla="*/ 39 h 654"/>
                <a:gd name="T6" fmla="*/ 7 w 795"/>
                <a:gd name="T7" fmla="*/ 10 h 654"/>
                <a:gd name="T8" fmla="*/ 36 w 795"/>
                <a:gd name="T9" fmla="*/ 8 h 654"/>
                <a:gd name="T10" fmla="*/ 785 w 795"/>
                <a:gd name="T11" fmla="*/ 618 h 654"/>
                <a:gd name="T12" fmla="*/ 788 w 795"/>
                <a:gd name="T13" fmla="*/ 646 h 654"/>
                <a:gd name="T14" fmla="*/ 772 w 795"/>
                <a:gd name="T15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5" h="654">
                  <a:moveTo>
                    <a:pt x="772" y="654"/>
                  </a:moveTo>
                  <a:cubicBezTo>
                    <a:pt x="768" y="654"/>
                    <a:pt x="763" y="652"/>
                    <a:pt x="759" y="64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" y="32"/>
                    <a:pt x="0" y="19"/>
                    <a:pt x="7" y="10"/>
                  </a:cubicBezTo>
                  <a:cubicBezTo>
                    <a:pt x="14" y="2"/>
                    <a:pt x="27" y="0"/>
                    <a:pt x="36" y="8"/>
                  </a:cubicBezTo>
                  <a:cubicBezTo>
                    <a:pt x="785" y="618"/>
                    <a:pt x="785" y="618"/>
                    <a:pt x="785" y="618"/>
                  </a:cubicBezTo>
                  <a:cubicBezTo>
                    <a:pt x="794" y="625"/>
                    <a:pt x="795" y="638"/>
                    <a:pt x="788" y="646"/>
                  </a:cubicBezTo>
                  <a:cubicBezTo>
                    <a:pt x="784" y="651"/>
                    <a:pt x="778" y="654"/>
                    <a:pt x="772" y="65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9" name="Freeform 14"/>
            <p:cNvSpPr/>
            <p:nvPr/>
          </p:nvSpPr>
          <p:spPr bwMode="auto">
            <a:xfrm>
              <a:off x="2600325" y="2459038"/>
              <a:ext cx="280987" cy="119063"/>
            </a:xfrm>
            <a:custGeom>
              <a:avLst/>
              <a:gdLst>
                <a:gd name="T0" fmla="*/ 0 w 177"/>
                <a:gd name="T1" fmla="*/ 12 h 75"/>
                <a:gd name="T2" fmla="*/ 177 w 177"/>
                <a:gd name="T3" fmla="*/ 75 h 75"/>
                <a:gd name="T4" fmla="*/ 85 w 177"/>
                <a:gd name="T5" fmla="*/ 0 h 75"/>
                <a:gd name="T6" fmla="*/ 0 w 177"/>
                <a:gd name="T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75">
                  <a:moveTo>
                    <a:pt x="0" y="12"/>
                  </a:moveTo>
                  <a:lnTo>
                    <a:pt x="177" y="75"/>
                  </a:lnTo>
                  <a:lnTo>
                    <a:pt x="85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50" name="Freeform 15"/>
            <p:cNvSpPr/>
            <p:nvPr/>
          </p:nvSpPr>
          <p:spPr bwMode="auto">
            <a:xfrm>
              <a:off x="2725738" y="2324101"/>
              <a:ext cx="155575" cy="254000"/>
            </a:xfrm>
            <a:custGeom>
              <a:avLst/>
              <a:gdLst>
                <a:gd name="T0" fmla="*/ 6 w 98"/>
                <a:gd name="T1" fmla="*/ 85 h 160"/>
                <a:gd name="T2" fmla="*/ 98 w 98"/>
                <a:gd name="T3" fmla="*/ 160 h 160"/>
                <a:gd name="T4" fmla="*/ 0 w 98"/>
                <a:gd name="T5" fmla="*/ 0 h 160"/>
                <a:gd name="T6" fmla="*/ 6 w 98"/>
                <a:gd name="T7" fmla="*/ 8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60">
                  <a:moveTo>
                    <a:pt x="6" y="85"/>
                  </a:moveTo>
                  <a:lnTo>
                    <a:pt x="98" y="160"/>
                  </a:lnTo>
                  <a:lnTo>
                    <a:pt x="0" y="0"/>
                  </a:lnTo>
                  <a:lnTo>
                    <a:pt x="6" y="8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Freeform 12"/>
          <p:cNvSpPr/>
          <p:nvPr/>
        </p:nvSpPr>
        <p:spPr bwMode="auto">
          <a:xfrm flipV="1">
            <a:off x="1112839" y="2957745"/>
            <a:ext cx="1373187" cy="1291865"/>
          </a:xfrm>
          <a:custGeom>
            <a:avLst/>
            <a:gdLst/>
            <a:ahLst/>
            <a:cxnLst/>
            <a:rect l="l" t="t" r="r" b="b"/>
            <a:pathLst>
              <a:path w="1373187" h="1291466">
                <a:moveTo>
                  <a:pt x="1373186" y="1291466"/>
                </a:moveTo>
                <a:lnTo>
                  <a:pt x="1316220" y="1239784"/>
                </a:lnTo>
                <a:lnTo>
                  <a:pt x="1316221" y="1239784"/>
                </a:lnTo>
                <a:lnTo>
                  <a:pt x="1373187" y="1291466"/>
                </a:lnTo>
                <a:lnTo>
                  <a:pt x="1217612" y="1008792"/>
                </a:lnTo>
                <a:lnTo>
                  <a:pt x="1224267" y="1113714"/>
                </a:lnTo>
                <a:cubicBezTo>
                  <a:pt x="1123585" y="1022574"/>
                  <a:pt x="907850" y="827283"/>
                  <a:pt x="445585" y="408824"/>
                </a:cubicBezTo>
                <a:lnTo>
                  <a:pt x="450849" y="206706"/>
                </a:lnTo>
                <a:lnTo>
                  <a:pt x="219074" y="0"/>
                </a:lnTo>
                <a:lnTo>
                  <a:pt x="213889" y="199085"/>
                </a:lnTo>
                <a:lnTo>
                  <a:pt x="205595" y="191578"/>
                </a:lnTo>
                <a:cubicBezTo>
                  <a:pt x="192296" y="178438"/>
                  <a:pt x="173086" y="181723"/>
                  <a:pt x="162743" y="194863"/>
                </a:cubicBezTo>
                <a:cubicBezTo>
                  <a:pt x="152399" y="209645"/>
                  <a:pt x="153877" y="230996"/>
                  <a:pt x="167176" y="242494"/>
                </a:cubicBezTo>
                <a:cubicBezTo>
                  <a:pt x="167176" y="242494"/>
                  <a:pt x="167176" y="242494"/>
                  <a:pt x="169337" y="244450"/>
                </a:cubicBezTo>
                <a:lnTo>
                  <a:pt x="178874" y="253084"/>
                </a:lnTo>
                <a:lnTo>
                  <a:pt x="0" y="302108"/>
                </a:lnTo>
                <a:lnTo>
                  <a:pt x="231775" y="510580"/>
                </a:lnTo>
                <a:lnTo>
                  <a:pt x="408272" y="460742"/>
                </a:lnTo>
                <a:cubicBezTo>
                  <a:pt x="557041" y="595413"/>
                  <a:pt x="797608" y="813183"/>
                  <a:pt x="1186619" y="1165328"/>
                </a:cubicBezTo>
                <a:lnTo>
                  <a:pt x="1092199" y="1180163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4427984" y="755559"/>
            <a:ext cx="4248472" cy="93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前期工作要准备充分，做好项目计划，尽可能的细化项目的工作内容，制定好项目里程碑和甘特图，严格按照计划执行任务，在规定的时间内交付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53" name="椭圆 6152"/>
          <p:cNvSpPr/>
          <p:nvPr/>
        </p:nvSpPr>
        <p:spPr>
          <a:xfrm>
            <a:off x="3599892" y="769608"/>
            <a:ext cx="504056" cy="5042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9" name="Rectangle 24"/>
          <p:cNvSpPr>
            <a:spLocks noChangeArrowheads="1"/>
          </p:cNvSpPr>
          <p:nvPr/>
        </p:nvSpPr>
        <p:spPr bwMode="auto">
          <a:xfrm>
            <a:off x="4427424" y="1884056"/>
            <a:ext cx="4248472" cy="125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在项目开发过程中小组成员之间要经常沟通交流，尽可能的采取面对面的交流方式，避免聊天工具会带来表述不明确，理解偏差等一些问题，造成项目不符合预期效果，以至于项目延期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603819" y="1884056"/>
            <a:ext cx="504056" cy="5042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1" name="Rectangle 24"/>
          <p:cNvSpPr>
            <a:spLocks noChangeArrowheads="1"/>
          </p:cNvSpPr>
          <p:nvPr/>
        </p:nvSpPr>
        <p:spPr bwMode="auto">
          <a:xfrm>
            <a:off x="4427424" y="3333699"/>
            <a:ext cx="4248472" cy="60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项目具体的工作要合理分配，每一项任务都要具体到个人，责任明确，不能模糊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599892" y="3332256"/>
            <a:ext cx="504056" cy="5042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3" name="Rectangle 24"/>
          <p:cNvSpPr>
            <a:spLocks noChangeArrowheads="1"/>
          </p:cNvSpPr>
          <p:nvPr/>
        </p:nvSpPr>
        <p:spPr bwMode="auto">
          <a:xfrm>
            <a:off x="4427424" y="4245028"/>
            <a:ext cx="4248472" cy="60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前期的项目风险计划要考虑全面，针对所有可能的风险，制定合理有效的应对措施，避免风险带来的损失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599892" y="4249610"/>
            <a:ext cx="504056" cy="5042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项目心得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2" name="矩形 3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6153" grpId="0" animBg="1"/>
      <p:bldP spid="49" grpId="0"/>
      <p:bldP spid="50" grpId="0" animBg="1"/>
      <p:bldP spid="51" grpId="0"/>
      <p:bldP spid="52" grpId="0" animBg="1"/>
      <p:bldP spid="53" grpId="0"/>
      <p:bldP spid="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展望</a:t>
            </a: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06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5398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416158" y="2470013"/>
            <a:ext cx="733425" cy="73365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7667" name="Group 19"/>
          <p:cNvGrpSpPr/>
          <p:nvPr/>
        </p:nvGrpSpPr>
        <p:grpSpPr bwMode="auto">
          <a:xfrm>
            <a:off x="1568682" y="1461639"/>
            <a:ext cx="1733550" cy="2528080"/>
            <a:chOff x="0" y="0"/>
            <a:chExt cx="1335" cy="1947"/>
          </a:xfrm>
        </p:grpSpPr>
        <p:sp>
          <p:nvSpPr>
            <p:cNvPr id="27668" name="Freeform 20"/>
            <p:cNvSpPr>
              <a:spLocks noEditPoints="1"/>
            </p:cNvSpPr>
            <p:nvPr/>
          </p:nvSpPr>
          <p:spPr bwMode="auto">
            <a:xfrm>
              <a:off x="0" y="0"/>
              <a:ext cx="1335" cy="1609"/>
            </a:xfrm>
            <a:custGeom>
              <a:avLst/>
              <a:gdLst>
                <a:gd name="T0" fmla="*/ 282 w 565"/>
                <a:gd name="T1" fmla="*/ 0 h 681"/>
                <a:gd name="T2" fmla="*/ 0 w 565"/>
                <a:gd name="T3" fmla="*/ 283 h 681"/>
                <a:gd name="T4" fmla="*/ 72 w 565"/>
                <a:gd name="T5" fmla="*/ 472 h 681"/>
                <a:gd name="T6" fmla="*/ 72 w 565"/>
                <a:gd name="T7" fmla="*/ 472 h 681"/>
                <a:gd name="T8" fmla="*/ 73 w 565"/>
                <a:gd name="T9" fmla="*/ 473 h 681"/>
                <a:gd name="T10" fmla="*/ 85 w 565"/>
                <a:gd name="T11" fmla="*/ 486 h 681"/>
                <a:gd name="T12" fmla="*/ 151 w 565"/>
                <a:gd name="T13" fmla="*/ 568 h 681"/>
                <a:gd name="T14" fmla="*/ 232 w 565"/>
                <a:gd name="T15" fmla="*/ 681 h 681"/>
                <a:gd name="T16" fmla="*/ 275 w 565"/>
                <a:gd name="T17" fmla="*/ 681 h 681"/>
                <a:gd name="T18" fmla="*/ 289 w 565"/>
                <a:gd name="T19" fmla="*/ 681 h 681"/>
                <a:gd name="T20" fmla="*/ 332 w 565"/>
                <a:gd name="T21" fmla="*/ 681 h 681"/>
                <a:gd name="T22" fmla="*/ 414 w 565"/>
                <a:gd name="T23" fmla="*/ 568 h 681"/>
                <a:gd name="T24" fmla="*/ 477 w 565"/>
                <a:gd name="T25" fmla="*/ 488 h 681"/>
                <a:gd name="T26" fmla="*/ 565 w 565"/>
                <a:gd name="T27" fmla="*/ 283 h 681"/>
                <a:gd name="T28" fmla="*/ 282 w 565"/>
                <a:gd name="T29" fmla="*/ 0 h 681"/>
                <a:gd name="T30" fmla="*/ 388 w 565"/>
                <a:gd name="T31" fmla="*/ 410 h 681"/>
                <a:gd name="T32" fmla="*/ 354 w 565"/>
                <a:gd name="T33" fmla="*/ 455 h 681"/>
                <a:gd name="T34" fmla="*/ 309 w 565"/>
                <a:gd name="T35" fmla="*/ 520 h 681"/>
                <a:gd name="T36" fmla="*/ 286 w 565"/>
                <a:gd name="T37" fmla="*/ 520 h 681"/>
                <a:gd name="T38" fmla="*/ 279 w 565"/>
                <a:gd name="T39" fmla="*/ 520 h 681"/>
                <a:gd name="T40" fmla="*/ 255 w 565"/>
                <a:gd name="T41" fmla="*/ 520 h 681"/>
                <a:gd name="T42" fmla="*/ 211 w 565"/>
                <a:gd name="T43" fmla="*/ 455 h 681"/>
                <a:gd name="T44" fmla="*/ 176 w 565"/>
                <a:gd name="T45" fmla="*/ 408 h 681"/>
                <a:gd name="T46" fmla="*/ 169 w 565"/>
                <a:gd name="T47" fmla="*/ 401 h 681"/>
                <a:gd name="T48" fmla="*/ 168 w 565"/>
                <a:gd name="T49" fmla="*/ 400 h 681"/>
                <a:gd name="T50" fmla="*/ 168 w 565"/>
                <a:gd name="T51" fmla="*/ 400 h 681"/>
                <a:gd name="T52" fmla="*/ 129 w 565"/>
                <a:gd name="T53" fmla="*/ 292 h 681"/>
                <a:gd name="T54" fmla="*/ 282 w 565"/>
                <a:gd name="T55" fmla="*/ 129 h 681"/>
                <a:gd name="T56" fmla="*/ 436 w 565"/>
                <a:gd name="T57" fmla="*/ 292 h 681"/>
                <a:gd name="T58" fmla="*/ 388 w 565"/>
                <a:gd name="T59" fmla="*/ 41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5" h="681">
                  <a:moveTo>
                    <a:pt x="282" y="0"/>
                  </a:moveTo>
                  <a:cubicBezTo>
                    <a:pt x="126" y="0"/>
                    <a:pt x="0" y="127"/>
                    <a:pt x="0" y="283"/>
                  </a:cubicBezTo>
                  <a:cubicBezTo>
                    <a:pt x="0" y="356"/>
                    <a:pt x="27" y="422"/>
                    <a:pt x="72" y="472"/>
                  </a:cubicBezTo>
                  <a:cubicBezTo>
                    <a:pt x="72" y="472"/>
                    <a:pt x="72" y="472"/>
                    <a:pt x="72" y="472"/>
                  </a:cubicBezTo>
                  <a:cubicBezTo>
                    <a:pt x="72" y="472"/>
                    <a:pt x="72" y="473"/>
                    <a:pt x="73" y="473"/>
                  </a:cubicBezTo>
                  <a:cubicBezTo>
                    <a:pt x="77" y="478"/>
                    <a:pt x="81" y="482"/>
                    <a:pt x="85" y="486"/>
                  </a:cubicBezTo>
                  <a:cubicBezTo>
                    <a:pt x="102" y="504"/>
                    <a:pt x="131" y="536"/>
                    <a:pt x="151" y="568"/>
                  </a:cubicBezTo>
                  <a:cubicBezTo>
                    <a:pt x="180" y="615"/>
                    <a:pt x="165" y="681"/>
                    <a:pt x="232" y="681"/>
                  </a:cubicBezTo>
                  <a:cubicBezTo>
                    <a:pt x="275" y="681"/>
                    <a:pt x="275" y="681"/>
                    <a:pt x="275" y="681"/>
                  </a:cubicBezTo>
                  <a:cubicBezTo>
                    <a:pt x="289" y="681"/>
                    <a:pt x="289" y="681"/>
                    <a:pt x="289" y="681"/>
                  </a:cubicBezTo>
                  <a:cubicBezTo>
                    <a:pt x="332" y="681"/>
                    <a:pt x="332" y="681"/>
                    <a:pt x="332" y="681"/>
                  </a:cubicBezTo>
                  <a:cubicBezTo>
                    <a:pt x="399" y="681"/>
                    <a:pt x="385" y="615"/>
                    <a:pt x="414" y="568"/>
                  </a:cubicBezTo>
                  <a:cubicBezTo>
                    <a:pt x="433" y="538"/>
                    <a:pt x="460" y="507"/>
                    <a:pt x="477" y="488"/>
                  </a:cubicBezTo>
                  <a:cubicBezTo>
                    <a:pt x="531" y="437"/>
                    <a:pt x="565" y="364"/>
                    <a:pt x="565" y="283"/>
                  </a:cubicBezTo>
                  <a:cubicBezTo>
                    <a:pt x="565" y="127"/>
                    <a:pt x="439" y="0"/>
                    <a:pt x="282" y="0"/>
                  </a:cubicBezTo>
                  <a:close/>
                  <a:moveTo>
                    <a:pt x="388" y="410"/>
                  </a:moveTo>
                  <a:cubicBezTo>
                    <a:pt x="379" y="420"/>
                    <a:pt x="364" y="438"/>
                    <a:pt x="354" y="455"/>
                  </a:cubicBezTo>
                  <a:cubicBezTo>
                    <a:pt x="338" y="482"/>
                    <a:pt x="346" y="520"/>
                    <a:pt x="309" y="520"/>
                  </a:cubicBezTo>
                  <a:cubicBezTo>
                    <a:pt x="286" y="520"/>
                    <a:pt x="286" y="520"/>
                    <a:pt x="286" y="520"/>
                  </a:cubicBezTo>
                  <a:cubicBezTo>
                    <a:pt x="279" y="520"/>
                    <a:pt x="279" y="520"/>
                    <a:pt x="279" y="520"/>
                  </a:cubicBezTo>
                  <a:cubicBezTo>
                    <a:pt x="255" y="520"/>
                    <a:pt x="255" y="520"/>
                    <a:pt x="255" y="520"/>
                  </a:cubicBezTo>
                  <a:cubicBezTo>
                    <a:pt x="219" y="520"/>
                    <a:pt x="227" y="482"/>
                    <a:pt x="211" y="455"/>
                  </a:cubicBezTo>
                  <a:cubicBezTo>
                    <a:pt x="201" y="437"/>
                    <a:pt x="185" y="419"/>
                    <a:pt x="176" y="408"/>
                  </a:cubicBezTo>
                  <a:cubicBezTo>
                    <a:pt x="173" y="406"/>
                    <a:pt x="171" y="403"/>
                    <a:pt x="169" y="401"/>
                  </a:cubicBezTo>
                  <a:cubicBezTo>
                    <a:pt x="169" y="401"/>
                    <a:pt x="168" y="400"/>
                    <a:pt x="168" y="400"/>
                  </a:cubicBezTo>
                  <a:cubicBezTo>
                    <a:pt x="168" y="400"/>
                    <a:pt x="168" y="400"/>
                    <a:pt x="168" y="400"/>
                  </a:cubicBezTo>
                  <a:cubicBezTo>
                    <a:pt x="144" y="371"/>
                    <a:pt x="129" y="333"/>
                    <a:pt x="129" y="292"/>
                  </a:cubicBezTo>
                  <a:cubicBezTo>
                    <a:pt x="129" y="202"/>
                    <a:pt x="198" y="129"/>
                    <a:pt x="282" y="129"/>
                  </a:cubicBezTo>
                  <a:cubicBezTo>
                    <a:pt x="367" y="129"/>
                    <a:pt x="436" y="202"/>
                    <a:pt x="436" y="292"/>
                  </a:cubicBezTo>
                  <a:cubicBezTo>
                    <a:pt x="436" y="338"/>
                    <a:pt x="417" y="380"/>
                    <a:pt x="388" y="4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7669" name="Freeform 21"/>
            <p:cNvSpPr/>
            <p:nvPr/>
          </p:nvSpPr>
          <p:spPr bwMode="auto">
            <a:xfrm>
              <a:off x="442" y="1621"/>
              <a:ext cx="449" cy="108"/>
            </a:xfrm>
            <a:custGeom>
              <a:avLst/>
              <a:gdLst>
                <a:gd name="T0" fmla="*/ 168 w 190"/>
                <a:gd name="T1" fmla="*/ 0 h 46"/>
                <a:gd name="T2" fmla="*/ 20 w 190"/>
                <a:gd name="T3" fmla="*/ 0 h 46"/>
                <a:gd name="T4" fmla="*/ 0 w 190"/>
                <a:gd name="T5" fmla="*/ 23 h 46"/>
                <a:gd name="T6" fmla="*/ 0 w 190"/>
                <a:gd name="T7" fmla="*/ 24 h 46"/>
                <a:gd name="T8" fmla="*/ 20 w 190"/>
                <a:gd name="T9" fmla="*/ 46 h 46"/>
                <a:gd name="T10" fmla="*/ 168 w 190"/>
                <a:gd name="T11" fmla="*/ 46 h 46"/>
                <a:gd name="T12" fmla="*/ 190 w 190"/>
                <a:gd name="T13" fmla="*/ 24 h 46"/>
                <a:gd name="T14" fmla="*/ 190 w 190"/>
                <a:gd name="T15" fmla="*/ 23 h 46"/>
                <a:gd name="T16" fmla="*/ 168 w 190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46">
                  <a:moveTo>
                    <a:pt x="16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2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9" y="46"/>
                    <a:pt x="20" y="46"/>
                  </a:cubicBezTo>
                  <a:cubicBezTo>
                    <a:pt x="168" y="46"/>
                    <a:pt x="168" y="46"/>
                    <a:pt x="168" y="46"/>
                  </a:cubicBezTo>
                  <a:cubicBezTo>
                    <a:pt x="180" y="46"/>
                    <a:pt x="190" y="35"/>
                    <a:pt x="190" y="24"/>
                  </a:cubicBezTo>
                  <a:cubicBezTo>
                    <a:pt x="190" y="23"/>
                    <a:pt x="190" y="23"/>
                    <a:pt x="190" y="23"/>
                  </a:cubicBezTo>
                  <a:cubicBezTo>
                    <a:pt x="190" y="12"/>
                    <a:pt x="180" y="0"/>
                    <a:pt x="168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Freeform 22"/>
            <p:cNvSpPr/>
            <p:nvPr/>
          </p:nvSpPr>
          <p:spPr bwMode="auto">
            <a:xfrm>
              <a:off x="442" y="1748"/>
              <a:ext cx="449" cy="199"/>
            </a:xfrm>
            <a:custGeom>
              <a:avLst/>
              <a:gdLst>
                <a:gd name="T0" fmla="*/ 168 w 190"/>
                <a:gd name="T1" fmla="*/ 0 h 84"/>
                <a:gd name="T2" fmla="*/ 20 w 190"/>
                <a:gd name="T3" fmla="*/ 0 h 84"/>
                <a:gd name="T4" fmla="*/ 0 w 190"/>
                <a:gd name="T5" fmla="*/ 22 h 84"/>
                <a:gd name="T6" fmla="*/ 0 w 190"/>
                <a:gd name="T7" fmla="*/ 22 h 84"/>
                <a:gd name="T8" fmla="*/ 20 w 190"/>
                <a:gd name="T9" fmla="*/ 41 h 84"/>
                <a:gd name="T10" fmla="*/ 48 w 190"/>
                <a:gd name="T11" fmla="*/ 41 h 84"/>
                <a:gd name="T12" fmla="*/ 48 w 190"/>
                <a:gd name="T13" fmla="*/ 46 h 84"/>
                <a:gd name="T14" fmla="*/ 95 w 190"/>
                <a:gd name="T15" fmla="*/ 84 h 84"/>
                <a:gd name="T16" fmla="*/ 141 w 190"/>
                <a:gd name="T17" fmla="*/ 46 h 84"/>
                <a:gd name="T18" fmla="*/ 141 w 190"/>
                <a:gd name="T19" fmla="*/ 41 h 84"/>
                <a:gd name="T20" fmla="*/ 168 w 190"/>
                <a:gd name="T21" fmla="*/ 41 h 84"/>
                <a:gd name="T22" fmla="*/ 190 w 190"/>
                <a:gd name="T23" fmla="*/ 22 h 84"/>
                <a:gd name="T24" fmla="*/ 190 w 190"/>
                <a:gd name="T25" fmla="*/ 22 h 84"/>
                <a:gd name="T26" fmla="*/ 168 w 190"/>
                <a:gd name="T2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84">
                  <a:moveTo>
                    <a:pt x="16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1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33"/>
                    <a:pt x="9" y="41"/>
                    <a:pt x="20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3"/>
                    <a:pt x="48" y="44"/>
                    <a:pt x="48" y="46"/>
                  </a:cubicBezTo>
                  <a:cubicBezTo>
                    <a:pt x="48" y="67"/>
                    <a:pt x="69" y="84"/>
                    <a:pt x="95" y="84"/>
                  </a:cubicBezTo>
                  <a:cubicBezTo>
                    <a:pt x="120" y="84"/>
                    <a:pt x="141" y="67"/>
                    <a:pt x="141" y="46"/>
                  </a:cubicBezTo>
                  <a:cubicBezTo>
                    <a:pt x="141" y="44"/>
                    <a:pt x="141" y="43"/>
                    <a:pt x="141" y="41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80" y="41"/>
                    <a:pt x="190" y="33"/>
                    <a:pt x="190" y="22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0" y="11"/>
                    <a:pt x="180" y="0"/>
                    <a:pt x="168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Freeform 23"/>
            <p:cNvSpPr>
              <a:spLocks noEditPoints="1"/>
            </p:cNvSpPr>
            <p:nvPr/>
          </p:nvSpPr>
          <p:spPr bwMode="auto">
            <a:xfrm>
              <a:off x="560" y="605"/>
              <a:ext cx="215" cy="276"/>
            </a:xfrm>
            <a:custGeom>
              <a:avLst/>
              <a:gdLst>
                <a:gd name="T0" fmla="*/ 88 w 91"/>
                <a:gd name="T1" fmla="*/ 0 h 117"/>
                <a:gd name="T2" fmla="*/ 3 w 91"/>
                <a:gd name="T3" fmla="*/ 0 h 117"/>
                <a:gd name="T4" fmla="*/ 0 w 91"/>
                <a:gd name="T5" fmla="*/ 3 h 117"/>
                <a:gd name="T6" fmla="*/ 0 w 91"/>
                <a:gd name="T7" fmla="*/ 114 h 117"/>
                <a:gd name="T8" fmla="*/ 3 w 91"/>
                <a:gd name="T9" fmla="*/ 116 h 117"/>
                <a:gd name="T10" fmla="*/ 43 w 91"/>
                <a:gd name="T11" fmla="*/ 92 h 117"/>
                <a:gd name="T12" fmla="*/ 48 w 91"/>
                <a:gd name="T13" fmla="*/ 92 h 117"/>
                <a:gd name="T14" fmla="*/ 88 w 91"/>
                <a:gd name="T15" fmla="*/ 116 h 117"/>
                <a:gd name="T16" fmla="*/ 91 w 91"/>
                <a:gd name="T17" fmla="*/ 114 h 117"/>
                <a:gd name="T18" fmla="*/ 91 w 91"/>
                <a:gd name="T19" fmla="*/ 3 h 117"/>
                <a:gd name="T20" fmla="*/ 88 w 91"/>
                <a:gd name="T21" fmla="*/ 0 h 117"/>
                <a:gd name="T22" fmla="*/ 65 w 91"/>
                <a:gd name="T23" fmla="*/ 49 h 117"/>
                <a:gd name="T24" fmla="*/ 62 w 91"/>
                <a:gd name="T25" fmla="*/ 53 h 117"/>
                <a:gd name="T26" fmla="*/ 50 w 91"/>
                <a:gd name="T27" fmla="*/ 53 h 117"/>
                <a:gd name="T28" fmla="*/ 50 w 91"/>
                <a:gd name="T29" fmla="*/ 64 h 117"/>
                <a:gd name="T30" fmla="*/ 47 w 91"/>
                <a:gd name="T31" fmla="*/ 67 h 117"/>
                <a:gd name="T32" fmla="*/ 44 w 91"/>
                <a:gd name="T33" fmla="*/ 67 h 117"/>
                <a:gd name="T34" fmla="*/ 41 w 91"/>
                <a:gd name="T35" fmla="*/ 64 h 117"/>
                <a:gd name="T36" fmla="*/ 41 w 91"/>
                <a:gd name="T37" fmla="*/ 53 h 117"/>
                <a:gd name="T38" fmla="*/ 29 w 91"/>
                <a:gd name="T39" fmla="*/ 53 h 117"/>
                <a:gd name="T40" fmla="*/ 26 w 91"/>
                <a:gd name="T41" fmla="*/ 49 h 117"/>
                <a:gd name="T42" fmla="*/ 26 w 91"/>
                <a:gd name="T43" fmla="*/ 46 h 117"/>
                <a:gd name="T44" fmla="*/ 29 w 91"/>
                <a:gd name="T45" fmla="*/ 43 h 117"/>
                <a:gd name="T46" fmla="*/ 41 w 91"/>
                <a:gd name="T47" fmla="*/ 43 h 117"/>
                <a:gd name="T48" fmla="*/ 41 w 91"/>
                <a:gd name="T49" fmla="*/ 31 h 117"/>
                <a:gd name="T50" fmla="*/ 44 w 91"/>
                <a:gd name="T51" fmla="*/ 28 h 117"/>
                <a:gd name="T52" fmla="*/ 47 w 91"/>
                <a:gd name="T53" fmla="*/ 28 h 117"/>
                <a:gd name="T54" fmla="*/ 50 w 91"/>
                <a:gd name="T55" fmla="*/ 31 h 117"/>
                <a:gd name="T56" fmla="*/ 50 w 91"/>
                <a:gd name="T57" fmla="*/ 43 h 117"/>
                <a:gd name="T58" fmla="*/ 62 w 91"/>
                <a:gd name="T59" fmla="*/ 43 h 117"/>
                <a:gd name="T60" fmla="*/ 65 w 91"/>
                <a:gd name="T61" fmla="*/ 46 h 117"/>
                <a:gd name="T62" fmla="*/ 65 w 91"/>
                <a:gd name="T63" fmla="*/ 4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" h="117">
                  <a:moveTo>
                    <a:pt x="8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1" y="117"/>
                    <a:pt x="3" y="116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4" y="91"/>
                    <a:pt x="47" y="91"/>
                    <a:pt x="48" y="92"/>
                  </a:cubicBezTo>
                  <a:cubicBezTo>
                    <a:pt x="88" y="116"/>
                    <a:pt x="88" y="116"/>
                    <a:pt x="88" y="116"/>
                  </a:cubicBezTo>
                  <a:cubicBezTo>
                    <a:pt x="90" y="117"/>
                    <a:pt x="91" y="116"/>
                    <a:pt x="91" y="114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89" y="0"/>
                    <a:pt x="88" y="0"/>
                  </a:cubicBezTo>
                  <a:close/>
                  <a:moveTo>
                    <a:pt x="65" y="49"/>
                  </a:moveTo>
                  <a:cubicBezTo>
                    <a:pt x="65" y="51"/>
                    <a:pt x="64" y="53"/>
                    <a:pt x="62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6"/>
                    <a:pt x="49" y="67"/>
                    <a:pt x="47" y="67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2" y="67"/>
                    <a:pt x="41" y="66"/>
                    <a:pt x="41" y="64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7" y="53"/>
                    <a:pt x="26" y="51"/>
                    <a:pt x="26" y="49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4"/>
                    <a:pt x="27" y="43"/>
                    <a:pt x="29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29"/>
                    <a:pt x="42" y="28"/>
                    <a:pt x="44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9" y="28"/>
                    <a:pt x="50" y="29"/>
                    <a:pt x="50" y="31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4" y="43"/>
                    <a:pt x="65" y="44"/>
                    <a:pt x="65" y="46"/>
                  </a:cubicBezTo>
                  <a:lnTo>
                    <a:pt x="65" y="4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672" name="Freeform 24"/>
            <p:cNvSpPr/>
            <p:nvPr/>
          </p:nvSpPr>
          <p:spPr bwMode="auto">
            <a:xfrm>
              <a:off x="621" y="543"/>
              <a:ext cx="215" cy="279"/>
            </a:xfrm>
            <a:custGeom>
              <a:avLst/>
              <a:gdLst>
                <a:gd name="T0" fmla="*/ 87 w 91"/>
                <a:gd name="T1" fmla="*/ 0 h 118"/>
                <a:gd name="T2" fmla="*/ 91 w 91"/>
                <a:gd name="T3" fmla="*/ 3 h 118"/>
                <a:gd name="T4" fmla="*/ 91 w 91"/>
                <a:gd name="T5" fmla="*/ 115 h 118"/>
                <a:gd name="T6" fmla="*/ 88 w 91"/>
                <a:gd name="T7" fmla="*/ 117 h 118"/>
                <a:gd name="T8" fmla="*/ 77 w 91"/>
                <a:gd name="T9" fmla="*/ 109 h 118"/>
                <a:gd name="T10" fmla="*/ 75 w 91"/>
                <a:gd name="T11" fmla="*/ 104 h 118"/>
                <a:gd name="T12" fmla="*/ 75 w 91"/>
                <a:gd name="T13" fmla="*/ 19 h 118"/>
                <a:gd name="T14" fmla="*/ 71 w 91"/>
                <a:gd name="T15" fmla="*/ 16 h 118"/>
                <a:gd name="T16" fmla="*/ 3 w 91"/>
                <a:gd name="T17" fmla="*/ 16 h 118"/>
                <a:gd name="T18" fmla="*/ 0 w 91"/>
                <a:gd name="T19" fmla="*/ 13 h 118"/>
                <a:gd name="T20" fmla="*/ 0 w 91"/>
                <a:gd name="T21" fmla="*/ 3 h 118"/>
                <a:gd name="T22" fmla="*/ 3 w 91"/>
                <a:gd name="T23" fmla="*/ 0 h 118"/>
                <a:gd name="T24" fmla="*/ 87 w 91"/>
                <a:gd name="T2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118">
                  <a:moveTo>
                    <a:pt x="87" y="0"/>
                  </a:moveTo>
                  <a:cubicBezTo>
                    <a:pt x="89" y="0"/>
                    <a:pt x="91" y="2"/>
                    <a:pt x="91" y="3"/>
                  </a:cubicBezTo>
                  <a:cubicBezTo>
                    <a:pt x="91" y="115"/>
                    <a:pt x="91" y="115"/>
                    <a:pt x="91" y="115"/>
                  </a:cubicBezTo>
                  <a:cubicBezTo>
                    <a:pt x="91" y="117"/>
                    <a:pt x="89" y="118"/>
                    <a:pt x="88" y="117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6" y="108"/>
                    <a:pt x="75" y="106"/>
                    <a:pt x="75" y="104"/>
                  </a:cubicBezTo>
                  <a:cubicBezTo>
                    <a:pt x="75" y="19"/>
                    <a:pt x="75" y="19"/>
                    <a:pt x="75" y="19"/>
                  </a:cubicBezTo>
                  <a:cubicBezTo>
                    <a:pt x="75" y="18"/>
                    <a:pt x="73" y="16"/>
                    <a:pt x="71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686" name="Group 38"/>
          <p:cNvGrpSpPr/>
          <p:nvPr/>
        </p:nvGrpSpPr>
        <p:grpSpPr bwMode="auto">
          <a:xfrm>
            <a:off x="666982" y="2671688"/>
            <a:ext cx="241300" cy="320774"/>
            <a:chOff x="0" y="0"/>
            <a:chExt cx="201" cy="269"/>
          </a:xfrm>
        </p:grpSpPr>
        <p:sp>
          <p:nvSpPr>
            <p:cNvPr id="27687" name="Freeform 39"/>
            <p:cNvSpPr/>
            <p:nvPr/>
          </p:nvSpPr>
          <p:spPr bwMode="auto">
            <a:xfrm>
              <a:off x="75" y="0"/>
              <a:ext cx="52" cy="30"/>
            </a:xfrm>
            <a:custGeom>
              <a:avLst/>
              <a:gdLst>
                <a:gd name="T0" fmla="*/ 20 w 22"/>
                <a:gd name="T1" fmla="*/ 7 h 13"/>
                <a:gd name="T2" fmla="*/ 22 w 22"/>
                <a:gd name="T3" fmla="*/ 12 h 13"/>
                <a:gd name="T4" fmla="*/ 17 w 22"/>
                <a:gd name="T5" fmla="*/ 12 h 13"/>
                <a:gd name="T6" fmla="*/ 11 w 22"/>
                <a:gd name="T7" fmla="*/ 12 h 13"/>
                <a:gd name="T8" fmla="*/ 4 w 22"/>
                <a:gd name="T9" fmla="*/ 12 h 13"/>
                <a:gd name="T10" fmla="*/ 0 w 22"/>
                <a:gd name="T11" fmla="*/ 12 h 13"/>
                <a:gd name="T12" fmla="*/ 1 w 22"/>
                <a:gd name="T13" fmla="*/ 7 h 13"/>
                <a:gd name="T14" fmla="*/ 11 w 22"/>
                <a:gd name="T15" fmla="*/ 0 h 13"/>
                <a:gd name="T16" fmla="*/ 20 w 2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20" y="7"/>
                  </a:moveTo>
                  <a:cubicBezTo>
                    <a:pt x="21" y="9"/>
                    <a:pt x="22" y="12"/>
                    <a:pt x="22" y="12"/>
                  </a:cubicBezTo>
                  <a:cubicBezTo>
                    <a:pt x="22" y="13"/>
                    <a:pt x="20" y="13"/>
                    <a:pt x="17" y="12"/>
                  </a:cubicBezTo>
                  <a:cubicBezTo>
                    <a:pt x="17" y="12"/>
                    <a:pt x="15" y="12"/>
                    <a:pt x="11" y="12"/>
                  </a:cubicBezTo>
                  <a:cubicBezTo>
                    <a:pt x="6" y="12"/>
                    <a:pt x="4" y="12"/>
                    <a:pt x="4" y="12"/>
                  </a:cubicBezTo>
                  <a:cubicBezTo>
                    <a:pt x="2" y="13"/>
                    <a:pt x="0" y="13"/>
                    <a:pt x="0" y="12"/>
                  </a:cubicBezTo>
                  <a:cubicBezTo>
                    <a:pt x="0" y="12"/>
                    <a:pt x="0" y="9"/>
                    <a:pt x="1" y="7"/>
                  </a:cubicBezTo>
                  <a:cubicBezTo>
                    <a:pt x="1" y="7"/>
                    <a:pt x="5" y="0"/>
                    <a:pt x="11" y="0"/>
                  </a:cubicBezTo>
                  <a:cubicBezTo>
                    <a:pt x="17" y="0"/>
                    <a:pt x="20" y="7"/>
                    <a:pt x="2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8" name="Freeform 40"/>
            <p:cNvSpPr/>
            <p:nvPr/>
          </p:nvSpPr>
          <p:spPr bwMode="auto">
            <a:xfrm>
              <a:off x="64" y="241"/>
              <a:ext cx="75" cy="28"/>
            </a:xfrm>
            <a:custGeom>
              <a:avLst/>
              <a:gdLst>
                <a:gd name="T0" fmla="*/ 29 w 32"/>
                <a:gd name="T1" fmla="*/ 1 h 12"/>
                <a:gd name="T2" fmla="*/ 30 w 32"/>
                <a:gd name="T3" fmla="*/ 3 h 12"/>
                <a:gd name="T4" fmla="*/ 16 w 32"/>
                <a:gd name="T5" fmla="*/ 12 h 12"/>
                <a:gd name="T6" fmla="*/ 1 w 32"/>
                <a:gd name="T7" fmla="*/ 3 h 12"/>
                <a:gd name="T8" fmla="*/ 3 w 32"/>
                <a:gd name="T9" fmla="*/ 1 h 12"/>
                <a:gd name="T10" fmla="*/ 11 w 32"/>
                <a:gd name="T11" fmla="*/ 2 h 12"/>
                <a:gd name="T12" fmla="*/ 20 w 32"/>
                <a:gd name="T13" fmla="*/ 2 h 12"/>
                <a:gd name="T14" fmla="*/ 29 w 32"/>
                <a:gd name="T1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29" y="1"/>
                  </a:moveTo>
                  <a:cubicBezTo>
                    <a:pt x="31" y="0"/>
                    <a:pt x="32" y="1"/>
                    <a:pt x="30" y="3"/>
                  </a:cubicBezTo>
                  <a:cubicBezTo>
                    <a:pt x="30" y="3"/>
                    <a:pt x="24" y="12"/>
                    <a:pt x="16" y="12"/>
                  </a:cubicBezTo>
                  <a:cubicBezTo>
                    <a:pt x="8" y="12"/>
                    <a:pt x="1" y="3"/>
                    <a:pt x="1" y="3"/>
                  </a:cubicBezTo>
                  <a:cubicBezTo>
                    <a:pt x="0" y="1"/>
                    <a:pt x="0" y="0"/>
                    <a:pt x="3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2"/>
                    <a:pt x="18" y="2"/>
                    <a:pt x="20" y="2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9" name="Freeform 41"/>
            <p:cNvSpPr/>
            <p:nvPr/>
          </p:nvSpPr>
          <p:spPr bwMode="auto">
            <a:xfrm>
              <a:off x="0" y="42"/>
              <a:ext cx="201" cy="189"/>
            </a:xfrm>
            <a:custGeom>
              <a:avLst/>
              <a:gdLst>
                <a:gd name="T0" fmla="*/ 85 w 85"/>
                <a:gd name="T1" fmla="*/ 63 h 80"/>
                <a:gd name="T2" fmla="*/ 85 w 85"/>
                <a:gd name="T3" fmla="*/ 63 h 80"/>
                <a:gd name="T4" fmla="*/ 77 w 85"/>
                <a:gd name="T5" fmla="*/ 37 h 80"/>
                <a:gd name="T6" fmla="*/ 76 w 85"/>
                <a:gd name="T7" fmla="*/ 34 h 80"/>
                <a:gd name="T8" fmla="*/ 76 w 85"/>
                <a:gd name="T9" fmla="*/ 33 h 80"/>
                <a:gd name="T10" fmla="*/ 76 w 85"/>
                <a:gd name="T11" fmla="*/ 32 h 80"/>
                <a:gd name="T12" fmla="*/ 75 w 85"/>
                <a:gd name="T13" fmla="*/ 31 h 80"/>
                <a:gd name="T14" fmla="*/ 75 w 85"/>
                <a:gd name="T15" fmla="*/ 30 h 80"/>
                <a:gd name="T16" fmla="*/ 74 w 85"/>
                <a:gd name="T17" fmla="*/ 28 h 80"/>
                <a:gd name="T18" fmla="*/ 74 w 85"/>
                <a:gd name="T19" fmla="*/ 28 h 80"/>
                <a:gd name="T20" fmla="*/ 74 w 85"/>
                <a:gd name="T21" fmla="*/ 27 h 80"/>
                <a:gd name="T22" fmla="*/ 43 w 85"/>
                <a:gd name="T23" fmla="*/ 0 h 80"/>
                <a:gd name="T24" fmla="*/ 11 w 85"/>
                <a:gd name="T25" fmla="*/ 27 h 80"/>
                <a:gd name="T26" fmla="*/ 11 w 85"/>
                <a:gd name="T27" fmla="*/ 28 h 80"/>
                <a:gd name="T28" fmla="*/ 11 w 85"/>
                <a:gd name="T29" fmla="*/ 28 h 80"/>
                <a:gd name="T30" fmla="*/ 10 w 85"/>
                <a:gd name="T31" fmla="*/ 30 h 80"/>
                <a:gd name="T32" fmla="*/ 10 w 85"/>
                <a:gd name="T33" fmla="*/ 31 h 80"/>
                <a:gd name="T34" fmla="*/ 10 w 85"/>
                <a:gd name="T35" fmla="*/ 32 h 80"/>
                <a:gd name="T36" fmla="*/ 9 w 85"/>
                <a:gd name="T37" fmla="*/ 33 h 80"/>
                <a:gd name="T38" fmla="*/ 9 w 85"/>
                <a:gd name="T39" fmla="*/ 34 h 80"/>
                <a:gd name="T40" fmla="*/ 8 w 85"/>
                <a:gd name="T41" fmla="*/ 37 h 80"/>
                <a:gd name="T42" fmla="*/ 1 w 85"/>
                <a:gd name="T43" fmla="*/ 63 h 80"/>
                <a:gd name="T44" fmla="*/ 1 w 85"/>
                <a:gd name="T45" fmla="*/ 63 h 80"/>
                <a:gd name="T46" fmla="*/ 3 w 85"/>
                <a:gd name="T47" fmla="*/ 69 h 80"/>
                <a:gd name="T48" fmla="*/ 4 w 85"/>
                <a:gd name="T49" fmla="*/ 69 h 80"/>
                <a:gd name="T50" fmla="*/ 5 w 85"/>
                <a:gd name="T51" fmla="*/ 70 h 80"/>
                <a:gd name="T52" fmla="*/ 12 w 85"/>
                <a:gd name="T53" fmla="*/ 73 h 80"/>
                <a:gd name="T54" fmla="*/ 16 w 85"/>
                <a:gd name="T55" fmla="*/ 75 h 80"/>
                <a:gd name="T56" fmla="*/ 24 w 85"/>
                <a:gd name="T57" fmla="*/ 77 h 80"/>
                <a:gd name="T58" fmla="*/ 25 w 85"/>
                <a:gd name="T59" fmla="*/ 77 h 80"/>
                <a:gd name="T60" fmla="*/ 27 w 85"/>
                <a:gd name="T61" fmla="*/ 78 h 80"/>
                <a:gd name="T62" fmla="*/ 43 w 85"/>
                <a:gd name="T63" fmla="*/ 80 h 80"/>
                <a:gd name="T64" fmla="*/ 58 w 85"/>
                <a:gd name="T65" fmla="*/ 78 h 80"/>
                <a:gd name="T66" fmla="*/ 60 w 85"/>
                <a:gd name="T67" fmla="*/ 77 h 80"/>
                <a:gd name="T68" fmla="*/ 61 w 85"/>
                <a:gd name="T69" fmla="*/ 77 h 80"/>
                <a:gd name="T70" fmla="*/ 74 w 85"/>
                <a:gd name="T71" fmla="*/ 73 h 80"/>
                <a:gd name="T72" fmla="*/ 78 w 85"/>
                <a:gd name="T73" fmla="*/ 71 h 80"/>
                <a:gd name="T74" fmla="*/ 79 w 85"/>
                <a:gd name="T75" fmla="*/ 70 h 80"/>
                <a:gd name="T76" fmla="*/ 82 w 85"/>
                <a:gd name="T77" fmla="*/ 69 h 80"/>
                <a:gd name="T78" fmla="*/ 82 w 85"/>
                <a:gd name="T79" fmla="*/ 69 h 80"/>
                <a:gd name="T80" fmla="*/ 83 w 85"/>
                <a:gd name="T81" fmla="*/ 69 h 80"/>
                <a:gd name="T82" fmla="*/ 85 w 85"/>
                <a:gd name="T83" fmla="*/ 6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" h="80">
                  <a:moveTo>
                    <a:pt x="85" y="63"/>
                  </a:moveTo>
                  <a:cubicBezTo>
                    <a:pt x="85" y="63"/>
                    <a:pt x="85" y="63"/>
                    <a:pt x="85" y="63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6"/>
                    <a:pt x="76" y="35"/>
                    <a:pt x="76" y="34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6" y="33"/>
                    <a:pt x="76" y="32"/>
                    <a:pt x="76" y="32"/>
                  </a:cubicBezTo>
                  <a:cubicBezTo>
                    <a:pt x="76" y="32"/>
                    <a:pt x="75" y="32"/>
                    <a:pt x="75" y="31"/>
                  </a:cubicBezTo>
                  <a:cubicBezTo>
                    <a:pt x="75" y="31"/>
                    <a:pt x="75" y="30"/>
                    <a:pt x="75" y="30"/>
                  </a:cubicBezTo>
                  <a:cubicBezTo>
                    <a:pt x="75" y="30"/>
                    <a:pt x="75" y="29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7"/>
                    <a:pt x="74" y="27"/>
                  </a:cubicBezTo>
                  <a:cubicBezTo>
                    <a:pt x="69" y="12"/>
                    <a:pt x="63" y="0"/>
                    <a:pt x="43" y="0"/>
                  </a:cubicBezTo>
                  <a:cubicBezTo>
                    <a:pt x="23" y="0"/>
                    <a:pt x="17" y="12"/>
                    <a:pt x="11" y="27"/>
                  </a:cubicBezTo>
                  <a:cubicBezTo>
                    <a:pt x="11" y="27"/>
                    <a:pt x="11" y="27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9"/>
                    <a:pt x="10" y="30"/>
                    <a:pt x="10" y="30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9" y="33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5"/>
                    <a:pt x="9" y="36"/>
                    <a:pt x="8" y="37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65"/>
                    <a:pt x="1" y="68"/>
                    <a:pt x="3" y="69"/>
                  </a:cubicBezTo>
                  <a:cubicBezTo>
                    <a:pt x="3" y="69"/>
                    <a:pt x="3" y="69"/>
                    <a:pt x="4" y="69"/>
                  </a:cubicBezTo>
                  <a:cubicBezTo>
                    <a:pt x="4" y="69"/>
                    <a:pt x="5" y="70"/>
                    <a:pt x="5" y="70"/>
                  </a:cubicBezTo>
                  <a:cubicBezTo>
                    <a:pt x="7" y="71"/>
                    <a:pt x="9" y="72"/>
                    <a:pt x="12" y="73"/>
                  </a:cubicBezTo>
                  <a:cubicBezTo>
                    <a:pt x="13" y="74"/>
                    <a:pt x="14" y="74"/>
                    <a:pt x="16" y="75"/>
                  </a:cubicBezTo>
                  <a:cubicBezTo>
                    <a:pt x="18" y="75"/>
                    <a:pt x="21" y="76"/>
                    <a:pt x="24" y="77"/>
                  </a:cubicBezTo>
                  <a:cubicBezTo>
                    <a:pt x="24" y="77"/>
                    <a:pt x="25" y="77"/>
                    <a:pt x="25" y="77"/>
                  </a:cubicBezTo>
                  <a:cubicBezTo>
                    <a:pt x="26" y="78"/>
                    <a:pt x="27" y="78"/>
                    <a:pt x="27" y="78"/>
                  </a:cubicBezTo>
                  <a:cubicBezTo>
                    <a:pt x="32" y="79"/>
                    <a:pt x="37" y="80"/>
                    <a:pt x="43" y="80"/>
                  </a:cubicBezTo>
                  <a:cubicBezTo>
                    <a:pt x="48" y="80"/>
                    <a:pt x="53" y="79"/>
                    <a:pt x="58" y="78"/>
                  </a:cubicBezTo>
                  <a:cubicBezTo>
                    <a:pt x="59" y="78"/>
                    <a:pt x="59" y="78"/>
                    <a:pt x="60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6" y="76"/>
                    <a:pt x="71" y="74"/>
                    <a:pt x="74" y="73"/>
                  </a:cubicBezTo>
                  <a:cubicBezTo>
                    <a:pt x="76" y="72"/>
                    <a:pt x="77" y="71"/>
                    <a:pt x="78" y="71"/>
                  </a:cubicBezTo>
                  <a:cubicBezTo>
                    <a:pt x="79" y="71"/>
                    <a:pt x="79" y="71"/>
                    <a:pt x="79" y="70"/>
                  </a:cubicBezTo>
                  <a:cubicBezTo>
                    <a:pt x="81" y="70"/>
                    <a:pt x="82" y="69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82" y="69"/>
                    <a:pt x="82" y="69"/>
                    <a:pt x="83" y="69"/>
                  </a:cubicBezTo>
                  <a:cubicBezTo>
                    <a:pt x="84" y="68"/>
                    <a:pt x="85" y="65"/>
                    <a:pt x="85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60" name="矩形 5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Rectangle 24">
            <a:extLst>
              <a:ext uri="{FF2B5EF4-FFF2-40B4-BE49-F238E27FC236}">
                <a16:creationId xmlns:a16="http://schemas.microsoft.com/office/drawing/2014/main" id="{BA265E74-9FAA-417C-928B-BB310C560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1160958"/>
            <a:ext cx="3096344" cy="8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系统界面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目前系统界面比较普通，接下来会对系统的界面进行优化，使之更加美观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6F134EDA-E4A3-467D-87C4-D1CCC9F68F8F}"/>
              </a:ext>
            </a:extLst>
          </p:cNvPr>
          <p:cNvSpPr/>
          <p:nvPr/>
        </p:nvSpPr>
        <p:spPr>
          <a:xfrm>
            <a:off x="4283968" y="1349646"/>
            <a:ext cx="504056" cy="5042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8" name="Rectangle 24">
            <a:extLst>
              <a:ext uri="{FF2B5EF4-FFF2-40B4-BE49-F238E27FC236}">
                <a16:creationId xmlns:a16="http://schemas.microsoft.com/office/drawing/2014/main" id="{4BD62D8E-93D2-4EAE-A3AB-4F96E2BB6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438" y="2387831"/>
            <a:ext cx="3096344" cy="89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系统功能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进一步完善系统的功能，例如限制考勤的时间，超过设定时间点后的考勤算为迟到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5F9FF2D-E494-417F-95F2-075BFC26287E}"/>
              </a:ext>
            </a:extLst>
          </p:cNvPr>
          <p:cNvSpPr/>
          <p:nvPr/>
        </p:nvSpPr>
        <p:spPr>
          <a:xfrm>
            <a:off x="4283968" y="2484380"/>
            <a:ext cx="504056" cy="5042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0" name="Rectangle 24">
            <a:extLst>
              <a:ext uri="{FF2B5EF4-FFF2-40B4-BE49-F238E27FC236}">
                <a16:creationId xmlns:a16="http://schemas.microsoft.com/office/drawing/2014/main" id="{B2792C63-3867-4022-A20F-7D9930F81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3583865"/>
            <a:ext cx="2664296" cy="574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识别准确率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提高系统识别的准确率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A0C23E3-D398-472A-8B58-BEA47CA992AC}"/>
              </a:ext>
            </a:extLst>
          </p:cNvPr>
          <p:cNvSpPr/>
          <p:nvPr/>
        </p:nvSpPr>
        <p:spPr>
          <a:xfrm>
            <a:off x="4283968" y="3619114"/>
            <a:ext cx="504056" cy="5042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  <p:bldP spid="48" grpId="0"/>
      <p:bldP spid="49" grpId="0" animBg="1"/>
      <p:bldP spid="50" grpId="0"/>
      <p:bldP spid="5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07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4414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75656" y="2088545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286000" y="3154938"/>
            <a:ext cx="4573568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TAHNKYOUFORWATCHING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946544"/>
            <a:ext cx="9144000" cy="5400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1368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E51554A-51F2-4F27-A0FE-8BCFD0498A73}"/>
              </a:ext>
            </a:extLst>
          </p:cNvPr>
          <p:cNvSpPr txBox="1"/>
          <p:nvPr/>
        </p:nvSpPr>
        <p:spPr>
          <a:xfrm>
            <a:off x="865954" y="1779662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 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人脸考勤系统，就是依托人脸识别技术的考勤管理系统，识别每个主要面部器官的位置信息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</a:rPr>
              <a:t>;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并且基于该信息，进一步提取每个面部中包含的身份特征，并将它们与已知面部进行比较，以识别每个面部的身份。本系统主要包括</a:t>
            </a:r>
            <a:r>
              <a:rPr lang="zh-CN" altLang="en-US" sz="1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信息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采集，人脸识别，学生信息修改查询，考勤信息的查询。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25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项目执行</a:t>
            </a: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Cost Schedule Control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4" name="矩形 1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6CE6376F-D71E-40FA-A290-EC5A0402B0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115052"/>
              </p:ext>
            </p:extLst>
          </p:nvPr>
        </p:nvGraphicFramePr>
        <p:xfrm>
          <a:off x="1524000" y="98757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Milestone Trend Chart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14" name="矩形 1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04F6FC0-0A70-4ED4-A973-517BA96DD8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848965"/>
            <a:ext cx="4392488" cy="40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1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25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风险分析</a:t>
            </a: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456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风险及应对措施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" name="表格 14">
            <a:extLst>
              <a:ext uri="{FF2B5EF4-FFF2-40B4-BE49-F238E27FC236}">
                <a16:creationId xmlns:a16="http://schemas.microsoft.com/office/drawing/2014/main" id="{50D17F98-34CF-4C30-AA12-E8CEED53D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991758"/>
              </p:ext>
            </p:extLst>
          </p:nvPr>
        </p:nvGraphicFramePr>
        <p:xfrm>
          <a:off x="1104315" y="868948"/>
          <a:ext cx="6734080" cy="419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520">
                  <a:extLst>
                    <a:ext uri="{9D8B030D-6E8A-4147-A177-3AD203B41FA5}">
                      <a16:colId xmlns:a16="http://schemas.microsoft.com/office/drawing/2014/main" val="2226853036"/>
                    </a:ext>
                  </a:extLst>
                </a:gridCol>
                <a:gridCol w="1683520">
                  <a:extLst>
                    <a:ext uri="{9D8B030D-6E8A-4147-A177-3AD203B41FA5}">
                      <a16:colId xmlns:a16="http://schemas.microsoft.com/office/drawing/2014/main" val="2399850153"/>
                    </a:ext>
                  </a:extLst>
                </a:gridCol>
                <a:gridCol w="1683520">
                  <a:extLst>
                    <a:ext uri="{9D8B030D-6E8A-4147-A177-3AD203B41FA5}">
                      <a16:colId xmlns:a16="http://schemas.microsoft.com/office/drawing/2014/main" val="1108585665"/>
                    </a:ext>
                  </a:extLst>
                </a:gridCol>
                <a:gridCol w="1683520">
                  <a:extLst>
                    <a:ext uri="{9D8B030D-6E8A-4147-A177-3AD203B41FA5}">
                      <a16:colId xmlns:a16="http://schemas.microsoft.com/office/drawing/2014/main" val="337549370"/>
                    </a:ext>
                  </a:extLst>
                </a:gridCol>
              </a:tblGrid>
              <a:tr h="406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潜在风险事件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应急措施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预防措施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780238"/>
                  </a:ext>
                </a:extLst>
              </a:tr>
              <a:tr h="329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需求风险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需求不确定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提交讨论决定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尽早达成一致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93237"/>
                  </a:ext>
                </a:extLst>
              </a:tr>
              <a:tr h="406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200" kern="1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对产品功能了解不全面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根据要求修改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让用户确认需求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94377"/>
                  </a:ext>
                </a:extLst>
              </a:tr>
              <a:tr h="329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管理风险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进度拖延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加班加点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制定详尽工作计划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63936"/>
                  </a:ext>
                </a:extLst>
              </a:tr>
              <a:tr h="406712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沟通不善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effectLst/>
                        </a:rPr>
                        <a:t>面对面</a:t>
                      </a:r>
                      <a:r>
                        <a:rPr lang="zh-CN" altLang="zh-CN" sz="1200" kern="100" dirty="0">
                          <a:effectLst/>
                        </a:rPr>
                        <a:t>沟通</a:t>
                      </a:r>
                      <a:r>
                        <a:rPr lang="zh-CN" altLang="en-US" sz="1200" kern="100" dirty="0">
                          <a:effectLst/>
                        </a:rPr>
                        <a:t>解决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effectLst/>
                        </a:rPr>
                        <a:t>定期沟通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869209"/>
                  </a:ext>
                </a:extLst>
              </a:tr>
              <a:tr h="406712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对项目事件分配不合理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及时沟通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平时加强沟通</a:t>
                      </a:r>
                      <a:r>
                        <a:rPr lang="zh-CN" altLang="en-US" sz="1200" kern="100" dirty="0">
                          <a:effectLst/>
                        </a:rPr>
                        <a:t>，交流进度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238767"/>
                  </a:ext>
                </a:extLst>
              </a:tr>
              <a:tr h="406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人员及经验风险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人力资源有限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加班加点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提前学习</a:t>
                      </a:r>
                    </a:p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155904"/>
                  </a:ext>
                </a:extLst>
              </a:tr>
              <a:tr h="406712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人员经验不足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加班加点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提前学习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154737"/>
                  </a:ext>
                </a:extLst>
              </a:tr>
              <a:tr h="40671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人员不能按时到位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加班加点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提前约定好时间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617060"/>
                  </a:ext>
                </a:extLst>
              </a:tr>
              <a:tr h="329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>
                          <a:effectLst/>
                        </a:rPr>
                        <a:t>设备</a:t>
                      </a:r>
                      <a:r>
                        <a:rPr lang="zh-CN" altLang="zh-CN" sz="1200" kern="100" dirty="0">
                          <a:effectLst/>
                        </a:rPr>
                        <a:t>风险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</a:rPr>
                        <a:t>设备损坏</a:t>
                      </a:r>
                      <a:endParaRPr lang="zh-CN" alt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200" kern="100" dirty="0">
                          <a:effectLst/>
                        </a:rPr>
                        <a:t>修或换设备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注意使用，文件备份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77665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1032</Words>
  <Application>Microsoft Office PowerPoint</Application>
  <PresentationFormat>全屏显示(16:9)</PresentationFormat>
  <Paragraphs>263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宋体</vt:lpstr>
      <vt:lpstr>微软雅黑</vt:lpstr>
      <vt:lpstr>Arial</vt:lpstr>
      <vt:lpstr>Calibri</vt:lpstr>
      <vt:lpstr>Impact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赵 珊</cp:lastModifiedBy>
  <cp:revision>57</cp:revision>
  <dcterms:created xsi:type="dcterms:W3CDTF">2016-04-09T09:29:00Z</dcterms:created>
  <dcterms:modified xsi:type="dcterms:W3CDTF">2021-06-23T09:41:23Z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