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Univers"/>
              </a:rPr>
              <a:t>Click to move the slide</a:t>
            </a:r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211E41-4A13-437A-B3BE-F90B0C49AC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DF04691-4E0B-479A-93A1-1C5543204954}" type="slidenum">
              <a:rPr b="0" lang="it-IT" sz="1200" spc="-1" strike="noStrike">
                <a:latin typeface="Times New Roman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4E344C-E951-4AE9-A100-F1F141E02040}" type="slidenum">
              <a:rPr b="0" lang="it-IT" sz="1200" spc="-1" strike="noStrike">
                <a:latin typeface="Times New Roman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F4D549-C87B-4EAE-AD8C-0078EA3E2E3E}" type="slidenum">
              <a:rPr b="0" lang="it-IT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426672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452000" y="3894120"/>
            <a:ext cx="426672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45200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963828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894880" y="166536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337760" y="166536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452000" y="389412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8894880" y="389412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0337760" y="389412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7452000" y="1665360"/>
            <a:ext cx="426672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426672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04600" y="1334880"/>
            <a:ext cx="619020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45200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452000" y="1665360"/>
            <a:ext cx="4266720" cy="426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63828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452000" y="3894120"/>
            <a:ext cx="426672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426672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452000" y="3894120"/>
            <a:ext cx="426672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200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63828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894880" y="166536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337760" y="166536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452000" y="389412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8894880" y="389412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0337760" y="3894120"/>
            <a:ext cx="137376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426672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04600" y="1334880"/>
            <a:ext cx="6190200" cy="546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5200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426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638280" y="389412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45200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638280" y="1665360"/>
            <a:ext cx="208188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452000" y="3894120"/>
            <a:ext cx="4266720" cy="20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98520" y="594360"/>
            <a:ext cx="6272280" cy="2843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5400" spc="-1" strike="noStrike" cap="all">
                <a:solidFill>
                  <a:srgbClr val="ffffff"/>
                </a:solidFill>
                <a:latin typeface="Univers"/>
              </a:rPr>
              <a:t>Fare clic per modificare lo stile del titolo dello schema</a:t>
            </a:r>
            <a:endParaRPr b="0" lang="it-IT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" name="Line 2"/>
          <p:cNvSpPr/>
          <p:nvPr/>
        </p:nvSpPr>
        <p:spPr>
          <a:xfrm>
            <a:off x="1301040" y="3496320"/>
            <a:ext cx="0" cy="3352680"/>
          </a:xfrm>
          <a:prstGeom prst="line">
            <a:avLst/>
          </a:prstGeom>
          <a:ln cap="sq" w="25560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217720" y="297396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59160" y="2744640"/>
            <a:ext cx="138600" cy="138600"/>
          </a:xfrm>
          <a:custGeom>
            <a:avLst/>
            <a:gdLst/>
            <a:ahLst/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843320" y="3198240"/>
            <a:ext cx="127440" cy="127440"/>
          </a:xfrm>
          <a:custGeom>
            <a:avLst/>
            <a:gdLst/>
            <a:ahLst/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Univers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Univers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Univers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452000" y="1665360"/>
            <a:ext cx="4266720" cy="4266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Univers"/>
              </a:rPr>
              <a:t>Fare clic sull'icona per inserire un'immagine</a:t>
            </a:r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04600" y="1334880"/>
            <a:ext cx="6190200" cy="11793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F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ar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cl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ic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p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er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m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o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di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fi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c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ar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lo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st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il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d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el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ti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to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lo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d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el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lo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s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c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h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m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a</a:t>
            </a:r>
            <a:endParaRPr b="0" lang="it-IT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50320" y="2825640"/>
            <a:ext cx="6190200" cy="33462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Fare clic per modificare gli stili del testo dello schema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  <a:p>
            <a:pPr lvl="1"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Univers"/>
              </a:rPr>
              <a:t>Secondo livello</a:t>
            </a:r>
            <a:endParaRPr b="0" lang="it-IT" sz="1800" spc="-1" strike="noStrike">
              <a:solidFill>
                <a:srgbClr val="000000"/>
              </a:solidFill>
              <a:latin typeface="Univers"/>
            </a:endParaRPr>
          </a:p>
          <a:p>
            <a:pPr lvl="2" marL="457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Univers"/>
              </a:rPr>
              <a:t>Terzo livello</a:t>
            </a:r>
            <a:endParaRPr b="0" lang="it-IT" sz="1600" spc="-1" strike="noStrike">
              <a:solidFill>
                <a:srgbClr val="000000"/>
              </a:solidFill>
              <a:latin typeface="Univers"/>
            </a:endParaRPr>
          </a:p>
          <a:p>
            <a:pPr lvl="3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Univers"/>
              </a:rPr>
              <a:t>Quarto livello</a:t>
            </a:r>
            <a:endParaRPr b="0" lang="it-IT" sz="1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03/09/20XX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7964280" y="6217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Titolo 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della 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presen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tazion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11DA1B-1658-461B-9BF3-0FB16B888C45}" type="slidenum"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Line 7"/>
          <p:cNvSpPr/>
          <p:nvPr/>
        </p:nvSpPr>
        <p:spPr>
          <a:xfrm>
            <a:off x="0" y="806400"/>
            <a:ext cx="7903440" cy="0"/>
          </a:xfrm>
          <a:prstGeom prst="line">
            <a:avLst/>
          </a:prstGeom>
          <a:ln cap="sq" w="25560">
            <a:solidFill>
              <a:srgbClr val="243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11281680" y="207072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10969200" y="177984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72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8520" y="594360"/>
            <a:ext cx="6272280" cy="2843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it-IT" sz="5400" spc="398" strike="noStrike" cap="all">
                <a:solidFill>
                  <a:srgbClr val="ffffff"/>
                </a:solidFill>
                <a:latin typeface="Univers"/>
              </a:rPr>
              <a:t>Le tastiere</a:t>
            </a:r>
            <a:endParaRPr b="0" lang="it-IT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037040" y="5236200"/>
            <a:ext cx="7877160" cy="120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1600" spc="-1" strike="noStrike">
                <a:solidFill>
                  <a:srgbClr val="ffffff"/>
                </a:solidFill>
                <a:latin typeface="Univers"/>
              </a:rPr>
              <a:t>	</a:t>
            </a:r>
            <a:r>
              <a:rPr b="0" lang="it-IT" sz="1600" spc="-1" strike="noStrike">
                <a:solidFill>
                  <a:srgbClr val="ffffff"/>
                </a:solidFill>
                <a:latin typeface="Univers"/>
              </a:rPr>
              <a:t>A cura di </a:t>
            </a:r>
            <a:r>
              <a:rPr b="0" i="1" lang="it-IT" sz="1600" spc="-1" strike="noStrike">
                <a:solidFill>
                  <a:srgbClr val="ffffff"/>
                </a:solidFill>
                <a:latin typeface="Univers"/>
              </a:rPr>
              <a:t>Ignazio Leonardo Calogero Sperandeo</a:t>
            </a:r>
            <a:br/>
            <a:r>
              <a:rPr b="0" lang="it-IT" sz="1600" spc="-1" strike="noStrike">
                <a:solidFill>
                  <a:srgbClr val="ffffff"/>
                </a:solidFill>
                <a:latin typeface="Univers"/>
              </a:rPr>
              <a:t>Classe: 4C informatica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4600" y="1334880"/>
            <a:ext cx="6190200" cy="117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COSA SONO?</a:t>
            </a:r>
            <a:endParaRPr b="0" lang="it-IT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50320" y="2825640"/>
            <a:ext cx="6190200" cy="3346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Le tastiere sono delle periferiche di input, che permettono l’inserimento di dati manuali su una macchina attraverso la digitazione di dei tasti.</a:t>
            </a:r>
            <a:br/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Una piccola curiosità è che queste tastiere di oggi ereditano la posizione dei tasti dalle macchine da scrivere, ossia QWERTY, AZERTY, QZERTY. Questi sono i primi 5 caratteri della prima riga delle lettere.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7964280" y="6217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LE 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TASTIE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RE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	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6FDC95-1C9C-42C7-BB42-BF2517AD6FBC}" type="slidenum"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Segnaposto immagine 6" descr=""/>
          <p:cNvPicPr/>
          <p:nvPr/>
        </p:nvPicPr>
        <p:blipFill>
          <a:blip r:embed="rId1"/>
          <a:srcRect l="21499" t="0" r="21499" b="0"/>
          <a:stretch/>
        </p:blipFill>
        <p:spPr>
          <a:xfrm>
            <a:off x="7452000" y="1665360"/>
            <a:ext cx="4266720" cy="42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04600" y="1060920"/>
            <a:ext cx="6190200" cy="1453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1000"/>
          </a:bodyPr>
          <a:p>
            <a:pPr>
              <a:lnSpc>
                <a:spcPct val="9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C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O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M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E 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F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U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N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Z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I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O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N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A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N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O</a:t>
            </a:r>
            <a:r>
              <a:rPr b="0" lang="it-IT" sz="5400" spc="-1" strike="noStrike">
                <a:solidFill>
                  <a:srgbClr val="000000"/>
                </a:solidFill>
                <a:latin typeface="Univers"/>
              </a:rPr>
              <a:t>?</a:t>
            </a:r>
            <a:endParaRPr b="0" lang="it-IT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50320" y="2825640"/>
            <a:ext cx="6190200" cy="3346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Ogni tastiera ha un suo microcontrollore,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questo microcontrollore comunica col driver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associato alla tastiera che si occuperà di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interpretare il segnale generato, il driver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inoltre fa da tramite tra la periferica e il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sistema operativo. Ogni click di un tasto della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tastiera corrisponde alla generazione di un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codice, questo codice viene formattato in </a:t>
            </a: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modo tale che l’OS lo comprenda.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7964280" y="6217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LE TASTIERE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	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177FA5-3C51-441D-8B57-33077F2DC753}" type="slidenum"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4" name="Segnaposto immagine 6" descr=""/>
          <p:cNvPicPr/>
          <p:nvPr/>
        </p:nvPicPr>
        <p:blipFill>
          <a:blip r:embed="rId1"/>
          <a:srcRect l="21499" t="0" r="21499" b="0"/>
          <a:stretch/>
        </p:blipFill>
        <p:spPr>
          <a:xfrm>
            <a:off x="7452000" y="1665360"/>
            <a:ext cx="4266720" cy="426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964280" y="6217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LE 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TASTIE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RE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065E1A-9765-4585-8E0C-A4BD9C4AD144}" type="slidenum"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7" name="Immagine 8" descr=""/>
          <p:cNvPicPr/>
          <p:nvPr/>
        </p:nvPicPr>
        <p:blipFill>
          <a:blip r:embed="rId1"/>
          <a:stretch/>
        </p:blipFill>
        <p:spPr>
          <a:xfrm>
            <a:off x="579600" y="1794960"/>
            <a:ext cx="4086000" cy="2628720"/>
          </a:xfrm>
          <a:prstGeom prst="rect">
            <a:avLst/>
          </a:prstGeom>
          <a:ln>
            <a:noFill/>
          </a:ln>
        </p:spPr>
      </p:pic>
      <p:pic>
        <p:nvPicPr>
          <p:cNvPr id="108" name="Immagine 12" descr=""/>
          <p:cNvPicPr/>
          <p:nvPr/>
        </p:nvPicPr>
        <p:blipFill>
          <a:blip r:embed="rId2"/>
          <a:stretch/>
        </p:blipFill>
        <p:spPr>
          <a:xfrm>
            <a:off x="7055640" y="2078640"/>
            <a:ext cx="3429360" cy="2540160"/>
          </a:xfrm>
          <a:prstGeom prst="rect">
            <a:avLst/>
          </a:prstGeom>
          <a:ln>
            <a:noFill/>
          </a:ln>
        </p:spPr>
      </p:pic>
      <p:pic>
        <p:nvPicPr>
          <p:cNvPr id="109" name="Immagine 13" descr=""/>
          <p:cNvPicPr/>
          <p:nvPr/>
        </p:nvPicPr>
        <p:blipFill>
          <a:blip r:embed="rId3"/>
          <a:stretch/>
        </p:blipFill>
        <p:spPr>
          <a:xfrm>
            <a:off x="1862280" y="978480"/>
            <a:ext cx="8281080" cy="47408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2622600" y="5422320"/>
            <a:ext cx="74944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Calibri"/>
              </a:rPr>
              <a:t>ADESSO CHE ABBIAMO CHIARITO IL CONCETTO DI TASTIERA, FACCIAMONE UNA!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11440" y="986760"/>
            <a:ext cx="6190200" cy="67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it-IT" sz="4000" spc="-1" strike="noStrike">
                <a:solidFill>
                  <a:srgbClr val="000000"/>
                </a:solidFill>
                <a:latin typeface="Univers"/>
              </a:rPr>
              <a:t>ESSENTIAL KEYBOARD</a:t>
            </a:r>
            <a:endParaRPr b="0" lang="it-IT" sz="4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4840"/>
            <a:ext cx="6190200" cy="217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Questo progetto è nato per avere a portata di mano una tastiera essensiale per scrivere lettere, numeri ed usare 3 caratteri speciali(canella, invio, spazio). Il tutto è stato reso possibile usando il microcontrollore Atmega32U4, come scheda ho usato un arduino micro.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964280" y="6217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PROGETTO ESSENTIAL KEYBOARD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CC677A-101C-4B4E-93F2-F738B0354D85}" type="slidenum"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5" name="Immagine 14" descr=""/>
          <p:cNvPicPr/>
          <p:nvPr/>
        </p:nvPicPr>
        <p:blipFill>
          <a:blip r:embed="rId1"/>
          <a:stretch/>
        </p:blipFill>
        <p:spPr>
          <a:xfrm>
            <a:off x="1407600" y="621720"/>
            <a:ext cx="8313840" cy="576252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1147320" y="621720"/>
            <a:ext cx="2433600" cy="193140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1020240" y="1455480"/>
            <a:ext cx="268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Univers"/>
              </a:rPr>
              <a:t>Zoccolo per la scheda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4381560" y="1487880"/>
            <a:ext cx="560520" cy="5407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5124240" y="1487880"/>
            <a:ext cx="560520" cy="5407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5788440" y="1487880"/>
            <a:ext cx="560520" cy="5407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 flipV="1">
            <a:off x="4045680" y="1950120"/>
            <a:ext cx="417600" cy="42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3706200" y="2282760"/>
            <a:ext cx="88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 flipV="1">
            <a:off x="5178600" y="1949400"/>
            <a:ext cx="27360" cy="7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4853160" y="2468880"/>
            <a:ext cx="888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ffffff"/>
                </a:solidFill>
                <a:latin typeface="Univers"/>
              </a:rPr>
              <a:t>INVIO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 flipH="1" flipV="1">
            <a:off x="6266880" y="1949400"/>
            <a:ext cx="316080" cy="6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5"/>
          <p:cNvSpPr/>
          <p:nvPr/>
        </p:nvSpPr>
        <p:spPr>
          <a:xfrm>
            <a:off x="6243480" y="2504160"/>
            <a:ext cx="12546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ffffff"/>
                </a:solidFill>
                <a:latin typeface="Univers"/>
              </a:rPr>
              <a:t>SPAZIO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1660680" y="2925360"/>
            <a:ext cx="88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ABC0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2105280" y="329436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8"/>
          <p:cNvSpPr/>
          <p:nvPr/>
        </p:nvSpPr>
        <p:spPr>
          <a:xfrm>
            <a:off x="2250000" y="354312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9"/>
          <p:cNvSpPr/>
          <p:nvPr/>
        </p:nvSpPr>
        <p:spPr>
          <a:xfrm>
            <a:off x="3078360" y="352800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0"/>
          <p:cNvSpPr/>
          <p:nvPr/>
        </p:nvSpPr>
        <p:spPr>
          <a:xfrm>
            <a:off x="3906720" y="350964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1"/>
          <p:cNvSpPr/>
          <p:nvPr/>
        </p:nvSpPr>
        <p:spPr>
          <a:xfrm>
            <a:off x="4735080" y="355176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2"/>
          <p:cNvSpPr/>
          <p:nvPr/>
        </p:nvSpPr>
        <p:spPr>
          <a:xfrm>
            <a:off x="5623560" y="355176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3"/>
          <p:cNvSpPr/>
          <p:nvPr/>
        </p:nvSpPr>
        <p:spPr>
          <a:xfrm>
            <a:off x="6424920" y="355176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4"/>
          <p:cNvSpPr/>
          <p:nvPr/>
        </p:nvSpPr>
        <p:spPr>
          <a:xfrm>
            <a:off x="7243200" y="350316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5"/>
          <p:cNvSpPr/>
          <p:nvPr/>
        </p:nvSpPr>
        <p:spPr>
          <a:xfrm>
            <a:off x="8049240" y="355860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6"/>
          <p:cNvSpPr/>
          <p:nvPr/>
        </p:nvSpPr>
        <p:spPr>
          <a:xfrm>
            <a:off x="8826480" y="3559320"/>
            <a:ext cx="627480" cy="56052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7"/>
          <p:cNvSpPr/>
          <p:nvPr/>
        </p:nvSpPr>
        <p:spPr>
          <a:xfrm>
            <a:off x="3030480" y="328392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8"/>
          <p:cNvSpPr/>
          <p:nvPr/>
        </p:nvSpPr>
        <p:spPr>
          <a:xfrm>
            <a:off x="3887280" y="326736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9"/>
          <p:cNvSpPr/>
          <p:nvPr/>
        </p:nvSpPr>
        <p:spPr>
          <a:xfrm>
            <a:off x="4664160" y="333144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0"/>
          <p:cNvSpPr/>
          <p:nvPr/>
        </p:nvSpPr>
        <p:spPr>
          <a:xfrm>
            <a:off x="5529240" y="329436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1"/>
          <p:cNvSpPr/>
          <p:nvPr/>
        </p:nvSpPr>
        <p:spPr>
          <a:xfrm>
            <a:off x="6446880" y="330048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2"/>
          <p:cNvSpPr/>
          <p:nvPr/>
        </p:nvSpPr>
        <p:spPr>
          <a:xfrm>
            <a:off x="7171200" y="330084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3"/>
          <p:cNvSpPr/>
          <p:nvPr/>
        </p:nvSpPr>
        <p:spPr>
          <a:xfrm>
            <a:off x="8001720" y="330804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4"/>
          <p:cNvSpPr/>
          <p:nvPr/>
        </p:nvSpPr>
        <p:spPr>
          <a:xfrm>
            <a:off x="8817840" y="3294360"/>
            <a:ext cx="258840" cy="24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5"/>
          <p:cNvSpPr/>
          <p:nvPr/>
        </p:nvSpPr>
        <p:spPr>
          <a:xfrm>
            <a:off x="2676600" y="2986200"/>
            <a:ext cx="807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DEF1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36"/>
          <p:cNvSpPr/>
          <p:nvPr/>
        </p:nvSpPr>
        <p:spPr>
          <a:xfrm>
            <a:off x="3484080" y="2993400"/>
            <a:ext cx="80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GHI2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37"/>
          <p:cNvSpPr/>
          <p:nvPr/>
        </p:nvSpPr>
        <p:spPr>
          <a:xfrm>
            <a:off x="4237560" y="3012480"/>
            <a:ext cx="84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JKL3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8"/>
          <p:cNvSpPr/>
          <p:nvPr/>
        </p:nvSpPr>
        <p:spPr>
          <a:xfrm>
            <a:off x="5106960" y="3011400"/>
            <a:ext cx="97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MNO4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6025320" y="2994840"/>
            <a:ext cx="794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PQR5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6780240" y="3002760"/>
            <a:ext cx="84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STU6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7634520" y="3002760"/>
            <a:ext cx="93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VWX7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42"/>
          <p:cNvSpPr/>
          <p:nvPr/>
        </p:nvSpPr>
        <p:spPr>
          <a:xfrm>
            <a:off x="8442720" y="2980440"/>
            <a:ext cx="81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YZ89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3"/>
          <p:cNvSpPr/>
          <p:nvPr/>
        </p:nvSpPr>
        <p:spPr>
          <a:xfrm>
            <a:off x="8677080" y="986760"/>
            <a:ext cx="910440" cy="46836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4"/>
          <p:cNvSpPr/>
          <p:nvPr/>
        </p:nvSpPr>
        <p:spPr>
          <a:xfrm>
            <a:off x="8260920" y="1270800"/>
            <a:ext cx="41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5"/>
          <p:cNvSpPr/>
          <p:nvPr/>
        </p:nvSpPr>
        <p:spPr>
          <a:xfrm>
            <a:off x="7045200" y="1062720"/>
            <a:ext cx="1322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lowercase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46"/>
          <p:cNvSpPr/>
          <p:nvPr/>
        </p:nvSpPr>
        <p:spPr>
          <a:xfrm>
            <a:off x="8610480" y="1492920"/>
            <a:ext cx="981000" cy="361080"/>
          </a:xfrm>
          <a:prstGeom prst="ellipse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7"/>
          <p:cNvSpPr/>
          <p:nvPr/>
        </p:nvSpPr>
        <p:spPr>
          <a:xfrm>
            <a:off x="8131320" y="1673640"/>
            <a:ext cx="47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8"/>
          <p:cNvSpPr/>
          <p:nvPr/>
        </p:nvSpPr>
        <p:spPr>
          <a:xfrm>
            <a:off x="7559280" y="1507680"/>
            <a:ext cx="82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Univers"/>
              </a:rPr>
              <a:t>INS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egnaposto immagine 10" descr=""/>
          <p:cNvPicPr/>
          <p:nvPr/>
        </p:nvPicPr>
        <p:blipFill>
          <a:blip r:embed="rId1"/>
          <a:srcRect l="10803" t="0" r="10803" b="0"/>
          <a:stretch/>
        </p:blipFill>
        <p:spPr>
          <a:xfrm>
            <a:off x="7452000" y="1665360"/>
            <a:ext cx="4266720" cy="426672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338760" y="986760"/>
            <a:ext cx="6190200" cy="8488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Univers"/>
              </a:rPr>
              <a:t>PERCHÉ PROPRIO L’ATMEGA32U4?</a:t>
            </a:r>
            <a:endParaRPr b="0" lang="it-IT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74760" y="1936800"/>
            <a:ext cx="6190200" cy="3346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Univers"/>
              </a:rPr>
              <a:t>La scelta è determinata dal fatto che il microntrollore atmega32U4 dispone di un controller USB che rende la scheda un HID(Human Interface Device), ossia una periferica. Avendo questo microcontrollore e la libreria Keyboard.h possiamo rendere la nostra scheda una periferica, in questo caso una tastiera.</a:t>
            </a:r>
            <a:endParaRPr b="0" lang="it-IT" sz="2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7964280" y="6217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Titol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o 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della 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pres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enta</a:t>
            </a:r>
            <a:r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zione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8523F4E-303A-4E5C-8667-B70A56A77C6D}" type="slidenum">
              <a:rPr b="1" lang="it-IT" sz="1200" spc="97" strike="noStrike" cap="all">
                <a:solidFill>
                  <a:srgbClr val="8d92ff"/>
                </a:solidFill>
                <a:latin typeface="Univer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246</TotalTime>
  <Application>LibreOffice/6.4.7.2$Linux_X86_64 LibreOffice_project/40$Build-2</Application>
  <Words>308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2023-10-10T15:43:21Z</dcterms:created>
  <dc:creator>Ignazio Sperandeo</dc:creator>
  <dc:description/>
  <dc:language>en-US</dc:language>
  <cp:lastModifiedBy/>
  <dcterms:modified xsi:type="dcterms:W3CDTF">2023-10-16T23:23:19Z</dcterms:modified>
  <cp:revision>4</cp:revision>
  <dc:subject/>
  <dc:title>Le tastiere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