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9" r:id="rId3"/>
    <p:sldMasterId id="2147483672" r:id="rId4"/>
    <p:sldMasterId id="2147483677" r:id="rId5"/>
  </p:sldMasterIdLst>
  <p:notesMasterIdLst>
    <p:notesMasterId r:id="rId14"/>
  </p:notesMasterIdLst>
  <p:handoutMasterIdLst>
    <p:handoutMasterId r:id="rId15"/>
  </p:handoutMasterIdLst>
  <p:sldIdLst>
    <p:sldId id="278" r:id="rId6"/>
    <p:sldId id="318" r:id="rId7"/>
    <p:sldId id="319" r:id="rId8"/>
    <p:sldId id="320" r:id="rId9"/>
    <p:sldId id="321" r:id="rId10"/>
    <p:sldId id="322" r:id="rId11"/>
    <p:sldId id="323" r:id="rId12"/>
    <p:sldId id="324" r:id="rId13"/>
  </p:sldIdLst>
  <p:sldSz cx="9144000" cy="5143500" type="screen16x9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 Hammond" initials="gdh" lastIdx="7" clrIdx="0"/>
  <p:cmAuthor id="1" name="David M Kempisty" initials="dm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5" autoAdjust="0"/>
    <p:restoredTop sz="75731" autoAdjust="0"/>
  </p:normalViewPr>
  <p:slideViewPr>
    <p:cSldViewPr>
      <p:cViewPr varScale="1">
        <p:scale>
          <a:sx n="118" d="100"/>
          <a:sy n="118" d="100"/>
        </p:scale>
        <p:origin x="-112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-362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BC263A-06BE-4391-8238-5F3E4C24F17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D3516F-73CE-495A-9ECA-781CE18A4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24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A094778-56B9-47EF-95EC-B1C535DAB3BE}" type="datetimeFigureOut">
              <a:rPr lang="en-US"/>
              <a:pPr>
                <a:defRPr/>
              </a:pPr>
              <a:t>6/7/2016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B475B5-721E-46E4-B20F-39D6F64A3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88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endParaRPr 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E3CC08-146D-46D5-8145-6AC7237733F9}" type="slidenum">
              <a:rPr 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endParaRPr 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E3CC08-146D-46D5-8145-6AC7237733F9}" type="slidenum">
              <a:rPr 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endParaRPr 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E3CC08-146D-46D5-8145-6AC7237733F9}" type="slidenum">
              <a:rPr 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endParaRPr 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E3CC08-146D-46D5-8145-6AC7237733F9}" type="slidenum">
              <a:rPr 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endParaRPr 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E3CC08-146D-46D5-8145-6AC7237733F9}" type="slidenum">
              <a:rPr 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endParaRPr 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E3CC08-146D-46D5-8145-6AC7237733F9}" type="slidenum">
              <a:rPr 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endParaRPr 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E3CC08-146D-46D5-8145-6AC7237733F9}" type="slidenum">
              <a:rPr 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61000"/>
            </a:schemeClr>
          </a:solidFill>
          <a:effectLst>
            <a:softEdge rad="63500"/>
          </a:effectLst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shiel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1934767"/>
            <a:ext cx="2038350" cy="168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917578" y="265511"/>
            <a:ext cx="6778117" cy="59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Air Force Institute of Technology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1"/>
            <a:ext cx="7772400" cy="771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224838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FBD2FC20-3646-4498-BFDB-6C462BECC8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75817CED-BB2B-4CCB-B94C-8534ACA764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3" y="1152526"/>
            <a:ext cx="8131175" cy="3243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B0B1CDE8-F07B-42D1-B053-9E1CA4352A8B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917578" y="57150"/>
            <a:ext cx="6778117" cy="59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4" name="Picture 12" descr="shiel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93862"/>
            <a:ext cx="190500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1"/>
            <a:ext cx="7772400" cy="771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224838" cy="3086100"/>
          </a:xfrm>
          <a:prstGeom prst="rect">
            <a:avLst/>
          </a:prstGeom>
          <a:solidFill>
            <a:schemeClr val="bg1">
              <a:alpha val="78000"/>
            </a:schemeClr>
          </a:solidFill>
          <a:effectLst>
            <a:softEdge rad="63500"/>
          </a:effectLst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FE44C-340F-45BD-8AE4-216029B2A4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C3564-4329-4034-81E0-7AB57D7EE9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0800" dir="5400000" algn="ctr" rotWithShape="0">
              <a:srgbClr val="000000">
                <a:alpha val="74998"/>
              </a:srgbClr>
            </a:outerShdw>
          </a:effectLst>
        </p:spPr>
      </p:pic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3" cstate="print"/>
          <a:srcRect l="1755" r="-2106" b="-21826"/>
          <a:stretch>
            <a:fillRect/>
          </a:stretch>
        </p:blipFill>
        <p:spPr bwMode="auto">
          <a:xfrm>
            <a:off x="990600" y="2114551"/>
            <a:ext cx="3276600" cy="232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4216" y="1485900"/>
            <a:ext cx="124618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81066" y="201217"/>
            <a:ext cx="738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pitchFamily="-105" charset="-128"/>
                <a:cs typeface="+mn-cs"/>
              </a:rPr>
              <a:t>Air Force Institute of Technology</a:t>
            </a: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ＭＳ Ｐゴシック" pitchFamily="-105" charset="-128"/>
              <a:cs typeface="+mn-cs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5181602" y="3886201"/>
            <a:ext cx="18473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flipV="1">
            <a:off x="6324600" y="741760"/>
            <a:ext cx="2743200" cy="5834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ＭＳ Ｐゴシック" pitchFamily="-105" charset="-128"/>
              <a:cs typeface="+mn-cs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 flipV="1">
            <a:off x="0" y="741761"/>
            <a:ext cx="2478088" cy="55959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ea typeface="ＭＳ Ｐゴシック" pitchFamily="-105" charset="-128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2438400" y="676275"/>
            <a:ext cx="3976646" cy="2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185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ea typeface="ＭＳ Ｐゴシック" pitchFamily="-105" charset="-128"/>
                <a:cs typeface="+mn-cs"/>
              </a:rPr>
              <a:t>The AFIT of Today is the Air Force of Tomorrow.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 flipV="1">
            <a:off x="1589" y="4867275"/>
            <a:ext cx="1811337" cy="45244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ea typeface="ＭＳ Ｐゴシック" pitchFamily="-105" charset="-128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auto">
          <a:xfrm flipV="1">
            <a:off x="7107238" y="4875610"/>
            <a:ext cx="2022475" cy="4643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ＭＳ Ｐゴシック" pitchFamily="-105" charset="-128"/>
              <a:cs typeface="+mn-cs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1844675" y="4789885"/>
            <a:ext cx="526904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86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ea typeface="ＭＳ Ｐゴシック" pitchFamily="-105" charset="-128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17" name="Text Box 13"/>
          <p:cNvSpPr txBox="1">
            <a:spLocks noChangeArrowheads="1"/>
          </p:cNvSpPr>
          <p:nvPr userDrawn="1"/>
        </p:nvSpPr>
        <p:spPr bwMode="auto">
          <a:xfrm>
            <a:off x="2590803" y="4942286"/>
            <a:ext cx="3812503" cy="26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ea typeface="ＭＳ Ｐゴシック" pitchFamily="-105" charset="-128"/>
                <a:cs typeface="+mn-cs"/>
              </a:rPr>
              <a:t>Fly, Fight, and Win, in Air, Space, and Cyberspace</a:t>
            </a:r>
            <a:endParaRPr lang="en-US" sz="1200" i="1" dirty="0">
              <a:solidFill>
                <a:srgbClr val="000000"/>
              </a:solidFill>
              <a:latin typeface="+mn-lt"/>
              <a:ea typeface="ＭＳ Ｐゴシック" pitchFamily="-105" charset="-128"/>
              <a:cs typeface="+mn-cs"/>
            </a:endParaRP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248150" y="3057526"/>
            <a:ext cx="4495800" cy="785813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619500" y="1585913"/>
            <a:ext cx="5143500" cy="1200150"/>
          </a:xfrm>
          <a:prstGeom prst="rect">
            <a:avLst/>
          </a:prstGeom>
        </p:spPr>
        <p:txBody>
          <a:bodyPr/>
          <a:lstStyle>
            <a:lvl1pPr>
              <a:defRPr sz="400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4893469"/>
            <a:ext cx="1219200" cy="2286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3 Feb 2014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79D04-5715-4A4E-A4C2-DD9B4FF9730F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1219200" y="742950"/>
            <a:ext cx="0" cy="440055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524000" y="971550"/>
            <a:ext cx="7239000" cy="382905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b="1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000" b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A245A834-D1D2-4EBC-8954-15B42C10DF4C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shiel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43100"/>
            <a:ext cx="1905000" cy="15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917578" y="265511"/>
            <a:ext cx="6778117" cy="59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Air Force Institute of Technology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1"/>
            <a:ext cx="7772400" cy="771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224838" cy="3086100"/>
          </a:xfrm>
          <a:prstGeom prst="rect">
            <a:avLst/>
          </a:prstGeom>
          <a:solidFill>
            <a:schemeClr val="bg1">
              <a:alpha val="83000"/>
            </a:schemeClr>
          </a:solidFill>
          <a:effectLst>
            <a:softEdge rad="127000"/>
          </a:effectLst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E4A6B-B6F3-4A37-A736-C70F05423C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55BC6-7573-42B9-8D68-C015339623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r="2222"/>
          <a:stretch>
            <a:fillRect/>
          </a:stretch>
        </p:blipFill>
        <p:spPr bwMode="auto">
          <a:xfrm>
            <a:off x="0" y="0"/>
            <a:ext cx="6705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85850"/>
            <a:ext cx="82248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72803" name="Rectangle 3"/>
          <p:cNvSpPr>
            <a:spLocks noChangeArrowheads="1"/>
          </p:cNvSpPr>
          <p:nvPr userDrawn="1"/>
        </p:nvSpPr>
        <p:spPr bwMode="auto">
          <a:xfrm flipV="1">
            <a:off x="1589" y="4867275"/>
            <a:ext cx="1811337" cy="45244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 userDrawn="1"/>
        </p:nvSpPr>
        <p:spPr bwMode="auto">
          <a:xfrm flipV="1">
            <a:off x="7107238" y="4875610"/>
            <a:ext cx="2022475" cy="4643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 userDrawn="1"/>
        </p:nvSpPr>
        <p:spPr bwMode="auto">
          <a:xfrm>
            <a:off x="1844675" y="4748941"/>
            <a:ext cx="526904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 userDrawn="1"/>
        </p:nvSpPr>
        <p:spPr bwMode="auto">
          <a:xfrm flipV="1">
            <a:off x="6324600" y="741760"/>
            <a:ext cx="2743200" cy="5834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"/>
            <a:ext cx="7772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 userDrawn="1"/>
        </p:nvSpPr>
        <p:spPr bwMode="auto">
          <a:xfrm flipV="1">
            <a:off x="0" y="741761"/>
            <a:ext cx="2478088" cy="55959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 userDrawn="1"/>
        </p:nvSpPr>
        <p:spPr bwMode="auto">
          <a:xfrm>
            <a:off x="2590803" y="4901342"/>
            <a:ext cx="3812503" cy="26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Fly, Fight, and Win, in Air, Space, and Cyberspace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2438400" y="631494"/>
            <a:ext cx="3976646" cy="2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pic>
        <p:nvPicPr>
          <p:cNvPr id="17" name="Picture 11" descr="chrmblue_std smal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44" y="57150"/>
            <a:ext cx="649156" cy="59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AFIT(good)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rgbClr val="3333CC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620000" y="48457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 flipV="1">
            <a:off x="1589" y="4867275"/>
            <a:ext cx="1811337" cy="45244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/>
        </p:spPr>
        <p:txBody>
          <a:bodyPr wrap="none" lIns="91043" tIns="45520" rIns="91043" bIns="455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 flipV="1">
            <a:off x="7107238" y="4875610"/>
            <a:ext cx="2022475" cy="4643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/>
        </p:spPr>
        <p:txBody>
          <a:bodyPr rot="10800000" wrap="none" lIns="82981" tIns="41493" rIns="82981" bIns="41493" anchor="ctr"/>
          <a:lstStyle>
            <a:lvl1pPr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844675" y="4748941"/>
            <a:ext cx="5269044" cy="2684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2981" tIns="41493" rIns="82981" bIns="4149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 smtClean="0">
                <a:solidFill>
                  <a:srgbClr val="000066"/>
                </a:solidFill>
              </a:rPr>
              <a:t>Air University: The Intellectual and Leadership Center of the Air Force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 flipV="1">
            <a:off x="6324600" y="741760"/>
            <a:ext cx="2819400" cy="5834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/>
        </p:spPr>
        <p:txBody>
          <a:bodyPr rot="10800000" wrap="none" lIns="82981" tIns="41493" rIns="82981" bIns="41493" anchor="ctr"/>
          <a:lstStyle>
            <a:lvl1pPr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"/>
            <a:ext cx="7772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 flipV="1">
            <a:off x="0" y="741761"/>
            <a:ext cx="2478088" cy="55959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/>
        </p:spPr>
        <p:txBody>
          <a:bodyPr wrap="none" lIns="91043" tIns="45520" rIns="91043" bIns="455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3505201" y="4901342"/>
            <a:ext cx="2155640" cy="26771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2225" tIns="41121" rIns="82225" bIns="41121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 smtClean="0">
                <a:solidFill>
                  <a:srgbClr val="000066"/>
                </a:solidFill>
              </a:rPr>
              <a:t>Aim High…Fly - Fight - Win</a:t>
            </a:r>
            <a:endParaRPr lang="en-US" sz="1200" i="1" dirty="0" smtClean="0">
              <a:solidFill>
                <a:srgbClr val="000000"/>
              </a:solidFill>
            </a:endParaRPr>
          </a:p>
        </p:txBody>
      </p:sp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2438400" y="621683"/>
            <a:ext cx="3976646" cy="2841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3302" tIns="41652" rIns="83302" bIns="41652">
            <a:spAutoFit/>
          </a:bodyPr>
          <a:lstStyle>
            <a:lvl1pPr defTabSz="831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1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1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1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1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 smtClean="0">
                <a:solidFill>
                  <a:srgbClr val="000066"/>
                </a:solidFill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EE2B28C-E49D-41FB-A929-4B2FC8F416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1" name="Picture 11" descr="chrmblue_std small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4" y="57150"/>
            <a:ext cx="649156" cy="59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AFIT(good)"/>
          <p:cNvPicPr>
            <a:picLocks noChangeAspect="1" noChangeArrowheads="1"/>
          </p:cNvPicPr>
          <p:nvPr userDrawn="1"/>
        </p:nvPicPr>
        <p:blipFill>
          <a:blip r:embed="rId7" cstate="print">
            <a:duotone>
              <a:prstClr val="black"/>
              <a:srgbClr val="3333CC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620000" y="48457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3" r:id="rId2"/>
    <p:sldLayoutId id="2147483694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08" name="Rectangle 8"/>
          <p:cNvSpPr>
            <a:spLocks noChangeArrowheads="1"/>
          </p:cNvSpPr>
          <p:nvPr userDrawn="1"/>
        </p:nvSpPr>
        <p:spPr bwMode="auto">
          <a:xfrm flipV="1">
            <a:off x="6324600" y="741760"/>
            <a:ext cx="2743200" cy="5834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ＭＳ Ｐゴシック" pitchFamily="-105" charset="-128"/>
              <a:cs typeface="+mn-cs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"/>
            <a:ext cx="7772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2438400" y="621683"/>
            <a:ext cx="3976646" cy="2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185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ea typeface="ＭＳ Ｐゴシック" pitchFamily="-105" charset="-128"/>
                <a:cs typeface="+mn-cs"/>
              </a:rPr>
              <a:t>The AFIT of Today is the Air Force of Tomorrow.</a:t>
            </a:r>
          </a:p>
        </p:txBody>
      </p:sp>
      <p:sp>
        <p:nvSpPr>
          <p:cNvPr id="18" name="Rectangle 28"/>
          <p:cNvSpPr>
            <a:spLocks noChangeArrowheads="1"/>
          </p:cNvSpPr>
          <p:nvPr userDrawn="1"/>
        </p:nvSpPr>
        <p:spPr bwMode="auto">
          <a:xfrm>
            <a:off x="0" y="773907"/>
            <a:ext cx="1219200" cy="4369594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+mn-cs"/>
            </a:endParaRPr>
          </a:p>
        </p:txBody>
      </p:sp>
      <p:sp>
        <p:nvSpPr>
          <p:cNvPr id="19" name="Line 12"/>
          <p:cNvSpPr>
            <a:spLocks noChangeShapeType="1"/>
          </p:cNvSpPr>
          <p:nvPr userDrawn="1"/>
        </p:nvSpPr>
        <p:spPr bwMode="auto">
          <a:xfrm>
            <a:off x="1219200" y="742950"/>
            <a:ext cx="0" cy="440055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4893469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rgbClr val="969696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C42F7F-C8EF-4D8D-A50F-921C179E7C6A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72810" name="Rectangle 10"/>
          <p:cNvSpPr>
            <a:spLocks noChangeArrowheads="1"/>
          </p:cNvSpPr>
          <p:nvPr userDrawn="1"/>
        </p:nvSpPr>
        <p:spPr bwMode="auto">
          <a:xfrm flipV="1">
            <a:off x="0" y="741761"/>
            <a:ext cx="2478088" cy="55959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ea typeface="ＭＳ Ｐゴシック" pitchFamily="-105" charset="-128"/>
              <a:cs typeface="+mn-cs"/>
            </a:endParaRPr>
          </a:p>
        </p:txBody>
      </p:sp>
      <p:sp>
        <p:nvSpPr>
          <p:cNvPr id="20" name="Rectangle 3"/>
          <p:cNvSpPr>
            <a:spLocks noChangeArrowheads="1"/>
          </p:cNvSpPr>
          <p:nvPr userDrawn="1"/>
        </p:nvSpPr>
        <p:spPr bwMode="auto">
          <a:xfrm flipV="1">
            <a:off x="1219200" y="4867274"/>
            <a:ext cx="593726" cy="6667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/>
        </p:spPr>
        <p:txBody>
          <a:bodyPr wrap="none" lIns="91043" tIns="45520" rIns="91043" bIns="455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 flipV="1">
            <a:off x="7107238" y="4875610"/>
            <a:ext cx="2022475" cy="4643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/>
        </p:spPr>
        <p:txBody>
          <a:bodyPr rot="10800000" wrap="none" lIns="82981" tIns="41493" rIns="82981" bIns="41493" anchor="ctr"/>
          <a:lstStyle>
            <a:lvl1pPr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 userDrawn="1"/>
        </p:nvSpPr>
        <p:spPr bwMode="auto">
          <a:xfrm>
            <a:off x="1844675" y="4748941"/>
            <a:ext cx="5269044" cy="2684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2981" tIns="41493" rIns="82981" bIns="4149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 smtClean="0">
                <a:solidFill>
                  <a:srgbClr val="000066"/>
                </a:solidFill>
              </a:rPr>
              <a:t>Air University: The Intellectual and Leadership Center of the Air Force</a:t>
            </a:r>
          </a:p>
        </p:txBody>
      </p:sp>
      <p:sp>
        <p:nvSpPr>
          <p:cNvPr id="24" name="Text Box 13"/>
          <p:cNvSpPr txBox="1">
            <a:spLocks noChangeArrowheads="1"/>
          </p:cNvSpPr>
          <p:nvPr userDrawn="1"/>
        </p:nvSpPr>
        <p:spPr bwMode="auto">
          <a:xfrm>
            <a:off x="3505201" y="4901342"/>
            <a:ext cx="2155640" cy="26771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2225" tIns="41121" rIns="82225" bIns="41121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 smtClean="0">
                <a:solidFill>
                  <a:srgbClr val="000066"/>
                </a:solidFill>
              </a:rPr>
              <a:t>Aim High…Fly - Fight - Win</a:t>
            </a:r>
            <a:endParaRPr lang="en-US" sz="1200" i="1" dirty="0" smtClean="0">
              <a:solidFill>
                <a:srgbClr val="000000"/>
              </a:solidFill>
            </a:endParaRPr>
          </a:p>
        </p:txBody>
      </p:sp>
      <p:pic>
        <p:nvPicPr>
          <p:cNvPr id="25" name="Picture 11" descr="chrmblue_std small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44" y="57150"/>
            <a:ext cx="649156" cy="59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AFIT(good)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rgbClr val="3333CC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620000" y="48457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MS PGothic" pitchFamily="34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  <a:ea typeface="MS PGothic" pitchFamily="34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  <a:ea typeface="MS PGothic" pitchFamily="34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  <a:ea typeface="MS PGothic" pitchFamily="34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  <a:ea typeface="MS PGothic" pitchFamily="34" charset="-128"/>
          <a:cs typeface="ＭＳ Ｐゴシック" pitchFamily="-105" charset="-128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 pitchFamily="-105" charset="-128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MS PGothic" pitchFamily="34" charset="-128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 flipV="1">
            <a:off x="1589" y="4867275"/>
            <a:ext cx="1811337" cy="45244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/>
        </p:spPr>
        <p:txBody>
          <a:bodyPr wrap="none" lIns="91043" tIns="45520" rIns="91043" bIns="455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 flipV="1">
            <a:off x="7107238" y="4875610"/>
            <a:ext cx="2022475" cy="4643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/>
        </p:spPr>
        <p:txBody>
          <a:bodyPr rot="10800000" wrap="none" lIns="82981" tIns="41493" rIns="82981" bIns="41493" anchor="ctr"/>
          <a:lstStyle>
            <a:lvl1pPr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844675" y="4789885"/>
            <a:ext cx="5269044" cy="2684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2981" tIns="41493" rIns="82981" bIns="4149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 smtClean="0">
                <a:solidFill>
                  <a:srgbClr val="000066"/>
                </a:solidFill>
              </a:rPr>
              <a:t>Air University: The Intellectual and Leadership Center of the Air Force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 flipV="1">
            <a:off x="6324600" y="741760"/>
            <a:ext cx="2819400" cy="5834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/>
        </p:spPr>
        <p:txBody>
          <a:bodyPr rot="10800000" wrap="none" lIns="82981" tIns="41493" rIns="82981" bIns="41493" anchor="ctr"/>
          <a:lstStyle>
            <a:lvl1pPr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7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410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"/>
            <a:ext cx="7772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 flipV="1">
            <a:off x="0" y="741761"/>
            <a:ext cx="2478088" cy="55959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/>
        </p:spPr>
        <p:txBody>
          <a:bodyPr wrap="none" lIns="91043" tIns="45520" rIns="91043" bIns="455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105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3" y="96442"/>
            <a:ext cx="803275" cy="55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3505201" y="4942286"/>
            <a:ext cx="2155640" cy="26771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2225" tIns="41121" rIns="82225" bIns="41121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 smtClean="0">
                <a:solidFill>
                  <a:srgbClr val="000066"/>
                </a:solidFill>
              </a:rPr>
              <a:t>Aim High…Fly - Fight - Win</a:t>
            </a:r>
            <a:endParaRPr lang="en-US" sz="1200" i="1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14300"/>
            <a:ext cx="1447800" cy="520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2438400" y="676275"/>
            <a:ext cx="3976646" cy="2841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3302" tIns="41652" rIns="83302" bIns="41652">
            <a:spAutoFit/>
          </a:bodyPr>
          <a:lstStyle>
            <a:lvl1pPr defTabSz="831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1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1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1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1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 smtClean="0">
                <a:solidFill>
                  <a:srgbClr val="000066"/>
                </a:solidFill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A17D2C-0BEF-4093-B4F0-F04A49939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5" r:id="rId2"/>
    <p:sldLayoutId id="2147483696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9" y="4867275"/>
            <a:ext cx="1811337" cy="45244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4875610"/>
            <a:ext cx="2022475" cy="4643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4789885"/>
            <a:ext cx="526904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741760"/>
            <a:ext cx="2819400" cy="5834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1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"/>
            <a:ext cx="7772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741761"/>
            <a:ext cx="2478088" cy="55959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5128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3" y="96442"/>
            <a:ext cx="803275" cy="55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1" y="4942286"/>
            <a:ext cx="2155640" cy="26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14300"/>
            <a:ext cx="1447800" cy="520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676275"/>
            <a:ext cx="3976646" cy="2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8783C275-C6AC-405D-807B-DEFED66E7A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743200" y="1428750"/>
            <a:ext cx="6400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 anchor="ctr"/>
          <a:lstStyle/>
          <a:p>
            <a:pPr algn="ctr" defTabSz="91440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0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895600" y="1581150"/>
            <a:ext cx="624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 anchor="ctr"/>
          <a:lstStyle/>
          <a:p>
            <a:pPr algn="ctr" defTabSz="91440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Framework for Measuring Productivity in Air Force Facility Maintenance and Repair</a:t>
            </a:r>
            <a:endParaRPr lang="en-US" sz="30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053095" y="3464064"/>
            <a:ext cx="22493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Clr>
                <a:schemeClr val="tx1"/>
              </a:buClr>
            </a:pPr>
            <a:r>
              <a:rPr lang="en-US" sz="2000" b="1" i="1" dirty="0" err="1" smtClean="0">
                <a:solidFill>
                  <a:schemeClr val="accent2">
                    <a:lumMod val="50000"/>
                  </a:schemeClr>
                </a:solidFill>
              </a:rPr>
              <a:t>Capt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 Jim Daniels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 eaLnBrk="0" hangingPunct="0">
              <a:buClr>
                <a:schemeClr val="tx1"/>
              </a:buClr>
            </a:pP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7 June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2016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Overview</a:t>
            </a:r>
          </a:p>
        </p:txBody>
      </p:sp>
      <p:sp>
        <p:nvSpPr>
          <p:cNvPr id="1843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D57E1-E29C-4F48-A58F-29B1F48720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295400" y="1034079"/>
            <a:ext cx="7467600" cy="38290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Problem Summary</a:t>
            </a:r>
          </a:p>
          <a:p>
            <a:pPr>
              <a:defRPr/>
            </a:pPr>
            <a:r>
              <a:rPr lang="en-US" dirty="0" smtClean="0"/>
              <a:t>Data Summary</a:t>
            </a:r>
          </a:p>
          <a:p>
            <a:pPr>
              <a:defRPr/>
            </a:pPr>
            <a:r>
              <a:rPr lang="en-US" dirty="0" smtClean="0"/>
              <a:t>Research Statement</a:t>
            </a:r>
          </a:p>
          <a:p>
            <a:pPr>
              <a:defRPr/>
            </a:pPr>
            <a:r>
              <a:rPr lang="en-US" dirty="0" smtClean="0"/>
              <a:t>Analysis Techniques</a:t>
            </a:r>
          </a:p>
          <a:p>
            <a:pPr>
              <a:defRPr/>
            </a:pPr>
            <a:r>
              <a:rPr lang="en-US" dirty="0" smtClean="0"/>
              <a:t>Results Presentation</a:t>
            </a:r>
          </a:p>
          <a:p>
            <a:pPr>
              <a:defRPr/>
            </a:pPr>
            <a:r>
              <a:rPr lang="en-US" dirty="0" smtClean="0"/>
              <a:t>Literature Search</a:t>
            </a:r>
          </a:p>
          <a:p>
            <a:pPr lvl="1">
              <a:defRPr/>
            </a:pP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0" y="914400"/>
            <a:ext cx="1206500" cy="315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908449"/>
            <a:ext cx="1206500" cy="423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i="1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Overview</a:t>
            </a:r>
            <a:endParaRPr lang="en-US" sz="1300" i="1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Problem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Data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Research Statement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Analysis Techniques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Results</a:t>
            </a:r>
            <a:endParaRPr lang="en-US" sz="1300" dirty="0" smtClean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Literature Search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endParaRPr lang="en-US" sz="13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0" y="1237343"/>
            <a:ext cx="1206500" cy="4200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908449"/>
            <a:ext cx="1206500" cy="423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Overview</a:t>
            </a:r>
            <a:endParaRPr lang="en-US" sz="13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i="1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Problem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Data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Research Statement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Analysis Techniques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Results</a:t>
            </a:r>
            <a:endParaRPr lang="en-US" sz="1300" dirty="0" smtClean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Literature Search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endParaRPr lang="en-US" sz="13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Problem Summary</a:t>
            </a:r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1843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D57E1-E29C-4F48-A58F-29B1F48720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295400" y="1034079"/>
            <a:ext cx="7467600" cy="3829050"/>
          </a:xfrm>
        </p:spPr>
        <p:txBody>
          <a:bodyPr/>
          <a:lstStyle/>
          <a:p>
            <a:r>
              <a:rPr lang="en-US" dirty="0"/>
              <a:t>Limited funding and manpower combined with aging facilities</a:t>
            </a:r>
          </a:p>
          <a:p>
            <a:r>
              <a:rPr lang="en-US" dirty="0"/>
              <a:t>CE Operations Flight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Every scheduler’s meeting is run differently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Flight commanders gut feeling on how to get as much done as possible</a:t>
            </a:r>
          </a:p>
          <a:p>
            <a:r>
              <a:rPr lang="en-US" dirty="0"/>
              <a:t>Standardize Productivity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Work Request completed per hours of labor</a:t>
            </a:r>
          </a:p>
          <a:p>
            <a:r>
              <a:rPr lang="en-US" dirty="0"/>
              <a:t>Create a baseline for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98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9441" y="1733550"/>
            <a:ext cx="1206500" cy="4200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908449"/>
            <a:ext cx="1206500" cy="423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Overview</a:t>
            </a:r>
            <a:endParaRPr lang="en-US" sz="13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Problem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i="1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Data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Research Statement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Analysis Techniques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Results</a:t>
            </a:r>
            <a:endParaRPr lang="en-US" sz="1300" dirty="0" smtClean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Literature Search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endParaRPr lang="en-US" sz="13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Data Summary</a:t>
            </a:r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1843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D57E1-E29C-4F48-A58F-29B1F48720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295400" y="1034079"/>
            <a:ext cx="7467600" cy="3829050"/>
          </a:xfrm>
        </p:spPr>
        <p:txBody>
          <a:bodyPr/>
          <a:lstStyle/>
          <a:p>
            <a:r>
              <a:rPr lang="en-US" dirty="0"/>
              <a:t>IWIMS Data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LUC (Type work)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Worker type (civilian, military, contractor)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Shop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Hours performed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Work Request closed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Time to close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Base 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MAJCOM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64" y="2810082"/>
            <a:ext cx="3251673" cy="18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s://lh6.googleusercontent.com/a7Vsd1z7KUmJs8-DuNez_bITaH0NqnjKtEuYDyNfKgVWxx-ZThjtJw0SjCToGEoBWmcCWOGotsoc-3fBY5fWgLv_2xHLDet2Vs46RYKrxAOSahGlwcigGbLVadVBX66WaoiuZ67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25974"/>
            <a:ext cx="2385399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lh6.googleusercontent.com/vpOqaDwPrqUDp_h8BDyJQlx0js5W8wJFowc_yQyBi2KK3dsZNkfCdveuUsc3qgLU9atXwbnDHmJ-HGJ25pxKoijaHidVffKtsbrpctd8TFCzKeU484QsVCnhIqjb8wTQs9veuRC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50" y="895351"/>
            <a:ext cx="2464200" cy="22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308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-3653" y="2190750"/>
            <a:ext cx="12065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908449"/>
            <a:ext cx="1206500" cy="423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Overview</a:t>
            </a:r>
            <a:endParaRPr lang="en-US" sz="13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Problem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Data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i="1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Research Statement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Analysis Techniques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Results</a:t>
            </a:r>
            <a:endParaRPr lang="en-US" sz="1300" dirty="0" smtClean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Literature Search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endParaRPr lang="en-US" sz="13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Research Statement</a:t>
            </a:r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1843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D57E1-E29C-4F48-A58F-29B1F48720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295400" y="1034079"/>
            <a:ext cx="7467600" cy="38290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This research investigated the effect of IWIMS data on the output of completing maintenance and repair work orders. A linear regression was performed to determine the factors that best facilitate greater output. These XXXX factors proved to best explain output. Furthermore, a model was developed to accurately depict the current maintenance output and predict workload based on changes to system inputs. The results of this analysis were developed into a framework providing a baseline for each unit’s expected output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5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-3653" y="2724150"/>
            <a:ext cx="12065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908449"/>
            <a:ext cx="1206500" cy="423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Overview</a:t>
            </a:r>
            <a:endParaRPr lang="en-US" sz="13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Problem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Data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Research Statement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i="1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Analysis Techniques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Results</a:t>
            </a:r>
            <a:endParaRPr lang="en-US" sz="1300" dirty="0" smtClean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Literature Search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endParaRPr lang="en-US" sz="13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Analysis Techniques</a:t>
            </a:r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1843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D57E1-E29C-4F48-A58F-29B1F48720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295400" y="1034079"/>
            <a:ext cx="7467600" cy="3829050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Find factors that affect output</a:t>
            </a:r>
          </a:p>
          <a:p>
            <a:r>
              <a:rPr lang="en-US" dirty="0"/>
              <a:t>Monte Carlo Simulation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Model the effect issues will have over time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Show how changes in operations methods can improve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output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26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-3653" y="3181349"/>
            <a:ext cx="1206500" cy="3279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908449"/>
            <a:ext cx="1206500" cy="423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Overview</a:t>
            </a:r>
            <a:endParaRPr lang="en-US" sz="13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Problem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Data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Research Statement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Analysis Techniques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i="1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Results</a:t>
            </a:r>
            <a:endParaRPr lang="en-US" sz="1300" i="1" dirty="0" smtClean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Literature Search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endParaRPr lang="en-US" sz="13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Results</a:t>
            </a:r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1843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D57E1-E29C-4F48-A58F-29B1F48720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295400" y="1034079"/>
            <a:ext cx="7467600" cy="3829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64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-3653" y="3486150"/>
            <a:ext cx="12065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908449"/>
            <a:ext cx="1206500" cy="423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Overview</a:t>
            </a:r>
            <a:endParaRPr lang="en-US" sz="13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Problem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Data Summary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Research Statement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Analysis Techniques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Results</a:t>
            </a:r>
            <a:endParaRPr lang="en-US" sz="1300" dirty="0" smtClean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r>
              <a:rPr lang="en-US" sz="1300" i="1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Literature Search</a:t>
            </a:r>
          </a:p>
          <a:p>
            <a:pPr fontAlgn="auto">
              <a:spcBef>
                <a:spcPts val="0"/>
              </a:spcBef>
              <a:spcAft>
                <a:spcPct val="50000"/>
              </a:spcAft>
              <a:defRPr/>
            </a:pPr>
            <a:endParaRPr lang="en-US" sz="13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Literature Search</a:t>
            </a:r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1843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D57E1-E29C-4F48-A58F-29B1F48720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295400" y="1034079"/>
            <a:ext cx="7467600" cy="3829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Factors contributing to productivity in facility maintenance and repair</a:t>
            </a:r>
          </a:p>
          <a:p>
            <a:r>
              <a:rPr lang="en-US" dirty="0"/>
              <a:t>Current Air Force methods of maximizing facility maintenance and repair</a:t>
            </a:r>
          </a:p>
          <a:p>
            <a:r>
              <a:rPr lang="en-US" dirty="0"/>
              <a:t>Future projections for Air Force Civil Engineering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TRIRIGA/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NextGen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IT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Additional data that will/should be tracked</a:t>
            </a:r>
          </a:p>
          <a:p>
            <a:r>
              <a:rPr lang="en-US" dirty="0"/>
              <a:t>Construction methods that decrease maintenance costs or time</a:t>
            </a:r>
          </a:p>
        </p:txBody>
      </p:sp>
    </p:spTree>
    <p:extLst>
      <p:ext uri="{BB962C8B-B14F-4D97-AF65-F5344CB8AC3E}">
        <p14:creationId xmlns:p14="http://schemas.microsoft.com/office/powerpoint/2010/main" val="1555480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FIT Slide Template_subdued atom background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FIT Slide Template_subdued atom background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6791</TotalTime>
  <Words>364</Words>
  <Application>Microsoft Office PowerPoint</Application>
  <PresentationFormat>On-screen Show (16:9)</PresentationFormat>
  <Paragraphs>107</Paragraphs>
  <Slides>8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2_Default Design</vt:lpstr>
      <vt:lpstr>AFIT Slide Template_subdued atom background</vt:lpstr>
      <vt:lpstr>3_Default Design</vt:lpstr>
      <vt:lpstr>1_AFIT Slide Template_subdued atom background</vt:lpstr>
      <vt:lpstr>4_Default Design</vt:lpstr>
      <vt:lpstr>PowerPoint Presentation</vt:lpstr>
      <vt:lpstr>Overview</vt:lpstr>
      <vt:lpstr>Problem Summary</vt:lpstr>
      <vt:lpstr>Data Summary</vt:lpstr>
      <vt:lpstr>Research Statement</vt:lpstr>
      <vt:lpstr>Analysis Techniques</vt:lpstr>
      <vt:lpstr>Results</vt:lpstr>
      <vt:lpstr>Literature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</dc:creator>
  <cp:lastModifiedBy>Jim Daniels</cp:lastModifiedBy>
  <cp:revision>552</cp:revision>
  <dcterms:created xsi:type="dcterms:W3CDTF">2014-12-03T12:46:14Z</dcterms:created>
  <dcterms:modified xsi:type="dcterms:W3CDTF">2016-06-07T14:36:01Z</dcterms:modified>
</cp:coreProperties>
</file>