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307" r:id="rId21"/>
    <p:sldId id="314" r:id="rId22"/>
    <p:sldId id="315" r:id="rId23"/>
    <p:sldId id="308" r:id="rId24"/>
    <p:sldId id="309" r:id="rId25"/>
    <p:sldId id="310" r:id="rId26"/>
    <p:sldId id="311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4660"/>
  </p:normalViewPr>
  <p:slideViewPr>
    <p:cSldViewPr>
      <p:cViewPr varScale="1">
        <p:scale>
          <a:sx n="87" d="100"/>
          <a:sy n="87" d="100"/>
        </p:scale>
        <p:origin x="-14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3FA20-B48F-4E31-884A-10732863BF48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EC52B-3B2B-499B-A18F-22C2C8B1B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626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90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50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60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5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98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10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3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60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70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53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ECECF-48E8-42A0-AF7A-DD7BE8D58097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73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a.ru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http://www.conversational-technologies.com/nldemos/nlWord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"/>
            <a:ext cx="7380312" cy="354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924944"/>
            <a:ext cx="7772400" cy="1470025"/>
          </a:xfrm>
        </p:spPr>
        <p:txBody>
          <a:bodyPr/>
          <a:lstStyle/>
          <a:p>
            <a:r>
              <a:rPr lang="ru-RU" smtClean="0"/>
              <a:t>Анализ текстов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4007495"/>
            <a:ext cx="8280920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Лекция 1. 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Обзор 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основных задач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573325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Виктор Кантор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3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Аннотирование текста: </a:t>
            </a:r>
            <a:r>
              <a:rPr lang="en-US" dirty="0" smtClean="0"/>
              <a:t>baseline</a:t>
            </a:r>
            <a:endParaRPr lang="ru-RU" dirty="0" smtClean="0"/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Рассматривается корпус, состоящий из отдельных предложений документа и самого документа</a:t>
            </a:r>
          </a:p>
          <a:p>
            <a:pPr eaLnBrk="1" hangingPunct="1"/>
            <a:r>
              <a:rPr lang="en-US" smtClean="0"/>
              <a:t>Cosine similarity </a:t>
            </a:r>
            <a:r>
              <a:rPr lang="ru-RU" smtClean="0"/>
              <a:t>между документом и предложениями – ранг предложений</a:t>
            </a:r>
          </a:p>
          <a:p>
            <a:pPr eaLnBrk="1" hangingPunct="1"/>
            <a:r>
              <a:rPr lang="ru-RU" smtClean="0"/>
              <a:t>Аннотация – предложения с рангом выше заданного порога</a:t>
            </a:r>
          </a:p>
        </p:txBody>
      </p:sp>
    </p:spTree>
    <p:extLst>
      <p:ext uri="{BB962C8B-B14F-4D97-AF65-F5344CB8AC3E}">
        <p14:creationId xmlns:p14="http://schemas.microsoft.com/office/powerpoint/2010/main" val="23436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/>
            <a:r>
              <a:rPr lang="ru-RU" dirty="0" smtClean="0"/>
              <a:t>Аннотирование текста: </a:t>
            </a:r>
            <a:r>
              <a:rPr lang="en-US" dirty="0" err="1" smtClean="0"/>
              <a:t>TextRank</a:t>
            </a:r>
            <a:endParaRPr lang="ru-RU" dirty="0" smtClean="0"/>
          </a:p>
        </p:txBody>
      </p:sp>
      <p:pic>
        <p:nvPicPr>
          <p:cNvPr id="13315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743200"/>
            <a:ext cx="4608512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1547813" y="6396038"/>
            <a:ext cx="676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PageRank </a:t>
            </a:r>
            <a:r>
              <a:rPr lang="ru-RU" sz="2400"/>
              <a:t>предложениях из документа</a:t>
            </a:r>
          </a:p>
        </p:txBody>
      </p:sp>
      <p:sp>
        <p:nvSpPr>
          <p:cNvPr id="13317" name="Прямоугольник 5"/>
          <p:cNvSpPr>
            <a:spLocks noChangeArrowheads="1"/>
          </p:cNvSpPr>
          <p:nvPr/>
        </p:nvSpPr>
        <p:spPr bwMode="auto">
          <a:xfrm>
            <a:off x="179388" y="1231900"/>
            <a:ext cx="88931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Günes Erkan and Dragomir R. Radev. 2004. LexRank: graph-based lexical centrality as salience in text summarization. </a:t>
            </a:r>
            <a:endParaRPr lang="ru-RU"/>
          </a:p>
          <a:p>
            <a:endParaRPr lang="en-US"/>
          </a:p>
          <a:p>
            <a:r>
              <a:rPr lang="en-US"/>
              <a:t>Rada Mihalcea. 2004. Graph-based ranking algorithms for sentence extraction, applied to text summarization.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</a:t>
            </a:r>
            <a:r>
              <a:rPr lang="ru-RU" sz="4000" dirty="0" smtClean="0"/>
              <a:t>Демонстрация работы </a:t>
            </a:r>
            <a:r>
              <a:rPr lang="en-US" sz="4000" dirty="0" err="1" smtClean="0"/>
              <a:t>TextRank</a:t>
            </a:r>
            <a:endParaRPr lang="ru-RU" sz="4000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9" b="4240"/>
          <a:stretch>
            <a:fillRect/>
          </a:stretch>
        </p:blipFill>
        <p:spPr bwMode="auto">
          <a:xfrm>
            <a:off x="755650" y="1196975"/>
            <a:ext cx="7561263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6948488" y="6491288"/>
            <a:ext cx="2195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u="sng" dirty="0">
                <a:solidFill>
                  <a:srgbClr val="3333CC"/>
                </a:solidFill>
              </a:rPr>
              <a:t>2L2R.ru</a:t>
            </a:r>
            <a:endParaRPr lang="ru-RU" u="sng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9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Вместе с извлечением текста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9" b="4240"/>
          <a:stretch>
            <a:fillRect/>
          </a:stretch>
        </p:blipFill>
        <p:spPr bwMode="auto">
          <a:xfrm>
            <a:off x="611188" y="1258888"/>
            <a:ext cx="7967662" cy="548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21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 </a:t>
            </a:r>
            <a:r>
              <a:rPr lang="ru-RU" dirty="0" smtClean="0"/>
              <a:t>на анализ тональности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2200" dirty="0" smtClean="0"/>
          </a:p>
          <a:p>
            <a:pPr>
              <a:buNone/>
            </a:pPr>
            <a:endParaRPr lang="en-US" sz="2200" dirty="0" smtClean="0"/>
          </a:p>
          <a:p>
            <a:r>
              <a:rPr lang="ru-RU" sz="2200" dirty="0" smtClean="0"/>
              <a:t>Объективные и субъективные предложения</a:t>
            </a:r>
          </a:p>
          <a:p>
            <a:endParaRPr lang="ru-RU" sz="2200" dirty="0" smtClean="0"/>
          </a:p>
          <a:p>
            <a:r>
              <a:rPr lang="ru-RU" sz="2200" dirty="0" smtClean="0"/>
              <a:t>Характеристика текста в целом и отдельных предложений</a:t>
            </a:r>
          </a:p>
          <a:p>
            <a:endParaRPr lang="ru-RU" sz="2200" dirty="0" smtClean="0"/>
          </a:p>
          <a:p>
            <a:r>
              <a:rPr lang="ru-RU" sz="2200" dirty="0" smtClean="0"/>
              <a:t>Характеристики: общее впечатление </a:t>
            </a:r>
            <a:r>
              <a:rPr lang="en-US" sz="2200" dirty="0" smtClean="0"/>
              <a:t>(everything), voice, battery life, “bulkiness”, </a:t>
            </a:r>
            <a:r>
              <a:rPr lang="ru-RU" sz="2200" dirty="0" smtClean="0"/>
              <a:t>надёжность.</a:t>
            </a:r>
          </a:p>
          <a:p>
            <a:endParaRPr lang="ru-RU" sz="2200" dirty="0" smtClean="0"/>
          </a:p>
          <a:p>
            <a:endParaRPr lang="ru-RU" sz="2200" dirty="0"/>
          </a:p>
        </p:txBody>
      </p:sp>
      <p:pic>
        <p:nvPicPr>
          <p:cNvPr id="2050" name="Picture 2" descr="http://cdn.beyondphilosophy.com/wp-content/uploads/2013/04/Sentiment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843808" y="1294064"/>
            <a:ext cx="59766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“I </a:t>
            </a:r>
            <a:r>
              <a:rPr lang="en-US" sz="2400" dirty="0"/>
              <a:t>bought a Motorola phone two weeks ago. Everything was good initially. The voice was clear and the battery life was long, although it is a bit bulky. Then, it stopped working yesterday</a:t>
            </a:r>
            <a:r>
              <a:rPr lang="en-US" sz="2400" dirty="0" smtClean="0"/>
              <a:t>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48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Применения </a:t>
            </a:r>
            <a:r>
              <a:rPr lang="en-US" dirty="0" smtClean="0"/>
              <a:t>Sentiment Analysis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Для потребителя: анализ отзывов на товары, рекомендательные системы.</a:t>
            </a:r>
          </a:p>
          <a:p>
            <a:endParaRPr lang="ru-RU" dirty="0" smtClean="0"/>
          </a:p>
          <a:p>
            <a:r>
              <a:rPr lang="ru-RU" dirty="0" smtClean="0"/>
              <a:t>Для организаций: замена опросов и </a:t>
            </a:r>
            <a:r>
              <a:rPr lang="ru-RU" dirty="0" err="1" smtClean="0"/>
              <a:t>фокус-групп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Политика: результаты выборов и мнение избирателей.</a:t>
            </a:r>
          </a:p>
          <a:p>
            <a:endParaRPr lang="ru-RU" dirty="0" smtClean="0"/>
          </a:p>
          <a:p>
            <a:r>
              <a:rPr lang="ru-RU" dirty="0" smtClean="0"/>
              <a:t>Фильмы: предсказание будущих доходов.</a:t>
            </a:r>
          </a:p>
          <a:p>
            <a:endParaRPr lang="ru-RU" dirty="0" smtClean="0"/>
          </a:p>
          <a:p>
            <a:r>
              <a:rPr lang="ru-RU" dirty="0" smtClean="0"/>
              <a:t>Биржевые торги: анализ оценок экспертов и предсказание курсов.</a:t>
            </a:r>
          </a:p>
          <a:p>
            <a:endParaRPr lang="ru-RU" dirty="0" smtClean="0"/>
          </a:p>
          <a:p>
            <a:r>
              <a:rPr lang="ru-RU" dirty="0" smtClean="0"/>
              <a:t>Здравоохранение: совместимость и побочные эффекты лекарств.</a:t>
            </a:r>
          </a:p>
          <a:p>
            <a:endParaRPr lang="ru-RU" dirty="0" smtClean="0"/>
          </a:p>
          <a:p>
            <a:r>
              <a:rPr lang="ru-RU" dirty="0" smtClean="0"/>
              <a:t>Оценка сильных и слабых сторон разработчиков приложений.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368240"/>
            <a:ext cx="7929112" cy="1188552"/>
          </a:xfrm>
        </p:spPr>
        <p:txBody>
          <a:bodyPr>
            <a:normAutofit/>
          </a:bodyPr>
          <a:lstStyle/>
          <a:p>
            <a:r>
              <a:rPr lang="en-US" dirty="0" smtClean="0"/>
              <a:t>SA: </a:t>
            </a:r>
            <a:r>
              <a:rPr lang="ru-RU" dirty="0" smtClean="0"/>
              <a:t>основные трудности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19256" cy="4525963"/>
          </a:xfrm>
        </p:spPr>
        <p:txBody>
          <a:bodyPr>
            <a:normAutofit fontScale="62500" lnSpcReduction="20000"/>
          </a:bodyPr>
          <a:lstStyle/>
          <a:p>
            <a:pPr algn="r">
              <a:buNone/>
            </a:pPr>
            <a:r>
              <a:rPr lang="en-US" i="1" dirty="0" smtClean="0"/>
              <a:t>“Our sentiment analysis is as bad as everyone else’s.”</a:t>
            </a:r>
            <a:endParaRPr lang="ru-RU" i="1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Тексты от пользователей отличаются от текстов, прошедших редактуру.</a:t>
            </a:r>
          </a:p>
          <a:p>
            <a:endParaRPr lang="ru-RU" dirty="0" smtClean="0"/>
          </a:p>
          <a:p>
            <a:r>
              <a:rPr lang="ru-RU" dirty="0" smtClean="0"/>
              <a:t>Люди используют различные наборы слов в зависимости от пола, возраста, страны проживания…</a:t>
            </a:r>
          </a:p>
          <a:p>
            <a:endParaRPr lang="ru-RU" dirty="0" smtClean="0"/>
          </a:p>
          <a:p>
            <a:r>
              <a:rPr lang="ru-RU" dirty="0" smtClean="0"/>
              <a:t>Слова меняют эмоциональную окраску в зависимости от предмета описания.</a:t>
            </a:r>
          </a:p>
          <a:p>
            <a:endParaRPr lang="ru-RU" dirty="0" smtClean="0"/>
          </a:p>
          <a:p>
            <a:r>
              <a:rPr lang="ru-RU" dirty="0" smtClean="0"/>
              <a:t>Сарказм.</a:t>
            </a:r>
          </a:p>
          <a:p>
            <a:endParaRPr lang="ru-RU" dirty="0" smtClean="0"/>
          </a:p>
          <a:p>
            <a:r>
              <a:rPr lang="ru-RU" dirty="0" smtClean="0"/>
              <a:t>Каждый сайт с отзывами навязывает некоторую модель написания текста.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6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</a:t>
            </a:r>
            <a:r>
              <a:rPr lang="en-US" dirty="0" smtClean="0"/>
              <a:t>SA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Документ</a:t>
            </a:r>
            <a:endParaRPr lang="en-US" dirty="0" smtClean="0"/>
          </a:p>
          <a:p>
            <a:pPr marL="900113" indent="0">
              <a:buNone/>
            </a:pPr>
            <a:r>
              <a:rPr lang="ru-RU" dirty="0" smtClean="0"/>
              <a:t>Положительное или отрицательное мнение или отношение выражает данный документ?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Предложение</a:t>
            </a:r>
          </a:p>
          <a:p>
            <a:pPr lvl="1"/>
            <a:r>
              <a:rPr lang="ru-RU" sz="2900" dirty="0" smtClean="0"/>
              <a:t>Предположение: «маленький документ», содержащий только одно мнение</a:t>
            </a:r>
          </a:p>
          <a:p>
            <a:pPr lvl="1"/>
            <a:r>
              <a:rPr lang="ru-RU" sz="2900" dirty="0" smtClean="0"/>
              <a:t>Фактически – промежуточный этап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Аспект</a:t>
            </a:r>
          </a:p>
          <a:p>
            <a:pPr marL="900113" indent="0">
              <a:buNone/>
            </a:pPr>
            <a:r>
              <a:rPr lang="ru-RU" u="sng" dirty="0" smtClean="0"/>
              <a:t>Некто</a:t>
            </a:r>
            <a:r>
              <a:rPr lang="ru-RU" dirty="0" smtClean="0"/>
              <a:t> в некий </a:t>
            </a:r>
            <a:r>
              <a:rPr lang="ru-RU" u="sng" dirty="0" smtClean="0"/>
              <a:t>момент времени</a:t>
            </a:r>
            <a:r>
              <a:rPr lang="ru-RU" dirty="0" smtClean="0"/>
              <a:t> высказал </a:t>
            </a:r>
            <a:r>
              <a:rPr lang="ru-RU" u="sng" dirty="0" smtClean="0"/>
              <a:t>положительное или отрицательное</a:t>
            </a:r>
            <a:r>
              <a:rPr lang="ru-RU" dirty="0" smtClean="0"/>
              <a:t> мнение о некотором </a:t>
            </a:r>
            <a:r>
              <a:rPr lang="ru-RU" u="sng" dirty="0" smtClean="0"/>
              <a:t>аспекте или характеристике </a:t>
            </a:r>
            <a:r>
              <a:rPr lang="ru-RU" dirty="0" smtClean="0"/>
              <a:t>некоторого </a:t>
            </a:r>
            <a:r>
              <a:rPr lang="ru-RU" u="sng" dirty="0" smtClean="0"/>
              <a:t>объекта</a:t>
            </a:r>
            <a:r>
              <a:rPr lang="ru-RU" dirty="0" smtClean="0"/>
              <a:t>.</a:t>
            </a:r>
            <a:endParaRPr lang="ru-RU" u="sng" dirty="0" smtClean="0"/>
          </a:p>
        </p:txBody>
      </p:sp>
    </p:spTree>
    <p:extLst>
      <p:ext uri="{BB962C8B-B14F-4D97-AF65-F5344CB8AC3E}">
        <p14:creationId xmlns:p14="http://schemas.microsoft.com/office/powerpoint/2010/main" val="33800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Придумываем решение для </a:t>
            </a:r>
            <a:r>
              <a:rPr lang="en-US" dirty="0" smtClean="0"/>
              <a:t>SA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1372F2-39BD-4F4F-A794-D6300610C331}" type="slidenum">
              <a:rPr lang="de-DE" altLang="ru-RU" smtClean="0"/>
              <a:pPr>
                <a:defRPr/>
              </a:pPr>
              <a:t>18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74447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26690"/>
            <a:ext cx="8820471" cy="409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Простой </a:t>
            </a:r>
            <a:r>
              <a:rPr lang="ru-RU" dirty="0" err="1" smtClean="0"/>
              <a:t>сентимент</a:t>
            </a:r>
            <a:r>
              <a:rPr lang="ru-RU" dirty="0" smtClean="0"/>
              <a:t>-анализ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1372F2-39BD-4F4F-A794-D6300610C331}" type="slidenum">
              <a:rPr lang="de-DE" altLang="ru-RU" smtClean="0"/>
              <a:pPr>
                <a:defRPr/>
              </a:pPr>
              <a:t>19</a:t>
            </a:fld>
            <a:endParaRPr lang="de-DE" altLang="ru-RU"/>
          </a:p>
        </p:txBody>
      </p:sp>
      <p:sp>
        <p:nvSpPr>
          <p:cNvPr id="5" name="TextBox 4"/>
          <p:cNvSpPr txBox="1"/>
          <p:nvPr/>
        </p:nvSpPr>
        <p:spPr>
          <a:xfrm>
            <a:off x="566554" y="5301208"/>
            <a:ext cx="8469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 smtClean="0"/>
              <a:t>Демо</a:t>
            </a:r>
            <a:r>
              <a:rPr lang="ru-RU" sz="3600" dirty="0" smtClean="0"/>
              <a:t>:</a:t>
            </a:r>
            <a:r>
              <a:rPr lang="en-US" sz="3600" dirty="0"/>
              <a:t> </a:t>
            </a:r>
            <a:r>
              <a:rPr lang="en-US" sz="3600" dirty="0" smtClean="0">
                <a:hlinkClick r:id="rId3"/>
              </a:rPr>
              <a:t>www.broca.ru</a:t>
            </a:r>
            <a:r>
              <a:rPr lang="en-US" sz="3600" dirty="0" smtClean="0"/>
              <a:t> </a:t>
            </a:r>
            <a:endParaRPr lang="ru-RU" sz="3600" dirty="0" smtClean="0"/>
          </a:p>
          <a:p>
            <a:r>
              <a:rPr lang="ru-RU" sz="2400" dirty="0" smtClean="0"/>
              <a:t>Команда: Толя </a:t>
            </a:r>
            <a:r>
              <a:rPr lang="ru-RU" sz="2400" dirty="0" err="1" smtClean="0"/>
              <a:t>Прохорчук</a:t>
            </a:r>
            <a:r>
              <a:rPr lang="ru-RU" sz="2400" dirty="0" smtClean="0"/>
              <a:t>, </a:t>
            </a:r>
            <a:r>
              <a:rPr lang="ru-RU" sz="2400" dirty="0" err="1" smtClean="0"/>
              <a:t>Азат</a:t>
            </a:r>
            <a:r>
              <a:rPr lang="ru-RU" sz="2400" dirty="0"/>
              <a:t> </a:t>
            </a:r>
            <a:r>
              <a:rPr lang="ru-RU" sz="2400" dirty="0" err="1" smtClean="0"/>
              <a:t>Давлетшин</a:t>
            </a:r>
            <a:r>
              <a:rPr lang="ru-RU" sz="2400" dirty="0" smtClean="0"/>
              <a:t>, Саша Никитин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0339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задач </a:t>
            </a:r>
            <a:r>
              <a:rPr lang="en-US" dirty="0" smtClean="0"/>
              <a:t>Text Mining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1372F2-39BD-4F4F-A794-D6300610C331}" type="slidenum">
              <a:rPr lang="de-DE" altLang="ru-RU" smtClean="0"/>
              <a:pPr>
                <a:defRPr/>
              </a:pPr>
              <a:t>2</a:t>
            </a:fld>
            <a:endParaRPr lang="de-DE" altLang="ru-RU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  <a:buFont typeface="Calibri" pitchFamily="34" charset="0"/>
              <a:buChar char="●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Calibri" pitchFamily="34" charset="0"/>
              <a:buChar char="●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spcBef>
                <a:spcPts val="384"/>
              </a:spcBef>
              <a:spcAft>
                <a:spcPts val="0"/>
              </a:spcAft>
              <a:buFont typeface="Calibri" pitchFamily="34" charset="0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1793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176213" algn="l" defTabSz="914400" rtl="0" eaLnBrk="1" latinLnBrk="0" hangingPunct="1">
              <a:spcBef>
                <a:spcPct val="20000"/>
              </a:spcBef>
              <a:buFont typeface="Calibri" pitchFamily="34" charset="0"/>
              <a:buChar char="‐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Тематическая рубрикация текстов</a:t>
            </a:r>
          </a:p>
          <a:p>
            <a:r>
              <a:rPr lang="ru-RU" smtClean="0"/>
              <a:t>Поиск похожих текстов (например, новостей о том же событии)</a:t>
            </a:r>
          </a:p>
          <a:p>
            <a:r>
              <a:rPr lang="ru-RU" smtClean="0"/>
              <a:t>Анализ тональности</a:t>
            </a:r>
          </a:p>
          <a:p>
            <a:r>
              <a:rPr lang="ru-RU" smtClean="0"/>
              <a:t>Определение автора</a:t>
            </a:r>
          </a:p>
          <a:p>
            <a:r>
              <a:rPr lang="ru-RU" smtClean="0"/>
              <a:t>Кластеризация текстов</a:t>
            </a:r>
          </a:p>
          <a:p>
            <a:r>
              <a:rPr lang="ru-RU" smtClean="0"/>
              <a:t>Аннотирование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87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Entity Recognition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Задача: аннотировать в тексте упоминания именованных сущностей заданных категорий.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Adams</a:t>
            </a:r>
            <a:r>
              <a:rPr lang="en-US" dirty="0" smtClean="0"/>
              <a:t> and </a:t>
            </a:r>
            <a:r>
              <a:rPr lang="en-US" u="sng" dirty="0" smtClean="0"/>
              <a:t>Platt</a:t>
            </a:r>
            <a:r>
              <a:rPr lang="en-US" dirty="0" smtClean="0"/>
              <a:t> are both injured and will miss </a:t>
            </a:r>
            <a:r>
              <a:rPr lang="en-US" u="sng" dirty="0" smtClean="0"/>
              <a:t>England</a:t>
            </a:r>
            <a:r>
              <a:rPr lang="en-US" dirty="0" smtClean="0"/>
              <a:t>'s opening </a:t>
            </a:r>
            <a:r>
              <a:rPr lang="en-US" u="sng" dirty="0" smtClean="0"/>
              <a:t>World Cup</a:t>
            </a:r>
            <a:r>
              <a:rPr lang="en-US" dirty="0" smtClean="0"/>
              <a:t> qualifier against </a:t>
            </a:r>
            <a:r>
              <a:rPr lang="en-US" u="sng" dirty="0" smtClean="0"/>
              <a:t>Moldova</a:t>
            </a:r>
            <a:r>
              <a:rPr lang="en-US" dirty="0" smtClean="0"/>
              <a:t> on </a:t>
            </a:r>
            <a:r>
              <a:rPr lang="en-US" u="sng" dirty="0" smtClean="0"/>
              <a:t>Sunday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b="1" dirty="0" smtClean="0"/>
              <a:t>PER</a:t>
            </a:r>
            <a:r>
              <a:rPr lang="en-US" dirty="0" smtClean="0"/>
              <a:t>&gt;Adams&lt;/</a:t>
            </a:r>
            <a:r>
              <a:rPr lang="en-US" b="1" dirty="0" smtClean="0"/>
              <a:t>PER</a:t>
            </a:r>
            <a:r>
              <a:rPr lang="en-US" dirty="0" smtClean="0"/>
              <a:t>&gt; and &lt;</a:t>
            </a:r>
            <a:r>
              <a:rPr lang="en-US" b="1" dirty="0" smtClean="0"/>
              <a:t>PER</a:t>
            </a:r>
            <a:r>
              <a:rPr lang="en-US" dirty="0" smtClean="0"/>
              <a:t>&gt;Platt&lt;/</a:t>
            </a:r>
            <a:r>
              <a:rPr lang="en-US" b="1" dirty="0" smtClean="0"/>
              <a:t>PER</a:t>
            </a:r>
            <a:r>
              <a:rPr lang="en-US" dirty="0" smtClean="0"/>
              <a:t>&gt; are both injured and will miss &lt;</a:t>
            </a:r>
            <a:r>
              <a:rPr lang="en-US" b="1" dirty="0" smtClean="0"/>
              <a:t>LOC</a:t>
            </a:r>
            <a:r>
              <a:rPr lang="en-US" dirty="0" smtClean="0"/>
              <a:t>&gt;England&lt;/</a:t>
            </a:r>
            <a:r>
              <a:rPr lang="en-US" b="1" dirty="0" smtClean="0"/>
              <a:t>LOC</a:t>
            </a:r>
            <a:r>
              <a:rPr lang="en-US" dirty="0" smtClean="0"/>
              <a:t>&gt;'s opening &lt;</a:t>
            </a:r>
            <a:r>
              <a:rPr lang="en-US" b="1" dirty="0" smtClean="0"/>
              <a:t>EVENT</a:t>
            </a:r>
            <a:r>
              <a:rPr lang="en-US" dirty="0" smtClean="0"/>
              <a:t>&gt;World Cup&lt;/</a:t>
            </a:r>
            <a:r>
              <a:rPr lang="en-US" b="1" dirty="0" smtClean="0"/>
              <a:t>EVENT</a:t>
            </a:r>
            <a:r>
              <a:rPr lang="en-US" dirty="0" smtClean="0"/>
              <a:t>&gt; qualifier against &lt;</a:t>
            </a:r>
            <a:r>
              <a:rPr lang="en-US" b="1" dirty="0" smtClean="0"/>
              <a:t>LOC</a:t>
            </a:r>
            <a:r>
              <a:rPr lang="en-US" dirty="0" smtClean="0"/>
              <a:t>&gt;Moldova&lt;/</a:t>
            </a:r>
            <a:r>
              <a:rPr lang="en-US" b="1" dirty="0" smtClean="0"/>
              <a:t>LOC</a:t>
            </a:r>
            <a:r>
              <a:rPr lang="en-US" dirty="0" smtClean="0"/>
              <a:t>&gt; on &lt;</a:t>
            </a:r>
            <a:r>
              <a:rPr lang="en-US" b="1" dirty="0" smtClean="0"/>
              <a:t>DAY</a:t>
            </a:r>
            <a:r>
              <a:rPr lang="en-US" dirty="0" smtClean="0"/>
              <a:t>&gt;Sunday&lt;/</a:t>
            </a:r>
            <a:r>
              <a:rPr lang="en-US" b="1" dirty="0" smtClean="0"/>
              <a:t>DAY</a:t>
            </a:r>
            <a:r>
              <a:rPr lang="en-US" dirty="0" smtClean="0"/>
              <a:t>&gt;.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87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</a:t>
            </a:r>
            <a:r>
              <a:rPr lang="ru-RU" dirty="0" smtClean="0"/>
              <a:t>методы: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HMM (Hidden Markov Model) – </a:t>
            </a:r>
            <a:r>
              <a:rPr lang="ru-RU" dirty="0" smtClean="0"/>
              <a:t>быстро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MEMM </a:t>
            </a:r>
            <a:r>
              <a:rPr lang="ru-RU" dirty="0" smtClean="0"/>
              <a:t>(</a:t>
            </a:r>
            <a:r>
              <a:rPr lang="en-US" dirty="0" smtClean="0"/>
              <a:t>Maximum Entropy Markov</a:t>
            </a:r>
            <a:r>
              <a:rPr lang="ru-RU" dirty="0" smtClean="0"/>
              <a:t> 	</a:t>
            </a:r>
            <a:r>
              <a:rPr lang="en-US" dirty="0" smtClean="0"/>
              <a:t>Model) – </a:t>
            </a:r>
            <a:r>
              <a:rPr lang="ru-RU" dirty="0" smtClean="0"/>
              <a:t>медленно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CRF (Conditional Random Fields) – </a:t>
            </a:r>
            <a:r>
              <a:rPr lang="ru-RU" dirty="0" smtClean="0"/>
              <a:t>	качественно, «ходят слухи», что без 	переобучения априорных вероятностей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682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Главный </a:t>
            </a:r>
            <a:r>
              <a:rPr lang="en-US" dirty="0" smtClean="0"/>
              <a:t>unsupervised </a:t>
            </a:r>
            <a:r>
              <a:rPr lang="ru-RU" dirty="0" smtClean="0"/>
              <a:t>метод: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ru-RU" dirty="0"/>
          </a:p>
        </p:txBody>
      </p:sp>
      <p:pic>
        <p:nvPicPr>
          <p:cNvPr id="3076" name="Picture 4" descr="http://risovach.ru/upload/2013/06/mem/spanch-bob-voobrazhenie_21305587_orig_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231" y="2437978"/>
            <a:ext cx="477202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46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Машинный перевод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Основная задача статистического перевода – передача смысла предложения переводимого языка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Простейшая модель – пословный перевод: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16705" y="3744035"/>
            <a:ext cx="549061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Выравнивание предложений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16705" y="4824155"/>
            <a:ext cx="549061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Выравнивание слов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16705" y="5859270"/>
            <a:ext cx="549061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Перевод по словам</a:t>
            </a:r>
            <a:endParaRPr lang="ru-RU" sz="2400" dirty="0"/>
          </a:p>
        </p:txBody>
      </p:sp>
      <p:sp>
        <p:nvSpPr>
          <p:cNvPr id="8" name="Стрелка вниз 7"/>
          <p:cNvSpPr/>
          <p:nvPr/>
        </p:nvSpPr>
        <p:spPr>
          <a:xfrm>
            <a:off x="4391980" y="5403425"/>
            <a:ext cx="405045" cy="54006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>
            <a:off x="4391979" y="4374105"/>
            <a:ext cx="405045" cy="54006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2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Функция выравнивания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492941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Для каждой пары предложений                                                функция выравнивания это отображение</a:t>
            </a:r>
          </a:p>
          <a:p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      где               означает, что слово       выровнено со словом      ,   при этом                , если слово         не выровнено ни с каким (отображается в пустое слово)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176199" y="1238956"/>
          <a:ext cx="2880321" cy="496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1473120" imgH="253800" progId="Equation.3">
                  <p:embed/>
                </p:oleObj>
              </mc:Choice>
              <mc:Fallback>
                <p:oleObj name="Equation" r:id="rId3" imgW="1473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199" y="1238956"/>
                        <a:ext cx="2880321" cy="4966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555776" y="2060848"/>
          <a:ext cx="3061236" cy="48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1536480" imgH="241200" progId="Equation.3">
                  <p:embed/>
                </p:oleObj>
              </mc:Choice>
              <mc:Fallback>
                <p:oleObj name="Equation" r:id="rId5" imgW="1536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060848"/>
                        <a:ext cx="3061236" cy="4806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400720" y="2520192"/>
          <a:ext cx="864096" cy="376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7" imgW="495000" imgH="215640" progId="Equation.3">
                  <p:embed/>
                </p:oleObj>
              </mc:Choice>
              <mc:Fallback>
                <p:oleObj name="Equation" r:id="rId7" imgW="495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720" y="2520192"/>
                        <a:ext cx="864096" cy="376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4961424" y="2486608"/>
          <a:ext cx="292224" cy="438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9" imgW="152280" imgH="228600" progId="Equation.3">
                  <p:embed/>
                </p:oleObj>
              </mc:Choice>
              <mc:Fallback>
                <p:oleObj name="Equation" r:id="rId9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1424" y="2486608"/>
                        <a:ext cx="292224" cy="4383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8281074" y="2506544"/>
          <a:ext cx="298574" cy="436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11" imgW="164880" imgH="241200" progId="Equation.3">
                  <p:embed/>
                </p:oleObj>
              </mc:Choice>
              <mc:Fallback>
                <p:oleObj name="Equation" r:id="rId11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1074" y="2506544"/>
                        <a:ext cx="298574" cy="4363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2181668" y="2866584"/>
          <a:ext cx="950172" cy="414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13" imgW="495000" imgH="215640" progId="Equation.3">
                  <p:embed/>
                </p:oleObj>
              </mc:Choice>
              <mc:Fallback>
                <p:oleObj name="Equation" r:id="rId13" imgW="495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668" y="2866584"/>
                        <a:ext cx="950172" cy="4141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4832736" y="2893880"/>
          <a:ext cx="2921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15" imgW="152280" imgH="228600" progId="Equation.3">
                  <p:embed/>
                </p:oleObj>
              </mc:Choice>
              <mc:Fallback>
                <p:oleObj name="Equation" r:id="rId15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736" y="2893880"/>
                        <a:ext cx="2921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17" imgW="114120" imgH="215640" progId="Equation.3">
                  <p:embed/>
                </p:oleObj>
              </mc:Choice>
              <mc:Fallback>
                <p:oleObj name="Equation" r:id="rId17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99792" y="414908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Ich</a:t>
            </a:r>
            <a:r>
              <a:rPr lang="en-US" sz="2000" dirty="0" smtClean="0"/>
              <a:t>     </a:t>
            </a:r>
            <a:r>
              <a:rPr lang="en-US" sz="2000" dirty="0" err="1" smtClean="0"/>
              <a:t>gehe</a:t>
            </a:r>
            <a:r>
              <a:rPr lang="en-US" sz="2000" dirty="0" smtClean="0"/>
              <a:t>    </a:t>
            </a:r>
            <a:r>
              <a:rPr lang="en-US" sz="2000" dirty="0" err="1" smtClean="0"/>
              <a:t>ja</a:t>
            </a:r>
            <a:r>
              <a:rPr lang="en-US" sz="2000" dirty="0" smtClean="0"/>
              <a:t>    </a:t>
            </a:r>
            <a:r>
              <a:rPr lang="en-US" sz="2000" dirty="0" err="1" smtClean="0"/>
              <a:t>nicht</a:t>
            </a:r>
            <a:r>
              <a:rPr lang="en-US" sz="2000" dirty="0" smtClean="0"/>
              <a:t>    </a:t>
            </a:r>
            <a:r>
              <a:rPr lang="en-US" sz="2000" dirty="0" err="1" smtClean="0"/>
              <a:t>zum</a:t>
            </a:r>
            <a:r>
              <a:rPr lang="en-US" sz="2000" dirty="0" smtClean="0"/>
              <a:t>    </a:t>
            </a:r>
            <a:r>
              <a:rPr lang="en-US" sz="2000" dirty="0" err="1" smtClean="0"/>
              <a:t>haus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339752" y="5189130"/>
            <a:ext cx="4336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I   do   not   to   go   to   the   house</a:t>
            </a:r>
            <a:endParaRPr lang="ru-RU" sz="2000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2987824" y="4581128"/>
            <a:ext cx="7200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63888" y="4581128"/>
            <a:ext cx="11521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3" idx="2"/>
          </p:cNvCxnSpPr>
          <p:nvPr/>
        </p:nvCxnSpPr>
        <p:spPr>
          <a:xfrm flipH="1">
            <a:off x="3851920" y="4549190"/>
            <a:ext cx="1044116" cy="68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5220072" y="4509120"/>
            <a:ext cx="21602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6156176" y="4509120"/>
            <a:ext cx="720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Исходные данные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Параллельный корпус текстов</a:t>
            </a:r>
            <a:r>
              <a:rPr lang="en-US" sz="2400" dirty="0" smtClean="0"/>
              <a:t>: </a:t>
            </a:r>
            <a:r>
              <a:rPr lang="ru-RU" sz="2400" dirty="0" smtClean="0"/>
              <a:t>два корпуса текстов – исходного и целевого языков, выровненные по предложениям (предложению исходного языка соответствует в точности одно предложение целевого)</a:t>
            </a:r>
          </a:p>
          <a:p>
            <a:endParaRPr lang="ru-RU" sz="2400" dirty="0" smtClean="0"/>
          </a:p>
          <a:p>
            <a:r>
              <a:rPr lang="ru-RU" sz="2400" dirty="0" smtClean="0"/>
              <a:t>Лингвистические данные</a:t>
            </a:r>
            <a:r>
              <a:rPr lang="en-US" sz="2400" dirty="0" smtClean="0"/>
              <a:t>: </a:t>
            </a:r>
            <a:r>
              <a:rPr lang="ru-RU" sz="2400" dirty="0" smtClean="0"/>
              <a:t>может использоваться дополнительная информация (словари, синтаксис,…)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114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Общая схема перевода</a:t>
            </a:r>
            <a:endParaRPr lang="ru-RU" sz="3600" dirty="0"/>
          </a:p>
        </p:txBody>
      </p:sp>
      <p:sp>
        <p:nvSpPr>
          <p:cNvPr id="6" name="Овал 5"/>
          <p:cNvSpPr/>
          <p:nvPr/>
        </p:nvSpPr>
        <p:spPr>
          <a:xfrm>
            <a:off x="251520" y="1052736"/>
            <a:ext cx="3312368" cy="86409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317408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Параллельный корпус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5148064" y="1066804"/>
            <a:ext cx="3600400" cy="86409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721152" y="1340768"/>
            <a:ext cx="245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Корпус целевого языка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95536" y="4119276"/>
            <a:ext cx="295232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508104" y="4149080"/>
            <a:ext cx="3024336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483768" y="5877272"/>
            <a:ext cx="4248472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259632" y="2852936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Обучение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517067" y="2852936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Обучение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835696" y="2060848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7020272" y="2132856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3" idx="2"/>
          </p:cNvCxnSpPr>
          <p:nvPr/>
        </p:nvCxnSpPr>
        <p:spPr>
          <a:xfrm>
            <a:off x="1835271" y="3222268"/>
            <a:ext cx="425" cy="7827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7020272" y="3284984"/>
            <a:ext cx="0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трелка вниз 24"/>
          <p:cNvSpPr/>
          <p:nvPr/>
        </p:nvSpPr>
        <p:spPr>
          <a:xfrm>
            <a:off x="2627784" y="4941168"/>
            <a:ext cx="288032" cy="86409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/>
          <p:cNvSpPr/>
          <p:nvPr/>
        </p:nvSpPr>
        <p:spPr>
          <a:xfrm>
            <a:off x="6012160" y="4941168"/>
            <a:ext cx="288032" cy="86409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899592" y="4293096"/>
            <a:ext cx="195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Модель перевода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242252" y="4341744"/>
            <a:ext cx="158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Модель языка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3246052" y="6055868"/>
            <a:ext cx="277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Декодирование (перевод)</a:t>
            </a:r>
            <a:endParaRPr lang="ru-RU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395536" y="6309320"/>
            <a:ext cx="2016224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6804248" y="6237312"/>
            <a:ext cx="2016224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7544" y="5877272"/>
            <a:ext cx="1408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Предложение</a:t>
            </a:r>
            <a:endParaRPr lang="ru-RU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7236296" y="5877272"/>
            <a:ext cx="94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Перевод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3458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по теме текста:</a:t>
            </a:r>
            <a:br>
              <a:rPr lang="ru-RU" dirty="0" smtClean="0"/>
            </a:br>
            <a:r>
              <a:rPr lang="ru-RU" dirty="0" smtClean="0"/>
              <a:t>придумываем признаки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Пример </a:t>
            </a:r>
            <a:r>
              <a:rPr lang="ru-RU" sz="2000" dirty="0" err="1" smtClean="0"/>
              <a:t>датасета</a:t>
            </a:r>
            <a:r>
              <a:rPr lang="ru-RU" sz="2000" dirty="0" smtClean="0"/>
              <a:t> (выборки): </a:t>
            </a:r>
            <a:r>
              <a:rPr lang="en-US" sz="2000" dirty="0" smtClean="0"/>
              <a:t>20news_groups</a:t>
            </a:r>
          </a:p>
          <a:p>
            <a:r>
              <a:rPr lang="ru-RU" sz="2000" dirty="0" smtClean="0"/>
              <a:t>Письма, рассортированные по 20 темам</a:t>
            </a:r>
          </a:p>
          <a:p>
            <a:r>
              <a:rPr lang="ru-RU" sz="2000" dirty="0" smtClean="0"/>
              <a:t>Попробуем отличить темы </a:t>
            </a:r>
            <a:r>
              <a:rPr lang="en-US" sz="2000" b="1" dirty="0" smtClean="0"/>
              <a:t>auto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err="1" smtClean="0"/>
              <a:t>politics.mideast</a:t>
            </a:r>
            <a:r>
              <a:rPr lang="ru-RU" sz="2000" dirty="0" smtClean="0"/>
              <a:t> 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1372F2-39BD-4F4F-A794-D6300610C331}" type="slidenum">
              <a:rPr lang="de-DE" altLang="ru-RU" smtClean="0"/>
              <a:pPr>
                <a:defRPr/>
              </a:pPr>
              <a:t>3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7073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по теме текста:</a:t>
            </a:r>
            <a:br>
              <a:rPr lang="ru-RU" dirty="0" smtClean="0"/>
            </a:br>
            <a:r>
              <a:rPr lang="ru-RU" dirty="0" smtClean="0"/>
              <a:t>придумываем признаки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 письма из темы 1: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1372F2-39BD-4F4F-A794-D6300610C331}" type="slidenum">
              <a:rPr lang="de-DE" altLang="ru-RU" smtClean="0"/>
              <a:pPr>
                <a:defRPr/>
              </a:pPr>
              <a:t>4</a:t>
            </a:fld>
            <a:endParaRPr lang="de-DE" altLang="ru-RU"/>
          </a:p>
        </p:txBody>
      </p:sp>
      <p:sp>
        <p:nvSpPr>
          <p:cNvPr id="5" name="TextBox 4"/>
          <p:cNvSpPr txBox="1"/>
          <p:nvPr/>
        </p:nvSpPr>
        <p:spPr>
          <a:xfrm>
            <a:off x="791580" y="2123855"/>
            <a:ext cx="7785865" cy="95102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From: carl_f_hoffman@cup.portal.com</a:t>
            </a:r>
            <a:endParaRPr lang="ru-RU" dirty="0"/>
          </a:p>
          <a:p>
            <a:r>
              <a:rPr lang="en-US" dirty="0"/>
              <a:t>Newsgroups: </a:t>
            </a:r>
            <a:r>
              <a:rPr lang="en-US" dirty="0" err="1"/>
              <a:t>rec.autos</a:t>
            </a:r>
            <a:endParaRPr lang="ru-RU" dirty="0"/>
          </a:p>
          <a:p>
            <a:r>
              <a:rPr lang="en-US" dirty="0"/>
              <a:t>Subject: 1993 Infiniti G20</a:t>
            </a:r>
            <a:endParaRPr lang="ru-RU" dirty="0"/>
          </a:p>
          <a:p>
            <a:r>
              <a:rPr lang="en-US" dirty="0"/>
              <a:t>Message-ID: &lt;78834@cup.portal.com&gt;</a:t>
            </a:r>
            <a:endParaRPr lang="ru-RU" dirty="0"/>
          </a:p>
          <a:p>
            <a:r>
              <a:rPr lang="en-US" dirty="0"/>
              <a:t>Date: Mon,  5 Apr 93 07:36:47 PDT</a:t>
            </a:r>
            <a:endParaRPr lang="ru-RU" dirty="0"/>
          </a:p>
          <a:p>
            <a:r>
              <a:rPr lang="en-US" dirty="0"/>
              <a:t>Organization: The Portal System (TM)</a:t>
            </a:r>
            <a:endParaRPr lang="ru-RU" dirty="0"/>
          </a:p>
          <a:p>
            <a:r>
              <a:rPr lang="en-US" dirty="0"/>
              <a:t>Lines: 26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I am thinking about getting an Infiniti G20.</a:t>
            </a:r>
            <a:endParaRPr lang="ru-RU" dirty="0"/>
          </a:p>
          <a:p>
            <a:r>
              <a:rPr lang="en-US" dirty="0"/>
              <a:t>In consumer reports it is ranked high in many</a:t>
            </a:r>
            <a:endParaRPr lang="ru-RU" dirty="0"/>
          </a:p>
          <a:p>
            <a:r>
              <a:rPr lang="en-US" dirty="0" err="1"/>
              <a:t>catagories</a:t>
            </a:r>
            <a:r>
              <a:rPr lang="en-US" dirty="0"/>
              <a:t> including highest in reliability index for compact cars.</a:t>
            </a:r>
            <a:endParaRPr lang="ru-RU" dirty="0"/>
          </a:p>
          <a:p>
            <a:r>
              <a:rPr lang="en-US" dirty="0" err="1"/>
              <a:t>Mitsubushi</a:t>
            </a:r>
            <a:r>
              <a:rPr lang="en-US" dirty="0"/>
              <a:t> </a:t>
            </a:r>
            <a:r>
              <a:rPr lang="en-US" dirty="0" err="1"/>
              <a:t>Galant</a:t>
            </a:r>
            <a:r>
              <a:rPr lang="en-US" dirty="0"/>
              <a:t> was second followed by Honda Accord).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A couple of things though:</a:t>
            </a:r>
            <a:endParaRPr lang="ru-RU" dirty="0"/>
          </a:p>
          <a:p>
            <a:r>
              <a:rPr lang="en-US" dirty="0"/>
              <a:t>1) In looking around I have yet to see anyone driving this</a:t>
            </a:r>
            <a:endParaRPr lang="ru-RU" dirty="0"/>
          </a:p>
          <a:p>
            <a:r>
              <a:rPr lang="en-US" dirty="0"/>
              <a:t>   car. I see lots of Honda's and Toyota's.</a:t>
            </a:r>
            <a:endParaRPr lang="ru-RU" dirty="0"/>
          </a:p>
          <a:p>
            <a:r>
              <a:rPr lang="en-US" dirty="0"/>
              <a:t>2) There is a special deal where I can get an Infinity G20, fully</a:t>
            </a:r>
            <a:endParaRPr lang="ru-RU" dirty="0"/>
          </a:p>
          <a:p>
            <a:r>
              <a:rPr lang="en-US" dirty="0"/>
              <a:t>   loaded, at dealer cost (I have check this out and the numbers match</a:t>
            </a:r>
            <a:endParaRPr lang="ru-RU" dirty="0"/>
          </a:p>
          <a:p>
            <a:r>
              <a:rPr lang="en-US" dirty="0"/>
              <a:t>   up). They are doing this because they are releasing and update mid-1993</a:t>
            </a:r>
            <a:endParaRPr lang="ru-RU" dirty="0"/>
          </a:p>
          <a:p>
            <a:r>
              <a:rPr lang="en-US" dirty="0"/>
              <a:t>   version (includes dual air-bags) and want to get rid of their old 1993's.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I guess my question is: Is this a good deal? </a:t>
            </a:r>
            <a:endParaRPr lang="ru-RU" dirty="0"/>
          </a:p>
          <a:p>
            <a:r>
              <a:rPr lang="en-US" dirty="0"/>
              <a:t>Also, Can anyone give me any feedback on Infiniti?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Thanks,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Carl Hoffman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P.S</a:t>
            </a:r>
            <a:r>
              <a:rPr lang="en-US" dirty="0" smtClean="0"/>
              <a:t>.</a:t>
            </a:r>
            <a:endParaRPr lang="ru-RU" dirty="0"/>
          </a:p>
          <a:p>
            <a:r>
              <a:rPr lang="en-US" dirty="0"/>
              <a:t>The other cars that I have test driven and which are in the</a:t>
            </a:r>
            <a:endParaRPr lang="ru-RU" dirty="0"/>
          </a:p>
          <a:p>
            <a:r>
              <a:rPr lang="ru-RU" dirty="0" err="1"/>
              <a:t>running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:</a:t>
            </a:r>
          </a:p>
          <a:p>
            <a:r>
              <a:rPr lang="en-US" dirty="0"/>
              <a:t>Mitsubishi </a:t>
            </a:r>
            <a:r>
              <a:rPr lang="en-US" dirty="0" err="1"/>
              <a:t>Galant</a:t>
            </a:r>
            <a:r>
              <a:rPr lang="en-US" dirty="0"/>
              <a:t>, Honda Accord, and Toyota </a:t>
            </a:r>
            <a:r>
              <a:rPr lang="en-US" dirty="0" err="1"/>
              <a:t>Camary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7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по теме текста:</a:t>
            </a:r>
            <a:br>
              <a:rPr lang="ru-RU" dirty="0" smtClean="0"/>
            </a:br>
            <a:r>
              <a:rPr lang="ru-RU" dirty="0" smtClean="0"/>
              <a:t>придумываем признаки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 письма из темы 2: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1372F2-39BD-4F4F-A794-D6300610C331}" type="slidenum">
              <a:rPr lang="de-DE" altLang="ru-RU" smtClean="0"/>
              <a:pPr>
                <a:defRPr/>
              </a:pPr>
              <a:t>5</a:t>
            </a:fld>
            <a:endParaRPr lang="de-DE" altLang="ru-RU"/>
          </a:p>
        </p:txBody>
      </p:sp>
      <p:sp>
        <p:nvSpPr>
          <p:cNvPr id="5" name="TextBox 4"/>
          <p:cNvSpPr txBox="1"/>
          <p:nvPr/>
        </p:nvSpPr>
        <p:spPr>
          <a:xfrm>
            <a:off x="791580" y="2123855"/>
            <a:ext cx="7785865" cy="180357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From: Bob.Waldrop@f418.n104.z1.fidonet.org (Bob Waldrop)</a:t>
            </a:r>
            <a:endParaRPr lang="ru-RU" dirty="0"/>
          </a:p>
          <a:p>
            <a:r>
              <a:rPr lang="en-US" dirty="0"/>
              <a:t>Subject: Celebrate Liberty!  1993</a:t>
            </a:r>
            <a:endParaRPr lang="ru-RU" dirty="0"/>
          </a:p>
          <a:p>
            <a:r>
              <a:rPr lang="en-US" dirty="0"/>
              <a:t>Message-ID: &lt;1993Apr5.201336.16132@dsd.es.com&gt;</a:t>
            </a:r>
            <a:endParaRPr lang="ru-RU" dirty="0"/>
          </a:p>
          <a:p>
            <a:r>
              <a:rPr lang="en-US" dirty="0" err="1"/>
              <a:t>Followup</a:t>
            </a:r>
            <a:r>
              <a:rPr lang="en-US" dirty="0"/>
              <a:t>-To: </a:t>
            </a:r>
            <a:r>
              <a:rPr lang="en-US" dirty="0" err="1"/>
              <a:t>talk.politics.misc</a:t>
            </a:r>
            <a:endParaRPr lang="ru-RU" dirty="0"/>
          </a:p>
          <a:p>
            <a:r>
              <a:rPr lang="en-US" sz="1600" dirty="0"/>
              <a:t> </a:t>
            </a:r>
            <a:endParaRPr lang="ru-RU" sz="1600" dirty="0"/>
          </a:p>
          <a:p>
            <a:r>
              <a:rPr lang="en-US" sz="1600" dirty="0"/>
              <a:t>Announcing. . . Announcing. . . Announcing. . .Announcing. . .</a:t>
            </a:r>
            <a:endParaRPr lang="ru-RU" sz="1600" dirty="0"/>
          </a:p>
          <a:p>
            <a:r>
              <a:rPr lang="en-US" sz="1600" dirty="0"/>
              <a:t> </a:t>
            </a:r>
            <a:endParaRPr lang="ru-RU" sz="1600" dirty="0"/>
          </a:p>
          <a:p>
            <a:r>
              <a:rPr lang="en-US" sz="1600" dirty="0"/>
              <a:t>                             CELEBRATE LIBERTY!</a:t>
            </a:r>
            <a:endParaRPr lang="ru-RU" sz="1600" dirty="0"/>
          </a:p>
          <a:p>
            <a:r>
              <a:rPr lang="en-US" sz="1600" dirty="0"/>
              <a:t>                 1993 LIBERTARIAN PARTY NATIONAL CONVENTION</a:t>
            </a:r>
            <a:endParaRPr lang="ru-RU" sz="1600" dirty="0"/>
          </a:p>
          <a:p>
            <a:r>
              <a:rPr lang="en-US" sz="1600" dirty="0"/>
              <a:t>                             AND POLITICAL EXPO</a:t>
            </a:r>
            <a:endParaRPr lang="ru-RU" sz="1600" dirty="0"/>
          </a:p>
          <a:p>
            <a:r>
              <a:rPr lang="en-US" sz="1600" dirty="0"/>
              <a:t> </a:t>
            </a:r>
            <a:endParaRPr lang="ru-RU" sz="1600" dirty="0"/>
          </a:p>
          <a:p>
            <a:r>
              <a:rPr lang="en-US" sz="1600" dirty="0"/>
              <a:t>                   THE MARRIOTT HOTEL AND THE SALT PALACE</a:t>
            </a:r>
            <a:endParaRPr lang="ru-RU" sz="1600" dirty="0"/>
          </a:p>
          <a:p>
            <a:r>
              <a:rPr lang="en-US" sz="1600" dirty="0"/>
              <a:t>                            SALT LAKE CITY, UTAH</a:t>
            </a:r>
            <a:endParaRPr lang="ru-RU" sz="1600" dirty="0"/>
          </a:p>
          <a:p>
            <a:r>
              <a:rPr lang="en-US" sz="1600" dirty="0"/>
              <a:t> </a:t>
            </a:r>
            <a:endParaRPr lang="ru-RU" sz="1600" dirty="0"/>
          </a:p>
          <a:p>
            <a:r>
              <a:rPr lang="en-US" sz="1600" dirty="0"/>
              <a:t>                   INCLUDES INFORMATION ON DELEGATE DEALS!</a:t>
            </a:r>
            <a:endParaRPr lang="ru-RU" sz="1600" dirty="0"/>
          </a:p>
          <a:p>
            <a:r>
              <a:rPr lang="en-US" sz="1600" dirty="0"/>
              <a:t>                          (Back by Popular Demand!)</a:t>
            </a:r>
            <a:endParaRPr lang="ru-RU" sz="1600" dirty="0"/>
          </a:p>
          <a:p>
            <a:r>
              <a:rPr lang="en-US" sz="1600" dirty="0"/>
              <a:t> </a:t>
            </a:r>
            <a:endParaRPr lang="ru-RU" sz="1600" dirty="0"/>
          </a:p>
          <a:p>
            <a:r>
              <a:rPr lang="en-US" sz="1600" dirty="0"/>
              <a:t>The convention will be held at the Salt Palace Convention Center and the</a:t>
            </a:r>
            <a:endParaRPr lang="ru-RU" sz="1600" dirty="0"/>
          </a:p>
          <a:p>
            <a:r>
              <a:rPr lang="en-US" sz="1600" dirty="0"/>
              <a:t>Marriott Hotel, Salt Lake City, Utah.  The business sessions, Karl Hess</a:t>
            </a:r>
            <a:endParaRPr lang="ru-RU" sz="1600" dirty="0"/>
          </a:p>
          <a:p>
            <a:r>
              <a:rPr lang="en-US" sz="1600" dirty="0"/>
              <a:t>Institute, and Political Expo are at the Salt Palace; breakfasts, parties, and</a:t>
            </a:r>
            <a:endParaRPr lang="ru-RU" sz="1600" dirty="0"/>
          </a:p>
          <a:p>
            <a:r>
              <a:rPr lang="en-US" sz="1600" dirty="0"/>
              <a:t>banquet are at the Marriott Hotel.</a:t>
            </a:r>
            <a:endParaRPr lang="ru-RU" sz="1600" dirty="0"/>
          </a:p>
          <a:p>
            <a:r>
              <a:rPr lang="en-US" sz="1600" dirty="0"/>
              <a:t> </a:t>
            </a:r>
            <a:endParaRPr lang="ru-RU" sz="1600" dirty="0"/>
          </a:p>
          <a:p>
            <a:r>
              <a:rPr lang="en-US" sz="1600" dirty="0"/>
              <a:t>Marriott Hotel room rates are $79.00 night, plus 10.5% tax ($87.17 total). </a:t>
            </a:r>
            <a:endParaRPr lang="ru-RU" sz="1600" dirty="0"/>
          </a:p>
          <a:p>
            <a:r>
              <a:rPr lang="en-US" sz="1600" dirty="0"/>
              <a:t>This rate is good for one to four persons room occupancy.  Double is one</a:t>
            </a:r>
            <a:endParaRPr lang="ru-RU" sz="1600" dirty="0"/>
          </a:p>
          <a:p>
            <a:r>
              <a:rPr lang="en-US" sz="1600" dirty="0"/>
              <a:t>or two beds; 3 or 4 people is 2 beds.  You can make your reservations</a:t>
            </a:r>
            <a:endParaRPr lang="ru-RU" sz="1600" dirty="0"/>
          </a:p>
          <a:p>
            <a:r>
              <a:rPr lang="en-US" sz="1600" dirty="0"/>
              <a:t>direct with the hotel (801-531-0800), or you can purchase your room</a:t>
            </a:r>
            <a:endParaRPr lang="ru-RU" sz="1600" dirty="0"/>
          </a:p>
          <a:p>
            <a:r>
              <a:rPr lang="en-US" sz="1600" dirty="0"/>
              <a:t>through one of MGP's payment plans.  MGP will provide assistance in</a:t>
            </a:r>
            <a:endParaRPr lang="ru-RU" sz="1600" dirty="0"/>
          </a:p>
          <a:p>
            <a:r>
              <a:rPr lang="en-US" sz="1600" dirty="0"/>
              <a:t>matching roommates if requested.</a:t>
            </a:r>
            <a:endParaRPr lang="ru-RU" sz="1600" dirty="0"/>
          </a:p>
          <a:p>
            <a:r>
              <a:rPr lang="en-US" sz="1600" dirty="0"/>
              <a:t> </a:t>
            </a:r>
            <a:endParaRPr lang="ru-RU" sz="1600" dirty="0"/>
          </a:p>
          <a:p>
            <a:r>
              <a:rPr lang="en-US" sz="1600" dirty="0"/>
              <a:t> </a:t>
            </a:r>
            <a:endParaRPr lang="ru-RU" sz="1600" dirty="0"/>
          </a:p>
          <a:p>
            <a:r>
              <a:rPr lang="en-US" sz="1600" dirty="0"/>
              <a:t>August 30, 31, Sept. 1:           Everything You Always Wanted to</a:t>
            </a:r>
            <a:endParaRPr lang="ru-RU" sz="1600" dirty="0"/>
          </a:p>
          <a:p>
            <a:r>
              <a:rPr lang="en-US" sz="1600" dirty="0"/>
              <a:t>                                  Know About Winning Elections, but</a:t>
            </a:r>
            <a:endParaRPr lang="ru-RU" sz="1600" dirty="0"/>
          </a:p>
          <a:p>
            <a:r>
              <a:rPr lang="en-US" sz="1600" dirty="0"/>
              <a:t>                                  Didn't Know Where to Ask!</a:t>
            </a:r>
            <a:endParaRPr lang="ru-RU" sz="1600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Three days of intensive campaign training conducted by Sal </a:t>
            </a:r>
            <a:r>
              <a:rPr lang="en-US" dirty="0" err="1"/>
              <a:t>Guzzetta</a:t>
            </a:r>
            <a:r>
              <a:rPr lang="en-US" dirty="0"/>
              <a:t>, a</a:t>
            </a:r>
            <a:endParaRPr lang="ru-RU" dirty="0"/>
          </a:p>
          <a:p>
            <a:r>
              <a:rPr lang="en-US" dirty="0"/>
              <a:t>25 year veteran of more than 200 campaigns.  Students receive 990 pages</a:t>
            </a:r>
            <a:endParaRPr lang="ru-RU" dirty="0"/>
          </a:p>
          <a:p>
            <a:r>
              <a:rPr lang="en-US" dirty="0"/>
              <a:t>of professional campaign manuals.  Everything from strategy and</a:t>
            </a:r>
            <a:endParaRPr lang="ru-RU" dirty="0"/>
          </a:p>
          <a:p>
            <a:r>
              <a:rPr lang="en-US" dirty="0"/>
              <a:t>targeting to opposition research, fundraising, and field operations.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Price:           $150 if purchased by May 1, 1993</a:t>
            </a:r>
            <a:endParaRPr lang="ru-RU" dirty="0"/>
          </a:p>
          <a:p>
            <a:r>
              <a:rPr lang="en-US" dirty="0"/>
              <a:t>                 $175 thereafter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August 31 and Sept. 1:            Platform, Bylaws, Credentials and</a:t>
            </a:r>
            <a:endParaRPr lang="ru-RU" dirty="0"/>
          </a:p>
          <a:p>
            <a:r>
              <a:rPr lang="en-US" dirty="0"/>
              <a:t>                                  National committee meetings.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Shoot out in Salt Lake!  PLEDGE versus Committee for a Libertarian</a:t>
            </a:r>
            <a:endParaRPr lang="ru-RU" dirty="0"/>
          </a:p>
          <a:p>
            <a:r>
              <a:rPr lang="en-US" dirty="0"/>
              <a:t>Majority.  Will the party's membership and platform definitions change? </a:t>
            </a:r>
            <a:endParaRPr lang="ru-RU" dirty="0"/>
          </a:p>
          <a:p>
            <a:r>
              <a:rPr lang="en-US" dirty="0"/>
              <a:t>Is compromise possible?  The Platform and Bylaws committees are</a:t>
            </a:r>
            <a:endParaRPr lang="ru-RU" dirty="0"/>
          </a:p>
          <a:p>
            <a:r>
              <a:rPr lang="en-US" dirty="0"/>
              <a:t>responsible for making recommendations to the convention concerning</a:t>
            </a:r>
            <a:endParaRPr lang="ru-RU" dirty="0"/>
          </a:p>
          <a:p>
            <a:r>
              <a:rPr lang="en-US" dirty="0"/>
              <a:t>changes in those documents.  At this convention, the party will only</a:t>
            </a:r>
            <a:endParaRPr lang="ru-RU" dirty="0"/>
          </a:p>
          <a:p>
            <a:r>
              <a:rPr lang="en-US" dirty="0"/>
              <a:t>consider deletions to the platform.  The Convention Rules would have to</a:t>
            </a:r>
            <a:endParaRPr lang="ru-RU" dirty="0"/>
          </a:p>
          <a:p>
            <a:r>
              <a:rPr lang="en-US" dirty="0"/>
              <a:t>be amended by a 2/3 vote to change this rule.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The meetings are open to the public.  There is no charge for attending. 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Sept. 2-5, 1993: Celebrate Liberty! Begins</a:t>
            </a:r>
            <a:endParaRPr lang="ru-RU" dirty="0"/>
          </a:p>
          <a:p>
            <a:r>
              <a:rPr lang="en-US" dirty="0"/>
              <a:t>                 Political Expo Opens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Sept. 2, 1993:   9 AM -- Credentials Committee report to the delegates.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             10:30 -- Gala Opening Ceremony and Keynote Address</a:t>
            </a:r>
            <a:endParaRPr lang="ru-RU" dirty="0"/>
          </a:p>
          <a:p>
            <a:r>
              <a:rPr lang="en-US" dirty="0"/>
              <a:t>                 by Russell Means.  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             1:00 -- After lunch break, convention business continues</a:t>
            </a:r>
            <a:endParaRPr lang="ru-RU" dirty="0"/>
          </a:p>
          <a:p>
            <a:r>
              <a:rPr lang="en-US" dirty="0"/>
              <a:t>                 (see "Standing Order of Business" from the "Convention</a:t>
            </a:r>
            <a:endParaRPr lang="ru-RU" dirty="0"/>
          </a:p>
          <a:p>
            <a:r>
              <a:rPr lang="en-US" dirty="0"/>
              <a:t>                 Rules of the Libertarian Party" at the end of this</a:t>
            </a:r>
            <a:endParaRPr lang="ru-RU" dirty="0"/>
          </a:p>
          <a:p>
            <a:r>
              <a:rPr lang="en-US" dirty="0"/>
              <a:t>                 document.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7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по теме текста:</a:t>
            </a:r>
            <a:br>
              <a:rPr lang="ru-RU" dirty="0" smtClean="0"/>
            </a:br>
            <a:r>
              <a:rPr lang="en-US" dirty="0" smtClean="0"/>
              <a:t>bag-of-words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1372F2-39BD-4F4F-A794-D6300610C331}" type="slidenum">
              <a:rPr lang="de-DE" altLang="ru-RU" smtClean="0"/>
              <a:pPr>
                <a:defRPr/>
              </a:pPr>
              <a:t>6</a:t>
            </a:fld>
            <a:endParaRPr lang="de-DE" altLang="ru-RU"/>
          </a:p>
        </p:txBody>
      </p:sp>
      <p:sp>
        <p:nvSpPr>
          <p:cNvPr id="7" name="AutoShape 2" descr="http://www.python-course.eu/images/bag_of_word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://www.python-course.eu/images/bag_of_words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5" y="2303875"/>
            <a:ext cx="1904258" cy="258979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2015955"/>
            <a:ext cx="5853605" cy="357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0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по теме текста:</a:t>
            </a:r>
            <a:br>
              <a:rPr lang="ru-RU" dirty="0" smtClean="0"/>
            </a:br>
            <a:r>
              <a:rPr lang="ru-RU" dirty="0" smtClean="0"/>
              <a:t>общая картинка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1372F2-39BD-4F4F-A794-D6300610C331}" type="slidenum">
              <a:rPr lang="de-DE" altLang="ru-RU" smtClean="0"/>
              <a:pPr>
                <a:defRPr/>
              </a:pPr>
              <a:t>7</a:t>
            </a:fld>
            <a:endParaRPr lang="de-DE" altLang="ru-RU"/>
          </a:p>
        </p:txBody>
      </p:sp>
      <p:sp>
        <p:nvSpPr>
          <p:cNvPr id="7" name="AutoShape 2" descr="http://www.python-course.eu/images/bag_of_word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://www.python-course.eu/images/bag_of_words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2051720" y="2866437"/>
            <a:ext cx="765085" cy="6975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AutoShape 2" descr="http://www.hdfgroup.org/ftp/HDF5/releases/HDF-JAVA/HDF-JAVA-2.6/bin/macintel64/hdf-java/UsersGuide/images/chart_histogram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t="6710" r="3398" b="14675"/>
          <a:stretch/>
        </p:blipFill>
        <p:spPr>
          <a:xfrm>
            <a:off x="2996825" y="2483895"/>
            <a:ext cx="2548622" cy="1475419"/>
          </a:xfrm>
          <a:prstGeom prst="rect">
            <a:avLst/>
          </a:prstGeom>
        </p:spPr>
      </p:pic>
      <p:sp>
        <p:nvSpPr>
          <p:cNvPr id="12" name="Стрелка вправо 11"/>
          <p:cNvSpPr/>
          <p:nvPr/>
        </p:nvSpPr>
        <p:spPr>
          <a:xfrm>
            <a:off x="5877145" y="2888940"/>
            <a:ext cx="765085" cy="6975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альтернативный процесс 13"/>
          <p:cNvSpPr/>
          <p:nvPr/>
        </p:nvSpPr>
        <p:spPr>
          <a:xfrm>
            <a:off x="6822250" y="2438890"/>
            <a:ext cx="2070230" cy="162018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Алгоритм классификации</a:t>
            </a:r>
            <a:endParaRPr lang="ru-RU" sz="2000" b="1" dirty="0"/>
          </a:p>
        </p:txBody>
      </p:sp>
      <p:sp>
        <p:nvSpPr>
          <p:cNvPr id="15" name="Загнутый угол 14"/>
          <p:cNvSpPr/>
          <p:nvPr/>
        </p:nvSpPr>
        <p:spPr>
          <a:xfrm>
            <a:off x="612775" y="2528900"/>
            <a:ext cx="1213920" cy="1430414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Текстовый документ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266855" y="3969060"/>
            <a:ext cx="202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Bag-of-words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95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 текстов по теме:</a:t>
            </a:r>
            <a:br>
              <a:rPr lang="ru-RU" dirty="0" smtClean="0"/>
            </a:br>
            <a:r>
              <a:rPr lang="ru-RU" dirty="0" smtClean="0"/>
              <a:t>общая картинка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1372F2-39BD-4F4F-A794-D6300610C331}" type="slidenum">
              <a:rPr lang="de-DE" altLang="ru-RU" smtClean="0"/>
              <a:pPr>
                <a:defRPr/>
              </a:pPr>
              <a:t>8</a:t>
            </a:fld>
            <a:endParaRPr lang="de-DE" altLang="ru-RU"/>
          </a:p>
        </p:txBody>
      </p:sp>
      <p:sp>
        <p:nvSpPr>
          <p:cNvPr id="7" name="AutoShape 2" descr="http://www.python-course.eu/images/bag_of_word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://www.python-course.eu/images/bag_of_words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2051720" y="2866437"/>
            <a:ext cx="765085" cy="6975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AutoShape 2" descr="http://www.hdfgroup.org/ftp/HDF5/releases/HDF-JAVA/HDF-JAVA-2.6/bin/macintel64/hdf-java/UsersGuide/images/chart_histogram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t="6710" r="3398" b="14675"/>
          <a:stretch/>
        </p:blipFill>
        <p:spPr>
          <a:xfrm>
            <a:off x="2996825" y="2483895"/>
            <a:ext cx="2548622" cy="1475419"/>
          </a:xfrm>
          <a:prstGeom prst="rect">
            <a:avLst/>
          </a:prstGeom>
        </p:spPr>
      </p:pic>
      <p:sp>
        <p:nvSpPr>
          <p:cNvPr id="12" name="Стрелка вправо 11"/>
          <p:cNvSpPr/>
          <p:nvPr/>
        </p:nvSpPr>
        <p:spPr>
          <a:xfrm>
            <a:off x="5877145" y="2888940"/>
            <a:ext cx="765085" cy="6975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альтернативный процесс 13"/>
          <p:cNvSpPr/>
          <p:nvPr/>
        </p:nvSpPr>
        <p:spPr>
          <a:xfrm>
            <a:off x="6822250" y="2438890"/>
            <a:ext cx="2070230" cy="162018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Алгоритм кластеризации</a:t>
            </a:r>
            <a:endParaRPr lang="ru-RU" sz="2000" b="1" dirty="0"/>
          </a:p>
        </p:txBody>
      </p:sp>
      <p:sp>
        <p:nvSpPr>
          <p:cNvPr id="15" name="Загнутый угол 14"/>
          <p:cNvSpPr/>
          <p:nvPr/>
        </p:nvSpPr>
        <p:spPr>
          <a:xfrm>
            <a:off x="612775" y="2528900"/>
            <a:ext cx="1213920" cy="1430414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Текстовый документ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266855" y="3969060"/>
            <a:ext cx="202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Bag-of-words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8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близких по теме текстов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1372F2-39BD-4F4F-A794-D6300610C331}" type="slidenum">
              <a:rPr lang="de-DE" altLang="ru-RU" smtClean="0"/>
              <a:pPr>
                <a:defRPr/>
              </a:pPr>
              <a:t>9</a:t>
            </a:fld>
            <a:endParaRPr lang="de-DE" altLang="ru-RU"/>
          </a:p>
        </p:txBody>
      </p:sp>
      <p:sp>
        <p:nvSpPr>
          <p:cNvPr id="7" name="AutoShape 2" descr="http://www.python-course.eu/images/bag_of_word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://www.python-course.eu/images/bag_of_words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2051720" y="2866437"/>
            <a:ext cx="765085" cy="6975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AutoShape 2" descr="http://www.hdfgroup.org/ftp/HDF5/releases/HDF-JAVA/HDF-JAVA-2.6/bin/macintel64/hdf-java/UsersGuide/images/chart_histogram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t="6710" r="3398" b="14675"/>
          <a:stretch/>
        </p:blipFill>
        <p:spPr>
          <a:xfrm>
            <a:off x="2996825" y="2483895"/>
            <a:ext cx="2548622" cy="1475419"/>
          </a:xfrm>
          <a:prstGeom prst="rect">
            <a:avLst/>
          </a:prstGeom>
        </p:spPr>
      </p:pic>
      <p:sp>
        <p:nvSpPr>
          <p:cNvPr id="12" name="Стрелка вправо 11"/>
          <p:cNvSpPr/>
          <p:nvPr/>
        </p:nvSpPr>
        <p:spPr>
          <a:xfrm>
            <a:off x="5877145" y="2888940"/>
            <a:ext cx="765085" cy="6975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альтернативный процесс 13"/>
          <p:cNvSpPr/>
          <p:nvPr/>
        </p:nvSpPr>
        <p:spPr>
          <a:xfrm>
            <a:off x="6822250" y="2438890"/>
            <a:ext cx="2070230" cy="162018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Функция близости или расстояние</a:t>
            </a:r>
            <a:endParaRPr lang="ru-RU" sz="2000" b="1" dirty="0"/>
          </a:p>
        </p:txBody>
      </p:sp>
      <p:sp>
        <p:nvSpPr>
          <p:cNvPr id="15" name="Загнутый угол 14"/>
          <p:cNvSpPr/>
          <p:nvPr/>
        </p:nvSpPr>
        <p:spPr>
          <a:xfrm>
            <a:off x="612775" y="2528900"/>
            <a:ext cx="1213920" cy="1430414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Текстовый документ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266855" y="3969060"/>
            <a:ext cx="202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Bag-of-words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01" y="4779150"/>
            <a:ext cx="4789369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8377</TotalTime>
  <Words>760</Words>
  <Application>Microsoft Office PowerPoint</Application>
  <PresentationFormat>Экран (4:3)</PresentationFormat>
  <Paragraphs>244</Paragraphs>
  <Slides>26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Тема Office</vt:lpstr>
      <vt:lpstr>Equation</vt:lpstr>
      <vt:lpstr>Анализ текстов</vt:lpstr>
      <vt:lpstr>Примеры задач Text Mining</vt:lpstr>
      <vt:lpstr>Классификация по теме текста: придумываем признаки</vt:lpstr>
      <vt:lpstr>Классификация по теме текста: придумываем признаки</vt:lpstr>
      <vt:lpstr>Классификация по теме текста: придумываем признаки</vt:lpstr>
      <vt:lpstr>Классификация по теме текста: bag-of-words</vt:lpstr>
      <vt:lpstr>Классификация по теме текста: общая картинка</vt:lpstr>
      <vt:lpstr>Кластеризация текстов по теме: общая картинка</vt:lpstr>
      <vt:lpstr>Поиск близких по теме текстов</vt:lpstr>
      <vt:lpstr>Аннотирование текста: baseline</vt:lpstr>
      <vt:lpstr>Аннотирование текста: TextRank</vt:lpstr>
      <vt:lpstr>  Демонстрация работы TextRank</vt:lpstr>
      <vt:lpstr>Вместе с извлечением текста</vt:lpstr>
      <vt:lpstr>Пример на анализ тональности </vt:lpstr>
      <vt:lpstr>Применения Sentiment Analysis</vt:lpstr>
      <vt:lpstr>SA: основные трудности</vt:lpstr>
      <vt:lpstr>Уровни SA</vt:lpstr>
      <vt:lpstr>Придумываем решение для SA</vt:lpstr>
      <vt:lpstr>Простой сентимент-анализ</vt:lpstr>
      <vt:lpstr>Named Entity Recognition</vt:lpstr>
      <vt:lpstr>Named Entity Recognition</vt:lpstr>
      <vt:lpstr>Named Entity Recognition</vt:lpstr>
      <vt:lpstr>Машинный перевод</vt:lpstr>
      <vt:lpstr>Функция выравнивания</vt:lpstr>
      <vt:lpstr>Исходные данные</vt:lpstr>
      <vt:lpstr>Общая схема перевода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Data Mining</dc:title>
  <dc:creator>Xead</dc:creator>
  <cp:lastModifiedBy>Xead</cp:lastModifiedBy>
  <cp:revision>98</cp:revision>
  <dcterms:created xsi:type="dcterms:W3CDTF">2014-10-11T09:12:42Z</dcterms:created>
  <dcterms:modified xsi:type="dcterms:W3CDTF">2015-02-19T07:45:02Z</dcterms:modified>
</cp:coreProperties>
</file>