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336" r:id="rId3"/>
    <p:sldId id="337" r:id="rId4"/>
    <p:sldId id="340" r:id="rId5"/>
    <p:sldId id="338" r:id="rId6"/>
    <p:sldId id="362" r:id="rId7"/>
    <p:sldId id="364" r:id="rId8"/>
    <p:sldId id="366" r:id="rId9"/>
    <p:sldId id="367" r:id="rId10"/>
    <p:sldId id="343" r:id="rId11"/>
    <p:sldId id="344" r:id="rId12"/>
    <p:sldId id="361" r:id="rId13"/>
    <p:sldId id="346" r:id="rId14"/>
    <p:sldId id="360" r:id="rId15"/>
    <p:sldId id="359" r:id="rId16"/>
    <p:sldId id="348" r:id="rId17"/>
    <p:sldId id="349" r:id="rId18"/>
    <p:sldId id="350" r:id="rId19"/>
    <p:sldId id="351" r:id="rId20"/>
    <p:sldId id="342" r:id="rId21"/>
    <p:sldId id="341" r:id="rId22"/>
    <p:sldId id="355" r:id="rId23"/>
    <p:sldId id="356" r:id="rId24"/>
    <p:sldId id="357" r:id="rId25"/>
    <p:sldId id="35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65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9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2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E852-6819-424C-8728-0E8017EAAEAD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0CE2-EFF9-44F8-BE93-29B878EE2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27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7772400" cy="1470025"/>
          </a:xfrm>
        </p:spPr>
        <p:txBody>
          <a:bodyPr/>
          <a:lstStyle/>
          <a:p>
            <a:r>
              <a:rPr lang="ru-RU" dirty="0" smtClean="0"/>
              <a:t>Анализ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07495"/>
            <a:ext cx="828092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Кластеризация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57332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Виктор Кантор</a:t>
            </a:r>
            <a:endParaRPr lang="ru-RU" dirty="0"/>
          </a:p>
        </p:txBody>
      </p:sp>
      <p:pic>
        <p:nvPicPr>
          <p:cNvPr id="7" name="Picture 2" descr="http://www.multid.se/genex/clustering_dista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0688"/>
            <a:ext cx="314110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ABBYY\NJ_D3_Linear_experiment\subj_clustering\distance_plot_1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3817794" cy="288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</a:t>
            </a:r>
            <a:r>
              <a:rPr lang="en-US" dirty="0" smtClean="0"/>
              <a:t>density-based </a:t>
            </a:r>
            <a:r>
              <a:rPr lang="ru-RU" dirty="0" smtClean="0"/>
              <a:t>методов</a:t>
            </a:r>
            <a:endParaRPr lang="ru-RU" dirty="0"/>
          </a:p>
        </p:txBody>
      </p:sp>
      <p:pic>
        <p:nvPicPr>
          <p:cNvPr id="8194" name="Picture 2" descr="http://2.bp.blogspot.com/-SRQDWLRajcQ/VF0hCNUHDkI/AAAAAAAAAgE/uuBKyHkMSKg/s1600/Screen%2BShot%2B2014-11-07%2Bat%2B20.43.3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1988840"/>
            <a:ext cx="66294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3.bp.blogspot.com/-zS__sJEK3MY/VF5uLSLt_zI/AAAAAAAAAg0/TccEl4C-t1g/s1600/Screen%2BShot%2B2014-11-08%2Bat%2B20.24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9" y="980728"/>
            <a:ext cx="3571703" cy="58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484784"/>
            <a:ext cx="5112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1: Пометить все точки, как основные, пограничные или шумовые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2: Отбросить </a:t>
            </a:r>
            <a:r>
              <a:rPr lang="ru-RU" dirty="0" smtClean="0"/>
              <a:t>точки</a:t>
            </a:r>
            <a:r>
              <a:rPr lang="ru-RU" dirty="0"/>
              <a:t> шума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3: Соединить все основные точки, находящиеся на расстоянии </a:t>
            </a:r>
            <a:r>
              <a:rPr lang="ru-RU" dirty="0" err="1"/>
              <a:t>Eps</a:t>
            </a:r>
            <a:r>
              <a:rPr lang="ru-RU" dirty="0"/>
              <a:t> радиуса одна от другой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4: Объединить каждую группу соединенных основных точек в отдельный кластер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5: Назначить каждую пограничную точку одному из кластеров, </a:t>
            </a:r>
            <a:r>
              <a:rPr lang="ru-RU" dirty="0" smtClean="0"/>
              <a:t>ассоциированных </a:t>
            </a:r>
            <a:r>
              <a:rPr lang="ru-RU" dirty="0"/>
              <a:t>с ней основных точек.</a:t>
            </a:r>
          </a:p>
        </p:txBody>
      </p:sp>
    </p:spTree>
    <p:extLst>
      <p:ext uri="{BB962C8B-B14F-4D97-AF65-F5344CB8AC3E}">
        <p14:creationId xmlns:p14="http://schemas.microsoft.com/office/powerpoint/2010/main" val="14247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DBSCAN: </a:t>
            </a:r>
            <a:r>
              <a:rPr lang="ru-RU" dirty="0" smtClean="0"/>
              <a:t>выбор параметров</a:t>
            </a:r>
            <a:endParaRPr lang="ru-RU" dirty="0"/>
          </a:p>
        </p:txBody>
      </p:sp>
      <p:pic>
        <p:nvPicPr>
          <p:cNvPr id="9220" name="Picture 4" descr="http://1.bp.blogspot.com/-mTM7FtziQLI/VF0wk1u2M4I/AAAAAAAAAgU/_2FA37l8WBQ/s1600/Screen%2BShot%2B2014-11-07%2Bat%2B21.50.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5" t="2516" r="1752" b="52241"/>
          <a:stretch/>
        </p:blipFill>
        <p:spPr bwMode="auto">
          <a:xfrm>
            <a:off x="2461354" y="1988840"/>
            <a:ext cx="3964903" cy="29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Идея иерархической кластеризации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Вводим расстояние на объектах</a:t>
            </a:r>
          </a:p>
          <a:p>
            <a:r>
              <a:rPr lang="ru-RU" dirty="0" smtClean="0"/>
              <a:t>Пытаемся выстроить «иерархию» вложенных друг в друга кластеров</a:t>
            </a:r>
          </a:p>
          <a:p>
            <a:r>
              <a:rPr lang="ru-RU" dirty="0" smtClean="0"/>
              <a:t>Получаем дерево, вершины в котором кластеры</a:t>
            </a:r>
          </a:p>
          <a:p>
            <a:r>
              <a:rPr lang="ru-RU" dirty="0" smtClean="0"/>
              <a:t>Дерево можно «обрезать» на какой-то фиксированной глубине и получить нужное число кластеров. Или оставить только достаточно большие кластеры.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7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биологии</a:t>
            </a:r>
            <a:endParaRPr lang="ru-RU" dirty="0"/>
          </a:p>
        </p:txBody>
      </p:sp>
      <p:pic>
        <p:nvPicPr>
          <p:cNvPr id="6146" name="Picture 2" descr="http://www.russia-talk.com/images/treeol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98376"/>
            <a:ext cx="476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Дендрограмм</a:t>
            </a:r>
            <a:r>
              <a:rPr lang="ru-RU" dirty="0" err="1"/>
              <a:t>ы</a:t>
            </a:r>
            <a:endParaRPr lang="ru-RU" dirty="0"/>
          </a:p>
        </p:txBody>
      </p:sp>
      <p:pic>
        <p:nvPicPr>
          <p:cNvPr id="5122" name="Picture 2" descr="C:\ABBYY\NJ_D3_Linear_experiment\subject_terms_nj_full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13" y="1556792"/>
            <a:ext cx="6350347" cy="47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Расстояния между кластерами</a:t>
            </a:r>
            <a:endParaRPr lang="ru-RU" dirty="0"/>
          </a:p>
        </p:txBody>
      </p:sp>
      <p:pic>
        <p:nvPicPr>
          <p:cNvPr id="4098" name="Picture 2" descr="http://www.multid.se/genex/clustering_dista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50224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</a:t>
            </a:r>
            <a:r>
              <a:rPr lang="ru-RU" dirty="0" err="1" smtClean="0"/>
              <a:t>Ланса</a:t>
            </a:r>
            <a:r>
              <a:rPr lang="ru-RU" dirty="0" smtClean="0"/>
              <a:t>-Вильямса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1648"/>
            <a:ext cx="7740352" cy="34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6" y="2433178"/>
            <a:ext cx="8706918" cy="423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Попробуем систематизировать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 структуре кластеров:</a:t>
            </a:r>
          </a:p>
          <a:p>
            <a:pPr lvl="1"/>
            <a:r>
              <a:rPr lang="ru-RU" dirty="0" smtClean="0"/>
              <a:t>Иерархические</a:t>
            </a:r>
          </a:p>
          <a:p>
            <a:pPr lvl="2"/>
            <a:r>
              <a:rPr lang="ru-RU" dirty="0" err="1" smtClean="0"/>
              <a:t>Агломеративные</a:t>
            </a:r>
            <a:endParaRPr lang="ru-RU" dirty="0" smtClean="0"/>
          </a:p>
          <a:p>
            <a:pPr lvl="2"/>
            <a:r>
              <a:rPr lang="ru-RU" dirty="0" smtClean="0"/>
              <a:t>Дивизионные</a:t>
            </a:r>
          </a:p>
          <a:p>
            <a:pPr lvl="1"/>
            <a:r>
              <a:rPr lang="ru-RU" dirty="0" smtClean="0"/>
              <a:t>Плоские</a:t>
            </a:r>
          </a:p>
          <a:p>
            <a:pPr lvl="1"/>
            <a:endParaRPr lang="ru-RU" dirty="0"/>
          </a:p>
          <a:p>
            <a:r>
              <a:rPr lang="ru-RU" dirty="0" smtClean="0"/>
              <a:t>По форме</a:t>
            </a:r>
          </a:p>
          <a:p>
            <a:pPr lvl="1"/>
            <a:r>
              <a:rPr lang="ru-RU" dirty="0" smtClean="0"/>
              <a:t>Кластеры выпуклой формы</a:t>
            </a:r>
          </a:p>
          <a:p>
            <a:pPr lvl="1"/>
            <a:r>
              <a:rPr lang="ru-RU" dirty="0" smtClean="0"/>
              <a:t>Кластеры-ленты</a:t>
            </a:r>
          </a:p>
          <a:p>
            <a:pPr lvl="1"/>
            <a:r>
              <a:rPr lang="ru-RU" dirty="0" smtClean="0"/>
              <a:t>Сгустки на «фоне»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/>
          </a:p>
          <a:p>
            <a:r>
              <a:rPr lang="ru-RU" dirty="0" smtClean="0"/>
              <a:t>По присвоению объектов к кластерам:</a:t>
            </a:r>
          </a:p>
          <a:p>
            <a:pPr lvl="1"/>
            <a:r>
              <a:rPr lang="ru-RU" dirty="0" smtClean="0"/>
              <a:t>Жесткая кластеризация</a:t>
            </a:r>
          </a:p>
          <a:p>
            <a:pPr lvl="1"/>
            <a:r>
              <a:rPr lang="ru-RU" dirty="0" smtClean="0"/>
              <a:t>Мягкая кластеризация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1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проверить наличие кластерной структуры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17" y="4581128"/>
            <a:ext cx="38766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1988840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Генерируем </a:t>
            </a:r>
            <a:r>
              <a:rPr lang="en-US" sz="2800" dirty="0" smtClean="0"/>
              <a:t>p </a:t>
            </a:r>
            <a:r>
              <a:rPr lang="ru-RU" sz="2800" dirty="0" smtClean="0"/>
              <a:t>случайных точек из равномерного распределения и </a:t>
            </a:r>
            <a:r>
              <a:rPr lang="en-US" sz="2800" dirty="0" smtClean="0"/>
              <a:t>p </a:t>
            </a:r>
            <a:r>
              <a:rPr lang="ru-RU" sz="2800" dirty="0" smtClean="0"/>
              <a:t>случайных из обучающей выборки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Вычисляем величину (статистика </a:t>
            </a:r>
            <a:r>
              <a:rPr lang="ru-RU" sz="2800" dirty="0" err="1" smtClean="0"/>
              <a:t>Хопкинса</a:t>
            </a:r>
            <a:r>
              <a:rPr lang="ru-RU" sz="2800" dirty="0" smtClean="0"/>
              <a:t>):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40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могут выглядеть кластеры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864" y="235942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Универсального метода кластеризации </a:t>
            </a:r>
            <a:r>
              <a:rPr lang="ru-RU" u="sng" dirty="0" smtClean="0"/>
              <a:t>нет</a:t>
            </a:r>
            <a:endParaRPr lang="ru-RU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4610"/>
            <a:ext cx="2542059" cy="462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11" y="1254610"/>
            <a:ext cx="2425672" cy="46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36" y="1254610"/>
            <a:ext cx="28098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4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1/15/GaussianScatterPCA.png/800px-GaussianScatter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4" y="1201253"/>
            <a:ext cx="4597582" cy="43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Анонс следующей лекции: </a:t>
            </a:r>
            <a:r>
              <a:rPr lang="en-US" dirty="0" smtClean="0"/>
              <a:t>PCA</a:t>
            </a:r>
            <a:endParaRPr lang="ru-RU" dirty="0"/>
          </a:p>
        </p:txBody>
      </p:sp>
      <p:pic>
        <p:nvPicPr>
          <p:cNvPr id="6" name="Picture 2" descr="https://upload.wikimedia.org/wikipedia/ru/4/4a/FirstPrincipalCompon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47" y="1573739"/>
            <a:ext cx="3330973" cy="36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9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Бонусные слайды: </a:t>
            </a:r>
            <a:br>
              <a:rPr lang="ru-RU" dirty="0" smtClean="0"/>
            </a:br>
            <a:r>
              <a:rPr lang="en-US" dirty="0" smtClean="0"/>
              <a:t>PDDP </a:t>
            </a:r>
            <a:r>
              <a:rPr lang="ru-RU" dirty="0" smtClean="0"/>
              <a:t>- </a:t>
            </a:r>
            <a:r>
              <a:rPr lang="en-US" dirty="0" smtClean="0"/>
              <a:t>Principal Direction Divisive Partition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</a:t>
            </a:r>
            <a:r>
              <a:rPr lang="en-US" dirty="0" smtClean="0"/>
              <a:t> 1: </a:t>
            </a:r>
            <a:r>
              <a:rPr lang="ru-RU" dirty="0" smtClean="0"/>
              <a:t>центрирование данных</a:t>
            </a:r>
            <a:endParaRPr lang="ru-RU" dirty="0"/>
          </a:p>
        </p:txBody>
      </p:sp>
      <p:pic>
        <p:nvPicPr>
          <p:cNvPr id="4" name="Picture 2" descr="https://upload.wikimedia.org/wikipedia/commons/thumb/1/15/GaussianScatterPCA.png/800px-GaussianScatter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5387752" cy="505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4593772" y="1268760"/>
            <a:ext cx="0" cy="47525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907704" y="3821698"/>
            <a:ext cx="5760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: </a:t>
            </a:r>
            <a:r>
              <a:rPr lang="ru-RU" dirty="0" smtClean="0"/>
              <a:t>делим по знаку проекции на главную компоненту</a:t>
            </a:r>
            <a:endParaRPr lang="ru-RU" dirty="0"/>
          </a:p>
        </p:txBody>
      </p:sp>
      <p:pic>
        <p:nvPicPr>
          <p:cNvPr id="4" name="Picture 2" descr="https://upload.wikimedia.org/wikipedia/commons/thumb/1/15/GaussianScatterPCA.png/800px-GaussianScatter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39600"/>
            <a:ext cx="5387752" cy="505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4593772" y="1611608"/>
            <a:ext cx="0" cy="47525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07704" y="4164546"/>
            <a:ext cx="5760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>
            <a:off x="3548743" y="2046514"/>
            <a:ext cx="3156857" cy="4038600"/>
          </a:xfrm>
          <a:custGeom>
            <a:avLst/>
            <a:gdLst>
              <a:gd name="connsiteX0" fmla="*/ 1045028 w 3156857"/>
              <a:gd name="connsiteY0" fmla="*/ 2122715 h 4038600"/>
              <a:gd name="connsiteX1" fmla="*/ 0 w 3156857"/>
              <a:gd name="connsiteY1" fmla="*/ 0 h 4038600"/>
              <a:gd name="connsiteX2" fmla="*/ 3156857 w 3156857"/>
              <a:gd name="connsiteY2" fmla="*/ 0 h 4038600"/>
              <a:gd name="connsiteX3" fmla="*/ 3145971 w 3156857"/>
              <a:gd name="connsiteY3" fmla="*/ 4038600 h 4038600"/>
              <a:gd name="connsiteX4" fmla="*/ 1992086 w 3156857"/>
              <a:gd name="connsiteY4" fmla="*/ 4038600 h 4038600"/>
              <a:gd name="connsiteX5" fmla="*/ 1045028 w 3156857"/>
              <a:gd name="connsiteY5" fmla="*/ 2122715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6857" h="4038600">
                <a:moveTo>
                  <a:pt x="1045028" y="2122715"/>
                </a:moveTo>
                <a:lnTo>
                  <a:pt x="0" y="0"/>
                </a:lnTo>
                <a:lnTo>
                  <a:pt x="3156857" y="0"/>
                </a:lnTo>
                <a:cubicBezTo>
                  <a:pt x="3153228" y="1346200"/>
                  <a:pt x="3149600" y="2692400"/>
                  <a:pt x="3145971" y="4038600"/>
                </a:cubicBezTo>
                <a:lnTo>
                  <a:pt x="1992086" y="4038600"/>
                </a:lnTo>
                <a:lnTo>
                  <a:pt x="1045028" y="2122715"/>
                </a:lnTo>
                <a:close/>
              </a:path>
            </a:pathLst>
          </a:custGeom>
          <a:solidFill>
            <a:schemeClr val="accent6">
              <a:alpha val="3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2525486" y="2046514"/>
            <a:ext cx="2982685" cy="4038600"/>
          </a:xfrm>
          <a:custGeom>
            <a:avLst/>
            <a:gdLst>
              <a:gd name="connsiteX0" fmla="*/ 1001485 w 2982685"/>
              <a:gd name="connsiteY0" fmla="*/ 0 h 4038600"/>
              <a:gd name="connsiteX1" fmla="*/ 2982685 w 2982685"/>
              <a:gd name="connsiteY1" fmla="*/ 4038600 h 4038600"/>
              <a:gd name="connsiteX2" fmla="*/ 0 w 2982685"/>
              <a:gd name="connsiteY2" fmla="*/ 4038600 h 4038600"/>
              <a:gd name="connsiteX3" fmla="*/ 0 w 2982685"/>
              <a:gd name="connsiteY3" fmla="*/ 0 h 4038600"/>
              <a:gd name="connsiteX4" fmla="*/ 1001485 w 2982685"/>
              <a:gd name="connsiteY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685" h="4038600">
                <a:moveTo>
                  <a:pt x="1001485" y="0"/>
                </a:moveTo>
                <a:lnTo>
                  <a:pt x="2982685" y="4038600"/>
                </a:lnTo>
                <a:lnTo>
                  <a:pt x="0" y="4038600"/>
                </a:lnTo>
                <a:lnTo>
                  <a:pt x="0" y="0"/>
                </a:lnTo>
                <a:lnTo>
                  <a:pt x="1001485" y="0"/>
                </a:lnTo>
                <a:close/>
              </a:path>
            </a:pathLst>
          </a:custGeom>
          <a:solidFill>
            <a:schemeClr val="accent3">
              <a:alpha val="43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</a:t>
            </a:r>
            <a:r>
              <a:rPr lang="en-US" dirty="0" smtClean="0"/>
              <a:t> 3: </a:t>
            </a:r>
            <a:r>
              <a:rPr lang="ru-RU" dirty="0" smtClean="0"/>
              <a:t>повторяем для кластера с наибольшим разбросом</a:t>
            </a:r>
            <a:endParaRPr lang="ru-RU" dirty="0"/>
          </a:p>
        </p:txBody>
      </p:sp>
      <p:pic>
        <p:nvPicPr>
          <p:cNvPr id="4" name="Picture 2" descr="https://upload.wikimedia.org/wikipedia/commons/thumb/1/15/GaussianScatterPCA.png/800px-GaussianScatter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39600"/>
            <a:ext cx="5387752" cy="505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лилиния 6"/>
          <p:cNvSpPr/>
          <p:nvPr/>
        </p:nvSpPr>
        <p:spPr>
          <a:xfrm>
            <a:off x="3548743" y="2046514"/>
            <a:ext cx="3156857" cy="4038600"/>
          </a:xfrm>
          <a:custGeom>
            <a:avLst/>
            <a:gdLst>
              <a:gd name="connsiteX0" fmla="*/ 1045028 w 3156857"/>
              <a:gd name="connsiteY0" fmla="*/ 2122715 h 4038600"/>
              <a:gd name="connsiteX1" fmla="*/ 0 w 3156857"/>
              <a:gd name="connsiteY1" fmla="*/ 0 h 4038600"/>
              <a:gd name="connsiteX2" fmla="*/ 3156857 w 3156857"/>
              <a:gd name="connsiteY2" fmla="*/ 0 h 4038600"/>
              <a:gd name="connsiteX3" fmla="*/ 3145971 w 3156857"/>
              <a:gd name="connsiteY3" fmla="*/ 4038600 h 4038600"/>
              <a:gd name="connsiteX4" fmla="*/ 1992086 w 3156857"/>
              <a:gd name="connsiteY4" fmla="*/ 4038600 h 4038600"/>
              <a:gd name="connsiteX5" fmla="*/ 1045028 w 3156857"/>
              <a:gd name="connsiteY5" fmla="*/ 2122715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6857" h="4038600">
                <a:moveTo>
                  <a:pt x="1045028" y="2122715"/>
                </a:moveTo>
                <a:lnTo>
                  <a:pt x="0" y="0"/>
                </a:lnTo>
                <a:lnTo>
                  <a:pt x="3156857" y="0"/>
                </a:lnTo>
                <a:cubicBezTo>
                  <a:pt x="3153228" y="1346200"/>
                  <a:pt x="3149600" y="2692400"/>
                  <a:pt x="3145971" y="4038600"/>
                </a:cubicBezTo>
                <a:lnTo>
                  <a:pt x="1992086" y="4038600"/>
                </a:lnTo>
                <a:lnTo>
                  <a:pt x="1045028" y="2122715"/>
                </a:lnTo>
                <a:close/>
              </a:path>
            </a:pathLst>
          </a:custGeom>
          <a:solidFill>
            <a:schemeClr val="accent6">
              <a:alpha val="3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2525486" y="2046514"/>
            <a:ext cx="2982685" cy="4038600"/>
          </a:xfrm>
          <a:custGeom>
            <a:avLst/>
            <a:gdLst>
              <a:gd name="connsiteX0" fmla="*/ 1001485 w 2982685"/>
              <a:gd name="connsiteY0" fmla="*/ 0 h 4038600"/>
              <a:gd name="connsiteX1" fmla="*/ 2982685 w 2982685"/>
              <a:gd name="connsiteY1" fmla="*/ 4038600 h 4038600"/>
              <a:gd name="connsiteX2" fmla="*/ 0 w 2982685"/>
              <a:gd name="connsiteY2" fmla="*/ 4038600 h 4038600"/>
              <a:gd name="connsiteX3" fmla="*/ 0 w 2982685"/>
              <a:gd name="connsiteY3" fmla="*/ 0 h 4038600"/>
              <a:gd name="connsiteX4" fmla="*/ 1001485 w 2982685"/>
              <a:gd name="connsiteY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685" h="4038600">
                <a:moveTo>
                  <a:pt x="1001485" y="0"/>
                </a:moveTo>
                <a:lnTo>
                  <a:pt x="2982685" y="4038600"/>
                </a:lnTo>
                <a:lnTo>
                  <a:pt x="0" y="4038600"/>
                </a:lnTo>
                <a:lnTo>
                  <a:pt x="0" y="0"/>
                </a:lnTo>
                <a:lnTo>
                  <a:pt x="10014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593772" y="1611608"/>
            <a:ext cx="0" cy="47525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07704" y="4164546"/>
            <a:ext cx="57606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</a:t>
            </a:r>
            <a:r>
              <a:rPr lang="en-US" dirty="0" smtClean="0"/>
              <a:t> 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Повторяем разделения, пока качество кластеризации увеличивается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метод: </a:t>
            </a:r>
            <a:r>
              <a:rPr lang="en-US" dirty="0" smtClean="0"/>
              <a:t>k-Means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Подбор числа кластеров: </a:t>
            </a:r>
            <a:r>
              <a:rPr lang="en-US" dirty="0" err="1" smtClean="0"/>
              <a:t>BisectKMeans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51520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59904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06624" y="33219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27584" y="30866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71600" y="3195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16359" y="29887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60375" y="31436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15616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403648" y="39248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232383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46312" y="41408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547664" y="4149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55576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14264" y="24127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911694" y="24127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2339752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195736" y="39248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137318" y="36477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281334" y="3461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478632" y="2708920"/>
            <a:ext cx="1933128" cy="13599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336776" y="3099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3345160" y="35320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491880" y="3352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912840" y="31176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056856" y="32265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101615" y="30198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245631" y="31746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200872" y="396409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4488904" y="395590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317639" y="42521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131568" y="41719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632920" y="41801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3840832" y="25959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699520" y="24437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3996950" y="24437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425008" y="36760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280992" y="395590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222574" y="36787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366590" y="34928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3563888" y="2739954"/>
            <a:ext cx="1933128" cy="13599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644008" y="3356992"/>
            <a:ext cx="648072" cy="14082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3131840" y="2988771"/>
            <a:ext cx="201622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6216082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6224466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371186" y="33219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6792146" y="30866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6936162" y="3195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6980921" y="29887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7124937" y="31436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7080178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7368210" y="39248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196945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7010874" y="41408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7512226" y="4149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6720138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6578826" y="24127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6876256" y="24127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8304314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8160298" y="39248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8101880" y="36477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8245896" y="3461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V="1">
            <a:off x="6443194" y="2708920"/>
            <a:ext cx="1933128" cy="13599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7523314" y="3325958"/>
            <a:ext cx="648072" cy="14082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011146" y="2957737"/>
            <a:ext cx="201622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578826" y="2957738"/>
            <a:ext cx="213320" cy="862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Уже знакомый метод: </a:t>
            </a:r>
            <a:r>
              <a:rPr lang="en-US" dirty="0" smtClean="0"/>
              <a:t>EM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1543737"/>
                <a:ext cx="7992888" cy="395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;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r>
                  <a:rPr lang="en-US" sz="2400" u="sng" dirty="0" smtClean="0"/>
                  <a:t>E-</a:t>
                </a:r>
                <a:r>
                  <a:rPr lang="ru-RU" sz="2400" u="sng" dirty="0" smtClean="0"/>
                  <a:t>шаг:</a:t>
                </a:r>
                <a:r>
                  <a:rPr lang="ru-RU" sz="2400" dirty="0" smtClean="0"/>
                  <a:t>	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ji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ru-RU" sz="2400" u="sng" dirty="0" smtClean="0"/>
                  <a:t>М-шаг:</a:t>
                </a:r>
                <a:endParaRPr lang="en-US" sz="2400" u="sng" dirty="0" smtClean="0"/>
              </a:p>
              <a:p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       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𝜑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43737"/>
                <a:ext cx="7992888" cy="3951146"/>
              </a:xfrm>
              <a:prstGeom prst="rect">
                <a:avLst/>
              </a:prstGeom>
              <a:blipFill rotWithShape="1"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разделения смеси распределений</a:t>
            </a:r>
            <a:endParaRPr lang="ru-RU" dirty="0"/>
          </a:p>
        </p:txBody>
      </p:sp>
      <p:pic>
        <p:nvPicPr>
          <p:cNvPr id="6146" name="Picture 2" descr="http://www.robots.ox.ac.uk/~parg/projects/ica/riz/Thesis/Figs/var/Mo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46" y="1700808"/>
            <a:ext cx="4333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91680" y="5424723"/>
                <a:ext cx="5629041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𝜑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;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24723"/>
                <a:ext cx="5629041" cy="11726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разделения смеси распределений</a:t>
            </a:r>
            <a:endParaRPr lang="ru-RU" dirty="0"/>
          </a:p>
        </p:txBody>
      </p:sp>
      <p:pic>
        <p:nvPicPr>
          <p:cNvPr id="6146" name="Picture 2" descr="http://www.robots.ox.ac.uk/~parg/projects/ica/riz/Thesis/Figs/var/Mo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2204864"/>
            <a:ext cx="2698102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131840" y="2115508"/>
                <a:ext cx="5629041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𝜑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;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115508"/>
                <a:ext cx="5629041" cy="11726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117414" y="3480507"/>
                <a:ext cx="4262898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𝑤</m:t>
                      </m:r>
                      <m:r>
                        <a:rPr lang="en-US" sz="2400" b="0" i="1" smtClean="0">
                          <a:latin typeface="Cambria Math"/>
                        </a:rPr>
                        <m:t> ,</m:t>
                      </m:r>
                      <m:r>
                        <a:rPr lang="en-US" sz="2400" i="1">
                          <a:latin typeface="Cambria Math"/>
                        </a:rPr>
                        <m:t>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14" y="3480507"/>
                <a:ext cx="4262898" cy="11726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Выборка из смеси </a:t>
            </a:r>
            <a:r>
              <a:rPr lang="ru-RU" dirty="0" err="1" smtClean="0"/>
              <a:t>гауссовских</a:t>
            </a:r>
            <a:r>
              <a:rPr lang="ru-RU" dirty="0" smtClean="0"/>
              <a:t> распределений</a:t>
            </a:r>
            <a:endParaRPr lang="ru-RU" dirty="0"/>
          </a:p>
        </p:txBody>
      </p:sp>
      <p:sp>
        <p:nvSpPr>
          <p:cNvPr id="4" name="AutoShape 2" descr="data:image/png;base64,iVBORw0KGgoAAAANSUhEUgAAAXMAAAEACAYAAABBDJb9AAAABHNCSVQICAgIfAhkiAAAAAlwSFlzAAALEgAACxIB0t1+/AAAIABJREFUeJzsvXt4ldWd6P95c2NvLoEQoYmgImlVKrWFqQz9nTOBemqi4q1aDbWKF6LcBNT5tVMJadKJnJnqHFtBqE51plrbY89vptMzQ2YwnMch8fTRapWWhmKrwRskWzAGSMLehp2s3x/rffPe1ruzd7Jz21mf59kP4b2u9/Zd3/W9LUMIgUaj0WjGN1mj3QCNRqPRDB0tzDUajSYD0MJco9FoMgAtzDUajSYD0MJco9FoMgAtzDUajSYDGLIwNwxjhmEY/2QYxiHDMP5gGMbSdDRMo9FoNMmTk4ZjPAb8uxDia4Zh5ABT0nBMjUaj0aSAMZSkIcMwpgP7hRDz09ckjUaj0aTKUM0s5wPHDcP4R8Mw3jAM40eGYUxOR8M0Go1GkzxDFeY5wGJglxBiMdANfHvIrdJoNBpNSgzVZn4EOCKEeM38/z/hEeaGYejiLxqNRjMIhBBGstsOSTMXQkSADwzDuMBc9BXgoGK7jP3V1NSMehv09enrm2jXNhGuL1XSEc2yEfipYRh5QAtwZxqOqdFoNJoUGLIwF0L8Drg0DW3RaDQazSDRGaBDZPny5aPdhGFFX9/4JZOvDTL/+lJlSHHmSZ3AMMRwn0Oj0WgyDcMwECPlANVoNBrN2EALc41Go8kAtDDXaDSaDEALc41Go8kAtDDXaDSaDEALc41Go8kAtDDXaDSaDEALc41Go8kAtDDXaDSaDEALc41Go8kAtDDXaDSaDEALc41Go8kAtDDXaDSaDEALc41Go8kAtDDXaDSaDEALc41Go8kAtDDXaDSaDEALc41Go8kAtDDXaDSaDEALc41Go8kAtDDXaDSaDEALc41Go8kAtDDXaDSaDEALc41Go8kAtDDXaDSaDEALc41Go8kA0iLMDcPINgxjv2EY/5aO42k0Go0mNdKlmW8G/gCINB1Po9FoNCkwZGFuGMZc4CrgKcAYcos0Go1GkzI5aTjG94FvAvlpOFbGUV/fxPbtDXzySQ6TJsXZtKmMFStKR7tZGo0mwxiSMDcM42rgmBBiv2EYy9PTpMyhvr6JzZtfoKVlW/+ylpYqAC3QNRpNWhmqZv7/ANcahnEVEALyDcN4VgixyrlRbW1t/9/Lly9n+fLlQzzt+GD79gaXIAdoadnGjh3VWphrNBoX+/btY9++fYPe3xAiPT5LwzCWAf+vEOIaz3KRrnOMN5Yvr6Wxsda3fNmyWvbt8y/XaDQaC8MwEEIk7YdMd5z5xJTaAUyaFFcuD4V6R7glGo0m00mbMBdCNAohrk3X8TKBTZvKKCmpci0rKdnCxo2Xj1KLNBpNppI2M0vgCSawmQWkE3THjr3EYtmEQr1s3Hi5tpdrNJoBSdXMooW5RqPRjEFG22au0Wg0mlEgHUlDGo1mjKKT1iYOWphrNBmKTlqbWGgzi0aToQQnre0dpRZphhMtzDWaDOWTT9QD71gse4RbohkJtDDXaDIUnbQ2sdDCXKPJUHTS2sRCx5lrNBmMTlobv+ikIY1Go8kAdNKQRqPRTEC0MNdoNJoMQCcNaTQTEJ0ZmnloYa7RTDB0Zmhmoh2gGs04Ih0adXn5VhoaHlIsr2bPnrp0NVUzRFJ1gGrNXKMZJ6RLo9aZoZmJdoBqNOOEdNVa0ZmhmYkW5hrNOCFdGrXODM1MtJlFoxknpEujtkwyO3ZUOzJDr9DOz3GOdoBqNOMElc28pGQLjz2mBXEmotP5xzk6/leTCF1rZeKghfk4pr6+icrKXxKJPNq/rKjoAZ566vpx/cHqDipz0c92+NChieOY6urniUR2uZZFIo/yne9sGLcfiE5QyVzS9Wx1h5AmhBDD+pOn0CTDjBmrBAjfr6Bg1Wg3bdCUlVUpr6m8fOtoN00zRNLxbHfvbhQlJVtc+5eUbBG7dzcOY8vHB6bsTFrW6tDEMYRhfBKwpmdE25Eu6uubePXVD5TrdILK+CcdoZJ6ntL0oYX5GGLevKlAlWfpFubNmzIazRkS1hD8xIlzlOt1gsr4Jx2hkjobNX1om/kYoq5uFZWVzxCJVAPZQC9FRRHq6u4Y3YYNAlvjakJ2UO5wuo0br/DtM1Fsp8NxnaNx7zZtKqOlpcoXKql6tkHobNT0oYX5GGLFilKeegoz9AxCIdi48Y4RF2hBgiEVgWFrXNZ62UEVFPyRxx5b59tvojhKh+M6R+vepSP5KB0dgsYkFQO76gecA/wncBBoBjZ51o+Aq0CTKrt3N4qysiqxbFmNKCur6nc4BTmkamp2puSoStU5NlEcpcNxnUHHLCy82fV8g575aLN7d6MoL98qli2rEeXlW8dMu0YbUnSApkOYFwFfMP+eCvwRWOBYPwKXrUmFRBEEiQRDKkJIfY4HAz/UZctqlMe/+OJ7RlUApVsABl3njBmrBn2OoGOCtbxR5OVdKXJz787YqJGx2lENhVSF+ZDNLEKICBAx/+4yDOMQcDZwaKjHTgfj2Q47lLYn2jc4gqA60CEVj4eVy4McVakOwdW20yYOHzY4eNCuvf3SS2v51reaqa1drzxOOhkO80WQjfjEiVwaG+NADi+9tDOlazx16ljAmuNIn8UL9PQsBtw1zK1nrjJ5jadvZqKY6AYkFck/0A+YB7wHTHUsG+b+K5jxHMM6lLYPtK9bk2sUUCWgRhQUVIhFi1anRTNPx/WGw+pzhsM3j8gzHA6TiOo64U4B93uucU3S1yifmfeYawRcKWCdR0t3/5YtqxmwfWP9m8lUEx0jrZlbGIYxFfgnYLMQosu5rra2tv/v5cuXs3z58nSdNiGJNNCx3mOn0navJnX8eISWlqcC97W1Q6m1WZEmHR0wadIDFBWtJhJ5un/fkpIt3HrrMp57zu+oWrp0LuXlWwetxTnbnp/fwaJFleTnzyUU6uXo0WKam/37RKML2LFj77A/QzlKaQIakLECcaBsSGFzzhHL0aOdHDz4DkLMAR51bReNPpHwPXXet3ff7QIWAxuATuA84Bak83mVuUdyUSPJvndjSXvPlPDGffv2sW/fvkHvnxZhbhhGLvDPwHNCiF961zuF+Ugylh/yQB9Dsm1XDTFDoXVIIVSq3NeOIDBwhgyCLB+wePEGPv952zyydOlcXn65lXC4m8LCCoqKZjB37myWLp3Lc88ddZ27qWkdCxY8S13dKmUEzJe+dDYvv9zKJ5/kcOrUEdra8l21aEpKqqiru4wVK0opL9+qFObQOyLP8NSpIzg7O0kVp0596Ns2FeG2YkWp4/o+R9BnqHrW27c3cPTocQ4fNohGn3C1Cz4BnvUc5Vzz3zKSCRENeu9eeeUDysu3smlTGcCYMmtkSnijV9H97ne/m9oBUlHjVT/AQL5B3w9YP8yDkWDG6vArmaFssm0P2g62+kwpBQWrXJENBQXq8gHOoXfqztJGATeLUOg2MX/+baKo6C7XupycNY7/J77GmpqdIivrLs/6BwU0jsgzXLRonbJ9ixevd203WNOENHfJ+zXQs3afI+iZr1Q+D8NY3f83bBWh0G1i8eL1yvYN9D6VlGwJvC9WJMpIOyJTdbaPFxgFM8t/AW4FDhiGsd9c9qAQYk8ajj0kxmoMazJD2U2byjhwYDWRSDHWEL+oqJWNG+9w7RekSYVC7xGLgdOU0tEBDQ1Si3rssXIuvfQcGhpU+9oaTWrOUutcPycWg8OHQWqD1iihgXjcqU0Ga6T19U0899xR+vpux4pRlz71ZZSU7BmRZ5ifP1u5fNq0Wa7/D9acJzXKUmRE71rAvjfe97S6+llaWoqAWuBtVCOvnJw4cZ+SWsoXvvAss2dbIy3YuLGyf9TkNZGpvhnYAlwBNNHSYpCd3Q5sRWr7dhuOHDmWksaeLlONnmxDko5olv/LGC0LMFYfcvLmn+m4IxAe8O0TFMkwZ47Bpz9dzauvvkVHx/OudS0t2/jOdzZw4kQEw1iNEG77uFOIJGqrf3jbgNdsI/9fjfzovccKHh67BaT9vAoLV/LYY+tH5BkmO3wfrDnPLTibgGpCoff47Gen8dd/XdF/jfX1TRw6lIv7XbDKPtj34ZJLZnPypF95sUxeFvX1TSxeXMmhQ7nEYj/sX2518o89Vs6OHdW88soHnDx5DjAXOfjOBX5Ib//lu9sQiZygvf1Jc5n0NbS05HL77Tt55hl8bUh/xUXBN7952ah/36NGKmr8YH6MopllrJKMCSVZM4s6kuFBsWjRaiFEcAxybm6FuV+jOYSuEXl5XxM1NTsHaKttslm0aJ3HjKI+l71cdSz18Dio3d7oi+Ek0fDdaU6QkT6NAz6roHMMlDCTjCnN2a5Ex7OvSX3MgoKV/eYReV7rGSVuQ1HRfWLhws0JnmuQGdGOpoKq/vc2mfu2aNFqEQqtTXie8QyjYGbRpEgy5p9ktb38/LnAZdimiF7gCvLzXwSCtcszZwS2Fi01mZ4eeOWV6gRtdZtsOjogN/cewuEy4vEQZ86oY9FlmwDKyM6upLfXirQpBX5MXt71XHDBPObMmdZ/D5qb1WkKI+nUChrZgd8BmJOz1jRxlAJNhMM7OXq0uN9pOJAzNBFB74JhvMnFF9/Xf9+s4yQ6nj3iqVWu7+i4kIaGWl56aS2zZrWTlXWQvr5/CdwePgCqKS7uZNasItNh7R+hec1OdqSQ28F86NA66uubEl6DrdUXkWzs/ERAC/NRwCkkjhw5RiRygnC4mO3bG/rXJzvEt+2upZ7tZAlRVcchTStdyI8JnKF3hw79sd+OKk04PYTDUyksrCAW66G7+19c5zlz5u85c6aaoqJuJk9+j9bWda6he1HR/RQXd5KfX0so1Mtbb3Vy+LCz47mDnp5S5sypZs+euv4Ptb19A8kW6BpOVMK2vHyrx6bcRDx+FllZ24G/oa9vMtHoP9PcDM3NqZsPvLbkU6ciyu0WLZrN66//IKXrsTsGZ3iqM/RSnisafYL3369Ghjo6t3fSBESBbN59t4trrz3bfNdylee2FJH6+iazs34HWQ3Esv83EYsVctttT3PppQ2BneBAHdJYiFYbDbQwHyWsl1QKridpb3d/+Mk6bwfabsWKUl57rZlHH72Brq5cy1gBrAdWI+3yVmhgE++//yHvv++1zZYDpYRCq1CTTSTyKOXl1WzffrlLk1269DNmKKI06YXDM4A63xGsD9DvTJSCv7DwzaRs5cMV/+w87oEDTgekrV329VlbO52+qWmLKltyQcG9ZGXdTF/f/+pflp1dyYkTnSxfXqu8zqD7YCsJZcjnX4Rbi37A0fZjyCzSWuBjc3vLv9IE/Az4OSBHac89V8Wtt87h8ccbaW/3X1so1OvorH/uWFOFdAIfxeuoB38n6O+Q/OeZkKRikxnMD20zDyTIFrp48XpRVlYlLr74HlFYeLNYuHBzwgJEieyk6ozDu4TMDFxl2iste+9AttnE65PJJgyH1yS0Lw/FVj5c2Yvqe2j5G5IJDU3e1h9sH18vLN+G/PuuwOusqdlpZs/W9D9fa737WtQhhvI8jQLu9iy/X8BqARUCrlLua71/Qb6G4OtLPsPYbW/PvJBEC7TNfPwQlGH4hz90Eovt7N9uxoyqhLOwJ7K7+jXdJvzamBWVEPQ6WMPWMkIhtxnFDluzNS9LI2xuPuTRwOTwPRyuIBq12+scSQwlASRdGb/+jNqPaWnZ5dnKitIZ6J4l334Ito/DLGyzwlaCbMUADz98gGjUrfm2tJSzY8de9uyRoyIZrXKakyeD2v594F88yx8FrgG+CbyobGUslp0wiuyRR9T7QfK1f/yjUXUU0ERDC/M0kerwvr6+iddffxU4g1ewxmJ5rm0TCaT6+iaqq5/nnXe6MYxPmDdvqisUzS8cEoUPioDWWoKolAULnsUwNpgdznlIQV5KKLSWt97qoLKy1VEKoFZ5tJKSYubM8TsVy8u30traZQr7DVhmimRt5enI+FVn1AaZl95HZl2qsIV3KpNxBHVmzuMlis/fvr3BkxkK1vM9cuSYI65cMH/+ZPbvVx3pTWRJABUlWDkDKqxOK0jBCLq+nJx2RYy8uhP0dxZ27PyEJhU1fjA/JoCZJdXhvb190DB3fVJmht27G0VR0f2ebdeKvLwr+0MM/dl6ajOGXN4ooNKz/MF+s0g4fE9/Sdqamp1i8eL1IhS6zTEsd5ofgs0y3qFzkDnm4ovvSbq+9e7djWkpBqY2AyQypfiH+nCfgNWuTEtvZmRQfXjV8qKi+zwhoMFhhQUFFUJlxoLNponLedy7FO+P9byDrrliSCaOIBOM+n5kjslkMKDNLCNPqsP7gbzxckjtprn5kC9ka/v2BlddE8kP6emp5uGHDwC7eOutd4FKwAoHDNL8/ohhvMbKlQv5+GOp8XR2HkeIT/j445/wwQc/IBq9j4MHSzl4UDqn8vMFsZhVC6QJOfzPBR5BOrSSqweiun/R6BPMnVvNxo2Xs317A4888mLgiCedETBq7T6RecmeSWny5LcJhwVFRdOZO7e43zSm0vZfeqnCYwqR78xDD11HOHyGkpLbmTv3fHPk8lXA1kRPnYrQ1vaA59lvoaNjndkef0JRVlYL0ei/ObZvIhIpZsqU31NYWEE0msXp05/2XJP7Xsprnu45djUFBe+zZMm5vhFWW1sbRUUzmDNnVv9zS5zIt4vHH68gHg+TkxPl1luXaW07BbQwTwOpDu8H8saHw4eIRp1LttDevoHNm18A7GFma2uXf2cAOolGb+Hhh39GNPrvWNmFsjpxD3A38CPH9vcDUxCijzff7KSubqUr+/Cmm3bS1/cLbIGdQ0uLwZQpR839m4Bf4q78d7f5bzmFhStZuPCiwAxc9XU08atfHaKx8T1isXORsfSlygiHZCNgkjGFqc0A0rxkpcS/8cYBOjvvwxZoMjT0oos28PrrO317qzurBYrzQG/vIrq6aonF1nLrrbOprV3va3dd3Spee62Zhx+uIBoNIeeE+QRpx25ARh/t7W9fXt5NZGUZxGK1yHfubOB1oJju7kV0d8fJy/sTcDnuENcPgeuAGeY5KsjL20FPj31fSkr28NhjqwM7rfb2Kg4eLKOlxX53VSYYq3yD08fy3HNVXHpp4phzjY0W5mkgGaed1zEoBaBac7311mU8/ngF7e0LsJKApCArdWn7bW1tAS2KAE7bqTMOvRpow04yehOIIUvRd7J/fy9XX11HUVEBF174Wd5447dEo2eA+8z9LFt2E93d+5GlVk8Buz1t+BFwNSUlR3wC1VkP5EtfOpuWFu91yHC/rq5/ciyTQlw14nF3pva1LlxY6zpvMunjQaGeTj/E4sWV7N//Am7BtwUh1PZzdQ2bQ8iRmXR628eS70w8/gTbtl0D4KtMKUdFH5qa/RqksHX7XaZMaeaLX6w1K1Oe49HirY7WdqL29FSRnV1Db+9/QYYjGtijOXnM3NzHefDBL/PKK2p/x6uvfsCJE864cbDs9QM5osdzueqxghbmaWCgWG+VIJEZg7cgtSi/N37fvmM0Ntb6zuVMvIjFuoB1gHf4P53gR/sBeXnH6OsTxOO3IwW/02G2GvgckcijRPpzVexYczsm+G2g3lzvb6dkKl1dv+W22w4jxNPMnCk4fTrXVStdmhu85pHENV68I55kOtNkhUUy9Xx6erKBDuB2pEY8FVjVn3Xrxd0+uxiZzVrkPT2CFRkEEI//GQ8/3Kg0xxQUfN383wngSdxsIxRayb59tZSXb2X//odwR019Cis5yLlPb+9XkQLeHy0j11/JpZcudM2ApHq3/WYe+bwSOaLHcrnq8YIW5ikSNFR/7bXmQHufSpDE4084zA9+b3wiAWV9QN3d9bhNKNOACuQQ+zfK/QsLYzzzzLeprn6W/ft34hYqAMWoPmR5DpAa238CF2JrYEF2+EI+/HAGVmdx4gS4k1IgGp2BFDLdZttnIEcKKrJd98B6DqdORSgqesBTF112ptZ2v/71EVSV/lTCIlGoZ319E2+91QFcAMw2r72tv10q3J29qqN6ArgB+Apubb/XNMf4w1c7O+Pm8mLlOadOnQZYJix/2rxUArwZwJPMZWqx0Nf35/2mPvm+N3LihKC39wJU2rh7tCGzPoOSnAZ63xOZx8bSRBmjSire0sH8yKBolsHOXJ9sIowsHrROzJixSkydeqPIy7vSFZkwcOLFViGTScoEXCPgNuFMCioquq+/Tbt3N5qRKKqoFtWx71FEbViRKzuFnKbMu/0NAcdaabZLtd8WIRNT1NcXFPlQVHSXmD+/QhQUVPQXAVNtZ7fZX+M9GdSFzbaIvLwrEx7DSuyaPv32gGurEe5EIyuqRH0+ubxSBEVEhcM3O5KHgt4X1bHvF3K6uRrhTiiz3i8h5s+/wVOX3nlfve/RgwJ2+rb3RnulFuWyxfUej7dp7pKFFKNZhiysBzxBBgnzVGeutzI5ZbiYf7138gF/mNhdwjBWiLy8r4mcnKvFeefdIsrKqhzV6dy/nJyvBQjItQJWi/nzK0RZWZU477xbRE7O1cIwViiOk1qGnvzArY/eylC0QvZUkyU4P/SgY14nvHNihkJrxKJFqz2dmbPi3jqRl3eTT6Cpj7/eJ8SSFQBBzzIra8WAwjzRuyDv2XVChv6tElJIN4rE4auNAq4w91knpHCuMe/rTkc1R1WnLYQdZqhqi/W3JaTtENWsLHX2p3O/UOgaUVhY0Z/FPND7b90jbybzQNVD3evt96GwcGTmiR1OUhXm2sySAqnOXG9ncjYxUMicP8xQZmoK8XR/9MB771Xx3ntlhMP+iAmAadNy6OhoxW0DB2lTr6a19T0OHy7DHnL72wWtSFOIO+wN8pXntDMd/cW+4AdY0S9uR59l8giqsjgPuJ6Cgq9zySUXmnbrW/qHzjKL0G866Olx10QJihjJzj5Ob6/7HibrbBNiknJ5X98X2bz5BX7603oaGt4lHg/T09OBEKfIyppDLHaSvr4rzXvgnojCCnM0jP0IsR77Pq4lO/sjR/1wJ7nm9f+HY1kVMuqnFqgiGv3EPNbzvr3NVgcsd5qetgErkbV8pOO7r2/KAPttYcGC2bzxxlPU1zdx2227UDl7vSYulXkrKGP06FFZAMz+JncBB7Dua3s7bN48elPZjQZamKdAcPZaVLk8FjuDbaeVjk5nTG7iOT+dtlXLZpoL/IBo9CuEw2uJRm/BsneGw4coKIjT0RGcXi4zNp3Htc5fAViRM3eYy6qBPwACac8O+oD/CFgzz3iFdh9u+/tq4G+Bmeb/JwccswMoZcmSvezZU+tbK5/DQBNhQJAtPz8/m44O//JknG3nnz8lIGuyl5aWObS07Mfv3LwEKQzXmsumI23kl2BHK/0UIa5CCmjMa3iCvr6rA1ryLrAQKSSPAHlIG77VSW2jp+ca8++VqGPGzzL/VldOtLkI656GwzuJRo2ANu1H3n9Zgtny7bgnR7Gdo8nYw4O+uZaWNurrm8z1TUAjXv/PRIuGGZMzBI1VNm0qo6SkyrWspGQL9967zLdcfizrkMLM+kDruOSS89mzpy6J+GZLKFsa6EPID/cXwNvk5v6JrKxnkIIzTjS6gCNHDLKyXg1o/WvIcqYfYMeL1yI/4mXImOI6bA27F/hvwGeBEDI00XuNdyInDD7P0T7req/HPTOSVRPm34HnzO0+wT970hYgyowZN7Bx4+XKK9m0qYxQ6P2A63QKZEsLtikp2cK8eeqOKZn6KXV1KykqUrX5cqRA+ZFn3RPYjkbr71zk/ew127sX+AbSkbrN/L9EiDAy6cvJnUgn8UNITfxTSM20FinQXgCayMoKEQ6vRT7PcmRY6U3A15AVEReSl3cz7vfrIeQorKn/bIWFb7JsWS3l5dWUlBQj3xf3fZUhkuVY75B/tigLeX05OWuYObOHzZtfoKHhIRoba2loeIjNm1+gvt4+96ZNZeY1ONlCNLqBHTv2mut3IpURPxMpGkZr5imQKGzt0kub2LGjml//+n1OnDgXdybdNuQH2cCBAx8oJyyQc346IzIs4a7SQB/l1KkrkaFxtqlBmmNuwJ8UVAn8ldmeSlQzzss6IxVIwX0ucqqwo+Z2tY5rcdYi7wF+jxTQTrYBV+I2u6iu42mzPdXITuYcrPvW2anWSC1NLifntHK9u4bJHuASpkz5Krm5+RhGD/n5U7j22sWcOuUOJQ2H17B06ecDjmmzYkUpa9Y0893vXgUswZkHAP8QsJfANjN0Aoex742lETcg47vB3SFlAYtxj57uxBLYiUYoPT0XAZcTDleQmxvl1KmzgP+vf6ucnLXMnAmRiP/9skY4sh79VHkVQpCb24UcZexCavw5wEnk85Yhi5YJMbio1vvE46tpaNjpK8Tm1aZXrChl/vyfcvCge/IVGaL6IitWlFJS8guam3U5XC3MUyQobM1avnx5rSI+3NLGHgqs1WwJiUcfvYHTp3MR4jh9fXchBauKQuS8jNYkv5Z54xfAjciPP4w0gXwTW3jkof74r0dqdbXmb6tjO8vGnYMUTJeZx6tGmllUeE0oQa/aXPN81TjrnPf2nuXLeK2vb6Ky8pdmh6ey99+PFJa3I++b9EmcObOf7m7ZuXV0QFvbA3z5y7m0tlaYdvVeotFv8NxzLwyYcWhlKsK38XeKiiLeADg7nknIe6MKF1xrLrcE0BZk6GEr/hBS6/4H3dc/IWuQHyAazTUTv+7AaVKJx8+is1NZNpHp0z+gpGQDra0x9u+38wKKih6gqGi1mSuw3lx2F1Om/Jr29l/3d5ivvdYcOFuUfDalxOPqzs+rTc+ZM4uDB/018C1BffbZU2lu9ifghcNr2LjxGwFtyDwyQpiPpThTtY2vAXdij18DsYREZ+cv+rfJy7uKnp7ugDN1IePKvRNJNCMf62fMf70x23moyUMKVesDdJp58hXn2QF8GTgYcLxe065vOfoSVQO0y+jaxHz3qLr6eSIRqxStc6TwPlJAfNVcfgeYFSDz8h6lp+eXjuN6wo+yAAAgAElEQVQ2EYlM5uc/f5O+vouwOyZ8GbZe6uubuP12rzbpzKT9LH7nZiXuzrQKaEHatr0C+glkp/opLNuz3E5tQpDnDbqvHyNHDt6JJ05iTzABp0/foNw7K+sT3nsv6tOcI5FHWbx4A5//vHMCki/y3HNHOXFCnqujo4nf//5nxOP+WjnOZx3ka/Jq0wMl5cn1L9DSIv1SkE04fIhvfWuC1XZJJfRlMD+GOTRxrMWZqtqjjud2x5mrQ7B2CrjRF0Ynw9KCwu6uVGzvjK1OFGJohXetEXaIYqLJEtabbfRWWrxHwLdEKFQucnKuFdnZN4lw+CuioGCDZ7s7BXzZvEbv/jt992jGjFUBbalRXks4vEZMmuS8XlWFQ3d8dNAkEvZz9Z7L24adQk7c8DXzWagqGN4oQB1eet55lWLq1CuFDBu81vzdKPwx39Z1qq7pDpF44gnn/xt91RTtMMSa/m2cky5ffPE9rvsiQw9rHG30hgtaIat2RUd1DPlOkZV1tZg8+RuisPBm1+TiyUxUPdDE2OMNJlpo4kjXdEhmFJCf30FBwe2ArC8OU5UREE4NRB322ApsQppTvo7Unq2iSjNQR5BkkbheuUpbWoN0wIGtQX4PGX1yTsCdmAX8kXD4d0SjR5H20xByJHAekEMstqd/62i0ikmTDrF48QamTZtlTlxh1XnZhdSQpyHNECFkpAb86lf7Wbx4PXV1KzEMVe0Tb52TPwIbzXM+QU7OddimBcsuH5ytGGRjtd+zrQH3w9pvPdKR+bZ5j5zvhtUOw9ymybMeZs4UfPLJRXR1XY/at4G5j2VSehHpvL4e+ILZjjZgaUA7vQ5BaZOeO1fl72lAPenyahYuXEM0eoIjRz6hp+cL2O/gC8joJ/v41jUWFNzOJZe8SCi01+drOnToTd5/fwZ9ff/G6dNw+jRs27YW2EVt7foBJ75OZmLsTGfcC/ORrOmgqkNx4MADFBc/S37+XLOoUb7DFAAzZ8p5Eb0ON2+6+W9+sx+/cM5BfgjNyEgJA/gI6SibjrSnOj8ikIJQxR+RtlqVIxPcQqWUKVOeQIgPOH36w4Dj9QInuf76c/nP/4wTiThnL1LX9jhxoppZs2DPnlrTt2CdcyEyDPJxx/YPAD8mHv9L9u8vpbLyAQoKBB0dVkfUhOzkwG2uuBd5vyy78EngJ7gdwuraIYnK5drvmd826zYTbUGG9hV4jhBkI7fbUVKyBcgzfQJbUXfKX0OaXuzJO+Q5Vzn+fyWJzVpu5s6dzZ49dQp/Txkqc1Bf39McPHgjsrNympSsGj6qPIgmsrKkyU8qnRJLCJ91VgXeSKB4/Akef3ylqxaMl7FkYh1txr0wH8o0Y6miGgXIglTV2E5D/3Rer7xSzWOPlfuiYACzcyhH1lZx8gx5ee309FjJEM4P6m7gNtx2WOsjCordnoUtYJwJPk3mfrU4Nfz/+l9L2LhxLZs2Pcbhw3cAP3YcyxJYfezZE2HevClMnvwmHR1y9BCNxogpy6t0EovNALzP7Xmkdu7EmqJMzmgTiTzKokWVFBVFiEQqkQ7lIvydxuNI5691v9Qdi1MbLyj4I0uWVLN06dzA2ul2e92d4bRpv2XWrBAffvgEp0//D4SIIyOHAP4GKXwXIkcPGzzteILs7BUsWPAL5syZxtKlc/m7v3vHXBf0aVod/E7g75Ex+QvN+/Qi4fAh4ATR6Jv4O507kNq8jWHcxUsvtbN4sVdgOnMbvDVtmpCjPPWMRjK/4KvA57FL7u6nvf3nNDbKLb0BAEGJd/F4kHKSfCXMicK4F+bJzmKfDoLnZ7RGAcGjBNUwsLx8q9nuSqQDz+1knDz5PXp66rGrE1r8CHdyjPURFSNDE70ZnDcinWpdSEFnl7GVjswLHds+Q1HRj9m48Y7+9t50U51Z2bALGY44BSkYfk5Hx046OqCkpIqf/KQcgOuvf0R5HyBCKCQLQLmf24mA7Wea90R+oPn5c6mru8zhhKwN2M/pMAx6ZseArYRC7zNvXgFLlxYrS81aHD8ecUxQITtDWa64jJdfbuWcc3I4deoYb7/dSmendW9LcI82/JNGTJt2FoWFMzh27BhPPtlKd7flFAzSrNuBXxPUucs6+Hcj793LwFXIDr4LGVVzDtnZK4Awvb3ZCLGB06dL2b8fZsy4zSxYNpCJpwGZ8KTi90il4R8dy1YjI4xsWlq2cfvtFdx7bzMvv9xKZ2cXqkJonZ0f+iZlsdBlc92Me2GeTMnSdDHw/IypjRLszqELd+1okGaJawhOeX8ft801G2lzdmqOHyAfcTFuobLaXD8FWIS/E2kBYPHi9Rw61GVmjhrAM47t7kd2DJKWlm1UV1dy6tSniMe/icoUkZ3d3Z8IZFWafPTR680KgCqsWRBkZ9XZ+TErVpSycOGLpoaXjClBtU0ThhFHiIeIxWD/fnjzTSuj1qalZRvf+c4GTp6cQUvLU1gVKq1yxddcc7GvAygqWs2UKQ8QiUzGfc/t63AKqxMnznWYNh5A2rutkZbTpNSAfObTkM/Pibdz/xGyw/4C7k5dHre3txT/6A5OnPgJU6dehWF8DyG8CoSz7Vb0kIpJuAU5yOgZ93UDtLcXs23bAeJxS8O3RolPIp+bQV9fDrfe+gPOP/958vNnu0ZMumyum3EvzGHknB+qUYDbXprcNGkWduegrvch7d9BqdPn4kz9zstrZubM6WYNcqk5yomRC/ELlaeRw2DvZNIA2/jgg2u59tpH6OsrRDpblyJnptmANNe8jjvcDqCJ3//+Q+LxuUjBMwfbLv86cDZ9fd1UVz/PI4+8yKlTx2hr+4TOzgeQKf4qO7QzU/MdWlsnUV/fxKlTx8xlKvv1neYPxzarkR2a9Efk5TV7whUxQyj9Aufw4S5OnKjAGWcfi1Uya9ZeXn651XwX7NjtSKSY+fMPUVAwVVkywO2A9IZkWsk6lyOzQD8CViDNSU87tvNr+H7HZhd+27VTIFsC3329XV0XIPMKVBwiL+8menpm4b/3TcD3CS77oBKwbcTj1gjD8ilswDsqOHFiLfv3r+xvqzViGkkT63hgyMLcMIwrkBWVsoGnhBDfG3KrxijeUUBn53FaW2OmAJUfe17eQebOXcnkyUW0tbURCs1g+/YG1/4WX/rS2ebkDD2oalbbw2NvRqdz/skKDOOHzJ07mdtu+7P+WWBOnTpCa2uUaFQpUZD2zGblmjNn8gBrlh/rIz0LKVwqgHfwR2n8knjcOcfkA8gIi1KkOeQyhHiB/fudgnc1crq5byO1fqdT9m3stPJSYDqRyE6qqytpaxO4BYmznvsppDBwts/AOfoQ4taAe+IXOGfOfITK5HDkyEecdVYxKsdma+s6FiwwAoT5m+b92A/8JV5hKtvg9GkMbPOXeAVYD2qc1+htYBPSUR4kFj7F3LkR3nvvML29/xMZYVWNNFnFgX8hONrHm0C0BRmRZWFlsqocv+6O1jKlqJSroqL7OXasM7BueiYzJGFuGEY2Uu37CjL3+zXDMP5VCBGU+jXu8Y4Camt3mXNtyqFiTw+cPv0Ap0+fpL3957S30z8BsrU/2ElCchaZXcDP8CebdCIzOnch52JchDt9HGABQtRy+DA8+eQDFBefoqcnm8OHc4hGL0EOiVX0oopskHzK/NcSVP/iWLcWKdSdwjTIgWlpfsdRp517J8KwapK8hYxKKTXP82OsAmDvvttlFm6yJuV4HxmumYccNbTjHhUcwhuNceZMUAXIA67/lZRs4dixXEW7txGJrGTOnFnK65J29UpKSvwlAwwjyunTvWYbVULG+0wG8tOAfFdWOf6/hmAN2Xl8a+IKy8b/DLIKoyq7Vp6jo2MXvb17zG32mu1oBayOPCjaZxlylDEFiCI7WMu5moPsvIMnxvB2tJYfCvzKlTNjdSI5RIeqmS8B3hZCvAtgGMbzSKkz7oV5siFPL7/c6shylMjQsmrXMq9jxu28UZWtfQrpNLLS8vuwHX72xMryVssP0o6sEUgheRPyo1GXXIU38Gv9dwB3mX9bgsoaNRxHOivzkPb4G812BZmCusxzxbDrjjhxvn5ObbTW8fc2pBOv3lw2ybO9eg5Me5q7Ws85m5CmI1UpgK/4Jp/+9rdP06wYwBQXF7FpUxlNTU8pI3csZ63bl/MNHnnkRdNGHlSO4JTnSL/1HxywNfzfIrM9v4+MOT+E1MoTjeisv2cj8wl2IYW8c/YosDvLj5H5Cw309FjP2vm87sM9suxACv8YcL55zmbc5qIm7IJrFlX4RwsW7k7OMqU4v6ff/a7LNwfpRHKIDlWYz0F+1RZHgD8f4jFHnVRCngaOcLFxOmbc+wUd4wxSu21ACrG7kMI2UaSB87wxpMa0C3ehpiuQRaisELoKpJbchtRsrWvMwdbO5yA15gXYZqBnkRqhVyu3OIE0pZTidJbaJBsLvQRoJivrCnp6ZuKOelDPgWkPy73naEAKFEuzt8w6ncB6Fi48xr59tf1bb9/eoBTmc+ZMY8WKUhYseD4wIcwpaGKxHLZvb+DUKau8rHWPv44Uor1IPwbIZ37cbFsUKRidDvI15v7rHdvPRAr3JuSoaK/59wakgDyB7HRPm+siwBeR0SfOUhPOd6kUKajPRyZ1PU93dw/u+9+ErAPjrJFvOWu7kPZ/zHM6R3gNyNBKJ1Zkl7uTy86+h95e2zQ20Py67mto4tVX35oQZpehCnMx8CZQW1vb//fy5ctZvnz5EE87vKQS8jRwhIuNpU3U1zeZRYhqkcLm44BjFOAW3E1ITSpRpEEv9mOZbv67HhmLvBf5ke3FbaopRWqyBlIDszR5q254OdIM5DRXVCEF+V6kmUM1tHZmQBbjD5lsRXZQ/+C4vp3mtk6BcQS4kL6+bXT3JxdaH6x6DsysrEP09dUihZbzvNYr79QswdLgU60LUle3ks2bgxPCvIKmoOBesrJuoK/vF9hhfrWOMzYhRxqW89K6D86O5xs4y+RKm7Vlsoggo1i811iJvFfWMe5AVTPIb49vQ+prp3B32lYdoKPIyUQsQe5VNFYjq0Re4DmPWvQUFJzh7LM/IhJZSXFxkRl//wVeeWUvR478lEjkBOFwcb8fKrjMrjUylvXUg+LbxxL79u1j3759g95/qML8KO5873NQuMKdwnw8kErIU5ATBk45Zrf3f+DuAkar8Qu6u/Cn5pcibegqOpEaG8iP9QHc1fqsD7sWtelhEvJ1+CyyeNZVyE7B6hCCEkQOIIf1HyOTfLqRndB07IkuQDpNO3ELJWv9SqQWNwt7JNIFPILsvCahCt0sKPg6WVl9tCuKFU6fnktHh3Wdthaek/M6cWX/20tJyRaWLp1LeflWl3lNlfDlrHYJ6tBYO4/ApqPjcaRj2Irb/wi3OcRrg7eShLzC50XH37ORMQgga+irolFW4c+EdWrGTjPJW+b/95jt/AHudxPsMscPOtoSVOa4GjnScJpw1ErQkiXnsmePv0Ki/d08SXs7NDdLwRwKfaQ8jnzH/O0Zy2YXr6L73e9+N6X9hyrMfwN8xjCMeUg1qwI5bhzXpBLypP6Yv6pYFvyBw9NkZV1GOPxV8vLyOf/8qfzpTxG6upYoWtEW0Oo/IaNCrJf0NqSW5rWX/86zn6VN/atj2Wqklr4K6dxMlHgzE3dccRXSnuvUyrcgIzd24ixza/Mi7rIE3iGzunLkJZdcyDe/eZlSM87Pn+KIJrGF4ec+V+krrRAKrWXBgjjXXrtYmTj02GPl/QLG8qU4s0TBTlF3pqoHm+CcmjdYnU1e3pv09HgHuwON/CyfhCUof4i6/s6PkWY7Z2fa5Ti/qtSAlRgUdB1/bu7XMcB22ch3sAL7nfBPn+fMRq2rW+kSuEGj5cJClflOZvVC3qBnlBqPDEmYCyHihmHci3yi2cDTmRDJkmpWaaIa516CPvC/+ItSl622tnYX3/3uXsWWM1CbNPKwUt8l5yE15ktwF8G6ACmsLUdUIm3qBaR5plHZZncUg4Wlsb+OHAFYNnqQI4VavHNBym2sCRpUQ2b1B9vZeTxQMwaUQr6ubpVi+1sCO1qnJqeuzbMaGTZpaa5NvPTSTkpKfsF7772rbLc/41V2NtOmVdDeXuhZp4oOsUZglcjnfg6yc6hHTifXh+z0b0SawHLNc16C7IB7kHXkz0KOCj6F/74/gewUjuI3kVj04rZzBznCrY6nGLfv5hLku9IJvI8Q9/Vno1ZWPsBTT9nfUNB3U1xczIwZ/uf82GPr2L69gYYG/z6ZGoc+5DhzIcR/4J5VdtyjEhCJ6nakQrJa/6WXLuRTn/rffPjhnbg13xNIm6l35hWrpscPkDbMR5EfWStyDkenAL3Msb/Tf+0kG6lFVyPDypy2bZACpSjBvvnmeRqQw/uP8Nf1BjmUvwJ7iK9C3YG1tsb6U72DnsVA5hEnra1dvmVgTx7s1w6biES6kMJ0K7IGiQw3bW5uQiZDrcNtl16D1JDd2Z2h0PtmKr/Xxl8K/Ji8vOspLp7C0aOniMdLkAI5jtuOfTfuRKC7yc4+QF/f5xDCaZ6zJn4uRQr8oAgSK/FIFXnjjIyZax7vWfzOWud2EeSzjOAeLV4N7HadORJ51GUOCfpu5syZxsaNlwc+55Eq9TEWyIgM0GRJpcKaU0Cks6BPMlq/db4PP7SmBqsmN/ct4vFjCDEX+bGci/1BWvONliKHrtdjh+A5eQY53J6J1N7qGLikazbSgWoV/rfKyH4D90jAu28niaNutuGc9X3GjL/n9OmYOfWdl9nIqIhrkDMsRYFlRCL/PaH9M9XM4LY2tQmrrU06P9zaoRWX/RnHsn3I+PhdyNHMEmSooLM87TeQndvbyCjeQuAfHOGNVeY6t2+hpweOHfsZ8fhPHeerwm2H9qf19/Zeg8rfYG/3zwSNfKQfxDkhuTciyjrPm+a/xeZvA4bRgRAlju22YD1rd45AG9Ik58fqREH93YTDazhyRHayqm95JEt9jAUmjDAfikBOV0EfqzMJhT6isLCC4uJiU7Nwv2DV1c/S0uKeDu7MmcvJyfmxZ6qtSuzwQGt/K1uuDVXxLll8aQq2cD5OcBw6yA93DXIIfTlSgDvt3vfiLhewBTvW2SBR7XDp2PwpsJPuboOZM3vo6Libnh5VbPSz+DX7pgHtn6oOHFB26kVFM2hv92ugRUXSCezWDq0p+7z39zGkcPJG/tgzGsl/nfkATrYh8wu8voX1vnwGdSao934EVR10bpeD+h2w7rcVt+9PtZfvhiWkbb7whUpmz4ZY7EV+85vv0d19HtI30oDsHOooKLideHwynZ3nK1vY0tLmG3nt2FHN0aOdtLS0EY1u4ODBUmVSnoWqQ8/UsrkTRpgPRSCno6CPuzORQ+uPPz7MO++8x7FjUiO07LKHDuWiSqbwz5n4FKp6IvJDVRfvkv7pfPwhj9cjk5M+ja1NrUYOiVcATxIOX4NhZHH6tPXhW+e90tz3E6QQd7ZJXTtcchxp2/85Z87Ahx/KQlVnn72Bnp5c2toiFBXJNH57IgvntVRw4EBIOUE2BNWf99q4bUEg55r0hgFewdy50nfh1g6D7u9VBEf+JBK6Trw29SZsZ6UX73G89mBlLWLHdk3IsMOpSM07C/c7AHb76zCMxxDCqtHTy4wZxwmFfkkkYl9bUdFdQKi/rMSZM2fjD2uErKwYM2fOorNT5RdYSzS6gerqZ32CV8b+qyeCBnVHbZHJZXMnjDAfikBOR0EfuzOxIweEgO5u2L+/isrKZ3jqKSvBRBX7e4vvmBJV+3+HFNgqrLR3r9B6ANmBfBpp67XivYuRTtAmzpzJ4qKLzqe5+SB20a1ec5svIp2hXqetV5BZ9+xOpG3fnXAUiTzNlCm3U1JyDoWFFzFpUhzDCNPervrQFtDRUaucIBuC6s97SwjY1RH/+q8rzLkk1SYwp3b4f/5PH73Kxz9NtRC10A1K0wjjFm4NBFcpdDbCm9Z/DzLUVGXvnovUqE8g6/RY/pR1yBGYdR+tkMU/AhXMnh3jC1+YSSwGp061AUX09HRz5owcaebmdtHWNoP9+63OMqi2TAXt7Rv4+OPvO87lfB/lN3foUC7799v7u8MR3fWM3nzznQEFdSaXzZ0wwnwoAjkdNdOPHj2OfLHVU5dFItXs2LE3QTibN83bwhs8VIltDlExFXcIoPVBPIV0Tv1fpJB1Ol3lRMDx+P92ZEOuRppyZgNfJCfnAPH4p1BjCTIrCsMyA01Xbt3ScoaWFjvaJS/v+oDjHnfsIwWyUyuzHZrOj/4DvEIAyvjDH6R9NlFMOdjD9sWL13syP61j9qKqy+0WupbpqBnbDm05qPcgzWDO+jJ/QGZiquqlvG+uO4OcKHoX0lEdQ46SrMxJeaxQ6HfEYhHgYtwjC2sE9UPsztcfsnjy5DqWLi3mX/+1mUOHeojFivqvtbt7Hbm5H9HZ6Txu0PtcDJQiIznvQca8O0NZVwF+xcYOR/S37YMPVtPXV+7b3imoM7ls7oQR5kMRyEN1pNTXN3H4sLtyn8r8EIsl6nTixGJe+7RVy2MFcCn2bDalSG3am4hk1SC3znkZUnA7zTf+iQTs0qxOnjbrmBTT3NxIe/syvBEJNlb53G/g1sKCNNMS5MhAxp/39GSj1i7dDt7f/76dM2fs+O1wWPXRV6JyzMZieezYsZc9e+qSeq51dSuprHzANNeo4rTt52sYdyBEDCl030WOjkCG/TnNBVZs93/HMmtIrkOtvYLsQFaaf/+n+a+zs7KmmJPHmjKlgljsMyR2ilqzXqmLiD38cIVZIM59rbHYD4nFvO9OUJy8NYIpBf6H47rexLLBh0LqujfFxcWcPr3T0wY5nZ3K7OgU1JlcNnfCCPOhCuSh1Ezfvr0hCedVL6EQLF16Ni++uNZRsB9yctYwfXoWsVgU98d8FJhMTk4P8Xgt7gJVzo//D+b2Z2E7od5EDrW9dnj1B6GuNWNw4MCbnDjxCdK88jn8jrS7kCafj5CaqBXZYHWi3tA9a102dqbqOtyaqhVN8aKrPWfOOP/XRDQ6DdkROWuX56GOZd+QsjN1zZpP8/jjFbS3G8jkKvcxCwq+zpIle1m6dImZjGSYbVmDDCH1ZvNazmvw19ixQkO92itIJ6fVMXo7FqtEwi/IyztCV9fHBJts5DkN47hpF1cna0WjCzxLLF9MA7K2j5OB5kwFWepZdjbOSZ+PHVNPhD5njuwIVDVzVO+pU1CP5MxkI82EEeYwejN4D1yMawtFRRE2bryD7dsbiMdvwSm44vFvcPr0o7gnKJDk5V3Pgw9eyXPPVZnCwomV+ViJ/OC9Eya3DtAuJ37Npbu7j+5ur4Y2HRlCOBWpOd+HLYDuRI4i/sqx7Fn8QroUt+3dGvp7Izyc22zBNnF0Ic04y4CXPPvMVlwbwCwOHPhjSs7UlpYq7r13Gd/73itKDVKIPGKxbF5+uZVbb53D9u2/NjMSZxHsmLTuvXW/70I6iW8lODTQKikLbm3aEuzyGcmwzyogeJJuORXeNbzyShu/+tWHdCn9riot9kLkSM8792gpMsJnA1lZbfT15eKfjNou17tkybls3HgZ27c30NPTSzi81qUIWYI3qABaOHzInDrPvb1FJocrTihhPhSGEs4UNLTLydnPtGlfZ968KdTVyTk3H3nkRVS1OLKyvBq0JDc3zKWXLgTg4Yd/STTqzO6UqeqxWB7+2YauR9Y+UfFb7BK7caRpwDsbkpWg4sQabfyZuZ/X8fWPuM08ILXLF3ALaq/mBrm573g07/uRsey1SOEyFxkXbZ2zCVkcrMTThqBh/yE6OjbQ0FCatDPVmqx7wQK1BumcEq6lpYp583JNYV6GNC2osEJB25DPKB/36EkVGmg9hypktqdFUEbttfiTwFYD77BkyaXU1spqjPX1Tdx001rPqHIN0lymancDclITb0XKGLCTz39eTiwSiexFjqp6kdFSdwDyXX3rreNUVna7MmrD4QpKSvxhvKq489mzc+jqqqCoaAZz585WCurRUuqGGy3MkyBROBMMHAr19tuH8NaWzslZQ1VVef+HYxEs+KPK5d3dfXz1q3+HELOJxxuwP6T3yMs7xdlnT+LwYe+w2NLYVHN13o+0ZzoF8QPAp8nKuobPfraEd955j+5uSztzCv0y5AccJ7Hjy6u5fR9ppy/AX2NG8rnPTWfWrGp+/ev3OXFiKlJA3I5tG67HLumLufwJ/NmLZfjrfK9BavGWkPBHN/izQ6Vd+qWX3uXCC0PmRMhO/4S7Q2pp2ca0adc7ttuJ/95LgSoF+Hzk6Ob3rvNJ00cFctTTi3/6PmfNl6BnsBipRd+EfF6fQd7LUn75y7XU1u7i5Zdb+eSTHLKyPkSO7Oaa5/s8/pmcrGu1zF5eZeR2TymFvcRi8MEHb9HW1k0sthMhdhKLLePw4Vbc714p0Wgpc+ZUuwpwBcWdv/eeXD5jRhUbN16ekUI7ECHEsP7kKcY3ZWVVAoTvt2jRalFSssW1rKRki9i9u1EIIcTu3Y3m+ioBjQK2Cqgx/20U5eVbfeey93Ee80FRU7PTs7xRwPUCNgu42fy/t41bxaJFq0Ve3pVmG2rMf9d5jmO1q0LAauW1wnWipmanEEKIwsKbze22eLbZYi5vFPAVzzmt9n3Nc84bBOwUsFpkZ1v7uo9bVHSf4p7uFLBGcX7rPDXKaywoWClqanaK8vKtYtky+X/VvVu2rMb1XOQ1O4/nbeNdYvHi9QmPCatEbu41Ytq0r4pJk64ScJN5vyrMv28TcJdnnzvNa/Xe6zsF3KI4R6PjGarfW3kvVH/L/cPhRPdVblNYWCFmzFglrHc50fmmTbuu//kles/lee5RHsP7PJL5PlXf13jClJ3Jy9pUNh7MLxOE+bJlNcqXpaCgIuFLZL9k6v2DXtDduxv7hU15+VaXIJOC4h7zo28UtsC82fzonefYLGLgP+YAABoCSURBVKZMuUpkZ1sCwtr+ZmV7YJWA25XrpkxZ2d++8867RcBXA45xhYDlwjBWKT5USzBdL6DSJQhycq71CCS7g1m0aLXv/riFq0pQJfeBJysILr74HmEL1MT7BB3TKTiLiu4Xkydfbt6HRIJTCLgq4HhXK5fPn18hCgsrxOTJ14msLG/n8KDn+N53c+C2l5Q8KHbvblQI5EaRne0WxkVF94mamp2irKxKLFtWI8rKqsTu3Y0J7pH6uSYSzEHfZ6IOYDyQqjDXZpYkCJ6AwmtHllhREbbjM7VwqERVGC+91KoEpyoXuxb3nI4tdHefhTRt7EJGv2wjuB6Lt5aLzYUXzgSk2ejYsWm4a5I4+XPTCfWMZ/k2pPPzP5AZo27z0rRpM5Qla2EN77570jdTzMKFL/ZPOODGciD6zSmqqIVkoxvc2aGqeuH2c7ePWY5tBjqEDAOVZqlIZDJ5edm4zT2gzhYtUJ5P5gW4fSTh8Bq2b1/vqiu0Y4dlnjoXt+MUs1212GayoEkj3mfOnPtck5Srar0vXfr5/knF5f8/oywrHA6rI2X8ZriBo00yOdwwFbQwT4KgD96ume1OQrGmBrNfMn941mDDoex5J1XOLWdo209wl6ddi51FqgoXux9po83G6xzLy7uba65ZBDjDLIMLdPlD1yxmIcPQXnct9dcft2gCOujouKBfcB84IDNlgz7gwsI3Wbiw1hQki1yCJcgZBgNHN8h3wPKbqK/dOS/la681U1f3jBn7bGHViZ8LQE9P0KTL3mii08qtpP38bmxn4wGuv/4zyiQn2+/jvK7VuCNLHiBo+t7zz5/KyZNTHJOUW6V+izn77Kl885uXKRWQoLLCQXXIpb/mKLCBgoIuM7olcbTJUMMNM6ZWSypq/GB+ZICZRQi16WP37kZRVHSX8NtP71cMQ6XpIBS6TSxevN5nQ0yFRYvWKYbH8peVdZPIyVEPv6Ut1TLLrBawXkizitPG+6CAb5nD3RphmUJKSraImpqdpp3Uuh6vzdMawg80VL9fwGpRULDKcy/v92x/peIcW8TUqVcqfAhChEJrxKJFq5O+t9Zw3zn8T+YduPjie3x2Zcv04H5Gic0VweYu5zYPCulXcF9rOHyPUNnlveYI5zUuWrS6364vzVQqu77fF1JS8qBYtMjpS/E/e6evyHne6dNvV17jxRffo7CZrxGWz8V7P5N5lirTZDL7JfJ7jSakaGaZUMI81Y83GYI+WuujGuxLlojduxtFOBxsW1TbEBsFrPUJRlgtwuFrBawwhUuQQ9VyjFV5jul0njY6lnudaG5bbTh8s9IpNm3adQKuFdIevCJA2K3s71wWL14vQqHbhNP+nszHONSPONFz3b270WyT6hlUCNspvFP4HZ73mQKtxnFN95jP5FoBN4hp064T5577NeW9cdqJVdcYDq8RNTU7A+3M8rz2cy0srBC7dzea21sddWJfkfu8wf4F5z1cvHi9WLRodVq/k2QYy85TLcwDGK4eeLScLzU1OwO1Q/ULqn5p8/JklIpfK/Y64qz9VRq5V0t80BRUW4XU/LcKb+ewcOFm5XW5HY1BAmdV/wc30McY1IEP50csj+0cBVmCWxW9USrsDlHdicLdvv3y8m5SbOu+7iAncTh8c5IjB/s9lpp54udibeu+t873RXYGodBtYtGidWNC+x3LztNUhfmEsZkPV7W00XK+1Nau59JLmwJtvQcOeOOeWxx/2zb+eLyXJ57YzYcfLsbtCPM64pyz2oNtp30D6VT7IdIR53WybUU176eVku0lEjkBPGn+L8jxPBVIXBwpFstOmB+Q7oJLtbW7ePzxRuLxMJ2dx5CTTjjjpZ0+C4ttyLorkilTusjN/REnTjiLgP0aO9PVem659PRYtX7sgmr+ScPVvgvp0zhCSUmV55vwJ2u98cZvmTlzJSdPdmPXc0n8zrvvrfUeVGIYIISst7J/v5zWD3A5a0fadp1JztMJI8yHo1pafX0Tx49HCIXWuaq7jVSth0RRL089Bd/5zgbeeacL6CEej9LZCd7aHX198OGHd+Ou8leFrKPyFpaAz8trdswCZEeb5OVdT09PGyCQDrVnkAJGFsmCVykouNeclV6S6P4UFxfT3l/eI8hRK51noVCvNfrzEQr1Kqd5a2kxuO22p8nKUqfTNzcf6o+c+dKXzu5PnkkkXGprd7Ft2wHicW9pA2dlTMs57d3/fKzO7oILKmlry8fZCWRn30Rv73pkTZk23A7Le7ASevLyXkWIs3jkkRd5/fVX6eqah3SQqis45ufPpa7usn5loLPzOK2tMVdd8uzsSjo7C5GddK1jf/9zKSq6v38ic7+ALAUaEMJfenig+VWLi58nP382p07JuUvz8+emVdBnVK2WVNT4wfwYI2aWdA+rh8u5OdA5B2vzdycwDTy89jrnJk++RuTl3SicSUBuJ1yjkPZft7lm6tR7XEk6A9lD/c9J3lvD+Jpw28WDYp3tde4htNc81Chyctxmqpwc9/V41weZ5QaOebd+qiH91v42z5/vtbOrTFpe89dW4TdlJNpH+i6CEtas52QnhlnHUD8XafLa6soFUD0TtQ8hyDQTdB1rhJVLkU4n5XD4tdIBKZpZJowwT/TRD4aRdpykw+a/e3ejyMq6MUDweAVNIkEoHWl+J9w64U5kkkK/oGClKCurUiaPONtWVlYVGCmSqEMI+hjdz0j1vBpFTs7VYvr0280IoJ0DbK9+vkERG/576k20Wi3OPfdrorx8q6ip2akQeMl0vJs92wXts1LYkUmJ33uZnFYh3AlkVmftfLZ3CquT8NqYvc8kyEa/ePF6IYTKdp0oqahxWL+1sUKqwnzCmFnSXS1tpIvcp8/mH2QLPITbLHDcse55vDMCRaNP0N3tjRXuRVXXu6Mjn4aGh8zSvrdg10Cx69u4h9jBxZVUBJmb3ENo1fMqJR5/kZMna/vbat8D9fN95ZUPfJUVg+rmOO91OLyGaPQruAtQrWLBAllDvbx8K7GYtzTtQNU2QRaquiiJfc5w3nkRLrpob8L7WVu7i4cfbjTt6tY70YCsGTMJf80eidfG7H0m9fVNjvrvFltobY1RX9+kMM0EXccCpA+hNCMmlEgnE0aYQ3qrpY204yQdncf27Q309d2Pur60NVkvyNlurGzQ4Pkni4uLmTHDaW90Oi8ttmFNniBrtNt2Y6szEkJ4Oip1caVUcXbgr776liIpCdydm9Ppq36+J0+eQ0NDnauy4r33LmPbNncN+uzs1Zx3XjfnnCMTmI4cgYMH1/uOF4vJ4lTy+V6G+9kEOYCtNm9Blhx2bhe0z6e46KKZCe9nfX0TDz98wDHpwy5k8tmPUE//JictKSnZM6CNecWKUoqLnyUScZc7jkRK2bGjWmG7TnTt8p0fj07K4WRCCfN0MtKOk3R0HlJgWJ2ZqjZ2KVLwrseOXAief1JqzZf3j3Z+85ssupVZ2kWOv92dz0ARKUPFnQE5cPSGsxxATo5bQDu3d46KZOXLXTz++Eri8RA5OTHuvbfUVRGzvHwrBw/622c9P/l8rWezAdmBfoQsD/tjxx7W1HvyORUU/JB583ppa7O03qDJICr6O44g/JOotGKXGwhO83/ssdVJKUn5+XNxO1IlsVi2b+R86lSEgwfvoafn7z3XcQWwd/w6KYcRLcwHIChcaqSL3Kej87A7hFJktEmtYquLzPU/x65DchdeAREKrWXjxltcwvL22w8FCHNnGKK783FHpKjLIqQD7/Nqbj5Ee7szMkTiLgdwCa+8Us0rr3zAyZPn4K1r4uxsamvX+8oZOxno+bnruczALmW7Brdpxpp6r5Zw+Kf85Cfr+u+/dW2vv76fri7nhNuy3aGQd7JtN/7RnzVvrVVbxs+SJecOua6/swyC81jS5FNhmnzkdYRCP2PBgjh1davGZ8r9cJKKgX0wP8aIA3QgVJEiI5Xqm2yUylC97slk5kknmTNb05ksZJfwVUcvJErxF8KbXOSMSElUFmE4SMUhni5n90DPT53oE/ScrhRf//q3krg2O1Fn/vzbxKJFq8XChZtFYeHN4uKL70mQSOXN4vVn9eblfU0sWrQupXIIqQYhjNVIk5GAFB2gWpiL4EiRgVL1h/PcwynEguqLhEJrxNSpVwp36JuqDoe3Domq5kuNyMq6QrhT02VWqLMmi32M5O51OksyJCNcy8qqxMKFm83yCf6OKN34ozqCO8igeiiyDss6MX/+DSIUUpVwaHT9bR1n4M6+UcgyC5tFXt6VoqBgQ8rv7UQWzqmihfkgCNK8Cgq8NbnlL52pvqNZGyKoeJi3cykqurO/QJO6DolaYJx33i2mEKwRVphikBBMJq16uDs+b1Eqb4mDcHiNuPjie4ZVCKnfh0YzdNLqFBt970lQHZagSUvsv1cKqOovULZo0TpRULBKZGffpHwekyevTBhqmOnhgiNJqsJ8SDZzwzAeAa4GepD54ncKIU4O5ZijQfCEy+r63p2dxykv35qWtOORDnF0kii6x+0LuCNwu+3bG1zZr5JtQCXHjk1zOdTC4bXceuslymMF2VOd91rauX/uWp+OkgygmhrQH70RjT7B3LkDR9gMJS1dbVvfQyh0NgcP1vq2t94TVeiqvPeqrFPnu3UhUEtz891UVj5DJGKV7FWX+f2Lv/g0e/bUsXy5vy3O9mhGnqE6QBuAvxJC9BmG8bfAg8gJHMcVQYJk3rypzJzp/rCKiu6ntTXGG2/YH7pqAuChnns0w65SCeFUd0ZNQCvR6BKc6eTR6BO88kq1Ynu1EPPf61rlvukQIH5hOLhONlE9mGTuaZBjffv2hoTRMMEKiaq9vb6/z5z5kRk2aJG4Br/93g6f01qTGkMS5kIIp3v818CNQ2vO6BAUaWBPQGt/WMeOdbJ//9Ou/YeiHY7n2hD19U00N3ujHKzaL//uWGYlBwUneqiEmP9eD1/H5xeGgztXOpK7gjrTRO9JkFIgZ31yLnGGY3pDMzsdf8vzFxR8nUsuudAXrbVpUxkHDqwmEinCKfDb2h6gvr5JR5qMAukMTbwL+J9pPN6IMVCYofPFTPfwcqRDHNOFnSk4A1kR0DKnqGZAspNxEglDrxDz32u/thgOr+HIEXxZmaniF4aDmx1quMxmA70nQUrBrbcu659tqbPzOEJ8wp/+9ATd3XvxTyHXhjsLuJQlS/ayZ0+tsj3Fxc8TibifdSTyaFrMXprUGVCYG4axF3fWh8UWIcS/mdtUAT1CiJ+pjlFbW9v/9/Lly1m+fPlg2josuO2bInD6K4vhMIukMzN1JPBnCjYhk5CKyclpJa68RdlDiIu3kPeosHAlxcVFtLS0EY1u4ODBUg4eHJq5yy8MSykq+jFnn72BadNmJd3JDqfZLNF7kopSUF/fxE03/Yxo1LnOygKWqfIwcOeVnz9buVzbzQfHvn372Ldv3+APkIq3VPVDpqj9CggFrB9Oh++QGEx0RLoLdo1HEs0+Lws0+ddZM9akQqJ7PRxRQOkImxsv74ecBMTOG7CiXgoKViV9/WN5lp5MgBGOZrkC+CawTAihLhA9hhmMfXO8mkXSSSJn27x5U5k0yV1Qqajofp56an3K9yjRvX7kEXVq+lC0wnSMkEb6/Rhs5MycObM4eNAflbNkyblKs4qK8ezvyUSGajPfgayav9cwDICXhRDBOc1jjMHaN8eCWSTRRzzcM7YkcrZde+0ynnzyddwp6KdSar+ToHs9FqOALEbq/RhK5Ew6BPFAHVfGzHo/XkhFjR/MjzFsZhmvw8RE5qGRyChVJ6jc01+vfKB7mq7a7OPBnJEsg8lsHer7O5zZmCOd2ZyJkKKZZUIL8/EqEBJ9xMkK06GmxAcJgmQyOUeq1sl4YbCCL+heB02WPZKMV0VpLJGqMJ/QVRPHq/17MOYha91Qk1oshmL+SFf43lgwd6WDwcamB93rlpa2EYn1TmRGGc3M5onKhBbmMD4FQiKBKTt09ToYvOBI1v6ZjC12LNu7R4PBCr5Nm8p46aW1nhrkW4hGN7Bjx95hfa8HUgr0Mx55JrwwH48MJDATrRuM4EhFm09mtKOjINwMVvCtWFHK/Pk/5eBB9+w9MtM28UQUQ2UgpUA/45FHC/NxSDICM2jdYARHqtr8QKOd8WreGi6C6tIcO9bJ8uW1CUdCQSGGw60BD6QU6EiXUSAVA/tgfoxhB+hEZDBO32Scmpqh4XTmLl683pysY2CH6Gg58Yfi4NSRLsmBjmbRDESqUSA6MmFkSfV+j0ZUz1A6Ef0+JUeqwlybWSYgQWaQoKFvKvZPPXweOqn6NUbDiT8UU5mOdBketDDXAMk5OQf6cNMV9jjRGS+RIIPtRMbL9Y07UlHjB/NDm1nGBekY+urhc3oYr8lsyZLp15cu0GYWzWBIx9BXD5/TQ6ZH+2T69Y0WWphrgPQMffXwOX2Mt2S2VH0l4+36xgNamGuA9CTy6ESRiYn2lYwNDGmaGcYTGIYY7nNo0kN9fRM7dux1DH0vT/ljTMcxNOOL8vKtNDQ8pFhezZ49/oQmTXIYhoEQwkh2e62Za/pJ1+QMWngPTCaFcGpfydhAC3ONZoTJNLOE9pWMDbJGuwEazUQjuNbN3lFq0dDYtKmMkpIq1zLpK7l8lFo0MdGauUYzwmSaWUKHGo4NtDDXaEaYTDRLaF/J6KPNLBrNCKPNEprhQIcmajSjgA7h1AxEqqGJWphrNBrNGCRVYa7NLBqNRpMBaGGu0Wg0GYAW5hqNRpMBaGGu0Wg0GYAW5hqNRpMBaGGu0Wg0GcCQhblhGH9pGEafYRgz09EgjUaj0aTOkIS5YRjnAJcD76WnORqNRqMZDEPVzB8FvpWOhmg0Go1m8AxamBuGcR1wRAhxII3t0Wg0Gs0gSFg10TCMvUCRYlUV8CBQ5tw8je3SaDQaTQokFOZCCGUZN8MwFgLnA78zDANgLvC6YRhLhBDHvNvX1tb2/718+XKWL18++BZrNBpNBrJv3z727ds36P3TUmjLMIx3gD8TQnysWKcLbWk0Gk2KjFahLS2tNRqNZhTRJXA1Go1mDKJL4Go0Gs0ERAtzjUajyQC0MNdoNJoMQAtzjUajyQC0MNdoNJoMQAtzjUajyQC0MNdoNJoMQAtzjUajyQC0MNdoNJoMQAtzjUajyQC0MNdoNJoMQAtzjUajyQC0MNdoNJoMQAtzjUajyQC0MNdoNJoMQAtzjUajyQC0MNdoNJoMQAtzjUajyQC0MNdoNJoMQAtzjUajyQC0MNdoNJoMQAtzjUajyQC0MNdoNJoMQAtzjUajyQC0MNdoNJoMQAtzjUajyQC0MNdoNJoMQAtzjUajyQCGJMwNw9hoGMYhwzCaDcP4XroapdFoNJrUGLQwNwzjy8C1wCVCiIXA36WtVeOIffv2jXYThhV9feOXTL42yPzrS5WhaObrgL8RQpwBEEIcT0+TxheZ/kLp6xu/ZPK1QeZfX6oMRZh/Big1DOMVwzD2GYbxxXQ1SqPRaDSpkZNopWEYe4Eixaoqc98CIcRSwzAuBf4XMD/9TdRoNBrNQBhCiMHtaBj/AfytEKLR/P/bwJ8LIdo92w3uBBqNRjPBEUIYyW6bUDMfgF8ClwGNhmFcAOR5BXmqjdFoNBrN4BiKMP8H4B8Mw/g9/397dxNaRxWGcfz/kKoYAhY39aOBFFGpRcUgEhQXSoUg0rpTUawWXGmtLkSreymIqChd+NHSoq1CLFKhYOPHQiiIYozSWKKgmFSaip8oSC19XJwjRI036J3J8R7e32pmGGaec+/w3nNm5nDhOHB7M5FCCCH8W//5NksIIYT/j1ZngEoalXRY0meSHmzzXEtN0qCkdyQdypOm7i2dqWmS+iRNSHq9dJamSVouaSxPepuSNFI6U5MkbcnX5ieSdks6rXSmbkjaLmku3wn4Y9uZksYlTUs6IGl5yYzd+If2PZavz0lJeyWd0ekYrRVzSX3AM8AocBFwi6TVbZ2vgN+A+22vAUaAuytrH8BmYAqocfj2FLDf9mrgEuDTwnkaI2kIuAsYtn0x0AfcXDJTA3aQasl8DwHjti8A3srrvWqh9h0A1ti+FJgGtnQ6QJs98yuAz21/mScWvQysb/F8S8r2Udsf5eWfScXgnLKpmiNpJXA98DxQ1UPs3MO52vZ2ANsnbP9YOFaTfiJ1NvolLQP6gSNlI3XH9rvA93/ZvA7YmZd3AjcuaagGLdQ+2+O2T+bV94CVnY7RZjE/F5iZtz6bt1Un94QuI33gtXgCeAA4udiOPWgV8I2kHZI+lPScpP7SoZpi+zvgceAr4GvgB9tvlk3VihW25/LyHLCiZJiWbQT2d9qhzWJe49D8byQNAGPA5txD73mSbgCO2Z6gsl55tgwYBrbZHgZ+obeH6H8i6TzgPmCINFockHRr0VAtc3qTo8qaI+kR4Ljt3Z32a7OYHwEG560Pknrn1ZB0CvAq8KLt10rnadCVwDpJXwB7gGsl7SqcqUmzwKzt9/P6GKm41+Jy4KDtb22fAPaSvtPazEk6C0DS2cCxwnkaJ+kO0u3ORX+M2yzmHwDnSxqSdCpwE7CvxfMtKUkCXgCmbD9ZOk+TbD9se9D2KtKDs7dtVzOPwPZRYCZPdgNYCxwqGKlph4ERSafn63Qt6UF2bfYBG/LyBtJExmpIGiXd6lxv+9fF9m+tmOcewT3AG6QL6RXb1bwxAFwF3AZck1/fm8gffo1qHL5uAl6SNEl6m+XRwnkaY3sS2EXqUH2cNz9bLlH3JO0BDgIXSpqRdCewFbhO0jRpNvrWkhm7sUD7NgJPAwPAeK4v2zoeIyYNhRBC74u/jQshhApEMQ8hhApEMQ8hhApEMQ8hhApEMQ8hhApEMQ8hhApEMQ8hhApEMQ8hhAr8Do1TcAyDO4z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XMAAAEACAYAAABBDJb9AAAABHNCSVQICAgIfAhkiAAAAAlwSFlzAAALEgAACxIB0t1+/AAAIABJREFUeJzsvXt4ldWd6P95c2NvLoEQoYmgImlVKrWFqQz9nTOBemqi4q1aDbWKF6LcBNT5tVMJadKJnJnqHFtBqE51plrbY89vptMzQ2YwnMch8fTRapWWhmKrwRskWzAGSMLehp2s3x/rffPe1ruzd7Jz21mf59kP4b2u9/Zd3/W9LUMIgUaj0WjGN1mj3QCNRqPRDB0tzDUajSYD0MJco9FoMgAtzDUajSYD0MJco9FoMgAtzDUajSYDGLIwNwxjhmEY/2QYxiHDMP5gGMbSdDRMo9FoNMmTk4ZjPAb8uxDia4Zh5ABT0nBMjUaj0aSAMZSkIcMwpgP7hRDz09ckjUaj0aTKUM0s5wPHDcP4R8Mw3jAM40eGYUxOR8M0Go1GkzxDFeY5wGJglxBiMdANfHvIrdJoNBpNSgzVZn4EOCKEeM38/z/hEeaGYejiLxqNRjMIhBBGstsOSTMXQkSADwzDuMBc9BXgoGK7jP3V1NSMehv09enrm2jXNhGuL1XSEc2yEfipYRh5QAtwZxqOqdFoNJoUGLIwF0L8Drg0DW3RaDQazSDRGaBDZPny5aPdhGFFX9/4JZOvDTL/+lJlSHHmSZ3AMMRwn0Oj0WgyDcMwECPlANVoNBrN2EALc41Go8kAtDDXaDSaDEALc41Go8kAtDDXaDSaDEALc41Go8kAtDDXaDSaDEALc41Go8kAtDDXaDSaDEALc41Go8kAtDDXaDSaDEALc41Go8kAtDDXaDSaDEALc41Go8kAtDDXaDSaDEALc41Go8kAtDDXaDSaDEALc41Go8kAtDDXaDSaDEALc41Go8kAtDDXaDSaDEALc41Go8kAtDDXaDSaDEALc41Go8kAtDDXaDSaDEALc41Go8kA0iLMDcPINgxjv2EY/5aO42k0Go0mNdKlmW8G/gCINB1Po9FoNCkwZGFuGMZc4CrgKcAYcos0Go1GkzI5aTjG94FvAvlpOFbGUV/fxPbtDXzySQ6TJsXZtKmMFStKR7tZGo0mwxiSMDcM42rgmBBiv2EYy9PTpMyhvr6JzZtfoKVlW/+ylpYqAC3QNRpNWhmqZv7/ANcahnEVEALyDcN4VgixyrlRbW1t/9/Lly9n+fLlQzzt+GD79gaXIAdoadnGjh3VWphrNBoX+/btY9++fYPe3xAiPT5LwzCWAf+vEOIaz3KRrnOMN5Yvr6Wxsda3fNmyWvbt8y/XaDQaC8MwEEIk7YdMd5z5xJTaAUyaFFcuD4V6R7glGo0m00mbMBdCNAohrk3X8TKBTZvKKCmpci0rKdnCxo2Xj1KLNBpNppI2M0vgCSawmQWkE3THjr3EYtmEQr1s3Hi5tpdrNJoBSdXMooW5RqPRjEFG22au0Wg0mlEgHUlDGo1mjKKT1iYOWphrNBmKTlqbWGgzi0aToQQnre0dpRZphhMtzDWaDOWTT9QD71gse4RbohkJtDDXaDIUnbQ2sdDCXKPJUHTS2sRCx5lrNBmMTlobv+ikIY1Go8kAdNKQRqPRTEC0MNdoNJoMQCcNaTQTEJ0ZmnloYa7RTDB0Zmhmoh2gGs04Ih0adXn5VhoaHlIsr2bPnrp0NVUzRFJ1gGrNXKMZJ6RLo9aZoZmJdoBqNOOEdNVa0ZmhmYkW5hrNOCFdGrXODM1MtJlFoxknpEujtkwyO3ZUOzJDr9DOz3GOdoBqNOMElc28pGQLjz2mBXEmotP5xzk6/leTCF1rZeKghfk4pr6+icrKXxKJPNq/rKjoAZ566vpx/cHqDipz0c92+NChieOY6urniUR2uZZFIo/yne9sGLcfiE5QyVzS9Wx1h5AmhBDD+pOn0CTDjBmrBAjfr6Bg1Wg3bdCUlVUpr6m8fOtoN00zRNLxbHfvbhQlJVtc+5eUbBG7dzcOY8vHB6bsTFrW6tDEMYRhfBKwpmdE25Eu6uubePXVD5TrdILK+CcdoZJ6ntL0oYX5GGLevKlAlWfpFubNmzIazRkS1hD8xIlzlOt1gsr4Jx2hkjobNX1om/kYoq5uFZWVzxCJVAPZQC9FRRHq6u4Y3YYNAlvjakJ2UO5wuo0br/DtM1Fsp8NxnaNx7zZtKqOlpcoXKql6tkHobNT0oYX5GGLFilKeegoz9AxCIdi48Y4RF2hBgiEVgWFrXNZ62UEVFPyRxx5b59tvojhKh+M6R+vepSP5KB0dgsYkFQO76gecA/wncBBoBjZ51o+Aq0CTKrt3N4qysiqxbFmNKCur6nc4BTmkamp2puSoStU5NlEcpcNxnUHHLCy82fV8g575aLN7d6MoL98qli2rEeXlW8dMu0YbUnSApkOYFwFfMP+eCvwRWOBYPwKXrUmFRBEEiQRDKkJIfY4HAz/UZctqlMe/+OJ7RlUApVsABl3njBmrBn2OoGOCtbxR5OVdKXJz787YqJGx2lENhVSF+ZDNLEKICBAx/+4yDOMQcDZwaKjHTgfj2Q47lLYn2jc4gqA60CEVj4eVy4McVakOwdW20yYOHzY4eNCuvf3SS2v51reaqa1drzxOOhkO80WQjfjEiVwaG+NADi+9tDOlazx16ljAmuNIn8UL9PQsBtw1zK1nrjJ5jadvZqKY6AYkFck/0A+YB7wHTHUsG+b+K5jxHMM6lLYPtK9bk2sUUCWgRhQUVIhFi1anRTNPx/WGw+pzhsM3j8gzHA6TiOo64U4B93uucU3S1yifmfeYawRcKWCdR0t3/5YtqxmwfWP9m8lUEx0jrZlbGIYxFfgnYLMQosu5rra2tv/v5cuXs3z58nSdNiGJNNCx3mOn0navJnX8eISWlqcC97W1Q6m1WZEmHR0wadIDFBWtJhJ5un/fkpIt3HrrMp57zu+oWrp0LuXlWwetxTnbnp/fwaJFleTnzyUU6uXo0WKam/37RKML2LFj77A/QzlKaQIakLECcaBsSGFzzhHL0aOdHDz4DkLMAR51bReNPpHwPXXet3ff7QIWAxuATuA84Bak83mVuUdyUSPJvndjSXvPlPDGffv2sW/fvkHvnxZhbhhGLvDPwHNCiF961zuF+Ugylh/yQB9Dsm1XDTFDoXVIIVSq3NeOIDBwhgyCLB+wePEGPv952zyydOlcXn65lXC4m8LCCoqKZjB37myWLp3Lc88ddZ27qWkdCxY8S13dKmUEzJe+dDYvv9zKJ5/kcOrUEdra8l21aEpKqqiru4wVK0opL9+qFObQOyLP8NSpIzg7O0kVp0596Ns2FeG2YkWp4/o+R9BnqHrW27c3cPTocQ4fNohGn3C1Cz4BnvUc5Vzz3zKSCRENeu9eeeUDysu3smlTGcCYMmtkSnijV9H97ne/m9oBUlHjVT/AQL5B3w9YP8yDkWDG6vArmaFssm0P2g62+kwpBQWrXJENBQXq8gHOoXfqztJGATeLUOg2MX/+baKo6C7XupycNY7/J77GmpqdIivrLs/6BwU0jsgzXLRonbJ9ixevd203WNOENHfJ+zXQs3afI+iZr1Q+D8NY3f83bBWh0G1i8eL1yvYN9D6VlGwJvC9WJMpIOyJTdbaPFxgFM8t/AW4FDhiGsd9c9qAQYk8ajj0kxmoMazJD2U2byjhwYDWRSDHWEL+oqJWNG+9w7RekSYVC7xGLgdOU0tEBDQ1Si3rssXIuvfQcGhpU+9oaTWrOUutcPycWg8OHQWqD1iihgXjcqU0Ga6T19U0899xR+vpux4pRlz71ZZSU7BmRZ5ifP1u5fNq0Wa7/D9acJzXKUmRE71rAvjfe97S6+llaWoqAWuBtVCOvnJw4cZ+SWsoXvvAss2dbIy3YuLGyf9TkNZGpvhnYAlwBNNHSYpCd3Q5sRWr7dhuOHDmWksaeLlONnmxDko5olv/LGC0LMFYfcvLmn+m4IxAe8O0TFMkwZ47Bpz9dzauvvkVHx/OudS0t2/jOdzZw4kQEw1iNEG77uFOIJGqrf3jbgNdsI/9fjfzovccKHh67BaT9vAoLV/LYY+tH5BkmO3wfrDnPLTibgGpCoff47Gen8dd/XdF/jfX1TRw6lIv7XbDKPtj34ZJLZnPypF95sUxeFvX1TSxeXMmhQ7nEYj/sX2518o89Vs6OHdW88soHnDx5DjAXOfjOBX5Ib//lu9sQiZygvf1Jc5n0NbS05HL77Tt55hl8bUh/xUXBN7952ah/36NGKmr8YH6MopllrJKMCSVZM4s6kuFBsWjRaiFEcAxybm6FuV+jOYSuEXl5XxM1NTsHaKttslm0aJ3HjKI+l71cdSz18Dio3d7oi+Ek0fDdaU6QkT6NAz6roHMMlDCTjCnN2a5Ex7OvSX3MgoKV/eYReV7rGSVuQ1HRfWLhws0JnmuQGdGOpoKq/vc2mfu2aNFqEQqtTXie8QyjYGbRpEgy5p9ktb38/LnAZdimiF7gCvLzXwSCtcszZwS2Fi01mZ4eeOWV6gRtdZtsOjogN/cewuEy4vEQZ86oY9FlmwDKyM6upLfXirQpBX5MXt71XHDBPObMmdZ/D5qb1WkKI+nUChrZgd8BmJOz1jRxlAJNhMM7OXq0uN9pOJAzNBFB74JhvMnFF9/Xf9+s4yQ6nj3iqVWu7+i4kIaGWl56aS2zZrWTlXWQvr5/CdwePgCqKS7uZNasItNh7R+hec1OdqSQ28F86NA66uubEl6DrdUXkWzs/ERAC/NRwCkkjhw5RiRygnC4mO3bG/rXJzvEt+2upZ7tZAlRVcchTStdyI8JnKF3hw79sd+OKk04PYTDUyksrCAW66G7+19c5zlz5u85c6aaoqJuJk9+j9bWda6he1HR/RQXd5KfX0so1Mtbb3Vy+LCz47mDnp5S5sypZs+euv4Ptb19A8kW6BpOVMK2vHyrx6bcRDx+FllZ24G/oa9vMtHoP9PcDM3NqZsPvLbkU6ciyu0WLZrN66//IKXrsTsGZ3iqM/RSnisafYL3369Ghjo6t3fSBESBbN59t4trrz3bfNdylee2FJH6+iazs34HWQ3Esv83EYsVctttT3PppQ2BneBAHdJYiFYbDbQwHyWsl1QKridpb3d/+Mk6bwfabsWKUl57rZlHH72Brq5cy1gBrAdWI+3yVmhgE++//yHvv++1zZYDpYRCq1CTTSTyKOXl1WzffrlLk1269DNmKKI06YXDM4A63xGsD9DvTJSCv7DwzaRs5cMV/+w87oEDTgekrV329VlbO52+qWmLKltyQcG9ZGXdTF/f/+pflp1dyYkTnSxfXqu8zqD7YCsJZcjnX4Rbi37A0fZjyCzSWuBjc3vLv9IE/Az4OSBHac89V8Wtt87h8ccbaW/3X1so1OvorH/uWFOFdAIfxeuoB38n6O+Q/OeZkKRikxnMD20zDyTIFrp48XpRVlYlLr74HlFYeLNYuHBzwgJEieyk6ozDu4TMDFxl2iste+9AttnE65PJJgyH1yS0Lw/FVj5c2Yvqe2j5G5IJDU3e1h9sH18vLN+G/PuuwOusqdlpZs/W9D9fa737WtQhhvI8jQLu9iy/X8BqARUCrlLua71/Qb6G4OtLPsPYbW/PvJBEC7TNfPwQlGH4hz90Eovt7N9uxoyqhLOwJ7K7+jXdJvzamBWVEPQ6WMPWMkIhtxnFDluzNS9LI2xuPuTRwOTwPRyuIBq12+scSQwlASRdGb/+jNqPaWnZ5dnKitIZ6J4l334Ito/DLGyzwlaCbMUADz98gGjUrfm2tJSzY8de9uyRoyIZrXKakyeD2v594F88yx8FrgG+CbyobGUslp0wiuyRR9T7QfK1f/yjUXUU0ERDC/M0kerwvr6+iddffxU4g1ewxmJ5rm0TCaT6+iaqq5/nnXe6MYxPmDdvqisUzS8cEoUPioDWWoKolAULnsUwNpgdznlIQV5KKLSWt97qoLKy1VEKoFZ5tJKSYubM8TsVy8u30traZQr7DVhmimRt5enI+FVn1AaZl95HZl2qsIV3KpNxBHVmzuMlis/fvr3BkxkK1vM9cuSYI65cMH/+ZPbvVx3pTWRJABUlWDkDKqxOK0jBCLq+nJx2RYy8uhP0dxZ27PyEJhU1fjA/JoCZJdXhvb190DB3fVJmht27G0VR0f2ebdeKvLwr+0MM/dl6ajOGXN4ooNKz/MF+s0g4fE9/Sdqamp1i8eL1IhS6zTEsd5ofgs0y3qFzkDnm4ovvSbq+9e7djWkpBqY2AyQypfiH+nCfgNWuTEtvZmRQfXjV8qKi+zwhoMFhhQUFFUJlxoLNponLedy7FO+P9byDrrliSCaOIBOM+n5kjslkMKDNLCNPqsP7gbzxckjtprn5kC9ka/v2BlddE8kP6emp5uGHDwC7eOutd4FKwAoHDNL8/ohhvMbKlQv5+GOp8XR2HkeIT/j445/wwQc/IBq9j4MHSzl4UDqn8vMFsZhVC6QJOfzPBR5BOrSSqweiun/R6BPMnVvNxo2Xs317A4888mLgiCedETBq7T6RecmeSWny5LcJhwVFRdOZO7e43zSm0vZfeqnCYwqR78xDD11HOHyGkpLbmTv3fHPk8lXA1kRPnYrQ1vaA59lvoaNjndkef0JRVlYL0ei/ObZvIhIpZsqU31NYWEE0msXp05/2XJP7Xsprnu45djUFBe+zZMm5vhFWW1sbRUUzmDNnVv9zS5zIt4vHH68gHg+TkxPl1luXaW07BbQwTwOpDu8H8saHw4eIRp1LttDevoHNm18A7GFma2uXf2cAOolGb+Hhh39GNPrvWNmFsjpxD3A38CPH9vcDUxCijzff7KSubqUr+/Cmm3bS1/cLbIGdQ0uLwZQpR839m4Bf4q78d7f5bzmFhStZuPCiwAxc9XU08atfHaKx8T1isXORsfSlygiHZCNgkjGFqc0A0rxkpcS/8cYBOjvvwxZoMjT0oos28PrrO317qzurBYrzQG/vIrq6aonF1nLrrbOprV3va3dd3Spee62Zhx+uIBoNIeeE+QRpx25ARh/t7W9fXt5NZGUZxGK1yHfubOB1oJju7kV0d8fJy/sTcDnuENcPgeuAGeY5KsjL20FPj31fSkr28NhjqwM7rfb2Kg4eLKOlxX53VSYYq3yD08fy3HNVXHpp4phzjY0W5mkgGaed1zEoBaBac7311mU8/ngF7e0LsJKApCArdWn7bW1tAS2KAE7bqTMOvRpow04yehOIIUvRd7J/fy9XX11HUVEBF174Wd5447dEo2eA+8z9LFt2E93d+5GlVk8Buz1t+BFwNSUlR3wC1VkP5EtfOpuWFu91yHC/rq5/ciyTQlw14nF3pva1LlxY6zpvMunjQaGeTj/E4sWV7N//Am7BtwUh1PZzdQ2bQ8iRmXR628eS70w8/gTbtl0D4KtMKUdFH5qa/RqksHX7XaZMaeaLX6w1K1Oe49HirY7WdqL29FSRnV1Db+9/QYYjGtijOXnM3NzHefDBL/PKK2p/x6uvfsCJE864cbDs9QM5osdzueqxghbmaWCgWG+VIJEZg7cgtSi/N37fvmM0Ntb6zuVMvIjFuoB1gHf4P53gR/sBeXnH6OsTxOO3IwW/02G2GvgckcijRPpzVexYczsm+G2g3lzvb6dkKl1dv+W22w4jxNPMnCk4fTrXVStdmhu85pHENV68I55kOtNkhUUy9Xx6erKBDuB2pEY8FVjVn3Xrxd0+uxiZzVrkPT2CFRkEEI//GQ8/3Kg0xxQUfN383wngSdxsIxRayb59tZSXb2X//odwR019Cis5yLlPb+9XkQLeHy0j11/JpZcudM2ApHq3/WYe+bwSOaLHcrnq8YIW5ikSNFR/7bXmQHufSpDE4084zA9+b3wiAWV9QN3d9bhNKNOACuQQ+zfK/QsLYzzzzLeprn6W/ft34hYqAMWoPmR5DpAa238CF2JrYEF2+EI+/HAGVmdx4gS4k1IgGp2BFDLdZttnIEcKKrJd98B6DqdORSgqesBTF112ptZ2v/71EVSV/lTCIlGoZ319E2+91QFcAMw2r72tv10q3J29qqN6ArgB+Apubb/XNMf4w1c7O+Pm8mLlOadOnQZYJix/2rxUArwZwJPMZWqx0Nf35/2mPvm+N3LihKC39wJU2rh7tCGzPoOSnAZ63xOZx8bSRBmjSire0sH8yKBolsHOXJ9sIowsHrROzJixSkydeqPIy7vSFZkwcOLFViGTScoEXCPgNuFMCioquq+/Tbt3N5qRKKqoFtWx71FEbViRKzuFnKbMu/0NAcdaabZLtd8WIRNT1NcXFPlQVHSXmD+/QhQUVPQXAVNtZ7fZX+M9GdSFzbaIvLwrEx7DSuyaPv32gGurEe5EIyuqRH0+ubxSBEVEhcM3O5KHgt4X1bHvF3K6uRrhTiiz3i8h5s+/wVOX3nlfve/RgwJ2+rb3RnulFuWyxfUej7dp7pKFFKNZhiysBzxBBgnzVGeutzI5ZbiYf7138gF/mNhdwjBWiLy8r4mcnKvFeefdIsrKqhzV6dy/nJyvBQjItQJWi/nzK0RZWZU477xbRE7O1cIwViiOk1qGnvzArY/eylC0QvZUkyU4P/SgY14nvHNihkJrxKJFqz2dmbPi3jqRl3eTT6Cpj7/eJ8SSFQBBzzIra8WAwjzRuyDv2XVChv6tElJIN4rE4auNAq4w91knpHCuMe/rTkc1R1WnLYQdZqhqi/W3JaTtENWsLHX2p3O/UOgaUVhY0Z/FPND7b90jbybzQNVD3evt96GwcGTmiR1OUhXm2sySAqnOXG9ncjYxUMicP8xQZmoK8XR/9MB771Xx3ntlhMP+iAmAadNy6OhoxW0DB2lTr6a19T0OHy7DHnL72wWtSFOIO+wN8pXntDMd/cW+4AdY0S9uR59l8giqsjgPuJ6Cgq9zySUXmnbrW/qHzjKL0G866Olx10QJihjJzj5Ob6/7HibrbBNiknJ5X98X2bz5BX7603oaGt4lHg/T09OBEKfIyppDLHaSvr4rzXvgnojCCnM0jP0IsR77Pq4lO/sjR/1wJ7nm9f+HY1kVMuqnFqgiGv3EPNbzvr3NVgcsd5qetgErkbV8pOO7r2/KAPttYcGC2bzxxlPU1zdx2227UDl7vSYulXkrKGP06FFZAMz+JncBB7Dua3s7bN48elPZjQZamKdAcPZaVLk8FjuDbaeVjk5nTG7iOT+dtlXLZpoL/IBo9CuEw2uJRm/BsneGw4coKIjT0RGcXi4zNp3Htc5fAViRM3eYy6qBPwACac8O+oD/CFgzz3iFdh9u+/tq4G+Bmeb/JwccswMoZcmSvezZU+tbK5/DQBNhQJAtPz8/m44O//JknG3nnz8lIGuyl5aWObS07Mfv3LwEKQzXmsumI23kl2BHK/0UIa5CCmjMa3iCvr6rA1ryLrAQKSSPAHlIG77VSW2jp+ca8++VqGPGzzL/VldOtLkI656GwzuJRo2ANu1H3n9Zgtny7bgnR7Gdo8nYw4O+uZaWNurrm8z1TUAjXv/PRIuGGZMzBI1VNm0qo6SkyrWspGQL9967zLdcfizrkMLM+kDruOSS89mzpy6J+GZLKFsa6EPID/cXwNvk5v6JrKxnkIIzTjS6gCNHDLKyXg1o/WvIcqYfYMeL1yI/4mXImOI6bA27F/hvwGeBEDI00XuNdyInDD7P0T7req/HPTOSVRPm34HnzO0+wT970hYgyowZN7Bx4+XKK9m0qYxQ6P2A63QKZEsLtikp2cK8eeqOKZn6KXV1KykqUrX5cqRA+ZFn3RPYjkbr71zk/ew127sX+AbSkbrN/L9EiDAy6cvJnUgn8UNITfxTSM20FinQXgCayMoKEQ6vRT7PcmRY6U3A15AVEReSl3cz7vfrIeQorKn/bIWFb7JsWS3l5dWUlBQj3xf3fZUhkuVY75B/tigLeX05OWuYObOHzZtfoKHhIRoba2loeIjNm1+gvt4+96ZNZeY1ONlCNLqBHTv2mut3IpURPxMpGkZr5imQKGzt0kub2LGjml//+n1OnDgXdybdNuQH2cCBAx8oJyyQc346IzIs4a7SQB/l1KkrkaFxtqlBmmNuwJ8UVAn8ldmeSlQzzss6IxVIwX0ucqqwo+Z2tY5rcdYi7wF+jxTQTrYBV+I2u6iu42mzPdXITuYcrPvW2anWSC1NLifntHK9u4bJHuASpkz5Krm5+RhGD/n5U7j22sWcOuUOJQ2H17B06ecDjmmzYkUpa9Y0893vXgUswZkHAP8QsJfANjN0Aoex742lETcg47vB3SFlAYtxj57uxBLYiUYoPT0XAZcTDleQmxvl1KmzgP+vf6ucnLXMnAmRiP/9skY4sh79VHkVQpCb24UcZexCavw5wEnk85Yhi5YJMbio1vvE46tpaNjpK8Tm1aZXrChl/vyfcvCge/IVGaL6IitWlFJS8guam3U5XC3MUyQobM1avnx5rSI+3NLGHgqs1WwJiUcfvYHTp3MR4jh9fXchBauKQuS8jNYkv5Z54xfAjciPP4w0gXwTW3jkof74r0dqdbXmb6tjO8vGnYMUTJeZx6tGmllUeE0oQa/aXPN81TjrnPf2nuXLeK2vb6Ky8pdmh6ey99+PFJa3I++b9EmcObOf7m7ZuXV0QFvbA3z5y7m0tlaYdvVeotFv8NxzLwyYcWhlKsK38XeKiiLeADg7nknIe6MKF1xrLrcE0BZk6GEr/hBS6/4H3dc/IWuQHyAazTUTv+7AaVKJx8+is1NZNpHp0z+gpGQDra0x9u+38wKKih6gqGi1mSuw3lx2F1Om/Jr29l/3d5ivvdYcOFuUfDalxOPqzs+rTc+ZM4uDB/018C1BffbZU2lu9ifghcNr2LjxGwFtyDwyQpiPpThTtY2vAXdij18DsYREZ+cv+rfJy7uKnp7ugDN1IePKvRNJNCMf62fMf70x23moyUMKVesDdJp58hXn2QF8GTgYcLxe065vOfoSVQO0y+jaxHz3qLr6eSIRqxStc6TwPlJAfNVcfgeYFSDz8h6lp+eXjuN6wo+yAAAgAElEQVQ2EYlM5uc/f5O+vouwOyZ8GbZe6uubuP12rzbpzKT9LH7nZiXuzrQKaEHatr0C+glkp/opLNuz3E5tQpDnDbqvHyNHDt6JJ05iTzABp0/foNw7K+sT3nsv6tOcI5FHWbx4A5//vHMCki/y3HNHOXFCnqujo4nf//5nxOP+WjnOZx3ka/Jq0wMl5cn1L9DSIv1SkE04fIhvfWuC1XZJJfRlMD+GOTRxrMWZqtqjjud2x5mrQ7B2CrjRF0Ynw9KCwu6uVGzvjK1OFGJohXetEXaIYqLJEtabbfRWWrxHwLdEKFQucnKuFdnZN4lw+CuioGCDZ7s7BXzZvEbv/jt992jGjFUBbalRXks4vEZMmuS8XlWFQ3d8dNAkEvZz9Z7L24adQk7c8DXzWagqGN4oQB1eet55lWLq1CuFDBu81vzdKPwx39Z1qq7pDpF44gnn/xt91RTtMMSa/m2cky5ffPE9rvsiQw9rHG30hgtaIat2RUd1DPlOkZV1tZg8+RuisPBm1+TiyUxUPdDE2OMNJlpo4kjXdEhmFJCf30FBwe2ArC8OU5UREE4NRB322ApsQppTvo7Unq2iSjNQR5BkkbheuUpbWoN0wIGtQX4PGX1yTsCdmAX8kXD4d0SjR5H20xByJHAekEMstqd/62i0ikmTDrF48QamTZtlTlxh1XnZhdSQpyHNECFkpAb86lf7Wbx4PXV1KzEMVe0Tb52TPwIbzXM+QU7OddimBcsuH5ytGGRjtd+zrQH3w9pvPdKR+bZ5j5zvhtUOw9ymybMeZs4UfPLJRXR1XY/at4G5j2VSehHpvL4e+ILZjjZgaUA7vQ5BaZOeO1fl72lAPenyahYuXEM0eoIjRz6hp+cL2O/gC8joJ/v41jUWFNzOJZe8SCi01+drOnToTd5/fwZ9ff/G6dNw+jRs27YW2EVt7foBJ75OZmLsTGfcC/ORrOmgqkNx4MADFBc/S37+XLOoUb7DFAAzZ8p5Eb0ON2+6+W9+sx+/cM5BfgjNyEgJA/gI6SibjrSnOj8ikIJQxR+RtlqVIxPcQqWUKVOeQIgPOH36w4Dj9QInuf76c/nP/4wTiThnL1LX9jhxoppZs2DPnlrTt2CdcyEyDPJxx/YPAD8mHv9L9u8vpbLyAQoKBB0dVkfUhOzkwG2uuBd5vyy78EngJ7gdwuraIYnK5drvmd826zYTbUGG9hV4jhBkI7fbUVKyBcgzfQJbUXfKX0OaXuzJO+Q5Vzn+fyWJzVpu5s6dzZ49dQp/Txkqc1Bf39McPHgjsrNympSsGj6qPIgmsrKkyU8qnRJLCJ91VgXeSKB4/Akef3ylqxaMl7FkYh1txr0wH8o0Y6miGgXIglTV2E5D/3Rer7xSzWOPlfuiYACzcyhH1lZx8gx5ee309FjJEM4P6m7gNtx2WOsjCordnoUtYJwJPk3mfrU4Nfz/+l9L2LhxLZs2Pcbhw3cAP3YcyxJYfezZE2HevClMnvwmHR1y9BCNxogpy6t0EovNALzP7Xmkdu7EmqJMzmgTiTzKokWVFBVFiEQqkQ7lIvydxuNI5691v9Qdi1MbLyj4I0uWVLN06dzA2ul2e92d4bRpv2XWrBAffvgEp0//D4SIIyOHAP4GKXwXIkcPGzzteILs7BUsWPAL5syZxtKlc/m7v3vHXBf0aVod/E7g75Ex+QvN+/Qi4fAh4ATR6Jv4O507kNq8jWHcxUsvtbN4sVdgOnMbvDVtmpCjPPWMRjK/4KvA57FL7u6nvf3nNDbKLb0BAEGJd/F4kHKSfCXMicK4F+bJzmKfDoLnZ7RGAcGjBNUwsLx8q9nuSqQDz+1knDz5PXp66rGrE1r8CHdyjPURFSNDE70ZnDcinWpdSEFnl7GVjswLHds+Q1HRj9m48Y7+9t50U51Z2bALGY44BSkYfk5Hx046OqCkpIqf/KQcgOuvf0R5HyBCKCQLQLmf24mA7Wea90R+oPn5c6mru8zhhKwN2M/pMAx6ZseArYRC7zNvXgFLlxYrS81aHD8ecUxQITtDWa64jJdfbuWcc3I4deoYb7/dSmendW9LcI82/JNGTJt2FoWFMzh27BhPPtlKd7flFAzSrNuBXxPUucs6+Hcj793LwFXIDr4LGVVzDtnZK4Awvb3ZCLGB06dL2b8fZsy4zSxYNpCJpwGZ8KTi90il4R8dy1YjI4xsWlq2cfvtFdx7bzMvv9xKZ2cXqkJonZ0f+iZlsdBlc92Me2GeTMnSdDHw/IypjRLszqELd+1okGaJawhOeX8ft801G2lzdmqOHyAfcTFuobLaXD8FWIS/E2kBYPHi9Rw61GVmjhrAM47t7kd2DJKWlm1UV1dy6tSniMe/icoUkZ3d3Z8IZFWafPTR680KgCqsWRBkZ9XZ+TErVpSycOGLpoaXjClBtU0ThhFHiIeIxWD/fnjzTSuj1qalZRvf+c4GTp6cQUvLU1gVKq1yxddcc7GvAygqWs2UKQ8QiUzGfc/t63AKqxMnznWYNh5A2rutkZbTpNSAfObTkM/Pibdz/xGyw/4C7k5dHre3txT/6A5OnPgJU6dehWF8DyG8CoSz7Vb0kIpJuAU5yOgZ93UDtLcXs23bAeJxS8O3RolPIp+bQV9fDrfe+gPOP/958vNnu0ZMumyum3EvzGHknB+qUYDbXprcNGkWduegrvch7d9BqdPn4kz9zstrZubM6WYNcqk5yomRC/ELlaeRw2DvZNIA2/jgg2u59tpH6OsrRDpblyJnptmANNe8jjvcDqCJ3//+Q+LxuUjBMwfbLv86cDZ9fd1UVz/PI4+8yKlTx2hr+4TOzgeQKf4qO7QzU/MdWlsnUV/fxKlTx8xlKvv1neYPxzarkR2a9Efk5TV7whUxQyj9Aufw4S5OnKjAGWcfi1Uya9ZeXn651XwX7NjtSKSY+fMPUVAwVVkywO2A9IZkWsk6lyOzQD8CViDNSU87tvNr+H7HZhd+27VTIFsC3329XV0XIPMKVBwiL+8menpm4b/3TcD3CS77oBKwbcTj1gjD8ilswDsqOHFiLfv3r+xvqzViGkkT63hgyMLcMIwrkBWVsoGnhBDfG3KrxijeUUBn53FaW2OmAJUfe17eQebOXcnkyUW0tbURCs1g+/YG1/4WX/rS2ebkDD2oalbbw2NvRqdz/skKDOOHzJ07mdtu+7P+WWBOnTpCa2uUaFQpUZD2zGblmjNn8gBrlh/rIz0LKVwqgHfwR2n8knjcOcfkA8gIi1KkOeQyhHiB/fudgnc1crq5byO1fqdT9m3stPJSYDqRyE6qqytpaxO4BYmznvsppDBwts/AOfoQ4taAe+IXOGfOfITK5HDkyEecdVYxKsdma+s6FiwwAoT5m+b92A/8JV5hKtvg9GkMbPOXeAVYD2qc1+htYBPSUR4kFj7F3LkR3nvvML29/xMZYVWNNFnFgX8hONrHm0C0BRmRZWFlsqocv+6O1jKlqJSroqL7OXasM7BueiYzJGFuGEY2Uu37CjL3+zXDMP5VCBGU+jXu8Y4Camt3mXNtyqFiTw+cPv0Ap0+fpL3957S30z8BsrU/2ElCchaZXcDP8CebdCIzOnch52JchDt9HGABQtRy+DA8+eQDFBefoqcnm8OHc4hGL0EOiVX0oopskHzK/NcSVP/iWLcWKdSdwjTIgWlpfsdRp517J8KwapK8hYxKKTXP82OsAmDvvttlFm6yJuV4HxmumYccNbTjHhUcwhuNceZMUAXIA67/lZRs4dixXEW7txGJrGTOnFnK65J29UpKSvwlAwwjyunTvWYbVULG+0wG8tOAfFdWOf6/hmAN2Xl8a+IKy8b/DLIKoyq7Vp6jo2MXvb17zG32mu1oBayOPCjaZxlylDEFiCI7WMu5moPsvIMnxvB2tJYfCvzKlTNjdSI5RIeqmS8B3hZCvAtgGMbzSKkz7oV5siFPL7/c6shylMjQsmrXMq9jxu28UZWtfQrpNLLS8vuwHX72xMryVssP0o6sEUgheRPyo1GXXIU38Gv9dwB3mX9bgsoaNRxHOivzkPb4G812BZmCusxzxbDrjjhxvn5ObbTW8fc2pBOv3lw2ybO9eg5Me5q7Ws85m5CmI1UpgK/4Jp/+9rdP06wYwBQXF7FpUxlNTU8pI3csZ63bl/MNHnnkRdNGHlSO4JTnSL/1HxywNfzfIrM9v4+MOT+E1MoTjeisv2cj8wl2IYW8c/YosDvLj5H5Cw309FjP2vm87sM9suxACv8YcL55zmbc5qIm7IJrFlX4RwsW7k7OMqU4v6ff/a7LNwfpRHKIDlWYz0F+1RZHgD8f4jFHnVRCngaOcLFxOmbc+wUd4wxSu21ACrG7kMI2UaSB87wxpMa0C3ehpiuQRaisELoKpJbchtRsrWvMwdbO5yA15gXYZqBnkRqhVyu3OIE0pZTidJbaJBsLvQRoJivrCnp6ZuKOelDPgWkPy73naEAKFEuzt8w6ncB6Fi48xr59tf1bb9/eoBTmc+ZMY8WKUhYseD4wIcwpaGKxHLZvb+DUKau8rHWPv44Uor1IPwbIZ37cbFsUKRidDvI15v7rHdvPRAr3JuSoaK/59wakgDyB7HRPm+siwBeR0SfOUhPOd6kUKajPRyZ1PU93dw/u+9+ErAPjrJFvOWu7kPZ/zHM6R3gNyNBKJ1Zkl7uTy86+h95e2zQ20Py67mto4tVX35oQZpehCnMx8CZQW1vb//fy5ctZvnz5EE87vKQS8jRwhIuNpU3U1zeZRYhqkcLm44BjFOAW3E1ITSpRpEEv9mOZbv67HhmLvBf5ke3FbaopRWqyBlIDszR5q254OdIM5DRXVCEF+V6kmUM1tHZmQBbjD5lsRXZQ/+C4vp3mtk6BcQS4kL6+bXT3JxdaH6x6DsysrEP09dUihZbzvNYr79QswdLgU60LUle3ks2bgxPCvIKmoOBesrJuoK/vF9hhfrWOMzYhRxqW89K6D86O5xs4y+RKm7Vlsoggo1i811iJvFfWMe5AVTPIb49vQ+prp3B32lYdoKPIyUQsQe5VNFYjq0Re4DmPWvQUFJzh7LM/IhJZSXFxkRl//wVeeWUvR478lEjkBOFwcb8fKrjMrjUylvXUg+LbxxL79u1j3759g95/qML8KO5873NQuMKdwnw8kErIU5ATBk45Zrf3f+DuAkar8Qu6u/Cn5pcibegqOpEaG8iP9QHc1fqsD7sWtelhEvJ1+CyyeNZVyE7B6hCCEkQOIIf1HyOTfLqRndB07IkuQDpNO3ELJWv9SqQWNwt7JNIFPILsvCahCt0sKPg6WVl9tCuKFU6fnktHh3Wdthaek/M6cWX/20tJyRaWLp1LeflWl3lNlfDlrHYJ6tBYO4/ApqPjcaRj2Irb/wi3OcRrg7eShLzC50XH37ORMQgga+irolFW4c+EdWrGTjPJW+b/95jt/AHudxPsMscPOtoSVOa4GjnScJpw1ErQkiXnsmePv0Ki/d08SXs7NDdLwRwKfaQ8jnzH/O0Zy2YXr6L73e9+N6X9hyrMfwN8xjCMeUg1qwI5bhzXpBLypP6Yv6pYFvyBw9NkZV1GOPxV8vLyOf/8qfzpTxG6upYoWtEW0Oo/IaNCrJf0NqSW5rWX/86zn6VN/atj2Wqklr4K6dxMlHgzE3dccRXSnuvUyrcgIzd24ixza/Mi7rIE3iGzunLkJZdcyDe/eZlSM87Pn+KIJrGF4ec+V+krrRAKrWXBgjjXXrtYmTj02GPl/QLG8qU4s0TBTlF3pqoHm+CcmjdYnU1e3pv09HgHuwON/CyfhCUof4i6/s6PkWY7Z2fa5Ti/qtSAlRgUdB1/bu7XMcB22ch3sAL7nfBPn+fMRq2rW+kSuEGj5cJClflOZvVC3qBnlBqPDEmYCyHihmHci3yi2cDTmRDJkmpWaaIa516CPvC/+ItSl622tnYX3/3uXsWWM1CbNPKwUt8l5yE15ktwF8G6ACmsLUdUIm3qBaR5plHZZncUg4Wlsb+OHAFYNnqQI4VavHNBym2sCRpUQ2b1B9vZeTxQMwaUQr6ubpVi+1sCO1qnJqeuzbMaGTZpaa5NvPTSTkpKfsF7772rbLc/41V2NtOmVdDeXuhZp4oOsUZglcjnfg6yc6hHTifXh+z0b0SawHLNc16C7IB7kHXkz0KOCj6F/74/gewUjuI3kVj04rZzBznCrY6nGLfv5hLku9IJvI8Q9/Vno1ZWPsBTT9nfUNB3U1xczIwZ/uf82GPr2L69gYYG/z6ZGoc+5DhzIcR/4J5VdtyjEhCJ6nakQrJa/6WXLuRTn/rffPjhnbg13xNIm6l35hWrpscPkDbMR5EfWStyDkenAL3Msb/Tf+0kG6lFVyPDypy2bZACpSjBvvnmeRqQw/uP8Nf1BjmUvwJ7iK9C3YG1tsb6U72DnsVA5hEnra1dvmVgTx7s1w6biES6kMJ0K7IGiQw3bW5uQiZDrcNtl16D1JDd2Z2h0PtmKr/Xxl8K/Ji8vOspLp7C0aOniMdLkAI5jtuOfTfuRKC7yc4+QF/f5xDCaZ6zJn4uRQr8oAgSK/FIFXnjjIyZax7vWfzOWud2EeSzjOAeLV4N7HadORJ51GUOCfpu5syZxsaNlwc+55Eq9TEWyIgM0GRJpcKaU0Cks6BPMlq/db4PP7SmBqsmN/ct4vFjCDEX+bGci/1BWvONliKHrtdjh+A5eQY53J6J1N7qGLikazbSgWoV/rfKyH4D90jAu28niaNutuGc9X3GjL/n9OmYOfWdl9nIqIhrkDMsRYFlRCL/PaH9M9XM4LY2tQmrrU06P9zaoRWX/RnHsn3I+PhdyNHMEmSooLM87TeQndvbyCjeQuAfHOGNVeY6t2+hpweOHfsZ8fhPHeerwm2H9qf19/Zeg8rfYG/3zwSNfKQfxDkhuTciyjrPm+a/xeZvA4bRgRAlju22YD1rd45AG9Ik58fqREH93YTDazhyRHayqm95JEt9jAUmjDAfikBOV0EfqzMJhT6isLCC4uJiU7Nwv2DV1c/S0uKeDu7MmcvJyfmxZ6qtSuzwQGt/K1uuDVXxLll8aQq2cD5OcBw6yA93DXIIfTlSgDvt3vfiLhewBTvW2SBR7XDp2PwpsJPuboOZM3vo6Libnh5VbPSz+DX7pgHtn6oOHFB26kVFM2hv92ugRUXSCezWDq0p+7z39zGkcPJG/tgzGsl/nfkATrYh8wu8voX1vnwGdSao934EVR10bpeD+h2w7rcVt+9PtZfvhiWkbb7whUpmz4ZY7EV+85vv0d19HtI30oDsHOooKLideHwynZ3nK1vY0tLmG3nt2FHN0aOdtLS0EY1u4ODBUmVSnoWqQ8/UsrkTRpgPRSCno6CPuzORQ+uPPz7MO++8x7FjUiO07LKHDuWiSqbwz5n4FKp6IvJDVRfvkv7pfPwhj9cjk5M+ja1NrUYOiVcATxIOX4NhZHH6tPXhW+e90tz3E6QQd7ZJXTtcchxp2/85Z87Ahx/KQlVnn72Bnp5c2toiFBXJNH57IgvntVRw4EBIOUE2BNWf99q4bUEg55r0hgFewdy50nfh1g6D7u9VBEf+JBK6Trw29SZsZ6UX73G89mBlLWLHdk3IsMOpSM07C/c7AHb76zCMxxDCqtHTy4wZxwmFfkkkYl9bUdFdQKi/rMSZM2fjD2uErKwYM2fOorNT5RdYSzS6gerqZ32CV8b+qyeCBnVHbZHJZXMnjDAfikBOR0EfuzOxIweEgO5u2L+/isrKZ3jqKSvBRBX7e4vvmBJV+3+HFNgqrLR3r9B6ANmBfBpp67XivYuRTtAmzpzJ4qKLzqe5+SB20a1ec5svIp2hXqetV5BZ9+xOpG3fnXAUiTzNlCm3U1JyDoWFFzFpUhzDCNPervrQFtDRUaucIBuC6s97SwjY1RH/+q8rzLkk1SYwp3b4f/5PH73Kxz9NtRC10A1K0wjjFm4NBFcpdDbCm9Z/DzLUVGXvnovUqE8g6/RY/pR1yBGYdR+tkMU/AhXMnh3jC1+YSSwGp061AUX09HRz5owcaebmdtHWNoP9+63OMqi2TAXt7Rv4+OPvO87lfB/lN3foUC7799v7u8MR3fWM3nzznQEFdSaXzZ0wwnwoAjkdNdOPHj2OfLHVU5dFItXs2LE3QTibN83bwhs8VIltDlExFXcIoPVBPIV0Tv1fpJB1Ol3lRMDx+P92ZEOuRppyZgNfJCfnAPH4p1BjCTIrCsMyA01Xbt3ScoaWFjvaJS/v+oDjHnfsIwWyUyuzHZrOj/4DvEIAyvjDH6R9NlFMOdjD9sWL13syP61j9qKqy+0WupbpqBnbDm05qPcgzWDO+jJ/QGZiquqlvG+uO4OcKHoX0lEdQ46SrMxJeaxQ6HfEYhHgYtwjC2sE9UPsztcfsnjy5DqWLi3mX/+1mUOHeojFivqvtbt7Hbm5H9HZ6Txu0PtcDJQiIznvQca8O0NZVwF+xcYOR/S37YMPVtPXV+7b3imoM7ls7oQR5kMRyEN1pNTXN3H4sLtyn8r8EIsl6nTixGJe+7RVy2MFcCn2bDalSG3am4hk1SC3znkZUnA7zTf+iQTs0qxOnjbrmBTT3NxIe/syvBEJNlb53G/g1sKCNNMS5MhAxp/39GSj1i7dDt7f/76dM2fs+O1wWPXRV6JyzMZieezYsZc9e+qSeq51dSuprHzANNeo4rTt52sYdyBEDCl030WOjkCG/TnNBVZs93/HMmtIrkOtvYLsQFaaf/+n+a+zs7KmmJPHmjKlgljsMyR2ilqzXqmLiD38cIVZIM59rbHYD4nFvO9OUJy8NYIpBf6H47rexLLBh0LqujfFxcWcPr3T0wY5nZ3K7OgU1JlcNnfCCPOhCuSh1Ezfvr0hCedVL6EQLF16Ni++uNZRsB9yctYwfXoWsVgU98d8FJhMTk4P8Xgt7gJVzo//D+b2Z2E7od5EDrW9dnj1B6GuNWNw4MCbnDjxCdK88jn8jrS7kCafj5CaqBXZYHWi3tA9a102dqbqOtyaqhVN8aKrPWfOOP/XRDQ6DdkROWuX56GOZd+QsjN1zZpP8/jjFbS3G8jkKvcxCwq+zpIle1m6dImZjGSYbVmDDCH1ZvNazmvw19ixQkO92itIJ6fVMXo7FqtEwi/IyztCV9fHBJts5DkN47hpF1cna0WjCzxLLF9MA7K2j5OB5kwFWepZdjbOSZ+PHVNPhD5njuwIVDVzVO+pU1CP5MxkI82EEeYwejN4D1yMawtFRRE2bryD7dsbiMdvwSm44vFvcPr0o7gnKJDk5V3Pgw9eyXPPVZnCwomV+ViJ/OC9Eya3DtAuJ37Npbu7j+5ur4Y2HRlCOBWpOd+HLYDuRI4i/sqx7Fn8QroUt+3dGvp7Izyc22zBNnF0Ic04y4CXPPvMVlwbwCwOHPhjSs7UlpYq7r13Gd/73itKDVKIPGKxbF5+uZVbb53D9u2/NjMSZxHsmLTuvXW/70I6iW8lODTQKikLbm3aEuzyGcmwzyogeJJuORXeNbzyShu/+tWHdCn9riot9kLkSM8792gpMsJnA1lZbfT15eKfjNou17tkybls3HgZ27c30NPTSzi81qUIWYI3qABaOHzInDrPvb1FJocrTihhPhSGEs4UNLTLydnPtGlfZ968KdTVyTk3H3nkRVS1OLKyvBq0JDc3zKWXLgTg4Yd/STTqzO6UqeqxWB7+2YauR9Y+UfFb7BK7caRpwDsbkpWg4sQabfyZuZ/X8fWPuM08ILXLF3ALaq/mBrm573g07/uRsey1SOEyFxkXbZ2zCVkcrMTThqBh/yE6OjbQ0FCatDPVmqx7wQK1BumcEq6lpYp583JNYV6GNC2osEJB25DPKB/36EkVGmg9hypktqdFUEbttfiTwFYD77BkyaXU1spqjPX1Tdx001rPqHIN0lymancDclITb0XKGLCTz39eTiwSiexFjqp6kdFSdwDyXX3rreNUVna7MmrD4QpKSvxhvKq489mzc+jqqqCoaAZz585WCurRUuqGGy3MkyBROBMMHAr19tuH8NaWzslZQ1VVef+HYxEs+KPK5d3dfXz1q3+HELOJxxuwP6T3yMs7xdlnT+LwYe+w2NLYVHN13o+0ZzoF8QPAp8nKuobPfraEd955j+5uSztzCv0y5AccJ7Hjy6u5fR9ppy/AX2NG8rnPTWfWrGp+/ev3OXFiKlJA3I5tG67HLumLufwJ/NmLZfjrfK9BavGWkPBHN/izQ6Vd+qWX3uXCC0PmRMhO/4S7Q2pp2ca0adc7ttuJ/95LgSoF+Hzk6Ob3rvNJ00cFctTTi3/6PmfNl6BnsBipRd+EfF6fQd7LUn75y7XU1u7i5Zdb+eSTHLKyPkSO7Oaa5/s8/pmcrGu1zF5eZeR2TymFvcRi8MEHb9HW1k0sthMhdhKLLePw4Vbc714p0Wgpc+ZUuwpwBcWdv/eeXD5jRhUbN16ekUI7ECHEsP7kKcY3ZWVVAoTvt2jRalFSssW1rKRki9i9u1EIIcTu3Y3m+ioBjQK2Cqgx/20U5eVbfeey93Ee80FRU7PTs7xRwPUCNgu42fy/t41bxaJFq0Ve3pVmG2rMf9d5jmO1q0LAauW1wnWipmanEEKIwsKbze22eLbZYi5vFPAVzzmt9n3Nc84bBOwUsFpkZ1v7uo9bVHSf4p7uFLBGcX7rPDXKaywoWClqanaK8vKtYtky+X/VvVu2rMb1XOQ1O4/nbeNdYvHi9QmPCatEbu41Ytq0r4pJk64ScJN5vyrMv28TcJdnnzvNa/Xe6zsF3KI4R6PjGarfW3kvVH/L/cPhRPdVblNYWCFmzFglrHc50fmmTbuu//kles/lee5RHsP7PJL5PlXf13jClJ3Jy9pUNh7MLxOE+bJlNcqXpaCgIuFLZL9k6v2DXtDduxv7hU15+VaXIJOC4h7zo28UtsC82fzonefYLGLgP+YAABoCSURBVKZMuUpkZ1sCwtr+ZmV7YJWA25XrpkxZ2d++8867RcBXA45xhYDlwjBWKT5USzBdL6DSJQhycq71CCS7g1m0aLXv/riFq0pQJfeBJysILr74HmEL1MT7BB3TKTiLiu4Xkydfbt6HRIJTCLgq4HhXK5fPn18hCgsrxOTJ14msLG/n8KDn+N53c+C2l5Q8KHbvblQI5EaRne0WxkVF94mamp2irKxKLFtWI8rKqsTu3Y0J7pH6uSYSzEHfZ6IOYDyQqjDXZpYkCJ6AwmtHllhREbbjM7VwqERVGC+91KoEpyoXuxb3nI4tdHefhTRt7EJGv2wjuB6Lt5aLzYUXzgSk2ejYsWm4a5I4+XPTCfWMZ/k2pPPzP5AZo27z0rRpM5Qla2EN77570jdTzMKFL/ZPOODGciD6zSmqqIVkoxvc2aGqeuH2c7ePWY5tBjqEDAOVZqlIZDJ5edm4zT2gzhYtUJ5P5gW4fSTh8Bq2b1/vqiu0Y4dlnjoXt+MUs1212GayoEkj3mfOnPtck5Srar0vXfr5/knF5f8/oywrHA6rI2X8ZriBo00yOdwwFbQwT4KgD96ume1OQrGmBrNfMn941mDDoex5J1XOLWdo209wl6ddi51FqgoXux9po83G6xzLy7uba65ZBDjDLIMLdPlD1yxmIcPQXnct9dcft2gCOujouKBfcB84IDNlgz7gwsI3Wbiw1hQki1yCJcgZBgNHN8h3wPKbqK/dOS/la681U1f3jBn7bGHViZ8LQE9P0KTL3mii08qtpP38bmxn4wGuv/4zyiQn2+/jvK7VuCNLHiBo+t7zz5/KyZNTHJOUW6V+izn77Kl885uXKRWQoLLCQXXIpb/mKLCBgoIuM7olcbTJUMMNM6ZWSypq/GB+ZICZRQi16WP37kZRVHSX8NtP71cMQ6XpIBS6TSxevN5nQ0yFRYvWKYbH8peVdZPIyVEPv6Ut1TLLrBawXkizitPG+6CAb5nD3RphmUJKSraImpqdpp3Uuh6vzdMawg80VL9fwGpRULDKcy/v92x/peIcW8TUqVcqfAhChEJrxKJFq5O+t9Zw3zn8T+YduPjie3x2Zcv04H5Gic0VweYu5zYPCulXcF9rOHyPUNnlveYI5zUuWrS6364vzVQqu77fF1JS8qBYtMjpS/E/e6evyHne6dNvV17jxRffo7CZrxGWz8V7P5N5lirTZDL7JfJ7jSakaGaZUMI81Y83GYI+WuujGuxLlojduxtFOBxsW1TbEBsFrPUJRlgtwuFrBawwhUuQQ9VyjFV5jul0njY6lnudaG5bbTh8s9IpNm3adQKuFdIevCJA2K3s71wWL14vQqHbhNP+nszHONSPONFz3b270WyT6hlUCNspvFP4HZ73mQKtxnFN95jP5FoBN4hp064T5577NeW9cdqJVdcYDq8RNTU7A+3M8rz2cy0srBC7dzea21sddWJfkfu8wf4F5z1cvHi9WLRodVq/k2QYy85TLcwDGK4eeLScLzU1OwO1Q/ULqn5p8/JklIpfK/Y64qz9VRq5V0t80BRUW4XU/LcKb+ewcOFm5XW5HY1BAmdV/wc30McY1IEP50csj+0cBVmCWxW9USrsDlHdicLdvv3y8m5SbOu+7iAncTh8c5IjB/s9lpp54udibeu+t873RXYGodBtYtGidWNC+x3LztNUhfmEsZkPV7W00XK+1Nau59JLmwJtvQcOeOOeWxx/2zb+eLyXJ57YzYcfLsbtCPM64pyz2oNtp30D6VT7IdIR53WybUU176eVku0lEjkBPGn+L8jxPBVIXBwpFstOmB+Q7oJLtbW7ePzxRuLxMJ2dx5CTTjjjpZ0+C4ttyLorkilTusjN/REnTjiLgP0aO9PVem659PRYtX7sgmr+ScPVvgvp0zhCSUmV55vwJ2u98cZvmTlzJSdPdmPXc0n8zrvvrfUeVGIYIISst7J/v5zWD3A5a0fadp1JztMJI8yHo1pafX0Tx49HCIXWuaq7jVSth0RRL089Bd/5zgbeeacL6CEej9LZCd7aHX198OGHd+Ou8leFrKPyFpaAz8trdswCZEeb5OVdT09PGyCQDrVnkAJGFsmCVykouNeclV6S6P4UFxfT3l/eI8hRK51noVCvNfrzEQr1Kqd5a2kxuO22p8nKUqfTNzcf6o+c+dKXzu5PnkkkXGprd7Ft2wHicW9pA2dlTMs57d3/fKzO7oILKmlry8fZCWRn30Rv73pkTZk23A7Le7ASevLyXkWIs3jkkRd5/fVX6eqah3SQqis45ufPpa7usn5loLPzOK2tMVdd8uzsSjo7C5GddK1jf/9zKSq6v38ic7+ALAUaEMJfenig+VWLi58nP382p07JuUvz8+emVdBnVK2WVNT4wfwYI2aWdA+rh8u5OdA5B2vzdycwDTy89jrnJk++RuTl3SicSUBuJ1yjkPZft7lm6tR7XEk6A9lD/c9J3lvD+Jpw28WDYp3tde4htNc81Chyctxmqpwc9/V41weZ5QaOebd+qiH91v42z5/vtbOrTFpe89dW4TdlJNpH+i6CEtas52QnhlnHUD8XafLa6soFUD0TtQ8hyDQTdB1rhJVLkU4n5XD4tdIBKZpZJowwT/TRD4aRdpykw+a/e3ejyMq6MUDweAVNIkEoHWl+J9w64U5kkkK/oGClKCurUiaPONtWVlYVGCmSqEMI+hjdz0j1vBpFTs7VYvr0280IoJ0DbK9+vkERG/576k20Wi3OPfdrorx8q6ip2akQeMl0vJs92wXts1LYkUmJ33uZnFYh3AlkVmftfLZ3CquT8NqYvc8kyEa/ePF6IYTKdp0oqahxWL+1sUKqwnzCmFnSXS1tpIvcp8/mH2QLPITbLHDcse55vDMCRaNP0N3tjRXuRVXXu6Mjn4aGh8zSvrdg10Cx69u4h9jBxZVUBJmb3ENo1fMqJR5/kZMna/vbat8D9fN95ZUPfJUVg+rmOO91OLyGaPQruAtQrWLBAllDvbx8K7GYtzTtQNU2QRaquiiJfc5w3nkRLrpob8L7WVu7i4cfbjTt6tY70YCsGTMJf80eidfG7H0m9fVNjvrvFltobY1RX9+kMM0EXccCpA+hNCMmlEgnE0aYQ3qrpY204yQdncf27Q309d2Pur60NVkvyNlurGzQ4Pkni4uLmTHDaW90Oi8ttmFNniBrtNt2Y6szEkJ4Oip1caVUcXbgr776liIpCdydm9Ppq36+J0+eQ0NDnauy4r33LmPbNncN+uzs1Zx3XjfnnCMTmI4cgYMH1/uOF4vJ4lTy+V6G+9kEOYCtNm9Blhx2bhe0z6e46KKZCe9nfX0TDz98wDHpwy5k8tmPUE//JictKSnZM6CNecWKUoqLnyUScZc7jkRK2bGjWmG7TnTt8p0fj07K4WRCCfN0MtKOk3R0HlJgWJ2ZqjZ2KVLwrseOXAief1JqzZf3j3Z+85ssupVZ2kWOv92dz0ARKUPFnQE5cPSGsxxATo5bQDu3d46KZOXLXTz++Eri8RA5OTHuvbfUVRGzvHwrBw/622c9P/l8rWezAdmBfoQsD/tjxx7W1HvyORUU/JB583ppa7O03qDJICr6O44g/JOotGKXGwhO83/ssdVJKUn5+XNxO1IlsVi2b+R86lSEgwfvoafn7z3XcQWwd/w6KYcRLcwHIChcaqSL3Kej87A7hFJktEmtYquLzPU/x65DchdeAREKrWXjxltcwvL22w8FCHNnGKK783FHpKjLIqQD7/Nqbj5Ee7szMkTiLgdwCa+8Us0rr3zAyZPn4K1r4uxsamvX+8oZOxno+bnruczALmW7Brdpxpp6r5Zw+Kf85Cfr+u+/dW2vv76fri7nhNuy3aGQd7JtN/7RnzVvrVVbxs+SJecOua6/swyC81jS5FNhmnzkdYRCP2PBgjh1davGZ8r9cJKKgX0wP8aIA3QgVJEiI5Xqm2yUylC97slk5kknmTNb05ksZJfwVUcvJErxF8KbXOSMSElUFmE4SMUhni5n90DPT53oE/ScrhRf//q3krg2O1Fn/vzbxKJFq8XChZtFYeHN4uKL70mQSOXN4vVn9eblfU0sWrQupXIIqQYhjNVIk5GAFB2gWpiL4EiRgVL1h/PcwynEguqLhEJrxNSpVwp36JuqDoe3Domq5kuNyMq6QrhT02VWqLMmi32M5O51OksyJCNcy8qqxMKFm83yCf6OKN34ozqCO8igeiiyDss6MX/+DSIUUpVwaHT9bR1n4M6+UcgyC5tFXt6VoqBgQ8rv7UQWzqmihfkgCNK8Cgq8NbnlL52pvqNZGyKoeJi3cykqurO/QJO6DolaYJx33i2mEKwRVphikBBMJq16uDs+b1Eqb4mDcHiNuPjie4ZVCKnfh0YzdNLqFBt970lQHZagSUvsv1cKqOovULZo0TpRULBKZGffpHwekyevTBhqmOnhgiNJqsJ8SDZzwzAeAa4GepD54ncKIU4O5ZijQfCEy+r63p2dxykv35qWtOORDnF0kii6x+0LuCNwu+3bG1zZr5JtQCXHjk1zOdTC4bXceuslymMF2VOd91rauX/uWp+OkgygmhrQH70RjT7B3LkDR9gMJS1dbVvfQyh0NgcP1vq2t94TVeiqvPeqrFPnu3UhUEtz891UVj5DJGKV7FWX+f2Lv/g0e/bUsXy5vy3O9mhGnqE6QBuAvxJC9BmG8bfAg8gJHMcVQYJk3rypzJzp/rCKiu6ntTXGG2/YH7pqAuChnns0w65SCeFUd0ZNQCvR6BKc6eTR6BO88kq1Ynu1EPPf61rlvukQIH5hOLhONlE9mGTuaZBjffv2hoTRMMEKiaq9vb6/z5z5kRk2aJG4Br/93g6f01qTGkMS5kIIp3v818CNQ2vO6BAUaWBPQGt/WMeOdbJ//9Ou/YeiHY7n2hD19U00N3ujHKzaL//uWGYlBwUneqiEmP9eD1/H5xeGgztXOpK7gjrTRO9JkFIgZ31yLnGGY3pDMzsdf8vzFxR8nUsuudAXrbVpUxkHDqwmEinCKfDb2h6gvr5JR5qMAukMTbwL+J9pPN6IMVCYofPFTPfwcqRDHNOFnSk4A1kR0DKnqGZAspNxEglDrxDz32u/thgOr+HIEXxZmaniF4aDmx1quMxmA70nQUrBrbcu659tqbPzOEJ8wp/+9ATd3XvxTyHXhjsLuJQlS/ayZ0+tsj3Fxc8TibifdSTyaFrMXprUGVCYG4axF3fWh8UWIcS/mdtUAT1CiJ+pjlFbW9v/9/Lly1m+fPlg2josuO2bInD6K4vhMIukMzN1JPBnCjYhk5CKyclpJa68RdlDiIu3kPeosHAlxcVFtLS0EY1u4ODBUg4eHJq5yy8MSykq+jFnn72BadNmJd3JDqfZLNF7kopSUF/fxE03/Yxo1LnOygKWqfIwcOeVnz9buVzbzQfHvn372Ldv3+APkIq3VPVDpqj9CggFrB9Oh++QGEx0RLoLdo1HEs0+Lws0+ddZM9akQqJ7PRxRQOkImxsv74ecBMTOG7CiXgoKViV9/WN5lp5MgBGOZrkC+CawTAihLhA9hhmMfXO8mkXSSSJn27x5U5k0yV1Qqajofp56an3K9yjRvX7kEXVq+lC0wnSMkEb6/Rhs5MycObM4eNAflbNkyblKs4qK8ezvyUSGajPfgayav9cwDICXhRDBOc1jjMHaN8eCWSTRRzzcM7YkcrZde+0ynnzyddwp6KdSar+ToHs9FqOALEbq/RhK5Ew6BPFAHVfGzHo/XkhFjR/MjzFsZhmvw8RE5qGRyChVJ6jc01+vfKB7mq7a7OPBnJEsg8lsHer7O5zZmCOd2ZyJkKKZZUIL8/EqEBJ9xMkK06GmxAcJgmQyOUeq1sl4YbCCL+heB02WPZKMV0VpLJGqMJ/QVRPHq/17MOYha91Qk1oshmL+SFf43lgwd6WDwcamB93rlpa2EYn1TmRGGc3M5onKhBbmMD4FQiKBKTt09ToYvOBI1v6ZjC12LNu7R4PBCr5Nm8p46aW1nhrkW4hGN7Bjx95hfa8HUgr0Mx55JrwwH48MJDATrRuM4EhFm09mtKOjINwMVvCtWFHK/Pk/5eBB9+w9MtM28UQUQ2UgpUA/45FHC/NxSDICM2jdYARHqtr8QKOd8WreGi6C6tIcO9bJ8uW1CUdCQSGGw60BD6QU6EiXUSAVA/tgfoxhB+hEZDBO32Scmpqh4XTmLl683pysY2CH6Gg58Yfi4NSRLsmBjmbRDESqUSA6MmFkSfV+j0ZUz1A6Ef0+JUeqwlybWSYgQWaQoKFvKvZPPXweOqn6NUbDiT8UU5mOdBketDDXAMk5OQf6cNMV9jjRGS+RIIPtRMbL9Y07UlHjB/NDm1nGBekY+urhc3oYr8lsyZLp15cu0GYWzWBIx9BXD5/TQ6ZH+2T69Y0WWphrgPQMffXwOX2Mt2S2VH0l4+36xgNamGuA9CTy6ESRiYn2lYwNDGmaGcYTGIYY7nNo0kN9fRM7dux1DH0vT/ljTMcxNOOL8vKtNDQ8pFhezZ49/oQmTXIYhoEQwkh2e62Za/pJ1+QMWngPTCaFcGpfydhAC3ONZoTJNLOE9pWMDbJGuwEazUQjuNbN3lFq0dDYtKmMkpIq1zLpK7l8lFo0MdGauUYzwmSaWUKHGo4NtDDXaEaYTDRLaF/J6KPNLBrNCKPNEprhQIcmajSjgA7h1AxEqqGJWphrNBrNGCRVYa7NLBqNRpMBaGGu0Wg0GYAW5hqNRpMBaGGu0Wg0GYAW5hqNRpMBaGGu0Wg0GcCQhblhGH9pGEafYRgz09EgjUaj0aTOkIS5YRjnAJcD76WnORqNRqMZDEPVzB8FvpWOhmg0Go1m8AxamBuGcR1wRAhxII3t0Wg0Gs0gSFg10TCMvUCRYlUV8CBQ5tw8je3SaDQaTQokFOZCCGUZN8MwFgLnA78zDANgLvC6YRhLhBDHvNvX1tb2/718+XKWL18++BZrNBpNBrJv3z727ds36P3TUmjLMIx3gD8TQnysWKcLbWk0Gk2KjFahLS2tNRqNZhTRJXA1Go1mDKJL4Go0Gs0ERAtzjUajyQC0MNdoNJoMQAtzjUajyQC0MNdoNJoMQAtzjUajyQC0MNdoNJoMQAtzjUajyQC0MNdoNJoMQAtzjUajyQC0MNdoNJoMQAtzjUajyQC0MNdoNJoMQAtzjUajyQC0MNdoNJoMQAtzjUajyQC0MNdoNJoMQAtzjUajyQC0MNdoNJoMQAtzjUajyQC0MNdoNJoMQAtzjUajyQC0MNdoNJoMQAtzjUajyQC0MNdoNJoMQAtzjUajyQC0MNdoNJoMQAtzjUajyQCGJMwNw9hoGMYhwzCaDcP4XroapdFoNJrUGLQwNwzjy8C1wCVCiIXA36WtVeOIffv2jXYThhV9feOXTL42yPzrS5WhaObrgL8RQpwBEEIcT0+TxheZ/kLp6xu/ZPK1QeZfX6oMRZh/Big1DOMVwzD2GYbxxXQ1SqPRaDSpkZNopWEYe4Eixaoqc98CIcRSwzAuBf4XMD/9TdRoNBrNQBhCiMHtaBj/AfytEKLR/P/bwJ8LIdo92w3uBBqNRjPBEUIYyW6bUDMfgF8ClwGNhmFcAOR5BXmqjdFoNBrN4BiKMP8H4B8Mw/g9/397dxNaRxWGcfz/kKoYAhY39aOBFFGpRcUgEhQXSoUg0rpTUawWXGmtLkSreymIqChd+NHSoq1CLFKhYOPHQiiIYozSWKKgmFSaip8oSC19XJwjRI036J3J8R7e32pmGGaec+/w3nNm5nDhOHB7M5FCCCH8W//5NksIIYT/j1ZngEoalXRY0meSHmzzXEtN0qCkdyQdypOm7i2dqWmS+iRNSHq9dJamSVouaSxPepuSNFI6U5MkbcnX5ieSdks6rXSmbkjaLmku3wn4Y9uZksYlTUs6IGl5yYzd+If2PZavz0lJeyWd0ekYrRVzSX3AM8AocBFwi6TVbZ2vgN+A+22vAUaAuytrH8BmYAqocfj2FLDf9mrgEuDTwnkaI2kIuAsYtn0x0AfcXDJTA3aQasl8DwHjti8A3srrvWqh9h0A1ti+FJgGtnQ6QJs98yuAz21/mScWvQysb/F8S8r2Udsf5eWfScXgnLKpmiNpJXA98DxQ1UPs3MO52vZ2ANsnbP9YOFaTfiJ1NvolLQP6gSNlI3XH9rvA93/ZvA7YmZd3AjcuaagGLdQ+2+O2T+bV94CVnY7RZjE/F5iZtz6bt1Un94QuI33gtXgCeAA4udiOPWgV8I2kHZI+lPScpP7SoZpi+zvgceAr4GvgB9tvlk3VihW25/LyHLCiZJiWbQT2d9qhzWJe49D8byQNAGPA5txD73mSbgCO2Z6gsl55tgwYBrbZHgZ+obeH6H8i6TzgPmCINFockHRr0VAtc3qTo8qaI+kR4Ljt3Z32a7OYHwEG560Pknrn1ZB0CvAq8KLt10rnadCVwDpJXwB7gGsl7SqcqUmzwKzt9/P6GKm41+Jy4KDtb22fAPaSvtPazEk6C0DS2cCxwnkaJ+kO0u3ORX+M2yzmHwDnSxqSdCpwE7CvxfMtKUkCXgCmbD9ZOk+TbD9se9D2KtKDs7dtVzOPwPZRYCZPdgNYCxwqGKlph4ERSafn63Qt6UF2bfYBG/LyBtJExmpIGiXd6lxv+9fF9m+tmOcewT3AG6QL6RXb1bwxAFwF3AZck1/fm8gffo1qHL5uAl6SNEl6m+XRwnkaY3sS2EXqUH2cNz9bLlH3JO0BDgIXSpqRdCewFbhO0jRpNvrWkhm7sUD7NgJPAwPAeK4v2zoeIyYNhRBC74u/jQshhApEMQ8hhApEMQ8hhApEMQ8hhApEMQ8hhApEMQ8hhApEMQ8hhApEMQ8hhAr8Do1TcAyDO4zH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png;base64,iVBORw0KGgoAAAANSUhEUgAAAXMAAAEACAYAAABBDJb9AAAABHNCSVQICAgIfAhkiAAAAAlwSFlzAAALEgAACxIB0t1+/AAAIABJREFUeJzsvXt4ldWd6P95c2NvLoEQoYmgImlVKrWFqQz9nTOBemqi4q1aDbWKF6LcBNT5tVMJadKJnJnqHFtBqE51plrbY89vptMzQ2YwnMch8fTRapWWhmKrwRskWzAGSMLehp2s3x/rffPe1ruzd7Jz21mf59kP4b2u9/Zd3/W9LUMIgUaj0WjGN1mj3QCNRqPRDB0tzDUajSYD0MJco9FoMgAtzDUajSYD0MJco9FoMgAtzDUajSYDGLIwNwxjhmEY/2QYxiHDMP5gGMbSdDRMo9FoNMmTk4ZjPAb8uxDia4Zh5ABT0nBMjUaj0aSAMZSkIcMwpgP7hRDz09ckjUaj0aTKUM0s5wPHDcP4R8Mw3jAM40eGYUxOR8M0Go1GkzxDFeY5wGJglxBiMdANfHvIrdJoNBpNSgzVZn4EOCKEeM38/z/hEeaGYejiLxqNRjMIhBBGstsOSTMXQkSADwzDuMBc9BXgoGK7jP3V1NSMehv09enrm2jXNhGuL1XSEc2yEfipYRh5QAtwZxqOqdFoNJoUGLIwF0L8Drg0DW3RaDQazSDRGaBDZPny5aPdhGFFX9/4JZOvDTL/+lJlSHHmSZ3AMMRwn0Oj0WgyDcMwECPlANVoNBrN2EALc41Go8kAtDDXaDSaDEALc41Go8kAtDDXaDSaDEALc41Go8kAtDDXaDSaDEALc41Go8kAtDDXaDSaDEALc41Go8kAtDDXaDSaDEALc41Go8kAtDDXaDSaDEALc41Go8kAtDDXaDSaDEALc41Go8kAtDDXaDSaDEALc41Go8kAtDDXaDSaDEALc41Go8kAtDDXaDSaDEALc41Go8kAtDDXaDSaDEALc41Go8kAtDDXaDSaDEALc41Go8kA0iLMDcPINgxjv2EY/5aO42k0Go0mNdKlmW8G/gCINB1Po9FoNCkwZGFuGMZc4CrgKcAYcos0Go1GkzI5aTjG94FvAvlpOFbGUV/fxPbtDXzySQ6TJsXZtKmMFStKR7tZGo0mwxiSMDcM42rgmBBiv2EYy9PTpMyhvr6JzZtfoKVlW/+ylpYqAC3QNRpNWhmqZv7/ANcahnEVEALyDcN4VgixyrlRbW1t/9/Lly9n+fLlQzzt+GD79gaXIAdoadnGjh3VWphrNBoX+/btY9++fYPe3xAiPT5LwzCWAf+vEOIaz3KRrnOMN5Yvr6Wxsda3fNmyWvbt8y/XaDQaC8MwEEIk7YdMd5z5xJTaAUyaFFcuD4V6R7glGo0m00mbMBdCNAohrk3X8TKBTZvKKCmpci0rKdnCxo2Xj1KLNBpNppI2M0vgCSawmQWkE3THjr3EYtmEQr1s3Hi5tpdrNJoBSdXMooW5RqPRjEFG22au0Wg0mlEgHUlDGo1mjKKT1iYOWphrNBmKTlqbWGgzi0aToQQnre0dpRZphhMtzDWaDOWTT9QD71gse4RbohkJtDDXaDIUnbQ2sdDCXKPJUHTS2sRCx5lrNBmMTlobv+ikIY1Go8kAdNKQRqPRTEC0MNdoNJoMQCcNaTQTEJ0ZmnloYa7RTDB0Zmhmoh2gGs04Ih0adXn5VhoaHlIsr2bPnrp0NVUzRFJ1gGrNXKMZJ6RLo9aZoZmJdoBqNOOEdNVa0ZmhmYkW5hrNOCFdGrXODM1MtJlFoxknpEujtkwyO3ZUOzJDr9DOz3GOdoBqNOMElc28pGQLjz2mBXEmotP5xzk6/leTCF1rZeKghfk4pr6+icrKXxKJPNq/rKjoAZ566vpx/cHqDipz0c92+NChieOY6urniUR2uZZFIo/yne9sGLcfiE5QyVzS9Wx1h5AmhBDD+pOn0CTDjBmrBAjfr6Bg1Wg3bdCUlVUpr6m8fOtoN00zRNLxbHfvbhQlJVtc+5eUbBG7dzcOY8vHB6bsTFrW6tDEMYRhfBKwpmdE25Eu6uubePXVD5TrdILK+CcdoZJ6ntL0oYX5GGLevKlAlWfpFubNmzIazRkS1hD8xIlzlOt1gsr4Jx2hkjobNX1om/kYoq5uFZWVzxCJVAPZQC9FRRHq6u4Y3YYNAlvjakJ2UO5wuo0br/DtM1Fsp8NxnaNx7zZtKqOlpcoXKql6tkHobNT0oYX5GGLFilKeegoz9AxCIdi48Y4RF2hBgiEVgWFrXNZ62UEVFPyRxx5b59tvojhKh+M6R+vepSP5KB0dgsYkFQO76gecA/wncBBoBjZ51o+Aq0CTKrt3N4qysiqxbFmNKCur6nc4BTmkamp2puSoStU5NlEcpcNxnUHHLCy82fV8g575aLN7d6MoL98qli2rEeXlW8dMu0YbUnSApkOYFwFfMP+eCvwRWOBYPwKXrUmFRBEEiQRDKkJIfY4HAz/UZctqlMe/+OJ7RlUApVsABl3njBmrBn2OoGOCtbxR5OVdKXJz787YqJGx2lENhVSF+ZDNLEKICBAx/+4yDOMQcDZwaKjHTgfj2Q47lLYn2jc4gqA60CEVj4eVy4McVakOwdW20yYOHzY4eNCuvf3SS2v51reaqa1drzxOOhkO80WQjfjEiVwaG+NADi+9tDOlazx16ljAmuNIn8UL9PQsBtw1zK1nrjJ5jadvZqKY6AYkFck/0A+YB7wHTHUsG+b+K5jxHMM6lLYPtK9bk2sUUCWgRhQUVIhFi1anRTNPx/WGw+pzhsM3j8gzHA6TiOo64U4B93uucU3S1yifmfeYawRcKWCdR0t3/5YtqxmwfWP9m8lUEx0jrZlbGIYxFfgnYLMQosu5rra2tv/v5cuXs3z58nSdNiGJNNCx3mOn0navJnX8eISWlqcC97W1Q6m1WZEmHR0wadIDFBWtJhJ5un/fkpIt3HrrMp57zu+oWrp0LuXlWwetxTnbnp/fwaJFleTnzyUU6uXo0WKam/37RKML2LFj77A/QzlKaQIakLECcaBsSGFzzhHL0aOdHDz4DkLMAR51bReNPpHwPXXet3ff7QIWAxuATuA84Bak83mVuUdyUSPJvndjSXvPlPDGffv2sW/fvkHvnxZhbhhGLvDPwHNCiF961zuF+Ugylh/yQB9Dsm1XDTFDoXVIIVSq3NeOIDBwhgyCLB+wePEGPv952zyydOlcXn65lXC4m8LCCoqKZjB37myWLp3Lc88ddZ27qWkdCxY8S13dKmUEzJe+dDYvv9zKJ5/kcOrUEdra8l21aEpKqqiru4wVK0opL9+qFObQOyLP8NSpIzg7O0kVp0596Ns2FeG2YkWp4/o+R9BnqHrW27c3cPTocQ4fNohGn3C1Cz4BnvUc5Vzz3zKSCRENeu9eeeUDysu3smlTGcCYMmtkSnijV9H97ne/m9oBUlHjVT/AQL5B3w9YP8yDkWDG6vArmaFssm0P2g62+kwpBQWrXJENBQXq8gHOoXfqztJGATeLUOg2MX/+baKo6C7XupycNY7/J77GmpqdIivrLs/6BwU0jsgzXLRonbJ9ixevd203WNOENHfJ+zXQs3afI+iZr1Q+D8NY3f83bBWh0G1i8eL1yvYN9D6VlGwJvC9WJMpIOyJTdbaPFxgFM8t/AW4FDhiGsd9c9qAQYk8ajj0kxmoMazJD2U2byjhwYDWRSDHWEL+oqJWNG+9w7RekSYVC7xGLgdOU0tEBDQ1Si3rssXIuvfQcGhpU+9oaTWrOUutcPycWg8OHQWqD1iihgXjcqU0Ga6T19U0899xR+vpux4pRlz71ZZSU7BmRZ5ifP1u5fNq0Wa7/D9acJzXKUmRE71rAvjfe97S6+llaWoqAWuBtVCOvnJw4cZ+SWsoXvvAss2dbIy3YuLGyf9TkNZGpvhnYAlwBNNHSYpCd3Q5sRWr7dhuOHDmWksaeLlONnmxDko5olv/LGC0LMFYfcvLmn+m4IxAe8O0TFMkwZ47Bpz9dzauvvkVHx/OudS0t2/jOdzZw4kQEw1iNEG77uFOIJGqrf3jbgNdsI/9fjfzovccKHh67BaT9vAoLV/LYY+tH5BkmO3wfrDnPLTibgGpCoff47Gen8dd/XdF/jfX1TRw6lIv7XbDKPtj34ZJLZnPypF95sUxeFvX1TSxeXMmhQ7nEYj/sX2518o89Vs6OHdW88soHnDx5DjAXOfjOBX5Ib//lu9sQiZygvf1Jc5n0NbS05HL77Tt55hl8bUh/xUXBN7952ah/36NGKmr8YH6MopllrJKMCSVZM4s6kuFBsWjRaiFEcAxybm6FuV+jOYSuEXl5XxM1NTsHaKttslm0aJ3HjKI+l71cdSz18Dio3d7oi+Ek0fDdaU6QkT6NAz6roHMMlDCTjCnN2a5Ex7OvSX3MgoKV/eYReV7rGSVuQ1HRfWLhws0JnmuQGdGOpoKq/vc2mfu2aNFqEQqtTXie8QyjYGbRpEgy5p9ktb38/LnAZdimiF7gCvLzXwSCtcszZwS2Fi01mZ4eeOWV6gRtdZtsOjogN/cewuEy4vEQZ86oY9FlmwDKyM6upLfXirQpBX5MXt71XHDBPObMmdZ/D5qb1WkKI+nUChrZgd8BmJOz1jRxlAJNhMM7OXq0uN9pOJAzNBFB74JhvMnFF9/Xf9+s4yQ6nj3iqVWu7+i4kIaGWl56aS2zZrWTlXWQvr5/CdwePgCqKS7uZNasItNh7R+hec1OdqSQ28F86NA66uubEl6DrdUXkWzs/ERAC/NRwCkkjhw5RiRygnC4mO3bG/rXJzvEt+2upZ7tZAlRVcchTStdyI8JnKF3hw79sd+OKk04PYTDUyksrCAW66G7+19c5zlz5u85c6aaoqJuJk9+j9bWda6he1HR/RQXd5KfX0so1Mtbb3Vy+LCz47mDnp5S5sypZs+euv4Ptb19A8kW6BpOVMK2vHyrx6bcRDx+FllZ24G/oa9vMtHoP9PcDM3NqZsPvLbkU6ciyu0WLZrN66//IKXrsTsGZ3iqM/RSnisafYL3369Ghjo6t3fSBESBbN59t4trrz3bfNdylee2FJH6+iazs34HWQ3Esv83EYsVctttT3PppQ2BneBAHdJYiFYbDbQwHyWsl1QKridpb3d/+Mk6bwfabsWKUl57rZlHH72Brq5cy1gBrAdWI+3yVmhgE++//yHvv++1zZYDpYRCq1CTTSTyKOXl1WzffrlLk1269DNmKKI06YXDM4A63xGsD9DvTJSCv7DwzaRs5cMV/+w87oEDTgekrV329VlbO52+qWmLKltyQcG9ZGXdTF/f/+pflp1dyYkTnSxfXqu8zqD7YCsJZcjnX4Rbi37A0fZjyCzSWuBjc3vLv9IE/Az4OSBHac89V8Wtt87h8ccbaW/3X1so1OvorH/uWFOFdAIfxeuoB38n6O+Q/OeZkKRikxnMD20zDyTIFrp48XpRVlYlLr74HlFYeLNYuHBzwgJEieyk6ozDu4TMDFxl2iste+9AttnE65PJJgyH1yS0Lw/FVj5c2Yvqe2j5G5IJDU3e1h9sH18vLN+G/PuuwOusqdlpZs/W9D9fa737WtQhhvI8jQLu9iy/X8BqARUCrlLua71/Qb6G4OtLPsPYbW/PvJBEC7TNfPwQlGH4hz90Eovt7N9uxoyqhLOwJ7K7+jXdJvzamBWVEPQ6WMPWMkIhtxnFDluzNS9LI2xuPuTRwOTwPRyuIBq12+scSQwlASRdGb/+jNqPaWnZ5dnKitIZ6J4l334Ito/DLGyzwlaCbMUADz98gGjUrfm2tJSzY8de9uyRoyIZrXKakyeD2v594F88yx8FrgG+CbyobGUslp0wiuyRR9T7QfK1f/yjUXUU0ERDC/M0kerwvr6+iddffxU4g1ewxmJ5rm0TCaT6+iaqq5/nnXe6MYxPmDdvqisUzS8cEoUPioDWWoKolAULnsUwNpgdznlIQV5KKLSWt97qoLKy1VEKoFZ5tJKSYubM8TsVy8u30traZQr7DVhmimRt5enI+FVn1AaZl95HZl2qsIV3KpNxBHVmzuMlis/fvr3BkxkK1vM9cuSYI65cMH/+ZPbvVx3pTWRJABUlWDkDKqxOK0jBCLq+nJx2RYy8uhP0dxZ27PyEJhU1fjA/JoCZJdXhvb190DB3fVJmht27G0VR0f2ebdeKvLwr+0MM/dl6ajOGXN4ooNKz/MF+s0g4fE9/Sdqamp1i8eL1IhS6zTEsd5ofgs0y3qFzkDnm4ovvSbq+9e7djWkpBqY2AyQypfiH+nCfgNWuTEtvZmRQfXjV8qKi+zwhoMFhhQUFFUJlxoLNponLedy7FO+P9byDrrliSCaOIBOM+n5kjslkMKDNLCNPqsP7gbzxckjtprn5kC9ka/v2BlddE8kP6emp5uGHDwC7eOutd4FKwAoHDNL8/ohhvMbKlQv5+GOp8XR2HkeIT/j445/wwQc/IBq9j4MHSzl4UDqn8vMFsZhVC6QJOfzPBR5BOrSSqweiun/R6BPMnVvNxo2Xs317A4888mLgiCedETBq7T6RecmeSWny5LcJhwVFRdOZO7e43zSm0vZfeqnCYwqR78xDD11HOHyGkpLbmTv3fHPk8lXA1kRPnYrQ1vaA59lvoaNjndkef0JRVlYL0ei/ObZvIhIpZsqU31NYWEE0msXp05/2XJP7Xsprnu45djUFBe+zZMm5vhFWW1sbRUUzmDNnVv9zS5zIt4vHH68gHg+TkxPl1luXaW07BbQwTwOpDu8H8saHw4eIRp1LttDevoHNm18A7GFma2uXf2cAOolGb+Hhh39GNPrvWNmFsjpxD3A38CPH9vcDUxCijzff7KSubqUr+/Cmm3bS1/cLbIGdQ0uLwZQpR839m4Bf4q78d7f5bzmFhStZuPCiwAxc9XU08atfHaKx8T1isXORsfSlygiHZCNgkjGFqc0A0rxkpcS/8cYBOjvvwxZoMjT0oos28PrrO317qzurBYrzQG/vIrq6aonF1nLrrbOprV3va3dd3Spee62Zhx+uIBoNIeeE+QRpx25ARh/t7W9fXt5NZGUZxGK1yHfubOB1oJju7kV0d8fJy/sTcDnuENcPgeuAGeY5KsjL20FPj31fSkr28NhjqwM7rfb2Kg4eLKOlxX53VSYYq3yD08fy3HNVXHpp4phzjY0W5mkgGaed1zEoBaBac7311mU8/ngF7e0LsJKApCArdWn7bW1tAS2KAE7bqTMOvRpow04yehOIIUvRd7J/fy9XX11HUVEBF174Wd5447dEo2eA+8z9LFt2E93d+5GlVk8Buz1t+BFwNSUlR3wC1VkP5EtfOpuWFu91yHC/rq5/ciyTQlw14nF3pva1LlxY6zpvMunjQaGeTj/E4sWV7N//Am7BtwUh1PZzdQ2bQ8iRmXR628eS70w8/gTbtl0D4KtMKUdFH5qa/RqksHX7XaZMaeaLX6w1K1Oe49HirY7WdqL29FSRnV1Db+9/QYYjGtijOXnM3NzHefDBL/PKK2p/x6uvfsCJE864cbDs9QM5osdzueqxghbmaWCgWG+VIJEZg7cgtSi/N37fvmM0Ntb6zuVMvIjFuoB1gHf4P53gR/sBeXnH6OsTxOO3IwW/02G2GvgckcijRPpzVexYczsm+G2g3lzvb6dkKl1dv+W22w4jxNPMnCk4fTrXVStdmhu85pHENV68I55kOtNkhUUy9Xx6erKBDuB2pEY8FVjVn3Xrxd0+uxiZzVrkPT2CFRkEEI//GQ8/3Kg0xxQUfN383wngSdxsIxRayb59tZSXb2X//odwR019Cis5yLlPb+9XkQLeHy0j11/JpZcudM2ApHq3/WYe+bwSOaLHcrnq8YIW5ikSNFR/7bXmQHufSpDE4084zA9+b3wiAWV9QN3d9bhNKNOACuQQ+zfK/QsLYzzzzLeprn6W/ft34hYqAMWoPmR5DpAa238CF2JrYEF2+EI+/HAGVmdx4gS4k1IgGp2BFDLdZttnIEcKKrJd98B6DqdORSgqesBTF112ptZ2v/71EVSV/lTCIlGoZ319E2+91QFcAMw2r72tv10q3J29qqN6ArgB+Apubb/XNMf4w1c7O+Pm8mLlOadOnQZYJix/2rxUArwZwJPMZWqx0Nf35/2mPvm+N3LihKC39wJU2rh7tCGzPoOSnAZ63xOZx8bSRBmjSire0sH8yKBolsHOXJ9sIowsHrROzJixSkydeqPIy7vSFZkwcOLFViGTScoEXCPgNuFMCioquq+/Tbt3N5qRKKqoFtWx71FEbViRKzuFnKbMu/0NAcdaabZLtd8WIRNT1NcXFPlQVHSXmD+/QhQUVPQXAVNtZ7fZX+M9GdSFzbaIvLwrEx7DSuyaPv32gGurEe5EIyuqRH0+ubxSBEVEhcM3O5KHgt4X1bHvF3K6uRrhTiiz3i8h5s+/wVOX3nlfve/RgwJ2+rb3RnulFuWyxfUej7dp7pKFFKNZhiysBzxBBgnzVGeutzI5ZbiYf7138gF/mNhdwjBWiLy8r4mcnKvFeefdIsrKqhzV6dy/nJyvBQjItQJWi/nzK0RZWZU477xbRE7O1cIwViiOk1qGnvzArY/eylC0QvZUkyU4P/SgY14nvHNihkJrxKJFqz2dmbPi3jqRl3eTT6Cpj7/eJ8SSFQBBzzIra8WAwjzRuyDv2XVChv6tElJIN4rE4auNAq4w91knpHCuMe/rTkc1R1WnLYQdZqhqi/W3JaTtENWsLHX2p3O/UOgaUVhY0Z/FPND7b90jbybzQNVD3evt96GwcGTmiR1OUhXm2sySAqnOXG9ncjYxUMicP8xQZmoK8XR/9MB771Xx3ntlhMP+iAmAadNy6OhoxW0DB2lTr6a19T0OHy7DHnL72wWtSFOIO+wN8pXntDMd/cW+4AdY0S9uR59l8giqsjgPuJ6Cgq9zySUXmnbrW/qHzjKL0G866Olx10QJihjJzj5Ob6/7HibrbBNiknJ5X98X2bz5BX7603oaGt4lHg/T09OBEKfIyppDLHaSvr4rzXvgnojCCnM0jP0IsR77Pq4lO/sjR/1wJ7nm9f+HY1kVMuqnFqgiGv3EPNbzvr3NVgcsd5qetgErkbV8pOO7r2/KAPttYcGC2bzxxlPU1zdx2227UDl7vSYulXkrKGP06FFZAMz+JncBB7Dua3s7bN48elPZjQZamKdAcPZaVLk8FjuDbaeVjk5nTG7iOT+dtlXLZpoL/IBo9CuEw2uJRm/BsneGw4coKIjT0RGcXi4zNp3Htc5fAViRM3eYy6qBPwACac8O+oD/CFgzz3iFdh9u+/tq4G+Bmeb/JwccswMoZcmSvezZU+tbK5/DQBNhQJAtPz8/m44O//JknG3nnz8lIGuyl5aWObS07Mfv3LwEKQzXmsumI23kl2BHK/0UIa5CCmjMa3iCvr6rA1ryLrAQKSSPAHlIG77VSW2jp+ca8++VqGPGzzL/VldOtLkI656GwzuJRo2ANu1H3n9Zgtny7bgnR7Gdo8nYw4O+uZaWNurrm8z1TUAjXv/PRIuGGZMzBI1VNm0qo6SkyrWspGQL9967zLdcfizrkMLM+kDruOSS89mzpy6J+GZLKFsa6EPID/cXwNvk5v6JrKxnkIIzTjS6gCNHDLKyXg1o/WvIcqYfYMeL1yI/4mXImOI6bA27F/hvwGeBEDI00XuNdyInDD7P0T7req/HPTOSVRPm34HnzO0+wT970hYgyowZN7Bx4+XKK9m0qYxQ6P2A63QKZEsLtikp2cK8eeqOKZn6KXV1KykqUrX5cqRA+ZFn3RPYjkbr71zk/ew127sX+AbSkbrN/L9EiDAy6cvJnUgn8UNITfxTSM20FinQXgCayMoKEQ6vRT7PcmRY6U3A15AVEReSl3cz7vfrIeQorKn/bIWFb7JsWS3l5dWUlBQj3xf3fZUhkuVY75B/tigLeX05OWuYObOHzZtfoKHhIRoba2loeIjNm1+gvt4+96ZNZeY1ONlCNLqBHTv2mut3IpURPxMpGkZr5imQKGzt0kub2LGjml//+n1OnDgXdybdNuQH2cCBAx8oJyyQc346IzIs4a7SQB/l1KkrkaFxtqlBmmNuwJ8UVAn8ldmeSlQzzss6IxVIwX0ucqqwo+Z2tY5rcdYi7wF+jxTQTrYBV+I2u6iu42mzPdXITuYcrPvW2anWSC1NLifntHK9u4bJHuASpkz5Krm5+RhGD/n5U7j22sWcOuUOJQ2H17B06ecDjmmzYkUpa9Y0893vXgUswZkHAP8QsJfANjN0Aoex742lETcg47vB3SFlAYtxj57uxBLYiUYoPT0XAZcTDleQmxvl1KmzgP+vf6ucnLXMnAmRiP/9skY4sh79VHkVQpCb24UcZexCavw5wEnk85Yhi5YJMbio1vvE46tpaNjpK8Tm1aZXrChl/vyfcvCge/IVGaL6IitWlFJS8guam3U5XC3MUyQobM1avnx5rSI+3NLGHgqs1WwJiUcfvYHTp3MR4jh9fXchBauKQuS8jNYkv5Z54xfAjciPP4w0gXwTW3jkof74r0dqdbXmb6tjO8vGnYMUTJeZx6tGmllUeE0oQa/aXPN81TjrnPf2nuXLeK2vb6Ky8pdmh6ey99+PFJa3I++b9EmcObOf7m7ZuXV0QFvbA3z5y7m0tlaYdvVeotFv8NxzLwyYcWhlKsK38XeKiiLeADg7nknIe6MKF1xrLrcE0BZk6GEr/hBS6/4H3dc/IWuQHyAazTUTv+7AaVKJx8+is1NZNpHp0z+gpGQDra0x9u+38wKKih6gqGi1mSuw3lx2F1Om/Jr29l/3d5ivvdYcOFuUfDalxOPqzs+rTc+ZM4uDB/018C1BffbZU2lu9ifghcNr2LjxGwFtyDwyQpiPpThTtY2vAXdij18DsYREZ+cv+rfJy7uKnp7ugDN1IePKvRNJNCMf62fMf70x23moyUMKVesDdJp58hXn2QF8GTgYcLxe065vOfoSVQO0y+jaxHz3qLr6eSIRqxStc6TwPlJAfNVcfgeYFSDz8h6lp+eXjuN6wo+yAAAgAElEQVQ2EYlM5uc/f5O+vouwOyZ8GbZe6uubuP12rzbpzKT9LH7nZiXuzrQKaEHatr0C+glkp/opLNuz3E5tQpDnDbqvHyNHDt6JJ05iTzABp0/foNw7K+sT3nsv6tOcI5FHWbx4A5//vHMCki/y3HNHOXFCnqujo4nf//5nxOP+WjnOZx3ka/Jq0wMl5cn1L9DSIv1SkE04fIhvfWuC1XZJJfRlMD+GOTRxrMWZqtqjjud2x5mrQ7B2CrjRF0Ynw9KCwu6uVGzvjK1OFGJohXetEXaIYqLJEtabbfRWWrxHwLdEKFQucnKuFdnZN4lw+CuioGCDZ7s7BXzZvEbv/jt992jGjFUBbalRXks4vEZMmuS8XlWFQ3d8dNAkEvZz9Z7L24adQk7c8DXzWagqGN4oQB1eet55lWLq1CuFDBu81vzdKPwx39Z1qq7pDpF44gnn/xt91RTtMMSa/m2cky5ffPE9rvsiQw9rHG30hgtaIat2RUd1DPlOkZV1tZg8+RuisPBm1+TiyUxUPdDE2OMNJlpo4kjXdEhmFJCf30FBwe2ArC8OU5UREE4NRB322ApsQppTvo7Unq2iSjNQR5BkkbheuUpbWoN0wIGtQX4PGX1yTsCdmAX8kXD4d0SjR5H20xByJHAekEMstqd/62i0ikmTDrF48QamTZtlTlxh1XnZhdSQpyHNECFkpAb86lf7Wbx4PXV1KzEMVe0Tb52TPwIbzXM+QU7OddimBcsuH5ytGGRjtd+zrQH3w9pvPdKR+bZ5j5zvhtUOw9ymybMeZs4UfPLJRXR1XY/at4G5j2VSehHpvL4e+ILZjjZgaUA7vQ5BaZOeO1fl72lAPenyahYuXEM0eoIjRz6hp+cL2O/gC8joJ/v41jUWFNzOJZe8SCi01+drOnToTd5/fwZ9ff/G6dNw+jRs27YW2EVt7foBJ75OZmLsTGfcC/ORrOmgqkNx4MADFBc/S37+XLOoUb7DFAAzZ8p5Eb0ON2+6+W9+sx+/cM5BfgjNyEgJA/gI6SibjrSnOj8ikIJQxR+RtlqVIxPcQqWUKVOeQIgPOH36w4Dj9QInuf76c/nP/4wTiThnL1LX9jhxoppZs2DPnlrTt2CdcyEyDPJxx/YPAD8mHv9L9u8vpbLyAQoKBB0dVkfUhOzkwG2uuBd5vyy78EngJ7gdwuraIYnK5drvmd826zYTbUGG9hV4jhBkI7fbUVKyBcgzfQJbUXfKX0OaXuzJO+Q5Vzn+fyWJzVpu5s6dzZ49dQp/Txkqc1Bf39McPHgjsrNympSsGj6qPIgmsrKkyU8qnRJLCJ91VgXeSKB4/Akef3ylqxaMl7FkYh1txr0wH8o0Y6miGgXIglTV2E5D/3Rer7xSzWOPlfuiYACzcyhH1lZx8gx5ee309FjJEM4P6m7gNtx2WOsjCordnoUtYJwJPk3mfrU4Nfz/+l9L2LhxLZs2Pcbhw3cAP3YcyxJYfezZE2HevClMnvwmHR1y9BCNxogpy6t0EovNALzP7Xmkdu7EmqJMzmgTiTzKokWVFBVFiEQqkQ7lIvydxuNI5691v9Qdi1MbLyj4I0uWVLN06dzA2ul2e92d4bRpv2XWrBAffvgEp0//D4SIIyOHAP4GKXwXIkcPGzzteILs7BUsWPAL5syZxtKlc/m7v3vHXBf0aVod/E7g75Ex+QvN+/Qi4fAh4ATR6Jv4O507kNq8jWHcxUsvtbN4sVdgOnMbvDVtmpCjPPWMRjK/4KvA57FL7u6nvf3nNDbKLb0BAEGJd/F4kHKSfCXMicK4F+bJzmKfDoLnZ7RGAcGjBNUwsLx8q9nuSqQDz+1knDz5PXp66rGrE1r8CHdyjPURFSNDE70ZnDcinWpdSEFnl7GVjswLHds+Q1HRj9m48Y7+9t50U51Z2bALGY44BSkYfk5Hx046OqCkpIqf/KQcgOuvf0R5HyBCKCQLQLmf24mA7Wea90R+oPn5c6mru8zhhKwN2M/pMAx6ZseArYRC7zNvXgFLlxYrS81aHD8ecUxQITtDWa64jJdfbuWcc3I4deoYb7/dSmendW9LcI82/JNGTJt2FoWFMzh27BhPPtlKd7flFAzSrNuBXxPUucs6+Hcj793LwFXIDr4LGVVzDtnZK4Awvb3ZCLGB06dL2b8fZsy4zSxYNpCJpwGZ8KTi90il4R8dy1YjI4xsWlq2cfvtFdx7bzMvv9xKZ2cXqkJonZ0f+iZlsdBlc92Me2GeTMnSdDHw/IypjRLszqELd+1okGaJawhOeX8ft801G2lzdmqOHyAfcTFuobLaXD8FWIS/E2kBYPHi9Rw61GVmjhrAM47t7kd2DJKWlm1UV1dy6tSniMe/icoUkZ3d3Z8IZFWafPTR680KgCqsWRBkZ9XZ+TErVpSycOGLpoaXjClBtU0ThhFHiIeIxWD/fnjzTSuj1qalZRvf+c4GTp6cQUvLU1gVKq1yxddcc7GvAygqWs2UKQ8QiUzGfc/t63AKqxMnznWYNh5A2rutkZbTpNSAfObTkM/Pibdz/xGyw/4C7k5dHre3txT/6A5OnPgJU6dehWF8DyG8CoSz7Vb0kIpJuAU5yOgZ93UDtLcXs23bAeJxS8O3RolPIp+bQV9fDrfe+gPOP/958vNnu0ZMumyum3EvzGHknB+qUYDbXprcNGkWduegrvch7d9BqdPn4kz9zstrZubM6WYNcqk5yomRC/ELlaeRw2DvZNIA2/jgg2u59tpH6OsrRDpblyJnptmANNe8jjvcDqCJ3//+Q+LxuUjBMwfbLv86cDZ9fd1UVz/PI4+8yKlTx2hr+4TOzgeQKf4qO7QzU/MdWlsnUV/fxKlTx8xlKvv1neYPxzarkR2a9Efk5TV7whUxQyj9Aufw4S5OnKjAGWcfi1Uya9ZeXn651XwX7NjtSKSY+fMPUVAwVVkywO2A9IZkWsk6lyOzQD8CViDNSU87tvNr+H7HZhd+27VTIFsC3329XV0XIPMKVBwiL+8menpm4b/3TcD3CS77oBKwbcTj1gjD8ilswDsqOHFiLfv3r+xvqzViGkkT63hgyMLcMIwrkBWVsoGnhBDfG3KrxijeUUBn53FaW2OmAJUfe17eQebOXcnkyUW0tbURCs1g+/YG1/4WX/rS2ebkDD2oalbbw2NvRqdz/skKDOOHzJ07mdtu+7P+WWBOnTpCa2uUaFQpUZD2zGblmjNn8gBrlh/rIz0LKVwqgHfwR2n8knjcOcfkA8gIi1KkOeQyhHiB/fudgnc1crq5byO1fqdT9m3stPJSYDqRyE6qqytpaxO4BYmznvsppDBwts/AOfoQ4taAe+IXOGfOfITK5HDkyEecdVYxKsdma+s6FiwwAoT5m+b92A/8JV5hKtvg9GkMbPOXeAVYD2qc1+htYBPSUR4kFj7F3LkR3nvvML29/xMZYVWNNFnFgX8hONrHm0C0BRmRZWFlsqocv+6O1jKlqJSroqL7OXasM7BueiYzJGFuGEY2Uu37CjL3+zXDMP5VCBGU+jXu8Y4Camt3mXNtyqFiTw+cPv0Ap0+fpL3957S30z8BsrU/2ElCchaZXcDP8CebdCIzOnch52JchDt9HGABQtRy+DA8+eQDFBefoqcnm8OHc4hGL0EOiVX0oopskHzK/NcSVP/iWLcWKdSdwjTIgWlpfsdRp517J8KwapK8hYxKKTXP82OsAmDvvttlFm6yJuV4HxmumYccNbTjHhUcwhuNceZMUAXIA67/lZRs4dixXEW7txGJrGTOnFnK65J29UpKSvwlAwwjyunTvWYbVULG+0wG8tOAfFdWOf6/hmAN2Xl8a+IKy8b/DLIKoyq7Vp6jo2MXvb17zG32mu1oBayOPCjaZxlylDEFiCI7WMu5moPsvIMnxvB2tJYfCvzKlTNjdSI5RIeqmS8B3hZCvAtgGMbzSKkz7oV5siFPL7/c6shylMjQsmrXMq9jxu28UZWtfQrpNLLS8vuwHX72xMryVssP0o6sEUgheRPyo1GXXIU38Gv9dwB3mX9bgsoaNRxHOivzkPb4G812BZmCusxzxbDrjjhxvn5ObbTW8fc2pBOv3lw2ybO9eg5Me5q7Ws85m5CmI1UpgK/4Jp/+9rdP06wYwBQXF7FpUxlNTU8pI3csZ63bl/MNHnnkRdNGHlSO4JTnSL/1HxywNfzfIrM9v4+MOT+E1MoTjeisv2cj8wl2IYW8c/YosDvLj5H5Cw309FjP2vm87sM9suxACv8YcL55zmbc5qIm7IJrFlX4RwsW7k7OMqU4v6ff/a7LNwfpRHKIDlWYz0F+1RZHgD8f4jFHnVRCngaOcLFxOmbc+wUd4wxSu21ACrG7kMI2UaSB87wxpMa0C3ehpiuQRaisELoKpJbchtRsrWvMwdbO5yA15gXYZqBnkRqhVyu3OIE0pZTidJbaJBsLvQRoJivrCnp6ZuKOelDPgWkPy73naEAKFEuzt8w6ncB6Fi48xr59tf1bb9/eoBTmc+ZMY8WKUhYseD4wIcwpaGKxHLZvb+DUKau8rHWPv44Uor1IPwbIZ37cbFsUKRidDvI15v7rHdvPRAr3JuSoaK/59wakgDyB7HRPm+siwBeR0SfOUhPOd6kUKajPRyZ1PU93dw/u+9+ErAPjrJFvOWu7kPZ/zHM6R3gNyNBKJ1Zkl7uTy86+h95e2zQ20Py67mto4tVX35oQZpehCnMx8CZQW1vb//fy5ctZvnz5EE87vKQS8jRwhIuNpU3U1zeZRYhqkcLm44BjFOAW3E1ITSpRpEEv9mOZbv67HhmLvBf5ke3FbaopRWqyBlIDszR5q254OdIM5DRXVCEF+V6kmUM1tHZmQBbjD5lsRXZQ/+C4vp3mtk6BcQS4kL6+bXT3JxdaH6x6DsysrEP09dUihZbzvNYr79QswdLgU60LUle3ks2bgxPCvIKmoOBesrJuoK/vF9hhfrWOMzYhRxqW89K6D86O5xs4y+RKm7Vlsoggo1i811iJvFfWMe5AVTPIb49vQ+prp3B32lYdoKPIyUQsQe5VNFYjq0Re4DmPWvQUFJzh7LM/IhJZSXFxkRl//wVeeWUvR478lEjkBOFwcb8fKrjMrjUylvXUg+LbxxL79u1j3759g95/qML8KO5873NQuMKdwnw8kErIU5ATBk45Zrf3f+DuAkar8Qu6u/Cn5pcibegqOpEaG8iP9QHc1fqsD7sWtelhEvJ1+CyyeNZVyE7B6hCCEkQOIIf1HyOTfLqRndB07IkuQDpNO3ELJWv9SqQWNwt7JNIFPILsvCahCt0sKPg6WVl9tCuKFU6fnktHh3Wdthaek/M6cWX/20tJyRaWLp1LeflWl3lNlfDlrHYJ6tBYO4/ApqPjcaRj2Irb/wi3OcRrg7eShLzC50XH37ORMQgga+irolFW4c+EdWrGTjPJW+b/95jt/AHudxPsMscPOtoSVOa4GjnScJpw1ErQkiXnsmePv0Ki/d08SXs7NDdLwRwKfaQ8jnzH/O0Zy2YXr6L73e9+N6X9hyrMfwN8xjCMeUg1qwI5bhzXpBLypP6Yv6pYFvyBw9NkZV1GOPxV8vLyOf/8qfzpTxG6upYoWtEW0Oo/IaNCrJf0NqSW5rWX/86zn6VN/atj2Wqklr4K6dxMlHgzE3dccRXSnuvUyrcgIzd24ixza/Mi7rIE3iGzunLkJZdcyDe/eZlSM87Pn+KIJrGF4ec+V+krrRAKrWXBgjjXXrtYmTj02GPl/QLG8qU4s0TBTlF3pqoHm+CcmjdYnU1e3pv09HgHuwON/CyfhCUof4i6/s6PkWY7Z2fa5Ti/qtSAlRgUdB1/bu7XMcB22ch3sAL7nfBPn+fMRq2rW+kSuEGj5cJClflOZvVC3qBnlBqPDEmYCyHihmHci3yi2cDTmRDJkmpWaaIa516CPvC/+ItSl622tnYX3/3uXsWWM1CbNPKwUt8l5yE15ktwF8G6ACmsLUdUIm3qBaR5plHZZncUg4Wlsb+OHAFYNnqQI4VavHNBym2sCRpUQ2b1B9vZeTxQMwaUQr6ubpVi+1sCO1qnJqeuzbMaGTZpaa5NvPTSTkpKfsF7772rbLc/41V2NtOmVdDeXuhZp4oOsUZglcjnfg6yc6hHTifXh+z0b0SawHLNc16C7IB7kHXkz0KOCj6F/74/gewUjuI3kVj04rZzBznCrY6nGLfv5hLku9IJvI8Q9/Vno1ZWPsBTT9nfUNB3U1xczIwZ/uf82GPr2L69gYYG/z6ZGoc+5DhzIcR/4J5VdtyjEhCJ6nakQrJa/6WXLuRTn/rffPjhnbg13xNIm6l35hWrpscPkDbMR5EfWStyDkenAL3Msb/Tf+0kG6lFVyPDypy2bZACpSjBvvnmeRqQw/uP8Nf1BjmUvwJ7iK9C3YG1tsb6U72DnsVA5hEnra1dvmVgTx7s1w6biES6kMJ0K7IGiQw3bW5uQiZDrcNtl16D1JDd2Z2h0PtmKr/Xxl8K/Ji8vOspLp7C0aOniMdLkAI5jtuOfTfuRKC7yc4+QF/f5xDCaZ6zJn4uRQr8oAgSK/FIFXnjjIyZax7vWfzOWud2EeSzjOAeLV4N7HadORJ51GUOCfpu5syZxsaNlwc+55Eq9TEWyIgM0GRJpcKaU0Cks6BPMlq/db4PP7SmBqsmN/ct4vFjCDEX+bGci/1BWvONliKHrtdjh+A5eQY53J6J1N7qGLikazbSgWoV/rfKyH4D90jAu28niaNutuGc9X3GjL/n9OmYOfWdl9nIqIhrkDMsRYFlRCL/PaH9M9XM4LY2tQmrrU06P9zaoRWX/RnHsn3I+PhdyNHMEmSooLM87TeQndvbyCjeQuAfHOGNVeY6t2+hpweOHfsZ8fhPHeerwm2H9qf19/Zeg8rfYG/3zwSNfKQfxDkhuTciyjrPm+a/xeZvA4bRgRAlju22YD1rd45AG9Ik58fqREH93YTDazhyRHayqm95JEt9jAUmjDAfikBOV0EfqzMJhT6isLCC4uJiU7Nwv2DV1c/S0uKeDu7MmcvJyfmxZ6qtSuzwQGt/K1uuDVXxLll8aQq2cD5OcBw6yA93DXIIfTlSgDvt3vfiLhewBTvW2SBR7XDp2PwpsJPuboOZM3vo6Libnh5VbPSz+DX7pgHtn6oOHFB26kVFM2hv92ugRUXSCezWDq0p+7z39zGkcPJG/tgzGsl/nfkATrYh8wu8voX1vnwGdSao934EVR10bpeD+h2w7rcVt+9PtZfvhiWkbb7whUpmz4ZY7EV+85vv0d19HtI30oDsHOooKLideHwynZ3nK1vY0tLmG3nt2FHN0aOdtLS0EY1u4ODBUmVSnoWqQ8/UsrkTRpgPRSCno6CPuzORQ+uPPz7MO++8x7FjUiO07LKHDuWiSqbwz5n4FKp6IvJDVRfvkv7pfPwhj9cjk5M+ja1NrUYOiVcATxIOX4NhZHH6tPXhW+e90tz3E6QQd7ZJXTtcchxp2/85Z87Ahx/KQlVnn72Bnp5c2toiFBXJNH57IgvntVRw4EBIOUE2BNWf99q4bUEg55r0hgFewdy50nfh1g6D7u9VBEf+JBK6Trw29SZsZ6UX73G89mBlLWLHdk3IsMOpSM07C/c7AHb76zCMxxDCqtHTy4wZxwmFfkkkYl9bUdFdQKi/rMSZM2fjD2uErKwYM2fOorNT5RdYSzS6gerqZ32CV8b+qyeCBnVHbZHJZXMnjDAfikBOR0EfuzOxIweEgO5u2L+/isrKZ3jqKSvBRBX7e4vvmBJV+3+HFNgqrLR3r9B6ANmBfBpp67XivYuRTtAmzpzJ4qKLzqe5+SB20a1ec5svIp2hXqetV5BZ9+xOpG3fnXAUiTzNlCm3U1JyDoWFFzFpUhzDCNPervrQFtDRUaucIBuC6s97SwjY1RH/+q8rzLkk1SYwp3b4f/5PH73Kxz9NtRC10A1K0wjjFm4NBFcpdDbCm9Z/DzLUVGXvnovUqE8g6/RY/pR1yBGYdR+tkMU/AhXMnh3jC1+YSSwGp061AUX09HRz5owcaebmdtHWNoP9+63OMqi2TAXt7Rv4+OPvO87lfB/lN3foUC7799v7u8MR3fWM3nzznQEFdSaXzZ0wwnwoAjkdNdOPHj2OfLHVU5dFItXs2LE3QTibN83bwhs8VIltDlExFXcIoPVBPIV0Tv1fpJB1Ol3lRMDx+P92ZEOuRppyZgNfJCfnAPH4p1BjCTIrCsMyA01Xbt3ScoaWFjvaJS/v+oDjHnfsIwWyUyuzHZrOj/4DvEIAyvjDH6R9NlFMOdjD9sWL13syP61j9qKqy+0WupbpqBnbDm05qPcgzWDO+jJ/QGZiquqlvG+uO4OcKHoX0lEdQ46SrMxJeaxQ6HfEYhHgYtwjC2sE9UPsztcfsnjy5DqWLi3mX/+1mUOHeojFivqvtbt7Hbm5H9HZ6Txu0PtcDJQiIznvQca8O0NZVwF+xcYOR/S37YMPVtPXV+7b3imoM7ls7oQR5kMRyEN1pNTXN3H4sLtyn8r8EIsl6nTixGJe+7RVy2MFcCn2bDalSG3am4hk1SC3znkZUnA7zTf+iQTs0qxOnjbrmBTT3NxIe/syvBEJNlb53G/g1sKCNNMS5MhAxp/39GSj1i7dDt7f/76dM2fs+O1wWPXRV6JyzMZieezYsZc9e+qSeq51dSuprHzANNeo4rTt52sYdyBEDCl030WOjkCG/TnNBVZs93/HMmtIrkOtvYLsQFaaf/+n+a+zs7KmmJPHmjKlgljsMyR2ilqzXqmLiD38cIVZIM59rbHYD4nFvO9OUJy8NYIpBf6H47rexLLBh0LqujfFxcWcPr3T0wY5nZ3K7OgU1JlcNnfCCPOhCuSh1Ezfvr0hCedVL6EQLF16Ni++uNZRsB9yctYwfXoWsVgU98d8FJhMTk4P8Xgt7gJVzo//D+b2Z2E7od5EDrW9dnj1B6GuNWNw4MCbnDjxCdK88jn8jrS7kCafj5CaqBXZYHWi3tA9a102dqbqOtyaqhVN8aKrPWfOOP/XRDQ6DdkROWuX56GOZd+QsjN1zZpP8/jjFbS3G8jkKvcxCwq+zpIle1m6dImZjGSYbVmDDCH1ZvNazmvw19ixQkO92itIJ6fVMXo7FqtEwi/IyztCV9fHBJts5DkN47hpF1cna0WjCzxLLF9MA7K2j5OB5kwFWepZdjbOSZ+PHVNPhD5njuwIVDVzVO+pU1CP5MxkI82EEeYwejN4D1yMawtFRRE2bryD7dsbiMdvwSm44vFvcPr0o7gnKJDk5V3Pgw9eyXPPVZnCwomV+ViJ/OC9Eya3DtAuJ37Npbu7j+5ur4Y2HRlCOBWpOd+HLYDuRI4i/sqx7Fn8QroUt+3dGvp7Izyc22zBNnF0Ic04y4CXPPvMVlwbwCwOHPhjSs7UlpYq7r13Gd/73itKDVKIPGKxbF5+uZVbb53D9u2/NjMSZxHsmLTuvXW/70I6iW8lODTQKikLbm3aEuzyGcmwzyogeJJuORXeNbzyShu/+tWHdCn9riot9kLkSM8792gpMsJnA1lZbfT15eKfjNou17tkybls3HgZ27c30NPTSzi81qUIWYI3qABaOHzInDrPvb1FJocrTihhPhSGEs4UNLTLydnPtGlfZ968KdTVyTk3H3nkRVS1OLKyvBq0JDc3zKWXLgTg4Yd/STTqzO6UqeqxWB7+2YauR9Y+UfFb7BK7caRpwDsbkpWg4sQabfyZuZ/X8fWPuM08ILXLF3ALaq/mBrm573g07/uRsey1SOEyFxkXbZ2zCVkcrMTThqBh/yE6OjbQ0FCatDPVmqx7wQK1BumcEq6lpYp583JNYV6GNC2osEJB25DPKB/36EkVGmg9hypktqdFUEbttfiTwFYD77BkyaXU1spqjPX1Tdx001rPqHIN0lymancDclITb0XKGLCTz39eTiwSiexFjqp6kdFSdwDyXX3rreNUVna7MmrD4QpKSvxhvKq489mzc+jqqqCoaAZz585WCurRUuqGGy3MkyBROBMMHAr19tuH8NaWzslZQ1VVef+HYxEs+KPK5d3dfXz1q3+HELOJxxuwP6T3yMs7xdlnT+LwYe+w2NLYVHN13o+0ZzoF8QPAp8nKuobPfraEd955j+5uSztzCv0y5AccJ7Hjy6u5fR9ppy/AX2NG8rnPTWfWrGp+/ev3OXFiKlJA3I5tG67HLumLufwJ/NmLZfjrfK9BavGWkPBHN/izQ6Vd+qWX3uXCC0PmRMhO/4S7Q2pp2ca0adc7ttuJ/95LgSoF+Hzk6Ob3rvNJ00cFctTTi3/6PmfNl6BnsBipRd+EfF6fQd7LUn75y7XU1u7i5Zdb+eSTHLKyPkSO7Oaa5/s8/pmcrGu1zF5eZeR2TymFvcRi8MEHb9HW1k0sthMhdhKLLePw4Vbc714p0Wgpc+ZUuwpwBcWdv/eeXD5jRhUbN16ekUI7ECHEsP7kKcY3ZWVVAoTvt2jRalFSssW1rKRki9i9u1EIIcTu3Y3m+ioBjQK2Cqgx/20U5eVbfeey93Ee80FRU7PTs7xRwPUCNgu42fy/t41bxaJFq0Ve3pVmG2rMf9d5jmO1q0LAauW1wnWipmanEEKIwsKbze22eLbZYi5vFPAVzzmt9n3Nc84bBOwUsFpkZ1v7uo9bVHSf4p7uFLBGcX7rPDXKaywoWClqanaK8vKtYtky+X/VvVu2rMb1XOQ1O4/nbeNdYvHi9QmPCatEbu41Ytq0r4pJk64ScJN5vyrMv28TcJdnnzvNa/Xe6zsF3KI4R6PjGarfW3kvVH/L/cPhRPdVblNYWCFmzFglrHc50fmmTbuu//kles/lee5RHsP7PJL5PlXf13jClJ3Jy9pUNh7MLxOE+bJlNcqXpaCgIuFLZL9k6v2DXtDduxv7hU15+VaXIJOC4h7zo28UtsC82fzonefYLGLgP+YAABoCSURBVKZMuUpkZ1sCwtr+ZmV7YJWA25XrpkxZ2d++8867RcBXA45xhYDlwjBWKT5USzBdL6DSJQhycq71CCS7g1m0aLXv/riFq0pQJfeBJysILr74HmEL1MT7BB3TKTiLiu4Xkydfbt6HRIJTCLgq4HhXK5fPn18hCgsrxOTJ14msLG/n8KDn+N53c+C2l5Q8KHbvblQI5EaRne0WxkVF94mamp2irKxKLFtWI8rKqsTu3Y0J7pH6uSYSzEHfZ6IOYDyQqjDXZpYkCJ6AwmtHllhREbbjM7VwqERVGC+91KoEpyoXuxb3nI4tdHefhTRt7EJGv2wjuB6Lt5aLzYUXzgSk2ejYsWm4a5I4+XPTCfWMZ/k2pPPzP5AZo27z0rRpM5Qla2EN77570jdTzMKFL/ZPOODGciD6zSmqqIVkoxvc2aGqeuH2c7ePWY5tBjqEDAOVZqlIZDJ5edm4zT2gzhYtUJ5P5gW4fSTh8Bq2b1/vqiu0Y4dlnjoXt+MUs1212GayoEkj3mfOnPtck5Srar0vXfr5/knF5f8/oywrHA6rI2X8ZriBo00yOdwwFbQwT4KgD96ume1OQrGmBrNfMn941mDDoex5J1XOLWdo209wl6ddi51FqgoXux9po83G6xzLy7uba65ZBDjDLIMLdPlD1yxmIcPQXnct9dcft2gCOujouKBfcB84IDNlgz7gwsI3Wbiw1hQki1yCJcgZBgNHN8h3wPKbqK/dOS/la681U1f3jBn7bGHViZ8LQE9P0KTL3mii08qtpP38bmxn4wGuv/4zyiQn2+/jvK7VuCNLHiBo+t7zz5/KyZNTHJOUW6V+izn77Kl885uXKRWQoLLCQXXIpb/mKLCBgoIuM7olcbTJUMMNM6ZWSypq/GB+ZICZRQi16WP37kZRVHSX8NtP71cMQ6XpIBS6TSxevN5nQ0yFRYvWKYbH8peVdZPIyVEPv6Ut1TLLrBawXkizitPG+6CAb5nD3RphmUJKSraImpqdpp3Uuh6vzdMawg80VL9fwGpRULDKcy/v92x/peIcW8TUqVcqfAhChEJrxKJFq5O+t9Zw3zn8T+YduPjie3x2Zcv04H5Gic0VweYu5zYPCulXcF9rOHyPUNnlveYI5zUuWrS6364vzVQqu77fF1JS8qBYtMjpS/E/e6evyHne6dNvV17jxRffo7CZrxGWz8V7P5N5lirTZDL7JfJ7jSakaGaZUMI81Y83GYI+WuujGuxLlojduxtFOBxsW1TbEBsFrPUJRlgtwuFrBawwhUuQQ9VyjFV5jul0njY6lnudaG5bbTh8s9IpNm3adQKuFdIevCJA2K3s71wWL14vQqHbhNP+nszHONSPONFz3b270WyT6hlUCNspvFP4HZ73mQKtxnFN95jP5FoBN4hp064T5577NeW9cdqJVdcYDq8RNTU7A+3M8rz2cy0srBC7dzea21sddWJfkfu8wf4F5z1cvHi9WLRodVq/k2QYy85TLcwDGK4eeLScLzU1OwO1Q/ULqn5p8/JklIpfK/Y64qz9VRq5V0t80BRUW4XU/LcKb+ewcOFm5XW5HY1BAmdV/wc30McY1IEP50csj+0cBVmCWxW9USrsDlHdicLdvv3y8m5SbOu+7iAncTh8c5IjB/s9lpp54udibeu+t873RXYGodBtYtGidWNC+x3LztNUhfmEsZkPV7W00XK+1Nau59JLmwJtvQcOeOOeWxx/2zb+eLyXJ57YzYcfLsbtCPM64pyz2oNtp30D6VT7IdIR53WybUU176eVku0lEjkBPGn+L8jxPBVIXBwpFstOmB+Q7oJLtbW7ePzxRuLxMJ2dx5CTTjjjpZ0+C4ttyLorkilTusjN/REnTjiLgP0aO9PVem659PRYtX7sgmr+ScPVvgvp0zhCSUmV55vwJ2u98cZvmTlzJSdPdmPXc0n8zrvvrfUeVGIYIISst7J/v5zWD3A5a0fadp1JztMJI8yHo1pafX0Tx49HCIXWuaq7jVSth0RRL089Bd/5zgbeeacL6CEej9LZCd7aHX198OGHd+Ou8leFrKPyFpaAz8trdswCZEeb5OVdT09PGyCQDrVnkAJGFsmCVykouNeclV6S6P4UFxfT3l/eI8hRK51noVCvNfrzEQr1Kqd5a2kxuO22p8nKUqfTNzcf6o+c+dKXzu5PnkkkXGprd7Ft2wHicW9pA2dlTMs57d3/fKzO7oILKmlry8fZCWRn30Rv73pkTZk23A7Le7ASevLyXkWIs3jkkRd5/fVX6eqah3SQqis45ufPpa7usn5loLPzOK2tMVdd8uzsSjo7C5GddK1jf/9zKSq6v38ic7+ALAUaEMJfenig+VWLi58nP382p07JuUvz8+emVdBnVK2WVNT4wfwYI2aWdA+rh8u5OdA5B2vzdycwDTy89jrnJk++RuTl3SicSUBuJ1yjkPZft7lm6tR7XEk6A9lD/c9J3lvD+Jpw28WDYp3tde4htNc81Chyctxmqpwc9/V41weZ5QaOebd+qiH91v42z5/vtbOrTFpe89dW4TdlJNpH+i6CEtas52QnhlnHUD8XafLa6soFUD0TtQ8hyDQTdB1rhJVLkU4n5XD4tdIBKZpZJowwT/TRD4aRdpykw+a/e3ejyMq6MUDweAVNIkEoHWl+J9w64U5kkkK/oGClKCurUiaPONtWVlYVGCmSqEMI+hjdz0j1vBpFTs7VYvr0280IoJ0DbK9+vkERG/576k20Wi3OPfdrorx8q6ip2akQeMl0vJs92wXts1LYkUmJ33uZnFYh3AlkVmftfLZ3CquT8NqYvc8kyEa/ePF6IYTKdp0oqahxWL+1sUKqwnzCmFnSXS1tpIvcp8/mH2QLPITbLHDcse55vDMCRaNP0N3tjRXuRVXXu6Mjn4aGh8zSvrdg10Cx69u4h9jBxZVUBJmb3ENo1fMqJR5/kZMna/vbat8D9fN95ZUPfJUVg+rmOO91OLyGaPQruAtQrWLBAllDvbx8K7GYtzTtQNU2QRaquiiJfc5w3nkRLrpob8L7WVu7i4cfbjTt6tY70YCsGTMJf80eidfG7H0m9fVNjvrvFltobY1RX9+kMM0EXccCpA+hNCMmlEgnE0aYQ3qrpY204yQdncf27Q309d2Pur60NVkvyNlurGzQ4Pkni4uLmTHDaW90Oi8ttmFNniBrtNt2Y6szEkJ4Oip1caVUcXbgr776liIpCdydm9Ppq36+J0+eQ0NDnauy4r33LmPbNncN+uzs1Zx3XjfnnCMTmI4cgYMH1/uOF4vJ4lTy+V6G+9kEOYCtNm9Blhx2bhe0z6e46KKZCe9nfX0TDz98wDHpwy5k8tmPUE//JictKSnZM6CNecWKUoqLnyUScZc7jkRK2bGjWmG7TnTt8p0fj07K4WRCCfN0MtKOk3R0HlJgWJ2ZqjZ2KVLwrseOXAief1JqzZf3j3Z+85ssupVZ2kWOv92dz0ARKUPFnQE5cPSGsxxATo5bQDu3d46KZOXLXTz++Eri8RA5OTHuvbfUVRGzvHwrBw/622c9P/l8rWezAdmBfoQsD/tjxx7W1HvyORUU/JB583ppa7O03qDJICr6O44g/JOotGKXGwhO83/ssdVJKUn5+XNxO1IlsVi2b+R86lSEgwfvoafn7z3XcQWwd/w6KYcRLcwHIChcaqSL3Kej87A7hFJktEmtYquLzPU/x65DchdeAREKrWXjxltcwvL22w8FCHNnGKK783FHpKjLIqQD7/Nqbj5Ee7szMkTiLgdwCa+8Us0rr3zAyZPn4K1r4uxsamvX+8oZOxno+bnruczALmW7Brdpxpp6r5Zw+Kf85Cfr+u+/dW2vv76fri7nhNuy3aGQd7JtN/7RnzVvrVVbxs+SJecOua6/swyC81jS5FNhmnzkdYRCP2PBgjh1davGZ8r9cJKKgX0wP8aIA3QgVJEiI5Xqm2yUylC97slk5kknmTNb05ksZJfwVUcvJErxF8KbXOSMSElUFmE4SMUhni5n90DPT53oE/ScrhRf//q3krg2O1Fn/vzbxKJFq8XChZtFYeHN4uKL70mQSOXN4vVn9eblfU0sWrQupXIIqQYhjNVIk5GAFB2gWpiL4EiRgVL1h/PcwynEguqLhEJrxNSpVwp36JuqDoe3Domq5kuNyMq6QrhT02VWqLMmi32M5O51OksyJCNcy8qqxMKFm83yCf6OKN34ozqCO8igeiiyDss6MX/+DSIUUpVwaHT9bR1n4M6+UcgyC5tFXt6VoqBgQ8rv7UQWzqmihfkgCNK8Cgq8NbnlL52pvqNZGyKoeJi3cykqurO/QJO6DolaYJx33i2mEKwRVphikBBMJq16uDs+b1Eqb4mDcHiNuPjie4ZVCKnfh0YzdNLqFBt970lQHZagSUvsv1cKqOovULZo0TpRULBKZGffpHwekyevTBhqmOnhgiNJqsJ8SDZzwzAeAa4GepD54ncKIU4O5ZijQfCEy+r63p2dxykv35qWtOORDnF0kii6x+0LuCNwu+3bG1zZr5JtQCXHjk1zOdTC4bXceuslymMF2VOd91rauX/uWp+OkgygmhrQH70RjT7B3LkDR9gMJS1dbVvfQyh0NgcP1vq2t94TVeiqvPeqrFPnu3UhUEtz891UVj5DJGKV7FWX+f2Lv/g0e/bUsXy5vy3O9mhGnqE6QBuAvxJC9BmG8bfAg8gJHMcVQYJk3rypzJzp/rCKiu6ntTXGG2/YH7pqAuChnns0w65SCeFUd0ZNQCvR6BKc6eTR6BO88kq1Ynu1EPPf61rlvukQIH5hOLhONlE9mGTuaZBjffv2hoTRMMEKiaq9vb6/z5z5kRk2aJG4Br/93g6f01qTGkMS5kIIp3v818CNQ2vO6BAUaWBPQGt/WMeOdbJ//9Ou/YeiHY7n2hD19U00N3ujHKzaL//uWGYlBwUneqiEmP9eD1/H5xeGgztXOpK7gjrTRO9JkFIgZ31yLnGGY3pDMzsdf8vzFxR8nUsuudAXrbVpUxkHDqwmEinCKfDb2h6gvr5JR5qMAukMTbwL+J9pPN6IMVCYofPFTPfwcqRDHNOFnSk4A1kR0DKnqGZAspNxEglDrxDz32u/thgOr+HIEXxZmaniF4aDmx1quMxmA70nQUrBrbcu659tqbPzOEJ8wp/+9ATd3XvxTyHXhjsLuJQlS/ayZ0+tsj3Fxc8TibifdSTyaFrMXprUGVCYG4axF3fWh8UWIcS/mdtUAT1CiJ+pjlFbW9v/9/Lly1m+fPlg2josuO2bInD6K4vhMIukMzN1JPBnCjYhk5CKyclpJa68RdlDiIu3kPeosHAlxcVFtLS0EY1u4ODBUg4eHJq5yy8MSykq+jFnn72BadNmJd3JDqfZLNF7kopSUF/fxE03/Yxo1LnOygKWqfIwcOeVnz9buVzbzQfHvn372Ldv3+APkIq3VPVDpqj9CggFrB9Oh++QGEx0RLoLdo1HEs0+Lws0+ddZM9akQqJ7PRxRQOkImxsv74ecBMTOG7CiXgoKViV9/WN5lp5MgBGOZrkC+CawTAihLhA9hhmMfXO8mkXSSSJn27x5U5k0yV1Qqajofp56an3K9yjRvX7kEXVq+lC0wnSMkEb6/Rhs5MycObM4eNAflbNkyblKs4qK8ezvyUSGajPfgayav9cwDICXhRDBOc1jjMHaN8eCWSTRRzzcM7YkcrZde+0ynnzyddwp6KdSar+ToHs9FqOALEbq/RhK5Ew6BPFAHVfGzHo/XkhFjR/MjzFsZhmvw8RE5qGRyChVJ6jc01+vfKB7mq7a7OPBnJEsg8lsHer7O5zZmCOd2ZyJkKKZZUIL8/EqEBJ9xMkK06GmxAcJgmQyOUeq1sl4YbCCL+heB02WPZKMV0VpLJGqMJ/QVRPHq/17MOYha91Qk1oshmL+SFf43lgwd6WDwcamB93rlpa2EYn1TmRGGc3M5onKhBbmMD4FQiKBKTt09ToYvOBI1v6ZjC12LNu7R4PBCr5Nm8p46aW1nhrkW4hGN7Bjx95hfa8HUgr0Mx55JrwwH48MJDATrRuM4EhFm09mtKOjINwMVvCtWFHK/Pk/5eBB9+w9MtM28UQUQ2UgpUA/45FHC/NxSDICM2jdYARHqtr8QKOd8WreGi6C6tIcO9bJ8uW1CUdCQSGGw60BD6QU6EiXUSAVA/tgfoxhB+hEZDBO32Scmpqh4XTmLl683pysY2CH6Gg58Yfi4NSRLsmBjmbRDESqUSA6MmFkSfV+j0ZUz1A6Ef0+JUeqwlybWSYgQWaQoKFvKvZPPXweOqn6NUbDiT8UU5mOdBketDDXAMk5OQf6cNMV9jjRGS+RIIPtRMbL9Y07UlHjB/NDm1nGBekY+urhc3oYr8lsyZLp15cu0GYWzWBIx9BXD5/TQ6ZH+2T69Y0WWphrgPQMffXwOX2Mt2S2VH0l4+36xgNamGuA9CTy6ESRiYn2lYwNDGmaGcYTGIYY7nNo0kN9fRM7dux1DH0vT/ljTMcxNOOL8vKtNDQ8pFhezZ49/oQmTXIYhoEQwkh2e62Za/pJ1+QMWngPTCaFcGpfydhAC3ONZoTJNLOE9pWMDbJGuwEazUQjuNbN3lFq0dDYtKmMkpIq1zLpK7l8lFo0MdGauUYzwmSaWUKHGo4NtDDXaEaYTDRLaF/J6KPNLBrNCKPNEprhQIcmajSjgA7h1AxEqqGJWphrNBrNGCRVYa7NLBqNRpMBaGGu0Wg0GYAW5hqNRpMBaGGu0Wg0GYAW5hqNRpMBaGGu0Wg0GcCQhblhGH9pGEafYRgz09EgjUaj0aTOkIS5YRjnAJcD76WnORqNRqMZDEPVzB8FvpWOhmg0Go1m8AxamBuGcR1wRAhxII3t0Wg0Gs0gSFg10TCMvUCRYlUV8CBQ5tw8je3SaDQaTQokFOZCCGUZN8MwFgLnA78zDANgLvC6YRhLhBDHvNvX1tb2/718+XKWL18++BZrNBpNBrJv3z727ds36P3TUmjLMIx3gD8TQnysWKcLbWk0Gk2KjFahLS2tNRqNZhTRJXA1Go1mDKJL4Go0Gs0ERAtzjUajyQC0MNdoNJoMQAtzjUajyQC0MNdoNJoMQAtzjUajyQC0MNdoNJoMQAtzjUajyQC0MNdoNJoMQAtzjUajyQC0MNdoNJoMQAtzjUajyQC0MNdoNJoMQAtzjUajyQC0MNdoNJoMQAtzjUajyQC0MNdoNJoMQAtzjUajyQC0MNdoNJoMQAtzjUajyQC0MNdoNJoMQAtzjUajyQC0MNdoNJoMQAtzjUajyQC0MNdoNJoMQAtzjUajyQC0MNdoNJoMQAtzjUajyQCGJMwNw9hoGMYhwzCaDcP4XroapdFoNJrUGLQwNwzjy8C1wCVCiIXA36WtVeOIffv2jXYThhV9feOXTL42yPzrS5WhaObrgL8RQpwBEEIcT0+TxheZ/kLp6xu/ZPK1QeZfX6oMRZh/Big1DOMVwzD2GYbxxXQ1SqPRaDSpkZNopWEYe4Eixaoqc98CIcRSwzAuBf4XMD/9TdRoNBrNQBhCiMHtaBj/AfytEKLR/P/bwJ8LIdo92w3uBBqNRjPBEUIYyW6bUDMfgF8ClwGNhmFcAOR5BXmqjdFoNBrN4BiKMP8H4B8Mw/g9/397dxNaRxWGcfz/kKoYAhY39aOBFFGpRcUgEhQXSoUg0rpTUawWXGmtLkSreymIqChd+NHSoq1CLFKhYOPHQiiIYozSWKKgmFSaip8oSC19XJwjRI036J3J8R7e32pmGGaec+/w3nNm5nDhOHB7M5FCCCH8W//5NksIIYT/j1ZngEoalXRY0meSHmzzXEtN0qCkdyQdypOm7i2dqWmS+iRNSHq9dJamSVouaSxPepuSNFI6U5MkbcnX5ieSdks6rXSmbkjaLmku3wn4Y9uZksYlTUs6IGl5yYzd+If2PZavz0lJeyWd0ekYrRVzSX3AM8AocBFwi6TVbZ2vgN+A+22vAUaAuytrH8BmYAqocfj2FLDf9mrgEuDTwnkaI2kIuAsYtn0x0AfcXDJTA3aQasl8DwHjti8A3srrvWqh9h0A1ti+FJgGtnQ6QJs98yuAz21/mScWvQysb/F8S8r2Udsf5eWfScXgnLKpmiNpJXA98DxQ1UPs3MO52vZ2ANsnbP9YOFaTfiJ1NvolLQP6gSNlI3XH9rvA93/ZvA7YmZd3AjcuaagGLdQ+2+O2T+bV94CVnY7RZjE/F5iZtz6bt1Un94QuI33gtXgCeAA4udiOPWgV8I2kHZI+lPScpP7SoZpi+zvgceAr4GvgB9tvlk3VihW25/LyHLCiZJiWbQT2d9qhzWJe49D8byQNAGPA5txD73mSbgCO2Z6gsl55tgwYBrbZHgZ+obeH6H8i6TzgPmCINFockHRr0VAtc3qTo8qaI+kR4Ljt3Z32a7OYHwEG560Pknrn1ZB0CvAq8KLt10rnadCVwDpJXwB7gGsl7SqcqUmzwKzt9/P6GKm41+Jy4KDtb22fAPaSvtPazEk6C0DS2cCxwnkaJ+kO0u3ORX+M2yzmHwDnSxqSdCpwE7CvxfMtKUkCXgCmbD9ZOk+TbD9se9D2KtKDs7dtVzOPwPZRYCZPdgNYCxwqGKlph4ERSafn63Qt6UF2bfYBG/LyBtJExmpIGiXd6lxv+9fF9m+tmOcewT3AG6QL6RXb1bwxAFwF3AZck1/fm8gffo1qHL5uAl6SNEl6m+XRwnkaY3sS2EXqUH2cNz9bLlH3JO0BDgIXSpqRdCewFbhO0jRpNvrWkhm7sUD7NgJPAwPAeK4v2zoeIyYNhRBC74u/jQshhApEMQ8hhApEMQ8hhApEMQ8hhApEMQ8hhApEMQ8hhApEMQ8hhApEMQ8hhAr8Do1TcAyDO4zH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" y="1823052"/>
            <a:ext cx="4712774" cy="3251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18316" y="2554713"/>
                <a:ext cx="403244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16" y="2554713"/>
                <a:ext cx="4032448" cy="808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1852" y="5435033"/>
                <a:ext cx="8063681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∑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∑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−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2" y="5435033"/>
                <a:ext cx="8063681" cy="10272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46308" y="1978649"/>
            <a:ext cx="428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Точки сгенерированы из смеси: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26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83302" y="1556792"/>
            <a:ext cx="4704457" cy="4752528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Кластеризация </a:t>
            </a:r>
            <a:r>
              <a:rPr lang="en-US" dirty="0" smtClean="0"/>
              <a:t>EM-</a:t>
            </a:r>
            <a:r>
              <a:rPr lang="ru-RU" dirty="0" smtClean="0"/>
              <a:t>алгоритмом</a:t>
            </a:r>
            <a:endParaRPr lang="ru-RU" dirty="0"/>
          </a:p>
        </p:txBody>
      </p:sp>
      <p:sp>
        <p:nvSpPr>
          <p:cNvPr id="4" name="AutoShape 2" descr="data:image/png;base64,iVBORw0KGgoAAAANSUhEUgAAAXMAAAEACAYAAABBDJb9AAAABHNCSVQICAgIfAhkiAAAAAlwSFlzAAALEgAACxIB0t1+/AAAIABJREFUeJzsvXt4ldWd6P95c2NvLoEQoYmgImlVKrWFqQz9nTOBemqi4q1aDbWKF6LcBNT5tVMJadKJnJnqHFtBqE51plrbY89vptMzQ2YwnMch8fTRapWWhmKrwRskWzAGSMLehp2s3x/rffPe1ruzd7Jz21mf59kP4b2u9/Zd3/W9LUMIgUaj0WjGN1mj3QCNRqPRDB0tzDUajSYD0MJco9FoMgAtzDUajSYD0MJco9FoMgAtzDUajSYDGLIwNwxjhmEY/2QYxiHDMP5gGMbSdDRMo9FoNMmTk4ZjPAb8uxDia4Zh5ABT0nBMjUaj0aSAMZSkIcMwpgP7hRDz09ckjUaj0aTKUM0s5wPHDcP4R8Mw3jAM40eGYUxOR8M0Go1GkzxDFeY5wGJglxBiMdANfHvIrdJoNBpNSgzVZn4EOCKEeM38/z/hEeaGYejiLxqNRjMIhBBGstsOSTMXQkSADwzDuMBc9BXgoGK7jP3V1NSMehv09enrm2jXNhGuL1XSEc2yEfipYRh5QAtwZxqOqdFoNJoUGLIwF0L8Drg0DW3RaDQazSDRGaBDZPny5aPdhGFFX9/4JZOvDTL/+lJlSHHmSZ3AMMRwn0Oj0WgyDcMwECPlANVoNBrN2EALc41Go8kAtDDXaDSaDEALc41Go8kAtDDXaDSaDEALc41Go8kAtDDXaDSaDEALc41Go8kAtDDXaDSaDEALc41Go8kAtDDXaDSaDEALc41Go8kAtDDXaDSaDEALc41Go8kAtDDXaDSaDEALc41Go8kAtDDXaDSaDEALc41Go8kAtDDXaDSaDEALc41Go8kAtDDXaDSaDEALc41Go8kAtDDXaDSaDEALc41Go8kAtDDXaDSaDEALc41Go8kA0iLMDcPINgxjv2EY/5aO42k0Go0mNdKlmW8G/gCINB1Po9FoNCkwZGFuGMZc4CrgKcAYcos0Go1GkzI5aTjG94FvAvlpOFbGUV/fxPbtDXzySQ6TJsXZtKmMFStKR7tZGo0mwxiSMDcM42rgmBBiv2EYy9PTpMyhvr6JzZtfoKVlW/+ylpYqAC3QNRpNWhmqZv7/ANcahnEVEALyDcN4VgixyrlRbW1t/9/Lly9n+fLlQzzt+GD79gaXIAdoadnGjh3VWphrNBoX+/btY9++fYPe3xAiPT5LwzCWAf+vEOIaz3KRrnOMN5Yvr6Wxsda3fNmyWvbt8y/XaDQaC8MwEEIk7YdMd5z5xJTaAUyaFFcuD4V6R7glGo0m00mbMBdCNAohrk3X8TKBTZvKKCmpci0rKdnCxo2Xj1KLNBpNppI2M0vgCSawmQWkE3THjr3EYtmEQr1s3Hi5tpdrNJoBSdXMooW5RqPRjEFG22au0Wg0mlEgHUlDGo1mjKKT1iYOWphrNBmKTlqbWGgzi0aToQQnre0dpRZphhMtzDWaDOWTT9QD71gse4RbohkJtDDXaDIUnbQ2sdDCXKPJUHTS2sRCx5lrNBmMTlobv+ikIY1Go8kAdNKQRqPRTEC0MNdoNJoMQCcNaTQTEJ0ZmnloYa7RTDB0Zmhmoh2gGs04Ih0adXn5VhoaHlIsr2bPnrp0NVUzRFJ1gGrNXKMZJ6RLo9aZoZmJdoBqNOOEdNVa0ZmhmYkW5hrNOCFdGrXODM1MtJlFoxknpEujtkwyO3ZUOzJDr9DOz3GOdoBqNOMElc28pGQLjz2mBXEmotP5xzk6/leTCF1rZeKghfk4pr6+icrKXxKJPNq/rKjoAZ566vpx/cHqDipz0c92+NChieOY6urniUR2uZZFIo/yne9sGLcfiE5QyVzS9Wx1h5AmhBDD+pOn0CTDjBmrBAjfr6Bg1Wg3bdCUlVUpr6m8fOtoN00zRNLxbHfvbhQlJVtc+5eUbBG7dzcOY8vHB6bsTFrW6tDEMYRhfBKwpmdE25Eu6uubePXVD5TrdILK+CcdoZJ6ntL0oYX5GGLevKlAlWfpFubNmzIazRkS1hD8xIlzlOt1gsr4Jx2hkjobNX1om/kYoq5uFZWVzxCJVAPZQC9FRRHq6u4Y3YYNAlvjakJ2UO5wuo0br/DtM1Fsp8NxnaNx7zZtKqOlpcoXKql6tkHobNT0oYX5GGLFilKeegoz9AxCIdi48Y4RF2hBgiEVgWFrXNZ62UEVFPyRxx5b59tvojhKh+M6R+vepSP5KB0dgsYkFQO76gecA/wncBBoBjZ51o+Aq0CTKrt3N4qysiqxbFmNKCur6nc4BTmkamp2puSoStU5NlEcpcNxnUHHLCy82fV8g575aLN7d6MoL98qli2rEeXlW8dMu0YbUnSApkOYFwFfMP+eCvwRWOBYPwKXrUmFRBEEiQRDKkJIfY4HAz/UZctqlMe/+OJ7RlUApVsABl3njBmrBn2OoGOCtbxR5OVdKXJz787YqJGx2lENhVSF+ZDNLEKICBAx/+4yDOMQcDZwaKjHTgfj2Q47lLYn2jc4gqA60CEVj4eVy4McVakOwdW20yYOHzY4eNCuvf3SS2v51reaqa1drzxOOhkO80WQjfjEiVwaG+NADi+9tDOlazx16ljAmuNIn8UL9PQsBtw1zK1nrjJ5jadvZqKY6AYkFck/0A+YB7wHTHUsG+b+K5jxHMM6lLYPtK9bk2sUUCWgRhQUVIhFi1anRTNPx/WGw+pzhsM3j8gzHA6TiOo64U4B93uucU3S1yifmfeYawRcKWCdR0t3/5YtqxmwfWP9m8lUEx0jrZlbGIYxFfgnYLMQosu5rra2tv/v5cuXs3z58nSdNiGJNNCx3mOn0navJnX8eISWlqcC97W1Q6m1WZEmHR0wadIDFBWtJhJ5un/fkpIt3HrrMp57zu+oWrp0LuXlWwetxTnbnp/fwaJFleTnzyUU6uXo0WKam/37RKML2LFj77A/QzlKaQIakLECcaBsSGFzzhHL0aOdHDz4DkLMAR51bReNPpHwPXXet3ff7QIWAxuATuA84Bak83mVuUdyUSPJvndjSXvPlPDGffv2sW/fvkHvnxZhbhhGLvDPwHNCiF961zuF+Ugylh/yQB9Dsm1XDTFDoXVIIVSq3NeOIDBwhgyCLB+wePEGPv952zyydOlcXn65lXC4m8LCCoqKZjB37myWLp3Lc88ddZ27qWkdCxY8S13dKmUEzJe+dDYvv9zKJ5/kcOrUEdra8l21aEpKqqiru4wVK0opL9+qFObQOyLP8NSpIzg7O0kVp0596Ns2FeG2YkWp4/o+R9BnqHrW27c3cPTocQ4fNohGn3C1Cz4BnvUc5Vzz3zKSCRENeu9eeeUDysu3smlTGcCYMmtkSnijV9H97ne/m9oBUlHjVT/AQL5B3w9YP8yDkWDG6vArmaFssm0P2g62+kwpBQWrXJENBQXq8gHOoXfqztJGATeLUOg2MX/+baKo6C7XupycNY7/J77GmpqdIivrLs/6BwU0jsgzXLRonbJ9ixevd203WNOENHfJ+zXQs3afI+iZr1Q+D8NY3f83bBWh0G1i8eL1yvYN9D6VlGwJvC9WJMpIOyJTdbaPFxgFM8t/AW4FDhiGsd9c9qAQYk8ajj0kxmoMazJD2U2byjhwYDWRSDHWEL+oqJWNG+9w7RekSYVC7xGLgdOU0tEBDQ1Si3rssXIuvfQcGhpU+9oaTWrOUutcPycWg8OHQWqD1iihgXjcqU0Ga6T19U0899xR+vpux4pRlz71ZZSU7BmRZ5ifP1u5fNq0Wa7/D9acJzXKUmRE71rAvjfe97S6+llaWoqAWuBtVCOvnJw4cZ+SWsoXvvAss2dbIy3YuLGyf9TkNZGpvhnYAlwBNNHSYpCd3Q5sRWr7dhuOHDmWksaeLlONnmxDko5olv/LGC0LMFYfcvLmn+m4IxAe8O0TFMkwZ47Bpz9dzauvvkVHx/OudS0t2/jOdzZw4kQEw1iNEG77uFOIJGqrf3jbgNdsI/9fjfzovccKHh67BaT9vAoLV/LYY+tH5BkmO3wfrDnPLTibgGpCoff47Gen8dd/XdF/jfX1TRw6lIv7XbDKPtj34ZJLZnPypF95sUxeFvX1TSxeXMmhQ7nEYj/sX2518o89Vs6OHdW88soHnDx5DjAXOfjOBX5Ib//lu9sQiZygvf1Jc5n0NbS05HL77Tt55hl8bUh/xUXBN7952ah/36NGKmr8YH6MopllrJKMCSVZM4s6kuFBsWjRaiFEcAxybm6FuV+jOYSuEXl5XxM1NTsHaKttslm0aJ3HjKI+l71cdSz18Dio3d7oi+Ek0fDdaU6QkT6NAz6roHMMlDCTjCnN2a5Ex7OvSX3MgoKV/eYReV7rGSVuQ1HRfWLhws0JnmuQGdGOpoKq/vc2mfu2aNFqEQqtTXie8QyjYGbRpEgy5p9ktb38/LnAZdimiF7gCvLzXwSCtcszZwS2Fi01mZ4eeOWV6gRtdZtsOjogN/cewuEy4vEQZ86oY9FlmwDKyM6upLfXirQpBX5MXt71XHDBPObMmdZ/D5qb1WkKI+nUChrZgd8BmJOz1jRxlAJNhMM7OXq0uN9pOJAzNBFB74JhvMnFF9/Xf9+s4yQ6nj3iqVWu7+i4kIaGWl56aS2zZrWTlXWQvr5/CdwePgCqKS7uZNasItNh7R+hec1OdqSQ28F86NA66uubEl6DrdUXkWzs/ERAC/NRwCkkjhw5RiRygnC4mO3bG/rXJzvEt+2upZ7tZAlRVcchTStdyI8JnKF3hw79sd+OKk04PYTDUyksrCAW66G7+19c5zlz5u85c6aaoqJuJk9+j9bWda6he1HR/RQXd5KfX0so1Mtbb3Vy+LCz47mDnp5S5sypZs+euv4Ptb19A8kW6BpOVMK2vHyrx6bcRDx+FllZ24G/oa9vMtHoP9PcDM3NqZsPvLbkU6ciyu0WLZrN66//IKXrsTsGZ3iqM/RSnisafYL3369Ghjo6t3fSBESBbN59t4trrz3bfNdylee2FJH6+iazs34HWQ3Esv83EYsVctttT3PppQ2BneBAHdJYiFYbDbQwHyWsl1QKridpb3d/+Mk6bwfabsWKUl57rZlHH72Brq5cy1gBrAdWI+3yVmhgE++//yHvv++1zZYDpYRCq1CTTSTyKOXl1WzffrlLk1269DNmKKI06YXDM4A63xGsD9DvTJSCv7DwzaRs5cMV/+w87oEDTgekrV329VlbO52+qWmLKltyQcG9ZGXdTF/f/+pflp1dyYkTnSxfXqu8zqD7YCsJZcjnX4Rbi37A0fZjyCzSWuBjc3vLv9IE/Az4OSBHac89V8Wtt87h8ccbaW/3X1so1OvorH/uWFOFdAIfxeuoB38n6O+Q/OeZkKRikxnMD20zDyTIFrp48XpRVlYlLr74HlFYeLNYuHBzwgJEieyk6ozDu4TMDFxl2iste+9AttnE65PJJgyH1yS0Lw/FVj5c2Yvqe2j5G5IJDU3e1h9sH18vLN+G/PuuwOusqdlpZs/W9D9fa737WtQhhvI8jQLu9iy/X8BqARUCrlLua71/Qb6G4OtLPsPYbW/PvJBEC7TNfPwQlGH4hz90Eovt7N9uxoyqhLOwJ7K7+jXdJvzamBWVEPQ6WMPWMkIhtxnFDluzNS9LI2xuPuTRwOTwPRyuIBq12+scSQwlASRdGb/+jNqPaWnZ5dnKitIZ6J4l334Ito/DLGyzwlaCbMUADz98gGjUrfm2tJSzY8de9uyRoyIZrXKakyeD2v594F88yx8FrgG+CbyobGUslp0wiuyRR9T7QfK1f/yjUXUU0ERDC/M0kerwvr6+iddffxU4g1ewxmJ5rm0TCaT6+iaqq5/nnXe6MYxPmDdvqisUzS8cEoUPioDWWoKolAULnsUwNpgdznlIQV5KKLSWt97qoLKy1VEKoFZ5tJKSYubM8TsVy8u30traZQr7DVhmimRt5enI+FVn1AaZl95HZl2qsIV3KpNxBHVmzuMlis/fvr3BkxkK1vM9cuSYI65cMH/+ZPbvVx3pTWRJABUlWDkDKqxOK0jBCLq+nJx2RYy8uhP0dxZ27PyEJhU1fjA/JoCZJdXhvb190DB3fVJmht27G0VR0f2ebdeKvLwr+0MM/dl6ajOGXN4ooNKz/MF+s0g4fE9/Sdqamp1i8eL1IhS6zTEsd5ofgs0y3qFzkDnm4ovvSbq+9e7djWkpBqY2AyQypfiH+nCfgNWuTEtvZmRQfXjV8qKi+zwhoMFhhQUFFUJlxoLNponLedy7FO+P9byDrrliSCaOIBOM+n5kjslkMKDNLCNPqsP7gbzxckjtprn5kC9ka/v2BlddE8kP6emp5uGHDwC7eOutd4FKwAoHDNL8/ohhvMbKlQv5+GOp8XR2HkeIT/j445/wwQc/IBq9j4MHSzl4UDqn8vMFsZhVC6QJOfzPBR5BOrSSqweiun/R6BPMnVvNxo2Xs317A4888mLgiCedETBq7T6RecmeSWny5LcJhwVFRdOZO7e43zSm0vZfeqnCYwqR78xDD11HOHyGkpLbmTv3fHPk8lXA1kRPnYrQ1vaA59lvoaNjndkef0JRVlYL0ei/ObZvIhIpZsqU31NYWEE0msXp05/2XJP7Xsprnu45djUFBe+zZMm5vhFWW1sbRUUzmDNnVv9zS5zIt4vHH68gHg+TkxPl1luXaW07BbQwTwOpDu8H8saHw4eIRp1LttDevoHNm18A7GFma2uXf2cAOolGb+Hhh39GNPrvWNmFsjpxD3A38CPH9vcDUxCijzff7KSubqUr+/Cmm3bS1/cLbIGdQ0uLwZQpR839m4Bf4q78d7f5bzmFhStZuPCiwAxc9XU08atfHaKx8T1isXORsfSlygiHZCNgkjGFqc0A0rxkpcS/8cYBOjvvwxZoMjT0oos28PrrO317qzurBYrzQG/vIrq6aonF1nLrrbOprV3va3dd3Spee62Zhx+uIBoNIeeE+QRpx25ARh/t7W9fXt5NZGUZxGK1yHfubOB1oJju7kV0d8fJy/sTcDnuENcPgeuAGeY5KsjL20FPj31fSkr28NhjqwM7rfb2Kg4eLKOlxX53VSYYq3yD08fy3HNVXHpp4phzjY0W5mkgGaed1zEoBaBac7311mU8/ngF7e0LsJKApCArdWn7bW1tAS2KAE7bqTMOvRpow04yehOIIUvRd7J/fy9XX11HUVEBF174Wd5447dEo2eA+8z9LFt2E93d+5GlVk8Buz1t+BFwNSUlR3wC1VkP5EtfOpuWFu91yHC/rq5/ciyTQlw14nF3pva1LlxY6zpvMunjQaGeTj/E4sWV7N//Am7BtwUh1PZzdQ2bQ8iRmXR628eS70w8/gTbtl0D4KtMKUdFH5qa/RqksHX7XaZMaeaLX6w1K1Oe49HirY7WdqL29FSRnV1Db+9/QYYjGtijOXnM3NzHefDBL/PKK2p/x6uvfsCJE864cbDs9QM5osdzueqxghbmaWCgWG+VIJEZg7cgtSi/N37fvmM0Ntb6zuVMvIjFuoB1gHf4P53gR/sBeXnH6OsTxOO3IwW/02G2GvgckcijRPpzVexYczsm+G2g3lzvb6dkKl1dv+W22w4jxNPMnCk4fTrXVStdmhu85pHENV68I55kOtNkhUUy9Xx6erKBDuB2pEY8FVjVn3Xrxd0+uxiZzVrkPT2CFRkEEI//GQ8/3Kg0xxQUfN383wngSdxsIxRayb59tZSXb2X//odwR019Cis5yLlPb+9XkQLeHy0j11/JpZcudM2ApHq3/WYe+bwSOaLHcrnq8YIW5ikSNFR/7bXmQHufSpDE4084zA9+b3wiAWV9QN3d9bhNKNOACuQQ+zfK/QsLYzzzzLeprn6W/ft34hYqAMWoPmR5DpAa238CF2JrYEF2+EI+/HAGVmdx4gS4k1IgGp2BFDLdZttnIEcKKrJd98B6DqdORSgqesBTF112ptZ2v/71EVSV/lTCIlGoZ319E2+91QFcAMw2r72tv10q3J29qqN6ArgB+Apubb/XNMf4w1c7O+Pm8mLlOadOnQZYJix/2rxUArwZwJPMZWqx0Nf35/2mPvm+N3LihKC39wJU2rh7tCGzPoOSnAZ63xOZx8bSRBmjSire0sH8yKBolsHOXJ9sIowsHrROzJixSkydeqPIy7vSFZkwcOLFViGTScoEXCPgNuFMCioquq+/Tbt3N5qRKKqoFtWx71FEbViRKzuFnKbMu/0NAcdaabZLtd8WIRNT1NcXFPlQVHSXmD+/QhQUVPQXAVNtZ7fZX+M9GdSFzbaIvLwrEx7DSuyaPv32gGurEe5EIyuqRH0+ubxSBEVEhcM3O5KHgt4X1bHvF3K6uRrhTiiz3i8h5s+/wVOX3nlfve/RgwJ2+rb3RnulFuWyxfUej7dp7pKFFKNZhiysBzxBBgnzVGeutzI5ZbiYf7138gF/mNhdwjBWiLy8r4mcnKvFeefdIsrKqhzV6dy/nJyvBQjItQJWi/nzK0RZWZU477xbRE7O1cIwViiOk1qGnvzArY/eylC0QvZUkyU4P/SgY14nvHNihkJrxKJFqz2dmbPi3jqRl3eTT6Cpj7/eJ8SSFQBBzzIra8WAwjzRuyDv2XVChv6tElJIN4rE4auNAq4w91knpHCuMe/rTkc1R1WnLYQdZqhqi/W3JaTtENWsLHX2p3O/UOgaUVhY0Z/FPND7b90jbybzQNVD3evt96GwcGTmiR1OUhXm2sySAqnOXG9ncjYxUMicP8xQZmoK8XR/9MB771Xx3ntlhMP+iAmAadNy6OhoxW0DB2lTr6a19T0OHy7DHnL72wWtSFOIO+wN8pXntDMd/cW+4AdY0S9uR59l8giqsjgPuJ6Cgq9zySUXmnbrW/qHzjKL0G866Olx10QJihjJzj5Ob6/7HibrbBNiknJ5X98X2bz5BX7603oaGt4lHg/T09OBEKfIyppDLHaSvr4rzXvgnojCCnM0jP0IsR77Pq4lO/sjR/1wJ7nm9f+HY1kVMuqnFqgiGv3EPNbzvr3NVgcsd5qetgErkbV8pOO7r2/KAPttYcGC2bzxxlPU1zdx2227UDl7vSYulXkrKGP06FFZAMz+JncBB7Dua3s7bN48elPZjQZamKdAcPZaVLk8FjuDbaeVjk5nTG7iOT+dtlXLZpoL/IBo9CuEw2uJRm/BsneGw4coKIjT0RGcXi4zNp3Htc5fAViRM3eYy6qBPwACac8O+oD/CFgzz3iFdh9u+/tq4G+Bmeb/JwccswMoZcmSvezZU+tbK5/DQBNhQJAtPz8/m44O//JknG3nnz8lIGuyl5aWObS07Mfv3LwEKQzXmsumI23kl2BHK/0UIa5CCmjMa3iCvr6rA1ryLrAQKSSPAHlIG77VSW2jp+ca8++VqGPGzzL/VldOtLkI656GwzuJRo2ANu1H3n9Zgtny7bgnR7Gdo8nYw4O+uZaWNurrm8z1TUAjXv/PRIuGGZMzBI1VNm0qo6SkyrWspGQL9967zLdcfizrkMLM+kDruOSS89mzpy6J+GZLKFsa6EPID/cXwNvk5v6JrKxnkIIzTjS6gCNHDLKyXg1o/WvIcqYfYMeL1yI/4mXImOI6bA27F/hvwGeBEDI00XuNdyInDD7P0T7req/HPTOSVRPm34HnzO0+wT970hYgyowZN7Bx4+XKK9m0qYxQ6P2A63QKZEsLtikp2cK8eeqOKZn6KXV1KykqUrX5cqRA+ZFn3RPYjkbr71zk/ew127sX+AbSkbrN/L9EiDAy6cvJnUgn8UNITfxTSM20FinQXgCayMoKEQ6vRT7PcmRY6U3A15AVEReSl3cz7vfrIeQorKn/bIWFb7JsWS3l5dWUlBQj3xf3fZUhkuVY75B/tigLeX05OWuYObOHzZtfoKHhIRoba2loeIjNm1+gvt4+96ZNZeY1ONlCNLqBHTv2mut3IpURPxMpGkZr5imQKGzt0kub2LGjml//+n1OnDgXdybdNuQH2cCBAx8oJyyQc346IzIs4a7SQB/l1KkrkaFxtqlBmmNuwJ8UVAn8ldmeSlQzzss6IxVIwX0ucqqwo+Z2tY5rcdYi7wF+jxTQTrYBV+I2u6iu42mzPdXITuYcrPvW2anWSC1NLifntHK9u4bJHuASpkz5Krm5+RhGD/n5U7j22sWcOuUOJQ2H17B06ecDjmmzYkUpa9Y0893vXgUswZkHAP8QsJfANjN0Aoex742lETcg47vB3SFlAYtxj57uxBLYiUYoPT0XAZcTDleQmxvl1KmzgP+vf6ucnLXMnAmRiP/9skY4sh79VHkVQpCb24UcZexCavw5wEnk85Yhi5YJMbio1vvE46tpaNjpK8Tm1aZXrChl/vyfcvCge/IVGaL6IitWlFJS8guam3U5XC3MUyQobM1avnx5rSI+3NLGHgqs1WwJiUcfvYHTp3MR4jh9fXchBauKQuS8jNYkv5Z54xfAjciPP4w0gXwTW3jkof74r0dqdbXmb6tjO8vGnYMUTJeZx6tGmllUeE0oQa/aXPN81TjrnPf2nuXLeK2vb6Ky8pdmh6ey99+PFJa3I++b9EmcObOf7m7ZuXV0QFvbA3z5y7m0tlaYdvVeotFv8NxzLwyYcWhlKsK38XeKiiLeADg7nknIe6MKF1xrLrcE0BZk6GEr/hBS6/4H3dc/IWuQHyAazTUTv+7AaVKJx8+is1NZNpHp0z+gpGQDra0x9u+38wKKih6gqGi1mSuw3lx2F1Om/Jr29l/3d5ivvdYcOFuUfDalxOPqzs+rTc+ZM4uDB/018C1BffbZU2lu9ifghcNr2LjxGwFtyDwyQpiPpThTtY2vAXdij18DsYREZ+cv+rfJy7uKnp7ugDN1IePKvRNJNCMf62fMf70x23moyUMKVesDdJp58hXn2QF8GTgYcLxe065vOfoSVQO0y+jaxHz3qLr6eSIRqxStc6TwPlJAfNVcfgeYFSDz8h6lp+eXjuN6wo+yAAAgAElEQVQ2EYlM5uc/f5O+vouwOyZ8GbZe6uubuP12rzbpzKT9LH7nZiXuzrQKaEHatr0C+glkp/opLNuz3E5tQpDnDbqvHyNHDt6JJ05iTzABp0/foNw7K+sT3nsv6tOcI5FHWbx4A5//vHMCki/y3HNHOXFCnqujo4nf//5nxOP+WjnOZx3ka/Jq0wMl5cn1L9DSIv1SkE04fIhvfWuC1XZJJfRlMD+GOTRxrMWZqtqjjud2x5mrQ7B2CrjRF0Ynw9KCwu6uVGzvjK1OFGJohXetEXaIYqLJEtabbfRWWrxHwLdEKFQucnKuFdnZN4lw+CuioGCDZ7s7BXzZvEbv/jt992jGjFUBbalRXks4vEZMmuS8XlWFQ3d8dNAkEvZz9Z7L24adQk7c8DXzWagqGN4oQB1eet55lWLq1CuFDBu81vzdKPwx39Z1qq7pDpF44gnn/xt91RTtMMSa/m2cky5ffPE9rvsiQw9rHG30hgtaIat2RUd1DPlOkZV1tZg8+RuisPBm1+TiyUxUPdDE2OMNJlpo4kjXdEhmFJCf30FBwe2ArC8OU5UREE4NRB322ApsQppTvo7Unq2iSjNQR5BkkbheuUpbWoN0wIGtQX4PGX1yTsCdmAX8kXD4d0SjR5H20xByJHAekEMstqd/62i0ikmTDrF48QamTZtlTlxh1XnZhdSQpyHNECFkpAb86lf7Wbx4PXV1KzEMVe0Tb52TPwIbzXM+QU7OddimBcsuH5ytGGRjtd+zrQH3w9pvPdKR+bZ5j5zvhtUOw9ymybMeZs4UfPLJRXR1XY/at4G5j2VSehHpvL4e+ILZjjZgaUA7vQ5BaZOeO1fl72lAPenyahYuXEM0eoIjRz6hp+cL2O/gC8joJ/v41jUWFNzOJZe8SCi01+drOnToTd5/fwZ9ff/G6dNw+jRs27YW2EVt7foBJ75OZmLsTGfcC/ORrOmgqkNx4MADFBc/S37+XLOoUb7DFAAzZ8p5Eb0ON2+6+W9+sx+/cM5BfgjNyEgJA/gI6SibjrSnOj8ikIJQxR+RtlqVIxPcQqWUKVOeQIgPOH36w4Dj9QInuf76c/nP/4wTiThnL1LX9jhxoppZs2DPnlrTt2CdcyEyDPJxx/YPAD8mHv9L9u8vpbLyAQoKBB0dVkfUhOzkwG2uuBd5vyy78EngJ7gdwuraIYnK5drvmd826zYTbUGG9hV4jhBkI7fbUVKyBcgzfQJbUXfKX0OaXuzJO+Q5Vzn+fyWJzVpu5s6dzZ49dQp/Txkqc1Bf39McPHgjsrNympSsGj6qPIgmsrKkyU8qnRJLCJ91VgXeSKB4/Akef3ylqxaMl7FkYh1txr0wH8o0Y6miGgXIglTV2E5D/3Rer7xSzWOPlfuiYACzcyhH1lZx8gx5ee309FjJEM4P6m7gNtx2WOsjCordnoUtYJwJPk3mfrU4Nfz/+l9L2LhxLZs2Pcbhw3cAP3YcyxJYfezZE2HevClMnvwmHR1y9BCNxogpy6t0EovNALzP7Xmkdu7EmqJMzmgTiTzKokWVFBVFiEQqkQ7lIvydxuNI5691v9Qdi1MbLyj4I0uWVLN06dzA2ul2e92d4bRpv2XWrBAffvgEp0//D4SIIyOHAP4GKXwXIkcPGzzteILs7BUsWPAL5syZxtKlc/m7v3vHXBf0aVod/E7g75Ex+QvN+/Qi4fAh4ATR6Jv4O507kNq8jWHcxUsvtbN4sVdgOnMbvDVtmpCjPPWMRjK/4KvA57FL7u6nvf3nNDbKLb0BAEGJd/F4kHKSfCXMicK4F+bJzmKfDoLnZ7RGAcGjBNUwsLx8q9nuSqQDz+1knDz5PXp66rGrE1r8CHdyjPURFSNDE70ZnDcinWpdSEFnl7GVjswLHds+Q1HRj9m48Y7+9t50U51Z2bALGY44BSkYfk5Hx046OqCkpIqf/KQcgOuvf0R5HyBCKCQLQLmf24mA7Wea90R+oPn5c6mru8zhhKwN2M/pMAx6ZseArYRC7zNvXgFLlxYrS81aHD8ecUxQITtDWa64jJdfbuWcc3I4deoYb7/dSmendW9LcI82/JNGTJt2FoWFMzh27BhPPtlKd7flFAzSrNuBXxPUucs6+Hcj793LwFXIDr4LGVVzDtnZK4Awvb3ZCLGB06dL2b8fZsy4zSxYNpCJpwGZ8KTi90il4R8dy1YjI4xsWlq2cfvtFdx7bzMvv9xKZ2cXqkJonZ0f+iZlsdBlc92Me2GeTMnSdDHw/IypjRLszqELd+1okGaJawhOeX8ft801G2lzdmqOHyAfcTFuobLaXD8FWIS/E2kBYPHi9Rw61GVmjhrAM47t7kd2DJKWlm1UV1dy6tSniMe/icoUkZ3d3Z8IZFWafPTR680KgCqsWRBkZ9XZ+TErVpSycOGLpoaXjClBtU0ThhFHiIeIxWD/fnjzTSuj1qalZRvf+c4GTp6cQUvLU1gVKq1yxddcc7GvAygqWs2UKQ8QiUzGfc/t63AKqxMnznWYNh5A2rutkZbTpNSAfObTkM/Pibdz/xGyw/4C7k5dHre3txT/6A5OnPgJU6dehWF8DyG8CoSz7Vb0kIpJuAU5yOgZ93UDtLcXs23bAeJxS8O3RolPIp+bQV9fDrfe+gPOP/958vNnu0ZMumyum3EvzGHknB+qUYDbXprcNGkWduegrvch7d9BqdPn4kz9zstrZubM6WYNcqk5yomRC/ELlaeRw2DvZNIA2/jgg2u59tpH6OsrRDpblyJnptmANNe8jjvcDqCJ3//+Q+LxuUjBMwfbLv86cDZ9fd1UVz/PI4+8yKlTx2hr+4TOzgeQKf4qO7QzU/MdWlsnUV/fxKlTx8xlKvv1neYPxzarkR2a9Efk5TV7whUxQyj9Aufw4S5OnKjAGWcfi1Uya9ZeXn651XwX7NjtSKSY+fMPUVAwVVkywO2A9IZkWsk6lyOzQD8CViDNSU87tvNr+H7HZhd+27VTIFsC3329XV0XIPMKVBwiL+8menpm4b/3TcD3CS77oBKwbcTj1gjD8ilswDsqOHFiLfv3r+xvqzViGkkT63hgyMLcMIwrkBWVsoGnhBDfG3KrxijeUUBn53FaW2OmAJUfe17eQebOXcnkyUW0tbURCs1g+/YG1/4WX/rS2ebkDD2oalbbw2NvRqdz/skKDOOHzJ07mdtu+7P+WWBOnTpCa2uUaFQpUZD2zGblmjNn8gBrlh/rIz0LKVwqgHfwR2n8knjcOcfkA8gIi1KkOeQyhHiB/fudgnc1crq5byO1fqdT9m3stPJSYDqRyE6qqytpaxO4BYmznvsppDBwts/AOfoQ4taAe+IXOGfOfITK5HDkyEecdVYxKsdma+s6FiwwAoT5m+b92A/8JV5hKtvg9GkMbPOXeAVYD2qc1+htYBPSUR4kFj7F3LkR3nvvML29/xMZYVWNNFnFgX8hONrHm0C0BRmRZWFlsqocv+6O1jKlqJSroqL7OXasM7BueiYzJGFuGEY2Uu37CjL3+zXDMP5VCBGU+jXu8Y4Camt3mXNtyqFiTw+cPv0Ap0+fpL3957S30z8BsrU/2ElCchaZXcDP8CebdCIzOnch52JchDt9HGABQtRy+DA8+eQDFBefoqcnm8OHc4hGL0EOiVX0oopskHzK/NcSVP/iWLcWKdSdwjTIgWlpfsdRp517J8KwapK8hYxKKTXP82OsAmDvvttlFm6yJuV4HxmumYccNbTjHhUcwhuNceZMUAXIA67/lZRs4dixXEW7txGJrGTOnFnK65J29UpKSvwlAwwjyunTvWYbVULG+0wG8tOAfFdWOf6/hmAN2Xl8a+IKy8b/DLIKoyq7Vp6jo2MXvb17zG32mu1oBayOPCjaZxlylDEFiCI7WMu5moPsvIMnxvB2tJYfCvzKlTNjdSI5RIeqmS8B3hZCvAtgGMbzSKkz7oV5siFPL7/c6shylMjQsmrXMq9jxu28UZWtfQrpNLLS8vuwHX72xMryVssP0o6sEUgheRPyo1GXXIU38Gv9dwB3mX9bgsoaNRxHOivzkPb4G812BZmCusxzxbDrjjhxvn5ObbTW8fc2pBOv3lw2ybO9eg5Me5q7Ws85m5CmI1UpgK/4Jp/+9rdP06wYwBQXF7FpUxlNTU8pI3csZ63bl/MNHnnkRdNGHlSO4JTnSL/1HxywNfzfIrM9v4+MOT+E1MoTjeisv2cj8wl2IYW8c/YosDvLj5H5Cw309FjP2vm87sM9suxACv8YcL55zmbc5qIm7IJrFlX4RwsW7k7OMqU4v6ff/a7LNwfpRHKIDlWYz0F+1RZHgD8f4jFHnVRCngaOcLFxOmbc+wUd4wxSu21ACrG7kMI2UaSB87wxpMa0C3ehpiuQRaisELoKpJbchtRsrWvMwdbO5yA15gXYZqBnkRqhVyu3OIE0pZTidJbaJBsLvQRoJivrCnp6ZuKOelDPgWkPy73naEAKFEuzt8w6ncB6Fi48xr59tf1bb9/eoBTmc+ZMY8WKUhYseD4wIcwpaGKxHLZvb+DUKau8rHWPv44Uor1IPwbIZ37cbFsUKRidDvI15v7rHdvPRAr3JuSoaK/59wakgDyB7HRPm+siwBeR0SfOUhPOd6kUKajPRyZ1PU93dw/u+9+ErAPjrJFvOWu7kPZ/zHM6R3gNyNBKJ1Zkl7uTy86+h95e2zQ20Py67mto4tVX35oQZpehCnMx8CZQW1vb//fy5ctZvnz5EE87vKQS8jRwhIuNpU3U1zeZRYhqkcLm44BjFOAW3E1ITSpRpEEv9mOZbv67HhmLvBf5ke3FbaopRWqyBlIDszR5q254OdIM5DRXVCEF+V6kmUM1tHZmQBbjD5lsRXZQ/+C4vp3mtk6BcQS4kL6+bXT3JxdaH6x6DsysrEP09dUihZbzvNYr79QswdLgU60LUle3ks2bgxPCvIKmoOBesrJuoK/vF9hhfrWOMzYhRxqW89K6D86O5xs4y+RKm7Vlsoggo1i811iJvFfWMe5AVTPIb49vQ+prp3B32lYdoKPIyUQsQe5VNFYjq0Re4DmPWvQUFJzh7LM/IhJZSXFxkRl//wVeeWUvR478lEjkBOFwcb8fKrjMrjUylvXUg+LbxxL79u1j3759g95/qML8KO5873NQuMKdwnw8kErIU5ATBk45Zrf3f+DuAkar8Qu6u/Cn5pcibegqOpEaG8iP9QHc1fqsD7sWtelhEvJ1+CyyeNZVyE7B6hCCEkQOIIf1HyOTfLqRndB07IkuQDpNO3ELJWv9SqQWNwt7JNIFPILsvCahCt0sKPg6WVl9tCuKFU6fnktHh3Wdthaek/M6cWX/20tJyRaWLp1LeflWl3lNlfDlrHYJ6tBYO4/ApqPjcaRj2Irb/wi3OcRrg7eShLzC50XH37ORMQgga+irolFW4c+EdWrGTjPJW+b/95jt/AHudxPsMscPOtoSVOa4GjnScJpw1ErQkiXnsmePv0Ki/d08SXs7NDdLwRwKfaQ8jnzH/O0Zy2YXr6L73e9+N6X9hyrMfwN8xjCMeUg1qwI5bhzXpBLypP6Yv6pYFvyBw9NkZV1GOPxV8vLyOf/8qfzpTxG6upYoWtEW0Oo/IaNCrJf0NqSW5rWX/86zn6VN/atj2Wqklr4K6dxMlHgzE3dccRXSnuvUyrcgIzd24ixza/Mi7rIE3iGzunLkJZdcyDe/eZlSM87Pn+KIJrGF4ec+V+krrRAKrWXBgjjXXrtYmTj02GPl/QLG8qU4s0TBTlF3pqoHm+CcmjdYnU1e3pv09HgHuwON/CyfhCUof4i6/s6PkWY7Z2fa5Ti/qtSAlRgUdB1/bu7XMcB22ch3sAL7nfBPn+fMRq2rW+kSuEGj5cJClflOZvVC3qBnlBqPDEmYCyHihmHci3yi2cDTmRDJkmpWaaIa516CPvC/+ItSl622tnYX3/3uXsWWM1CbNPKwUt8l5yE15ktwF8G6ACmsLUdUIm3qBaR5plHZZncUg4Wlsb+OHAFYNnqQI4VavHNBym2sCRpUQ2b1B9vZeTxQMwaUQr6ubpVi+1sCO1qnJqeuzbMaGTZpaa5NvPTSTkpKfsF7772rbLc/41V2NtOmVdDeXuhZp4oOsUZglcjnfg6yc6hHTifXh+z0b0SawHLNc16C7IB7kHXkz0KOCj6F/74/gewUjuI3kVj04rZzBznCrY6nGLfv5hLku9IJvI8Q9/Vno1ZWPsBTT9nfUNB3U1xczIwZ/uf82GPr2L69gYYG/z6ZGoc+5DhzIcR/4J5VdtyjEhCJ6nakQrJa/6WXLuRTn/rffPjhnbg13xNIm6l35hWrpscPkDbMR5EfWStyDkenAL3Msb/Tf+0kG6lFVyPDypy2bZACpSjBvvnmeRqQw/uP8Nf1BjmUvwJ7iK9C3YG1tsb6U72DnsVA5hEnra1dvmVgTx7s1w6biES6kMJ0K7IGiQw3bW5uQiZDrcNtl16D1JDd2Z2h0PtmKr/Xxl8K/Ji8vOspLp7C0aOniMdLkAI5jtuOfTfuRKC7yc4+QF/f5xDCaZ6zJn4uRQr8oAgSK/FIFXnjjIyZax7vWfzOWud2EeSzjOAeLV4N7HadORJ51GUOCfpu5syZxsaNlwc+55Eq9TEWyIgM0GRJpcKaU0Cks6BPMlq/db4PP7SmBqsmN/ct4vFjCDEX+bGci/1BWvONliKHrtdjh+A5eQY53J6J1N7qGLikazbSgWoV/rfKyH4D90jAu28niaNutuGc9X3GjL/n9OmYOfWdl9nIqIhrkDMsRYFlRCL/PaH9M9XM4LY2tQmrrU06P9zaoRWX/RnHsn3I+PhdyNHMEmSooLM87TeQndvbyCjeQuAfHOGNVeY6t2+hpweOHfsZ8fhPHeerwm2H9qf19/Zeg8rfYG/3zwSNfKQfxDkhuTciyjrPm+a/xeZvA4bRgRAlju22YD1rd45AG9Ik58fqREH93YTDazhyRHayqm95JEt9jAUmjDAfikBOV0EfqzMJhT6isLCC4uJiU7Nwv2DV1c/S0uKeDu7MmcvJyfmxZ6qtSuzwQGt/K1uuDVXxLll8aQq2cD5OcBw6yA93DXIIfTlSgDvt3vfiLhewBTvW2SBR7XDp2PwpsJPuboOZM3vo6Libnh5VbPSz+DX7pgHtn6oOHFB26kVFM2hv92ugRUXSCezWDq0p+7z39zGkcPJG/tgzGsl/nfkATrYh8wu8voX1vnwGdSao934EVR10bpeD+h2w7rcVt+9PtZfvhiWkbb7whUpmz4ZY7EV+85vv0d19HtI30oDsHOooKLideHwynZ3nK1vY0tLmG3nt2FHN0aOdtLS0EY1u4ODBUmVSnoWqQ8/UsrkTRpgPRSCno6CPuzORQ+uPPz7MO++8x7FjUiO07LKHDuWiSqbwz5n4FKp6IvJDVRfvkv7pfPwhj9cjk5M+ja1NrUYOiVcATxIOX4NhZHH6tPXhW+e90tz3E6QQd7ZJXTtcchxp2/85Z87Ahx/KQlVnn72Bnp5c2toiFBXJNH57IgvntVRw4EBIOUE2BNWf99q4bUEg55r0hgFewdy50nfh1g6D7u9VBEf+JBK6Trw29SZsZ6UX73G89mBlLWLHdk3IsMOpSM07C/c7AHb76zCMxxDCqtHTy4wZxwmFfkkkYl9bUdFdQKi/rMSZM2fjD2uErKwYM2fOorNT5RdYSzS6gerqZ32CV8b+qyeCBnVHbZHJZXMnjDAfikBOR0EfuzOxIweEgO5u2L+/isrKZ3jqKSvBRBX7e4vvmBJV+3+HFNgqrLR3r9B6ANmBfBpp67XivYuRTtAmzpzJ4qKLzqe5+SB20a1ec5svIp2hXqetV5BZ9+xOpG3fnXAUiTzNlCm3U1JyDoWFFzFpUhzDCNPervrQFtDRUaucIBuC6s97SwjY1RH/+q8rzLkk1SYwp3b4f/5PH73Kxz9NtRC10A1K0wjjFm4NBFcpdDbCm9Z/DzLUVGXvnovUqE8g6/RY/pR1yBGYdR+tkMU/AhXMnh3jC1+YSSwGp061AUX09HRz5owcaebmdtHWNoP9+63OMqi2TAXt7Rv4+OPvO87lfB/lN3foUC7799v7u8MR3fWM3nzznQEFdSaXzZ0wwnwoAjkdNdOPHj2OfLHVU5dFItXs2LE3QTibN83bwhs8VIltDlExFXcIoPVBPIV0Tv1fpJB1Ol3lRMDx+P92ZEOuRppyZgNfJCfnAPH4p1BjCTIrCsMyA01Xbt3ScoaWFjvaJS/v+oDjHnfsIwWyUyuzHZrOj/4DvEIAyvjDH6R9NlFMOdjD9sWL13syP61j9qKqy+0WupbpqBnbDm05qPcgzWDO+jJ/QGZiquqlvG+uO4OcKHoX0lEdQ46SrMxJeaxQ6HfEYhHgYtwjC2sE9UPsztcfsnjy5DqWLi3mX/+1mUOHeojFivqvtbt7Hbm5H9HZ6Txu0PtcDJQiIznvQca8O0NZVwF+xcYOR/S37YMPVtPXV+7b3imoM7ls7oQR5kMRyEN1pNTXN3H4sLtyn8r8EIsl6nTixGJe+7RVy2MFcCn2bDalSG3am4hk1SC3znkZUnA7zTf+iQTs0qxOnjbrmBTT3NxIe/syvBEJNlb53G/g1sKCNNMS5MhAxp/39GSj1i7dDt7f/76dM2fs+O1wWPXRV6JyzMZieezYsZc9e+qSeq51dSuprHzANNeo4rTt52sYdyBEDCl030WOjkCG/TnNBVZs93/HMmtIrkOtvYLsQFaaf/+n+a+zs7KmmJPHmjKlgljsMyR2ilqzXqmLiD38cIVZIM59rbHYD4nFvO9OUJy8NYIpBf6H47rexLLBh0LqujfFxcWcPr3T0wY5nZ3K7OgU1JlcNnfCCPOhCuSh1Ezfvr0hCedVL6EQLF16Ni++uNZRsB9yctYwfXoWsVgU98d8FJhMTk4P8Xgt7gJVzo//D+b2Z2E7od5EDrW9dnj1B6GuNWNw4MCbnDjxCdK88jn8jrS7kCafj5CaqBXZYHWi3tA9a102dqbqOtyaqhVN8aKrPWfOOP/XRDQ6DdkROWuX56GOZd+QsjN1zZpP8/jjFbS3G8jkKvcxCwq+zpIle1m6dImZjGSYbVmDDCH1ZvNazmvw19ixQkO92itIJ6fVMXo7FqtEwi/IyztCV9fHBJts5DkN47hpF1cna0WjCzxLLF9MA7K2j5OB5kwFWepZdjbOSZ+PHVNPhD5njuwIVDVzVO+pU1CP5MxkI82EEeYwejN4D1yMawtFRRE2bryD7dsbiMdvwSm44vFvcPr0o7gnKJDk5V3Pgw9eyXPPVZnCwomV+ViJ/OC9Eya3DtAuJ37Npbu7j+5ur4Y2HRlCOBWpOd+HLYDuRI4i/sqx7Fn8QroUt+3dGvp7Izyc22zBNnF0Ic04y4CXPPvMVlwbwCwOHPhjSs7UlpYq7r13Gd/73itKDVKIPGKxbF5+uZVbb53D9u2/NjMSZxHsmLTuvXW/70I6iW8lODTQKikLbm3aEuzyGcmwzyogeJJuORXeNbzyShu/+tWHdCn9riot9kLkSM8792gpMsJnA1lZbfT15eKfjNou17tkybls3HgZ27c30NPTSzi81qUIWYI3qABaOHzInDrPvb1FJocrTihhPhSGEs4UNLTLydnPtGlfZ968KdTVyTk3H3nkRVS1OLKyvBq0JDc3zKWXLgTg4Yd/STTqzO6UqeqxWB7+2YauR9Y+UfFb7BK7caRpwDsbkpWg4sQabfyZuZ/X8fWPuM08ILXLF3ALaq/mBrm573g07/uRsey1SOEyFxkXbZ2zCVkcrMTThqBh/yE6OjbQ0FCatDPVmqx7wQK1BumcEq6lpYp583JNYV6GNC2osEJB25DPKB/36EkVGmg9hypktqdFUEbttfiTwFYD77BkyaXU1spqjPX1Tdx001rPqHIN0lymancDclITb0XKGLCTz39eTiwSiexFjqp6kdFSdwDyXX3rreNUVna7MmrD4QpKSvxhvKq489mzc+jqqqCoaAZz585WCurRUuqGGy3MkyBROBMMHAr19tuH8NaWzslZQ1VVef+HYxEs+KPK5d3dfXz1q3+HELOJxxuwP6T3yMs7xdlnT+LwYe+w2NLYVHN13o+0ZzoF8QPAp8nKuobPfraEd955j+5uSztzCv0y5AccJ7Hjy6u5fR9ppy/AX2NG8rnPTWfWrGp+/ev3OXFiKlJA3I5tG67HLumLufwJ/NmLZfjrfK9BavGWkPBHN/izQ6Vd+qWX3uXCC0PmRMhO/4S7Q2pp2ca0adc7ttuJ/95LgSoF+Hzk6Ob3rvNJ00cFctTTi3/6PmfNl6BnsBipRd+EfF6fQd7LUn75y7XU1u7i5Zdb+eSTHLKyPkSO7Oaa5/s8/pmcrGu1zF5eZeR2TymFvcRi8MEHb9HW1k0sthMhdhKLLePw4Vbc714p0Wgpc+ZUuwpwBcWdv/eeXD5jRhUbN16ekUI7ECHEsP7kKcY3ZWVVAoTvt2jRalFSssW1rKRki9i9u1EIIcTu3Y3m+ioBjQK2Cqgx/20U5eVbfeey93Ee80FRU7PTs7xRwPUCNgu42fy/t41bxaJFq0Ve3pVmG2rMf9d5jmO1q0LAauW1wnWipmanEEKIwsKbze22eLbZYi5vFPAVzzmt9n3Nc84bBOwUsFpkZ1v7uo9bVHSf4p7uFLBGcX7rPDXKaywoWClqanaK8vKtYtky+X/VvVu2rMb1XOQ1O4/nbeNdYvHi9QmPCatEbu41Ytq0r4pJk64ScJN5vyrMv28TcJdnnzvNa/Xe6zsF3KI4R6PjGarfW3kvVH/L/cPhRPdVblNYWCFmzFglrHc50fmmTbuu//kles/lee5RHsP7PJL5PlXf13jClJ3Jy9pUNh7MLxOE+bJlNcqXpaCgIuFLZL9k6v2DXtDduxv7hU15+VaXIJOC4h7zo28UtsC82fzonefYLGLgP+YAABoCSURBVKZMuUpkZ1sCwtr+ZmV7YJWA25XrpkxZ2d++8867RcBXA45xhYDlwjBWKT5USzBdL6DSJQhycq71CCS7g1m0aLXv/riFq0pQJfeBJysILr74HmEL1MT7BB3TKTiLiu4Xkydfbt6HRIJTCLgq4HhXK5fPn18hCgsrxOTJ14msLG/n8KDn+N53c+C2l5Q8KHbvblQI5EaRne0WxkVF94mamp2irKxKLFtWI8rKqsTu3Y0J7pH6uSYSzEHfZ6IOYDyQqjDXZpYkCJ6AwmtHllhREbbjM7VwqERVGC+91KoEpyoXuxb3nI4tdHefhTRt7EJGv2wjuB6Lt5aLzYUXzgSk2ejYsWm4a5I4+XPTCfWMZ/k2pPPzP5AZo27z0rRpM5Qla2EN77570jdTzMKFL/ZPOODGciD6zSmqqIVkoxvc2aGqeuH2c7ePWY5tBjqEDAOVZqlIZDJ5edm4zT2gzhYtUJ5P5gW4fSTh8Bq2b1/vqiu0Y4dlnjoXt+MUs1212GayoEkj3mfOnPtck5Srar0vXfr5/knF5f8/oywrHA6rI2X8ZriBo00yOdwwFbQwT4KgD96ume1OQrGmBrNfMn941mDDoex5J1XOLWdo209wl6ddi51FqgoXux9po83G6xzLy7uba65ZBDjDLIMLdPlD1yxmIcPQXnct9dcft2gCOujouKBfcB84IDNlgz7gwsI3Wbiw1hQki1yCJcgZBgNHN8h3wPKbqK/dOS/la681U1f3jBn7bGHViZ8LQE9P0KTL3mii08qtpP38bmxn4wGuv/4zyiQn2+/jvK7VuCNLHiBo+t7zz5/KyZNTHJOUW6V+izn77Kl885uXKRWQoLLCQXXIpb/mKLCBgoIuM7olcbTJUMMNM6ZWSypq/GB+ZICZRQi16WP37kZRVHSX8NtP71cMQ6XpIBS6TSxevN5nQ0yFRYvWKYbH8peVdZPIyVEPv6Ut1TLLrBawXkizitPG+6CAb5nD3RphmUJKSraImpqdpp3Uuh6vzdMawg80VL9fwGpRULDKcy/v92x/peIcW8TUqVcqfAhChEJrxKJFq5O+t9Zw3zn8T+YduPjie3x2Zcv04H5Gic0VweYu5zYPCulXcF9rOHyPUNnlveYI5zUuWrS6364vzVQqu77fF1JS8qBYtMjpS/E/e6evyHne6dNvV17jxRffo7CZrxGWz8V7P5N5lirTZDL7JfJ7jSakaGaZUMI81Y83GYI+WuujGuxLlojduxtFOBxsW1TbEBsFrPUJRlgtwuFrBawwhUuQQ9VyjFV5jul0njY6lnudaG5bbTh8s9IpNm3adQKuFdIevCJA2K3s71wWL14vQqHbhNP+nszHONSPONFz3b270WyT6hlUCNspvFP4HZ73mQKtxnFN95jP5FoBN4hp064T5577NeW9cdqJVdcYDq8RNTU7A+3M8rz2cy0srBC7dzea21sddWJfkfu8wf4F5z1cvHi9WLRodVq/k2QYy85TLcwDGK4eeLScLzU1OwO1Q/ULqn5p8/JklIpfK/Y64qz9VRq5V0t80BRUW4XU/LcKb+ewcOFm5XW5HY1BAmdV/wc30McY1IEP50csj+0cBVmCWxW9USrsDlHdicLdvv3y8m5SbOu+7iAncTh8c5IjB/s9lpp54udibeu+t873RXYGodBtYtGidWNC+x3LztNUhfmEsZkPV7W00XK+1Nau59JLmwJtvQcOeOOeWxx/2zb+eLyXJ57YzYcfLsbtCPM64pyz2oNtp30D6VT7IdIR53WybUU176eVku0lEjkBPGn+L8jxPBVIXBwpFstOmB+Q7oJLtbW7ePzxRuLxMJ2dx5CTTjjjpZ0+C4ttyLorkilTusjN/REnTjiLgP0aO9PVem659PRYtX7sgmr+ScPVvgvp0zhCSUmV55vwJ2u98cZvmTlzJSdPdmPXc0n8zrvvrfUeVGIYIISst7J/v5zWD3A5a0fadp1JztMJI8yHo1pafX0Tx49HCIXWuaq7jVSth0RRL089Bd/5zgbeeacL6CEej9LZCd7aHX198OGHd+Ou8leFrKPyFpaAz8trdswCZEeb5OVdT09PGyCQDrVnkAJGFsmCVykouNeclV6S6P4UFxfT3l/eI8hRK51noVCvNfrzEQr1Kqd5a2kxuO22p8nKUqfTNzcf6o+c+dKXzu5PnkkkXGprd7Ft2wHicW9pA2dlTMs57d3/fKzO7oILKmlry8fZCWRn30Rv73pkTZk23A7Le7ASevLyXkWIs3jkkRd5/fVX6eqah3SQqis45ufPpa7usn5loLPzOK2tMVdd8uzsSjo7C5GddK1jf/9zKSq6v38ic7+ALAUaEMJfenig+VWLi58nP382p07JuUvz8+emVdBnVK2WVNT4wfwYI2aWdA+rh8u5OdA5B2vzdycwDTy89jrnJk++RuTl3SicSUBuJ1yjkPZft7lm6tR7XEk6A9lD/c9J3lvD+Jpw28WDYp3tde4htNc81Chyctxmqpwc9/V41weZ5QaOebd+qiH91v42z5/vtbOrTFpe89dW4TdlJNpH+i6CEtas52QnhlnHUD8XafLa6soFUD0TtQ8hyDQTdB1rhJVLkU4n5XD4tdIBKZpZJowwT/TRD4aRdpykw+a/e3ejyMq6MUDweAVNIkEoHWl+J9w64U5kkkK/oGClKCurUiaPONtWVlYVGCmSqEMI+hjdz0j1vBpFTs7VYvr0280IoJ0DbK9+vkERG/576k20Wi3OPfdrorx8q6ip2akQeMl0vJs92wXts1LYkUmJ33uZnFYh3AlkVmftfLZ3CquT8NqYvc8kyEa/ePF6IYTKdp0oqahxWL+1sUKqwnzCmFnSXS1tpIvcp8/mH2QLPITbLHDcse55vDMCRaNP0N3tjRXuRVXXu6Mjn4aGh8zSvrdg10Cx69u4h9jBxZVUBJmb3ENo1fMqJR5/kZMna/vbat8D9fN95ZUPfJUVg+rmOO91OLyGaPQruAtQrWLBAllDvbx8K7GYtzTtQNU2QRaquiiJfc5w3nkRLrpob8L7WVu7i4cfbjTt6tY70YCsGTMJf80eidfG7H0m9fVNjvrvFltobY1RX9+kMM0EXccCpA+hNCMmlEgnE0aYQ3qrpY204yQdncf27Q309d2Pur60NVkvyNlurGzQ4Pkni4uLmTHDaW90Oi8ttmFNniBrtNt2Y6szEkJ4Oip1caVUcXbgr776liIpCdydm9Ppq36+J0+eQ0NDnauy4r33LmPbNncN+uzs1Zx3XjfnnCMTmI4cgYMH1/uOF4vJ4lTy+V6G+9kEOYCtNm9Blhx2bhe0z6e46KKZCe9nfX0TDz98wDHpwy5k8tmPUE//JictKSnZM6CNecWKUoqLnyUScZc7jkRK2bGjWmG7TnTt8p0fj07K4WRCCfN0MtKOk3R0HlJgWJ2ZqjZ2KVLwrseOXAief1JqzZf3j3Z+85ssupVZ2kWOv92dz0ARKUPFnQE5cPSGsxxATo5bQDu3d46KZOXLXTz++Eri8RA5OTHuvbfUVRGzvHwrBw/622c9P/l8rWezAdmBfoQsD/tjxx7W1HvyORUU/JB583ppa7O03qDJICr6O44g/JOotGKXGwhO83/ssdVJKUn5+XNxO1IlsVi2b+R86lSEgwfvoafn7z3XcQWwd/w6KYcRLcwHIChcaqSL3Kej87A7hFJktEmtYquLzPU/x65DchdeAREKrWXjxltcwvL22w8FCHNnGKK783FHpKjLIqQD7/Nqbj5Ee7szMkTiLgdwCa+8Us0rr3zAyZPn4K1r4uxsamvX+8oZOxno+bnruczALmW7Brdpxpp6r5Zw+Kf85Cfr+u+/dW2vv76fri7nhNuy3aGQd7JtN/7RnzVvrVVbxs+SJecOua6/swyC81jS5FNhmnzkdYRCP2PBgjh1davGZ8r9cJKKgX0wP8aIA3QgVJEiI5Xqm2yUylC97slk5kknmTNb05ksZJfwVUcvJErxF8KbXOSMSElUFmE4SMUhni5n90DPT53oE/ScrhRf//q3krg2O1Fn/vzbxKJFq8XChZtFYeHN4uKL70mQSOXN4vVn9eblfU0sWrQupXIIqQYhjNVIk5GAFB2gWpiL4EiRgVL1h/PcwynEguqLhEJrxNSpVwp36JuqDoe3Domq5kuNyMq6QrhT02VWqLMmi32M5O51OksyJCNcy8qqxMKFm83yCf6OKN34ozqCO8igeiiyDss6MX/+DSIUUpVwaHT9bR1n4M6+UcgyC5tFXt6VoqBgQ8rv7UQWzqmihfkgCNK8Cgq8NbnlL52pvqNZGyKoeJi3cykqurO/QJO6DolaYJx33i2mEKwRVphikBBMJq16uDs+b1Eqb4mDcHiNuPjie4ZVCKnfh0YzdNLqFBt970lQHZagSUvsv1cKqOovULZo0TpRULBKZGffpHwekyevTBhqmOnhgiNJqsJ8SDZzwzAeAa4GepD54ncKIU4O5ZijQfCEy+r63p2dxykv35qWtOORDnF0kii6x+0LuCNwu+3bG1zZr5JtQCXHjk1zOdTC4bXceuslymMF2VOd91rauX/uWp+OkgygmhrQH70RjT7B3LkDR9gMJS1dbVvfQyh0NgcP1vq2t94TVeiqvPeqrFPnu3UhUEtz891UVj5DJGKV7FWX+f2Lv/g0e/bUsXy5vy3O9mhGnqE6QBuAvxJC9BmG8bfAg8gJHMcVQYJk3rypzJzp/rCKiu6ntTXGG2/YH7pqAuChnns0w65SCeFUd0ZNQCvR6BKc6eTR6BO88kq1Ynu1EPPf61rlvukQIH5hOLhONlE9mGTuaZBjffv2hoTRMMEKiaq9vb6/z5z5kRk2aJG4Br/93g6f01qTGkMS5kIIp3v818CNQ2vO6BAUaWBPQGt/WMeOdbJ//9Ou/YeiHY7n2hD19U00N3ujHKzaL//uWGYlBwUneqiEmP9eD1/H5xeGgztXOpK7gjrTRO9JkFIgZ31yLnGGY3pDMzsdf8vzFxR8nUsuudAXrbVpUxkHDqwmEinCKfDb2h6gvr5JR5qMAukMTbwL+J9pPN6IMVCYofPFTPfwcqRDHNOFnSk4A1kR0DKnqGZAspNxEglDrxDz32u/thgOr+HIEXxZmaniF4aDmx1quMxmA70nQUrBrbcu659tqbPzOEJ8wp/+9ATd3XvxTyHXhjsLuJQlS/ayZ0+tsj3Fxc8TibifdSTyaFrMXprUGVCYG4axF3fWh8UWIcS/mdtUAT1CiJ+pjlFbW9v/9/Lly1m+fPlg2josuO2bInD6K4vhMIukMzN1JPBnCjYhk5CKyclpJa68RdlDiIu3kPeosHAlxcVFtLS0EY1u4ODBUg4eHJq5yy8MSykq+jFnn72BadNmJd3JDqfZLNF7kopSUF/fxE03/Yxo1LnOygKWqfIwcOeVnz9buVzbzQfHvn372Ldv3+APkIq3VPVDpqj9CggFrB9Oh++QGEx0RLoLdo1HEs0+Lws0+ddZM9akQqJ7PRxRQOkImxsv74ecBMTOG7CiXgoKViV9/WN5lp5MgBGOZrkC+CawTAihLhA9hhmMfXO8mkXSSSJn27x5U5k0yV1Qqajofp56an3K9yjRvX7kEXVq+lC0wnSMkEb6/Rhs5MycObM4eNAflbNkyblKs4qK8ezvyUSGajPfgayav9cwDICXhRDBOc1jjMHaN8eCWSTRRzzcM7YkcrZde+0ynnzyddwp6KdSar+ToHs9FqOALEbq/RhK5Ew6BPFAHVfGzHo/XkhFjR/MjzFsZhmvw8RE5qGRyChVJ6jc01+vfKB7mq7a7OPBnJEsg8lsHer7O5zZmCOd2ZyJkKKZZUIL8/EqEBJ9xMkK06GmxAcJgmQyOUeq1sl4YbCCL+heB02WPZKMV0VpLJGqMJ/QVRPHq/17MOYha91Qk1oshmL+SFf43lgwd6WDwcamB93rlpa2EYn1TmRGGc3M5onKhBbmMD4FQiKBKTt09ToYvOBI1v6ZjC12LNu7R4PBCr5Nm8p46aW1nhrkW4hGN7Bjx95hfa8HUgr0Mx55JrwwH48MJDATrRuM4EhFm09mtKOjINwMVvCtWFHK/Pk/5eBB9+w9MtM28UQUQ2UgpUA/45FHC/NxSDICM2jdYARHqtr8QKOd8WreGi6C6tIcO9bJ8uW1CUdCQSGGw60BD6QU6EiXUSAVA/tgfoxhB+hEZDBO32Scmpqh4XTmLl683pysY2CH6Gg58Yfi4NSRLsmBjmbRDESqUSA6MmFkSfV+j0ZUz1A6Ef0+JUeqwlybWSYgQWaQoKFvKvZPPXweOqn6NUbDiT8UU5mOdBketDDXAMk5OQf6cNMV9jjRGS+RIIPtRMbL9Y07UlHjB/NDm1nGBekY+urhc3oYr8lsyZLp15cu0GYWzWBIx9BXD5/TQ6ZH+2T69Y0WWphrgPQMffXwOX2Mt2S2VH0l4+36xgNamGuA9CTy6ESRiYn2lYwNDGmaGcYTGIYY7nNo0kN9fRM7dux1DH0vT/ljTMcxNOOL8vKtNDQ8pFhezZ49/oQmTXIYhoEQwkh2e62Za/pJ1+QMWngPTCaFcGpfydhAC3ONZoTJNLOE9pWMDbJGuwEazUQjuNbN3lFq0dDYtKmMkpIq1zLpK7l8lFo0MdGauUYzwmSaWUKHGo4NtDDXaEaYTDRLaF/J6KPNLBrNCKPNEprhQIcmajSjgA7h1AxEqqGJWphrNBrNGCRVYa7NLBqNRpMBaGGu0Wg0GYAW5hqNRpMBaGGu0Wg0GYAW5hqNRpMBaGGu0Wg0GcCQhblhGH9pGEafYRgz09EgjUaj0aTOkIS5YRjnAJcD76WnORqNRqMZDEPVzB8FvpWOhmg0Go1m8AxamBuGcR1wRAhxII3t0Wg0Gs0gSFg10TCMvUCRYlUV8CBQ5tw8je3SaDQaTQokFOZCCGUZN8MwFgLnA78zDANgLvC6YRhLhBDHvNvX1tb2/718+XKWL18++BZrNBpNBrJv3z727ds36P3TUmjLMIx3gD8TQnysWKcLbWk0Gk2KjFahLS2tNRqNZhTRJXA1Go1mDKJL4Go0Gs0ERAtzjUajyQC0MNdoNJoMQAtzjUajyQC0MNdoNJoMQAtzjUajyQC0MNdoNJoMQAtzjUajyQC0MNdoNJoMQAtzjUajyQC0MNdoNJoMQAtzjUajyQC0MNdoNJoMQAtzjUajyQC0MNdoNJoMQAtzjUajyQC0MNdoNJoMQAtzjUajyQC0MNdoNJoMQAtzjUajyQC0MNdoNJoMQAtzjUajyQC0MNdoNJoMQAtzjUajyQC0MNdoNJoMQAtzjUajyQC0MNdoNJoMQAtzjUajyQCGJMwNw9hoGMYhwzCaDcP4XroapdFoNJrUGLQwNwzjy8C1wCVCiIXA36WtVeOIffv2jXYThhV9feOXTL42yPzrS5WhaObrgL8RQpwBEEIcT0+TxheZ/kLp6xu/ZPK1QeZfX6oMRZh/Big1DOMVwzD2GYbxxXQ1SqPRaDSpkZNopWEYe4Eixaoqc98CIcRSwzAuBf4XMD/9TdRoNBrNQBhCiMHtaBj/AfytEKLR/P/bwJ8LIdo92w3uBBqNRjPBEUIYyW6bUDMfgF8ClwGNhmFcAOR5BXmqjdFoNBrN4BiKMP8H4B8Mw/g9/397dxNaRxWGcfz/kKoYAhY39aOBFFGpRcUgEhQXSoUg0rpTUawWXGmtLkSreymIqChd+NHSoq1CLFKhYOPHQiiIYozSWKKgmFSaip8oSC19XJwjRI036J3J8R7e32pmGGaec+/w3nNm5nDhOHB7M5FCCCH8W//5NksIIYT/j1ZngEoalXRY0meSHmzzXEtN0qCkdyQdypOm7i2dqWmS+iRNSHq9dJamSVouaSxPepuSNFI6U5MkbcnX5ieSdks6rXSmbkjaLmku3wn4Y9uZksYlTUs6IGl5yYzd+If2PZavz0lJeyWd0ekYrRVzSX3AM8AocBFwi6TVbZ2vgN+A+22vAUaAuytrH8BmYAqocfj2FLDf9mrgEuDTwnkaI2kIuAsYtn0x0AfcXDJTA3aQasl8DwHjti8A3srrvWqh9h0A1ti+FJgGtnQ6QJs98yuAz21/mScWvQysb/F8S8r2Udsf5eWfScXgnLKpmiNpJXA98DxQ1UPs3MO52vZ2ANsnbP9YOFaTfiJ1NvolLQP6gSNlI3XH9rvA93/ZvA7YmZd3AjcuaagGLdQ+2+O2T+bV94CVnY7RZjE/F5iZtz6bt1Un94QuI33gtXgCeAA4udiOPWgV8I2kHZI+lPScpP7SoZpi+zvgceAr4GvgB9tvlk3VihW25/LyHLCiZJiWbQT2d9qhzWJe49D8byQNAGPA5txD73mSbgCO2Z6gsl55tgwYBrbZHgZ+obeH6H8i6TzgPmCINFockHRr0VAtc3qTo8qaI+kR4Ljt3Z32a7OYHwEG560Pknrn1ZB0CvAq8KLt10rnadCVwDpJXwB7gGsl7SqcqUmzwKzt9/P6GKm41+Jy4KDtb22fAPaSvtPazEk6C0DS2cCxwnkaJ+kO0u3ORX+M2yzmHwDnSxqSdCpwE7CvxfMtKUkCXgCmbD9ZOk+TbD9se9D2KtKDs7dtVzOPwPZRYCZPdgNYCxwqGKlph4ERSafn63Qt6UF2bfYBG/LyBtJExmpIGiXd6lxv+9fF9m+tmOcewT3AG6QL6RXb1bwxAFwF3AZck1/fm8gffo1qHL5uAl6SNEl6m+XRwnkaY3sS2EXqUH2cNz9bLlH3JO0BDgIXSpqRdCewFbhO0jRpNvrWkhm7sUD7NgJPAwPAeK4v2zoeIyYNhRBC74u/jQshhApEMQ8hhApEMQ8hhApEMQ8hhApEMQ8hhApEMQ8hhApEMQ8hhApEMQ8hhAr8Do1TcAyDO4z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XMAAAEACAYAAABBDJb9AAAABHNCSVQICAgIfAhkiAAAAAlwSFlzAAALEgAACxIB0t1+/AAAIABJREFUeJzsvXt4ldWd6P95c2NvLoEQoYmgImlVKrWFqQz9nTOBemqi4q1aDbWKF6LcBNT5tVMJadKJnJnqHFtBqE51plrbY89vptMzQ2YwnMch8fTRapWWhmKrwRskWzAGSMLehp2s3x/rffPe1ruzd7Jz21mf59kP4b2u9/Zd3/W9LUMIgUaj0WjGN1mj3QCNRqPRDB0tzDUajSYD0MJco9FoMgAtzDUajSYD0MJco9FoMgAtzDUajSYDGLIwNwxjhmEY/2QYxiHDMP5gGMbSdDRMo9FoNMmTk4ZjPAb8uxDia4Zh5ABT0nBMjUaj0aSAMZSkIcMwpgP7hRDz09ckjUaj0aTKUM0s5wPHDcP4R8Mw3jAM40eGYUxOR8M0Go1GkzxDFeY5wGJglxBiMdANfHvIrdJoNBpNSgzVZn4EOCKEeM38/z/hEeaGYejiLxqNRjMIhBBGstsOSTMXQkSADwzDuMBc9BXgoGK7jP3V1NSMehv09enrm2jXNhGuL1XSEc2yEfipYRh5QAtwZxqOqdFoNJoUGLIwF0L8Drg0DW3RaDQazSDRGaBDZPny5aPdhGFFX9/4JZOvDTL/+lJlSHHmSZ3AMMRwn0Oj0WgyDcMwECPlANVoNBrN2EALc41Go8kAtDDXaDSaDEALc41Go8kAtDDXaDSaDEALc41Go8kAtDDXaDSaDEALc41Go8kAtDDXaDSaDEALc41Go8kAtDDXaDSaDEALc41Go8kAtDDXaDSaDEALc41Go8kAtDDXaDSaDEALc41Go8kAtDDXaDSaDEALc41Go8kAtDDXaDSaDEALc41Go8kAtDDXaDSaDEALc41Go8kAtDDXaDSaDEALc41Go8kAtDDXaDSaDEALc41Go8kA0iLMDcPINgxjv2EY/5aO42k0Go0mNdKlmW8G/gCINB1Po9FoNCkwZGFuGMZc4CrgKcAYcos0Go1GkzI5aTjG94FvAvlpOFbGUV/fxPbtDXzySQ6TJsXZtKmMFStKR7tZGo0mwxiSMDcM42rgmBBiv2EYy9PTpMyhvr6JzZtfoKVlW/+ylpYqAC3QNRpNWhmqZv7/ANcahnEVEALyDcN4VgixyrlRbW1t/9/Lly9n+fLlQzzt+GD79gaXIAdoadnGjh3VWphrNBoX+/btY9++fYPe3xAiPT5LwzCWAf+vEOIaz3KRrnOMN5Yvr6Wxsda3fNmyWvbt8y/XaDQaC8MwEEIk7YdMd5z5xJTaAUyaFFcuD4V6R7glGo0m00mbMBdCNAohrk3X8TKBTZvKKCmpci0rKdnCxo2Xj1KLNBpNppI2M0vgCSawmQWkE3THjr3EYtmEQr1s3Hi5tpdrNJoBSdXMooW5RqPRjEFG22au0Wg0mlEgHUlDGo1mjKKT1iYOWphrNBmKTlqbWGgzi0aToQQnre0dpRZphhMtzDWaDOWTT9QD71gse4RbohkJtDDXaDIUnbQ2sdDCXKPJUHTS2sRCx5lrNBmMTlobv+ikIY1Go8kAdNKQRqPRTEC0MNdoNJoMQCcNaTQTEJ0ZmnloYa7RTDB0Zmhmoh2gGs04Ih0adXn5VhoaHlIsr2bPnrp0NVUzRFJ1gGrNXKMZJ6RLo9aZoZmJdoBqNOOEdNVa0ZmhmYkW5hrNOCFdGrXODM1MtJlFoxknpEujtkwyO3ZUOzJDr9DOz3GOdoBqNOMElc28pGQLjz2mBXEmotP5xzk6/leTCF1rZeKghfk4pr6+icrKXxKJPNq/rKjoAZ566vpx/cHqDipz0c92+NChieOY6urniUR2uZZFIo/yne9sGLcfiE5QyVzS9Wx1h5AmhBDD+pOn0CTDjBmrBAjfr6Bg1Wg3bdCUlVUpr6m8fOtoN00zRNLxbHfvbhQlJVtc+5eUbBG7dzcOY8vHB6bsTFrW6tDEMYRhfBKwpmdE25Eu6uubePXVD5TrdILK+CcdoZJ6ntL0oYX5GGLevKlAlWfpFubNmzIazRkS1hD8xIlzlOt1gsr4Jx2hkjobNX1om/kYoq5uFZWVzxCJVAPZQC9FRRHq6u4Y3YYNAlvjakJ2UO5wuo0br/DtM1Fsp8NxnaNx7zZtKqOlpcoXKql6tkHobNT0oYX5GGLFilKeegoz9AxCIdi48Y4RF2hBgiEVgWFrXNZ62UEVFPyRxx5b59tvojhKh+M6R+vepSP5KB0dgsYkFQO76gecA/wncBBoBjZ51o+Aq0CTKrt3N4qysiqxbFmNKCur6nc4BTmkamp2puSoStU5NlEcpcNxnUHHLCy82fV8g575aLN7d6MoL98qli2rEeXlW8dMu0YbUnSApkOYFwFfMP+eCvwRWOBYPwKXrUmFRBEEiQRDKkJIfY4HAz/UZctqlMe/+OJ7RlUApVsABl3njBmrBn2OoGOCtbxR5OVdKXJz787YqJGx2lENhVSF+ZDNLEKICBAx/+4yDOMQcDZwaKjHTgfj2Q47lLYn2jc4gqA60CEVj4eVy4McVakOwdW20yYOHzY4eNCuvf3SS2v51reaqa1drzxOOhkO80WQjfjEiVwaG+NADi+9tDOlazx16ljAmuNIn8UL9PQsBtw1zK1nrjJ5jadvZqKY6AYkFck/0A+YB7wHTHUsG+b+K5jxHMM6lLYPtK9bk2sUUCWgRhQUVIhFi1anRTNPx/WGw+pzhsM3j8gzHA6TiOo64U4B93uucU3S1yifmfeYawRcKWCdR0t3/5YtqxmwfWP9m8lUEx0jrZlbGIYxFfgnYLMQosu5rra2tv/v5cuXs3z58nSdNiGJNNCx3mOn0navJnX8eISWlqcC97W1Q6m1WZEmHR0wadIDFBWtJhJ5un/fkpIt3HrrMp57zu+oWrp0LuXlWwetxTnbnp/fwaJFleTnzyUU6uXo0WKam/37RKML2LFj77A/QzlKaQIakLECcaBsSGFzzhHL0aOdHDz4DkLMAR51bReNPpHwPXXet3ff7QIWAxuATuA84Bak83mVuUdyUSPJvndjSXvPlPDGffv2sW/fvkHvnxZhbhhGLvDPwHNCiF961zuF+Ugylh/yQB9Dsm1XDTFDoXVIIVSq3NeOIDBwhgyCLB+wePEGPv952zyydOlcXn65lXC4m8LCCoqKZjB37myWLp3Lc88ddZ27qWkdCxY8S13dKmUEzJe+dDYvv9zKJ5/kcOrUEdra8l21aEpKqqiru4wVK0opL9+qFObQOyLP8NSpIzg7O0kVp0596Ns2FeG2YkWp4/o+R9BnqHrW27c3cPTocQ4fNohGn3C1Cz4BnvUc5Vzz3zKSCRENeu9eeeUDysu3smlTGcCYMmtkSnijV9H97ne/m9oBUlHjVT/AQL5B3w9YP8yDkWDG6vArmaFssm0P2g62+kwpBQWrXJENBQXq8gHOoXfqztJGATeLUOg2MX/+baKo6C7XupycNY7/J77GmpqdIivrLs/6BwU0jsgzXLRonbJ9ixevd203WNOENHfJ+zXQs3afI+iZr1Q+D8NY3f83bBWh0G1i8eL1yvYN9D6VlGwJvC9WJMpIOyJTdbaPFxgFM8t/AW4FDhiGsd9c9qAQYk8ajj0kxmoMazJD2U2byjhwYDWRSDHWEL+oqJWNG+9w7RekSYVC7xGLgdOU0tEBDQ1Si3rssXIuvfQcGhpU+9oaTWrOUutcPycWg8OHQWqD1iihgXjcqU0Ga6T19U0899xR+vpux4pRlz71ZZSU7BmRZ5ifP1u5fNq0Wa7/D9acJzXKUmRE71rAvjfe97S6+llaWoqAWuBtVCOvnJw4cZ+SWsoXvvAss2dbIy3YuLGyf9TkNZGpvhnYAlwBNNHSYpCd3Q5sRWr7dhuOHDmWksaeLlONnmxDko5olv/LGC0LMFYfcvLmn+m4IxAe8O0TFMkwZ47Bpz9dzauvvkVHx/OudS0t2/jOdzZw4kQEw1iNEG77uFOIJGqrf3jbgNdsI/9fjfzovccKHh67BaT9vAoLV/LYY+tH5BkmO3wfrDnPLTibgGpCoff47Gen8dd/XdF/jfX1TRw6lIv7XbDKPtj34ZJLZnPypF95sUxeFvX1TSxeXMmhQ7nEYj/sX2518o89Vs6OHdW88soHnDx5DjAXOfjOBX5Ib//lu9sQiZygvf1Jc5n0NbS05HL77Tt55hl8bUh/xUXBN7952ah/36NGKmr8YH6MopllrJKMCSVZM4s6kuFBsWjRaiFEcAxybm6FuV+jOYSuEXl5XxM1NTsHaKttslm0aJ3HjKI+l71cdSz18Dio3d7oi+Ek0fDdaU6QkT6NAz6roHMMlDCTjCnN2a5Ex7OvSX3MgoKV/eYReV7rGSVuQ1HRfWLhws0JnmuQGdGOpoKq/vc2mfu2aNFqEQqtTXie8QyjYGbRpEgy5p9ktb38/LnAZdimiF7gCvLzXwSCtcszZwS2Fi01mZ4eeOWV6gRtdZtsOjogN/cewuEy4vEQZ86oY9FlmwDKyM6upLfXirQpBX5MXt71XHDBPObMmdZ/D5qb1WkKI+nUChrZgd8BmJOz1jRxlAJNhMM7OXq0uN9pOJAzNBFB74JhvMnFF9/Xf9+s4yQ6nj3iqVWu7+i4kIaGWl56aS2zZrWTlXWQvr5/CdwePgCqKS7uZNasItNh7R+hec1OdqSQ28F86NA66uubEl6DrdUXkWzs/ERAC/NRwCkkjhw5RiRygnC4mO3bG/rXJzvEt+2upZ7tZAlRVcchTStdyI8JnKF3hw79sd+OKk04PYTDUyksrCAW66G7+19c5zlz5u85c6aaoqJuJk9+j9bWda6he1HR/RQXd5KfX0so1Mtbb3Vy+LCz47mDnp5S5sypZs+euv4Ptb19A8kW6BpOVMK2vHyrx6bcRDx+FllZ24G/oa9vMtHoP9PcDM3NqZsPvLbkU6ciyu0WLZrN66//IKXrsTsGZ3iqM/RSnisafYL3369Ghjo6t3fSBESBbN59t4trrz3bfNdylee2FJH6+iazs34HWQ3Esv83EYsVctttT3PppQ2BneBAHdJYiFYbDbQwHyWsl1QKridpb3d/+Mk6bwfabsWKUl57rZlHH72Brq5cy1gBrAdWI+3yVmhgE++//yHvv++1zZYDpYRCq1CTTSTyKOXl1WzffrlLk1269DNmKKI06YXDM4A63xGsD9DvTJSCv7DwzaRs5cMV/+w87oEDTgekrV329VlbO52+qWmLKltyQcG9ZGXdTF/f/+pflp1dyYkTnSxfXqu8zqD7YCsJZcjnX4Rbi37A0fZjyCzSWuBjc3vLv9IE/Az4OSBHac89V8Wtt87h8ccbaW/3X1so1OvorH/uWFOFdAIfxeuoB38n6O+Q/OeZkKRikxnMD20zDyTIFrp48XpRVlYlLr74HlFYeLNYuHBzwgJEieyk6ozDu4TMDFxl2iste+9AttnE65PJJgyH1yS0Lw/FVj5c2Yvqe2j5G5IJDU3e1h9sH18vLN+G/PuuwOusqdlpZs/W9D9fa737WtQhhvI8jQLu9iy/X8BqARUCrlLua71/Qb6G4OtLPsPYbW/PvJBEC7TNfPwQlGH4hz90Eovt7N9uxoyqhLOwJ7K7+jXdJvzamBWVEPQ6WMPWMkIhtxnFDluzNS9LI2xuPuTRwOTwPRyuIBq12+scSQwlASRdGb/+jNqPaWnZ5dnKitIZ6J4l334Ito/DLGyzwlaCbMUADz98gGjUrfm2tJSzY8de9uyRoyIZrXKakyeD2v594F88yx8FrgG+CbyobGUslp0wiuyRR9T7QfK1f/yjUXUU0ERDC/M0kerwvr6+iddffxU4g1ewxmJ5rm0TCaT6+iaqq5/nnXe6MYxPmDdvqisUzS8cEoUPioDWWoKolAULnsUwNpgdznlIQV5KKLSWt97qoLKy1VEKoFZ5tJKSYubM8TsVy8u30traZQr7DVhmimRt5enI+FVn1AaZl95HZl2qsIV3KpNxBHVmzuMlis/fvr3BkxkK1vM9cuSYI65cMH/+ZPbvVx3pTWRJABUlWDkDKqxOK0jBCLq+nJx2RYy8uhP0dxZ27PyEJhU1fjA/JoCZJdXhvb190DB3fVJmht27G0VR0f2ebdeKvLwr+0MM/dl6ajOGXN4ooNKz/MF+s0g4fE9/Sdqamp1i8eL1IhS6zTEsd5ofgs0y3qFzkDnm4ovvSbq+9e7djWkpBqY2AyQypfiH+nCfgNWuTEtvZmRQfXjV8qKi+zwhoMFhhQUFFUJlxoLNponLedy7FO+P9byDrrliSCaOIBOM+n5kjslkMKDNLCNPqsP7gbzxckjtprn5kC9ka/v2BlddE8kP6emp5uGHDwC7eOutd4FKwAoHDNL8/ohhvMbKlQv5+GOp8XR2HkeIT/j445/wwQc/IBq9j4MHSzl4UDqn8vMFsZhVC6QJOfzPBR5BOrSSqweiun/R6BPMnVvNxo2Xs317A4888mLgiCedETBq7T6RecmeSWny5LcJhwVFRdOZO7e43zSm0vZfeqnCYwqR78xDD11HOHyGkpLbmTv3fHPk8lXA1kRPnYrQ1vaA59lvoaNjndkef0JRVlYL0ei/ObZvIhIpZsqU31NYWEE0msXp05/2XJP7Xsprnu45djUFBe+zZMm5vhFWW1sbRUUzmDNnVv9zS5zIt4vHH68gHg+TkxPl1luXaW07BbQwTwOpDu8H8saHw4eIRp1LttDevoHNm18A7GFma2uXf2cAOolGb+Hhh39GNPrvWNmFsjpxD3A38CPH9vcDUxCijzff7KSubqUr+/Cmm3bS1/cLbIGdQ0uLwZQpR839m4Bf4q78d7f5bzmFhStZuPCiwAxc9XU08atfHaKx8T1isXORsfSlygiHZCNgkjGFqc0A0rxkpcS/8cYBOjvvwxZoMjT0oos28PrrO317qzurBYrzQG/vIrq6aonF1nLrrbOprV3va3dd3Spee62Zhx+uIBoNIeeE+QRpx25ARh/t7W9fXt5NZGUZxGK1yHfubOB1oJju7kV0d8fJy/sTcDnuENcPgeuAGeY5KsjL20FPj31fSkr28NhjqwM7rfb2Kg4eLKOlxX53VSYYq3yD08fy3HNVXHpp4phzjY0W5mkgGaed1zEoBaBac7311mU8/ngF7e0LsJKApCArdWn7bW1tAS2KAE7bqTMOvRpow04yehOIIUvRd7J/fy9XX11HUVEBF174Wd5447dEo2eA+8z9LFt2E93d+5GlVk8Buz1t+BFwNSUlR3wC1VkP5EtfOpuWFu91yHC/rq5/ciyTQlw14nF3pva1LlxY6zpvMunjQaGeTj/E4sWV7N//Am7BtwUh1PZzdQ2bQ8iRmXR628eS70w8/gTbtl0D4KtMKUdFH5qa/RqksHX7XaZMaeaLX6w1K1Oe49HirY7WdqL29FSRnV1Db+9/QYYjGtijOXnM3NzHefDBL/PKK2p/x6uvfsCJE864cbDs9QM5osdzueqxghbmaWCgWG+VIJEZg7cgtSi/N37fvmM0Ntb6zuVMvIjFuoB1gHf4P53gR/sBeXnH6OsTxOO3IwW/02G2GvgckcijRPpzVexYczsm+G2g3lzvb6dkKl1dv+W22w4jxNPMnCk4fTrXVStdmhu85pHENV68I55kOtNkhUUy9Xx6erKBDuB2pEY8FVjVn3Xrxd0+uxiZzVrkPT2CFRkEEI//GQ8/3Kg0xxQUfN383wngSdxsIxRayb59tZSXb2X//odwR019Cis5yLlPb+9XkQLeHy0j11/JpZcudM2ApHq3/WYe+bwSOaLHcrnq8YIW5ikSNFR/7bXmQHufSpDE4084zA9+b3wiAWV9QN3d9bhNKNOACuQQ+zfK/QsLYzzzzLeprn6W/ft34hYqAMWoPmR5DpAa238CF2JrYEF2+EI+/HAGVmdx4gS4k1IgGp2BFDLdZttnIEcKKrJd98B6DqdORSgqesBTF112ptZ2v/71EVSV/lTCIlGoZ319E2+91QFcAMw2r72tv10q3J29qqN6ArgB+Apubb/XNMf4w1c7O+Pm8mLlOadOnQZYJix/2rxUArwZwJPMZWqx0Nf35/2mPvm+N3LihKC39wJU2rh7tCGzPoOSnAZ63xOZx8bSRBmjSire0sH8yKBolsHOXJ9sIowsHrROzJixSkydeqPIy7vSFZkwcOLFViGTScoEXCPgNuFMCioquq+/Tbt3N5qRKKqoFtWx71FEbViRKzuFnKbMu/0NAcdaabZLtd8WIRNT1NcXFPlQVHSXmD+/QhQUVPQXAVNtZ7fZX+M9GdSFzbaIvLwrEx7DSuyaPv32gGurEe5EIyuqRH0+ubxSBEVEhcM3O5KHgt4X1bHvF3K6uRrhTiiz3i8h5s+/wVOX3nlfve/RgwJ2+rb3RnulFuWyxfUej7dp7pKFFKNZhiysBzxBBgnzVGeutzI5ZbiYf7138gF/mNhdwjBWiLy8r4mcnKvFeefdIsrKqhzV6dy/nJyvBQjItQJWi/nzK0RZWZU477xbRE7O1cIwViiOk1qGnvzArY/eylC0QvZUkyU4P/SgY14nvHNihkJrxKJFqz2dmbPi3jqRl3eTT6Cpj7/eJ8SSFQBBzzIra8WAwjzRuyDv2XVChv6tElJIN4rE4auNAq4w91knpHCuMe/rTkc1R1WnLYQdZqhqi/W3JaTtENWsLHX2p3O/UOgaUVhY0Z/FPND7b90jbybzQNVD3evt96GwcGTmiR1OUhXm2sySAqnOXG9ncjYxUMicP8xQZmoK8XR/9MB771Xx3ntlhMP+iAmAadNy6OhoxW0DB2lTr6a19T0OHy7DHnL72wWtSFOIO+wN8pXntDMd/cW+4AdY0S9uR59l8giqsjgPuJ6Cgq9zySUXmnbrW/qHzjKL0G866Olx10QJihjJzj5Ob6/7HibrbBNiknJ5X98X2bz5BX7603oaGt4lHg/T09OBEKfIyppDLHaSvr4rzXvgnojCCnM0jP0IsR77Pq4lO/sjR/1wJ7nm9f+HY1kVMuqnFqgiGv3EPNbzvr3NVgcsd5qetgErkbV8pOO7r2/KAPttYcGC2bzxxlPU1zdx2227UDl7vSYulXkrKGP06FFZAMz+JncBB7Dua3s7bN48elPZjQZamKdAcPZaVLk8FjuDbaeVjk5nTG7iOT+dtlXLZpoL/IBo9CuEw2uJRm/BsneGw4coKIjT0RGcXi4zNp3Htc5fAViRM3eYy6qBPwACac8O+oD/CFgzz3iFdh9u+/tq4G+Bmeb/JwccswMoZcmSvezZU+tbK5/DQBNhQJAtPz8/m44O//JknG3nnz8lIGuyl5aWObS07Mfv3LwEKQzXmsumI23kl2BHK/0UIa5CCmjMa3iCvr6rA1ryLrAQKSSPAHlIG77VSW2jp+ca8++VqGPGzzL/VldOtLkI656GwzuJRo2ANu1H3n9Zgtny7bgnR7Gdo8nYw4O+uZaWNurrm8z1TUAjXv/PRIuGGZMzBI1VNm0qo6SkyrWspGQL9967zLdcfizrkMLM+kDruOSS89mzpy6J+GZLKFsa6EPID/cXwNvk5v6JrKxnkIIzTjS6gCNHDLKyXg1o/WvIcqYfYMeL1yI/4mXImOI6bA27F/hvwGeBEDI00XuNdyInDD7P0T7req/HPTOSVRPm34HnzO0+wT970hYgyowZN7Bx4+XKK9m0qYxQ6P2A63QKZEsLtikp2cK8eeqOKZn6KXV1KykqUrX5cqRA+ZFn3RPYjkbr71zk/ew127sX+AbSkbrN/L9EiDAy6cvJnUgn8UNITfxTSM20FinQXgCayMoKEQ6vRT7PcmRY6U3A15AVEReSl3cz7vfrIeQorKn/bIWFb7JsWS3l5dWUlBQj3xf3fZUhkuVY75B/tigLeX05OWuYObOHzZtfoKHhIRoba2loeIjNm1+gvt4+96ZNZeY1ONlCNLqBHTv2mut3IpURPxMpGkZr5imQKGzt0kub2LGjml//+n1OnDgXdybdNuQH2cCBAx8oJyyQc346IzIs4a7SQB/l1KkrkaFxtqlBmmNuwJ8UVAn8ldmeSlQzzss6IxVIwX0ucqqwo+Z2tY5rcdYi7wF+jxTQTrYBV+I2u6iu42mzPdXITuYcrPvW2anWSC1NLifntHK9u4bJHuASpkz5Krm5+RhGD/n5U7j22sWcOuUOJQ2H17B06ecDjmmzYkUpa9Y0893vXgUswZkHAP8QsJfANjN0Aoex742lETcg47vB3SFlAYtxj57uxBLYiUYoPT0XAZcTDleQmxvl1KmzgP+vf6ucnLXMnAmRiP/9skY4sh79VHkVQpCb24UcZexCavw5wEnk85Yhi5YJMbio1vvE46tpaNjpK8Tm1aZXrChl/vyfcvCge/IVGaL6IitWlFJS8guam3U5XC3MUyQobM1avnx5rSI+3NLGHgqs1WwJiUcfvYHTp3MR4jh9fXchBauKQuS8jNYkv5Z54xfAjciPP4w0gXwTW3jkof74r0dqdbXmb6tjO8vGnYMUTJeZx6tGmllUeE0oQa/aXPN81TjrnPf2nuXLeK2vb6Ky8pdmh6ey99+PFJa3I++b9EmcObOf7m7ZuXV0QFvbA3z5y7m0tlaYdvVeotFv8NxzLwyYcWhlKsK38XeKiiLeADg7nknIe6MKF1xrLrcE0BZk6GEr/hBS6/4H3dc/IWuQHyAazTUTv+7AaVKJx8+is1NZNpHp0z+gpGQDra0x9u+38wKKih6gqGi1mSuw3lx2F1Om/Jr29l/3d5ivvdYcOFuUfDalxOPqzs+rTc+ZM4uDB/018C1BffbZU2lu9ifghcNr2LjxGwFtyDwyQpiPpThTtY2vAXdij18DsYREZ+cv+rfJy7uKnp7ugDN1IePKvRNJNCMf62fMf70x23moyUMKVesDdJp58hXn2QF8GTgYcLxe065vOfoSVQO0y+jaxHz3qLr6eSIRqxStc6TwPlJAfNVcfgeYFSDz8h6lp+eXjuN6wo+yAAAgAElEQVQ2EYlM5uc/f5O+vouwOyZ8GbZe6uubuP12rzbpzKT9LH7nZiXuzrQKaEHatr0C+glkp/opLNuz3E5tQpDnDbqvHyNHDt6JJ05iTzABp0/foNw7K+sT3nsv6tOcI5FHWbx4A5//vHMCki/y3HNHOXFCnqujo4nf//5nxOP+WjnOZx3ka/Jq0wMl5cn1L9DSIv1SkE04fIhvfWuC1XZJJfRlMD+GOTRxrMWZqtqjjud2x5mrQ7B2CrjRF0Ynw9KCwu6uVGzvjK1OFGJohXetEXaIYqLJEtabbfRWWrxHwLdEKFQucnKuFdnZN4lw+CuioGCDZ7s7BXzZvEbv/jt992jGjFUBbalRXks4vEZMmuS8XlWFQ3d8dNAkEvZz9Z7L24adQk7c8DXzWagqGN4oQB1eet55lWLq1CuFDBu81vzdKPwx39Z1qq7pDpF44gnn/xt91RTtMMSa/m2cky5ffPE9rvsiQw9rHG30hgtaIat2RUd1DPlOkZV1tZg8+RuisPBm1+TiyUxUPdDE2OMNJlpo4kjXdEhmFJCf30FBwe2ArC8OU5UREE4NRB322ApsQppTvo7Unq2iSjNQR5BkkbheuUpbWoN0wIGtQX4PGX1yTsCdmAX8kXD4d0SjR5H20xByJHAekEMstqd/62i0ikmTDrF48QamTZtlTlxh1XnZhdSQpyHNECFkpAb86lf7Wbx4PXV1KzEMVe0Tb52TPwIbzXM+QU7OddimBcsuH5ytGGRjtd+zrQH3w9pvPdKR+bZ5j5zvhtUOw9ymybMeZs4UfPLJRXR1XY/at4G5j2VSehHpvL4e+ILZjjZgaUA7vQ5BaZOeO1fl72lAPenyahYuXEM0eoIjRz6hp+cL2O/gC8joJ/v41jUWFNzOJZe8SCi01+drOnToTd5/fwZ9ff/G6dNw+jRs27YW2EVt7foBJ75OZmLsTGfcC/ORrOmgqkNx4MADFBc/S37+XLOoUb7DFAAzZ8p5Eb0ON2+6+W9+sx+/cM5BfgjNyEgJA/gI6SibjrSnOj8ikIJQxR+RtlqVIxPcQqWUKVOeQIgPOH36w4Dj9QInuf76c/nP/4wTiThnL1LX9jhxoppZs2DPnlrTt2CdcyEyDPJxx/YPAD8mHv9L9u8vpbLyAQoKBB0dVkfUhOzkwG2uuBd5vyy78EngJ7gdwuraIYnK5drvmd826zYTbUGG9hV4jhBkI7fbUVKyBcgzfQJbUXfKX0OaXuzJO+Q5Vzn+fyWJzVpu5s6dzZ49dQp/Txkqc1Bf39McPHgjsrNympSsGj6qPIgmsrKkyU8qnRJLCJ91VgXeSKB4/Akef3ylqxaMl7FkYh1txr0wH8o0Y6miGgXIglTV2E5D/3Rer7xSzWOPlfuiYACzcyhH1lZx8gx5ee309FjJEM4P6m7gNtx2WOsjCordnoUtYJwJPk3mfrU4Nfz/+l9L2LhxLZs2Pcbhw3cAP3YcyxJYfezZE2HevClMnvwmHR1y9BCNxogpy6t0EovNALzP7Xmkdu7EmqJMzmgTiTzKokWVFBVFiEQqkQ7lIvydxuNI5691v9Qdi1MbLyj4I0uWVLN06dzA2ul2e92d4bRpv2XWrBAffvgEp0//D4SIIyOHAP4GKXwXIkcPGzzteILs7BUsWPAL5syZxtKlc/m7v3vHXBf0aVod/E7g75Ex+QvN+/Qi4fAh4ATR6Jv4O507kNq8jWHcxUsvtbN4sVdgOnMbvDVtmpCjPPWMRjK/4KvA57FL7u6nvf3nNDbKLb0BAEGJd/F4kHKSfCXMicK4F+bJzmKfDoLnZ7RGAcGjBNUwsLx8q9nuSqQDz+1knDz5PXp66rGrE1r8CHdyjPURFSNDE70ZnDcinWpdSEFnl7GVjswLHds+Q1HRj9m48Y7+9t50U51Z2bALGY44BSkYfk5Hx046OqCkpIqf/KQcgOuvf0R5HyBCKCQLQLmf24mA7Wea90R+oPn5c6mru8zhhKwN2M/pMAx6ZseArYRC7zNvXgFLlxYrS81aHD8ecUxQITtDWa64jJdfbuWcc3I4deoYb7/dSmendW9LcI82/JNGTJt2FoWFMzh27BhPPtlKd7flFAzSrNuBXxPUucs6+Hcj793LwFXIDr4LGVVzDtnZK4Awvb3ZCLGB06dL2b8fZsy4zSxYNpCJpwGZ8KTi90il4R8dy1YjI4xsWlq2cfvtFdx7bzMvv9xKZ2cXqkJonZ0f+iZlsdBlc92Me2GeTMnSdDHw/IypjRLszqELd+1okGaJawhOeX8ft801G2lzdmqOHyAfcTFuobLaXD8FWIS/E2kBYPHi9Rw61GVmjhrAM47t7kd2DJKWlm1UV1dy6tSniMe/icoUkZ3d3Z8IZFWafPTR680KgCqsWRBkZ9XZ+TErVpSycOGLpoaXjClBtU0ThhFHiIeIxWD/fnjzTSuj1qalZRvf+c4GTp6cQUvLU1gVKq1yxddcc7GvAygqWs2UKQ8QiUzGfc/t63AKqxMnznWYNh5A2rutkZbTpNSAfObTkM/Pibdz/xGyw/4C7k5dHre3txT/6A5OnPgJU6dehWF8DyG8CoSz7Vb0kIpJuAU5yOgZ93UDtLcXs23bAeJxS8O3RolPIp+bQV9fDrfe+gPOP/958vNnu0ZMumyum3EvzGHknB+qUYDbXprcNGkWduegrvch7d9BqdPn4kz9zstrZubM6WYNcqk5yomRC/ELlaeRw2DvZNIA2/jgg2u59tpH6OsrRDpblyJnptmANNe8jjvcDqCJ3//+Q+LxuUjBMwfbLv86cDZ9fd1UVz/PI4+8yKlTx2hr+4TOzgeQKf4qO7QzU/MdWlsnUV/fxKlTx8xlKvv1neYPxzarkR2a9Efk5TV7whUxQyj9Aufw4S5OnKjAGWcfi1Uya9ZeXn651XwX7NjtSKSY+fMPUVAwVVkywO2A9IZkWsk6lyOzQD8CViDNSU87tvNr+H7HZhd+27VTIFsC3329XV0XIPMKVBwiL+8menpm4b/3TcD3CS77oBKwbcTj1gjD8ilswDsqOHFiLfv3r+xvqzViGkkT63hgyMLcMIwrkBWVsoGnhBDfG3KrxijeUUBn53FaW2OmAJUfe17eQebOXcnkyUW0tbURCs1g+/YG1/4WX/rS2ebkDD2oalbbw2NvRqdz/skKDOOHzJ07mdtu+7P+WWBOnTpCa2uUaFQpUZD2zGblmjNn8gBrlh/rIz0LKVwqgHfwR2n8knjcOcfkA8gIi1KkOeQyhHiB/fudgnc1crq5byO1fqdT9m3stPJSYDqRyE6qqytpaxO4BYmznvsppDBwts/AOfoQ4taAe+IXOGfOfITK5HDkyEecdVYxKsdma+s6FiwwAoT5m+b92A/8JV5hKtvg9GkMbPOXeAVYD2qc1+htYBPSUR4kFj7F3LkR3nvvML29/xMZYVWNNFnFgX8hONrHm0C0BRmRZWFlsqocv+6O1jKlqJSroqL7OXasM7BueiYzJGFuGEY2Uu37CjL3+zXDMP5VCBGU+jXu8Y4Camt3mXNtyqFiTw+cPv0Ap0+fpL3957S30z8BsrU/2ElCchaZXcDP8CebdCIzOnch52JchDt9HGABQtRy+DA8+eQDFBefoqcnm8OHc4hGL0EOiVX0oopskHzK/NcSVP/iWLcWKdSdwjTIgWlpfsdRp517J8KwapK8hYxKKTXP82OsAmDvvttlFm6yJuV4HxmumYccNbTjHhUcwhuNceZMUAXIA67/lZRs4dixXEW7txGJrGTOnFnK65J29UpKSvwlAwwjyunTvWYbVULG+0wG8tOAfFdWOf6/hmAN2Xl8a+IKy8b/DLIKoyq7Vp6jo2MXvb17zG32mu1oBayOPCjaZxlylDEFiCI7WMu5moPsvIMnxvB2tJYfCvzKlTNjdSI5RIeqmS8B3hZCvAtgGMbzSKkz7oV5siFPL7/c6shylMjQsmrXMq9jxu28UZWtfQrpNLLS8vuwHX72xMryVssP0o6sEUgheRPyo1GXXIU38Gv9dwB3mX9bgsoaNRxHOivzkPb4G812BZmCusxzxbDrjjhxvn5ObbTW8fc2pBOv3lw2ybO9eg5Me5q7Ws85m5CmI1UpgK/4Jp/+9rdP06wYwBQXF7FpUxlNTU8pI3csZ63bl/MNHnnkRdNGHlSO4JTnSL/1HxywNfzfIrM9v4+MOT+E1MoTjeisv2cj8wl2IYW8c/YosDvLj5H5Cw309FjP2vm87sM9suxACv8YcL55zmbc5qIm7IJrFlX4RwsW7k7OMqU4v6ff/a7LNwfpRHKIDlWYz0F+1RZHgD8f4jFHnVRCngaOcLFxOmbc+wUd4wxSu21ACrG7kMI2UaSB87wxpMa0C3ehpiuQRaisELoKpJbchtRsrWvMwdbO5yA15gXYZqBnkRqhVyu3OIE0pZTidJbaJBsLvQRoJivrCnp6ZuKOelDPgWkPy73naEAKFEuzt8w6ncB6Fi48xr59tf1bb9/eoBTmc+ZMY8WKUhYseD4wIcwpaGKxHLZvb+DUKau8rHWPv44Uor1IPwbIZ37cbFsUKRidDvI15v7rHdvPRAr3JuSoaK/59wakgDyB7HRPm+siwBeR0SfOUhPOd6kUKajPRyZ1PU93dw/u+9+ErAPjrJFvOWu7kPZ/zHM6R3gNyNBKJ1Zkl7uTy86+h95e2zQ20Py67mto4tVX35oQZpehCnMx8CZQW1vb//fy5ctZvnz5EE87vKQS8jRwhIuNpU3U1zeZRYhqkcLm44BjFOAW3E1ITSpRpEEv9mOZbv67HhmLvBf5ke3FbaopRWqyBlIDszR5q254OdIM5DRXVCEF+V6kmUM1tHZmQBbjD5lsRXZQ/+C4vp3mtk6BcQS4kL6+bXT3JxdaH6x6DsysrEP09dUihZbzvNYr79QswdLgU60LUle3ks2bgxPCvIKmoOBesrJuoK/vF9hhfrWOMzYhRxqW89K6D86O5xs4y+RKm7Vlsoggo1i811iJvFfWMe5AVTPIb49vQ+prp3B32lYdoKPIyUQsQe5VNFYjq0Re4DmPWvQUFJzh7LM/IhJZSXFxkRl//wVeeWUvR478lEjkBOFwcb8fKrjMrjUylvXUg+LbxxL79u1j3759g95/qML8KO5873NQuMKdwnw8kErIU5ATBk45Zrf3f+DuAkar8Qu6u/Cn5pcibegqOpEaG8iP9QHc1fqsD7sWtelhEvJ1+CyyeNZVyE7B6hCCEkQOIIf1HyOTfLqRndB07IkuQDpNO3ELJWv9SqQWNwt7JNIFPILsvCahCt0sKPg6WVl9tCuKFU6fnktHh3Wdthaek/M6cWX/20tJyRaWLp1LeflWl3lNlfDlrHYJ6tBYO4/ApqPjcaRj2Irb/wi3OcRrg7eShLzC50XH37ORMQgga+irolFW4c+EdWrGTjPJW+b/95jt/AHudxPsMscPOtoSVOa4GjnScJpw1ErQkiXnsmePv0Ki/d08SXs7NDdLwRwKfaQ8jnzH/O0Zy2YXr6L73e9+N6X9hyrMfwN8xjCMeUg1qwI5bhzXpBLypP6Yv6pYFvyBw9NkZV1GOPxV8vLyOf/8qfzpTxG6upYoWtEW0Oo/IaNCrJf0NqSW5rWX/86zn6VN/atj2Wqklr4K6dxMlHgzE3dccRXSnuvUyrcgIzd24ixza/Mi7rIE3iGzunLkJZdcyDe/eZlSM87Pn+KIJrGF4ec+V+krrRAKrWXBgjjXXrtYmTj02GPl/QLG8qU4s0TBTlF3pqoHm+CcmjdYnU1e3pv09HgHuwON/CyfhCUof4i6/s6PkWY7Z2fa5Ti/qtSAlRgUdB1/bu7XMcB22ch3sAL7nfBPn+fMRq2rW+kSuEGj5cJClflOZvVC3qBnlBqPDEmYCyHihmHci3yi2cDTmRDJkmpWaaIa516CPvC/+ItSl622tnYX3/3uXsWWM1CbNPKwUt8l5yE15ktwF8G6ACmsLUdUIm3qBaR5plHZZncUg4Wlsb+OHAFYNnqQI4VavHNBym2sCRpUQ2b1B9vZeTxQMwaUQr6ubpVi+1sCO1qnJqeuzbMaGTZpaa5NvPTSTkpKfsF7772rbLc/41V2NtOmVdDeXuhZp4oOsUZglcjnfg6yc6hHTifXh+z0b0SawHLNc16C7IB7kHXkz0KOCj6F/74/gewUjuI3kVj04rZzBznCrY6nGLfv5hLku9IJvI8Q9/Vno1ZWPsBTT9nfUNB3U1xczIwZ/uf82GPr2L69gYYG/z6ZGoc+5DhzIcR/4J5VdtyjEhCJ6nakQrJa/6WXLuRTn/rffPjhnbg13xNIm6l35hWrpscPkDbMR5EfWStyDkenAL3Msb/Tf+0kG6lFVyPDypy2bZACpSjBvvnmeRqQw/uP8Nf1BjmUvwJ7iK9C3YG1tsb6U72DnsVA5hEnra1dvmVgTx7s1w6biES6kMJ0K7IGiQw3bW5uQiZDrcNtl16D1JDd2Z2h0PtmKr/Xxl8K/Ji8vOspLp7C0aOniMdLkAI5jtuOfTfuRKC7yc4+QF/f5xDCaZ6zJn4uRQr8oAgSK/FIFXnjjIyZax7vWfzOWud2EeSzjOAeLV4N7HadORJ51GUOCfpu5syZxsaNlwc+55Eq9TEWyIgM0GRJpcKaU0Cks6BPMlq/db4PP7SmBqsmN/ct4vFjCDEX+bGci/1BWvONliKHrtdjh+A5eQY53J6J1N7qGLikazbSgWoV/rfKyH4D90jAu28niaNutuGc9X3GjL/n9OmYOfWdl9nIqIhrkDMsRYFlRCL/PaH9M9XM4LY2tQmrrU06P9zaoRWX/RnHsn3I+PhdyNHMEmSooLM87TeQndvbyCjeQuAfHOGNVeY6t2+hpweOHfsZ8fhPHeerwm2H9qf19/Zeg8rfYG/3zwSNfKQfxDkhuTciyjrPm+a/xeZvA4bRgRAlju22YD1rd45AG9Ik58fqREH93YTDazhyRHayqm95JEt9jAUmjDAfikBOV0EfqzMJhT6isLCC4uJiU7Nwv2DV1c/S0uKeDu7MmcvJyfmxZ6qtSuzwQGt/K1uuDVXxLll8aQq2cD5OcBw6yA93DXIIfTlSgDvt3vfiLhewBTvW2SBR7XDp2PwpsJPuboOZM3vo6Libnh5VbPSz+DX7pgHtn6oOHFB26kVFM2hv92ugRUXSCezWDq0p+7z39zGkcPJG/tgzGsl/nfkATrYh8wu8voX1vnwGdSao934EVR10bpeD+h2w7rcVt+9PtZfvhiWkbb7whUpmz4ZY7EV+85vv0d19HtI30oDsHOooKLideHwynZ3nK1vY0tLmG3nt2FHN0aOdtLS0EY1u4ODBUmVSnoWqQ8/UsrkTRpgPRSCno6CPuzORQ+uPPz7MO++8x7FjUiO07LKHDuWiSqbwz5n4FKp6IvJDVRfvkv7pfPwhj9cjk5M+ja1NrUYOiVcATxIOX4NhZHH6tPXhW+e90tz3E6QQd7ZJXTtcchxp2/85Z87Ahx/KQlVnn72Bnp5c2toiFBXJNH57IgvntVRw4EBIOUE2BNWf99q4bUEg55r0hgFewdy50nfh1g6D7u9VBEf+JBK6Trw29SZsZ6UX73G89mBlLWLHdk3IsMOpSM07C/c7AHb76zCMxxDCqtHTy4wZxwmFfkkkYl9bUdFdQKi/rMSZM2fjD2uErKwYM2fOorNT5RdYSzS6gerqZ32CV8b+qyeCBnVHbZHJZXMnjDAfikBOR0EfuzOxIweEgO5u2L+/isrKZ3jqKSvBRBX7e4vvmBJV+3+HFNgqrLR3r9B6ANmBfBpp67XivYuRTtAmzpzJ4qKLzqe5+SB20a1ec5svIp2hXqetV5BZ9+xOpG3fnXAUiTzNlCm3U1JyDoWFFzFpUhzDCNPervrQFtDRUaucIBuC6s97SwjY1RH/+q8rzLkk1SYwp3b4f/5PH73Kxz9NtRC10A1K0wjjFm4NBFcpdDbCm9Z/DzLUVGXvnovUqE8g6/RY/pR1yBGYdR+tkMU/AhXMnh3jC1+YSSwGp061AUX09HRz5owcaebmdtHWNoP9+63OMqi2TAXt7Rv4+OPvO87lfB/lN3foUC7799v7u8MR3fWM3nzznQEFdSaXzZ0wwnwoAjkdNdOPHj2OfLHVU5dFItXs2LE3QTibN83bwhs8VIltDlExFXcIoPVBPIV0Tv1fpJB1Ol3lRMDx+P92ZEOuRppyZgNfJCfnAPH4p1BjCTIrCsMyA01Xbt3ScoaWFjvaJS/v+oDjHnfsIwWyUyuzHZrOj/4DvEIAyvjDH6R9NlFMOdjD9sWL13syP61j9qKqy+0WupbpqBnbDm05qPcgzWDO+jJ/QGZiquqlvG+uO4OcKHoX0lEdQ46SrMxJeaxQ6HfEYhHgYtwjC2sE9UPsztcfsnjy5DqWLi3mX/+1mUOHeojFivqvtbt7Hbm5H9HZ6Txu0PtcDJQiIznvQca8O0NZVwF+xcYOR/S37YMPVtPXV+7b3imoM7ls7oQR5kMRyEN1pNTXN3H4sLtyn8r8EIsl6nTixGJe+7RVy2MFcCn2bDalSG3am4hk1SC3znkZUnA7zTf+iQTs0qxOnjbrmBTT3NxIe/syvBEJNlb53G/g1sKCNNMS5MhAxp/39GSj1i7dDt7f/76dM2fs+O1wWPXRV6JyzMZieezYsZc9e+qSeq51dSuprHzANNeo4rTt52sYdyBEDCl030WOjkCG/TnNBVZs93/HMmtIrkOtvYLsQFaaf/+n+a+zs7KmmJPHmjKlgljsMyR2ilqzXqmLiD38cIVZIM59rbHYD4nFvO9OUJy8NYIpBf6H47rexLLBh0LqujfFxcWcPr3T0wY5nZ3K7OgU1JlcNnfCCPOhCuSh1Ezfvr0hCedVL6EQLF16Ni++uNZRsB9yctYwfXoWsVgU98d8FJhMTk4P8Xgt7gJVzo//D+b2Z2E7od5EDrW9dnj1B6GuNWNw4MCbnDjxCdK88jn8jrS7kCafj5CaqBXZYHWi3tA9a102dqbqOtyaqhVN8aKrPWfOOP/XRDQ6DdkROWuX56GOZd+QsjN1zZpP8/jjFbS3G8jkKvcxCwq+zpIle1m6dImZjGSYbVmDDCH1ZvNazmvw19ixQkO92itIJ6fVMXo7FqtEwi/IyztCV9fHBJts5DkN47hpF1cna0WjCzxLLF9MA7K2j5OB5kwFWepZdjbOSZ+PHVNPhD5njuwIVDVzVO+pU1CP5MxkI82EEeYwejN4D1yMawtFRRE2bryD7dsbiMdvwSm44vFvcPr0o7gnKJDk5V3Pgw9eyXPPVZnCwomV+ViJ/OC9Eya3DtAuJ37Npbu7j+5ur4Y2HRlCOBWpOd+HLYDuRI4i/sqx7Fn8QroUt+3dGvp7Izyc22zBNnF0Ic04y4CXPPvMVlwbwCwOHPhjSs7UlpYq7r13Gd/73itKDVKIPGKxbF5+uZVbb53D9u2/NjMSZxHsmLTuvXW/70I6iW8lODTQKikLbm3aEuzyGcmwzyogeJJuORXeNbzyShu/+tWHdCn9riot9kLkSM8792gpMsJnA1lZbfT15eKfjNou17tkybls3HgZ27c30NPTSzi81qUIWYI3qABaOHzInDrPvb1FJocrTihhPhSGEs4UNLTLydnPtGlfZ968KdTVyTk3H3nkRVS1OLKyvBq0JDc3zKWXLgTg4Yd/STTqzO6UqeqxWB7+2YauR9Y+UfFb7BK7caRpwDsbkpWg4sQabfyZuZ/X8fWPuM08ILXLF3ALaq/mBrm573g07/uRsey1SOEyFxkXbZ2zCVkcrMTThqBh/yE6OjbQ0FCatDPVmqx7wQK1BumcEq6lpYp583JNYV6GNC2osEJB25DPKB/36EkVGmg9hypktqdFUEbttfiTwFYD77BkyaXU1spqjPX1Tdx001rPqHIN0lymancDclITb0XKGLCTz39eTiwSiexFjqp6kdFSdwDyXX3rreNUVna7MmrD4QpKSvxhvKq489mzc+jqqqCoaAZz585WCurRUuqGGy3MkyBROBMMHAr19tuH8NaWzslZQ1VVef+HYxEs+KPK5d3dfXz1q3+HELOJxxuwP6T3yMs7xdlnT+LwYe+w2NLYVHN13o+0ZzoF8QPAp8nKuobPfraEd955j+5uSztzCv0y5AccJ7Hjy6u5fR9ppy/AX2NG8rnPTWfWrGp+/ev3OXFiKlJA3I5tG67HLumLufwJ/NmLZfjrfK9BavGWkPBHN/izQ6Vd+qWX3uXCC0PmRMhO/4S7Q2pp2ca0adc7ttuJ/95LgSoF+Hzk6Ob3rvNJ00cFctTTi3/6PmfNl6BnsBipRd+EfF6fQd7LUn75y7XU1u7i5Zdb+eSTHLKyPkSO7Oaa5/s8/pmcrGu1zF5eZeR2TymFvcRi8MEHb9HW1k0sthMhdhKLLePw4Vbc714p0Wgpc+ZUuwpwBcWdv/eeXD5jRhUbN16ekUI7ECHEsP7kKcY3ZWVVAoTvt2jRalFSssW1rKRki9i9u1EIIcTu3Y3m+ioBjQK2Cqgx/20U5eVbfeey93Ee80FRU7PTs7xRwPUCNgu42fy/t41bxaJFq0Ve3pVmG2rMf9d5jmO1q0LAauW1wnWipmanEEKIwsKbze22eLbZYi5vFPAVzzmt9n3Nc84bBOwUsFpkZ1v7uo9bVHSf4p7uFLBGcX7rPDXKaywoWClqanaK8vKtYtky+X/VvVu2rMb1XOQ1O4/nbeNdYvHi9QmPCatEbu41Ytq0r4pJk64ScJN5vyrMv28TcJdnnzvNa/Xe6zsF3KI4R6PjGarfW3kvVH/L/cPhRPdVblNYWCFmzFglrHc50fmmTbuu//kles/lee5RHsP7PJL5PlXf13jClJ3Jy9pUNh7MLxOE+bJlNcqXpaCgIuFLZL9k6v2DXtDduxv7hU15+VaXIJOC4h7zo28UtsC82fzonefYLGLgP+YAABoCSURBVKZMuUpkZ1sCwtr+ZmV7YJWA25XrpkxZ2d++8867RcBXA45xhYDlwjBWKT5USzBdL6DSJQhycq71CCS7g1m0aLXv/riFq0pQJfeBJysILr74HmEL1MT7BB3TKTiLiu4Xkydfbt6HRIJTCLgq4HhXK5fPn18hCgsrxOTJ14msLG/n8KDn+N53c+C2l5Q8KHbvblQI5EaRne0WxkVF94mamp2irKxKLFtWI8rKqsTu3Y0J7pH6uSYSzEHfZ6IOYDyQqjDXZpYkCJ6AwmtHllhREbbjM7VwqERVGC+91KoEpyoXuxb3nI4tdHefhTRt7EJGv2wjuB6Lt5aLzYUXzgSk2ejYsWm4a5I4+XPTCfWMZ/k2pPPzP5AZo27z0rRpM5Qla2EN77570jdTzMKFL/ZPOODGciD6zSmqqIVkoxvc2aGqeuH2c7ePWY5tBjqEDAOVZqlIZDJ5edm4zT2gzhYtUJ5P5gW4fSTh8Bq2b1/vqiu0Y4dlnjoXt+MUs1212GayoEkj3mfOnPtck5Srar0vXfr5/knF5f8/oywrHA6rI2X8ZriBo00yOdwwFbQwT4KgD96ume1OQrGmBrNfMn941mDDoex5J1XOLWdo209wl6ddi51FqgoXux9po83G6xzLy7uba65ZBDjDLIMLdPlD1yxmIcPQXnct9dcft2gCOujouKBfcB84IDNlgz7gwsI3Wbiw1hQki1yCJcgZBgNHN8h3wPKbqK/dOS/la681U1f3jBn7bGHViZ8LQE9P0KTL3mii08qtpP38bmxn4wGuv/4zyiQn2+/jvK7VuCNLHiBo+t7zz5/KyZNTHJOUW6V+izn77Kl885uXKRWQoLLCQXXIpb/mKLCBgoIuM7olcbTJUMMNM6ZWSypq/GB+ZICZRQi16WP37kZRVHSX8NtP71cMQ6XpIBS6TSxevN5nQ0yFRYvWKYbH8peVdZPIyVEPv6Ut1TLLrBawXkizitPG+6CAb5nD3RphmUJKSraImpqdpp3Uuh6vzdMawg80VL9fwGpRULDKcy/v92x/peIcW8TUqVcqfAhChEJrxKJFq5O+t9Zw3zn8T+YduPjie3x2Zcv04H5Gic0VweYu5zYPCulXcF9rOHyPUNnlveYI5zUuWrS6364vzVQqu77fF1JS8qBYtMjpS/E/e6evyHne6dNvV17jxRffo7CZrxGWz8V7P5N5lirTZDL7JfJ7jSakaGaZUMI81Y83GYI+WuujGuxLlojduxtFOBxsW1TbEBsFrPUJRlgtwuFrBawwhUuQQ9VyjFV5jul0njY6lnudaG5bbTh8s9IpNm3adQKuFdIevCJA2K3s71wWL14vQqHbhNP+nszHONSPONFz3b270WyT6hlUCNspvFP4HZ73mQKtxnFN95jP5FoBN4hp064T5577NeW9cdqJVdcYDq8RNTU7A+3M8rz2cy0srBC7dzea21sddWJfkfu8wf4F5z1cvHi9WLRodVq/k2QYy85TLcwDGK4eeLScLzU1OwO1Q/ULqn5p8/JklIpfK/Y64qz9VRq5V0t80BRUW4XU/LcKb+ewcOFm5XW5HY1BAmdV/wc30McY1IEP50csj+0cBVmCWxW9USrsDlHdicLdvv3y8m5SbOu+7iAncTh8c5IjB/s9lpp54udibeu+t873RXYGodBtYtGidWNC+x3LztNUhfmEsZkPV7W00XK+1Nau59JLmwJtvQcOeOOeWxx/2zb+eLyXJ57YzYcfLsbtCPM64pyz2oNtp30D6VT7IdIR53WybUU176eVku0lEjkBPGn+L8jxPBVIXBwpFstOmB+Q7oJLtbW7ePzxRuLxMJ2dx5CTTjjjpZ0+C4ttyLorkilTusjN/REnTjiLgP0aO9PVem659PRYtX7sgmr+ScPVvgvp0zhCSUmV55vwJ2u98cZvmTlzJSdPdmPXc0n8zrvvrfUeVGIYIISst7J/v5zWD3A5a0fadp1JztMJI8yHo1pafX0Tx49HCIXWuaq7jVSth0RRL089Bd/5zgbeeacL6CEej9LZCd7aHX198OGHd+Ou8leFrKPyFpaAz8trdswCZEeb5OVdT09PGyCQDrVnkAJGFsmCVykouNeclV6S6P4UFxfT3l/eI8hRK51noVCvNfrzEQr1Kqd5a2kxuO22p8nKUqfTNzcf6o+c+dKXzu5PnkkkXGprd7Ft2wHicW9pA2dlTMs57d3/fKzO7oILKmlry8fZCWRn30Rv73pkTZk23A7Le7ASevLyXkWIs3jkkRd5/fVX6eqah3SQqis45ufPpa7usn5loLPzOK2tMVdd8uzsSjo7C5GddK1jf/9zKSq6v38ic7+ALAUaEMJfenig+VWLi58nP382p07JuUvz8+emVdBnVK2WVNT4wfwYI2aWdA+rh8u5OdA5B2vzdycwDTy89jrnJk++RuTl3SicSUBuJ1yjkPZft7lm6tR7XEk6A9lD/c9J3lvD+Jpw28WDYp3tde4htNc81Chyctxmqpwc9/V41weZ5QaOebd+qiH91v42z5/vtbOrTFpe89dW4TdlJNpH+i6CEtas52QnhlnHUD8XafLa6soFUD0TtQ8hyDQTdB1rhJVLkU4n5XD4tdIBKZpZJowwT/TRD4aRdpykw+a/e3ejyMq6MUDweAVNIkEoHWl+J9w64U5kkkK/oGClKCurUiaPONtWVlYVGCmSqEMI+hjdz0j1vBpFTs7VYvr0280IoJ0DbK9+vkERG/576k20Wi3OPfdrorx8q6ip2akQeMl0vJs92wXts1LYkUmJ33uZnFYh3AlkVmftfLZ3CquT8NqYvc8kyEa/ePF6IYTKdp0oqahxWL+1sUKqwnzCmFnSXS1tpIvcp8/mH2QLPITbLHDcse55vDMCRaNP0N3tjRXuRVXXu6Mjn4aGh8zSvrdg10Cx69u4h9jBxZVUBJmb3ENo1fMqJR5/kZMna/vbat8D9fN95ZUPfJUVg+rmOO91OLyGaPQruAtQrWLBAllDvbx8K7GYtzTtQNU2QRaquiiJfc5w3nkRLrpob8L7WVu7i4cfbjTt6tY70YCsGTMJf80eidfG7H0m9fVNjvrvFltobY1RX9+kMM0EXccCpA+hNCMmlEgnE0aYQ3qrpY204yQdncf27Q309d2Pur60NVkvyNlurGzQ4Pkni4uLmTHDaW90Oi8ttmFNniBrtNt2Y6szEkJ4Oip1caVUcXbgr776liIpCdydm9Ppq36+J0+eQ0NDnauy4r33LmPbNncN+uzs1Zx3XjfnnCMTmI4cgYMH1/uOF4vJ4lTy+V6G+9kEOYCtNm9Blhx2bhe0z6e46KKZCe9nfX0TDz98wDHpwy5k8tmPUE//JictKSnZM6CNecWKUoqLnyUScZc7jkRK2bGjWmG7TnTt8p0fj07K4WRCCfN0MtKOk3R0HlJgWJ2ZqjZ2KVLwrseOXAief1JqzZf3j3Z+85ssupVZ2kWOv92dz0ARKUPFnQE5cPSGsxxATo5bQDu3d46KZOXLXTz++Eri8RA5OTHuvbfUVRGzvHwrBw/622c9P/l8rWezAdmBfoQsD/tjxx7W1HvyORUU/JB583ppa7O03qDJICr6O44g/JOotGKXGwhO83/ssdVJKUn5+XNxO1IlsVi2b+R86lSEgwfvoafn7z3XcQWwd/w6KYcRLcwHIChcaqSL3Kej87A7hFJktEmtYquLzPU/x65DchdeAREKrWXjxltcwvL22w8FCHNnGKK783FHpKjLIqQD7/Nqbj5Ee7szMkTiLgdwCa+8Us0rr3zAyZPn4K1r4uxsamvX+8oZOxno+bnruczALmW7Brdpxpp6r5Zw+Kf85Cfr+u+/dW2vv76fri7nhNuy3aGQd7JtN/7RnzVvrVVbxs+SJecOua6/swyC81jS5FNhmnzkdYRCP2PBgjh1davGZ8r9cJKKgX0wP8aIA3QgVJEiI5Xqm2yUylC97slk5kknmTNb05ksZJfwVUcvJErxF8KbXOSMSElUFmE4SMUhni5n90DPT53oE/ScrhRf//q3krg2O1Fn/vzbxKJFq8XChZtFYeHN4uKL70mQSOXN4vVn9eblfU0sWrQupXIIqQYhjNVIk5GAFB2gWpiL4EiRgVL1h/PcwynEguqLhEJrxNSpVwp36JuqDoe3Domq5kuNyMq6QrhT02VWqLMmi32M5O51OksyJCNcy8qqxMKFm83yCf6OKN34ozqCO8igeiiyDss6MX/+DSIUUpVwaHT9bR1n4M6+UcgyC5tFXt6VoqBgQ8rv7UQWzqmihfkgCNK8Cgq8NbnlL52pvqNZGyKoeJi3cykqurO/QJO6DolaYJx33i2mEKwRVphikBBMJq16uDs+b1Eqb4mDcHiNuPjie4ZVCKnfh0YzdNLqFBt970lQHZagSUvsv1cKqOovULZo0TpRULBKZGffpHwekyevTBhqmOnhgiNJqsJ8SDZzwzAeAa4GepD54ncKIU4O5ZijQfCEy+r63p2dxykv35qWtOORDnF0kii6x+0LuCNwu+3bG1zZr5JtQCXHjk1zOdTC4bXceuslymMF2VOd91rauX/uWp+OkgygmhrQH70RjT7B3LkDR9gMJS1dbVvfQyh0NgcP1vq2t94TVeiqvPeqrFPnu3UhUEtz891UVj5DJGKV7FWX+f2Lv/g0e/bUsXy5vy3O9mhGnqE6QBuAvxJC9BmG8bfAg8gJHMcVQYJk3rypzJzp/rCKiu6ntTXGG2/YH7pqAuChnns0w65SCeFUd0ZNQCvR6BKc6eTR6BO88kq1Ynu1EPPf61rlvukQIH5hOLhONlE9mGTuaZBjffv2hoTRMMEKiaq9vb6/z5z5kRk2aJG4Br/93g6f01qTGkMS5kIIp3v818CNQ2vO6BAUaWBPQGt/WMeOdbJ//9Ou/YeiHY7n2hD19U00N3ujHKzaL//uWGYlBwUneqiEmP9eD1/H5xeGgztXOpK7gjrTRO9JkFIgZ31yLnGGY3pDMzsdf8vzFxR8nUsuudAXrbVpUxkHDqwmEinCKfDb2h6gvr5JR5qMAukMTbwL+J9pPN6IMVCYofPFTPfwcqRDHNOFnSk4A1kR0DKnqGZAspNxEglDrxDz32u/thgOr+HIEXxZmaniF4aDmx1quMxmA70nQUrBrbcu659tqbPzOEJ8wp/+9ATd3XvxTyHXhjsLuJQlS/ayZ0+tsj3Fxc8TibifdSTyaFrMXprUGVCYG4axF3fWh8UWIcS/mdtUAT1CiJ+pjlFbW9v/9/Lly1m+fPlg2josuO2bInD6K4vhMIukMzN1JPBnCjYhk5CKyclpJa68RdlDiIu3kPeosHAlxcVFtLS0EY1u4ODBUg4eHJq5yy8MSykq+jFnn72BadNmJd3JDqfZLNF7kopSUF/fxE03/Yxo1LnOygKWqfIwcOeVnz9buVzbzQfHvn372Ldv3+APkIq3VPVDpqj9CggFrB9Oh++QGEx0RLoLdo1HEs0+Lws0+ddZM9akQqJ7PRxRQOkImxsv74ecBMTOG7CiXgoKViV9/WN5lp5MgBGOZrkC+CawTAihLhA9hhmMfXO8mkXSSSJn27x5U5k0yV1Qqajofp56an3K9yjRvX7kEXVq+lC0wnSMkEb6/Rhs5MycObM4eNAflbNkyblKs4qK8ezvyUSGajPfgayav9cwDICXhRDBOc1jjMHaN8eCWSTRRzzcM7YkcrZde+0ynnzyddwp6KdSar+ToHs9FqOALEbq/RhK5Ew6BPFAHVfGzHo/XkhFjR/MjzFsZhmvw8RE5qGRyChVJ6jc01+vfKB7mq7a7OPBnJEsg8lsHer7O5zZmCOd2ZyJkKKZZUIL8/EqEBJ9xMkK06GmxAcJgmQyOUeq1sl4YbCCL+heB02WPZKMV0VpLJGqMJ/QVRPHq/17MOYha91Qk1oshmL+SFf43lgwd6WDwcamB93rlpa2EYn1TmRGGc3M5onKhBbmMD4FQiKBKTt09ToYvOBI1v6ZjC12LNu7R4PBCr5Nm8p46aW1nhrkW4hGN7Bjx95hfa8HUgr0Mx55JrwwH48MJDATrRuM4EhFm09mtKOjINwMVvCtWFHK/Pk/5eBB9+w9MtM28UQUQ2UgpUA/45FHC/NxSDICM2jdYARHqtr8QKOd8WreGi6C6tIcO9bJ8uW1CUdCQSGGw60BD6QU6EiXUSAVA/tgfoxhB+hEZDBO32Scmpqh4XTmLl683pysY2CH6Gg58Yfi4NSRLsmBjmbRDESqUSA6MmFkSfV+j0ZUz1A6Ef0+JUeqwlybWSYgQWaQoKFvKvZPPXweOqn6NUbDiT8UU5mOdBketDDXAMk5OQf6cNMV9jjRGS+RIIPtRMbL9Y07UlHjB/NDm1nGBekY+urhc3oYr8lsyZLp15cu0GYWzWBIx9BXD5/TQ6ZH+2T69Y0WWphrgPQMffXwOX2Mt2S2VH0l4+36xgNamGuA9CTy6ESRiYn2lYwNDGmaGcYTGIYY7nNo0kN9fRM7dux1DH0vT/ljTMcxNOOL8vKtNDQ8pFhezZ49/oQmTXIYhoEQwkh2e62Za/pJ1+QMWngPTCaFcGpfydhAC3ONZoTJNLOE9pWMDbJGuwEazUQjuNbN3lFq0dDYtKmMkpIq1zLpK7l8lFo0MdGauUYzwmSaWUKHGo4NtDDXaEaYTDRLaF/J6KPNLBrNCKPNEprhQIcmajSjgA7h1AxEqqGJWphrNBrNGCRVYa7NLBqNRpMBaGGu0Wg0GYAW5hqNRpMBaGGu0Wg0GYAW5hqNRpMBaGGu0Wg0GcCQhblhGH9pGEafYRgz09EgjUaj0aTOkIS5YRjnAJcD76WnORqNRqMZDEPVzB8FvpWOhmg0Go1m8AxamBuGcR1wRAhxII3t0Wg0Gs0gSFg10TCMvUCRYlUV8CBQ5tw8je3SaDQaTQokFOZCCGUZN8MwFgLnA78zDANgLvC6YRhLhBDHvNvX1tb2/718+XKWL18++BZrNBpNBrJv3z727ds36P3TUmjLMIx3gD8TQnysWKcLbWk0Gk2KjFahLS2tNRqNZhTRJXA1Go1mDKJL4Go0Gs0ERAtzjUajyQC0MNdoNJoMQAtzjUajyQC0MNdoNJoMQAtzjUajyQC0MNdoNJoMQAtzjUajyQC0MNdoNJoMQAtzjUajyQC0MNdoNJoMQAtzjUajyQC0MNdoNJoMQAtzjUajyQC0MNdoNJoMQAtzjUajyQC0MNdoNJoMQAtzjUajyQC0MNdoNJoMQAtzjUajyQC0MNdoNJoMQAtzjUajyQC0MNdoNJoMQAtzjUajyQC0MNdoNJoMQAtzjUajyQC0MNdoNJoMQAtzjUajyQCGJMwNw9hoGMYhwzCaDcP4XroapdFoNJrUGLQwNwzjy8C1wCVCiIXA36WtVeOIffv2jXYThhV9feOXTL42yPzrS5WhaObrgL8RQpwBEEIcT0+TxheZ/kLp6xu/ZPK1QeZfX6oMRZh/Big1DOMVwzD2GYbxxXQ1SqPRaDSpkZNopWEYe4Eixaoqc98CIcRSwzAuBf4XMD/9TdRoNBrNQBhCiMHtaBj/AfytEKLR/P/bwJ8LIdo92w3uBBqNRjPBEUIYyW6bUDMfgF8ClwGNhmFcAOR5BXmqjdFoNBrN4BiKMP8H4B8Mw/g9/397dxNaRxWGcfz/kKoYAhY39aOBFFGpRcUgEhQXSoUg0rpTUawWXGmtLkSreymIqChd+NHSoq1CLFKhYOPHQiiIYozSWKKgmFSaip8oSC19XJwjRI036J3J8R7e32pmGGaec+/w3nNm5nDhOHB7M5FCCCH8W//5NksIIYT/j1ZngEoalXRY0meSHmzzXEtN0qCkdyQdypOm7i2dqWmS+iRNSHq9dJamSVouaSxPepuSNFI6U5MkbcnX5ieSdks6rXSmbkjaLmku3wn4Y9uZksYlTUs6IGl5yYzd+If2PZavz0lJeyWd0ekYrRVzSX3AM8AocBFwi6TVbZ2vgN+A+22vAUaAuytrH8BmYAqocfj2FLDf9mrgEuDTwnkaI2kIuAsYtn0x0AfcXDJTA3aQasl8DwHjti8A3srrvWqh9h0A1ti+FJgGtnQ6QJs98yuAz21/mScWvQysb/F8S8r2Udsf5eWfScXgnLKpmiNpJXA98DxQ1UPs3MO52vZ2ANsnbP9YOFaTfiJ1NvolLQP6gSNlI3XH9rvA93/ZvA7YmZd3AjcuaagGLdQ+2+O2T+bV94CVnY7RZjE/F5iZtz6bt1Un94QuI33gtXgCeAA4udiOPWgV8I2kHZI+lPScpP7SoZpi+zvgceAr4GvgB9tvlk3VihW25/LyHLCiZJiWbQT2d9qhzWJe49D8byQNAGPA5txD73mSbgCO2Z6gsl55tgwYBrbZHgZ+obeH6H8i6TzgPmCINFockHRr0VAtc3qTo8qaI+kR4Ljt3Z32a7OYHwEG560Pknrn1ZB0CvAq8KLt10rnadCVwDpJXwB7gGsl7SqcqUmzwKzt9/P6GKm41+Jy4KDtb22fAPaSvtPazEk6C0DS2cCxwnkaJ+kO0u3ORX+M2yzmHwDnSxqSdCpwE7CvxfMtKUkCXgCmbD9ZOk+TbD9se9D2KtKDs7dtVzOPwPZRYCZPdgNYCxwqGKlph4ERSafn63Qt6UF2bfYBG/LyBtJExmpIGiXd6lxv+9fF9m+tmOcewT3AG6QL6RXb1bwxAFwF3AZck1/fm8gffo1qHL5uAl6SNEl6m+XRwnkaY3sS2EXqUH2cNz9bLlH3JO0BDgIXSpqRdCewFbhO0jRpNvrWkhm7sUD7NgJPAwPAeK4v2zoeIyYNhRBC74u/jQshhApEMQ8hhApEMQ8hhApEMQ8hhApEMQ8hhApEMQ8hhApEMQ8hhApEMQ8hhAr8Do1TcAyDO4zH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png;base64,iVBORw0KGgoAAAANSUhEUgAAAXMAAAEACAYAAABBDJb9AAAABHNCSVQICAgIfAhkiAAAAAlwSFlzAAALEgAACxIB0t1+/AAAIABJREFUeJzsvXt4ldWd6P95c2NvLoEQoYmgImlVKrWFqQz9nTOBemqi4q1aDbWKF6LcBNT5tVMJadKJnJnqHFtBqE51plrbY89vptMzQ2YwnMch8fTRapWWhmKrwRskWzAGSMLehp2s3x/rffPe1ruzd7Jz21mf59kP4b2u9/Zd3/W9LUMIgUaj0WjGN1mj3QCNRqPRDB0tzDUajSYD0MJco9FoMgAtzDUajSYD0MJco9FoMgAtzDUajSYDGLIwNwxjhmEY/2QYxiHDMP5gGMbSdDRMo9FoNMmTk4ZjPAb8uxDia4Zh5ABT0nBMjUaj0aSAMZSkIcMwpgP7hRDz09ckjUaj0aTKUM0s5wPHDcP4R8Mw3jAM40eGYUxOR8M0Go1GkzxDFeY5wGJglxBiMdANfHvIrdJoNBpNSgzVZn4EOCKEeM38/z/hEeaGYejiLxqNRjMIhBBGstsOSTMXQkSADwzDuMBc9BXgoGK7jP3V1NSMehv09enrm2jXNhGuL1XSEc2yEfipYRh5QAtwZxqOqdFoNJoUGLIwF0L8Drg0DW3RaDQazSDRGaBDZPny5aPdhGFFX9/4JZOvDTL/+lJlSHHmSZ3AMMRwn0Oj0WgyDcMwECPlANVoNBrN2EALc41Go8kAtDDXaDSaDEALc41Go8kAtDDXaDSaDEALc41Go8kAtDDXaDSaDEALc41Go8kAtDDXaDSaDEALc41Go8kAtDDXaDSaDEALc41Go8kAtDDXaDSaDEALc41Go8kAtDDXaDSaDEALc41Go8kAtDDXaDSaDEALc41Go8kAtDDXaDSaDEALc41Go8kAtDDXaDSaDEALc41Go8kAtDDXaDSaDEALc41Go8kAtDDXaDSaDEALc41Go8kA0iLMDcPINgxjv2EY/5aO42k0Go0mNdKlmW8G/gCINB1Po9FoNCkwZGFuGMZc4CrgKcAYcos0Go1GkzI5aTjG94FvAvlpOFbGUV/fxPbtDXzySQ6TJsXZtKmMFStKR7tZGo0mwxiSMDcM42rgmBBiv2EYy9PTpMyhvr6JzZtfoKVlW/+ylpYqAC3QNRpNWhmqZv7/ANcahnEVEALyDcN4VgixyrlRbW1t/9/Lly9n+fLlQzzt+GD79gaXIAdoadnGjh3VWphrNBoX+/btY9++fYPe3xAiPT5LwzCWAf+vEOIaz3KRrnOMN5Yvr6Wxsda3fNmyWvbt8y/XaDQaC8MwEEIk7YdMd5z5xJTaAUyaFFcuD4V6R7glGo0m00mbMBdCNAohrk3X8TKBTZvKKCmpci0rKdnCxo2Xj1KLNBpNppI2M0vgCSawmQWkE3THjr3EYtmEQr1s3Hi5tpdrNJoBSdXMooW5RqPRjEFG22au0Wg0mlEgHUlDGo1mjKKT1iYOWphrNBmKTlqbWGgzi0aToQQnre0dpRZphhMtzDWaDOWTT9QD71gse4RbohkJtDDXaDIUnbQ2sdDCXKPJUHTS2sRCx5lrNBmMTlobv+ikIY1Go8kAdNKQRqPRTEC0MNdoNJoMQCcNaTQTEJ0ZmnloYa7RTDB0Zmhmoh2gGs04Ih0adXn5VhoaHlIsr2bPnrp0NVUzRFJ1gGrNXKMZJ6RLo9aZoZmJdoBqNOOEdNVa0ZmhmYkW5hrNOCFdGrXODM1MtJlFoxknpEujtkwyO3ZUOzJDr9DOz3GOdoBqNOMElc28pGQLjz2mBXEmotP5xzk6/leTCF1rZeKghfk4pr6+icrKXxKJPNq/rKjoAZ566vpx/cHqDipz0c92+NChieOY6urniUR2uZZFIo/yne9sGLcfiE5QyVzS9Wx1h5AmhBDD+pOn0CTDjBmrBAjfr6Bg1Wg3bdCUlVUpr6m8fOtoN00zRNLxbHfvbhQlJVtc+5eUbBG7dzcOY8vHB6bsTFrW6tDEMYRhfBKwpmdE25Eu6uubePXVD5TrdILK+CcdoZJ6ntL0oYX5GGLevKlAlWfpFubNmzIazRkS1hD8xIlzlOt1gsr4Jx2hkjobNX1om/kYoq5uFZWVzxCJVAPZQC9FRRHq6u4Y3YYNAlvjakJ2UO5wuo0br/DtM1Fsp8NxnaNx7zZtKqOlpcoXKql6tkHobNT0oYX5GGLFilKeegoz9AxCIdi48Y4RF2hBgiEVgWFrXNZ62UEVFPyRxx5b59tvojhKh+M6R+vepSP5KB0dgsYkFQO76gecA/wncBBoBjZ51o+Aq0CTKrt3N4qysiqxbFmNKCur6nc4BTmkamp2puSoStU5NlEcpcNxnUHHLCy82fV8g575aLN7d6MoL98qli2rEeXlW8dMu0YbUnSApkOYFwFfMP+eCvwRWOBYPwKXrUmFRBEEiQRDKkJIfY4HAz/UZctqlMe/+OJ7RlUApVsABl3njBmrBn2OoGOCtbxR5OVdKXJz787YqJGx2lENhVSF+ZDNLEKICBAx/+4yDOMQcDZwaKjHTgfj2Q47lLYn2jc4gqA60CEVj4eVy4McVakOwdW20yYOHzY4eNCuvf3SS2v51reaqa1drzxOOhkO80WQjfjEiVwaG+NADi+9tDOlazx16ljAmuNIn8UL9PQsBtw1zK1nrjJ5jadvZqKY6AYkFck/0A+YB7wHTHUsG+b+K5jxHMM6lLYPtK9bk2sUUCWgRhQUVIhFi1anRTNPx/WGw+pzhsM3j8gzHA6TiOo64U4B93uucU3S1yifmfeYawRcKWCdR0t3/5YtqxmwfWP9m8lUEx0jrZlbGIYxFfgnYLMQosu5rra2tv/v5cuXs3z58nSdNiGJNNCx3mOn0navJnX8eISWlqcC97W1Q6m1WZEmHR0wadIDFBWtJhJ5un/fkpIt3HrrMp57zu+oWrp0LuXlWwetxTnbnp/fwaJFleTnzyUU6uXo0WKam/37RKML2LFj77A/QzlKaQIakLECcaBsSGFzzhHL0aOdHDz4DkLMAR51bReNPpHwPXXet3ff7QIWAxuATuA84Bak83mVuUdyUSPJvndjSXvPlPDGffv2sW/fvkHvnxZhbhhGLvDPwHNCiF961zuF+Ugylh/yQB9Dsm1XDTFDoXVIIVSq3NeOIDBwhgyCLB+wePEGPv952zyydOlcXn65lXC4m8LCCoqKZjB37myWLp3Lc88ddZ27qWkdCxY8S13dKmUEzJe+dDYvv9zKJ5/kcOrUEdra8l21aEpKqqiru4wVK0opL9+qFObQOyLP8NSpIzg7O0kVp0596Ns2FeG2YkWp4/o+R9BnqHrW27c3cPTocQ4fNohGn3C1Cz4BnvUc5Vzz3zKSCRENeu9eeeUDysu3smlTGcCYMmtkSnijV9H97ne/m9oBUlHjVT/AQL5B3w9YP8yDkWDG6vArmaFssm0P2g62+kwpBQWrXJENBQXq8gHOoXfqztJGATeLUOg2MX/+baKo6C7XupycNY7/J77GmpqdIivrLs/6BwU0jsgzXLRonbJ9ixevd203WNOENHfJ+zXQs3afI+iZr1Q+D8NY3f83bBWh0G1i8eL1yvYN9D6VlGwJvC9WJMpIOyJTdbaPFxgFM8t/AW4FDhiGsd9c9qAQYk8ajj0kxmoMazJD2U2byjhwYDWRSDHWEL+oqJWNG+9w7RekSYVC7xGLgdOU0tEBDQ1Si3rssXIuvfQcGhpU+9oaTWrOUutcPycWg8OHQWqD1iihgXjcqU0Ga6T19U0899xR+vpux4pRlz71ZZSU7BmRZ5ifP1u5fNq0Wa7/D9acJzXKUmRE71rAvjfe97S6+llaWoqAWuBtVCOvnJw4cZ+SWsoXvvAss2dbIy3YuLGyf9TkNZGpvhnYAlwBNNHSYpCd3Q5sRWr7dhuOHDmWksaeLlONnmxDko5olv/LGC0LMFYfcvLmn+m4IxAe8O0TFMkwZ47Bpz9dzauvvkVHx/OudS0t2/jOdzZw4kQEw1iNEG77uFOIJGqrf3jbgNdsI/9fjfzovccKHh67BaT9vAoLV/LYY+tH5BkmO3wfrDnPLTibgGpCoff47Gen8dd/XdF/jfX1TRw6lIv7XbDKPtj34ZJLZnPypF95sUxeFvX1TSxeXMmhQ7nEYj/sX2518o89Vs6OHdW88soHnDx5DjAXOfjOBX5Ib//lu9sQiZygvf1Jc5n0NbS05HL77Tt55hl8bUh/xUXBN7952ah/36NGKmr8YH6MopllrJKMCSVZM4s6kuFBsWjRaiFEcAxybm6FuV+jOYSuEXl5XxM1NTsHaKttslm0aJ3HjKI+l71cdSz18Dio3d7oi+Ek0fDdaU6QkT6NAz6roHMMlDCTjCnN2a5Ex7OvSX3MgoKV/eYReV7rGSVuQ1HRfWLhws0JnmuQGdGOpoKq/vc2mfu2aNFqEQqtTXie8QyjYGbRpEgy5p9ktb38/LnAZdimiF7gCvLzXwSCtcszZwS2Fi01mZ4eeOWV6gRtdZtsOjogN/cewuEy4vEQZ86oY9FlmwDKyM6upLfXirQpBX5MXt71XHDBPObMmdZ/D5qb1WkKI+nUChrZgd8BmJOz1jRxlAJNhMM7OXq0uN9pOJAzNBFB74JhvMnFF9/Xf9+s4yQ6nj3iqVWu7+i4kIaGWl56aS2zZrWTlXWQvr5/CdwePgCqKS7uZNasItNh7R+hec1OdqSQ28F86NA66uubEl6DrdUXkWzs/ERAC/NRwCkkjhw5RiRygnC4mO3bG/rXJzvEt+2upZ7tZAlRVcchTStdyI8JnKF3hw79sd+OKk04PYTDUyksrCAW66G7+19c5zlz5u85c6aaoqJuJk9+j9bWda6he1HR/RQXd5KfX0so1Mtbb3Vy+LCz47mDnp5S5sypZs+euv4Ptb19A8kW6BpOVMK2vHyrx6bcRDx+FllZ24G/oa9vMtHoP9PcDM3NqZsPvLbkU6ciyu0WLZrN66//IKXrsTsGZ3iqM/RSnisafYL3369Ghjo6t3fSBESBbN59t4trrz3bfNdylee2FJH6+iazs34HWQ3Esv83EYsVctttT3PppQ2BneBAHdJYiFYbDbQwHyWsl1QKridpb3d/+Mk6bwfabsWKUl57rZlHH72Brq5cy1gBrAdWI+3yVmhgE++//yHvv++1zZYDpYRCq1CTTSTyKOXl1WzffrlLk1269DNmKKI06YXDM4A63xGsD9DvTJSCv7DwzaRs5cMV/+w87oEDTgekrV329VlbO52+qWmLKltyQcG9ZGXdTF/f/+pflp1dyYkTnSxfXqu8zqD7YCsJZcjnX4Rbi37A0fZjyCzSWuBjc3vLv9IE/Az4OSBHac89V8Wtt87h8ccbaW/3X1so1OvorH/uWFOFdAIfxeuoB38n6O+Q/OeZkKRikxnMD20zDyTIFrp48XpRVlYlLr74HlFYeLNYuHBzwgJEieyk6ozDu4TMDFxl2iste+9AttnE65PJJgyH1yS0Lw/FVj5c2Yvqe2j5G5IJDU3e1h9sH18vLN+G/PuuwOusqdlpZs/W9D9fa737WtQhhvI8jQLu9iy/X8BqARUCrlLua71/Qb6G4OtLPsPYbW/PvJBEC7TNfPwQlGH4hz90Eovt7N9uxoyqhLOwJ7K7+jXdJvzamBWVEPQ6WMPWMkIhtxnFDluzNS9LI2xuPuTRwOTwPRyuIBq12+scSQwlASRdGb/+jNqPaWnZ5dnKitIZ6J4l334Ito/DLGyzwlaCbMUADz98gGjUrfm2tJSzY8de9uyRoyIZrXKakyeD2v594F88yx8FrgG+CbyobGUslp0wiuyRR9T7QfK1f/yjUXUU0ERDC/M0kerwvr6+iddffxU4g1ewxmJ5rm0TCaT6+iaqq5/nnXe6MYxPmDdvqisUzS8cEoUPioDWWoKolAULnsUwNpgdznlIQV5KKLSWt97qoLKy1VEKoFZ5tJKSYubM8TsVy8u30traZQr7DVhmimRt5enI+FVn1AaZl95HZl2qsIV3KpNxBHVmzuMlis/fvr3BkxkK1vM9cuSYI65cMH/+ZPbvVx3pTWRJABUlWDkDKqxOK0jBCLq+nJx2RYy8uhP0dxZ27PyEJhU1fjA/JoCZJdXhvb190DB3fVJmht27G0VR0f2ebdeKvLwr+0MM/dl6ajOGXN4ooNKz/MF+s0g4fE9/Sdqamp1i8eL1IhS6zTEsd5ofgs0y3qFzkDnm4ovvSbq+9e7djWkpBqY2AyQypfiH+nCfgNWuTEtvZmRQfXjV8qKi+zwhoMFhhQUFFUJlxoLNponLedy7FO+P9byDrrliSCaOIBOM+n5kjslkMKDNLCNPqsP7gbzxckjtprn5kC9ka/v2BlddE8kP6emp5uGHDwC7eOutd4FKwAoHDNL8/ohhvMbKlQv5+GOp8XR2HkeIT/j445/wwQc/IBq9j4MHSzl4UDqn8vMFsZhVC6QJOfzPBR5BOrSSqweiun/R6BPMnVvNxo2Xs317A4888mLgiCedETBq7T6RecmeSWny5LcJhwVFRdOZO7e43zSm0vZfeqnCYwqR78xDD11HOHyGkpLbmTv3fHPk8lXA1kRPnYrQ1vaA59lvoaNjndkef0JRVlYL0ei/ObZvIhIpZsqU31NYWEE0msXp05/2XJP7Xsprnu45djUFBe+zZMm5vhFWW1sbRUUzmDNnVv9zS5zIt4vHH68gHg+TkxPl1luXaW07BbQwTwOpDu8H8saHw4eIRp1LttDevoHNm18A7GFma2uXf2cAOolGb+Hhh39GNPrvWNmFsjpxD3A38CPH9vcDUxCijzff7KSubqUr+/Cmm3bS1/cLbIGdQ0uLwZQpR839m4Bf4q78d7f5bzmFhStZuPCiwAxc9XU08atfHaKx8T1isXORsfSlygiHZCNgkjGFqc0A0rxkpcS/8cYBOjvvwxZoMjT0oos28PrrO317qzurBYrzQG/vIrq6aonF1nLrrbOprV3va3dd3Spee62Zhx+uIBoNIeeE+QRpx25ARh/t7W9fXt5NZGUZxGK1yHfubOB1oJju7kV0d8fJy/sTcDnuENcPgeuAGeY5KsjL20FPj31fSkr28NhjqwM7rfb2Kg4eLKOlxX53VSYYq3yD08fy3HNVXHpp4phzjY0W5mkgGaed1zEoBaBac7311mU8/ngF7e0LsJKApCArdWn7bW1tAS2KAE7bqTMOvRpow04yehOIIUvRd7J/fy9XX11HUVEBF174Wd5447dEo2eA+8z9LFt2E93d+5GlVk8Buz1t+BFwNSUlR3wC1VkP5EtfOpuWFu91yHC/rq5/ciyTQlw14nF3pva1LlxY6zpvMunjQaGeTj/E4sWV7N//Am7BtwUh1PZzdQ2bQ8iRmXR628eS70w8/gTbtl0D4KtMKUdFH5qa/RqksHX7XaZMaeaLX6w1K1Oe49HirY7WdqL29FSRnV1Db+9/QYYjGtijOXnM3NzHefDBL/PKK2p/x6uvfsCJE864cbDs9QM5osdzueqxghbmaWCgWG+VIJEZg7cgtSi/N37fvmM0Ntb6zuVMvIjFuoB1gHf4P53gR/sBeXnH6OsTxOO3IwW/02G2GvgckcijRPpzVexYczsm+G2g3lzvb6dkKl1dv+W22w4jxNPMnCk4fTrXVStdmhu85pHENV68I55kOtNkhUUy9Xx6erKBDuB2pEY8FVjVn3Xrxd0+uxiZzVrkPT2CFRkEEI//GQ8/3Kg0xxQUfN383wngSdxsIxRayb59tZSXb2X//odwR019Cis5yLlPb+9XkQLeHy0j11/JpZcudM2ApHq3/WYe+bwSOaLHcrnq8YIW5ikSNFR/7bXmQHufSpDE4084zA9+b3wiAWV9QN3d9bhNKNOACuQQ+zfK/QsLYzzzzLeprn6W/ft34hYqAMWoPmR5DpAa238CF2JrYEF2+EI+/HAGVmdx4gS4k1IgGp2BFDLdZttnIEcKKrJd98B6DqdORSgqesBTF112ptZ2v/71EVSV/lTCIlGoZ319E2+91QFcAMw2r72tv10q3J29qqN6ArgB+Apubb/XNMf4w1c7O+Pm8mLlOadOnQZYJix/2rxUArwZwJPMZWqx0Nf35/2mPvm+N3LihKC39wJU2rh7tCGzPoOSnAZ63xOZx8bSRBmjSire0sH8yKBolsHOXJ9sIowsHrROzJixSkydeqPIy7vSFZkwcOLFViGTScoEXCPgNuFMCioquq+/Tbt3N5qRKKqoFtWx71FEbViRKzuFnKbMu/0NAcdaabZLtd8WIRNT1NcXFPlQVHSXmD+/QhQUVPQXAVNtZ7fZX+M9GdSFzbaIvLwrEx7DSuyaPv32gGurEe5EIyuqRH0+ubxSBEVEhcM3O5KHgt4X1bHvF3K6uRrhTiiz3i8h5s+/wVOX3nlfve/RgwJ2+rb3RnulFuWyxfUej7dp7pKFFKNZhiysBzxBBgnzVGeutzI5ZbiYf7138gF/mNhdwjBWiLy8r4mcnKvFeefdIsrKqhzV6dy/nJyvBQjItQJWi/nzK0RZWZU477xbRE7O1cIwViiOk1qGnvzArY/eylC0QvZUkyU4P/SgY14nvHNihkJrxKJFqz2dmbPi3jqRl3eTT6Cpj7/eJ8SSFQBBzzIra8WAwjzRuyDv2XVChv6tElJIN4rE4auNAq4w91knpHCuMe/rTkc1R1WnLYQdZqhqi/W3JaTtENWsLHX2p3O/UOgaUVhY0Z/FPND7b90jbybzQNVD3evt96GwcGTmiR1OUhXm2sySAqnOXG9ncjYxUMicP8xQZmoK8XR/9MB771Xx3ntlhMP+iAmAadNy6OhoxW0DB2lTr6a19T0OHy7DHnL72wWtSFOIO+wN8pXntDMd/cW+4AdY0S9uR59l8giqsjgPuJ6Cgq9zySUXmnbrW/qHzjKL0G866Olx10QJihjJzj5Ob6/7HibrbBNiknJ5X98X2bz5BX7603oaGt4lHg/T09OBEKfIyppDLHaSvr4rzXvgnojCCnM0jP0IsR77Pq4lO/sjR/1wJ7nm9f+HY1kVMuqnFqgiGv3EPNbzvr3NVgcsd5qetgErkbV8pOO7r2/KAPttYcGC2bzxxlPU1zdx2227UDl7vSYulXkrKGP06FFZAMz+JncBB7Dua3s7bN48elPZjQZamKdAcPZaVLk8FjuDbaeVjk5nTG7iOT+dtlXLZpoL/IBo9CuEw2uJRm/BsneGw4coKIjT0RGcXi4zNp3Htc5fAViRM3eYy6qBPwACac8O+oD/CFgzz3iFdh9u+/tq4G+Bmeb/JwccswMoZcmSvezZU+tbK5/DQBNhQJAtPz8/m44O//JknG3nnz8lIGuyl5aWObS07Mfv3LwEKQzXmsumI23kl2BHK/0UIa5CCmjMa3iCvr6rA1ryLrAQKSSPAHlIG77VSW2jp+ca8++VqGPGzzL/VldOtLkI656GwzuJRo2ANu1H3n9Zgtny7bgnR7Gdo8nYw4O+uZaWNurrm8z1TUAjXv/PRIuGGZMzBI1VNm0qo6SkyrWspGQL9967zLdcfizrkMLM+kDruOSS89mzpy6J+GZLKFsa6EPID/cXwNvk5v6JrKxnkIIzTjS6gCNHDLKyXg1o/WvIcqYfYMeL1yI/4mXImOI6bA27F/hvwGeBEDI00XuNdyInDD7P0T7req/HPTOSVRPm34HnzO0+wT970hYgyowZN7Bx4+XKK9m0qYxQ6P2A63QKZEsLtikp2cK8eeqOKZn6KXV1KykqUrX5cqRA+ZFn3RPYjkbr71zk/ew127sX+AbSkbrN/L9EiDAy6cvJnUgn8UNITfxTSM20FinQXgCayMoKEQ6vRT7PcmRY6U3A15AVEReSl3cz7vfrIeQorKn/bIWFb7JsWS3l5dWUlBQj3xf3fZUhkuVY75B/tigLeX05OWuYObOHzZtfoKHhIRoba2loeIjNm1+gvt4+96ZNZeY1ONlCNLqBHTv2mut3IpURPxMpGkZr5imQKGzt0kub2LGjml//+n1OnDgXdybdNuQH2cCBAx8oJyyQc346IzIs4a7SQB/l1KkrkaFxtqlBmmNuwJ8UVAn8ldmeSlQzzss6IxVIwX0ucqqwo+Z2tY5rcdYi7wF+jxTQTrYBV+I2u6iu42mzPdXITuYcrPvW2anWSC1NLifntHK9u4bJHuASpkz5Krm5+RhGD/n5U7j22sWcOuUOJQ2H17B06ecDjmmzYkUpa9Y0893vXgUswZkHAP8QsJfANjN0Aoex742lETcg47vB3SFlAYtxj57uxBLYiUYoPT0XAZcTDleQmxvl1KmzgP+vf6ucnLXMnAmRiP/9skY4sh79VHkVQpCb24UcZexCavw5wEnk85Yhi5YJMbio1vvE46tpaNjpK8Tm1aZXrChl/vyfcvCge/IVGaL6IitWlFJS8guam3U5XC3MUyQobM1avnx5rSI+3NLGHgqs1WwJiUcfvYHTp3MR4jh9fXchBauKQuS8jNYkv5Z54xfAjciPP4w0gXwTW3jkof74r0dqdbXmb6tjO8vGnYMUTJeZx6tGmllUeE0oQa/aXPN81TjrnPf2nuXLeK2vb6Ky8pdmh6ey99+PFJa3I++b9EmcObOf7m7ZuXV0QFvbA3z5y7m0tlaYdvVeotFv8NxzLwyYcWhlKsK38XeKiiLeADg7nknIe6MKF1xrLrcE0BZk6GEr/hBS6/4H3dc/IWuQHyAazTUTv+7AaVKJx8+is1NZNpHp0z+gpGQDra0x9u+38wKKih6gqGi1mSuw3lx2F1Om/Jr29l/3d5ivvdYcOFuUfDalxOPqzs+rTc+ZM4uDB/018C1BffbZU2lu9ifghcNr2LjxGwFtyDwyQpiPpThTtY2vAXdij18DsYREZ+cv+rfJy7uKnp7ugDN1IePKvRNJNCMf62fMf70x23moyUMKVesDdJp58hXn2QF8GTgYcLxe065vOfoSVQO0y+jaxHz3qLr6eSIRqxStc6TwPlJAfNVcfgeYFSDz8h6lp+eXjuN6wo+yAAAgAElEQVQ2EYlM5uc/f5O+vouwOyZ8GbZe6uubuP12rzbpzKT9LH7nZiXuzrQKaEHatr0C+glkp/opLNuz3E5tQpDnDbqvHyNHDt6JJ05iTzABp0/foNw7K+sT3nsv6tOcI5FHWbx4A5//vHMCki/y3HNHOXFCnqujo4nf//5nxOP+WjnOZx3ka/Jq0wMl5cn1L9DSIv1SkE04fIhvfWuC1XZJJfRlMD+GOTRxrMWZqtqjjud2x5mrQ7B2CrjRF0Ynw9KCwu6uVGzvjK1OFGJohXetEXaIYqLJEtabbfRWWrxHwLdEKFQucnKuFdnZN4lw+CuioGCDZ7s7BXzZvEbv/jt992jGjFUBbalRXks4vEZMmuS8XlWFQ3d8dNAkEvZz9Z7L24adQk7c8DXzWagqGN4oQB1eet55lWLq1CuFDBu81vzdKPwx39Z1qq7pDpF44gnn/xt91RTtMMSa/m2cky5ffPE9rvsiQw9rHG30hgtaIat2RUd1DPlOkZV1tZg8+RuisPBm1+TiyUxUPdDE2OMNJlpo4kjXdEhmFJCf30FBwe2ArC8OU5UREE4NRB322ApsQppTvo7Unq2iSjNQR5BkkbheuUpbWoN0wIGtQX4PGX1yTsCdmAX8kXD4d0SjR5H20xByJHAekEMstqd/62i0ikmTDrF48QamTZtlTlxh1XnZhdSQpyHNECFkpAb86lf7Wbx4PXV1KzEMVe0Tb52TPwIbzXM+QU7OddimBcsuH5ytGGRjtd+zrQH3w9pvPdKR+bZ5j5zvhtUOw9ymybMeZs4UfPLJRXR1XY/at4G5j2VSehHpvL4e+ILZjjZgaUA7vQ5BaZOeO1fl72lAPenyahYuXEM0eoIjRz6hp+cL2O/gC8joJ/v41jUWFNzOJZe8SCi01+drOnToTd5/fwZ9ff/G6dNw+jRs27YW2EVt7foBJ75OZmLsTGfcC/ORrOmgqkNx4MADFBc/S37+XLOoUb7DFAAzZ8p5Eb0ON2+6+W9+sx+/cM5BfgjNyEgJA/gI6SibjrSnOj8ikIJQxR+RtlqVIxPcQqWUKVOeQIgPOH36w4Dj9QInuf76c/nP/4wTiThnL1LX9jhxoppZs2DPnlrTt2CdcyEyDPJxx/YPAD8mHv9L9u8vpbLyAQoKBB0dVkfUhOzkwG2uuBd5vyy78EngJ7gdwuraIYnK5drvmd826zYTbUGG9hV4jhBkI7fbUVKyBcgzfQJbUXfKX0OaXuzJO+Q5Vzn+fyWJzVpu5s6dzZ49dQp/Txkqc1Bf39McPHgjsrNympSsGj6qPIgmsrKkyU8qnRJLCJ91VgXeSKB4/Akef3ylqxaMl7FkYh1txr0wH8o0Y6miGgXIglTV2E5D/3Rer7xSzWOPlfuiYACzcyhH1lZx8gx5ee309FjJEM4P6m7gNtx2WOsjCordnoUtYJwJPk3mfrU4Nfz/+l9L2LhxLZs2Pcbhw3cAP3YcyxJYfezZE2HevClMnvwmHR1y9BCNxogpy6t0EovNALzP7Xmkdu7EmqJMzmgTiTzKokWVFBVFiEQqkQ7lIvydxuNI5691v9Qdi1MbLyj4I0uWVLN06dzA2ul2e92d4bRpv2XWrBAffvgEp0//D4SIIyOHAP4GKXwXIkcPGzzteILs7BUsWPAL5syZxtKlc/m7v3vHXBf0aVod/E7g75Ex+QvN+/Qi4fAh4ATR6Jv4O507kNq8jWHcxUsvtbN4sVdgOnMbvDVtmpCjPPWMRjK/4KvA57FL7u6nvf3nNDbKLb0BAEGJd/F4kHKSfCXMicK4F+bJzmKfDoLnZ7RGAcGjBNUwsLx8q9nuSqQDz+1knDz5PXp66rGrE1r8CHdyjPURFSNDE70ZnDcinWpdSEFnl7GVjswLHds+Q1HRj9m48Y7+9t50U51Z2bALGY44BSkYfk5Hx046OqCkpIqf/KQcgOuvf0R5HyBCKCQLQLmf24mA7Wea90R+oPn5c6mru8zhhKwN2M/pMAx6ZseArYRC7zNvXgFLlxYrS81aHD8ecUxQITtDWa64jJdfbuWcc3I4deoYb7/dSmendW9LcI82/JNGTJt2FoWFMzh27BhPPtlKd7flFAzSrNuBXxPUucs6+Hcj793LwFXIDr4LGVVzDtnZK4Awvb3ZCLGB06dL2b8fZsy4zSxYNpCJpwGZ8KTi90il4R8dy1YjI4xsWlq2cfvtFdx7bzMvv9xKZ2cXqkJonZ0f+iZlsdBlc92Me2GeTMnSdDHw/IypjRLszqELd+1okGaJawhOeX8ft801G2lzdmqOHyAfcTFuobLaXD8FWIS/E2kBYPHi9Rw61GVmjhrAM47t7kd2DJKWlm1UV1dy6tSniMe/icoUkZ3d3Z8IZFWafPTR680KgCqsWRBkZ9XZ+TErVpSycOGLpoaXjClBtU0ThhFHiIeIxWD/fnjzTSuj1qalZRvf+c4GTp6cQUvLU1gVKq1yxddcc7GvAygqWs2UKQ8QiUzGfc/t63AKqxMnznWYNh5A2rutkZbTpNSAfObTkM/Pibdz/xGyw/4C7k5dHre3txT/6A5OnPgJU6dehWF8DyG8CoSz7Vb0kIpJuAU5yOgZ93UDtLcXs23bAeJxS8O3RolPIp+bQV9fDrfe+gPOP/958vNnu0ZMumyum3EvzGHknB+qUYDbXprcNGkWduegrvch7d9BqdPn4kz9zstrZubM6WYNcqk5yomRC/ELlaeRw2DvZNIA2/jgg2u59tpH6OsrRDpblyJnptmANNe8jjvcDqCJ3//+Q+LxuUjBMwfbLv86cDZ9fd1UVz/PI4+8yKlTx2hr+4TOzgeQKf4qO7QzU/MdWlsnUV/fxKlTx8xlKvv1neYPxzarkR2a9Efk5TV7whUxQyj9Aufw4S5OnKjAGWcfi1Uya9ZeXn651XwX7NjtSKSY+fMPUVAwVVkywO2A9IZkWsk6lyOzQD8CViDNSU87tvNr+H7HZhd+27VTIFsC3329XV0XIPMKVBwiL+8menpm4b/3TcD3CS77oBKwbcTj1gjD8ilswDsqOHFiLfv3r+xvqzViGkkT63hgyMLcMIwrkBWVsoGnhBDfG3KrxijeUUBn53FaW2OmAJUfe17eQebOXcnkyUW0tbURCs1g+/YG1/4WX/rS2ebkDD2oalbbw2NvRqdz/skKDOOHzJ07mdtu+7P+WWBOnTpCa2uUaFQpUZD2zGblmjNn8gBrlh/rIz0LKVwqgHfwR2n8knjcOcfkA8gIi1KkOeQyhHiB/fudgnc1crq5byO1fqdT9m3stPJSYDqRyE6qqytpaxO4BYmznvsppDBwts/AOfoQ4taAe+IXOGfOfITK5HDkyEecdVYxKsdma+s6FiwwAoT5m+b92A/8JV5hKtvg9GkMbPOXeAVYD2qc1+htYBPSUR4kFj7F3LkR3nvvML29/xMZYVWNNFnFgX8hONrHm0C0BRmRZWFlsqocv+6O1jKlqJSroqL7OXasM7BueiYzJGFuGEY2Uu37CjL3+zXDMP5VCBGU+jXu8Y4Camt3mXNtyqFiTw+cPv0Ap0+fpL3957S30z8BsrU/2ElCchaZXcDP8CebdCIzOnch52JchDt9HGABQtRy+DA8+eQDFBefoqcnm8OHc4hGL0EOiVX0oopskHzK/NcSVP/iWLcWKdSdwjTIgWlpfsdRp517J8KwapK8hYxKKTXP82OsAmDvvttlFm6yJuV4HxmumYccNbTjHhUcwhuNceZMUAXIA67/lZRs4dixXEW7txGJrGTOnFnK65J29UpKSvwlAwwjyunTvWYbVULG+0wG8tOAfFdWOf6/hmAN2Xl8a+IKy8b/DLIKoyq7Vp6jo2MXvb17zG32mu1oBayOPCjaZxlylDEFiCI7WMu5moPsvIMnxvB2tJYfCvzKlTNjdSI5RIeqmS8B3hZCvAtgGMbzSKkz7oV5siFPL7/c6shylMjQsmrXMq9jxu28UZWtfQrpNLLS8vuwHX72xMryVssP0o6sEUgheRPyo1GXXIU38Gv9dwB3mX9bgsoaNRxHOivzkPb4G812BZmCusxzxbDrjjhxvn5ObbTW8fc2pBOv3lw2ybO9eg5Me5q7Ws85m5CmI1UpgK/4Jp/+9rdP06wYwBQXF7FpUxlNTU8pI3csZ63bl/MNHnnkRdNGHlSO4JTnSL/1HxywNfzfIrM9v4+MOT+E1MoTjeisv2cj8wl2IYW8c/YosDvLj5H5Cw309FjP2vm87sM9suxACv8YcL55zmbc5qIm7IJrFlX4RwsW7k7OMqU4v6ff/a7LNwfpRHKIDlWYz0F+1RZHgD8f4jFHnVRCngaOcLFxOmbc+wUd4wxSu21ACrG7kMI2UaSB87wxpMa0C3ehpiuQRaisELoKpJbchtRsrWvMwdbO5yA15gXYZqBnkRqhVyu3OIE0pZTidJbaJBsLvQRoJivrCnp6ZuKOelDPgWkPy73naEAKFEuzt8w6ncB6Fi48xr59tf1bb9/eoBTmc+ZMY8WKUhYseD4wIcwpaGKxHLZvb+DUKau8rHWPv44Uor1IPwbIZ37cbFsUKRidDvI15v7rHdvPRAr3JuSoaK/59wakgDyB7HRPm+siwBeR0SfOUhPOd6kUKajPRyZ1PU93dw/u+9+ErAPjrJFvOWu7kPZ/zHM6R3gNyNBKJ1Zkl7uTy86+h95e2zQ20Py67mto4tVX35oQZpehCnMx8CZQW1vb//fy5ctZvnz5EE87vKQS8jRwhIuNpU3U1zeZRYhqkcLm44BjFOAW3E1ITSpRpEEv9mOZbv67HhmLvBf5ke3FbaopRWqyBlIDszR5q254OdIM5DRXVCEF+V6kmUM1tHZmQBbjD5lsRXZQ/+C4vp3mtk6BcQS4kL6+bXT3JxdaH6x6DsysrEP09dUihZbzvNYr79QswdLgU60LUle3ks2bgxPCvIKmoOBesrJuoK/vF9hhfrWOMzYhRxqW89K6D86O5xs4y+RKm7Vlsoggo1i811iJvFfWMe5AVTPIb49vQ+prp3B32lYdoKPIyUQsQe5VNFYjq0Re4DmPWvQUFJzh7LM/IhJZSXFxkRl//wVeeWUvR478lEjkBOFwcb8fKrjMrjUylvXUg+LbxxL79u1j3759g95/qML8KO5873NQuMKdwnw8kErIU5ATBk45Zrf3f+DuAkar8Qu6u/Cn5pcibegqOpEaG8iP9QHc1fqsD7sWtelhEvJ1+CyyeNZVyE7B6hCCEkQOIIf1HyOTfLqRndB07IkuQDpNO3ELJWv9SqQWNwt7JNIFPILsvCahCt0sKPg6WVl9tCuKFU6fnktHh3Wdthaek/M6cWX/20tJyRaWLp1LeflWl3lNlfDlrHYJ6tBYO4/ApqPjcaRj2Irb/wi3OcRrg7eShLzC50XH37ORMQgga+irolFW4c+EdWrGTjPJW+b/95jt/AHudxPsMscPOtoSVOa4GjnScJpw1ErQkiXnsmePv0Ki/d08SXs7NDdLwRwKfaQ8jnzH/O0Zy2YXr6L73e9+N6X9hyrMfwN8xjCMeUg1qwI5bhzXpBLypP6Yv6pYFvyBw9NkZV1GOPxV8vLyOf/8qfzpTxG6upYoWtEW0Oo/IaNCrJf0NqSW5rWX/86zn6VN/atj2Wqklr4K6dxMlHgzE3dccRXSnuvUyrcgIzd24ixza/Mi7rIE3iGzunLkJZdcyDe/eZlSM87Pn+KIJrGF4ec+V+krrRAKrWXBgjjXXrtYmTj02GPl/QLG8qU4s0TBTlF3pqoHm+CcmjdYnU1e3pv09HgHuwON/CyfhCUof4i6/s6PkWY7Z2fa5Ti/qtSAlRgUdB1/bu7XMcB22ch3sAL7nfBPn+fMRq2rW+kSuEGj5cJClflOZvVC3qBnlBqPDEmYCyHihmHci3yi2cDTmRDJkmpWaaIa516CPvC/+ItSl622tnYX3/3uXsWWM1CbNPKwUt8l5yE15ktwF8G6ACmsLUdUIm3qBaR5plHZZncUg4Wlsb+OHAFYNnqQI4VavHNBym2sCRpUQ2b1B9vZeTxQMwaUQr6ubpVi+1sCO1qnJqeuzbMaGTZpaa5NvPTSTkpKfsF7772rbLc/41V2NtOmVdDeXuhZp4oOsUZglcjnfg6yc6hHTifXh+z0b0SawHLNc16C7IB7kHXkz0KOCj6F/74/gewUjuI3kVj04rZzBznCrY6nGLfv5hLku9IJvI8Q9/Vno1ZWPsBTT9nfUNB3U1xczIwZ/uf82GPr2L69gYYG/z6ZGoc+5DhzIcR/4J5VdtyjEhCJ6nakQrJa/6WXLuRTn/rffPjhnbg13xNIm6l35hWrpscPkDbMR5EfWStyDkenAL3Msb/Tf+0kG6lFVyPDypy2bZACpSjBvvnmeRqQw/uP8Nf1BjmUvwJ7iK9C3YG1tsb6U72DnsVA5hEnra1dvmVgTx7s1w6biES6kMJ0K7IGiQw3bW5uQiZDrcNtl16D1JDd2Z2h0PtmKr/Xxl8K/Ji8vOspLp7C0aOniMdLkAI5jtuOfTfuRKC7yc4+QF/f5xDCaZ6zJn4uRQr8oAgSK/FIFXnjjIyZax7vWfzOWud2EeSzjOAeLV4N7HadORJ51GUOCfpu5syZxsaNlwc+55Eq9TEWyIgM0GRJpcKaU0Cks6BPMlq/db4PP7SmBqsmN/ct4vFjCDEX+bGci/1BWvONliKHrtdjh+A5eQY53J6J1N7qGLikazbSgWoV/rfKyH4D90jAu28niaNutuGc9X3GjL/n9OmYOfWdl9nIqIhrkDMsRYFlRCL/PaH9M9XM4LY2tQmrrU06P9zaoRWX/RnHsn3I+PhdyNHMEmSooLM87TeQndvbyCjeQuAfHOGNVeY6t2+hpweOHfsZ8fhPHeerwm2H9qf19/Zeg8rfYG/3zwSNfKQfxDkhuTciyjrPm+a/xeZvA4bRgRAlju22YD1rd45AG9Ik58fqREH93YTDazhyRHayqm95JEt9jAUmjDAfikBOV0EfqzMJhT6isLCC4uJiU7Nwv2DV1c/S0uKeDu7MmcvJyfmxZ6qtSuzwQGt/K1uuDVXxLll8aQq2cD5OcBw6yA93DXIIfTlSgDvt3vfiLhewBTvW2SBR7XDp2PwpsJPuboOZM3vo6Libnh5VbPSz+DX7pgHtn6oOHFB26kVFM2hv92ugRUXSCezWDq0p+7z39zGkcPJG/tgzGsl/nfkATrYh8wu8voX1vnwGdSao934EVR10bpeD+h2w7rcVt+9PtZfvhiWkbb7whUpmz4ZY7EV+85vv0d19HtI30oDsHOooKLideHwynZ3nK1vY0tLmG3nt2FHN0aOdtLS0EY1u4ODBUmVSnoWqQ8/UsrkTRpgPRSCno6CPuzORQ+uPPz7MO++8x7FjUiO07LKHDuWiSqbwz5n4FKp6IvJDVRfvkv7pfPwhj9cjk5M+ja1NrUYOiVcATxIOX4NhZHH6tPXhW+e90tz3E6QQd7ZJXTtcchxp2/85Z87Ahx/KQlVnn72Bnp5c2toiFBXJNH57IgvntVRw4EBIOUE2BNWf99q4bUEg55r0hgFewdy50nfh1g6D7u9VBEf+JBK6Trw29SZsZ6UX73G89mBlLWLHdk3IsMOpSM07C/c7AHb76zCMxxDCqtHTy4wZxwmFfkkkYl9bUdFdQKi/rMSZM2fjD2uErKwYM2fOorNT5RdYSzS6gerqZ32CV8b+qyeCBnVHbZHJZXMnjDAfikBOR0EfuzOxIweEgO5u2L+/isrKZ3jqKSvBRBX7e4vvmBJV+3+HFNgqrLR3r9B6ANmBfBpp67XivYuRTtAmzpzJ4qKLzqe5+SB20a1ec5svIp2hXqetV5BZ9+xOpG3fnXAUiTzNlCm3U1JyDoWFFzFpUhzDCNPervrQFtDRUaucIBuC6s97SwjY1RH/+q8rzLkk1SYwp3b4f/5PH73Kxz9NtRC10A1K0wjjFm4NBFcpdDbCm9Z/DzLUVGXvnovUqE8g6/RY/pR1yBGYdR+tkMU/AhXMnh3jC1+YSSwGp061AUX09HRz5owcaebmdtHWNoP9+63OMqi2TAXt7Rv4+OPvO87lfB/lN3foUC7799v7u8MR3fWM3nzznQEFdSaXzZ0wwnwoAjkdNdOPHj2OfLHVU5dFItXs2LE3QTibN83bwhs8VIltDlExFXcIoPVBPIV0Tv1fpJB1Ol3lRMDx+P92ZEOuRppyZgNfJCfnAPH4p1BjCTIrCsMyA01Xbt3ScoaWFjvaJS/v+oDjHnfsIwWyUyuzHZrOj/4DvEIAyvjDH6R9NlFMOdjD9sWL13syP61j9qKqy+0WupbpqBnbDm05qPcgzWDO+jJ/QGZiquqlvG+uO4OcKHoX0lEdQ46SrMxJeaxQ6HfEYhHgYtwjC2sE9UPsztcfsnjy5DqWLi3mX/+1mUOHeojFivqvtbt7Hbm5H9HZ6Txu0PtcDJQiIznvQca8O0NZVwF+xcYOR/S37YMPVtPXV+7b3imoM7ls7oQR5kMRyEN1pNTXN3H4sLtyn8r8EIsl6nTixGJe+7RVy2MFcCn2bDalSG3am4hk1SC3znkZUnA7zTf+iQTs0qxOnjbrmBTT3NxIe/syvBEJNlb53G/g1sKCNNMS5MhAxp/39GSj1i7dDt7f/76dM2fs+O1wWPXRV6JyzMZieezYsZc9e+qSeq51dSuprHzANNeo4rTt52sYdyBEDCl030WOjkCG/TnNBVZs93/HMmtIrkOtvYLsQFaaf/+n+a+zs7KmmJPHmjKlgljsMyR2ilqzXqmLiD38cIVZIM59rbHYD4nFvO9OUJy8NYIpBf6H47rexLLBh0LqujfFxcWcPr3T0wY5nZ3K7OgU1JlcNnfCCPOhCuSh1Ezfvr0hCedVL6EQLF16Ni++uNZRsB9yctYwfXoWsVgU98d8FJhMTk4P8Xgt7gJVzo//D+b2Z2E7od5EDrW9dnj1B6GuNWNw4MCbnDjxCdK88jn8jrS7kCafj5CaqBXZYHWi3tA9a102dqbqOtyaqhVN8aKrPWfOOP/XRDQ6DdkROWuX56GOZd+QsjN1zZpP8/jjFbS3G8jkKvcxCwq+zpIle1m6dImZjGSYbVmDDCH1ZvNazmvw19ixQkO92itIJ6fVMXo7FqtEwi/IyztCV9fHBJts5DkN47hpF1cna0WjCzxLLF9MA7K2j5OB5kwFWepZdjbOSZ+PHVNPhD5njuwIVDVzVO+pU1CP5MxkI82EEeYwejN4D1yMawtFRRE2bryD7dsbiMdvwSm44vFvcPr0o7gnKJDk5V3Pgw9eyXPPVZnCwomV+ViJ/OC9Eya3DtAuJ37Npbu7j+5ur4Y2HRlCOBWpOd+HLYDuRI4i/sqx7Fn8QroUt+3dGvp7Izyc22zBNnF0Ic04y4CXPPvMVlwbwCwOHPhjSs7UlpYq7r13Gd/73itKDVKIPGKxbF5+uZVbb53D9u2/NjMSZxHsmLTuvXW/70I6iW8lODTQKikLbm3aEuzyGcmwzyogeJJuORXeNbzyShu/+tWHdCn9riot9kLkSM8792gpMsJnA1lZbfT15eKfjNou17tkybls3HgZ27c30NPTSzi81qUIWYI3qABaOHzInDrPvb1FJocrTihhPhSGEs4UNLTLydnPtGlfZ968KdTVyTk3H3nkRVS1OLKyvBq0JDc3zKWXLgTg4Yd/STTqzO6UqeqxWB7+2YauR9Y+UfFb7BK7caRpwDsbkpWg4sQabfyZuZ/X8fWPuM08ILXLF3ALaq/mBrm573g07/uRsey1SOEyFxkXbZ2zCVkcrMTThqBh/yE6OjbQ0FCatDPVmqx7wQK1BumcEq6lpYp583JNYV6GNC2osEJB25DPKB/36EkVGmg9hypktqdFUEbttfiTwFYD77BkyaXU1spqjPX1Tdx001rPqHIN0lymancDclITb0XKGLCTz39eTiwSiexFjqp6kdFSdwDyXX3rreNUVna7MmrD4QpKSvxhvKq489mzc+jqqqCoaAZz585WCurRUuqGGy3MkyBROBMMHAr19tuH8NaWzslZQ1VVef+HYxEs+KPK5d3dfXz1q3+HELOJxxuwP6T3yMs7xdlnT+LwYe+w2NLYVHN13o+0ZzoF8QPAp8nKuobPfraEd955j+5uSztzCv0y5AccJ7Hjy6u5fR9ppy/AX2NG8rnPTWfWrGp+/ev3OXFiKlJA3I5tG67HLumLufwJ/NmLZfjrfK9BavGWkPBHN/izQ6Vd+qWX3uXCC0PmRMhO/4S7Q2pp2ca0adc7ttuJ/95LgSoF+Hzk6Ob3rvNJ00cFctTTi3/6PmfNl6BnsBipRd+EfF6fQd7LUn75y7XU1u7i5Zdb+eSTHLKyPkSO7Oaa5/s8/pmcrGu1zF5eZeR2TymFvcRi8MEHb9HW1k0sthMhdhKLLePw4Vbc714p0Wgpc+ZUuwpwBcWdv/eeXD5jRhUbN16ekUI7ECHEsP7kKcY3ZWVVAoTvt2jRalFSssW1rKRki9i9u1EIIcTu3Y3m+ioBjQK2Cqgx/20U5eVbfeey93Ee80FRU7PTs7xRwPUCNgu42fy/t41bxaJFq0Ve3pVmG2rMf9d5jmO1q0LAauW1wnWipmanEEKIwsKbze22eLbZYi5vFPAVzzmt9n3Nc84bBOwUsFpkZ1v7uo9bVHSf4p7uFLBGcX7rPDXKaywoWClqanaK8vKtYtky+X/VvVu2rMb1XOQ1O4/nbeNdYvHi9QmPCatEbu41Ytq0r4pJk64ScJN5vyrMv28TcJdnnzvNa/Xe6zsF3KI4R6PjGarfW3kvVH/L/cPhRPdVblNYWCFmzFglrHc50fmmTbuu//kles/lee5RHsP7PJL5PlXf13jClJ3Jy9pUNh7MLxOE+bJlNcqXpaCgIuFLZL9k6v2DXtDduxv7hU15+VaXIJOC4h7zo28UtsC82fzonefYLGLgP+YAABoCSURBVKZMuUpkZ1sCwtr+ZmV7YJWA25XrpkxZ2d++8867RcBXA45xhYDlwjBWKT5USzBdL6DSJQhycq71CCS7g1m0aLXv/riFq0pQJfeBJysILr74HmEL1MT7BB3TKTiLiu4Xkydfbt6HRIJTCLgq4HhXK5fPn18hCgsrxOTJ14msLG/n8KDn+N53c+C2l5Q8KHbvblQI5EaRne0WxkVF94mamp2irKxKLFtWI8rKqsTu3Y0J7pH6uSYSzEHfZ6IOYDyQqjDXZpYkCJ6AwmtHllhREbbjM7VwqERVGC+91KoEpyoXuxb3nI4tdHefhTRt7EJGv2wjuB6Lt5aLzYUXzgSk2ejYsWm4a5I4+XPTCfWMZ/k2pPPzP5AZo27z0rRpM5Qla2EN77570jdTzMKFL/ZPOODGciD6zSmqqIVkoxvc2aGqeuH2c7ePWY5tBjqEDAOVZqlIZDJ5edm4zT2gzhYtUJ5P5gW4fSTh8Bq2b1/vqiu0Y4dlnjoXt+MUs1212GayoEkj3mfOnPtck5Srar0vXfr5/knF5f8/oywrHA6rI2X8ZriBo00yOdwwFbQwT4KgD96ume1OQrGmBrNfMn941mDDoex5J1XOLWdo209wl6ddi51FqgoXux9po83G6xzLy7uba65ZBDjDLIMLdPlD1yxmIcPQXnct9dcft2gCOujouKBfcB84IDNlgz7gwsI3Wbiw1hQki1yCJcgZBgNHN8h3wPKbqK/dOS/la681U1f3jBn7bGHViZ8LQE9P0KTL3mii08qtpP38bmxn4wGuv/4zyiQn2+/jvK7VuCNLHiBo+t7zz5/KyZNTHJOUW6V+izn77Kl885uXKRWQoLLCQXXIpb/mKLCBgoIuM7olcbTJUMMNM6ZWSypq/GB+ZICZRQi16WP37kZRVHSX8NtP71cMQ6XpIBS6TSxevN5nQ0yFRYvWKYbH8peVdZPIyVEPv6Ut1TLLrBawXkizitPG+6CAb5nD3RphmUJKSraImpqdpp3Uuh6vzdMawg80VL9fwGpRULDKcy/v92x/peIcW8TUqVcqfAhChEJrxKJFq5O+t9Zw3zn8T+YduPjie3x2Zcv04H5Gic0VweYu5zYPCulXcF9rOHyPUNnlveYI5zUuWrS6364vzVQqu77fF1JS8qBYtMjpS/E/e6evyHne6dNvV17jxRffo7CZrxGWz8V7P5N5lirTZDL7JfJ7jSakaGaZUMI81Y83GYI+WuujGuxLlojduxtFOBxsW1TbEBsFrPUJRlgtwuFrBawwhUuQQ9VyjFV5jul0njY6lnudaG5bbTh8s9IpNm3adQKuFdIevCJA2K3s71wWL14vQqHbhNP+nszHONSPONFz3b270WyT6hlUCNspvFP4HZ73mQKtxnFN95jP5FoBN4hp064T5577NeW9cdqJVdcYDq8RNTU7A+3M8rz2cy0srBC7dzea21sddWJfkfu8wf4F5z1cvHi9WLRodVq/k2QYy85TLcwDGK4eeLScLzU1OwO1Q/ULqn5p8/JklIpfK/Y64qz9VRq5V0t80BRUW4XU/LcKb+ewcOFm5XW5HY1BAmdV/wc30McY1IEP50csj+0cBVmCWxW9USrsDlHdicLdvv3y8m5SbOu+7iAncTh8c5IjB/s9lpp54udibeu+t873RXYGodBtYtGidWNC+x3LztNUhfmEsZkPV7W00XK+1Nau59JLmwJtvQcOeOOeWxx/2zb+eLyXJ57YzYcfLsbtCPM64pyz2oNtp30D6VT7IdIR53WybUU176eVku0lEjkBPGn+L8jxPBVIXBwpFstOmB+Q7oJLtbW7ePzxRuLxMJ2dx5CTTjjjpZ0+C4ttyLorkilTusjN/REnTjiLgP0aO9PVem659PRYtX7sgmr+ScPVvgvp0zhCSUmV55vwJ2u98cZvmTlzJSdPdmPXc0n8zrvvrfUeVGIYIISst7J/v5zWD3A5a0fadp1JztMJI8yHo1pafX0Tx49HCIXWuaq7jVSth0RRL089Bd/5zgbeeacL6CEej9LZCd7aHX198OGHd+Ou8leFrKPyFpaAz8trdswCZEeb5OVdT09PGyCQDrVnkAJGFsmCVykouNeclV6S6P4UFxfT3l/eI8hRK51noVCvNfrzEQr1Kqd5a2kxuO22p8nKUqfTNzcf6o+c+dKXzu5PnkkkXGprd7Ft2wHicW9pA2dlTMs57d3/fKzO7oILKmlry8fZCWRn30Rv73pkTZk23A7Le7ASevLyXkWIs3jkkRd5/fVX6eqah3SQqis45ufPpa7usn5loLPzOK2tMVdd8uzsSjo7C5GddK1jf/9zKSq6v38ic7+ALAUaEMJfenig+VWLi58nP382p07JuUvz8+emVdBnVK2WVNT4wfwYI2aWdA+rh8u5OdA5B2vzdycwDTy89jrnJk++RuTl3SicSUBuJ1yjkPZft7lm6tR7XEk6A9lD/c9J3lvD+Jpw28WDYp3tde4htNc81Chyctxmqpwc9/V41weZ5QaOebd+qiH91v42z5/vtbOrTFpe89dW4TdlJNpH+i6CEtas52QnhlnHUD8XafLa6soFUD0TtQ8hyDQTdB1rhJVLkU4n5XD4tdIBKZpZJowwT/TRD4aRdpykw+a/e3ejyMq6MUDweAVNIkEoHWl+J9w64U5kkkK/oGClKCurUiaPONtWVlYVGCmSqEMI+hjdz0j1vBpFTs7VYvr0280IoJ0DbK9+vkERG/576k20Wi3OPfdrorx8q6ip2akQeMl0vJs92wXts1LYkUmJ33uZnFYh3AlkVmftfLZ3CquT8NqYvc8kyEa/ePF6IYTKdp0oqahxWL+1sUKqwnzCmFnSXS1tpIvcp8/mH2QLPITbLHDcse55vDMCRaNP0N3tjRXuRVXXu6Mjn4aGh8zSvrdg10Cx69u4h9jBxZVUBJmb3ENo1fMqJR5/kZMna/vbat8D9fN95ZUPfJUVg+rmOO91OLyGaPQruAtQrWLBAllDvbx8K7GYtzTtQNU2QRaquiiJfc5w3nkRLrpob8L7WVu7i4cfbjTt6tY70YCsGTMJf80eidfG7H0m9fVNjvrvFltobY1RX9+kMM0EXccCpA+hNCMmlEgnE0aYQ3qrpY204yQdncf27Q309d2Pur60NVkvyNlurGzQ4Pkni4uLmTHDaW90Oi8ttmFNniBrtNt2Y6szEkJ4Oip1caVUcXbgr776liIpCdydm9Ppq36+J0+eQ0NDnauy4r33LmPbNncN+uzs1Zx3XjfnnCMTmI4cgYMH1/uOF4vJ4lTy+V6G+9kEOYCtNm9Blhx2bhe0z6e46KKZCe9nfX0TDz98wDHpwy5k8tmPUE//JictKSnZM6CNecWKUoqLnyUScZc7jkRK2bGjWmG7TnTt8p0fj07K4WRCCfN0MtKOk3R0HlJgWJ2ZqjZ2KVLwrseOXAief1JqzZf3j3Z+85ssupVZ2kWOv92dz0ARKUPFnQE5cPSGsxxATo5bQDu3d46KZOXLXTz++Eri8RA5OTHuvbfUVRGzvHwrBw/622c9P/l8rWezAdmBfoQsD/tjxx7W1HvyORUU/JB583ppa7O03qDJICr6O44g/JOotGKXGwhO83/ssdVJKUn5+XNxO1IlsVi2b+R86lSEgwfvoafn7z3XcQWwd/w6KYcRLcwHIChcaqSL3Kej87A7hFJktEmtYquLzPU/x65DchdeAREKrWXjxltcwvL22w8FCHNnGKK783FHpKjLIqQD7/Nqbj5Ee7szMkTiLgdwCa+8Us0rr3zAyZPn4K1r4uxsamvX+8oZOxno+bnruczALmW7Brdpxpp6r5Zw+Kf85Cfr+u+/dW2vv76fri7nhNuy3aGQd7JtN/7RnzVvrVVbxs+SJecOua6/swyC81jS5FNhmnzkdYRCP2PBgjh1davGZ8r9cJKKgX0wP8aIA3QgVJEiI5Xqm2yUylC97slk5kknmTNb05ksZJfwVUcvJErxF8KbXOSMSElUFmE4SMUhni5n90DPT53oE/ScrhRf//q3krg2O1Fn/vzbxKJFq8XChZtFYeHN4uKL70mQSOXN4vVn9eblfU0sWrQupXIIqQYhjNVIk5GAFB2gWpiL4EiRgVL1h/PcwynEguqLhEJrxNSpVwp36JuqDoe3Domq5kuNyMq6QrhT02VWqLMmi32M5O51OksyJCNcy8qqxMKFm83yCf6OKN34ozqCO8igeiiyDss6MX/+DSIUUpVwaHT9bR1n4M6+UcgyC5tFXt6VoqBgQ8rv7UQWzqmihfkgCNK8Cgq8NbnlL52pvqNZGyKoeJi3cykqurO/QJO6DolaYJx33i2mEKwRVphikBBMJq16uDs+b1Eqb4mDcHiNuPjie4ZVCKnfh0YzdNLqFBt970lQHZagSUvsv1cKqOovULZo0TpRULBKZGffpHwekyevTBhqmOnhgiNJqsJ8SDZzwzAeAa4GepD54ncKIU4O5ZijQfCEy+r63p2dxykv35qWtOORDnF0kii6x+0LuCNwu+3bG1zZr5JtQCXHjk1zOdTC4bXceuslymMF2VOd91rauX/uWp+OkgygmhrQH70RjT7B3LkDR9gMJS1dbVvfQyh0NgcP1vq2t94TVeiqvPeqrFPnu3UhUEtz891UVj5DJGKV7FWX+f2Lv/g0e/bUsXy5vy3O9mhGnqE6QBuAvxJC9BmG8bfAg8gJHMcVQYJk3rypzJzp/rCKiu6ntTXGG2/YH7pqAuChnns0w65SCeFUd0ZNQCvR6BKc6eTR6BO88kq1Ynu1EPPf61rlvukQIH5hOLhONlE9mGTuaZBjffv2hoTRMMEKiaq9vb6/z5z5kRk2aJG4Br/93g6f01qTGkMS5kIIp3v818CNQ2vO6BAUaWBPQGt/WMeOdbJ//9Ou/YeiHY7n2hD19U00N3ujHKzaL//uWGYlBwUneqiEmP9eD1/H5xeGgztXOpK7gjrTRO9JkFIgZ31yLnGGY3pDMzsdf8vzFxR8nUsuudAXrbVpUxkHDqwmEinCKfDb2h6gvr5JR5qMAukMTbwL+J9pPN6IMVCYofPFTPfwcqRDHNOFnSk4A1kR0DKnqGZAspNxEglDrxDz32u/thgOr+HIEXxZmaniF4aDmx1quMxmA70nQUrBrbcu659tqbPzOEJ8wp/+9ATd3XvxTyHXhjsLuJQlS/ayZ0+tsj3Fxc8TibifdSTyaFrMXprUGVCYG4axF3fWh8UWIcS/mdtUAT1CiJ+pjlFbW9v/9/Lly1m+fPlg2josuO2bInD6K4vhMIukMzN1JPBnCjYhk5CKyclpJa68RdlDiIu3kPeosHAlxcVFtLS0EY1u4ODBUg4eHJq5yy8MSykq+jFnn72BadNmJd3JDqfZLNF7kopSUF/fxE03/Yxo1LnOygKWqfIwcOeVnz9buVzbzQfHvn372Ldv3+APkIq3VPVDpqj9CggFrB9Oh++QGEx0RLoLdo1HEs0+Lws0+ddZM9akQqJ7PRxRQOkImxsv74ecBMTOG7CiXgoKViV9/WN5lp5MgBGOZrkC+CawTAihLhA9hhmMfXO8mkXSSSJn27x5U5k0yV1Qqajofp56an3K9yjRvX7kEXVq+lC0wnSMkEb6/Rhs5MycObM4eNAflbNkyblKs4qK8ezvyUSGajPfgayav9cwDICXhRDBOc1jjMHaN8eCWSTRRzzcM7YkcrZde+0ynnzyddwp6KdSar+ToHs9FqOALEbq/RhK5Ew6BPFAHVfGzHo/XkhFjR/MjzFsZhmvw8RE5qGRyChVJ6jc01+vfKB7mq7a7OPBnJEsg8lsHer7O5zZmCOd2ZyJkKKZZUIL8/EqEBJ9xMkK06GmxAcJgmQyOUeq1sl4YbCCL+heB02WPZKMV0VpLJGqMJ/QVRPHq/17MOYha91Qk1oshmL+SFf43lgwd6WDwcamB93rlpa2EYn1TmRGGc3M5onKhBbmMD4FQiKBKTt09ToYvOBI1v6ZjC12LNu7R4PBCr5Nm8p46aW1nhrkW4hGN7Bjx95hfa8HUgr0Mx55JrwwH48MJDATrRuM4EhFm09mtKOjINwMVvCtWFHK/Pk/5eBB9+w9MtM28UQUQ2UgpUA/45FHC/NxSDICM2jdYARHqtr8QKOd8WreGi6C6tIcO9bJ8uW1CUdCQSGGw60BD6QU6EiXUSAVA/tgfoxhB+hEZDBO32Scmpqh4XTmLl683pysY2CH6Gg58Yfi4NSRLsmBjmbRDESqUSA6MmFkSfV+j0ZUz1A6Ef0+JUeqwlybWSYgQWaQoKFvKvZPPXweOqn6NUbDiT8UU5mOdBketDDXAMk5OQf6cNMV9jjRGS+RIIPtRMbL9Y07UlHjB/NDm1nGBekY+urhc3oYr8lsyZLp15cu0GYWzWBIx9BXD5/TQ6ZH+2T69Y0WWphrgPQMffXwOX2Mt2S2VH0l4+36xgNamGuA9CTy6ESRiYn2lYwNDGmaGcYTGIYY7nNo0kN9fRM7dux1DH0vT/ljTMcxNOOL8vKtNDQ8pFhezZ49/oQmTXIYhoEQwkh2e62Za/pJ1+QMWngPTCaFcGpfydhAC3ONZoTJNLOE9pWMDbJGuwEazUQjuNbN3lFq0dDYtKmMkpIq1zLpK7l8lFo0MdGauUYzwmSaWUKHGo4NtDDXaEaYTDRLaF/J6KPNLBrNCKPNEprhQIcmajSjgA7h1AxEqqGJWphrNBrNGCRVYa7NLBqNRpMBaGGu0Wg0GYAW5hqNRpMBaGGu0Wg0GYAW5hqNRpMBaGGu0Wg0GcCQhblhGH9pGEafYRgz09EgjUaj0aTOkIS5YRjnAJcD76WnORqNRqMZDEPVzB8FvpWOhmg0Go1m8AxamBuGcR1wRAhxII3t0Wg0Gs0gSFg10TCMvUCRYlUV8CBQ5tw8je3SaDQaTQokFOZCCGUZN8MwFgLnA78zDANgLvC6YRhLhBDHvNvX1tb2/718+XKWL18++BZrNBpNBrJv3z727ds36P3TUmjLMIx3gD8TQnysWKcLbWk0Gk2KjFahLS2tNRqNZhTRJXA1Go1mDKJL4Go0Gs0ERAtzjUajyQC0MNdoNJoMQAtzjUajyQC0MNdoNJoMQAtzjUajyQC0MNdoNJoMQAtzjUajyQC0MNdoNJoMQAtzjUajyQC0MNdoNJoMQAtzjUajyQC0MNdoNJoMQAtzjUajyQC0MNdoNJoMQAtzjUajyQC0MNdoNJoMQAtzjUajyQC0MNdoNJoMQAtzjUajyQC0MNdoNJoMQAtzjUajyQC0MNdoNJoMQAtzjUajyQC0MNdoNJoMQAtzjUajyQC0MNdoNJoMQAtzjUajyQCGJMwNw9hoGMYhwzCaDcP4XroapdFoNJrUGLQwNwzjy8C1wCVCiIXA36WtVeOIffv2jXYThhV9feOXTL42yPzrS5WhaObrgL8RQpwBEEIcT0+TxheZ/kLp6xu/ZPK1QeZfX6oMRZh/Big1DOMVwzD2GYbxxXQ1SqPRaDSpkZNopWEYe4Eixaoqc98CIcRSwzAuBf4XMD/9TdRoNBrNQBhCiMHtaBj/AfytEKLR/P/bwJ8LIdo92w3uBBqNRjPBEUIYyW6bUDMfgF8ClwGNhmFcAOR5BXmqjdFoNBrN4BiKMP8H4B8Mw/g9/397dxNaRxWGcfz/kKoYAhY39aOBFFGpRcUgEhQXSoUg0rpTUawWXGmtLkSreymIqChd+NHSoq1CLFKhYOPHQiiIYozSWKKgmFSaip8oSC19XJwjRI036J3J8R7e32pmGGaec+/w3nNm5nDhOHB7M5FCCCH8W//5NksIIYT/j1ZngEoalXRY0meSHmzzXEtN0qCkdyQdypOm7i2dqWmS+iRNSHq9dJamSVouaSxPepuSNFI6U5MkbcnX5ieSdks6rXSmbkjaLmku3wn4Y9uZksYlTUs6IGl5yYzd+If2PZavz0lJeyWd0ekYrRVzSX3AM8AocBFwi6TVbZ2vgN+A+22vAUaAuytrH8BmYAqocfj2FLDf9mrgEuDTwnkaI2kIuAsYtn0x0AfcXDJTA3aQasl8DwHjti8A3srrvWqh9h0A1ti+FJgGtnQ6QJs98yuAz21/mScWvQysb/F8S8r2Udsf5eWfScXgnLKpmiNpJXA98DxQ1UPs3MO52vZ2ANsnbP9YOFaTfiJ1NvolLQP6gSNlI3XH9rvA93/ZvA7YmZd3AjcuaagGLdQ+2+O2T+bV94CVnY7RZjE/F5iZtz6bt1Un94QuI33gtXgCeAA4udiOPWgV8I2kHZI+lPScpP7SoZpi+zvgceAr4GvgB9tvlk3VihW25/LyHLCiZJiWbQT2d9qhzWJe49D8byQNAGPA5txD73mSbgCO2Z6gsl55tgwYBrbZHgZ+obeH6H8i6TzgPmCINFockHRr0VAtc3qTo8qaI+kR4Ljt3Z32a7OYHwEG560Pknrn1ZB0CvAq8KLt10rnadCVwDpJXwB7gGsl7SqcqUmzwKzt9/P6GKm41+Jy4KDtb22fAPaSvtPazEk6C0DS2cCxwnkaJ+kO0u3ORX+M2yzmHwDnSxqSdCpwE7CvxfMtKUkCXgCmbD9ZOk+TbD9se9D2KtKDs7dtVzOPwPZRYCZPdgNYCxwqGKlph4ERSafn63Qt6UF2bfYBG/LyBtJExmpIGiXd6lxv+9fF9m+tmOcewT3AG6QL6RXb1bwxAFwF3AZck1/fm8gffo1qHL5uAl6SNEl6m+XRwnkaY3sS2EXqUH2cNz9bLlH3JO0BDgIXSpqRdCewFbhO0jRpNvrWkhm7sUD7NgJPAwPAeK4v2zoeIyYNhRBC74u/jQshhApEMQ8hhApEMQ8hhApEMQ8hhApEMQ8hhApEMQ8hhApEMQ8hhApEMQ8hhAr8Do1TcAyDO4zH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4712774" cy="3251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36302" y="1550197"/>
                <a:ext cx="4032448" cy="4831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r>
                  <a:rPr lang="en-US" sz="2400" u="sng" dirty="0" smtClean="0"/>
                  <a:t>E-</a:t>
                </a:r>
                <a:r>
                  <a:rPr lang="ru-RU" sz="2400" u="sng" dirty="0" smtClean="0"/>
                  <a:t>шаг:</a:t>
                </a:r>
                <a:r>
                  <a:rPr lang="ru-RU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ji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ru-RU" sz="2400" u="sng" dirty="0" smtClean="0"/>
                  <a:t>М-шаг:</a:t>
                </a:r>
                <a:endParaRPr lang="en-US" sz="2400" u="sng" dirty="0" smtClean="0"/>
              </a:p>
              <a:p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02" y="1550197"/>
                <a:ext cx="4032448" cy="4831131"/>
              </a:xfrm>
              <a:prstGeom prst="rect">
                <a:avLst/>
              </a:prstGeom>
              <a:blipFill rotWithShape="1">
                <a:blip r:embed="rId3"/>
                <a:stretch>
                  <a:fillRect l="-2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3774" y="5373216"/>
                <a:ext cx="3751585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/>
                        </a:rPr>
                        <m:t>Относим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 к кластеру </m:t>
                      </m:r>
                      <m:r>
                        <a:rPr lang="en-US" sz="2000" b="0" i="1" smtClean="0">
                          <a:latin typeface="Cambria Math"/>
                        </a:rPr>
                        <m:t>𝑗</m:t>
                      </m:r>
                      <m:r>
                        <a:rPr lang="en-US" sz="2000" b="0" i="1" smtClean="0">
                          <a:latin typeface="Cambria Math"/>
                        </a:rPr>
                        <m:t>, для которого</m:t>
                      </m:r>
                      <m:r>
                        <a:rPr lang="ru-RU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/>
                        </a:rPr>
                        <m:t>больше 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4" y="5373216"/>
                <a:ext cx="3751585" cy="732573"/>
              </a:xfrm>
              <a:prstGeom prst="rect">
                <a:avLst/>
              </a:prstGeom>
              <a:blipFill rotWithShape="1">
                <a:blip r:embed="rId4"/>
                <a:stretch>
                  <a:fillRect r="-20976" b="-4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466</Words>
  <Application>Microsoft Office PowerPoint</Application>
  <PresentationFormat>Экран (4:3)</PresentationFormat>
  <Paragraphs>86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Анализ текстов</vt:lpstr>
      <vt:lpstr>Как могут выглядеть кластеры</vt:lpstr>
      <vt:lpstr>Простой метод: k-Means</vt:lpstr>
      <vt:lpstr>Подбор числа кластеров: BisectKMeans</vt:lpstr>
      <vt:lpstr>Уже знакомый метод: EM</vt:lpstr>
      <vt:lpstr>Задача разделения смеси распределений</vt:lpstr>
      <vt:lpstr>Задача разделения смеси распределений</vt:lpstr>
      <vt:lpstr>Выборка из смеси гауссовских распределений</vt:lpstr>
      <vt:lpstr>Кластеризация EM-алгоритмом</vt:lpstr>
      <vt:lpstr>Идея density-based методов</vt:lpstr>
      <vt:lpstr>DBSCAN</vt:lpstr>
      <vt:lpstr>DBSCAN: выбор параметров</vt:lpstr>
      <vt:lpstr>Идея иерархической кластеризации</vt:lpstr>
      <vt:lpstr>Аналогия из биологии</vt:lpstr>
      <vt:lpstr>Дендрограммы</vt:lpstr>
      <vt:lpstr>Расстояния между кластерами</vt:lpstr>
      <vt:lpstr>Формула Ланса-Вильямса</vt:lpstr>
      <vt:lpstr>Попробуем систематизировать</vt:lpstr>
      <vt:lpstr>Как проверить наличие кластерной структуры</vt:lpstr>
      <vt:lpstr>Анонс следующей лекции: PCA</vt:lpstr>
      <vt:lpstr>Бонусные слайды:  PDDP - Principal Direction Divisive Partition</vt:lpstr>
      <vt:lpstr>Шаг 1: центрирование данных</vt:lpstr>
      <vt:lpstr>Шаг 2: делим по знаку проекции на главную компоненту</vt:lpstr>
      <vt:lpstr>Шаг 3: повторяем для кластера с наибольшим разбросом</vt:lpstr>
      <vt:lpstr>Шаг N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Xead</dc:creator>
  <cp:lastModifiedBy>Xead</cp:lastModifiedBy>
  <cp:revision>52</cp:revision>
  <dcterms:created xsi:type="dcterms:W3CDTF">2014-12-17T08:54:30Z</dcterms:created>
  <dcterms:modified xsi:type="dcterms:W3CDTF">2015-03-12T06:41:46Z</dcterms:modified>
</cp:coreProperties>
</file>