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79" r:id="rId3"/>
    <p:sldId id="328" r:id="rId4"/>
    <p:sldId id="329" r:id="rId5"/>
    <p:sldId id="331" r:id="rId6"/>
    <p:sldId id="280" r:id="rId7"/>
    <p:sldId id="325" r:id="rId8"/>
    <p:sldId id="324" r:id="rId9"/>
    <p:sldId id="267" r:id="rId10"/>
    <p:sldId id="302" r:id="rId11"/>
    <p:sldId id="303" r:id="rId12"/>
    <p:sldId id="304" r:id="rId13"/>
    <p:sldId id="317" r:id="rId14"/>
    <p:sldId id="318" r:id="rId15"/>
    <p:sldId id="305" r:id="rId16"/>
    <p:sldId id="310" r:id="rId17"/>
    <p:sldId id="311" r:id="rId18"/>
    <p:sldId id="314" r:id="rId19"/>
    <p:sldId id="315" r:id="rId20"/>
    <p:sldId id="272" r:id="rId21"/>
    <p:sldId id="307" r:id="rId22"/>
    <p:sldId id="282" r:id="rId23"/>
    <p:sldId id="298" r:id="rId24"/>
    <p:sldId id="299" r:id="rId25"/>
    <p:sldId id="300" r:id="rId26"/>
    <p:sldId id="284" r:id="rId27"/>
    <p:sldId id="301" r:id="rId28"/>
    <p:sldId id="289" r:id="rId29"/>
    <p:sldId id="283" r:id="rId30"/>
    <p:sldId id="259" r:id="rId31"/>
    <p:sldId id="306" r:id="rId32"/>
    <p:sldId id="309" r:id="rId33"/>
    <p:sldId id="313" r:id="rId34"/>
    <p:sldId id="316" r:id="rId35"/>
    <p:sldId id="257" r:id="rId36"/>
    <p:sldId id="332" r:id="rId37"/>
    <p:sldId id="333" r:id="rId38"/>
    <p:sldId id="322" r:id="rId39"/>
    <p:sldId id="320" r:id="rId40"/>
    <p:sldId id="321" r:id="rId41"/>
    <p:sldId id="258" r:id="rId42"/>
    <p:sldId id="268" r:id="rId43"/>
    <p:sldId id="290" r:id="rId44"/>
    <p:sldId id="291" r:id="rId45"/>
    <p:sldId id="292" r:id="rId46"/>
    <p:sldId id="293" r:id="rId47"/>
    <p:sldId id="294" r:id="rId48"/>
    <p:sldId id="264" r:id="rId49"/>
    <p:sldId id="323" r:id="rId50"/>
    <p:sldId id="270" r:id="rId51"/>
    <p:sldId id="288" r:id="rId52"/>
    <p:sldId id="281" r:id="rId53"/>
    <p:sldId id="266" r:id="rId54"/>
    <p:sldId id="312" r:id="rId55"/>
    <p:sldId id="319" r:id="rId56"/>
    <p:sldId id="285" r:id="rId57"/>
    <p:sldId id="274" r:id="rId58"/>
    <p:sldId id="295" r:id="rId59"/>
    <p:sldId id="286" r:id="rId60"/>
    <p:sldId id="271" r:id="rId61"/>
    <p:sldId id="297" r:id="rId62"/>
    <p:sldId id="261" r:id="rId63"/>
    <p:sldId id="262" r:id="rId64"/>
    <p:sldId id="263" r:id="rId65"/>
    <p:sldId id="277" r:id="rId66"/>
    <p:sldId id="276" r:id="rId67"/>
    <p:sldId id="278" r:id="rId68"/>
    <p:sldId id="275" r:id="rId69"/>
    <p:sldId id="326" r:id="rId70"/>
    <p:sldId id="330" r:id="rId71"/>
    <p:sldId id="327" r:id="rId72"/>
    <p:sldId id="308" r:id="rId73"/>
    <p:sldId id="26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FFB46-0A49-3CE3-3212-3FDEEEFE9F6E}" v="35" dt="2018-08-30T00:41:23.387"/>
    <p1510:client id="{61FA1F70-C65C-22C4-8410-E91BA1043000}" v="1" dt="2018-09-02T17:30:55.610"/>
    <p1510:client id="{13895214-8276-F4B1-DC83-7D8820E50981}" v="1" dt="2018-09-04T11:11:42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ereverthewindblows.org/2018/04/25/and-now-for-something-completely-different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ceable.com/blog/traffic-lights/" TargetMode="External"/><Relationship Id="rId5" Type="http://schemas.openxmlformats.org/officeDocument/2006/relationships/hyperlink" Target="https://knowpapa.com/modpaclib-py/" TargetMode="External"/><Relationship Id="rId4" Type="http://schemas.openxmlformats.org/officeDocument/2006/relationships/hyperlink" Target="https://stackoverflow.com/questions/19198166/whats-the-difference-between-a-module-and-a-library-in-pytho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See also </a:t>
            </a:r>
            <a:r>
              <a:rPr lang="en-US">
                <a:hlinkClick r:id="rId3"/>
              </a:rPr>
              <a:t>https://web.stanford.edu/class/stats101/intro/intro-lecture01.pdf</a:t>
            </a:r>
            <a:r>
              <a:rPr lang="en-US">
                <a:cs typeface="Calibri"/>
              </a:rPr>
              <a:t> for inspiration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Useful: </a:t>
            </a:r>
            <a:r>
              <a:rPr lang="en-US">
                <a:hlinkClick r:id="rId4"/>
              </a:rPr>
              <a:t>https://arxiv.org/pdf/1503.05570.pdf</a:t>
            </a:r>
            <a:endParaRPr lang="en-US">
              <a:cs typeface="Calibri"/>
              <a:hlinkClick r:id="rId4"/>
            </a:endParaRPr>
          </a:p>
          <a:p>
            <a:r>
              <a:rPr lang="en-US"/>
              <a:t>A Data Science Course for Undergraduates: Thinking With Data by Ben </a:t>
            </a:r>
            <a:r>
              <a:rPr lang="en-US" err="1"/>
              <a:t>Baumer</a:t>
            </a:r>
            <a:r>
              <a:rPr lang="en-US"/>
              <a:t>, The American Statistician Vol. 69 , Issue. 4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</a:t>
            </a:r>
          </a:p>
          <a:p>
            <a:endParaRPr lang="en-US" dirty="0"/>
          </a:p>
          <a:p>
            <a:r>
              <a:rPr lang="en-US" dirty="0"/>
              <a:t>https://upload.wikimedia.org/wikipedia/commons/2/2b/Jupiter_and_its_shrunken_Great_Red_Spot.jpg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Hook: what's the motivator?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https://www.bowl.com/records/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https://www.safaribooksonline.com/library/view/fixing-access-annoyances/059600852X/ch04.html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https://www.inc.com/steve-tobak/6-ideas-for-awesome-meetings.html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http://whereverthewindblows.org/2018/04/25/and-now-for-something-completely-different/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http://www.padtinc.com/blog/the-focus/a-guide-to-crawling-walking-and-running-with-ansys-structural-analysis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https://alt-london.com/2017/04/27/quiz-time/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https://www.howtogeek.com/298244/how-to-use-your-command-history-in-windows-powershell/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http://jonasboner.com/bla-bla-microservices-bla-bla/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https://tinybuddha.com/blog/4-tiny-powerful-tips-reduce-stress-anxiety/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https://docs.python.org/3/tutorial/modules.html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https://stackoverflow.com/questions/19198166/whats-the-difference-between-a-module-and-a-library-in-python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https://knowpapa.com/modpaclib-py/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https://www.aceable.com/blog/traffic-lights/</a:t>
            </a:r>
            <a:endParaRPr lang="en-US" dirty="0">
              <a:cs typeface="Calibri"/>
              <a:hlinkClick r:id="rId6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https://stackoverflow.com/questions/20994716/what-is-the-difference-between-pip-and-conda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https://www.infoworld.com/article/3122803/application-development/the-power-of-lazy-programming.html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" TargetMode="External"/><Relationship Id="rId2" Type="http://schemas.openxmlformats.org/officeDocument/2006/relationships/hyperlink" Target="https://en.wikipedia.org/wiki/Cmd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compiler-options/command-line-building-with-csc-exe" TargetMode="External"/><Relationship Id="rId5" Type="http://schemas.openxmlformats.org/officeDocument/2006/relationships/hyperlink" Target="https://stackoverflow.com/questions/18286855/how-can-i-compile-and-run-c-sharp-program-without-using-visual-studio" TargetMode="External"/><Relationship Id="rId4" Type="http://schemas.openxmlformats.org/officeDocument/2006/relationships/hyperlink" Target="https://en.wikipedia.org/wiki/VBScri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(macOS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PowerShe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philosoph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www.tutorialspoint.com/execute_bash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ndows_Subsystem_for_Linu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" TargetMode="External"/><Relationship Id="rId7" Type="http://schemas.openxmlformats.org/officeDocument/2006/relationships/hyperlink" Target="https://juliacomputing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.html" TargetMode="External"/><Relationship Id="rId5" Type="http://schemas.openxmlformats.org/officeDocument/2006/relationships/hyperlink" Target="https://www.jmp.com/en_us/home.html" TargetMode="External"/><Relationship Id="rId4" Type="http://schemas.openxmlformats.org/officeDocument/2006/relationships/hyperlink" Target="https://www.sas.com/en_us/software/enterprise-miner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bokeh.pydata.org/en/latest/" TargetMode="External"/><Relationship Id="rId3" Type="http://schemas.openxmlformats.org/officeDocument/2006/relationships/hyperlink" Target="https://en.wikipedia.org/wiki/Python_Imaging_Library" TargetMode="External"/><Relationship Id="rId7" Type="http://schemas.openxmlformats.org/officeDocument/2006/relationships/hyperlink" Target="https://plot.ly/python/" TargetMode="External"/><Relationship Id="rId2" Type="http://schemas.openxmlformats.org/officeDocument/2006/relationships/hyperlink" Target="https://en.wikipedia.org/wiki/Pandas_(software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www.statsmodels.org/stable/index.html" TargetMode="External"/><Relationship Id="rId9" Type="http://schemas.openxmlformats.org/officeDocument/2006/relationships/hyperlink" Target="https://scrapy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over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rtualenv.pypa.io/en/stable/" TargetMode="External"/><Relationship Id="rId4" Type="http://schemas.openxmlformats.org/officeDocument/2006/relationships/hyperlink" Target="https://en.wikipedia.org/wiki/Pip_(package_manager)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the-programmers-virtues&#8203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python-interpreter.org/&#8203;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icts/" TargetMode="External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-in-python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3.my.umbc.edu/go/blackboar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guide/textedit/welcome/mac" TargetMode="External"/><Relationship Id="rId2" Type="http://schemas.openxmlformats.org/officeDocument/2006/relationships/hyperlink" Target="https://en.wikipedia.org/wiki/Microsoft_Notep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grated_development_environment" TargetMode="External"/><Relationship Id="rId4" Type="http://schemas.openxmlformats.org/officeDocument/2006/relationships/hyperlink" Target="https://www.google.com/search?q=text+editor+with+syntax+highlight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02113" TargetMode="External"/><Relationship Id="rId2" Type="http://schemas.openxmlformats.org/officeDocument/2006/relationships/hyperlink" Target="https://en.wikipedia.org/wiki/Palindromic_numb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flake8/" TargetMode="External"/><Relationship Id="rId4" Type="http://schemas.openxmlformats.org/officeDocument/2006/relationships/hyperlink" Target="https://en.wikipedia.org/wiki/Pylin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scape.com/subjects/python" TargetMode="External"/><Relationship Id="rId2" Type="http://schemas.openxmlformats.org/officeDocument/2006/relationships/hyperlink" Target="https://www.brainscape.com/packs/python-1786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izlet.com/subject/python/&#8203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notebook-innovation-591ee3221233" TargetMode="External"/><Relationship Id="rId2" Type="http://schemas.openxmlformats.org/officeDocument/2006/relationships/hyperlink" Target="http://willcrichton.net/notes/rapid-prototyping-data-science-jupy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ject_Jupyte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pandas.pydata.org/pandas-docs/stable/10min.html" TargetMode="External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s://www.tutorialspoint.com/python_pandas/python_pandas_groupby.htm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pandas.pydata.org/pandas-docs/stable/" TargetMode="External"/><Relationship Id="rId9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Open_Championships/Open_Championships_Home/Past_Results_and_Histo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https://github.com/umbcdata601/fall2018/tree/master/jupyter_notebooks/week2_python" TargetMode="External"/><Relationship Id="rId4" Type="http://schemas.openxmlformats.org/officeDocument/2006/relationships/hyperlink" Target="https://www.bowl.com/record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fss.uchicago.edu/datawrangle_tidy_dat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r4ds.had.co.nz/tidy-data.html" TargetMode="External"/><Relationship Id="rId4" Type="http://schemas.openxmlformats.org/officeDocument/2006/relationships/hyperlink" Target="https://cran.r-project.org/web/packages/tidyverse/vignettes/manifesto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-pyth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records/" TargetMode="External"/><Relationship Id="rId2" Type="http://schemas.openxmlformats.org/officeDocument/2006/relationships/hyperlink" Target="http://usbcongress.http.internapcdn.net/usbcongress/bowl/recordsstats/pdfs/PTIndividualRecordsState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31092/reverse-a-string-in-python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ib_nbextensions/nbextensions/execute_time" TargetMode="External"/><Relationship Id="rId2" Type="http://schemas.openxmlformats.org/officeDocument/2006/relationships/hyperlink" Target="https://ipython.org/ipython-doc/3/interactive/mag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github.com/umbcdata601/fall2018/blob/master/jupyter_notebooks/week2_python/timing%20code%20execution.ipynb&#8203;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hyperlink" Target="https://en.wikipedia.org/wiki/Map_(higher-order_function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-1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hyperlink" Target="https://en.wikipedia.org/wiki/Sca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h_(Unix_shell)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hyperlink" Target="http://dask.pydata.org/en/late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Extract,_transform,_load" TargetMode="External"/><Relationship Id="rId5" Type="http://schemas.openxmlformats.org/officeDocument/2006/relationships/hyperlink" Target="https://en.wikipedia.org/wiki/Exploratory_data_analysis" TargetMode="External"/><Relationship Id="rId4" Type="http://schemas.openxmlformats.org/officeDocument/2006/relationships/hyperlink" Target="https://en.wikipedia.org/wiki/Labeled_data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ad_cod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FizzBuzzTest" TargetMode="External"/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ckerrank.com/challenges/fizzbuzz/problem" TargetMode="External"/><Relationship Id="rId4" Type="http://schemas.openxmlformats.org/officeDocument/2006/relationships/hyperlink" Target="https://en.wikipedia.org/wiki/Fizz_buzz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nd-generators-explained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400818/python-trying-to-deserialize-multiple-json-objects-in-a-file-with-each-object-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nealcaren.github.io/python-tutori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ndrome.html" TargetMode="External"/><Relationship Id="rId4" Type="http://schemas.openxmlformats.org/officeDocument/2006/relationships/hyperlink" Target="https://brohrer.github.io/imposter_syndr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601 @ UMBC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Class 2: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Data 601</a:t>
            </a:r>
          </a:p>
          <a:p>
            <a:r>
              <a:rPr lang="en-US">
                <a:cs typeface="Calibri"/>
              </a:rPr>
              <a:t>September 6,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1FA58-9DF1-4734-B33B-71ED1A7CD32C}"/>
              </a:ext>
            </a:extLst>
          </p:cNvPr>
          <p:cNvSpPr txBox="1"/>
          <p:nvPr/>
        </p:nvSpPr>
        <p:spPr>
          <a:xfrm>
            <a:off x="9037607" y="59392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These notes are </a:t>
            </a:r>
            <a:r>
              <a:rPr lang="en-US">
                <a:cs typeface="Calibri"/>
                <a:hlinkClick r:id="rId3"/>
              </a:rPr>
              <a:t>CC BY 4.0</a:t>
            </a:r>
            <a:endParaRPr lang="en-US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D610-B997-4A05-B255-F37FC725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runs on hardware</a:t>
            </a:r>
            <a:endParaRPr lang="en-US" dirty="0"/>
          </a:p>
        </p:txBody>
      </p:sp>
      <p:pic>
        <p:nvPicPr>
          <p:cNvPr id="4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2720D7C-CBCC-4991-B7EC-BEBAF6DD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10" y="3694681"/>
            <a:ext cx="3247405" cy="3215527"/>
          </a:xfrm>
          <a:prstGeom prst="rect">
            <a:avLst/>
          </a:prstGeom>
        </p:spPr>
      </p:pic>
      <p:pic>
        <p:nvPicPr>
          <p:cNvPr id="6" name="Picture 6" descr="A close up of a computer keyboard&#10;&#10;Description generated with very high confidence">
            <a:extLst>
              <a:ext uri="{FF2B5EF4-FFF2-40B4-BE49-F238E27FC236}">
                <a16:creationId xmlns:a16="http://schemas.microsoft.com/office/drawing/2014/main" id="{3495BC61-3834-4749-9BDE-2205D1E9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62" y="4799798"/>
            <a:ext cx="2743200" cy="1025271"/>
          </a:xfrm>
          <a:prstGeom prst="rect">
            <a:avLst/>
          </a:prstGeom>
        </p:spPr>
      </p:pic>
      <p:pic>
        <p:nvPicPr>
          <p:cNvPr id="8" name="Picture 8" descr="A desktop computer monitor sitting on a desk&#10;&#10;Description generated with high confidence">
            <a:extLst>
              <a:ext uri="{FF2B5EF4-FFF2-40B4-BE49-F238E27FC236}">
                <a16:creationId xmlns:a16="http://schemas.microsoft.com/office/drawing/2014/main" id="{7664BE6C-ED06-46E4-AF74-1D45D286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15" y="1355440"/>
            <a:ext cx="2743200" cy="2450592"/>
          </a:xfrm>
          <a:prstGeom prst="rect">
            <a:avLst/>
          </a:prstGeom>
        </p:spPr>
      </p:pic>
      <p:pic>
        <p:nvPicPr>
          <p:cNvPr id="10" name="Picture 10" descr="A picture containing wall, indoor, sitting, electronics&#10;&#10;Description generated with very high confidence">
            <a:extLst>
              <a:ext uri="{FF2B5EF4-FFF2-40B4-BE49-F238E27FC236}">
                <a16:creationId xmlns:a16="http://schemas.microsoft.com/office/drawing/2014/main" id="{F87928BA-FC4B-4A98-ABB6-4E18708AB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2" r="8092" b="1010"/>
          <a:stretch/>
        </p:blipFill>
        <p:spPr>
          <a:xfrm>
            <a:off x="3833003" y="3908306"/>
            <a:ext cx="4310697" cy="2808357"/>
          </a:xfrm>
          <a:prstGeom prst="rect">
            <a:avLst/>
          </a:prstGeom>
        </p:spPr>
      </p:pic>
      <p:pic>
        <p:nvPicPr>
          <p:cNvPr id="12" name="Picture 12" descr="A circuit board&#10;&#10;Description generated with very high confidence">
            <a:extLst>
              <a:ext uri="{FF2B5EF4-FFF2-40B4-BE49-F238E27FC236}">
                <a16:creationId xmlns:a16="http://schemas.microsoft.com/office/drawing/2014/main" id="{E3F4975F-EC58-4F46-AE7C-EB9D926DF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0000">
            <a:off x="-5751" y="1807593"/>
            <a:ext cx="3749615" cy="1402511"/>
          </a:xfrm>
          <a:prstGeom prst="rect">
            <a:avLst/>
          </a:prstGeom>
        </p:spPr>
      </p:pic>
      <p:pic>
        <p:nvPicPr>
          <p:cNvPr id="16" name="Picture 16" descr="A circuit board&#10;&#10;Description generated with very high confidence">
            <a:extLst>
              <a:ext uri="{FF2B5EF4-FFF2-40B4-BE49-F238E27FC236}">
                <a16:creationId xmlns:a16="http://schemas.microsoft.com/office/drawing/2014/main" id="{74F23775-23C0-4186-829E-3A08BD168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173" y="1622365"/>
            <a:ext cx="2743200" cy="1542929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A48A7DCE-2EB1-451F-951B-7C6DAEA83480}"/>
              </a:ext>
            </a:extLst>
          </p:cNvPr>
          <p:cNvSpPr/>
          <p:nvPr/>
        </p:nvSpPr>
        <p:spPr>
          <a:xfrm rot="4920000">
            <a:off x="3080113" y="4413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9169136A-B449-4382-A265-B41882721EA1}"/>
              </a:ext>
            </a:extLst>
          </p:cNvPr>
          <p:cNvSpPr/>
          <p:nvPr/>
        </p:nvSpPr>
        <p:spPr>
          <a:xfrm rot="-1800000">
            <a:off x="3655207" y="2889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0D0F0259-D1CB-4174-B3C7-192144C0D1AA}"/>
              </a:ext>
            </a:extLst>
          </p:cNvPr>
          <p:cNvSpPr/>
          <p:nvPr/>
        </p:nvSpPr>
        <p:spPr>
          <a:xfrm rot="1200000">
            <a:off x="5351735" y="2903628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E1CE17F-0C87-4FB1-9172-BE433D308B70}"/>
              </a:ext>
            </a:extLst>
          </p:cNvPr>
          <p:cNvSpPr/>
          <p:nvPr/>
        </p:nvSpPr>
        <p:spPr>
          <a:xfrm rot="2340000">
            <a:off x="8184074" y="2918005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8160C7B-12D2-423E-B147-C665DAE93C0A}"/>
              </a:ext>
            </a:extLst>
          </p:cNvPr>
          <p:cNvSpPr/>
          <p:nvPr/>
        </p:nvSpPr>
        <p:spPr>
          <a:xfrm rot="5100000">
            <a:off x="8364201" y="4947421"/>
            <a:ext cx="484632" cy="74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B9C2-126E-4CD8-9B39-DD110DF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Hardware is fundamental to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8B3-B20D-44AB-BC97-C0DCB655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 gets faster and cheaper due to market competition</a:t>
            </a:r>
          </a:p>
          <a:p>
            <a:r>
              <a:rPr lang="en-US" dirty="0">
                <a:cs typeface="Calibri"/>
              </a:rPr>
              <a:t>Constrained by Physics and by being tangible objects</a:t>
            </a:r>
          </a:p>
          <a:p>
            <a:r>
              <a:rPr lang="en-US" dirty="0">
                <a:cs typeface="Calibri"/>
              </a:rPr>
              <a:t>Rate of change bounded by money and logistics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 = recipe of instructions </a:t>
            </a:r>
          </a:p>
          <a:p>
            <a:r>
              <a:rPr lang="en-US" dirty="0">
                <a:cs typeface="Calibri"/>
              </a:rPr>
              <a:t>Instructions executed on hardware; hardware is the constraint</a:t>
            </a:r>
          </a:p>
          <a:p>
            <a:r>
              <a:rPr lang="en-US" dirty="0">
                <a:cs typeface="Calibri"/>
              </a:rPr>
              <a:t>Software evolution is fast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317E1-5E50-4A67-94FC-74ECF1A5A340}"/>
              </a:ext>
            </a:extLst>
          </p:cNvPr>
          <p:cNvCxnSpPr/>
          <p:nvPr/>
        </p:nvCxnSpPr>
        <p:spPr>
          <a:xfrm flipV="1">
            <a:off x="649857" y="3807125"/>
            <a:ext cx="10834776" cy="2012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0DBF25AC-9566-4B4D-8D55-F34D6D43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0" y="51115"/>
            <a:ext cx="7145906" cy="6635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FC3D4-5A0A-4A94-B3CB-4BF1696B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36" y="523276"/>
            <a:ext cx="5943600" cy="1325563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cs typeface="Calibri Light"/>
              </a:rPr>
              <a:t>Minimum hardware for Data 601?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3F00-E6E3-40E3-A0EA-053E58DC3312}"/>
              </a:ext>
            </a:extLst>
          </p:cNvPr>
          <p:cNvSpPr txBox="1"/>
          <p:nvPr/>
        </p:nvSpPr>
        <p:spPr>
          <a:xfrm>
            <a:off x="7585494" y="5062267"/>
            <a:ext cx="42671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cs typeface="Calibri"/>
              </a:rPr>
              <a:t>Any computer that supports </a:t>
            </a:r>
            <a:r>
              <a:rPr lang="en-US" sz="2400" i="1" dirty="0" err="1">
                <a:cs typeface="Calibri"/>
              </a:rPr>
              <a:t>Jupyter</a:t>
            </a:r>
            <a:r>
              <a:rPr lang="en-US" sz="2400" i="1" dirty="0">
                <a:cs typeface="Calibri"/>
              </a:rPr>
              <a:t> with Python 3 kernel</a:t>
            </a:r>
          </a:p>
        </p:txBody>
      </p:sp>
    </p:spTree>
    <p:extLst>
      <p:ext uri="{BB962C8B-B14F-4D97-AF65-F5344CB8AC3E}">
        <p14:creationId xmlns:p14="http://schemas.microsoft.com/office/powerpoint/2010/main" val="269954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8439-E99B-4720-86C9-39B1177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Default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1711-4444-4683-8B3E-8B512F60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software for programming is available on a default installation of Windows?</a:t>
            </a:r>
            <a:endParaRPr lang="en-US" dirty="0"/>
          </a:p>
        </p:txBody>
      </p:sp>
      <p:pic>
        <p:nvPicPr>
          <p:cNvPr id="4" name="Picture 4" descr="A red and white sign&#10;&#10;Description generated with very high confidence">
            <a:extLst>
              <a:ext uri="{FF2B5EF4-FFF2-40B4-BE49-F238E27FC236}">
                <a16:creationId xmlns:a16="http://schemas.microsoft.com/office/drawing/2014/main" id="{DC0651BE-CA67-43EA-BC30-532665B4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60" y="2375139"/>
            <a:ext cx="5647426" cy="4242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9F2F86-5F8B-488D-83B2-0C4D30580F02}"/>
              </a:ext>
            </a:extLst>
          </p:cNvPr>
          <p:cNvSpPr/>
          <p:nvPr/>
        </p:nvSpPr>
        <p:spPr>
          <a:xfrm rot="8040000">
            <a:off x="6483414" y="4893295"/>
            <a:ext cx="134429" cy="6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678-39F7-467A-9F9A-840ED4AE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365125"/>
            <a:ext cx="115795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Programming tools on a default installation 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B279-B28A-42C7-BB6C-3F02BDDF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Command prompt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Powershell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VBS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C# (</a:t>
            </a:r>
            <a:r>
              <a:rPr lang="en-US" dirty="0">
                <a:cs typeface="Calibri"/>
                <a:hlinkClick r:id="rId5"/>
              </a:rPr>
              <a:t>ref1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cs typeface="Calibri"/>
                <a:hlinkClick r:id="rId6"/>
              </a:rPr>
              <a:t>ref2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88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DB9-8B0F-4611-ADAE-B79A192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4ABF-3904-4D97-8393-7111F17B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Interact with your computer via text and typing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Linux and </a:t>
            </a:r>
            <a:r>
              <a:rPr lang="en-US" dirty="0">
                <a:cs typeface="Calibri"/>
                <a:hlinkClick r:id="rId3"/>
              </a:rPr>
              <a:t>Mac OS X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Windows command prompt</a:t>
            </a:r>
          </a:p>
          <a:p>
            <a:pPr lvl="1"/>
            <a:r>
              <a:rPr lang="en-US" sz="2800" dirty="0">
                <a:cs typeface="Calibri"/>
              </a:rPr>
              <a:t>See also </a:t>
            </a:r>
            <a:r>
              <a:rPr lang="en-US" sz="2800" dirty="0">
                <a:cs typeface="Calibri"/>
                <a:hlinkClick r:id="rId4"/>
              </a:rPr>
              <a:t>PowerShell</a:t>
            </a:r>
            <a:endParaRPr lang="en-US" sz="280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D097D-2F37-436F-B7D9-7E2F13DCD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873" y="3642108"/>
            <a:ext cx="6883878" cy="3211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ABA02-6F38-4D38-BF89-6C7A53F88AFB}"/>
              </a:ext>
            </a:extLst>
          </p:cNvPr>
          <p:cNvSpPr txBox="1"/>
          <p:nvPr/>
        </p:nvSpPr>
        <p:spPr>
          <a:xfrm>
            <a:off x="641230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>
                <a:cs typeface="Calibri"/>
              </a:rPr>
              <a:t>: show both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46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373-0B75-4235-99FA-B6394989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49F3-959B-4B3D-9B56-FFB1106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pwd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"hello"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"hello, ben, another" | cut -d',' -f2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man cut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-e "1\n3\n2" | sort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cd </a:t>
            </a:r>
            <a:r>
              <a:rPr lang="en-US" sz="2000" dirty="0" err="1">
                <a:latin typeface="Courier New"/>
                <a:cs typeface="Courier New"/>
              </a:rPr>
              <a:t>umbc</a:t>
            </a:r>
            <a:r>
              <a:rPr lang="en-US" sz="2000" dirty="0">
                <a:latin typeface="Courier New"/>
                <a:cs typeface="Courier New"/>
              </a:rPr>
              <a:t>/fall2018/</a:t>
            </a:r>
            <a:r>
              <a:rPr lang="en-US" sz="2000" dirty="0" err="1">
                <a:latin typeface="Courier New"/>
                <a:cs typeface="Courier New"/>
              </a:rPr>
              <a:t>jupyter_notebooks</a:t>
            </a:r>
            <a:r>
              <a:rPr lang="en-US" sz="2000" dirty="0">
                <a:latin typeface="Courier New"/>
                <a:cs typeface="Courier New"/>
              </a:rPr>
              <a:t>/week1_data_formats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-f2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endParaRPr lang="en-US" dirty="0" err="1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r>
              <a:rPr lang="en-US" sz="2000" dirty="0">
                <a:latin typeface="Courier New"/>
                <a:cs typeface="Courier New"/>
              </a:rPr>
              <a:t> -c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64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18C-E59D-4B48-AB13-CE2AE5F4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</a:t>
            </a:r>
            <a:r>
              <a:rPr lang="en-US">
                <a:cs typeface="Calibri Light"/>
              </a:rPr>
              <a:t>Powershell: cd, ls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82FAD4-5425-4C0B-901A-74B186153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11" y="1437437"/>
            <a:ext cx="6165329" cy="52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D3D0-E1ED-4094-B163-EEFC487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CSV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09E395-612F-4149-973B-EAB001C7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88" y="1480674"/>
            <a:ext cx="10909000" cy="51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99B-B132-4109-9BE7-5AC0CFC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sort column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AD46F1-7A1E-4F45-931F-B151E5E89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31" y="1437436"/>
            <a:ext cx="7766889" cy="502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D4E44B-F592-47CD-A009-66CBC1840EE4}"/>
              </a:ext>
            </a:extLst>
          </p:cNvPr>
          <p:cNvSpPr/>
          <p:nvPr/>
        </p:nvSpPr>
        <p:spPr>
          <a:xfrm>
            <a:off x="4042913" y="4761781"/>
            <a:ext cx="914400" cy="11588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5D9-4911-47A4-9B81-8440A243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Week 1: Reading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115F-9417-43B0-9CB3-92C1A92D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Find someone who was assigned the other article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Tell the other person one idea presented last week</a:t>
            </a:r>
          </a:p>
          <a:p>
            <a:r>
              <a:rPr lang="en-US" dirty="0">
                <a:cs typeface="Calibri"/>
              </a:rPr>
              <a:t>Listen your partner's recollection from last week </a:t>
            </a:r>
          </a:p>
          <a:p>
            <a:r>
              <a:rPr lang="en-US" dirty="0">
                <a:cs typeface="Calibri"/>
              </a:rPr>
              <a:t>Describe what you learned from reading the article</a:t>
            </a:r>
          </a:p>
          <a:p>
            <a:r>
              <a:rPr lang="en-US" dirty="0">
                <a:cs typeface="Calibri"/>
              </a:rPr>
              <a:t>Ask what they learned reading their article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D7D7-548A-45A2-9297-235FA29626E8}"/>
              </a:ext>
            </a:extLst>
          </p:cNvPr>
          <p:cNvSpPr txBox="1"/>
          <p:nvPr/>
        </p:nvSpPr>
        <p:spPr>
          <a:xfrm>
            <a:off x="7369834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talk</a:t>
            </a:r>
            <a:r>
              <a:rPr lang="en-US" dirty="0">
                <a:cs typeface="Calibri"/>
              </a:rPr>
              <a:t> with a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C725-2BE9-45ED-9463-E9C12DFB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48378" y="6196341"/>
            <a:ext cx="3053752" cy="455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Unix Philosophy</a:t>
            </a:r>
          </a:p>
        </p:txBody>
      </p:sp>
      <p:pic>
        <p:nvPicPr>
          <p:cNvPr id="4" name="Picture 4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AA3B6D45-AB53-4B88-91F0-4018DFDC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5" y="4284"/>
            <a:ext cx="10852029" cy="60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53-5CD3-47DB-9FFF-2DD63A1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bash commands 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6A81-8301-4CBA-9D72-6B4C0545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https://www.tutorialspoint.com/execute_bash_online.php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https://repl.it/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you have 64bit Windows 10, see </a:t>
            </a:r>
            <a:r>
              <a:rPr lang="en-US" dirty="0">
                <a:hlinkClick r:id="rId4"/>
              </a:rPr>
              <a:t>Windows Subsystem for Linux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96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7853-F785-4F3C-9EB7-D0003F68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0702505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Survey of "standard" software 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84A-43AF-4390-B4B1-5667B0F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753738"/>
            <a:ext cx="487967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Hive</a:t>
            </a:r>
          </a:p>
          <a:p>
            <a:r>
              <a:rPr lang="en-US" sz="2000" dirty="0">
                <a:cs typeface="Calibri"/>
              </a:rPr>
              <a:t>MapReduce</a:t>
            </a:r>
          </a:p>
          <a:p>
            <a:r>
              <a:rPr lang="en-US" sz="2000" dirty="0">
                <a:cs typeface="Calibri"/>
              </a:rPr>
              <a:t>Pig</a:t>
            </a:r>
            <a:endParaRPr lang="en-US" dirty="0"/>
          </a:p>
          <a:p>
            <a:r>
              <a:rPr lang="en-US" sz="2000" dirty="0">
                <a:cs typeface="Calibri"/>
              </a:rPr>
              <a:t>JavaScript</a:t>
            </a:r>
          </a:p>
          <a:p>
            <a:r>
              <a:rPr lang="en-US" sz="2000" dirty="0">
                <a:cs typeface="Calibri"/>
              </a:rPr>
              <a:t>Java</a:t>
            </a:r>
          </a:p>
          <a:p>
            <a:r>
              <a:rPr lang="en-US" sz="2000" dirty="0">
                <a:cs typeface="Calibri"/>
                <a:hlinkClick r:id="rId2"/>
              </a:rPr>
              <a:t>Orange</a:t>
            </a:r>
          </a:p>
          <a:p>
            <a:r>
              <a:rPr lang="en-US" sz="2000" dirty="0">
                <a:cs typeface="Calibri"/>
                <a:hlinkClick r:id="rId3"/>
              </a:rPr>
              <a:t>Rapid Miner</a:t>
            </a:r>
          </a:p>
          <a:p>
            <a:r>
              <a:rPr lang="en-US" sz="2000" dirty="0">
                <a:cs typeface="Calibri"/>
              </a:rPr>
              <a:t>SAS</a:t>
            </a:r>
          </a:p>
          <a:p>
            <a:pPr lvl="1"/>
            <a:r>
              <a:rPr lang="en-US" sz="2000" dirty="0">
                <a:cs typeface="Calibri"/>
                <a:hlinkClick r:id="rId4"/>
              </a:rPr>
              <a:t>Enterprise Miner</a:t>
            </a:r>
          </a:p>
          <a:p>
            <a:pPr lvl="1"/>
            <a:r>
              <a:rPr lang="en-US" sz="2000" dirty="0">
                <a:cs typeface="Calibri"/>
                <a:hlinkClick r:id="rId5"/>
              </a:rPr>
              <a:t>JMP</a:t>
            </a:r>
          </a:p>
          <a:p>
            <a:r>
              <a:rPr lang="en-US" sz="2000" dirty="0">
                <a:cs typeface="Calibri"/>
              </a:rPr>
              <a:t>Online services, </a:t>
            </a:r>
            <a:r>
              <a:rPr lang="en-US" sz="2000" dirty="0" err="1">
                <a:cs typeface="Calibri"/>
              </a:rPr>
              <a:t>ie</a:t>
            </a:r>
            <a:r>
              <a:rPr lang="en-US" sz="2000" dirty="0">
                <a:cs typeface="Calibri"/>
              </a:rPr>
              <a:t> from Azure, AWS, Google Compute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D8919-5E66-4BC2-AB55-C88DDA0BF6B3}"/>
              </a:ext>
            </a:extLst>
          </p:cNvPr>
          <p:cNvSpPr txBox="1">
            <a:spLocks/>
          </p:cNvSpPr>
          <p:nvPr/>
        </p:nvSpPr>
        <p:spPr>
          <a:xfrm>
            <a:off x="6396487" y="1647346"/>
            <a:ext cx="48796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  <a:hlinkClick r:id="rId6"/>
              </a:rPr>
              <a:t>Matlab</a:t>
            </a:r>
          </a:p>
          <a:p>
            <a:r>
              <a:rPr lang="en-US" sz="2000" dirty="0">
                <a:cs typeface="Calibri"/>
              </a:rPr>
              <a:t>Python</a:t>
            </a:r>
          </a:p>
          <a:p>
            <a:r>
              <a:rPr lang="en-US" sz="2000" dirty="0">
                <a:cs typeface="Calibri"/>
              </a:rPr>
              <a:t>R</a:t>
            </a:r>
          </a:p>
          <a:p>
            <a:r>
              <a:rPr lang="en-US" sz="2000" dirty="0">
                <a:cs typeface="Calibri"/>
              </a:rPr>
              <a:t>Tensor Flow</a:t>
            </a:r>
          </a:p>
          <a:p>
            <a:r>
              <a:rPr lang="en-US" sz="2000" dirty="0" err="1">
                <a:cs typeface="Calibri"/>
              </a:rPr>
              <a:t>Jupyter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7"/>
              </a:rPr>
              <a:t>Julia</a:t>
            </a:r>
          </a:p>
          <a:p>
            <a:r>
              <a:rPr lang="en-US" sz="2000" dirty="0">
                <a:cs typeface="Calibri"/>
              </a:rPr>
              <a:t>Spark</a:t>
            </a:r>
            <a:endParaRPr lang="en-US"/>
          </a:p>
          <a:p>
            <a:r>
              <a:rPr lang="en-US" sz="2000" dirty="0">
                <a:cs typeface="Calibri"/>
              </a:rPr>
              <a:t>SQL</a:t>
            </a:r>
          </a:p>
          <a:p>
            <a:r>
              <a:rPr lang="en-US" sz="2000" dirty="0">
                <a:cs typeface="Calibri"/>
              </a:rPr>
              <a:t>Excel</a:t>
            </a:r>
          </a:p>
          <a:p>
            <a:pPr lvl="1"/>
            <a:r>
              <a:rPr lang="en-US" sz="2000" dirty="0" err="1">
                <a:cs typeface="Calibri"/>
              </a:rPr>
              <a:t>PowerBI</a:t>
            </a:r>
            <a:r>
              <a:rPr lang="en-US" sz="2000" dirty="0">
                <a:cs typeface="Calibri"/>
              </a:rPr>
              <a:t> and other plugins</a:t>
            </a:r>
          </a:p>
          <a:p>
            <a:r>
              <a:rPr lang="en-US" sz="2000" dirty="0">
                <a:cs typeface="Calibri"/>
              </a:rPr>
              <a:t>Tableau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08967-3B86-4987-8977-668EB8BBA0AF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37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Intimidation (fear) due to knowing you don't know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6BE39DD7-3F04-4F07-BBF5-C60C3351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2538638"/>
            <a:ext cx="4209690" cy="40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cs typeface="Calibri"/>
              </a:rPr>
              <a:t>Intimidation (fear) due to knowing you don't know</a:t>
            </a:r>
            <a:endParaRPr lang="en-US">
              <a:solidFill>
                <a:schemeClr val="accent3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When interacting with other people, lack of overlap causes issues</a:t>
            </a:r>
          </a:p>
          <a:p>
            <a:pPr lvl="1"/>
            <a:r>
              <a:rPr lang="en-US" sz="2800" dirty="0">
                <a:cs typeface="Calibri"/>
              </a:rPr>
              <a:t>Communication</a:t>
            </a:r>
          </a:p>
          <a:p>
            <a:pPr lvl="1"/>
            <a:r>
              <a:rPr lang="en-US" sz="2800" dirty="0">
                <a:cs typeface="Calibri"/>
              </a:rPr>
              <a:t>How you think about the problem</a:t>
            </a:r>
          </a:p>
          <a:p>
            <a:pPr lvl="1"/>
            <a:r>
              <a:rPr lang="en-US" sz="2800" dirty="0">
                <a:cs typeface="Calibri"/>
              </a:rPr>
              <a:t>What the challenges are (cost, latency, scale)</a:t>
            </a:r>
          </a:p>
          <a:p>
            <a:pPr lvl="1"/>
            <a:r>
              <a:rPr lang="en-US" sz="2800" dirty="0">
                <a:cs typeface="Calibri"/>
              </a:rPr>
              <a:t>How to collaborate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Each of these is a negotiation with other humans</a:t>
            </a:r>
          </a:p>
        </p:txBody>
      </p:sp>
    </p:spTree>
    <p:extLst>
      <p:ext uri="{BB962C8B-B14F-4D97-AF65-F5344CB8AC3E}">
        <p14:creationId xmlns:p14="http://schemas.microsoft.com/office/powerpoint/2010/main" val="313978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DCC-07C8-4448-90D2-B072BA2D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Simplify by focusing on just </a:t>
            </a:r>
            <a:r>
              <a:rPr lang="en-US" dirty="0">
                <a:cs typeface="Calibri Light"/>
                <a:hlinkClick r:id="rId3"/>
              </a:rPr>
              <a:t>Python</a:t>
            </a:r>
            <a:endParaRPr lang="en-US" dirty="0">
              <a:hlinkClick r:id="rId3"/>
            </a:endParaRPr>
          </a:p>
        </p:txBody>
      </p:sp>
      <p:pic>
        <p:nvPicPr>
          <p:cNvPr id="4" name="Picture 4" descr="A person standing in front of a sunset&#10;&#10;Description generated with very high confidence">
            <a:extLst>
              <a:ext uri="{FF2B5EF4-FFF2-40B4-BE49-F238E27FC236}">
                <a16:creationId xmlns:a16="http://schemas.microsoft.com/office/drawing/2014/main" id="{E12BA46C-8A34-4D82-8951-BDAD2F2F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5397" y="1392613"/>
            <a:ext cx="7979433" cy="5332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2E71F-39B1-42B0-8CD9-BD8F1B7C61FD}"/>
              </a:ext>
            </a:extLst>
          </p:cNvPr>
          <p:cNvSpPr txBox="1"/>
          <p:nvPr/>
        </p:nvSpPr>
        <p:spPr>
          <a:xfrm rot="21540000">
            <a:off x="9339532" y="5765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Since 1991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DAE8-D0F6-4221-A07C-C727080E1716}"/>
              </a:ext>
            </a:extLst>
          </p:cNvPr>
          <p:cNvSpPr txBox="1"/>
          <p:nvPr/>
        </p:nvSpPr>
        <p:spPr>
          <a:xfrm rot="-1380000">
            <a:off x="6449683" y="28337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Python 3 is 10 years old</a:t>
            </a:r>
            <a:r>
              <a:rPr lang="en-US" dirty="0">
                <a:cs typeface="Calibri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6FEF-3484-49EC-8490-BDDD8E8B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7" y="365125"/>
            <a:ext cx="116370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Survey of "standard" Python packages for Data Science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9F2D-2F15-4FC3-90DA-860FAA38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4" y="2016245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200" dirty="0" err="1">
                <a:cs typeface="Calibri"/>
              </a:rPr>
              <a:t>Dask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Scikit</a:t>
            </a:r>
            <a:r>
              <a:rPr lang="en-US" sz="2200" dirty="0">
                <a:cs typeface="Calibri"/>
              </a:rPr>
              <a:t>-learn</a:t>
            </a:r>
          </a:p>
          <a:p>
            <a:pPr marL="457200" indent="-457200"/>
            <a:r>
              <a:rPr lang="en-US" sz="2200" dirty="0" err="1">
                <a:cs typeface="Calibri"/>
              </a:rPr>
              <a:t>Numpy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  <a:hlinkClick r:id="rId2"/>
              </a:rPr>
              <a:t>Pandas</a:t>
            </a:r>
          </a:p>
          <a:p>
            <a:pPr marL="457200" indent="-457200"/>
            <a:r>
              <a:rPr lang="en-US" sz="2200" dirty="0">
                <a:cs typeface="Calibri"/>
              </a:rPr>
              <a:t>Matplotlib</a:t>
            </a:r>
          </a:p>
          <a:p>
            <a:pPr marL="457200" indent="-457200"/>
            <a:r>
              <a:rPr lang="en-US" sz="2200" dirty="0">
                <a:cs typeface="Calibri"/>
                <a:hlinkClick r:id="rId3"/>
              </a:rPr>
              <a:t>Python Imaging Library (PIL)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</a:rPr>
              <a:t>NLTK</a:t>
            </a:r>
          </a:p>
          <a:p>
            <a:pPr marL="457200" indent="-457200"/>
            <a:r>
              <a:rPr lang="en-US" sz="2200" dirty="0" err="1">
                <a:cs typeface="Calibri"/>
              </a:rPr>
              <a:t>Beautifulsoup</a:t>
            </a:r>
            <a:endParaRPr lang="en-US" sz="2200" dirty="0">
              <a:cs typeface="Calibri"/>
            </a:endParaRPr>
          </a:p>
          <a:p>
            <a:pPr marL="457200" indent="-457200"/>
            <a:endParaRPr lang="en-US" sz="22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B62E-4820-4AA8-906F-1F2CD9FE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0313" y="2016245"/>
            <a:ext cx="5183188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  <a:hlinkClick r:id="rId4"/>
              </a:rPr>
              <a:t>Statsmodels</a:t>
            </a:r>
          </a:p>
          <a:p>
            <a:r>
              <a:rPr lang="en-US">
                <a:cs typeface="Calibri"/>
                <a:hlinkClick r:id="rId5"/>
              </a:rPr>
              <a:t>Seaborn</a:t>
            </a:r>
          </a:p>
          <a:p>
            <a:r>
              <a:rPr lang="en-US">
                <a:cs typeface="Calibri"/>
                <a:hlinkClick r:id="rId6"/>
              </a:rPr>
              <a:t>PyTorch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</a:t>
            </a:r>
          </a:p>
          <a:p>
            <a:r>
              <a:rPr lang="en-US">
                <a:cs typeface="Calibri"/>
              </a:rPr>
              <a:t>Theano</a:t>
            </a:r>
          </a:p>
          <a:p>
            <a:r>
              <a:rPr lang="en-US">
                <a:cs typeface="Calibri"/>
              </a:rPr>
              <a:t>Gensim</a:t>
            </a:r>
          </a:p>
          <a:p>
            <a:r>
              <a:rPr lang="en-US">
                <a:cs typeface="Calibri"/>
                <a:hlinkClick r:id="rId7"/>
              </a:rPr>
              <a:t>Plotly</a:t>
            </a:r>
          </a:p>
          <a:p>
            <a:r>
              <a:rPr lang="en-US">
                <a:cs typeface="Calibri"/>
                <a:hlinkClick r:id="rId8"/>
              </a:rPr>
              <a:t>Bokeh</a:t>
            </a:r>
          </a:p>
          <a:p>
            <a:r>
              <a:rPr lang="en-US">
                <a:cs typeface="Calibri"/>
              </a:rPr>
              <a:t>PySpark</a:t>
            </a:r>
          </a:p>
          <a:p>
            <a:r>
              <a:rPr lang="en-US">
                <a:cs typeface="Calibri"/>
                <a:hlinkClick r:id="rId9"/>
              </a:rPr>
              <a:t>Scrapy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75990-D8D2-4CAA-A111-9D1332718351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9F8B4-27B2-421C-91DB-2485326B395B}"/>
              </a:ext>
            </a:extLst>
          </p:cNvPr>
          <p:cNvSpPr txBox="1"/>
          <p:nvPr/>
        </p:nvSpPr>
        <p:spPr>
          <a:xfrm>
            <a:off x="1733909" y="5939287"/>
            <a:ext cx="932802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Optional challenge</a:t>
            </a:r>
            <a:r>
              <a:rPr lang="en-US" dirty="0"/>
              <a:t>: How many Python packages are</a:t>
            </a:r>
            <a:r>
              <a:rPr lang="en-US" dirty="0">
                <a:cs typeface="Calibri"/>
              </a:rPr>
              <a:t> there total?</a:t>
            </a:r>
            <a:endParaRPr lang="en-US" dirty="0"/>
          </a:p>
          <a:p>
            <a:r>
              <a:rPr lang="en-US" dirty="0">
                <a:cs typeface="Calibri"/>
              </a:rPr>
              <a:t>Yes, this question is ill-defined. I'm happy to iterate with you after class</a:t>
            </a:r>
          </a:p>
        </p:txBody>
      </p:sp>
    </p:spTree>
    <p:extLst>
      <p:ext uri="{BB962C8B-B14F-4D97-AF65-F5344CB8AC3E}">
        <p14:creationId xmlns:p14="http://schemas.microsoft.com/office/powerpoint/2010/main" val="156736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F39F-B0AA-470C-ABC1-2A14DDC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7821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Jargon alert!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578C-2AFA-4806-BEC7-5CE5A086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394304"/>
            <a:ext cx="10515600" cy="50702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i="1" dirty="0">
                <a:cs typeface="Calibri"/>
              </a:rPr>
              <a:t>Script </a:t>
            </a:r>
            <a:r>
              <a:rPr lang="en-US" dirty="0">
                <a:cs typeface="Calibri"/>
              </a:rPr>
              <a:t>= a file with extension 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 containing Python code.</a:t>
            </a:r>
          </a:p>
          <a:p>
            <a:r>
              <a:rPr lang="en-US" i="1" dirty="0">
                <a:cs typeface="Calibri"/>
              </a:rPr>
              <a:t>Application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Analytic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program </a:t>
            </a:r>
            <a:r>
              <a:rPr lang="en-US" dirty="0">
                <a:cs typeface="Calibri"/>
              </a:rPr>
              <a:t>= recipe of instructions</a:t>
            </a:r>
          </a:p>
          <a:p>
            <a:r>
              <a:rPr lang="en-US" b="1" i="1" dirty="0">
                <a:cs typeface="Calibri"/>
              </a:rPr>
              <a:t>Library</a:t>
            </a:r>
            <a:r>
              <a:rPr lang="en-US" dirty="0">
                <a:cs typeface="Calibri"/>
              </a:rPr>
              <a:t> = generic term for code that was designed with the aim of being usable by many applications.</a:t>
            </a:r>
            <a:endParaRPr lang="en-US" dirty="0"/>
          </a:p>
          <a:p>
            <a:r>
              <a:rPr lang="en-US" b="1" i="1" dirty="0">
                <a:cs typeface="Calibri"/>
              </a:rPr>
              <a:t>Module</a:t>
            </a:r>
            <a:r>
              <a:rPr lang="en-US" dirty="0">
                <a:cs typeface="Calibri"/>
              </a:rPr>
              <a:t> = a file with extension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containing function definitions which can be referenced by other scripts. Use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>
                <a:cs typeface="Calibri"/>
              </a:rPr>
              <a:t>to load these functions.</a:t>
            </a:r>
          </a:p>
          <a:p>
            <a:r>
              <a:rPr lang="en-US" b="1" i="1" dirty="0">
                <a:cs typeface="Calibri"/>
              </a:rPr>
              <a:t>Package</a:t>
            </a:r>
            <a:r>
              <a:rPr lang="en-US" dirty="0">
                <a:cs typeface="Calibri"/>
              </a:rPr>
              <a:t> = a collection of modules.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All packages are modules, but not all modules are packages.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Overloading terms</a:t>
            </a:r>
            <a:r>
              <a:rPr lang="en-US" dirty="0">
                <a:cs typeface="Calibri"/>
              </a:rPr>
              <a:t> is common.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5C8F43-3E79-4125-BA3C-52AC2C15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099" y="138382"/>
            <a:ext cx="20955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D27C-6AA3-4DF6-9ADA-C48431973958}"/>
              </a:ext>
            </a:extLst>
          </p:cNvPr>
          <p:cNvSpPr txBox="1"/>
          <p:nvPr/>
        </p:nvSpPr>
        <p:spPr>
          <a:xfrm>
            <a:off x="5845834" y="6068683"/>
            <a:ext cx="6366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</a:t>
            </a:r>
            <a:r>
              <a:rPr lang="en-US" dirty="0">
                <a:cs typeface="Calibri"/>
              </a:rPr>
              <a:t> you are confused during the semester, raise your hand during class or see me after class or submit an anonymous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83-AA91-4F69-9375-33EB2F4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package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EB11-7848-4A1F-8F6C-90E8CEB6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Two package managers: </a:t>
            </a:r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pip</a:t>
            </a:r>
          </a:p>
          <a:p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is equivalent to pip+</a:t>
            </a:r>
            <a:r>
              <a:rPr lang="en-US" dirty="0">
                <a:cs typeface="Calibri"/>
                <a:hlinkClick r:id="rId5"/>
              </a:rPr>
              <a:t>virtualenv</a:t>
            </a:r>
            <a:r>
              <a:rPr lang="en-US" dirty="0">
                <a:cs typeface="Calibri"/>
              </a:rPr>
              <a:t> in terms of capability.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Difference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 is used for package management outside Python;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pip is only for Python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this class I'll advocate for using the simplicity of </a:t>
            </a:r>
            <a:r>
              <a:rPr lang="en-US" dirty="0" err="1">
                <a:cs typeface="Calibri"/>
              </a:rPr>
              <a:t>conda</a:t>
            </a:r>
          </a:p>
          <a:p>
            <a:r>
              <a:rPr lang="en-US" dirty="0">
                <a:cs typeface="Calibri"/>
              </a:rPr>
              <a:t>I use pip</a:t>
            </a: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99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D44E-9089-44FB-8853-95AD3CF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Virtues of a Data Scientist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521-6AB3-4E09-8AB0-C162C022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693659" cy="3994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Using libraries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enables laziness.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see </a:t>
            </a:r>
            <a:r>
              <a:rPr lang="en-US" sz="2000" dirty="0">
                <a:cs typeface="Calibri"/>
                <a:hlinkClick r:id="rId3"/>
              </a:rPr>
              <a:t>http://blog.teamtreehouse.com/the-programmers-virtues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erson playing a video game&#10;&#10;Description generated with high confidence">
            <a:extLst>
              <a:ext uri="{FF2B5EF4-FFF2-40B4-BE49-F238E27FC236}">
                <a16:creationId xmlns:a16="http://schemas.microsoft.com/office/drawing/2014/main" id="{A0867CE7-D83F-4290-8C30-745A46A7E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2" r="659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39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5E6A-EAD1-4B05-B510-F23AEBE1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-5181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Answer to anonymous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2D84-3AAD-478F-B92E-9BD7F852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74" y="1538078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will tests be structured?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16994"/>
              </p:ext>
            </p:extLst>
          </p:nvPr>
        </p:nvGraphicFramePr>
        <p:xfrm>
          <a:off x="13531" y="2648765"/>
          <a:ext cx="12191995" cy="152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32216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points for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naive reading of plot </a:t>
                      </a:r>
                      <a:r>
                        <a:rPr lang="en-US" dirty="0" err="1"/>
                        <a:t>yeilds</a:t>
                      </a:r>
                      <a:r>
                        <a:rPr lang="en-US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A9085D-BBCD-4EEE-8D77-43B881AB90C6}"/>
              </a:ext>
            </a:extLst>
          </p:cNvPr>
          <p:cNvSpPr txBox="1"/>
          <p:nvPr/>
        </p:nvSpPr>
        <p:spPr>
          <a:xfrm>
            <a:off x="8951343" y="19711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Rubric is subject to change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6664C3-43E9-4C82-82DF-7ED0D8BD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381" y="130835"/>
            <a:ext cx="1118559" cy="1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996-ABC0-4828-A4ED-8D12243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interact with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9856-6873-41CE-8867-DBDA8B92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69622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REPL: interactive command prompt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Scripts: files with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extension</a:t>
            </a:r>
            <a:endParaRPr lang="en-US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Text editors with syntax highlighting</a:t>
            </a:r>
          </a:p>
          <a:p>
            <a:pPr lvl="1"/>
            <a:r>
              <a:rPr lang="en-US" sz="2800" dirty="0">
                <a:cs typeface="Calibri"/>
              </a:rPr>
              <a:t>IDEs like PyCharm with autocompletion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(via web browser)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96FB0-E234-4C0F-B74E-B7E625EA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5" y="4076026"/>
            <a:ext cx="3879011" cy="2674102"/>
          </a:xfrm>
          <a:prstGeom prst="rect">
            <a:avLst/>
          </a:prstGeom>
        </p:spPr>
      </p:pic>
      <p:pic>
        <p:nvPicPr>
          <p:cNvPr id="6" name="Picture 6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72F3F717-48C3-4FD0-9F81-96016E60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62689"/>
            <a:ext cx="7473350" cy="13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2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D61-3133-4CCD-9C1F-D80CD712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in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4E48-4B12-43FF-AE75-80D2BB07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REPL</a:t>
            </a:r>
            <a:r>
              <a:rPr lang="en-US" dirty="0">
                <a:cs typeface="Calibri"/>
              </a:rPr>
              <a:t> = Read–eval–print loop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(There are improvements: </a:t>
            </a:r>
            <a:r>
              <a:rPr lang="en-US" dirty="0">
                <a:cs typeface="Calibri"/>
                <a:hlinkClick r:id="rId3"/>
              </a:rPr>
              <a:t>https://bpython-interpreter.org/</a:t>
            </a:r>
            <a:r>
              <a:rPr lang="en-US" dirty="0">
                <a:cs typeface="Calibri"/>
              </a:rPr>
              <a:t>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ECE4-1153-4EEA-B33A-CA260B283CF3}"/>
              </a:ext>
            </a:extLst>
          </p:cNvPr>
          <p:cNvSpPr txBox="1"/>
          <p:nvPr/>
        </p:nvSpPr>
        <p:spPr>
          <a:xfrm>
            <a:off x="7297947" y="5680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9BFF-8292-4098-9E74-6785FBB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Shown in Python3 Interpreter (REPL)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59F-4225-4D5A-92A3-0DEB3115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135512"/>
            <a:ext cx="11263222" cy="5559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Returns expected results, </a:t>
            </a:r>
            <a:r>
              <a:rPr lang="en-US" err="1">
                <a:cs typeface="Calibri"/>
              </a:rPr>
              <a:t>ie</a:t>
            </a:r>
            <a:r>
              <a:rPr lang="en-US" dirty="0">
                <a:cs typeface="Calibri"/>
              </a:rPr>
              <a:t> 5, 5+4, x = 5+4, x == 9, x == 10, 'hello'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Lists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 = [4, 5, 6, 'hello', 5, 2];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[12]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 = [3, 5, 9]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Dictionaries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</a:t>
            </a:r>
            <a:r>
              <a:rPr lang="en-US" err="1">
                <a:cs typeface="Calibri"/>
              </a:rPr>
              <a:t>four':'three</a:t>
            </a:r>
            <a:r>
              <a:rPr lang="en-US" dirty="0">
                <a:cs typeface="Calibri"/>
              </a:rPr>
              <a:t>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{'k': 'v'};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[0]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{'this key': 'a value', 'another key': 'another value'}; 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{4:3, 5:4, 4:2};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 'a': 5, 'b':[3,5]}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= {[3, 4]:2, 4:3}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mydict</a:t>
            </a:r>
            <a:r>
              <a:rPr lang="en-US">
                <a:cs typeface="Calibri"/>
              </a:rPr>
              <a:t> = { 'a':{4:2, 'b':9}, 6: 3}</a:t>
            </a:r>
          </a:p>
        </p:txBody>
      </p:sp>
    </p:spTree>
    <p:extLst>
      <p:ext uri="{BB962C8B-B14F-4D97-AF65-F5344CB8AC3E}">
        <p14:creationId xmlns:p14="http://schemas.microsoft.com/office/powerpoint/2010/main" val="388735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EB36-ED31-42E8-A7D7-4F2B9F7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exercise using the interpreter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8026-C2D6-4B73-BB44-5FD76470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paper, write down a dictionary containing</a:t>
            </a:r>
          </a:p>
          <a:p>
            <a:pPr lvl="1">
              <a:buFont typeface="Arial"/>
            </a:pPr>
            <a:r>
              <a:rPr lang="en-US" sz="2400" dirty="0">
                <a:cs typeface="Calibri"/>
              </a:rPr>
              <a:t>when you ate today (the key)</a:t>
            </a:r>
            <a:endParaRPr lang="en-US" sz="28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you ate today (the value)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Once completed, enter the dictionary in a Python3 REPL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Verify that you can select an entry by key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length of the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1FF5E-9633-4B4A-81D7-7A7884B9BB26}"/>
              </a:ext>
            </a:extLst>
          </p:cNvPr>
          <p:cNvSpPr txBox="1"/>
          <p:nvPr/>
        </p:nvSpPr>
        <p:spPr>
          <a:xfrm>
            <a:off x="7527985" y="608306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solo</a:t>
            </a:r>
            <a:r>
              <a:rPr lang="en-US" dirty="0">
                <a:cs typeface="Calibri"/>
              </a:rPr>
              <a:t>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3DF-4801-4EAF-B4E7-9FFB16C5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dictionary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E75A-2533-41C1-BBA4-4A6527A6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18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File "&lt;stdin&gt;", line 1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                               ^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SyntaxError: invalid syntax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'milk']}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mymeals['lunch']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['beans', 'salmon']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757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62B-5EEB-462B-947A-9F9400AC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Generic Computing Language Essentials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BEA-E1D0-4140-92A5-5781E2EC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Variable assignment</a:t>
            </a:r>
          </a:p>
          <a:p>
            <a:r>
              <a:rPr lang="en-US" dirty="0">
                <a:cs typeface="Calibri"/>
                <a:hlinkClick r:id="rId2"/>
              </a:rPr>
              <a:t>Control</a:t>
            </a:r>
            <a:r>
              <a:rPr lang="en-US" dirty="0">
                <a:cs typeface="Calibri"/>
              </a:rPr>
              <a:t> statements (if, else)</a:t>
            </a:r>
          </a:p>
          <a:p>
            <a:r>
              <a:rPr lang="en-US" dirty="0">
                <a:cs typeface="Calibri"/>
              </a:rPr>
              <a:t>Loops (while, for)</a:t>
            </a:r>
          </a:p>
          <a:p>
            <a:r>
              <a:rPr lang="en-US" dirty="0">
                <a:cs typeface="Calibri"/>
                <a:hlinkClick r:id="rId3"/>
              </a:rPr>
              <a:t>Sets</a:t>
            </a:r>
            <a:r>
              <a:rPr lang="en-US" dirty="0">
                <a:cs typeface="Calibri"/>
              </a:rPr>
              <a:t>, tuples</a:t>
            </a:r>
          </a:p>
          <a:p>
            <a:r>
              <a:rPr lang="en-US" dirty="0">
                <a:cs typeface="Calibri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B9F6D-EA27-4782-8CA5-8BB03D51B4F3}"/>
              </a:ext>
            </a:extLst>
          </p:cNvPr>
          <p:cNvSpPr txBox="1"/>
          <p:nvPr/>
        </p:nvSpPr>
        <p:spPr>
          <a:xfrm>
            <a:off x="4307457" y="4587815"/>
            <a:ext cx="767463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Reading</a:t>
            </a:r>
            <a:r>
              <a:rPr lang="en-US" sz="2000" dirty="0"/>
              <a:t>:</a:t>
            </a:r>
            <a:r>
              <a:rPr lang="en-US" sz="2000" dirty="0">
                <a:cs typeface="Calibri"/>
              </a:rPr>
              <a:t>  </a:t>
            </a:r>
          </a:p>
          <a:p>
            <a:r>
              <a:rPr lang="en-US" sz="2000" i="1" dirty="0">
                <a:cs typeface="Calibri"/>
              </a:rPr>
              <a:t>Beginner</a:t>
            </a:r>
            <a:r>
              <a:rPr lang="en-US" sz="2000" dirty="0">
                <a:cs typeface="Calibri"/>
              </a:rPr>
              <a:t>: Data Wrangling with Python, chapter 2, pages 17 to 40</a:t>
            </a:r>
          </a:p>
          <a:p>
            <a:r>
              <a:rPr lang="en-US" sz="2000" dirty="0">
                <a:cs typeface="Calibri"/>
              </a:rPr>
              <a:t>Learning Python – everything  </a:t>
            </a:r>
          </a:p>
          <a:p>
            <a:r>
              <a:rPr lang="en-US" sz="2000" i="1" dirty="0">
                <a:cs typeface="Calibri"/>
              </a:rPr>
              <a:t>Advanced</a:t>
            </a:r>
            <a:r>
              <a:rPr lang="en-US" sz="2000" dirty="0">
                <a:cs typeface="Calibri"/>
              </a:rPr>
              <a:t>: Python Cookbook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PDFs are posted to </a:t>
            </a:r>
            <a:r>
              <a:rPr lang="en-US" sz="2000" dirty="0">
                <a:cs typeface="Calibri"/>
                <a:hlinkClick r:id="rId4"/>
              </a:rPr>
              <a:t>Blackboard</a:t>
            </a:r>
          </a:p>
        </p:txBody>
      </p:sp>
    </p:spTree>
    <p:extLst>
      <p:ext uri="{BB962C8B-B14F-4D97-AF65-F5344CB8AC3E}">
        <p14:creationId xmlns:p14="http://schemas.microsoft.com/office/powerpoint/2010/main" val="23915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7F52-A4A2-4944-B972-BA0546B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functions bundle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20CA-CB86-455F-A7E5-E4CD6F80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 myfunc(input):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# transform input to value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return value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4EA4-E6E6-4B71-827D-E2CE1EDE3C4E}"/>
              </a:ext>
            </a:extLst>
          </p:cNvPr>
          <p:cNvSpPr txBox="1"/>
          <p:nvPr/>
        </p:nvSpPr>
        <p:spPr>
          <a:xfrm>
            <a:off x="4781909" y="4976003"/>
            <a:ext cx="701327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If a line of code is a sentence, </a:t>
            </a:r>
            <a:endParaRPr lang="en-US" sz="3200">
              <a:cs typeface="Calibri"/>
            </a:endParaRPr>
          </a:p>
          <a:p>
            <a:pPr algn="ctr"/>
            <a:r>
              <a:rPr lang="en-US" sz="3200"/>
              <a:t>then a function is a paragraph</a:t>
            </a:r>
            <a:endParaRPr lang="en-US" sz="3200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008954D-76AB-435A-8A4C-5DDD425042D0}"/>
              </a:ext>
            </a:extLst>
          </p:cNvPr>
          <p:cNvSpPr txBox="1"/>
          <p:nvPr/>
        </p:nvSpPr>
        <p:spPr>
          <a:xfrm>
            <a:off x="4077419" y="6356230"/>
            <a:ext cx="274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4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4D1-DE7C-4DC9-A828-35BA7F7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Python3 Interpreter (REPL)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70E-9720-451E-B91C-BA0B834D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a = 5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def my_func(input)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a = 6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print(a)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return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my_func('hello')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4BF-DBBC-4628-8E85-38AEB3EEFBFE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8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A9B-F3BE-4A79-9D2E-891BDA1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Creating and editing .</a:t>
            </a:r>
            <a:r>
              <a:rPr lang="en-US" dirty="0" err="1">
                <a:cs typeface="Calibri Light"/>
              </a:rPr>
              <a:t>py</a:t>
            </a:r>
            <a:r>
              <a:rPr lang="en-US" dirty="0">
                <a:cs typeface="Calibri Light"/>
              </a:rPr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1459-FAD5-4DA1-849E-EC5BC0C8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Windows, </a:t>
            </a:r>
            <a:r>
              <a:rPr lang="en-US" dirty="0">
                <a:cs typeface="Calibri"/>
                <a:hlinkClick r:id="rId2"/>
              </a:rPr>
              <a:t>Notepad</a:t>
            </a:r>
            <a:r>
              <a:rPr lang="en-US" dirty="0">
                <a:cs typeface="Calibri"/>
              </a:rPr>
              <a:t> is available; Mac has </a:t>
            </a:r>
            <a:r>
              <a:rPr lang="en-US" dirty="0">
                <a:cs typeface="Calibri"/>
                <a:hlinkClick r:id="rId3"/>
              </a:rPr>
              <a:t>textEdit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will need to be able to view file extensions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many </a:t>
            </a:r>
            <a:r>
              <a:rPr lang="en-US" dirty="0">
                <a:cs typeface="Calibri"/>
                <a:hlinkClick r:id="rId4"/>
              </a:rPr>
              <a:t>text editors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IDE</a:t>
            </a:r>
            <a:r>
              <a:rPr lang="en-US" dirty="0"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915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6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17923"/>
              </p:ext>
            </p:extLst>
          </p:nvPr>
        </p:nvGraphicFramePr>
        <p:xfrm>
          <a:off x="14377" y="-57509"/>
          <a:ext cx="12179855" cy="6931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64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4964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2622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27305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points for 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naive reading of plot </a:t>
                      </a:r>
                      <a:r>
                        <a:rPr lang="en-US" sz="1000" dirty="0" err="1"/>
                        <a:t>yeilds</a:t>
                      </a:r>
                      <a:r>
                        <a:rPr lang="en-US" sz="1000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1EA793-FC35-47FF-96FE-E72AC99BF120}"/>
              </a:ext>
            </a:extLst>
          </p:cNvPr>
          <p:cNvSpPr txBox="1"/>
          <p:nvPr/>
        </p:nvSpPr>
        <p:spPr>
          <a:xfrm rot="4920000">
            <a:off x="9059912" y="3075898"/>
            <a:ext cx="512984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</a:rPr>
              <a:t>Rubric is subject to change</a:t>
            </a:r>
            <a:endParaRPr lang="en-US" sz="2800" i="1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749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868757"/>
            <a:ext cx="1156514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Determine who is the less experienced programmer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less experienced person creates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"hello"</a:t>
            </a:r>
          </a:p>
          <a:p>
            <a:r>
              <a:rPr lang="en-US" dirty="0">
                <a:cs typeface="Calibri"/>
              </a:rPr>
              <a:t>Or, if both of you are not challenged by this,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all </a:t>
            </a:r>
            <a:r>
              <a:rPr lang="en-US" dirty="0">
                <a:cs typeface="Calibri"/>
                <a:hlinkClick r:id="rId2"/>
              </a:rPr>
              <a:t>palindromic numbers</a:t>
            </a:r>
            <a:r>
              <a:rPr lang="en-US" dirty="0">
                <a:cs typeface="Calibri"/>
              </a:rPr>
              <a:t> with 7 digits (see </a:t>
            </a:r>
            <a:r>
              <a:rPr lang="en-US" dirty="0">
                <a:cs typeface="Calibri"/>
                <a:hlinkClick r:id="rId3"/>
              </a:rPr>
              <a:t>this page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the script using the Python interpreter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64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258-7529-491D-9916-33D0E51C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Idiosyncrasies of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00E1-A375-4370-BF0E-723CB089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Spaces – see style guide </a:t>
            </a:r>
            <a:r>
              <a:rPr lang="en-US" sz="2400" dirty="0">
                <a:cs typeface="Calibri"/>
                <a:hlinkClick r:id="rId2"/>
              </a:rPr>
              <a:t>https://www.python.org/dev/peps/pep-0008/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 4 spaces per indentation level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explicit type definitions in code (dynamic typing; types are resolved at runtime)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indexes from 0. This isn't consistent across languages.</a:t>
            </a:r>
            <a:endParaRPr lang="en-US" dirty="0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use a </a:t>
            </a:r>
            <a:r>
              <a:rPr lang="en-US" dirty="0">
                <a:cs typeface="Calibri"/>
                <a:hlinkClick r:id="rId3"/>
              </a:rPr>
              <a:t>linter</a:t>
            </a:r>
            <a:r>
              <a:rPr lang="en-US" dirty="0">
                <a:cs typeface="Calibri"/>
              </a:rPr>
              <a:t> like </a:t>
            </a:r>
            <a:r>
              <a:rPr lang="en-US" dirty="0">
                <a:cs typeface="Calibri"/>
                <a:hlinkClick r:id="rId4"/>
              </a:rPr>
              <a:t>pylint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flake8</a:t>
            </a:r>
          </a:p>
        </p:txBody>
      </p:sp>
    </p:spTree>
    <p:extLst>
      <p:ext uri="{BB962C8B-B14F-4D97-AF65-F5344CB8AC3E}">
        <p14:creationId xmlns:p14="http://schemas.microsoft.com/office/powerpoint/2010/main" val="339380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437-D656-4FD4-87F7-8A7FFA9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Memorizing the nuances of a specific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9A45-5EB8-4734-8FD1-AD3CC2B4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2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Exercise: use terms + definitions as flashcards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Source: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https://www.brainscape.com/packs/python-1786943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more, see </a:t>
            </a:r>
            <a:r>
              <a:rPr lang="en-US" dirty="0">
                <a:cs typeface="Calibri"/>
                <a:hlinkClick r:id="rId3"/>
              </a:rPr>
              <a:t>https://www.brainscape.com/subjects/python</a:t>
            </a:r>
          </a:p>
          <a:p>
            <a:pPr lvl="1"/>
            <a:r>
              <a:rPr lang="en-US" dirty="0">
                <a:cs typeface="Calibri"/>
              </a:rPr>
              <a:t>see also </a:t>
            </a:r>
            <a:r>
              <a:rPr lang="en-US" dirty="0">
                <a:cs typeface="Calibri"/>
                <a:hlinkClick r:id="rId4"/>
              </a:rPr>
              <a:t>https://quizlet.com/subject/python/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931D-76F9-4D90-A470-683A4C4B1E00}"/>
              </a:ext>
            </a:extLst>
          </p:cNvPr>
          <p:cNvSpPr txBox="1"/>
          <p:nvPr/>
        </p:nvSpPr>
        <p:spPr>
          <a:xfrm>
            <a:off x="4781910" y="6039928"/>
            <a:ext cx="651006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form pairs; split the cards in half; </a:t>
            </a:r>
            <a:endParaRPr lang="en-US"/>
          </a:p>
          <a:p>
            <a:pPr algn="ctr"/>
            <a:r>
              <a:rPr lang="en-US" dirty="0"/>
              <a:t>terms + definitions matching</a:t>
            </a:r>
            <a:r>
              <a:rPr lang="en-US" dirty="0">
                <a:cs typeface="Calibri"/>
              </a:rPr>
              <a:t>; partner checks once done</a:t>
            </a:r>
          </a:p>
          <a:p>
            <a:pPr algn="ctr"/>
            <a:r>
              <a:rPr lang="en-US" dirty="0">
                <a:cs typeface="Calibri"/>
              </a:rPr>
              <a:t>Answers will be verified as a class</a:t>
            </a:r>
          </a:p>
        </p:txBody>
      </p:sp>
    </p:spTree>
    <p:extLst>
      <p:ext uri="{BB962C8B-B14F-4D97-AF65-F5344CB8AC3E}">
        <p14:creationId xmlns:p14="http://schemas.microsoft.com/office/powerpoint/2010/main" val="261672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7A568-8170-42E3-94D7-C590D314F45B}"/>
              </a:ext>
            </a:extLst>
          </p:cNvPr>
          <p:cNvSpPr txBox="1"/>
          <p:nvPr/>
        </p:nvSpPr>
        <p:spPr>
          <a:xfrm>
            <a:off x="7671758" y="2891287"/>
            <a:ext cx="330391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Do not shout out the answer. We will vote.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97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2429467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3E0C-C10C-46EA-BC74-4AA6A59B9042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1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2              3             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9AB-5AD4-45B4-8E11-583844CD23A1}"/>
              </a:ext>
            </a:extLst>
          </p:cNvPr>
          <p:cNvSpPr txBox="1"/>
          <p:nvPr/>
        </p:nvSpPr>
        <p:spPr>
          <a:xfrm>
            <a:off x="1058174" y="5479211"/>
            <a:ext cx="364897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urier New"/>
                <a:cs typeface="Courier New"/>
              </a:rPr>
              <a:t>Len</a:t>
            </a:r>
            <a:r>
              <a:rPr lang="en-US" sz="2800" dirty="0"/>
              <a:t> =</a:t>
            </a:r>
            <a:r>
              <a:rPr lang="en-US" sz="2800" dirty="0">
                <a:cs typeface="Calibri"/>
              </a:rPr>
              <a:t> length of list</a:t>
            </a:r>
          </a:p>
        </p:txBody>
      </p:sp>
    </p:spTree>
    <p:extLst>
      <p:ext uri="{BB962C8B-B14F-4D97-AF65-F5344CB8AC3E}">
        <p14:creationId xmlns:p14="http://schemas.microsoft.com/office/powerpoint/2010/main" val="3036437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3843842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7C60-BBBD-48A7-A564-C9DD930BC7E4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0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1              2              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29D1-8CD5-4027-A112-43F3284C52D0}"/>
              </a:ext>
            </a:extLst>
          </p:cNvPr>
          <p:cNvSpPr txBox="1"/>
          <p:nvPr/>
        </p:nvSpPr>
        <p:spPr>
          <a:xfrm>
            <a:off x="1216324" y="5392947"/>
            <a:ext cx="37064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Python indexes from 0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6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Essentials of Python for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Covered so far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Loading files, 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CSV, JSON, XML (see week 1)</a:t>
            </a:r>
            <a:endParaRPr lang="en-US"/>
          </a:p>
          <a:p>
            <a:r>
              <a:rPr lang="en-US" dirty="0">
                <a:cs typeface="Calibri"/>
              </a:rPr>
              <a:t>Use of the REPL</a:t>
            </a:r>
          </a:p>
          <a:p>
            <a:r>
              <a:rPr lang="en-US" dirty="0">
                <a:cs typeface="Calibri"/>
              </a:rPr>
              <a:t>Data structures like lists, dictionaries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What variables exist in the interpreter's memory?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78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cs typeface="Calibri Light"/>
              </a:rPr>
              <a:t>Jupyter</a:t>
            </a:r>
            <a:r>
              <a:rPr lang="en-US" sz="3200" dirty="0">
                <a:cs typeface="Calibri Light"/>
              </a:rPr>
              <a:t> for more than just learning and small scale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Analyze video to detect 60 million faces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http://willcrichton.net/notes/rapid-prototyping-data-science-jupyter/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Netflix uses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https://medium.com/netflix-techblog/notebook-innovation-591ee3221233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8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933D-080C-4CB5-8991-EBBB1E59E93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Course schedule and outline (scope)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D179-E389-4E6C-920D-263963340F4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Aug 30: Overview Data Science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Sept 6: Python in </a:t>
            </a:r>
            <a:r>
              <a:rPr lang="en-US" dirty="0" err="1">
                <a:cs typeface="Calibri"/>
              </a:rPr>
              <a:t>Jupyter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Sept 13: Math (stats)</a:t>
            </a:r>
            <a:endParaRPr lang="en-US" dirty="0"/>
          </a:p>
          <a:p>
            <a:r>
              <a:rPr lang="en-US" dirty="0">
                <a:cs typeface="Calibri"/>
              </a:rPr>
              <a:t>Sept 20: Regression</a:t>
            </a:r>
          </a:p>
          <a:p>
            <a:r>
              <a:rPr lang="en-US" dirty="0">
                <a:cs typeface="Calibri"/>
              </a:rPr>
              <a:t>Sept 27: Clustering</a:t>
            </a:r>
            <a:endParaRPr lang="en-US" dirty="0"/>
          </a:p>
          <a:p>
            <a:r>
              <a:rPr lang="en-US" dirty="0">
                <a:cs typeface="Calibri"/>
              </a:rPr>
              <a:t>Oct 4: Evaluation, cross-validation, overfitting </a:t>
            </a:r>
          </a:p>
          <a:p>
            <a:r>
              <a:rPr lang="en-US" dirty="0">
                <a:cs typeface="Calibri"/>
              </a:rPr>
              <a:t>Oct 11: </a:t>
            </a:r>
            <a:r>
              <a:rPr lang="en-US" i="1" dirty="0">
                <a:cs typeface="Calibri"/>
              </a:rPr>
              <a:t>Substitute's choice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Oct 18: 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6E17-C9A3-476E-9736-AF030882F17C}"/>
              </a:ext>
            </a:extLst>
          </p:cNvPr>
          <p:cNvSpPr>
            <a:spLocks noGrp="1"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Oct 25: Automation</a:t>
            </a:r>
          </a:p>
          <a:p>
            <a:r>
              <a:rPr lang="en-US" dirty="0">
                <a:cs typeface="Calibri"/>
              </a:rPr>
              <a:t>Nov 1: Data cleanup</a:t>
            </a:r>
            <a:endParaRPr lang="en-US" dirty="0"/>
          </a:p>
          <a:p>
            <a:r>
              <a:rPr lang="en-US" dirty="0">
                <a:cs typeface="Calibri"/>
              </a:rPr>
              <a:t>Nov 8: Scaling up</a:t>
            </a:r>
            <a:endParaRPr lang="en-US" dirty="0"/>
          </a:p>
          <a:p>
            <a:r>
              <a:rPr lang="en-US">
                <a:cs typeface="Calibri"/>
              </a:rPr>
              <a:t>Nov 15: Property graphs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29: Elasticity, Cost/benefit</a:t>
            </a:r>
          </a:p>
          <a:p>
            <a:r>
              <a:rPr lang="en-US" dirty="0">
                <a:cs typeface="Calibri"/>
              </a:rPr>
              <a:t>Dec 6: Ethics and Legality</a:t>
            </a:r>
          </a:p>
          <a:p>
            <a:r>
              <a:rPr lang="en-US" dirty="0">
                <a:cs typeface="Calibri"/>
              </a:rPr>
              <a:t>Dec 13: Presentations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A64F03-3FD9-4975-8438-5715A31F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8" r="1036" b="11219"/>
          <a:stretch/>
        </p:blipFill>
        <p:spPr>
          <a:xfrm>
            <a:off x="236597" y="1586002"/>
            <a:ext cx="687790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9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8145-A7A1-4FC3-87DF-A79E4648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Idiosyncrasies of </a:t>
            </a:r>
            <a:r>
              <a:rPr lang="en-US" dirty="0">
                <a:cs typeface="Calibri Light"/>
                <a:hlinkClick r:id="rId2"/>
              </a:rPr>
              <a:t>Jupyter</a:t>
            </a:r>
            <a:r>
              <a:rPr lang="en-US" dirty="0">
                <a:cs typeface="Calibri Light"/>
              </a:rPr>
              <a:t> 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F30F-1520-4B73-A4FC-203C502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Order of execution – designed to support non-linear exploration</a:t>
            </a:r>
          </a:p>
          <a:p>
            <a:r>
              <a:rPr lang="en-US" dirty="0">
                <a:cs typeface="Calibri"/>
              </a:rPr>
              <a:t>Has syntax highlighting</a:t>
            </a:r>
          </a:p>
        </p:txBody>
      </p:sp>
    </p:spTree>
    <p:extLst>
      <p:ext uri="{BB962C8B-B14F-4D97-AF65-F5344CB8AC3E}">
        <p14:creationId xmlns:p14="http://schemas.microsoft.com/office/powerpoint/2010/main" val="3440817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C80-1E29-40DB-AB5D-E885627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D70-9BF9-44EA-A092-D2DF2BDD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1739361"/>
            <a:ext cx="5943600" cy="47682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module for Python</a:t>
            </a:r>
          </a:p>
          <a:p>
            <a:r>
              <a:rPr lang="en-US" dirty="0">
                <a:cs typeface="Calibri"/>
              </a:rPr>
              <a:t>Widely used in Data Science</a:t>
            </a:r>
          </a:p>
          <a:p>
            <a:r>
              <a:rPr lang="en-US" dirty="0">
                <a:cs typeface="Calibri"/>
              </a:rPr>
              <a:t>Series</a:t>
            </a:r>
          </a:p>
          <a:p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for tables</a:t>
            </a:r>
          </a:p>
          <a:p>
            <a:r>
              <a:rPr lang="en-US" dirty="0">
                <a:cs typeface="Calibri"/>
              </a:rPr>
              <a:t>Similar to </a:t>
            </a:r>
            <a:r>
              <a:rPr lang="en-US" dirty="0" err="1">
                <a:cs typeface="Calibri"/>
              </a:rPr>
              <a:t>data.frame</a:t>
            </a:r>
            <a:r>
              <a:rPr lang="en-US" dirty="0">
                <a:cs typeface="Calibri"/>
              </a:rPr>
              <a:t> in R</a:t>
            </a:r>
          </a:p>
          <a:p>
            <a:r>
              <a:rPr lang="en-US" dirty="0">
                <a:cs typeface="Calibri"/>
              </a:rPr>
              <a:t>Uses NumPy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Many </a:t>
            </a:r>
            <a:r>
              <a:rPr lang="en-US" dirty="0">
                <a:cs typeface="Calibri"/>
                <a:hlinkClick r:id="rId3"/>
              </a:rPr>
              <a:t>tutorials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documentation</a:t>
            </a:r>
          </a:p>
          <a:p>
            <a:r>
              <a:rPr lang="en-US" dirty="0">
                <a:cs typeface="Calibri"/>
              </a:rPr>
              <a:t>Fancy operations like 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groupby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Map, apply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anda sitting on a bed&#10;&#10;Description generated with very high confidence">
            <a:extLst>
              <a:ext uri="{FF2B5EF4-FFF2-40B4-BE49-F238E27FC236}">
                <a16:creationId xmlns:a16="http://schemas.microsoft.com/office/drawing/2014/main" id="{A406D419-45BC-4CBA-81B7-29F666E5E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890" y="365840"/>
            <a:ext cx="1549880" cy="1669340"/>
          </a:xfrm>
          <a:prstGeom prst="rect">
            <a:avLst/>
          </a:prstGeom>
        </p:spPr>
      </p:pic>
      <p:pic>
        <p:nvPicPr>
          <p:cNvPr id="6" name="Picture 6" descr="A picture containing sitting, indoor, table&#10;&#10;Description generated with high confidence">
            <a:extLst>
              <a:ext uri="{FF2B5EF4-FFF2-40B4-BE49-F238E27FC236}">
                <a16:creationId xmlns:a16="http://schemas.microsoft.com/office/drawing/2014/main" id="{1540DE1E-C122-4C99-AB03-1141F35AF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17" y="2172417"/>
            <a:ext cx="1823050" cy="1823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48DEC83-CF9A-4417-AE1E-210CDCAE6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462" y="1527595"/>
            <a:ext cx="1905000" cy="1905000"/>
          </a:xfrm>
          <a:prstGeom prst="rect">
            <a:avLst/>
          </a:prstGeom>
        </p:spPr>
      </p:pic>
      <p:pic>
        <p:nvPicPr>
          <p:cNvPr id="10" name="Picture 10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102F4684-AE9F-4C61-9044-3294D36B6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551" y="5762356"/>
            <a:ext cx="1334219" cy="1314268"/>
          </a:xfrm>
          <a:prstGeom prst="rect">
            <a:avLst/>
          </a:prstGeom>
        </p:spPr>
      </p:pic>
      <p:pic>
        <p:nvPicPr>
          <p:cNvPr id="12" name="Picture 12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372A647F-BCFD-4E63-87FB-7B074E995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8890" y="4197369"/>
            <a:ext cx="1564257" cy="14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3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8F5-1CF1-45B3-8A1F-612EC19C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35074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Bowling data from a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DD79-3D9B-4E64-ADA9-9495D30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Data source: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3"/>
              </a:rPr>
              <a:t>https://www.bowl.com/Open_Championships/Open_Championships_Home/Past_Results_and_History/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Linked from </a:t>
            </a:r>
            <a:r>
              <a:rPr lang="en-US" sz="1800" dirty="0">
                <a:cs typeface="Calibri"/>
                <a:hlinkClick r:id="rId4"/>
              </a:rPr>
              <a:t>https://www.bowl.com/records/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Notebook:</a:t>
            </a:r>
          </a:p>
          <a:p>
            <a:pPr>
              <a:buNone/>
            </a:pPr>
            <a:r>
              <a:rPr lang="en-US" sz="1800" dirty="0">
                <a:cs typeface="Calibri"/>
                <a:hlinkClick r:id="rId5"/>
              </a:rPr>
              <a:t>https://github.com/umbcdata601/fall2018/tree/master/jupyter_notebooks/week2_python</a:t>
            </a:r>
            <a:endParaRPr lang="en-US">
              <a:cs typeface="Calibri"/>
            </a:endParaRPr>
          </a:p>
          <a:p>
            <a:pPr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4" name="Picture 4" descr="A picture containing bowling, sport&#10;&#10;Description generated with very high confidence">
            <a:extLst>
              <a:ext uri="{FF2B5EF4-FFF2-40B4-BE49-F238E27FC236}">
                <a16:creationId xmlns:a16="http://schemas.microsoft.com/office/drawing/2014/main" id="{A960D9EB-6278-4B22-A1A6-913B0D9EF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30" y="214942"/>
            <a:ext cx="4468483" cy="33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3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669B-3143-4F2B-B1D8-0A469ACA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 all CSVs are equivalent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C8A4-2196-4CA2-A0E8-0C85876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There are </a:t>
            </a:r>
            <a:r>
              <a:rPr lang="en-US" dirty="0">
                <a:cs typeface="Calibri"/>
                <a:hlinkClick r:id="rId3"/>
              </a:rPr>
              <a:t>best practices</a:t>
            </a:r>
            <a:r>
              <a:rPr lang="en-US" dirty="0">
                <a:cs typeface="Calibri"/>
              </a:rPr>
              <a:t> for what good tabular data looks like</a:t>
            </a:r>
          </a:p>
          <a:p>
            <a:r>
              <a:rPr lang="en-US" dirty="0">
                <a:cs typeface="Calibri"/>
              </a:rPr>
              <a:t>Each variable must have its own column.</a:t>
            </a:r>
          </a:p>
          <a:p>
            <a:r>
              <a:rPr lang="en-US" dirty="0">
                <a:cs typeface="Calibri"/>
              </a:rPr>
              <a:t>Each observation must have its own row.</a:t>
            </a:r>
          </a:p>
          <a:p>
            <a:r>
              <a:rPr lang="en-US" dirty="0">
                <a:cs typeface="Calibri"/>
              </a:rPr>
              <a:t>Each value must have its own cell.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More observations on best practices</a:t>
            </a:r>
          </a:p>
          <a:p>
            <a:r>
              <a:rPr lang="en-US" sz="2000" dirty="0">
                <a:cs typeface="Calibri"/>
                <a:hlinkClick r:id="rId4"/>
              </a:rPr>
              <a:t>https://cran.r-project.org/web/packages/tidyverse/vignettes/manifesto.html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5"/>
              </a:rPr>
              <a:t>http://r4ds.had.co.nz/tidy-data.html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5D937-D5C9-47CA-A300-C5CC4278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324" y="3840205"/>
            <a:ext cx="6754483" cy="19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56F1-2B49-4A8D-8631-BC2CB03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as a showcase of skill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DCE-A3B5-44DB-AF1B-4665F4B3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Example of data cleanup articles: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http://www.developintelligence.com/blog/2017/08/data-cleaning-pandas-python/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These usually don't bother to capture the frustration of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19344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80CF-F0C0-49FB-BFEA-1F109EAE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Real data is real dirty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5B2E-E955-4F28-AE2C-AC0B2C5C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http://usbcongress.http.internapcdn.net/usbcongress/bowl/recordsstats/pdfs/PTIndividualRecordsState.pdf</a:t>
            </a:r>
            <a:endParaRPr lang="en-US">
              <a:cs typeface="Calibri"/>
              <a:hlinkClick r:id="rId2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from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https://www.bowl.com/records/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978-5356-4998-81CC-4DB7E5E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A988-C6BD-4D64-8DE6-2CFEA03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='a long sentence is fun'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another_str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 + ' to write.'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type(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str_as_list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In Python, </a:t>
            </a:r>
            <a:r>
              <a:rPr lang="en-US" b="1" dirty="0">
                <a:latin typeface="Calibri_MSFontService"/>
                <a:cs typeface="Courier New"/>
              </a:rPr>
              <a:t>strings are immutable</a:t>
            </a:r>
            <a:r>
              <a:rPr lang="en-US" dirty="0">
                <a:latin typeface="Calibri_MSFontService"/>
                <a:cs typeface="Courier New"/>
              </a:rPr>
              <a:t>. Changing a string does not modify the string. It creates a new one.</a:t>
            </a:r>
            <a:endParaRPr lang="en-US" dirty="0">
              <a:latin typeface="Calibri_MSFontService"/>
            </a:endParaRPr>
          </a:p>
          <a:p>
            <a:pPr marL="0" indent="0">
              <a:buNone/>
            </a:pPr>
            <a:endParaRPr lang="en-US" dirty="0">
              <a:latin typeface="Calibri_MSFontService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Strings are sliceable. Slicing a string gives you a new string from one point in the string, backwards or forwards, to another point, by given increments</a:t>
            </a:r>
            <a:endParaRPr lang="en-US" dirty="0">
              <a:latin typeface="Calibr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84C4-184D-490A-9036-B7E37DE35296}"/>
              </a:ext>
            </a:extLst>
          </p:cNvPr>
          <p:cNvSpPr txBox="1"/>
          <p:nvPr/>
        </p:nvSpPr>
        <p:spPr>
          <a:xfrm>
            <a:off x="7139796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3427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E34-1F79-4BFD-9A96-C49CF47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Timing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9228-4437-4CB3-A131-A766EDD7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Manual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start_time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# code you want to evaluate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elapsed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 - </a:t>
            </a:r>
            <a:r>
              <a:rPr lang="en-US" dirty="0" err="1">
                <a:latin typeface="Courier New"/>
                <a:cs typeface="Courier New"/>
              </a:rPr>
              <a:t>start_time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Cell magics</a:t>
            </a:r>
          </a:p>
          <a:p>
            <a:r>
              <a:rPr lang="en-US" dirty="0">
                <a:cs typeface="Calibri"/>
              </a:rPr>
              <a:t>%time</a:t>
            </a:r>
          </a:p>
          <a:p>
            <a:r>
              <a:rPr lang="en-US" dirty="0">
                <a:cs typeface="Calibri"/>
              </a:rPr>
              <a:t>%</a:t>
            </a:r>
            <a:r>
              <a:rPr lang="en-US" dirty="0" err="1">
                <a:cs typeface="Calibri"/>
              </a:rPr>
              <a:t>timeit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Extension</a:t>
            </a:r>
          </a:p>
          <a:p>
            <a:r>
              <a:rPr lang="en-US" sz="1500" dirty="0">
                <a:cs typeface="Calibri"/>
                <a:hlinkClick r:id="rId3"/>
              </a:rPr>
              <a:t>https://github.com/ipython-contrib/jupyter_contrib_nbextensions/tree/master/src/jupyter_contrib_nbextensions/nbextensions/execute_time</a:t>
            </a: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C02E8-7A8F-4232-9F87-4369E8476653}"/>
              </a:ext>
            </a:extLst>
          </p:cNvPr>
          <p:cNvSpPr txBox="1"/>
          <p:nvPr/>
        </p:nvSpPr>
        <p:spPr>
          <a:xfrm>
            <a:off x="4896929" y="6183701"/>
            <a:ext cx="728644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https://github.com/umbcdata601/fall2018/blob/master/jupyter_notebooks/week2_python/timing%20code%20execution.ipynb</a:t>
            </a:r>
            <a:endParaRPr lang="en-US">
              <a:cs typeface="Calibri"/>
              <a:hlinkClick r:id="rId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9326D6-2E35-4251-9D62-A049F6D3E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626" y="-131731"/>
            <a:ext cx="5230482" cy="29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4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40F4-9BEB-427F-A049-C371F486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Pro-tip</a:t>
            </a:r>
            <a:r>
              <a:rPr lang="en-US" dirty="0">
                <a:cs typeface="Calibri Light"/>
              </a:rPr>
              <a:t>: Offline Program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FAE-897A-445E-AD3F-282295B1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493"/>
            <a:ext cx="10515600" cy="10589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 use bad meetings as the time to write out programs on paper</a:t>
            </a:r>
          </a:p>
          <a:p>
            <a:r>
              <a:rPr lang="en-US" dirty="0">
                <a:cs typeface="Calibri"/>
              </a:rPr>
              <a:t>Assume clean data</a:t>
            </a:r>
          </a:p>
          <a:p>
            <a:r>
              <a:rPr lang="en-US" dirty="0">
                <a:cs typeface="Calibri"/>
              </a:rPr>
              <a:t>Know the expected input, desired output, and relevant transforms</a:t>
            </a:r>
            <a:endParaRPr lang="en-US" dirty="0"/>
          </a:p>
        </p:txBody>
      </p:sp>
      <p:pic>
        <p:nvPicPr>
          <p:cNvPr id="4" name="Picture 4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0C7E52A-ED49-4D56-87DF-CE971059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19" y="1398088"/>
            <a:ext cx="8278483" cy="386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A4615-D3EF-47E1-A3A9-1607D524AE49}"/>
              </a:ext>
            </a:extLst>
          </p:cNvPr>
          <p:cNvSpPr txBox="1"/>
          <p:nvPr/>
        </p:nvSpPr>
        <p:spPr>
          <a:xfrm>
            <a:off x="9598324" y="517728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/>
              <a:t>Getty images</a:t>
            </a:r>
            <a:endParaRPr lang="en-US" sz="16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2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037-8ED4-49D9-9B9D-7499344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Map</a:t>
            </a:r>
            <a:r>
              <a:rPr lang="en-US" dirty="0">
                <a:cs typeface="Calibri Light"/>
              </a:rPr>
              <a:t> and 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0706-94ED-458E-907E-F25FDE92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Map: execute a function on each element of a list or series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Apply: execute a function on each element of an axis in Pandas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http://www.bogotobogo.com/python/python_fncs_map_filter_reduce.php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http://manishamde.github.io/blog/2013/03/07/pandas-and-python-top-10/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889-92F5-481B-AE10-6CA4A80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Outcomes for 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5D3E-4517-46E0-BE45-C607D57B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3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By the end of today's class, you should be able to do the following: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Describe examples of data structures like </a:t>
            </a:r>
            <a:r>
              <a:rPr lang="en-US" dirty="0">
                <a:cs typeface="Calibri"/>
                <a:hlinkClick r:id="rId2"/>
              </a:rPr>
              <a:t>Scalars</a:t>
            </a:r>
            <a:r>
              <a:rPr lang="en-US" dirty="0">
                <a:cs typeface="Calibri"/>
              </a:rPr>
              <a:t>, Lists, Sets, </a:t>
            </a:r>
            <a:r>
              <a:rPr lang="en-US" dirty="0">
                <a:cs typeface="Calibri"/>
                <a:hlinkClick r:id="rId3"/>
              </a:rPr>
              <a:t>Dictionaries</a:t>
            </a:r>
            <a:endParaRPr lang="en-US"/>
          </a:p>
          <a:p>
            <a:r>
              <a:rPr lang="en-US" dirty="0">
                <a:cs typeface="Calibri"/>
              </a:rPr>
              <a:t>Explain the difference between vectorized and elementwise operations</a:t>
            </a:r>
            <a:endParaRPr lang="en-US" dirty="0"/>
          </a:p>
          <a:p>
            <a:r>
              <a:rPr lang="en-US" dirty="0">
                <a:cs typeface="Calibri"/>
              </a:rPr>
              <a:t>Create and call functions in Python</a:t>
            </a:r>
          </a:p>
          <a:p>
            <a:r>
              <a:rPr lang="en-US" dirty="0">
                <a:cs typeface="Calibri"/>
              </a:rPr>
              <a:t>Load data into Pandas and create a scatter plot</a:t>
            </a:r>
          </a:p>
          <a:p>
            <a:r>
              <a:rPr lang="en-US" dirty="0">
                <a:cs typeface="Calibri"/>
              </a:rPr>
              <a:t>Decompose a complex function into multiple simpler functions</a:t>
            </a:r>
            <a:endParaRPr lang="en-US" dirty="0"/>
          </a:p>
          <a:p>
            <a:r>
              <a:rPr lang="en-US" dirty="0">
                <a:cs typeface="Calibri"/>
              </a:rPr>
              <a:t>Demonstrate use of piped functions in </a:t>
            </a:r>
            <a:r>
              <a:rPr lang="en-US" dirty="0">
                <a:cs typeface="Calibri"/>
                <a:hlinkClick r:id="rId4"/>
              </a:rPr>
              <a:t>bash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1CCC9-B2FF-40CB-922A-8D396F981B6D}"/>
              </a:ext>
            </a:extLst>
          </p:cNvPr>
          <p:cNvSpPr txBox="1"/>
          <p:nvPr/>
        </p:nvSpPr>
        <p:spPr>
          <a:xfrm>
            <a:off x="6420928" y="6183702"/>
            <a:ext cx="45691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Lots of words,</a:t>
            </a:r>
            <a:r>
              <a:rPr lang="en-US" dirty="0">
                <a:cs typeface="Calibri"/>
              </a:rPr>
              <a:t> so we will need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8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B63-8FE5-4195-8991-C7C0DE4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Advanced</a:t>
            </a:r>
            <a:r>
              <a:rPr lang="en-US" dirty="0">
                <a:cs typeface="Calibri Light"/>
              </a:rPr>
              <a:t>: Concurrency and parallelism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1B94-5544-4D97-9A3F-A1D97AA9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http://dask.pydata.org/en/latest/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https://docs.python.org/3/library/multiprocessing.html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5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FE97-962C-4A91-A6E9-E6FDA90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cs typeface="Calibri Light"/>
              </a:rPr>
              <a:t>Pro-tip</a:t>
            </a:r>
            <a:r>
              <a:rPr lang="en-US" sz="4000" dirty="0">
                <a:cs typeface="Calibri Light"/>
              </a:rPr>
              <a:t>: When to write software and for how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0063-3A4C-4DF6-9E0F-8BB490FF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Writing a script takes time and focus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Flow state</a:t>
            </a:r>
          </a:p>
          <a:p>
            <a:pPr lvl="1"/>
            <a:r>
              <a:rPr lang="en-US" dirty="0">
                <a:cs typeface="Calibri"/>
              </a:rPr>
              <a:t>Avoid interruptions and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081110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F447C03-441F-4FB0-99A5-E1F3567D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780000">
            <a:off x="2970722" y="1811533"/>
            <a:ext cx="6538103" cy="37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5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D6CD-CED3-4AF5-A5D4-2165C67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Buzzwords as indicators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6E275A-7F1B-4C35-A02E-91F52EF3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1560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1" dirty="0">
                <a:cs typeface="Calibri"/>
              </a:rPr>
              <a:t>The Cloud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2"/>
              </a:rPr>
              <a:t>Machine Learning</a:t>
            </a:r>
            <a:endParaRPr lang="en-US" dirty="0">
              <a:cs typeface="Calibri"/>
              <a:hlinkClick r:id="rId2"/>
            </a:endParaRPr>
          </a:p>
          <a:p>
            <a:pPr marL="0" indent="0"/>
            <a:r>
              <a:rPr lang="en-US" b="1" dirty="0">
                <a:cs typeface="Calibri"/>
              </a:rPr>
              <a:t>Artificial Intelligence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3"/>
              </a:rPr>
              <a:t>Big Data</a:t>
            </a:r>
            <a:endParaRPr lang="en-US" dirty="0">
              <a:cs typeface="Calibri"/>
              <a:hlinkClick r:id="rId3"/>
            </a:endParaRPr>
          </a:p>
          <a:p>
            <a:pPr marL="0" indent="0"/>
            <a:r>
              <a:rPr lang="en-US" b="1" dirty="0">
                <a:cs typeface="Calibri"/>
              </a:rPr>
              <a:t>Predictive Modeling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4"/>
              </a:rPr>
              <a:t>Labeled Data</a:t>
            </a:r>
            <a:endParaRPr lang="en-US" dirty="0">
              <a:cs typeface="Calibri"/>
              <a:hlinkClick r:id="rId4"/>
            </a:endParaRPr>
          </a:p>
          <a:p>
            <a:pPr marL="0" indent="0"/>
            <a:endParaRPr lang="en-US" b="1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866399-6384-4C49-8508-6C815AD7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560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5"/>
              </a:rPr>
              <a:t>EDA</a:t>
            </a:r>
          </a:p>
          <a:p>
            <a:r>
              <a:rPr lang="en-US" dirty="0">
                <a:cs typeface="Calibri"/>
                <a:hlinkClick r:id="rId6"/>
              </a:rPr>
              <a:t>ETL</a:t>
            </a:r>
          </a:p>
          <a:p>
            <a:pPr marL="0" indent="0"/>
            <a:r>
              <a:rPr lang="en-US" b="1" dirty="0">
                <a:cs typeface="Calibri"/>
              </a:rPr>
              <a:t>Training models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Deep Neural Network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Moonshot</a:t>
            </a:r>
          </a:p>
          <a:p>
            <a:pPr marL="0" indent="0"/>
            <a:r>
              <a:rPr lang="en-US" b="1" dirty="0">
                <a:cs typeface="Calibri"/>
              </a:rPr>
              <a:t>Structured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3298B-8C79-4F82-BE0C-43ABA92E62B5}"/>
              </a:ext>
            </a:extLst>
          </p:cNvPr>
          <p:cNvSpPr txBox="1"/>
          <p:nvPr/>
        </p:nvSpPr>
        <p:spPr>
          <a:xfrm>
            <a:off x="4408098" y="5781136"/>
            <a:ext cx="5647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Ben's claim</a:t>
            </a:r>
            <a:r>
              <a:rPr lang="en-US" dirty="0"/>
              <a:t>: these</a:t>
            </a:r>
            <a:r>
              <a:rPr lang="en-US" dirty="0">
                <a:cs typeface="Calibri"/>
              </a:rPr>
              <a:t> words are not used by normal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2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91CF01-AC40-4A02-B0B3-785B571B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do you mean by that phrase?</a:t>
            </a:r>
          </a:p>
          <a:p>
            <a:pPr lvl="1"/>
            <a:r>
              <a:rPr lang="en-US" dirty="0">
                <a:cs typeface="Calibri"/>
              </a:rPr>
              <a:t>Is the definition shared by speaker and audience?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an example of that?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speaker's depth of experience?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the speaker's expectation of the audience?</a:t>
            </a:r>
          </a:p>
          <a:p>
            <a:pPr lvl="1"/>
            <a:r>
              <a:rPr lang="en-US" dirty="0">
                <a:cs typeface="Calibri"/>
              </a:rPr>
              <a:t>What depth is expected for audience?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DE1A4-365B-4969-AB97-A6168E8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the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7AD0-601A-4D88-A538-B043D83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Scoring for the gradient of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225D-AE88-4349-9D87-A7E2993C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Warm up: graded using 0 to 5 scale; maximum 6</a:t>
            </a:r>
          </a:p>
          <a:p>
            <a:pPr indent="-514350">
              <a:buAutoNum type="arabicPeriod"/>
            </a:pPr>
            <a:r>
              <a:rPr lang="en-US" dirty="0">
                <a:cs typeface="Calibri"/>
              </a:rPr>
              <a:t>Assignment: graded using 0 to 5 scale; maximum 6</a:t>
            </a:r>
          </a:p>
          <a:p>
            <a:pPr marL="171450" indent="-457200">
              <a:buAutoNum type="arabicPeriod"/>
            </a:pPr>
            <a:r>
              <a:rPr lang="en-US" dirty="0">
                <a:cs typeface="Calibri"/>
              </a:rPr>
              <a:t>Challenge: 0 or 1</a:t>
            </a:r>
          </a:p>
        </p:txBody>
      </p:sp>
    </p:spTree>
    <p:extLst>
      <p:ext uri="{BB962C8B-B14F-4D97-AF65-F5344CB8AC3E}">
        <p14:creationId xmlns:p14="http://schemas.microsoft.com/office/powerpoint/2010/main" val="2940493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3D2-31FB-42F7-B900-5D6151C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082732" cy="1325563"/>
          </a:xfrm>
        </p:spPr>
        <p:txBody>
          <a:bodyPr/>
          <a:lstStyle/>
          <a:p>
            <a:r>
              <a:rPr lang="en-US" sz="4000" dirty="0">
                <a:cs typeface="Calibri Light"/>
              </a:rPr>
              <a:t>Rubric for </a:t>
            </a:r>
            <a:r>
              <a:rPr lang="en-US" sz="4000" dirty="0" err="1">
                <a:cs typeface="Calibri Light"/>
              </a:rPr>
              <a:t>Jupyter</a:t>
            </a:r>
            <a:r>
              <a:rPr lang="en-US" sz="4000" dirty="0">
                <a:cs typeface="Calibri Light"/>
              </a:rPr>
              <a:t> notebook warmup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F89E-B216-4BA7-895B-3DD72EA3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7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0.    Nothing turned in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0.     Not using Python 3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turned in but one or more cells do not compile or execution takes more than 5 minutes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but order of execution for cells is not sequential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and are sequential, but function does not return correct values when given 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 does not handle invalid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 returns an indicator of problem when invalid input is provided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/>
            <a:r>
              <a:rPr lang="en-US" sz="3000" dirty="0">
                <a:cs typeface="Calibri"/>
              </a:rPr>
              <a:t>+1 for use of descriptive variable names (</a:t>
            </a:r>
            <a:r>
              <a:rPr lang="en-US" sz="3000" dirty="0" err="1">
                <a:cs typeface="Calibri"/>
              </a:rPr>
              <a:t>ie</a:t>
            </a:r>
            <a:r>
              <a:rPr lang="en-US" sz="3000" dirty="0">
                <a:cs typeface="Calibri"/>
              </a:rPr>
              <a:t> expected content, type)</a:t>
            </a:r>
          </a:p>
          <a:p>
            <a:pPr marL="514350" indent="-514350"/>
            <a:r>
              <a:rPr lang="en-US" sz="3000" dirty="0">
                <a:cs typeface="Calibri"/>
              </a:rPr>
              <a:t>+1 for use of comments</a:t>
            </a:r>
          </a:p>
          <a:p>
            <a:pPr marL="514350" indent="-514350"/>
            <a:r>
              <a:rPr lang="en-US" dirty="0">
                <a:cs typeface="Calibri"/>
              </a:rPr>
              <a:t>+1 for no </a:t>
            </a:r>
            <a:r>
              <a:rPr lang="en-US" dirty="0">
                <a:cs typeface="Calibri"/>
                <a:hlinkClick r:id="rId2"/>
              </a:rPr>
              <a:t>dead code</a:t>
            </a:r>
            <a:r>
              <a:rPr lang="en-US" dirty="0">
                <a:cs typeface="Calibri"/>
              </a:rPr>
              <a:t> or unused variables</a:t>
            </a:r>
          </a:p>
          <a:p>
            <a:pPr marL="514350" indent="-514350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Maximum score of 6. Any score above 6 is a 6. For example, 2+1=3; 3+2=5; 4+3=6; 5+2=6</a:t>
            </a:r>
          </a:p>
          <a:p>
            <a:pPr marL="514350" indent="-514350"/>
            <a:endParaRPr lang="en-US">
              <a:cs typeface="Calibri"/>
            </a:endParaRPr>
          </a:p>
          <a:p>
            <a:pPr marL="514350" indent="-514350"/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23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71F-FACF-4EC4-BEDA-DE8A47DC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Rubric for Challenge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31F5-2EDA-4D2B-8CE7-827A88B2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0.   Nothing turned in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Some code provided; written documentation of what attempt was made. Indicate what gave you difficulty. Include citations if applicable. Maximum of 1 page of text. Alternatively, working software.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For challenges, I'm not expecting everyone to solve the problem. </a:t>
            </a:r>
          </a:p>
        </p:txBody>
      </p:sp>
    </p:spTree>
    <p:extLst>
      <p:ext uri="{BB962C8B-B14F-4D97-AF65-F5344CB8AC3E}">
        <p14:creationId xmlns:p14="http://schemas.microsoft.com/office/powerpoint/2010/main" val="1689905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Homework for Week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1" dirty="0">
                <a:cs typeface="Calibri"/>
              </a:rPr>
              <a:t>Warm up</a:t>
            </a:r>
            <a:r>
              <a:rPr lang="en-US" dirty="0">
                <a:cs typeface="Calibri"/>
              </a:rPr>
              <a:t>: Write a function that returns the count of letters and words in a string provided as input.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Write a function that takes a list as input and produces a list with each element shifted left by one index.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For example, [3, 7, 4, 1] becomes [1, 3, 7, 4]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Challenge</a:t>
            </a:r>
            <a:r>
              <a:rPr lang="en-US" dirty="0">
                <a:cs typeface="Calibri"/>
              </a:rPr>
              <a:t>: "Write a function that prints the numbers from 1 to N, where N is an input. For multiples of three print “Fizz” instead of the number and for the multiples of five print “Buzz”. For numbers which are multiples of both three and five print “</a:t>
            </a:r>
            <a:r>
              <a:rPr lang="en-US" dirty="0" err="1">
                <a:cs typeface="Calibri"/>
              </a:rPr>
              <a:t>FizzBuzz</a:t>
            </a:r>
            <a:r>
              <a:rPr lang="en-US" dirty="0">
                <a:cs typeface="Calibri"/>
              </a:rPr>
              <a:t>”."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D337-39D4-4AB7-9F74-57058006C840}"/>
              </a:ext>
            </a:extLst>
          </p:cNvPr>
          <p:cNvSpPr txBox="1"/>
          <p:nvPr/>
        </p:nvSpPr>
        <p:spPr>
          <a:xfrm>
            <a:off x="7772400" y="3811438"/>
            <a:ext cx="477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https://www.hackerrank.com/challenges/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2A0B8-3B06-4B20-9C55-4F70D7AF9C25}"/>
              </a:ext>
            </a:extLst>
          </p:cNvPr>
          <p:cNvSpPr txBox="1"/>
          <p:nvPr/>
        </p:nvSpPr>
        <p:spPr>
          <a:xfrm>
            <a:off x="6679722" y="6212456"/>
            <a:ext cx="586308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http://wiki.c2.com/?FizzBuzzTest</a:t>
            </a:r>
          </a:p>
          <a:p>
            <a:pPr algn="ctr"/>
            <a:r>
              <a:rPr lang="en-US" dirty="0">
                <a:cs typeface="Calibri"/>
                <a:hlinkClick r:id="rId4"/>
              </a:rPr>
              <a:t>https://en.wikipedia.org/wiki/Fizz_buzz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  <a:hlinkClick r:id="rId5"/>
              </a:rPr>
              <a:t>https://www.hackerrank.com/challenges/fizzbuzz/problem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501705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4C8-910E-4F36-BB48-89B4806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Reading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90EC-FCB7-4E9A-9F2F-4E89CA9E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cs typeface="Calibri"/>
              </a:rPr>
              <a:t>Beginner</a:t>
            </a:r>
            <a:r>
              <a:rPr lang="en-US" dirty="0">
                <a:cs typeface="Calibri"/>
              </a:rPr>
              <a:t>: Data Wrangling with Python, chapter 2, pages 17 to 40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Learning Python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Write a half page summary of the text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Turn via Blackboard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1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FC1F-51DD-484A-BA20-C9DB1092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and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in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0BAC-0FF3-4A7F-9EFD-6C164B6D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For using the Python interpreter in class, I'm going to assume users have access to Python from their desktop environment. While the Python interpreter can be hosted in Docker, I won't be talking about that in class.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reason use of Docker gets complicated is file access. If you're just using the REPL, a Docker container is easy to use. Using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scripts get messy, as does working with input files and output files. Docker is useful for isolation, but that same isolation can cause more work.</a:t>
            </a:r>
            <a:br>
              <a:rPr lang="en-US" dirty="0">
                <a:cs typeface="Calibri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Independently from that, the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web interface can be hosted either by the Operating System or in a Docker image. Again, I'll be working with the assumption students are using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directly rather than in a Docker image. Same problem can arise with file input and output. 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82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43F-510B-445A-A83B-33D6B5E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End of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9B67-3F44-4574-8B69-E7831D1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cs typeface="Calibri"/>
              </a:rPr>
              <a:t>Questions?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sz="8000" dirty="0">
              <a:cs typeface="Calibri"/>
            </a:endParaRPr>
          </a:p>
          <a:p>
            <a:pPr marL="0" indent="0" algn="ctr">
              <a:buNone/>
            </a:pPr>
            <a:r>
              <a:rPr lang="en-US" sz="8000" dirty="0">
                <a:cs typeface="Calibri"/>
              </a:rPr>
              <a:t>Comments?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741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77F-B03D-4ED0-878B-9DE9BF8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Bonus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7D45-2276-425F-956F-6C607D2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6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A58-76D8-4825-86B6-0571F9C6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advanced: yield and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DACC-D6F3-49FB-8ADA-77146B72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https://jeffknupp.com/blog/2013/04/07/improve-your-python-yield-and-generators-explained/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8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29-86D3-43C8-BC80-C21724C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(sequential) JSON blobs in a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1E0-2CCF-40D3-AD6B-61FCC2E6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 of yield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https://stackoverflow.com/questions/20400818/python-trying-to-deserialize-multiple-json-objects-in-a-file-with-each-object-s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F88454E-069F-402D-A5B0-67C0DC5864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-98545" y="1102324"/>
            <a:ext cx="11255375" cy="6070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7A8CF-31E2-44B2-A5C1-C3EE0D2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I won't be able to teach you all of Python</a:t>
            </a:r>
            <a:endParaRPr lang="en-US" dirty="0"/>
          </a:p>
        </p:txBody>
      </p:sp>
      <p:pic>
        <p:nvPicPr>
          <p:cNvPr id="5" name="Picture 5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555DC4CD-58C5-4DC0-B294-A16A09941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52" y="202720"/>
            <a:ext cx="1463616" cy="14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6C-38E8-4AE6-ADF6-BA9594FF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for learning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B35F-5670-4CF4-94F9-97E081C5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Online</a:t>
            </a:r>
          </a:p>
          <a:p>
            <a:pPr lvl="1"/>
            <a:r>
              <a:rPr lang="en-US" sz="2800" dirty="0">
                <a:cs typeface="Calibri"/>
              </a:rPr>
              <a:t>Text – blue underscored text is hyperlinked in this presentation</a:t>
            </a:r>
          </a:p>
          <a:p>
            <a:pPr lvl="2"/>
            <a:r>
              <a:rPr lang="en-US" sz="2400" dirty="0">
                <a:cs typeface="Calibri"/>
                <a:hlinkClick r:id="rId2"/>
              </a:rPr>
              <a:t>https://nealcaren.github.io/python-tutorials/</a:t>
            </a:r>
            <a:r>
              <a:rPr lang="en-US" sz="2400" dirty="0">
                <a:cs typeface="Calibri"/>
              </a:rPr>
              <a:t>; see also comments</a:t>
            </a:r>
          </a:p>
          <a:p>
            <a:pPr lvl="1"/>
            <a:r>
              <a:rPr lang="en-US" sz="2800" dirty="0">
                <a:cs typeface="Calibri"/>
              </a:rPr>
              <a:t>Videos on </a:t>
            </a:r>
            <a:r>
              <a:rPr lang="en-US" sz="2800" dirty="0">
                <a:cs typeface="Calibri"/>
                <a:hlinkClick r:id="rId3"/>
              </a:rPr>
              <a:t>Coursera</a:t>
            </a:r>
            <a:r>
              <a:rPr lang="en-US" sz="2800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Books: </a:t>
            </a:r>
            <a:r>
              <a:rPr lang="en-US" sz="2800" dirty="0">
                <a:cs typeface="Calibri"/>
              </a:rPr>
              <a:t>see</a:t>
            </a:r>
            <a:r>
              <a:rPr lang="en-US" dirty="0">
                <a:cs typeface="Calibri"/>
              </a:rPr>
              <a:t> PDFs posted on </a:t>
            </a:r>
            <a:r>
              <a:rPr lang="en-US" sz="2800" dirty="0">
                <a:cs typeface="Calibri"/>
              </a:rPr>
              <a:t>Blackboard</a:t>
            </a:r>
          </a:p>
          <a:p>
            <a:r>
              <a:rPr lang="en-US" dirty="0">
                <a:cs typeface="Calibri"/>
              </a:rPr>
              <a:t>Your instructor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Caveat</a:t>
            </a:r>
            <a:r>
              <a:rPr lang="en-US" dirty="0">
                <a:cs typeface="Calibri"/>
              </a:rPr>
              <a:t>: I'm not a programmer. </a:t>
            </a:r>
          </a:p>
          <a:p>
            <a:pPr>
              <a:buNone/>
            </a:pPr>
            <a:r>
              <a:rPr lang="en-US" dirty="0">
                <a:cs typeface="Calibri"/>
                <a:hlinkClick r:id="rId4"/>
              </a:rPr>
              <a:t>https://brohrer.github.io/imposter_syndrome.html</a:t>
            </a:r>
          </a:p>
          <a:p>
            <a:pPr>
              <a:buNone/>
            </a:pPr>
            <a:r>
              <a:rPr lang="en-US" sz="2000" dirty="0">
                <a:cs typeface="Calibri"/>
              </a:rPr>
              <a:t>Linked from </a:t>
            </a:r>
            <a:r>
              <a:rPr lang="en-US" sz="2000" dirty="0">
                <a:cs typeface="Calibri"/>
                <a:hlinkClick r:id="rId5"/>
              </a:rPr>
              <a:t>https://www.kdnuggets.com/2017/09/data-science-imposter-syndrome.html</a:t>
            </a:r>
            <a:endParaRPr lang="en-US" sz="2000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7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73</Slides>
  <Notes>14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Data 601 @ UMBC Class 2: Python</vt:lpstr>
      <vt:lpstr>From Week 1: Reading summarization</vt:lpstr>
      <vt:lpstr>Answer to anonymous question</vt:lpstr>
      <vt:lpstr>PowerPoint Presentation</vt:lpstr>
      <vt:lpstr>PowerPoint Presentation</vt:lpstr>
      <vt:lpstr>Outcomes for this evening</vt:lpstr>
      <vt:lpstr>Python and Jupyter in Docker</vt:lpstr>
      <vt:lpstr>I won't be able to teach you all of Python</vt:lpstr>
      <vt:lpstr>Resources for learning Python</vt:lpstr>
      <vt:lpstr>Software runs on hardware</vt:lpstr>
      <vt:lpstr>Hardware is fundamental to computing</vt:lpstr>
      <vt:lpstr>Minimum hardware for Data 601?</vt:lpstr>
      <vt:lpstr>Quiz on Default environments</vt:lpstr>
      <vt:lpstr>Programming tools on a default installation of Windows</vt:lpstr>
      <vt:lpstr>Using your computer's terminal</vt:lpstr>
      <vt:lpstr>Shown in bash</vt:lpstr>
      <vt:lpstr>Shown in Powershell: cd, ls</vt:lpstr>
      <vt:lpstr>Shown in Powershell: CSV</vt:lpstr>
      <vt:lpstr>Shown in Powershell: sort column</vt:lpstr>
      <vt:lpstr>PowerPoint Presentation</vt:lpstr>
      <vt:lpstr>Running bash commands online</vt:lpstr>
      <vt:lpstr>Survey of "standard" software  for Data Science</vt:lpstr>
      <vt:lpstr>Psychological consequences of diversity</vt:lpstr>
      <vt:lpstr>Psychological consequences of diversity</vt:lpstr>
      <vt:lpstr>Simplify by focusing on just Python</vt:lpstr>
      <vt:lpstr>Survey of "standard" Python packages for Data Science</vt:lpstr>
      <vt:lpstr>Jargon alert!</vt:lpstr>
      <vt:lpstr>Python package management</vt:lpstr>
      <vt:lpstr>Virtues of a Data Scientist</vt:lpstr>
      <vt:lpstr>How to interact with Python</vt:lpstr>
      <vt:lpstr>Python in your computer's terminal</vt:lpstr>
      <vt:lpstr>Shown in Python3 Interpreter (REPL)</vt:lpstr>
      <vt:lpstr>Programming exercise using the interpreter</vt:lpstr>
      <vt:lpstr>Example dictionary</vt:lpstr>
      <vt:lpstr>Generic Computing Language Essentials </vt:lpstr>
      <vt:lpstr>Python functions bundle code</vt:lpstr>
      <vt:lpstr>Shown in Python3 Interpreter (REPL)</vt:lpstr>
      <vt:lpstr>Creating and editing .py scripts</vt:lpstr>
      <vt:lpstr>Pair programming exercise</vt:lpstr>
      <vt:lpstr>Pair programming exercise</vt:lpstr>
      <vt:lpstr>Idiosyncrasies of Python</vt:lpstr>
      <vt:lpstr>Memorizing the nuances of a specific language</vt:lpstr>
      <vt:lpstr>Quiz on Python data structures</vt:lpstr>
      <vt:lpstr>Quiz on Python data structures</vt:lpstr>
      <vt:lpstr>Quiz on Python data structures</vt:lpstr>
      <vt:lpstr>Quiz on Python data structures</vt:lpstr>
      <vt:lpstr>Quiz on Python data structures</vt:lpstr>
      <vt:lpstr>Essentials of Python for  Exploratory Data Analysis (EDA)</vt:lpstr>
      <vt:lpstr>Jupyter for more than just learning and small scale analysis</vt:lpstr>
      <vt:lpstr>Idiosyncrasies of Jupyter notebooks</vt:lpstr>
      <vt:lpstr>Pandas</vt:lpstr>
      <vt:lpstr>Bowling data from a webpage</vt:lpstr>
      <vt:lpstr>Not all CSVs are equivalent</vt:lpstr>
      <vt:lpstr>Data cleaning as a showcase of skill</vt:lpstr>
      <vt:lpstr>Real data is real dirty</vt:lpstr>
      <vt:lpstr>String manipulation</vt:lpstr>
      <vt:lpstr>Timing execution</vt:lpstr>
      <vt:lpstr>Pro-tip: Offline Program Design</vt:lpstr>
      <vt:lpstr>Map and apply</vt:lpstr>
      <vt:lpstr>Advanced: Concurrency and parallelism</vt:lpstr>
      <vt:lpstr>Pro-tip: When to write software and for how long</vt:lpstr>
      <vt:lpstr>PowerPoint Presentation</vt:lpstr>
      <vt:lpstr>Buzzwords as indicators</vt:lpstr>
      <vt:lpstr>Question the speaker</vt:lpstr>
      <vt:lpstr>Scoring for the gradient of homework</vt:lpstr>
      <vt:lpstr>Rubric for Jupyter notebook warmup and assignment</vt:lpstr>
      <vt:lpstr>Rubric for Challenge</vt:lpstr>
      <vt:lpstr>Homework for Week 2</vt:lpstr>
      <vt:lpstr>Reading Assignment</vt:lpstr>
      <vt:lpstr>End of class</vt:lpstr>
      <vt:lpstr>Bonus material</vt:lpstr>
      <vt:lpstr>Python advanced: yield and generators</vt:lpstr>
      <vt:lpstr>Multiple (sequential) JSON blobs in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2186</cp:revision>
  <dcterms:created xsi:type="dcterms:W3CDTF">1601-01-01T00:00:00Z</dcterms:created>
  <dcterms:modified xsi:type="dcterms:W3CDTF">2018-09-05T02:31:47Z</dcterms:modified>
</cp:coreProperties>
</file>