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82" r:id="rId5"/>
    <p:sldId id="279" r:id="rId6"/>
    <p:sldId id="283" r:id="rId7"/>
    <p:sldId id="284" r:id="rId8"/>
    <p:sldId id="285" r:id="rId9"/>
    <p:sldId id="266" r:id="rId10"/>
    <p:sldId id="281" r:id="rId11"/>
    <p:sldId id="286" r:id="rId12"/>
    <p:sldId id="259" r:id="rId13"/>
    <p:sldId id="260" r:id="rId14"/>
    <p:sldId id="261" r:id="rId15"/>
    <p:sldId id="267" r:id="rId16"/>
    <p:sldId id="268" r:id="rId17"/>
    <p:sldId id="276" r:id="rId18"/>
    <p:sldId id="287" r:id="rId19"/>
    <p:sldId id="288" r:id="rId20"/>
    <p:sldId id="289" r:id="rId21"/>
    <p:sldId id="290" r:id="rId22"/>
    <p:sldId id="277" r:id="rId23"/>
    <p:sldId id="265" r:id="rId24"/>
    <p:sldId id="280" r:id="rId25"/>
    <p:sldId id="272" r:id="rId26"/>
    <p:sldId id="273" r:id="rId27"/>
    <p:sldId id="275" r:id="rId28"/>
    <p:sldId id="274" r:id="rId29"/>
    <p:sldId id="270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E98D7-908D-C8F3-D38B-263B66468221}" v="5" dt="2018-08-18T11:35:56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AD92-3193-4F3B-B718-BDE4AF4AFA61}" type="datetimeFigureOut">
              <a:rPr lang="en-US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9104-115C-4501-A673-075924DC6C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stats101/intro/intro-lecture01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pdf/1503.05570.pdf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inalfantasy.wikia.com/wiki/Level_grind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htcx.com/wp-content/uploads/2015/02/canstockphoto3986275.jpg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rillist.com/entertainment/nation/how-new-netflix-recommendation-algorithm-work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wired.co.uk/article/how-do-netflixs-algorithms-work-machine-learning-helps-to-predict-what-viewers-will-like" TargetMode="External"/><Relationship Id="rId4" Type="http://schemas.openxmlformats.org/officeDocument/2006/relationships/hyperlink" Target="https://medium.com/netflix-techblog/artwork-personalization-c589f074ad7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-easy.com/examples/import-export-text-files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ols.ietf.org/html/rfc418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See also </a:t>
            </a:r>
            <a:r>
              <a:rPr lang="en-US" dirty="0">
                <a:hlinkClick r:id="rId3"/>
              </a:rPr>
              <a:t>https://web.stanford.edu/class/stats101/intro/intro-lecture01.pdf</a:t>
            </a:r>
            <a:r>
              <a:rPr lang="en-US" dirty="0">
                <a:cs typeface="Calibri"/>
              </a:rPr>
              <a:t> for inspiration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Useful: </a:t>
            </a:r>
            <a:r>
              <a:rPr lang="en-US" dirty="0">
                <a:hlinkClick r:id="rId4"/>
              </a:rPr>
              <a:t>https://arxiv.org/pdf/1503.05570.pdf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/>
              <a:t>A Data Science Course for Undergraduates: Thinking With Data by Ben </a:t>
            </a:r>
            <a:r>
              <a:rPr lang="en-US" dirty="0" err="1"/>
              <a:t>Baumer</a:t>
            </a:r>
            <a:r>
              <a:rPr lang="en-US" dirty="0"/>
              <a:t>, The American Statistician Vol. 69 , Issue. 4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https://www.excel-easy.com/examples/import-export-text-files.html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3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https://www.excel-easy.com/examples/import-export-text-files.html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https://web.stanford.edu/class/stats101/intro/intro-lecture01.pdf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5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https://harveymilk.com/hmcra-family-survey-2/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http://finalfantasy.wikia.com/wiki/Level_grinding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https://en.wikipedia.org/wiki/Grinding_(gaming)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0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https://www.vhtcx.com/wp-content/uploads/2015/02/canstockphoto3986275.jpg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https://www.vhtcx.com/blog/5-causes-customer-frustration-fix/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3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Timeline: </a:t>
            </a:r>
            <a:r>
              <a:rPr lang="en-US"/>
              <a:t>http://www.dataversity.net/brief-history-data-science/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https://trends.google.com/trends/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Image source: </a:t>
            </a:r>
            <a:r>
              <a:rPr lang="en-US"/>
              <a:t>https://www.compli.com/blog/survey/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https://www.thrillist.com/entertainment/nation/how-new-netflix-recommendation-algorithm-works</a:t>
            </a:r>
            <a:r>
              <a:rPr lang="en-US" dirty="0"/>
              <a:t>#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https://medium.com/netflix-techblog/artwork-personalization-c589f074ad76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>
                <a:hlinkClick r:id="rId5"/>
              </a:rPr>
              <a:t>https://www.wired.co.uk/article/how-do-netflixs-algorithms-work-machine-learning-helps-to-predict-what-viewers-will-like</a:t>
            </a:r>
            <a:endParaRPr lang="en-US" dirty="0">
              <a:cs typeface="Calibri"/>
              <a:hlinkClick r:id="rId5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https://betanews.com/2014/04/15/windows-8-1-without-update-will-no-longer-receive-security-updates/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https://www.trippinsights.com/2018/01/04/milling-about/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 outline of what I plan to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https://www.excel-easy.com/examples/import-export-text-files.html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Image: </a:t>
            </a:r>
            <a:r>
              <a:rPr lang="en-US" dirty="0">
                <a:hlinkClick r:id="rId3"/>
              </a:rPr>
              <a:t>https://www.excel-easy.com/examples/import-export-text-files.html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https://tools.ietf.org/html/rfc4180</a:t>
            </a:r>
            <a:endParaRPr lang="en-US">
              <a:cs typeface="Calibri"/>
              <a:hlinkClick r:id="rId4"/>
            </a:endParaRPr>
          </a:p>
          <a:p>
            <a:r>
              <a:rPr lang="en-US" dirty="0"/>
              <a:t>https://stackoverflow.com/questions/17808511/properly-escape-a-double-quote-in-csv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ma-separated_valu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imum_viable_produ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help/how-to-as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scienceglossar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Data 601</a:t>
            </a:r>
          </a:p>
          <a:p>
            <a:r>
              <a:rPr lang="en-US" dirty="0">
                <a:cs typeface="Calibri"/>
              </a:rPr>
              <a:t>August 30,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FB086F-01C9-47D4-B13E-278AD68E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50" t="11139" r="2857" b="2220"/>
          <a:stretch/>
        </p:blipFill>
        <p:spPr>
          <a:xfrm>
            <a:off x="3660477" y="891098"/>
            <a:ext cx="8537466" cy="5718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1FF6F-5126-487A-A984-7068FD6A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2213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Why learn data science?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36069-7286-44E6-AAD9-C6955406D2AA}"/>
              </a:ext>
            </a:extLst>
          </p:cNvPr>
          <p:cNvSpPr txBox="1"/>
          <p:nvPr/>
        </p:nvSpPr>
        <p:spPr>
          <a:xfrm>
            <a:off x="359434" y="4738777"/>
            <a:ext cx="3738113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Arial"/>
              </a:rPr>
              <a:t>Explore: identify patterns​</a:t>
            </a:r>
            <a:endParaRPr lang="en-US" sz="2000" dirty="0">
              <a:cs typeface="Calibri"/>
            </a:endParaRPr>
          </a:p>
          <a:p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Predict: make informed guesses​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Arial"/>
              </a:rPr>
              <a:t>Infer: quantify what you know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7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3ED-CD3A-4553-B511-EC3B060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 case: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6144-CDC1-4699-8C2C-6653FEB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30BE-97B5-4BB6-A94A-F58ED123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assumption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5855-4E1F-4350-920D-6CDCA01E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class we will assume you are a lone data scientist on an island with an internet connection.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is not the typical case -- you'll have coworkers, customers, bosses, competitors, collaborators, peers.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4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C06-4CEE-4EB1-A488-D2B49256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Not covered</a:t>
            </a:r>
            <a:r>
              <a:rPr lang="en-US" dirty="0">
                <a:cs typeface="Calibri Light"/>
              </a:rPr>
              <a:t>: product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042E-5F09-4099-A737-D53A1BD3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33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There's a complex network of dependencies (see people enumerated previously) of which data science is one component.</a:t>
            </a:r>
            <a:endParaRPr lang="en-US"/>
          </a:p>
          <a:p>
            <a:r>
              <a:rPr lang="en-US">
                <a:cs typeface="Calibri"/>
              </a:rPr>
              <a:t>Downstream consumers of your output are likely to be software developers who use containers and support users.</a:t>
            </a:r>
          </a:p>
          <a:p>
            <a:r>
              <a:rPr lang="en-US">
                <a:cs typeface="Calibri"/>
              </a:rPr>
              <a:t>This class is focused on the data science; not with integration.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36C5-48D1-485B-B1CF-29931597BEC3}"/>
              </a:ext>
            </a:extLst>
          </p:cNvPr>
          <p:cNvSpPr txBox="1"/>
          <p:nvPr/>
        </p:nvSpPr>
        <p:spPr>
          <a:xfrm>
            <a:off x="3804249" y="5536720"/>
            <a:ext cx="692701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http://dev2ops.org/2010/02/what-is-devops/</a:t>
            </a:r>
            <a:endParaRPr lang="en-US" sz="2800" dirty="0">
              <a:cs typeface="Calibri"/>
            </a:endParaRP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A2CF9816-FB2F-47BE-82F3-A8AEDCEE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17" y="1828321"/>
            <a:ext cx="2743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6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BC81-1FCD-4434-9FC0-F9202DFF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746" y="738936"/>
            <a:ext cx="4017035" cy="1325563"/>
          </a:xfrm>
        </p:spPr>
        <p:txBody>
          <a:bodyPr/>
          <a:lstStyle/>
          <a:p>
            <a:r>
              <a:rPr lang="en-US" i="1">
                <a:cs typeface="Calibri Light"/>
              </a:rPr>
              <a:t>Not covered</a:t>
            </a:r>
            <a:r>
              <a:rPr lang="en-US">
                <a:cs typeface="Calibri Light"/>
              </a:rPr>
              <a:t>: security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258A-BFF9-4A25-8A73-30242010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274" y="2875172"/>
            <a:ext cx="3686355" cy="3301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We focus on data science techniques; these do not emphasize secure design of software.</a:t>
            </a:r>
          </a:p>
        </p:txBody>
      </p:sp>
      <p:pic>
        <p:nvPicPr>
          <p:cNvPr id="4" name="Picture 4" descr="A picture containing building, metalware&#10;&#10;Description generated with high confidence">
            <a:extLst>
              <a:ext uri="{FF2B5EF4-FFF2-40B4-BE49-F238E27FC236}">
                <a16:creationId xmlns:a16="http://schemas.microsoft.com/office/drawing/2014/main" id="{93D8745E-FD13-4250-8D07-49035541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8" y="362023"/>
            <a:ext cx="7473350" cy="60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E0CD-64BA-4534-9081-33C99C28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tool in data science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A153-4E7C-4EA4-93D7-6BCAEEB3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8" y="1825625"/>
            <a:ext cx="71656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Stand up</a:t>
            </a:r>
          </a:p>
          <a:p>
            <a:r>
              <a:rPr lang="en-US" sz="3200" dirty="0">
                <a:cs typeface="Calibri"/>
              </a:rPr>
              <a:t>Walk around</a:t>
            </a:r>
          </a:p>
          <a:p>
            <a:r>
              <a:rPr lang="en-US" sz="3200" dirty="0">
                <a:cs typeface="Calibri"/>
              </a:rPr>
              <a:t>Introduce yourself to another person</a:t>
            </a:r>
          </a:p>
          <a:p>
            <a:r>
              <a:rPr lang="en-US" sz="3200" dirty="0">
                <a:cs typeface="Calibri"/>
              </a:rPr>
              <a:t>Ask them what they think the most popular software tool in data science is</a:t>
            </a:r>
          </a:p>
          <a:p>
            <a:endParaRPr lang="en-US" sz="3200" dirty="0">
              <a:cs typeface="Calibri"/>
            </a:endParaRPr>
          </a:p>
        </p:txBody>
      </p:sp>
      <p:pic>
        <p:nvPicPr>
          <p:cNvPr id="4" name="Picture 4" descr="A picture containing group, sky, outdoor&#10;&#10;Description generated with high confidence">
            <a:extLst>
              <a:ext uri="{FF2B5EF4-FFF2-40B4-BE49-F238E27FC236}">
                <a16:creationId xmlns:a16="http://schemas.microsoft.com/office/drawing/2014/main" id="{F06ABAC2-13E9-4C26-9699-A915F8C3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4" y="1295400"/>
            <a:ext cx="4597879" cy="4612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6FBE8-F93F-4E0A-BB68-A1FA21BAF0F4}"/>
              </a:ext>
            </a:extLst>
          </p:cNvPr>
          <p:cNvSpPr txBox="1"/>
          <p:nvPr/>
        </p:nvSpPr>
        <p:spPr>
          <a:xfrm>
            <a:off x="6881004" y="6183702"/>
            <a:ext cx="580557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https://www.trippinsights.com/2018/01/04/milling-about/</a:t>
            </a:r>
            <a:endParaRPr lang="en-US" sz="1400" dirty="0">
              <a:cs typeface="Calibri"/>
            </a:endParaRPr>
          </a:p>
          <a:p>
            <a:pPr algn="ctr"/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5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D5C7-5F13-4E46-9841-B82D0A58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tool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B853-006F-4B8E-9902-C577175E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Ben's claim</a:t>
            </a:r>
            <a:r>
              <a:rPr lang="en-US" dirty="0">
                <a:cs typeface="Calibri"/>
              </a:rPr>
              <a:t>: most popular tool in data science is </a:t>
            </a:r>
            <a:r>
              <a:rPr lang="en-US" b="1" dirty="0">
                <a:cs typeface="Calibri"/>
              </a:rPr>
              <a:t>Excel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Excel is attractive because it's flexible and capable -- it can store data, the transform, and the visualization.</a:t>
            </a:r>
            <a:endParaRPr lang="en-US" dirty="0"/>
          </a:p>
          <a:p>
            <a:r>
              <a:rPr lang="en-US" dirty="0">
                <a:cs typeface="Calibri"/>
              </a:rPr>
              <a:t>However, as an analytic ages in Excel and is increasingly tailored, it becomes increasingly brittle.</a:t>
            </a:r>
            <a:endParaRPr lang="en-US" dirty="0"/>
          </a:p>
          <a:p>
            <a:r>
              <a:rPr lang="en-US" dirty="0">
                <a:cs typeface="Calibri"/>
              </a:rPr>
              <a:t>Also, in the list of capabilities I didn't include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6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0837-2912-4BCE-B8C3-1E3F485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4C77-0A73-49B2-81D1-823AF169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CSV</a:t>
            </a:r>
          </a:p>
          <a:p>
            <a:pPr lvl="1"/>
            <a:r>
              <a:rPr lang="en-US" dirty="0">
                <a:cs typeface="Calibri"/>
              </a:rPr>
              <a:t>Excel</a:t>
            </a:r>
          </a:p>
          <a:p>
            <a:r>
              <a:rPr lang="en-US" dirty="0">
                <a:cs typeface="Calibri"/>
              </a:rPr>
              <a:t>JSON</a:t>
            </a:r>
          </a:p>
          <a:p>
            <a:r>
              <a:rPr lang="en-US" dirty="0">
                <a:cs typeface="Calibri"/>
              </a:rPr>
              <a:t>XML</a:t>
            </a:r>
          </a:p>
          <a:p>
            <a:r>
              <a:rPr lang="en-US" dirty="0">
                <a:cs typeface="Calibri"/>
              </a:rPr>
              <a:t>Images</a:t>
            </a:r>
          </a:p>
          <a:p>
            <a:r>
              <a:rPr lang="en-US" dirty="0">
                <a:cs typeface="Calibri"/>
              </a:rPr>
              <a:t>Unstructured text</a:t>
            </a:r>
          </a:p>
        </p:txBody>
      </p:sp>
    </p:spTree>
    <p:extLst>
      <p:ext uri="{BB962C8B-B14F-4D97-AF65-F5344CB8AC3E}">
        <p14:creationId xmlns:p14="http://schemas.microsoft.com/office/powerpoint/2010/main" val="124477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2" y="2846417"/>
            <a:ext cx="8287110" cy="34311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A table with rows and columns composed of text</a:t>
            </a:r>
          </a:p>
          <a:p>
            <a:r>
              <a:rPr lang="en-US" dirty="0">
                <a:cs typeface="Calibri"/>
              </a:rPr>
              <a:t>Two delimiters (https://en.wikipedia.org/wiki/Delimiter):</a:t>
            </a:r>
          </a:p>
          <a:p>
            <a:pPr lvl="1"/>
            <a:r>
              <a:rPr lang="en-US" sz="2800" dirty="0">
                <a:cs typeface="Calibri"/>
              </a:rPr>
              <a:t>Line break</a:t>
            </a:r>
            <a:endParaRPr lang="en-US" sz="280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Comma</a:t>
            </a:r>
            <a:endParaRPr lang="en-US" sz="2800">
              <a:cs typeface="Calibri"/>
            </a:endParaRPr>
          </a:p>
          <a:p>
            <a:r>
              <a:rPr lang="en-US" dirty="0">
                <a:cs typeface="Calibri"/>
              </a:rPr>
              <a:t>May or may not have a header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First row with descripts of columns</a:t>
            </a:r>
          </a:p>
        </p:txBody>
      </p:sp>
      <p:pic>
        <p:nvPicPr>
          <p:cNvPr id="4" name="Picture 4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A1B146A0-FD7D-40F4-80A4-753E5D56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89" y="363119"/>
            <a:ext cx="4257675" cy="5384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71F45-E9D4-419E-BBD8-75A8A081BC34}"/>
              </a:ext>
            </a:extLst>
          </p:cNvPr>
          <p:cNvSpPr txBox="1"/>
          <p:nvPr/>
        </p:nvSpPr>
        <p:spPr>
          <a:xfrm>
            <a:off x="281798" y="1697966"/>
            <a:ext cx="7559613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hlinkClick r:id="rId4"/>
              </a:rPr>
              <a:t>https://en.wikipedia.org/wiki/Comma-separated_values</a:t>
            </a:r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58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caveats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6" y="2041285"/>
            <a:ext cx="8287110" cy="3704357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3200" dirty="0">
                <a:cs typeface="Calibri"/>
              </a:rPr>
              <a:t>Text (not images)</a:t>
            </a:r>
          </a:p>
          <a:p>
            <a:pPr lvl="1"/>
            <a:r>
              <a:rPr lang="en-US" sz="3200" dirty="0">
                <a:cs typeface="Calibri"/>
              </a:rPr>
              <a:t>Columns are typically of same type</a:t>
            </a:r>
          </a:p>
          <a:p>
            <a:pPr lvl="2"/>
            <a:r>
              <a:rPr lang="en-US" sz="2800" dirty="0">
                <a:cs typeface="Calibri"/>
              </a:rPr>
              <a:t>Text: Name or word or description</a:t>
            </a:r>
          </a:p>
          <a:p>
            <a:pPr lvl="2"/>
            <a:r>
              <a:rPr lang="en-US" sz="2800" dirty="0">
                <a:cs typeface="Calibri"/>
              </a:rPr>
              <a:t>Number</a:t>
            </a:r>
          </a:p>
          <a:p>
            <a:pPr lvl="2"/>
            <a:r>
              <a:rPr lang="en-US" sz="2800" dirty="0">
                <a:cs typeface="Calibri"/>
              </a:rPr>
              <a:t>Category label (text)</a:t>
            </a:r>
          </a:p>
          <a:p>
            <a:pPr lvl="1"/>
            <a:r>
              <a:rPr lang="en-US" sz="3200" dirty="0">
                <a:cs typeface="Calibri"/>
              </a:rPr>
              <a:t>Delimiters within a value</a:t>
            </a:r>
          </a:p>
          <a:p>
            <a:pPr lvl="2"/>
            <a:r>
              <a:rPr lang="en-US" sz="2800" dirty="0">
                <a:cs typeface="Calibri"/>
              </a:rPr>
              <a:t>Enclosed within a pair of double quotes:  "  "</a:t>
            </a:r>
          </a:p>
          <a:p>
            <a:pPr lvl="1"/>
            <a:r>
              <a:rPr lang="en-US" sz="3200" dirty="0">
                <a:cs typeface="Calibri"/>
              </a:rPr>
              <a:t>Quotes for quotes, </a:t>
            </a:r>
            <a:r>
              <a:rPr lang="en-US" sz="3200" dirty="0" err="1">
                <a:cs typeface="Calibri"/>
              </a:rPr>
              <a:t>ie</a:t>
            </a:r>
            <a:r>
              <a:rPr lang="en-US" sz="3200" dirty="0">
                <a:cs typeface="Calibri"/>
              </a:rPr>
              <a:t> 24"</a:t>
            </a:r>
          </a:p>
          <a:p>
            <a:pPr lvl="1"/>
            <a:endParaRPr lang="en-US" sz="3200" dirty="0">
              <a:cs typeface="Calibri"/>
            </a:endParaRPr>
          </a:p>
        </p:txBody>
      </p:sp>
      <p:pic>
        <p:nvPicPr>
          <p:cNvPr id="4" name="Picture 4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A1B146A0-FD7D-40F4-80A4-753E5D56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89" y="363119"/>
            <a:ext cx="4257675" cy="53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E2A725-2280-436A-BA03-64C2BAB3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234103"/>
            <a:ext cx="8853576" cy="439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126DF-5967-4E34-893D-CBCC7F86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6" y="2061653"/>
            <a:ext cx="10515600" cy="1986921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Welcome to Data 601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C295-1D9C-48E2-BFC5-73DAD68A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5074906"/>
            <a:ext cx="10515600" cy="16340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Once you've found a seat, </a:t>
            </a:r>
          </a:p>
          <a:p>
            <a:pPr marL="514350" indent="-514350">
              <a:buAutoNum type="arabicPeriod"/>
            </a:pPr>
            <a:r>
              <a:rPr lang="en-US" sz="3200" dirty="0">
                <a:cs typeface="Calibri"/>
              </a:rPr>
              <a:t>Introduce yourself to your neighbor</a:t>
            </a:r>
          </a:p>
          <a:p>
            <a:pPr marL="514350" indent="-514350">
              <a:buAutoNum type="arabicPeriod"/>
            </a:pPr>
            <a:r>
              <a:rPr lang="en-US" sz="3200" dirty="0">
                <a:cs typeface="Calibri"/>
              </a:rPr>
              <a:t>Ask them what their expectations are for the class</a:t>
            </a:r>
          </a:p>
        </p:txBody>
      </p:sp>
    </p:spTree>
    <p:extLst>
      <p:ext uri="{BB962C8B-B14F-4D97-AF65-F5344CB8AC3E}">
        <p14:creationId xmlns:p14="http://schemas.microsoft.com/office/powerpoint/2010/main" val="184752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variations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2" y="3162719"/>
            <a:ext cx="8287110" cy="2094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cs typeface="Calibri"/>
              </a:rPr>
              <a:t>Delimiters vary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92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alternative: fixed width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2" y="3162719"/>
            <a:ext cx="8287110" cy="2094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cs typeface="Calibri"/>
              </a:rPr>
              <a:t>Delimiters vary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46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38E-F5EA-4A91-875F-90C4D2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FF33-165D-49CD-8F9D-7394951F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Science is a systematic enterprise that builds and organizes knowledge in the form of testable explanations and predictions about the universe.</a:t>
            </a:r>
          </a:p>
          <a:p>
            <a:pPr>
              <a:buNone/>
            </a:pPr>
            <a:r>
              <a:rPr lang="en-US" dirty="0">
                <a:cs typeface="Calibri"/>
              </a:rPr>
              <a:t>       </a:t>
            </a:r>
            <a:r>
              <a:rPr lang="en-US" sz="2400" dirty="0">
                <a:cs typeface="Calibri"/>
              </a:rPr>
              <a:t>https://en.wikipedia.org/wiki/Science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https://www.youtube.com/watch?v=j12BBcKSgEQ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Data</a:t>
            </a:r>
            <a:endParaRPr lang="en-US" dirty="0"/>
          </a:p>
          <a:p>
            <a:r>
              <a:rPr lang="en-US" dirty="0">
                <a:cs typeface="Calibri"/>
              </a:rPr>
              <a:t>Model</a:t>
            </a:r>
          </a:p>
          <a:p>
            <a:r>
              <a:rPr lang="en-US" dirty="0">
                <a:cs typeface="Calibri"/>
              </a:rPr>
              <a:t>Question/hypothesis/assumption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40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4DFB-3D52-4034-B083-39B732D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Best practices</a:t>
            </a:r>
            <a:r>
              <a:rPr lang="en-US">
                <a:cs typeface="Calibri Light"/>
              </a:rPr>
              <a:t>: Version 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8429-B089-4264-A062-0E8D525F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Regardless of how you develop analytics, you'll be creating or editing software. 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[</a:t>
            </a:r>
            <a:r>
              <a:rPr lang="en-US" i="1" dirty="0">
                <a:cs typeface="Calibri"/>
              </a:rPr>
              <a:t>lesson</a:t>
            </a:r>
            <a:r>
              <a:rPr lang="en-US" dirty="0">
                <a:cs typeface="Calibri"/>
              </a:rPr>
              <a:t>] Regardless of how you implement best practices, avoid inventing solutions for which someone else already provided a path.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4B6D4-0E9B-4B3B-B2AE-D882ED5055AB}"/>
              </a:ext>
            </a:extLst>
          </p:cNvPr>
          <p:cNvSpPr txBox="1"/>
          <p:nvPr/>
        </p:nvSpPr>
        <p:spPr>
          <a:xfrm>
            <a:off x="3602966" y="5608607"/>
            <a:ext cx="671135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Suggested resource:    https://try.github.io/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84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1628-37D7-44B8-9BF7-B5DD3914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1" y="4879615"/>
            <a:ext cx="11464505" cy="1325563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Have you used software for version control?</a:t>
            </a:r>
          </a:p>
        </p:txBody>
      </p:sp>
      <p:pic>
        <p:nvPicPr>
          <p:cNvPr id="4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F898879F-4E32-4E78-ADE2-EB0117A35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551" y="161822"/>
            <a:ext cx="11657162" cy="450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DD94E-B323-47E3-91D1-774620F52BF2}"/>
              </a:ext>
            </a:extLst>
          </p:cNvPr>
          <p:cNvSpPr txBox="1"/>
          <p:nvPr/>
        </p:nvSpPr>
        <p:spPr>
          <a:xfrm>
            <a:off x="2625306" y="6212457"/>
            <a:ext cx="4267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 dirty="0"/>
              <a:t>Examples</a:t>
            </a:r>
            <a:r>
              <a:rPr lang="en-US" sz="3200" dirty="0"/>
              <a:t>:</a:t>
            </a:r>
            <a:r>
              <a:rPr lang="en-US" sz="3200" dirty="0">
                <a:cs typeface="Calibri"/>
              </a:rPr>
              <a:t> git, </a:t>
            </a:r>
            <a:r>
              <a:rPr lang="en-US" sz="3200" dirty="0" err="1">
                <a:cs typeface="Calibri"/>
              </a:rPr>
              <a:t>svn</a:t>
            </a:r>
            <a:r>
              <a:rPr lang="en-US" sz="3200" dirty="0">
                <a:cs typeface="Calibri"/>
              </a:rPr>
              <a:t>, hg</a:t>
            </a:r>
          </a:p>
        </p:txBody>
      </p:sp>
    </p:spTree>
    <p:extLst>
      <p:ext uri="{BB962C8B-B14F-4D97-AF65-F5344CB8AC3E}">
        <p14:creationId xmlns:p14="http://schemas.microsoft.com/office/powerpoint/2010/main" val="2870482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468E-EF77-4389-B80C-F218AF80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science is more than math and software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80FE-9DE4-437A-BA99-8A011451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human interaction in data science</a:t>
            </a:r>
          </a:p>
          <a:p>
            <a:r>
              <a:rPr lang="en-US" sz="3200" dirty="0">
                <a:cs typeface="Calibri"/>
              </a:rPr>
              <a:t>discovering stakeholders</a:t>
            </a:r>
          </a:p>
          <a:p>
            <a:r>
              <a:rPr lang="en-US" sz="3200" dirty="0">
                <a:cs typeface="Calibri"/>
              </a:rPr>
              <a:t>negotiating with data owners</a:t>
            </a:r>
          </a:p>
          <a:p>
            <a:r>
              <a:rPr lang="en-US" sz="3200" dirty="0">
                <a:cs typeface="Calibri"/>
              </a:rPr>
              <a:t>customer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FD875-693F-4816-913D-7486A9261007}"/>
              </a:ext>
            </a:extLst>
          </p:cNvPr>
          <p:cNvSpPr txBox="1"/>
          <p:nvPr/>
        </p:nvSpPr>
        <p:spPr>
          <a:xfrm>
            <a:off x="928778" y="5206042"/>
            <a:ext cx="10363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https://hbr.org/2017/01/the-best-data-scientists-get-out-and-talk-to-people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388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E93C-CCA5-46DC-94BA-2402141B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iterating with customers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CA8B-EB7D-49D2-94BF-CF38A4B7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 a data scientist, you'll often be working for someone other than yourself.</a:t>
            </a:r>
          </a:p>
          <a:p>
            <a:endParaRPr lang="en-US"/>
          </a:p>
          <a:p>
            <a:r>
              <a:rPr lang="en-US">
                <a:cs typeface="Calibri"/>
              </a:rPr>
              <a:t>Expect under-specified requirements from customers. Iterate.</a:t>
            </a:r>
            <a:endParaRPr lang="en-US"/>
          </a:p>
          <a:p>
            <a:endParaRPr lang="en-US"/>
          </a:p>
          <a:p>
            <a:r>
              <a:rPr lang="en-US">
                <a:cs typeface="Calibri"/>
              </a:rPr>
              <a:t>Provide incomplete solutions rather than waiting until the product is perfect.</a:t>
            </a:r>
            <a:endParaRPr lang="en-US"/>
          </a:p>
          <a:p>
            <a:r>
              <a:rPr lang="en-US" dirty="0">
                <a:cs typeface="Calibri"/>
                <a:hlinkClick r:id="rId2"/>
              </a:rPr>
              <a:t>https://en.wikipedia.org/wiki/Minimum_viable_product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39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155A-7004-48CA-B1F2-E45C288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1888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when to persist,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when to change course,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when to seek help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296D-7AB8-48C8-BA9B-87C0E5E3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3550907"/>
            <a:ext cx="11349486" cy="2669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try an attack for 30 minutes, then seek help or do something else for a while</a:t>
            </a:r>
          </a:p>
        </p:txBody>
      </p:sp>
    </p:spTree>
    <p:extLst>
      <p:ext uri="{BB962C8B-B14F-4D97-AF65-F5344CB8AC3E}">
        <p14:creationId xmlns:p14="http://schemas.microsoft.com/office/powerpoint/2010/main" val="3368428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7C5-36AF-49FB-BD1D-1A01AA82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pro-tip for seeking help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6541-F790-43A3-8AA3-C24BFFF1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to ask well-formed questions: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https://stackoverflow.com/help/how-to-ask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[Intentional sidetrack to </a:t>
            </a:r>
            <a:r>
              <a:rPr lang="en-US" dirty="0" err="1">
                <a:cs typeface="Calibri"/>
              </a:rPr>
              <a:t>StackOverflow</a:t>
            </a:r>
            <a:r>
              <a:rPr lang="en-US" dirty="0">
                <a:cs typeface="Calibri"/>
              </a:rPr>
              <a:t>.]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61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4D3056-7FD6-4CCC-A40A-55DFF56B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544163"/>
            <a:ext cx="5854994" cy="14828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emotions in data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sign on a cloudy day&#10;&#10;Description generated with very high confidence">
            <a:extLst>
              <a:ext uri="{FF2B5EF4-FFF2-40B4-BE49-F238E27FC236}">
                <a16:creationId xmlns:a16="http://schemas.microsoft.com/office/drawing/2014/main" id="{6A2FEC5C-CF9A-48A0-9D5C-80F7D7E877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4994" r="31230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4A17-B7E2-4BDE-90D1-6B6B257F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839" y="1832211"/>
            <a:ext cx="6544709" cy="50051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As a data scientist, most of your time will be spent in a desert of uncertainty, frustration, and doubt. </a:t>
            </a: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There will be rare short-lived interspersed spikes of excitement and happiness due to events like getting a new dataset, creating a new analytic, getting a new result, or being thanked by a stakeholder. </a:t>
            </a: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    This experience is normal and does not go away.</a:t>
            </a:r>
          </a:p>
        </p:txBody>
      </p:sp>
    </p:spTree>
    <p:extLst>
      <p:ext uri="{BB962C8B-B14F-4D97-AF65-F5344CB8AC3E}">
        <p14:creationId xmlns:p14="http://schemas.microsoft.com/office/powerpoint/2010/main" val="46537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C99-1987-4DDA-9BD8-C47A487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ground rules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2A17-C0D4-468F-AD2B-FB8CE2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096"/>
            <a:ext cx="10515600" cy="3761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are scheduled bio breaks?</a:t>
            </a:r>
          </a:p>
          <a:p>
            <a:r>
              <a:rPr lang="en-US">
                <a:cs typeface="Calibri"/>
              </a:rPr>
              <a:t>Also, it is acceptable to get up at any time and take a bathroom break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raise your hand if you have a question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it is acceptable to occasionally not participate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51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B71F-A1F3-40FC-A83B-200EF65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FDC6A-B3C0-453E-862F-30C4F259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600">
                <a:cs typeface="Calibri"/>
              </a:rPr>
              <a:t>Select one of the following texts:</a:t>
            </a:r>
            <a:endParaRPr lang="en-US" sz="3600" dirty="0">
              <a:cs typeface="Calibri"/>
            </a:endParaRPr>
          </a:p>
          <a:p>
            <a:pPr lvl="1"/>
            <a:r>
              <a:rPr lang="en-US" sz="3200">
                <a:cs typeface="Calibri"/>
              </a:rPr>
              <a:t>first 10 pages of "50 years of data science"</a:t>
            </a:r>
            <a:endParaRPr lang="en-US" sz="3200" dirty="0">
              <a:cs typeface="Calibri"/>
            </a:endParaRPr>
          </a:p>
          <a:p>
            <a:pPr marL="457200" lvl="1" indent="0">
              <a:buNone/>
            </a:pPr>
            <a:r>
              <a:rPr lang="en-US" sz="3200">
                <a:cs typeface="Calibri"/>
              </a:rPr>
              <a:t>or</a:t>
            </a:r>
            <a:endParaRPr lang="en-US" sz="3200" dirty="0">
              <a:cs typeface="Calibri"/>
            </a:endParaRPr>
          </a:p>
          <a:p>
            <a:pPr lvl="1"/>
            <a:r>
              <a:rPr lang="en-US" sz="3200" dirty="0">
                <a:cs typeface="Calibri"/>
              </a:rPr>
              <a:t>https://www.forbes.com/sites/gilpress/2013/05/28/a-very-short-history-of-data-science</a:t>
            </a:r>
          </a:p>
          <a:p>
            <a:pPr lvl="1"/>
            <a:endParaRPr lang="en-US" sz="32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3600">
                <a:cs typeface="Calibri"/>
              </a:rPr>
              <a:t>Write a half page summary of the text</a:t>
            </a:r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56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72CF-B523-451A-94C8-8F9BB402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9FEB-0F53-4009-8F02-028EFF58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Attendance: 10%</a:t>
            </a:r>
          </a:p>
          <a:p>
            <a:r>
              <a:rPr lang="en-US" dirty="0">
                <a:cs typeface="Calibri"/>
              </a:rPr>
              <a:t>Homework: 30%</a:t>
            </a:r>
          </a:p>
          <a:p>
            <a:r>
              <a:rPr lang="en-US" dirty="0">
                <a:cs typeface="Calibri"/>
              </a:rPr>
              <a:t>Mid-term project: 30%</a:t>
            </a:r>
          </a:p>
          <a:p>
            <a:r>
              <a:rPr lang="en-US" dirty="0">
                <a:cs typeface="Calibri"/>
              </a:rPr>
              <a:t>Final project: 30%</a:t>
            </a:r>
          </a:p>
        </p:txBody>
      </p:sp>
    </p:spTree>
    <p:extLst>
      <p:ext uri="{BB962C8B-B14F-4D97-AF65-F5344CB8AC3E}">
        <p14:creationId xmlns:p14="http://schemas.microsoft.com/office/powerpoint/2010/main" val="391571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ky, wall, indoor, table&#10;&#10;Description generated with very high confidence">
            <a:extLst>
              <a:ext uri="{FF2B5EF4-FFF2-40B4-BE49-F238E27FC236}">
                <a16:creationId xmlns:a16="http://schemas.microsoft.com/office/drawing/2014/main" id="{E0CC3B42-4D10-471C-BE05-BB617B26C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834" y="-259091"/>
            <a:ext cx="11129354" cy="7428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DE3BE-F1D3-4E68-BE26-81E8F688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do you want t</a:t>
            </a:r>
            <a:r>
              <a:rPr lang="en-US" dirty="0">
                <a:cs typeface="Calibri Light"/>
              </a:rPr>
              <a:t>o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5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1B4F-3F96-44C4-890A-C3C103E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Course schedule and outline (scope)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1B89-FFE2-4D51-8F92-85A7742138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Aug 30: Overview of </a:t>
            </a:r>
            <a:r>
              <a:rPr lang="en-US" dirty="0" err="1">
                <a:cs typeface="Calibri"/>
              </a:rPr>
              <a:t>DSci</a:t>
            </a:r>
          </a:p>
          <a:p>
            <a:r>
              <a:rPr lang="en-US" dirty="0">
                <a:cs typeface="Calibri"/>
              </a:rPr>
              <a:t>Sept 6: Python; data formats</a:t>
            </a:r>
          </a:p>
          <a:p>
            <a:r>
              <a:rPr lang="en-US" dirty="0">
                <a:cs typeface="Calibri"/>
              </a:rPr>
              <a:t>Sept 13: Math (stats)</a:t>
            </a:r>
          </a:p>
          <a:p>
            <a:r>
              <a:rPr lang="en-US" dirty="0">
                <a:cs typeface="Calibri"/>
              </a:rPr>
              <a:t>Sept 20: regression. Data cleanup</a:t>
            </a:r>
          </a:p>
          <a:p>
            <a:r>
              <a:rPr lang="en-US" dirty="0">
                <a:cs typeface="Calibri"/>
              </a:rPr>
              <a:t>Sept 27: Evaluation, cross-validation, overfitting </a:t>
            </a:r>
          </a:p>
          <a:p>
            <a:r>
              <a:rPr lang="en-US" dirty="0">
                <a:cs typeface="Calibri"/>
              </a:rPr>
              <a:t>Oct 4: clustering</a:t>
            </a:r>
          </a:p>
          <a:p>
            <a:r>
              <a:rPr lang="en-US" dirty="0">
                <a:cs typeface="Calibri"/>
              </a:rPr>
              <a:t>Oct 11: [Substitute]</a:t>
            </a:r>
          </a:p>
          <a:p>
            <a:r>
              <a:rPr lang="en-US" dirty="0">
                <a:cs typeface="Calibri"/>
              </a:rPr>
              <a:t>Oct 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099E7-9E25-484C-95AE-6B82A119B5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Oct 25: Presentations</a:t>
            </a:r>
          </a:p>
          <a:p>
            <a:r>
              <a:rPr lang="en-US" dirty="0">
                <a:cs typeface="Calibri"/>
              </a:rPr>
              <a:t>Nov 1</a:t>
            </a:r>
          </a:p>
          <a:p>
            <a:r>
              <a:rPr lang="en-US" dirty="0">
                <a:cs typeface="Calibri"/>
              </a:rPr>
              <a:t>Nov 8</a:t>
            </a:r>
          </a:p>
          <a:p>
            <a:r>
              <a:rPr lang="en-US" dirty="0">
                <a:cs typeface="Calibri"/>
              </a:rPr>
              <a:t>Nov 15</a:t>
            </a:r>
          </a:p>
          <a:p>
            <a:r>
              <a:rPr lang="en-US" dirty="0">
                <a:cs typeface="Calibri"/>
              </a:rPr>
              <a:t>Nov 22: No class (Thanksgiving)</a:t>
            </a:r>
          </a:p>
          <a:p>
            <a:r>
              <a:rPr lang="en-US" dirty="0">
                <a:cs typeface="Calibri"/>
              </a:rPr>
              <a:t>Nov 29</a:t>
            </a:r>
          </a:p>
          <a:p>
            <a:r>
              <a:rPr lang="en-US" dirty="0">
                <a:cs typeface="Calibri"/>
              </a:rPr>
              <a:t>Dec 6</a:t>
            </a:r>
          </a:p>
          <a:p>
            <a:r>
              <a:rPr lang="en-US" dirty="0">
                <a:cs typeface="Calibri"/>
              </a:rPr>
              <a:t>Dec 13: Presentation </a:t>
            </a:r>
          </a:p>
        </p:txBody>
      </p:sp>
    </p:spTree>
    <p:extLst>
      <p:ext uri="{BB962C8B-B14F-4D97-AF65-F5344CB8AC3E}">
        <p14:creationId xmlns:p14="http://schemas.microsoft.com/office/powerpoint/2010/main" val="131605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E041-E675-44AC-9111-49AF9325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5555351"/>
            <a:ext cx="11608278" cy="13255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https://www.kdnuggets.com/2016/10/battle-data-science-venn-diagrams.html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509B9AB-C30C-4323-B009-E8AB51284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743" y="-201584"/>
            <a:ext cx="8157380" cy="6105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6CE44-72AE-4EB1-9464-A99678F4A0EE}"/>
              </a:ext>
            </a:extLst>
          </p:cNvPr>
          <p:cNvSpPr txBox="1"/>
          <p:nvPr/>
        </p:nvSpPr>
        <p:spPr>
          <a:xfrm>
            <a:off x="-5751" y="5292306"/>
            <a:ext cx="327516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alibri Light"/>
                <a:cs typeface="Calibri Light"/>
              </a:rPr>
              <a:t>Suggested reading:</a:t>
            </a:r>
          </a:p>
        </p:txBody>
      </p:sp>
    </p:spTree>
    <p:extLst>
      <p:ext uri="{BB962C8B-B14F-4D97-AF65-F5344CB8AC3E}">
        <p14:creationId xmlns:p14="http://schemas.microsoft.com/office/powerpoint/2010/main" val="70987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F69B-4EEC-4F3A-864A-8651840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Profusion of title and labels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C77E-1E80-44B3-9000-C218BABC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https://www.datacamp.com/community/tutorials/data-science-industry-infographic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1950-4925-407F-9517-2A580F31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jargon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0148-BD26-4777-A844-9E0366A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There's a lot to learn. </a:t>
            </a:r>
            <a:endParaRPr lang="en-US"/>
          </a:p>
          <a:p>
            <a:r>
              <a:rPr lang="en-US" dirty="0">
                <a:cs typeface="Calibri"/>
              </a:rPr>
              <a:t>Know enough to be conversant. </a:t>
            </a:r>
          </a:p>
          <a:p>
            <a:r>
              <a:rPr lang="en-US" dirty="0">
                <a:cs typeface="Calibri"/>
              </a:rPr>
              <a:t>There will always be something you haven't heard of before.</a:t>
            </a:r>
          </a:p>
          <a:p>
            <a:pPr marL="0" indent="0">
              <a:buNone/>
            </a:pPr>
            <a:endParaRPr lang="en-US" i="1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Reference</a:t>
            </a:r>
            <a:r>
              <a:rPr lang="en-US" dirty="0">
                <a:cs typeface="Calibri"/>
              </a:rPr>
              <a:t>:  </a:t>
            </a:r>
            <a:r>
              <a:rPr lang="en-US" dirty="0">
                <a:cs typeface="Calibri"/>
                <a:hlinkClick r:id="rId2"/>
              </a:rPr>
              <a:t>http://www.datascienceglossary.org/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99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Class 1</vt:lpstr>
      <vt:lpstr>Welcome to Data 601</vt:lpstr>
      <vt:lpstr>ground rules</vt:lpstr>
      <vt:lpstr>Grading</vt:lpstr>
      <vt:lpstr>What do you want to learn?</vt:lpstr>
      <vt:lpstr>Course schedule and outline (scope)</vt:lpstr>
      <vt:lpstr>https://www.kdnuggets.com/2016/10/battle-data-science-venn-diagrams.html</vt:lpstr>
      <vt:lpstr>Profusion of title and labels</vt:lpstr>
      <vt:lpstr>jargon</vt:lpstr>
      <vt:lpstr>Why learn data science?</vt:lpstr>
      <vt:lpstr>Use case: </vt:lpstr>
      <vt:lpstr>assumption</vt:lpstr>
      <vt:lpstr>Not covered: product integration</vt:lpstr>
      <vt:lpstr>Not covered: security</vt:lpstr>
      <vt:lpstr>most popular tool in data science</vt:lpstr>
      <vt:lpstr>most popular tool in data science</vt:lpstr>
      <vt:lpstr>data</vt:lpstr>
      <vt:lpstr>CSV</vt:lpstr>
      <vt:lpstr>CSV caveats</vt:lpstr>
      <vt:lpstr>CSV variations</vt:lpstr>
      <vt:lpstr>CSV alternative: fixed width</vt:lpstr>
      <vt:lpstr>science</vt:lpstr>
      <vt:lpstr>Best practices: Version control</vt:lpstr>
      <vt:lpstr>Have you used software for version control?</vt:lpstr>
      <vt:lpstr>data science is more than math and software</vt:lpstr>
      <vt:lpstr>iterating with customers</vt:lpstr>
      <vt:lpstr>when to persist,  when to change course,  when to seek help</vt:lpstr>
      <vt:lpstr>pro-tip for seeking help</vt:lpstr>
      <vt:lpstr>emotions in data science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598</cp:revision>
  <dcterms:created xsi:type="dcterms:W3CDTF">2013-07-15T20:26:40Z</dcterms:created>
  <dcterms:modified xsi:type="dcterms:W3CDTF">2018-08-18T13:01:53Z</dcterms:modified>
</cp:coreProperties>
</file>