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317" r:id="rId3"/>
    <p:sldId id="329" r:id="rId4"/>
    <p:sldId id="262" r:id="rId5"/>
    <p:sldId id="282" r:id="rId6"/>
    <p:sldId id="312" r:id="rId7"/>
    <p:sldId id="263" r:id="rId8"/>
    <p:sldId id="260" r:id="rId9"/>
    <p:sldId id="283" r:id="rId10"/>
    <p:sldId id="290" r:id="rId11"/>
    <p:sldId id="284" r:id="rId12"/>
    <p:sldId id="286" r:id="rId13"/>
    <p:sldId id="316" r:id="rId14"/>
    <p:sldId id="297" r:id="rId15"/>
    <p:sldId id="296" r:id="rId16"/>
    <p:sldId id="287" r:id="rId17"/>
    <p:sldId id="291" r:id="rId18"/>
    <p:sldId id="292" r:id="rId19"/>
    <p:sldId id="294" r:id="rId20"/>
    <p:sldId id="266" r:id="rId21"/>
    <p:sldId id="318" r:id="rId22"/>
    <p:sldId id="267" r:id="rId23"/>
    <p:sldId id="277" r:id="rId24"/>
    <p:sldId id="279" r:id="rId25"/>
    <p:sldId id="298" r:id="rId26"/>
    <p:sldId id="293" r:id="rId27"/>
    <p:sldId id="299" r:id="rId28"/>
    <p:sldId id="301" r:id="rId29"/>
    <p:sldId id="295" r:id="rId30"/>
    <p:sldId id="323" r:id="rId31"/>
    <p:sldId id="302" r:id="rId32"/>
    <p:sldId id="269" r:id="rId33"/>
    <p:sldId id="321" r:id="rId34"/>
    <p:sldId id="280" r:id="rId35"/>
    <p:sldId id="322" r:id="rId36"/>
    <p:sldId id="310" r:id="rId37"/>
    <p:sldId id="275" r:id="rId38"/>
    <p:sldId id="276" r:id="rId39"/>
    <p:sldId id="264" r:id="rId40"/>
    <p:sldId id="307" r:id="rId41"/>
    <p:sldId id="265" r:id="rId42"/>
    <p:sldId id="309" r:id="rId43"/>
    <p:sldId id="303" r:id="rId44"/>
    <p:sldId id="304" r:id="rId45"/>
    <p:sldId id="305" r:id="rId46"/>
    <p:sldId id="306" r:id="rId47"/>
    <p:sldId id="308" r:id="rId48"/>
    <p:sldId id="285" r:id="rId49"/>
    <p:sldId id="259" r:id="rId50"/>
    <p:sldId id="288" r:id="rId51"/>
    <p:sldId id="289" r:id="rId52"/>
    <p:sldId id="325" r:id="rId53"/>
    <p:sldId id="274" r:id="rId54"/>
    <p:sldId id="326" r:id="rId55"/>
    <p:sldId id="327" r:id="rId56"/>
    <p:sldId id="257" r:id="rId57"/>
    <p:sldId id="268" r:id="rId58"/>
    <p:sldId id="319" r:id="rId59"/>
    <p:sldId id="261" r:id="rId60"/>
    <p:sldId id="300" r:id="rId61"/>
    <p:sldId id="320" r:id="rId62"/>
    <p:sldId id="314" r:id="rId63"/>
    <p:sldId id="31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D4FC87-E36D-60B8-CA4E-7AB9CFB18DF9}" v="173" dt="2018-09-11T00:07:18.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7AD92-3193-4F3B-B718-BDE4AF4AFA61}" type="datetimeFigureOut">
              <a:rPr lang="en-US"/>
              <a:t>9/14/2018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39104-115C-4501-A673-075924DC6C31}" type="slidenum">
              <a:rPr lang="en-US"/>
              <a:t>‹#›</a:t>
            </a:fld>
            <a:endParaRPr lang="en-US"/>
          </a:p>
        </p:txBody>
      </p:sp>
    </p:spTree>
    <p:extLst>
      <p:ext uri="{BB962C8B-B14F-4D97-AF65-F5344CB8AC3E}">
        <p14:creationId xmlns:p14="http://schemas.microsoft.com/office/powerpoint/2010/main" val="359306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rbartonmaths.com/blog/tes-maths-newsletter-june-2017/"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arxiv.org/pdf/1503.05570.pdf" TargetMode="External"/><Relationship Id="rId4" Type="http://schemas.openxmlformats.org/officeDocument/2006/relationships/hyperlink" Target="https://web.stanford.edu/class/stats101/intro/intro-lecture01.pdf"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atplotlib.org/gallery/statistics/boxplot_vs_violin.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datascience.com/blog/introduction-to-bayesian-inference-learn-data-science-tutorial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ocw.mit.edu/courses/mathematics/18-05-introduction-to-probability-and-statistics-spring-2014/readings/MIT18_05S14_Reading20.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seweb.ucsd.edu/~ricko/CSE3/Lie_with_Statistics.pd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ctspedia.org/do/view/CTSpedia/EducationalMaterials055"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ataviz-literacy.wmflabs.org/#section-common-visualization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heapanalytics.com/blog/data-stories/how-to-lie-with-data-visualization" TargetMode="External"/><Relationship Id="rId2" Type="http://schemas.openxmlformats.org/officeDocument/2006/relationships/slide" Target="../slides/slide55.xml"/><Relationship Id="rId1" Type="http://schemas.openxmlformats.org/officeDocument/2006/relationships/notesMaster" Target="../notesMasters/notesMaster1.xml"/><Relationship Id="rId5" Type="http://schemas.openxmlformats.org/officeDocument/2006/relationships/hyperlink" Target="https://callingbullshit.org/case_studies/case_study_musician_mortality.html" TargetMode="External"/><Relationship Id="rId4" Type="http://schemas.openxmlformats.org/officeDocument/2006/relationships/hyperlink" Target="https://callingbullshit.org/tools/tools_misleading_axes.html"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2.amstat.org/misc/DataScienceStatement.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mgfacts.com/your-blue-eyes-arent-actually-blu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www.flickr.com/photos/raymondyue/13908293023" TargetMode="External"/><Relationship Id="rId4" Type="http://schemas.openxmlformats.org/officeDocument/2006/relationships/hyperlink" Target="https://www.macupdate.com/app/mac/28575/digital-clock"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emrise.com/course/753193/memorize-a-deck-of-cards-2/"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allworship.com/deck-car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http://www.mrbartonmaths.com/blog/tes-maths-newsletter-june-2017/</a:t>
            </a:r>
          </a:p>
          <a:p>
            <a:endParaRPr lang="en-US">
              <a:cs typeface="Calibri"/>
            </a:endParaRPr>
          </a:p>
          <a:p>
            <a:r>
              <a:rPr lang="en-US">
                <a:cs typeface="Calibri"/>
              </a:rPr>
              <a:t>See also </a:t>
            </a:r>
            <a:r>
              <a:rPr lang="en-US">
                <a:hlinkClick r:id="rId4"/>
              </a:rPr>
              <a:t>https://web.stanford.edu/class/stats101/intro/intro-lecture01.pdf</a:t>
            </a:r>
            <a:r>
              <a:rPr lang="en-US">
                <a:cs typeface="Calibri"/>
              </a:rPr>
              <a:t> for inspiration</a:t>
            </a:r>
            <a:endParaRPr lang="en-US"/>
          </a:p>
          <a:p>
            <a:endParaRPr lang="en-US">
              <a:cs typeface="Calibri"/>
            </a:endParaRPr>
          </a:p>
          <a:p>
            <a:r>
              <a:rPr lang="en-US">
                <a:cs typeface="Calibri"/>
              </a:rPr>
              <a:t>Useful: </a:t>
            </a:r>
            <a:r>
              <a:rPr lang="en-US">
                <a:hlinkClick r:id="rId5"/>
              </a:rPr>
              <a:t>https://arxiv.org/pdf/1503.05570.pdf</a:t>
            </a:r>
            <a:endParaRPr lang="en-US">
              <a:cs typeface="Calibri"/>
              <a:hlinkClick r:id="rId5"/>
            </a:endParaRPr>
          </a:p>
          <a:p>
            <a:r>
              <a:rPr lang="en-US"/>
              <a:t>A Data Science Course for Undergraduates: Thinking With Data by Ben </a:t>
            </a:r>
            <a:r>
              <a:rPr lang="en-US" err="1"/>
              <a:t>Baumer</a:t>
            </a:r>
            <a:r>
              <a:rPr lang="en-US"/>
              <a:t>, The American Statistician Vol. 69 , Issue. 4</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1</a:t>
            </a:fld>
            <a:endParaRPr lang="en-US"/>
          </a:p>
        </p:txBody>
      </p:sp>
    </p:spTree>
    <p:extLst>
      <p:ext uri="{BB962C8B-B14F-4D97-AF65-F5344CB8AC3E}">
        <p14:creationId xmlns:p14="http://schemas.microsoft.com/office/powerpoint/2010/main" val="2767652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https://www.kdnuggets.com/2017/11/day-life-data-scientist.html</a:t>
            </a:r>
          </a:p>
        </p:txBody>
      </p:sp>
      <p:sp>
        <p:nvSpPr>
          <p:cNvPr id="4" name="Slide Number Placeholder 3"/>
          <p:cNvSpPr>
            <a:spLocks noGrp="1"/>
          </p:cNvSpPr>
          <p:nvPr>
            <p:ph type="sldNum" sz="quarter" idx="5"/>
          </p:nvPr>
        </p:nvSpPr>
        <p:spPr/>
        <p:txBody>
          <a:bodyPr/>
          <a:lstStyle/>
          <a:p>
            <a:fld id="{D0D39104-115C-4501-A673-075924DC6C31}" type="slidenum">
              <a:rPr lang="en-US"/>
              <a:t>21</a:t>
            </a:fld>
            <a:endParaRPr lang="en-US"/>
          </a:p>
        </p:txBody>
      </p:sp>
    </p:spTree>
    <p:extLst>
      <p:ext uri="{BB962C8B-B14F-4D97-AF65-F5344CB8AC3E}">
        <p14:creationId xmlns:p14="http://schemas.microsoft.com/office/powerpoint/2010/main" val="286022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https://stackoverflow.com/questions/13844944/random-numbers-with-gaussian-and-uniform-distributions-in-matlab/13845800</a:t>
            </a:r>
          </a:p>
          <a:p>
            <a:endParaRPr lang="en-US">
              <a:cs typeface="Calibri"/>
            </a:endParaRPr>
          </a:p>
          <a:p>
            <a:r>
              <a:rPr lang="en-US"/>
              <a:t>https://www.huffingtonpost.com/hans-hickler/pay-attention-to-the-midd_b_5924640.html</a:t>
            </a:r>
          </a:p>
        </p:txBody>
      </p:sp>
      <p:sp>
        <p:nvSpPr>
          <p:cNvPr id="4" name="Slide Number Placeholder 3"/>
          <p:cNvSpPr>
            <a:spLocks noGrp="1"/>
          </p:cNvSpPr>
          <p:nvPr>
            <p:ph type="sldNum" sz="quarter" idx="5"/>
          </p:nvPr>
        </p:nvSpPr>
        <p:spPr/>
        <p:txBody>
          <a:bodyPr/>
          <a:lstStyle/>
          <a:p>
            <a:fld id="{D0D39104-115C-4501-A673-075924DC6C31}" type="slidenum">
              <a:rPr lang="en-US"/>
              <a:t>25</a:t>
            </a:fld>
            <a:endParaRPr lang="en-US"/>
          </a:p>
        </p:txBody>
      </p:sp>
    </p:spTree>
    <p:extLst>
      <p:ext uri="{BB962C8B-B14F-4D97-AF65-F5344CB8AC3E}">
        <p14:creationId xmlns:p14="http://schemas.microsoft.com/office/powerpoint/2010/main" val="401056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https://www.quora.com/Probability-statistics-What-is-difference-between-binominal-poisson-and-normal-distribution</a:t>
            </a:r>
          </a:p>
        </p:txBody>
      </p:sp>
      <p:sp>
        <p:nvSpPr>
          <p:cNvPr id="4" name="Slide Number Placeholder 3"/>
          <p:cNvSpPr>
            <a:spLocks noGrp="1"/>
          </p:cNvSpPr>
          <p:nvPr>
            <p:ph type="sldNum" sz="quarter" idx="5"/>
          </p:nvPr>
        </p:nvSpPr>
        <p:spPr/>
        <p:txBody>
          <a:bodyPr/>
          <a:lstStyle/>
          <a:p>
            <a:fld id="{D0D39104-115C-4501-A673-075924DC6C31}" type="slidenum">
              <a:rPr lang="en-US"/>
              <a:t>26</a:t>
            </a:fld>
            <a:endParaRPr lang="en-US"/>
          </a:p>
        </p:txBody>
      </p:sp>
    </p:spTree>
    <p:extLst>
      <p:ext uri="{BB962C8B-B14F-4D97-AF65-F5344CB8AC3E}">
        <p14:creationId xmlns:p14="http://schemas.microsoft.com/office/powerpoint/2010/main" val="3008839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https://matplotlib.org/gallery/statistics/boxplot_vs_violin.html</a:t>
            </a:r>
          </a:p>
          <a:p>
            <a:endParaRPr lang="en-US">
              <a:cs typeface="Calibri"/>
            </a:endParaRPr>
          </a:p>
          <a:p>
            <a:r>
              <a:rPr lang="en-US"/>
              <a:t>https://blog.modeanalytics.com/violin-plot-examples/</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28</a:t>
            </a:fld>
            <a:endParaRPr lang="en-US"/>
          </a:p>
        </p:txBody>
      </p:sp>
    </p:spTree>
    <p:extLst>
      <p:ext uri="{BB962C8B-B14F-4D97-AF65-F5344CB8AC3E}">
        <p14:creationId xmlns:p14="http://schemas.microsoft.com/office/powerpoint/2010/main" val="3258361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https://www.datascience.com/blog/introduction-to-bayesian-inference-learn-data-science-tutorials</a:t>
            </a:r>
          </a:p>
          <a:p>
            <a:endParaRPr lang="en-US">
              <a:cs typeface="Calibri"/>
            </a:endParaRPr>
          </a:p>
          <a:p>
            <a:r>
              <a:rPr lang="en-US">
                <a:hlinkClick r:id="rId4"/>
              </a:rPr>
              <a:t>https://ocw.mit.edu/courses/mathematics/18-05-introduction-to-probability-and-statistics-spring-2014/readings/MIT18_05S14_Reading20.pdf</a:t>
            </a:r>
            <a:endParaRPr lang="en-US">
              <a:cs typeface="Calibri"/>
            </a:endParaRPr>
          </a:p>
          <a:p>
            <a:endParaRPr lang="en-US">
              <a:cs typeface="Calibri"/>
            </a:endParaRPr>
          </a:p>
          <a:p>
            <a:r>
              <a:rPr lang="en-US"/>
              <a:t>https://datascienceinsider.wordpress.com/2015/09/17/frequentist-vs-baysian-a-never-ending-debate/</a:t>
            </a:r>
          </a:p>
        </p:txBody>
      </p:sp>
      <p:sp>
        <p:nvSpPr>
          <p:cNvPr id="4" name="Slide Number Placeholder 3"/>
          <p:cNvSpPr>
            <a:spLocks noGrp="1"/>
          </p:cNvSpPr>
          <p:nvPr>
            <p:ph type="sldNum" sz="quarter" idx="5"/>
          </p:nvPr>
        </p:nvSpPr>
        <p:spPr/>
        <p:txBody>
          <a:bodyPr/>
          <a:lstStyle/>
          <a:p>
            <a:fld id="{D0D39104-115C-4501-A673-075924DC6C31}" type="slidenum">
              <a:rPr lang="en-US"/>
              <a:t>29</a:t>
            </a:fld>
            <a:endParaRPr lang="en-US"/>
          </a:p>
        </p:txBody>
      </p:sp>
    </p:spTree>
    <p:extLst>
      <p:ext uri="{BB962C8B-B14F-4D97-AF65-F5344CB8AC3E}">
        <p14:creationId xmlns:p14="http://schemas.microsoft.com/office/powerpoint/2010/main" val="2193546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31</a:t>
            </a:fld>
            <a:endParaRPr lang="en-US"/>
          </a:p>
        </p:txBody>
      </p:sp>
    </p:spTree>
    <p:extLst>
      <p:ext uri="{BB962C8B-B14F-4D97-AF65-F5344CB8AC3E}">
        <p14:creationId xmlns:p14="http://schemas.microsoft.com/office/powerpoint/2010/main" val="2168470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https://tylervigen.com/view_correlation?id=1703</a:t>
            </a:r>
          </a:p>
        </p:txBody>
      </p:sp>
      <p:sp>
        <p:nvSpPr>
          <p:cNvPr id="4" name="Slide Number Placeholder 3"/>
          <p:cNvSpPr>
            <a:spLocks noGrp="1"/>
          </p:cNvSpPr>
          <p:nvPr>
            <p:ph type="sldNum" sz="quarter" idx="5"/>
          </p:nvPr>
        </p:nvSpPr>
        <p:spPr/>
        <p:txBody>
          <a:bodyPr/>
          <a:lstStyle/>
          <a:p>
            <a:fld id="{D0D39104-115C-4501-A673-075924DC6C31}" type="slidenum">
              <a:rPr lang="en-US"/>
              <a:t>32</a:t>
            </a:fld>
            <a:endParaRPr lang="en-US"/>
          </a:p>
        </p:txBody>
      </p:sp>
    </p:spTree>
    <p:extLst>
      <p:ext uri="{BB962C8B-B14F-4D97-AF65-F5344CB8AC3E}">
        <p14:creationId xmlns:p14="http://schemas.microsoft.com/office/powerpoint/2010/main" val="3986937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https://cseweb.ucsd.edu/~ricko/CSE3/Lie_with_Statistics.pdf</a:t>
            </a:r>
          </a:p>
          <a:p>
            <a:endParaRPr lang="en-US">
              <a:cs typeface="Calibri"/>
            </a:endParaRPr>
          </a:p>
          <a:p>
            <a:r>
              <a:rPr lang="en-US"/>
              <a:t>https://www.spencerburton.ca/learning-is-subjective/</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34</a:t>
            </a:fld>
            <a:endParaRPr lang="en-US"/>
          </a:p>
        </p:txBody>
      </p:sp>
    </p:spTree>
    <p:extLst>
      <p:ext uri="{BB962C8B-B14F-4D97-AF65-F5344CB8AC3E}">
        <p14:creationId xmlns:p14="http://schemas.microsoft.com/office/powerpoint/2010/main" val="485887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Source: https://cseweb.ucsd.edu/~ricko/CSE3/Lie_with_Statistics.pdf</a:t>
            </a:r>
          </a:p>
        </p:txBody>
      </p:sp>
      <p:sp>
        <p:nvSpPr>
          <p:cNvPr id="4" name="Slide Number Placeholder 3"/>
          <p:cNvSpPr>
            <a:spLocks noGrp="1"/>
          </p:cNvSpPr>
          <p:nvPr>
            <p:ph type="sldNum" sz="quarter" idx="5"/>
          </p:nvPr>
        </p:nvSpPr>
        <p:spPr/>
        <p:txBody>
          <a:bodyPr/>
          <a:lstStyle/>
          <a:p>
            <a:fld id="{D0D39104-115C-4501-A673-075924DC6C31}" type="slidenum">
              <a:rPr lang="en-US"/>
              <a:t>35</a:t>
            </a:fld>
            <a:endParaRPr lang="en-US"/>
          </a:p>
        </p:txBody>
      </p:sp>
    </p:spTree>
    <p:extLst>
      <p:ext uri="{BB962C8B-B14F-4D97-AF65-F5344CB8AC3E}">
        <p14:creationId xmlns:p14="http://schemas.microsoft.com/office/powerpoint/2010/main" val="1593398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http://www.threephaseline.com/substation-and-switchyard-services/</a:t>
            </a:r>
          </a:p>
        </p:txBody>
      </p:sp>
      <p:sp>
        <p:nvSpPr>
          <p:cNvPr id="4" name="Slide Number Placeholder 3"/>
          <p:cNvSpPr>
            <a:spLocks noGrp="1"/>
          </p:cNvSpPr>
          <p:nvPr>
            <p:ph type="sldNum" sz="quarter" idx="5"/>
          </p:nvPr>
        </p:nvSpPr>
        <p:spPr/>
        <p:txBody>
          <a:bodyPr/>
          <a:lstStyle/>
          <a:p>
            <a:fld id="{D0D39104-115C-4501-A673-075924DC6C31}" type="slidenum">
              <a:rPr lang="en-US"/>
              <a:t>37</a:t>
            </a:fld>
            <a:endParaRPr lang="en-US"/>
          </a:p>
        </p:txBody>
      </p:sp>
    </p:spTree>
    <p:extLst>
      <p:ext uri="{BB962C8B-B14F-4D97-AF65-F5344CB8AC3E}">
        <p14:creationId xmlns:p14="http://schemas.microsoft.com/office/powerpoint/2010/main" val="368091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http://www.progressfocusedapproach.com/discuss-progress-with-each-other/</a:t>
            </a:r>
          </a:p>
        </p:txBody>
      </p:sp>
      <p:sp>
        <p:nvSpPr>
          <p:cNvPr id="4" name="Slide Number Placeholder 3"/>
          <p:cNvSpPr>
            <a:spLocks noGrp="1"/>
          </p:cNvSpPr>
          <p:nvPr>
            <p:ph type="sldNum" sz="quarter" idx="5"/>
          </p:nvPr>
        </p:nvSpPr>
        <p:spPr/>
        <p:txBody>
          <a:bodyPr/>
          <a:lstStyle/>
          <a:p>
            <a:fld id="{D0D39104-115C-4501-A673-075924DC6C31}" type="slidenum">
              <a:rPr lang="en-US"/>
              <a:t>2</a:t>
            </a:fld>
            <a:endParaRPr lang="en-US"/>
          </a:p>
        </p:txBody>
      </p:sp>
    </p:spTree>
    <p:extLst>
      <p:ext uri="{BB962C8B-B14F-4D97-AF65-F5344CB8AC3E}">
        <p14:creationId xmlns:p14="http://schemas.microsoft.com/office/powerpoint/2010/main" val="1745314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Hook: what's the motivator ?</a:t>
            </a:r>
          </a:p>
        </p:txBody>
      </p:sp>
      <p:sp>
        <p:nvSpPr>
          <p:cNvPr id="4" name="Slide Number Placeholder 3"/>
          <p:cNvSpPr>
            <a:spLocks noGrp="1"/>
          </p:cNvSpPr>
          <p:nvPr>
            <p:ph type="sldNum" sz="quarter" idx="5"/>
          </p:nvPr>
        </p:nvSpPr>
        <p:spPr/>
        <p:txBody>
          <a:bodyPr/>
          <a:lstStyle/>
          <a:p>
            <a:fld id="{D0D39104-115C-4501-A673-075924DC6C31}" type="slidenum">
              <a:rPr lang="en-US"/>
              <a:t>39</a:t>
            </a:fld>
            <a:endParaRPr lang="en-US"/>
          </a:p>
        </p:txBody>
      </p:sp>
    </p:spTree>
    <p:extLst>
      <p:ext uri="{BB962C8B-B14F-4D97-AF65-F5344CB8AC3E}">
        <p14:creationId xmlns:p14="http://schemas.microsoft.com/office/powerpoint/2010/main" val="775552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https://www.ctspedia.org/do/view/CTSpedia/EducationalMaterials055</a:t>
            </a:r>
          </a:p>
          <a:p>
            <a:endParaRPr lang="en-US">
              <a:cs typeface="Calibri"/>
            </a:endParaRPr>
          </a:p>
          <a:p>
            <a:r>
              <a:rPr lang="en-US">
                <a:cs typeface="Calibri"/>
              </a:rPr>
              <a:t>See also </a:t>
            </a:r>
            <a:r>
              <a:rPr lang="en-US">
                <a:hlinkClick r:id="rId4"/>
              </a:rPr>
              <a:t>https://dataviz-literacy.wmflabs.org/#section-common-visualizations</a:t>
            </a:r>
            <a:endParaRPr lang="en-US">
              <a:cs typeface="Calibri"/>
              <a:hlinkClick r:id="rId4"/>
            </a:endParaRPr>
          </a:p>
          <a:p>
            <a:endParaRPr lang="en-US"/>
          </a:p>
        </p:txBody>
      </p:sp>
      <p:sp>
        <p:nvSpPr>
          <p:cNvPr id="4" name="Slide Number Placeholder 3"/>
          <p:cNvSpPr>
            <a:spLocks noGrp="1"/>
          </p:cNvSpPr>
          <p:nvPr>
            <p:ph type="sldNum" sz="quarter" idx="5"/>
          </p:nvPr>
        </p:nvSpPr>
        <p:spPr/>
        <p:txBody>
          <a:bodyPr/>
          <a:lstStyle/>
          <a:p>
            <a:fld id="{D0D39104-115C-4501-A673-075924DC6C31}" type="slidenum">
              <a:rPr lang="en-US"/>
              <a:t>41</a:t>
            </a:fld>
            <a:endParaRPr lang="en-US"/>
          </a:p>
        </p:txBody>
      </p:sp>
    </p:spTree>
    <p:extLst>
      <p:ext uri="{BB962C8B-B14F-4D97-AF65-F5344CB8AC3E}">
        <p14:creationId xmlns:p14="http://schemas.microsoft.com/office/powerpoint/2010/main" val="2265956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https://en.wikipedia.org/wiki/Limit_(mathematics)</a:t>
            </a:r>
          </a:p>
        </p:txBody>
      </p:sp>
      <p:sp>
        <p:nvSpPr>
          <p:cNvPr id="4" name="Slide Number Placeholder 3"/>
          <p:cNvSpPr>
            <a:spLocks noGrp="1"/>
          </p:cNvSpPr>
          <p:nvPr>
            <p:ph type="sldNum" sz="quarter" idx="5"/>
          </p:nvPr>
        </p:nvSpPr>
        <p:spPr/>
        <p:txBody>
          <a:bodyPr/>
          <a:lstStyle/>
          <a:p>
            <a:fld id="{D0D39104-115C-4501-A673-075924DC6C31}" type="slidenum">
              <a:rPr lang="en-US"/>
              <a:t>50</a:t>
            </a:fld>
            <a:endParaRPr lang="en-US"/>
          </a:p>
        </p:txBody>
      </p:sp>
    </p:spTree>
    <p:extLst>
      <p:ext uri="{BB962C8B-B14F-4D97-AF65-F5344CB8AC3E}">
        <p14:creationId xmlns:p14="http://schemas.microsoft.com/office/powerpoint/2010/main" val="1997020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51</a:t>
            </a:fld>
            <a:endParaRPr lang="en-US"/>
          </a:p>
        </p:txBody>
      </p:sp>
    </p:spTree>
    <p:extLst>
      <p:ext uri="{BB962C8B-B14F-4D97-AF65-F5344CB8AC3E}">
        <p14:creationId xmlns:p14="http://schemas.microsoft.com/office/powerpoint/2010/main" val="3242571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https://www.matroid.com/blog/post/the-hard-thing-about-deep-learning</a:t>
            </a:r>
          </a:p>
        </p:txBody>
      </p:sp>
      <p:sp>
        <p:nvSpPr>
          <p:cNvPr id="4" name="Slide Number Placeholder 3"/>
          <p:cNvSpPr>
            <a:spLocks noGrp="1"/>
          </p:cNvSpPr>
          <p:nvPr>
            <p:ph type="sldNum" sz="quarter" idx="5"/>
          </p:nvPr>
        </p:nvSpPr>
        <p:spPr/>
        <p:txBody>
          <a:bodyPr/>
          <a:lstStyle/>
          <a:p>
            <a:fld id="{D0D39104-115C-4501-A673-075924DC6C31}" type="slidenum">
              <a:rPr lang="en-US"/>
              <a:t>52</a:t>
            </a:fld>
            <a:endParaRPr lang="en-US"/>
          </a:p>
        </p:txBody>
      </p:sp>
    </p:spTree>
    <p:extLst>
      <p:ext uri="{BB962C8B-B14F-4D97-AF65-F5344CB8AC3E}">
        <p14:creationId xmlns:p14="http://schemas.microsoft.com/office/powerpoint/2010/main" val="2814591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https://heapanalytics.com/blog/data-stories/how-to-lie-with-data-visualization</a:t>
            </a:r>
          </a:p>
        </p:txBody>
      </p:sp>
      <p:sp>
        <p:nvSpPr>
          <p:cNvPr id="4" name="Slide Number Placeholder 3"/>
          <p:cNvSpPr>
            <a:spLocks noGrp="1"/>
          </p:cNvSpPr>
          <p:nvPr>
            <p:ph type="sldNum" sz="quarter" idx="5"/>
          </p:nvPr>
        </p:nvSpPr>
        <p:spPr/>
        <p:txBody>
          <a:bodyPr/>
          <a:lstStyle/>
          <a:p>
            <a:fld id="{D0D39104-115C-4501-A673-075924DC6C31}" type="slidenum">
              <a:rPr lang="en-US"/>
              <a:t>53</a:t>
            </a:fld>
            <a:endParaRPr lang="en-US"/>
          </a:p>
        </p:txBody>
      </p:sp>
    </p:spTree>
    <p:extLst>
      <p:ext uri="{BB962C8B-B14F-4D97-AF65-F5344CB8AC3E}">
        <p14:creationId xmlns:p14="http://schemas.microsoft.com/office/powerpoint/2010/main" val="3442767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https://heapanalytics.com/blog/data-stories/how-to-lie-with-data-visualization</a:t>
            </a:r>
          </a:p>
          <a:p>
            <a:endParaRPr lang="en-US">
              <a:cs typeface="Calibri"/>
            </a:endParaRPr>
          </a:p>
          <a:p>
            <a:r>
              <a:rPr lang="en-US">
                <a:hlinkClick r:id="rId4"/>
              </a:rPr>
              <a:t>https://callingbullshit.org/tools/tools_misleading_axes.html</a:t>
            </a:r>
          </a:p>
          <a:p>
            <a:endParaRPr lang="en-US">
              <a:cs typeface="Calibri"/>
            </a:endParaRPr>
          </a:p>
          <a:p>
            <a:r>
              <a:rPr lang="en-US">
                <a:hlinkClick r:id="rId5"/>
              </a:rPr>
              <a:t>https://callingbullshit.org/case_studies/case_study_musician_mortality.html</a:t>
            </a:r>
          </a:p>
          <a:p>
            <a:endParaRPr lang="en-US"/>
          </a:p>
          <a:p>
            <a:r>
              <a:rPr lang="en-US"/>
              <a:t>https://callingbullshit.org/tools/tools_proportional_ink.html</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55</a:t>
            </a:fld>
            <a:endParaRPr lang="en-US"/>
          </a:p>
        </p:txBody>
      </p:sp>
    </p:spTree>
    <p:extLst>
      <p:ext uri="{BB962C8B-B14F-4D97-AF65-F5344CB8AC3E}">
        <p14:creationId xmlns:p14="http://schemas.microsoft.com/office/powerpoint/2010/main" val="3762497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https://www.mugo.ca/Blog/Why-A-B-testing-is-an-important-part-of-your-digital-strategy</a:t>
            </a:r>
          </a:p>
        </p:txBody>
      </p:sp>
      <p:sp>
        <p:nvSpPr>
          <p:cNvPr id="4" name="Slide Number Placeholder 3"/>
          <p:cNvSpPr>
            <a:spLocks noGrp="1"/>
          </p:cNvSpPr>
          <p:nvPr>
            <p:ph type="sldNum" sz="quarter" idx="5"/>
          </p:nvPr>
        </p:nvSpPr>
        <p:spPr/>
        <p:txBody>
          <a:bodyPr/>
          <a:lstStyle/>
          <a:p>
            <a:fld id="{D0D39104-115C-4501-A673-075924DC6C31}" type="slidenum">
              <a:rPr lang="en-US"/>
              <a:t>58</a:t>
            </a:fld>
            <a:endParaRPr lang="en-US"/>
          </a:p>
        </p:txBody>
      </p:sp>
    </p:spTree>
    <p:extLst>
      <p:ext uri="{BB962C8B-B14F-4D97-AF65-F5344CB8AC3E}">
        <p14:creationId xmlns:p14="http://schemas.microsoft.com/office/powerpoint/2010/main" val="377465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https://www.quora.com/What-are-some-interesting-stories-about-Paul-Erdos</a:t>
            </a:r>
          </a:p>
        </p:txBody>
      </p:sp>
      <p:sp>
        <p:nvSpPr>
          <p:cNvPr id="4" name="Slide Number Placeholder 3"/>
          <p:cNvSpPr>
            <a:spLocks noGrp="1"/>
          </p:cNvSpPr>
          <p:nvPr>
            <p:ph type="sldNum" sz="quarter" idx="5"/>
          </p:nvPr>
        </p:nvSpPr>
        <p:spPr/>
        <p:txBody>
          <a:bodyPr/>
          <a:lstStyle/>
          <a:p>
            <a:fld id="{D0D39104-115C-4501-A673-075924DC6C31}" type="slidenum">
              <a:rPr lang="en-US"/>
              <a:t>8</a:t>
            </a:fld>
            <a:endParaRPr lang="en-US"/>
          </a:p>
        </p:txBody>
      </p:sp>
    </p:spTree>
    <p:extLst>
      <p:ext uri="{BB962C8B-B14F-4D97-AF65-F5344CB8AC3E}">
        <p14:creationId xmlns:p14="http://schemas.microsoft.com/office/powerpoint/2010/main" val="4127446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https://ww2.amstat.org/misc/DataScienceStatement.pdf</a:t>
            </a:r>
          </a:p>
          <a:p>
            <a:endParaRPr lang="en-US">
              <a:cs typeface="Calibri"/>
            </a:endParaRPr>
          </a:p>
          <a:p>
            <a:r>
              <a:rPr lang="en-US"/>
              <a:t>http://blog.webometrics.org.uk/2009/04/i-hate-my-job-the-web-is-just-a-jumbled-mess/</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12</a:t>
            </a:fld>
            <a:endParaRPr lang="en-US"/>
          </a:p>
        </p:txBody>
      </p:sp>
    </p:spTree>
    <p:extLst>
      <p:ext uri="{BB962C8B-B14F-4D97-AF65-F5344CB8AC3E}">
        <p14:creationId xmlns:p14="http://schemas.microsoft.com/office/powerpoint/2010/main" val="3965190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https://www.ctspedia.org/do/view/CTSpedia/EducationalMaterials055</a:t>
            </a:r>
          </a:p>
        </p:txBody>
      </p:sp>
      <p:sp>
        <p:nvSpPr>
          <p:cNvPr id="4" name="Slide Number Placeholder 3"/>
          <p:cNvSpPr>
            <a:spLocks noGrp="1"/>
          </p:cNvSpPr>
          <p:nvPr>
            <p:ph type="sldNum" sz="quarter" idx="5"/>
          </p:nvPr>
        </p:nvSpPr>
        <p:spPr/>
        <p:txBody>
          <a:bodyPr/>
          <a:lstStyle/>
          <a:p>
            <a:fld id="{D0D39104-115C-4501-A673-075924DC6C31}" type="slidenum">
              <a:rPr lang="en-US"/>
              <a:t>13</a:t>
            </a:fld>
            <a:endParaRPr lang="en-US"/>
          </a:p>
        </p:txBody>
      </p:sp>
    </p:spTree>
    <p:extLst>
      <p:ext uri="{BB962C8B-B14F-4D97-AF65-F5344CB8AC3E}">
        <p14:creationId xmlns:p14="http://schemas.microsoft.com/office/powerpoint/2010/main" val="318507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US">
              <a:cs typeface="Calibri"/>
            </a:endParaRPr>
          </a:p>
          <a:p>
            <a:pPr marL="228600" indent="-228600">
              <a:lnSpc>
                <a:spcPct val="90000"/>
              </a:lnSpc>
              <a:spcBef>
                <a:spcPts val="1000"/>
              </a:spcBef>
              <a:buChar char="•"/>
            </a:pPr>
            <a:r>
              <a:rPr lang="en-US"/>
              <a:t>Eye color </a:t>
            </a:r>
          </a:p>
          <a:p>
            <a:pPr marL="228600" indent="-228600">
              <a:lnSpc>
                <a:spcPct val="90000"/>
              </a:lnSpc>
              <a:spcBef>
                <a:spcPts val="1000"/>
              </a:spcBef>
              <a:buChar char="•"/>
            </a:pPr>
            <a:r>
              <a:rPr lang="en-US"/>
              <a:t>Time</a:t>
            </a:r>
          </a:p>
          <a:p>
            <a:pPr marL="228600" indent="-228600">
              <a:lnSpc>
                <a:spcPct val="90000"/>
              </a:lnSpc>
              <a:spcBef>
                <a:spcPts val="1000"/>
              </a:spcBef>
              <a:buChar char="•"/>
            </a:pPr>
            <a:r>
              <a:rPr lang="en-US"/>
              <a:t>Distance</a:t>
            </a:r>
          </a:p>
          <a:p>
            <a:pPr marL="228600" indent="-228600">
              <a:lnSpc>
                <a:spcPct val="90000"/>
              </a:lnSpc>
              <a:spcBef>
                <a:spcPts val="1000"/>
              </a:spcBef>
              <a:buChar char="•"/>
            </a:pPr>
            <a:endParaRPr lang="en-US"/>
          </a:p>
          <a:p>
            <a:r>
              <a:rPr lang="en-US">
                <a:hlinkClick r:id="rId3"/>
              </a:rPr>
              <a:t>https://omgfacts.com/your-blue-eyes-arent-actually-blue/</a:t>
            </a:r>
            <a:endParaRPr lang="en-US"/>
          </a:p>
          <a:p>
            <a:endParaRPr lang="en-US">
              <a:cs typeface="Calibri"/>
            </a:endParaRPr>
          </a:p>
          <a:p>
            <a:r>
              <a:rPr lang="en-US">
                <a:hlinkClick r:id="rId4"/>
              </a:rPr>
              <a:t>https://www.macupdate.com/app/mac/28575/digital-clock</a:t>
            </a:r>
          </a:p>
          <a:p>
            <a:endParaRPr lang="en-US">
              <a:cs typeface="Calibri"/>
            </a:endParaRPr>
          </a:p>
          <a:p>
            <a:r>
              <a:rPr lang="en-US">
                <a:hlinkClick r:id="rId5"/>
              </a:rPr>
              <a:t>https://www.flickr.com/photos/raymondyue/13908293023</a:t>
            </a:r>
            <a:endParaRPr lang="en-US"/>
          </a:p>
          <a:p>
            <a:endParaRPr lang="en-US"/>
          </a:p>
          <a:p>
            <a:r>
              <a:rPr lang="en-US"/>
              <a:t>https://www.roadtrafficsigns.com/55-mph-signs</a:t>
            </a:r>
          </a:p>
        </p:txBody>
      </p:sp>
      <p:sp>
        <p:nvSpPr>
          <p:cNvPr id="4" name="Slide Number Placeholder 3"/>
          <p:cNvSpPr>
            <a:spLocks noGrp="1"/>
          </p:cNvSpPr>
          <p:nvPr>
            <p:ph type="sldNum" sz="quarter" idx="5"/>
          </p:nvPr>
        </p:nvSpPr>
        <p:spPr/>
        <p:txBody>
          <a:bodyPr/>
          <a:lstStyle/>
          <a:p>
            <a:fld id="{D0D39104-115C-4501-A673-075924DC6C31}" type="slidenum">
              <a:rPr lang="en-US"/>
              <a:t>15</a:t>
            </a:fld>
            <a:endParaRPr lang="en-US"/>
          </a:p>
        </p:txBody>
      </p:sp>
    </p:spTree>
    <p:extLst>
      <p:ext uri="{BB962C8B-B14F-4D97-AF65-F5344CB8AC3E}">
        <p14:creationId xmlns:p14="http://schemas.microsoft.com/office/powerpoint/2010/main" val="269104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https://www.memrise.com/course/753193/memorize-a-deck-of-cards-2/</a:t>
            </a:r>
          </a:p>
          <a:p>
            <a:endParaRPr lang="en-US">
              <a:cs typeface="Calibri"/>
            </a:endParaRPr>
          </a:p>
          <a:p>
            <a:r>
              <a:rPr lang="en-US">
                <a:hlinkClick r:id="rId4"/>
              </a:rPr>
              <a:t>https://www.allworship.com/deck-cards/</a:t>
            </a:r>
            <a:endParaRPr lang="en-US"/>
          </a:p>
          <a:p>
            <a:endParaRPr lang="en-US"/>
          </a:p>
          <a:p>
            <a:endParaRPr lang="en-US"/>
          </a:p>
        </p:txBody>
      </p:sp>
      <p:sp>
        <p:nvSpPr>
          <p:cNvPr id="4" name="Slide Number Placeholder 3"/>
          <p:cNvSpPr>
            <a:spLocks noGrp="1"/>
          </p:cNvSpPr>
          <p:nvPr>
            <p:ph type="sldNum" sz="quarter" idx="5"/>
          </p:nvPr>
        </p:nvSpPr>
        <p:spPr/>
        <p:txBody>
          <a:bodyPr/>
          <a:lstStyle/>
          <a:p>
            <a:fld id="{D0D39104-115C-4501-A673-075924DC6C31}" type="slidenum">
              <a:rPr lang="en-US"/>
              <a:t>17</a:t>
            </a:fld>
            <a:endParaRPr lang="en-US"/>
          </a:p>
        </p:txBody>
      </p:sp>
    </p:spTree>
    <p:extLst>
      <p:ext uri="{BB962C8B-B14F-4D97-AF65-F5344CB8AC3E}">
        <p14:creationId xmlns:p14="http://schemas.microsoft.com/office/powerpoint/2010/main" val="2054911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https://mathematica.stackexchange.com/questions/16108/standard-deck-of-52-playing-cards-in-curated-data</a:t>
            </a:r>
          </a:p>
        </p:txBody>
      </p:sp>
      <p:sp>
        <p:nvSpPr>
          <p:cNvPr id="4" name="Slide Number Placeholder 3"/>
          <p:cNvSpPr>
            <a:spLocks noGrp="1"/>
          </p:cNvSpPr>
          <p:nvPr>
            <p:ph type="sldNum" sz="quarter" idx="5"/>
          </p:nvPr>
        </p:nvSpPr>
        <p:spPr/>
        <p:txBody>
          <a:bodyPr/>
          <a:lstStyle/>
          <a:p>
            <a:fld id="{D0D39104-115C-4501-A673-075924DC6C31}" type="slidenum">
              <a:rPr lang="en-US"/>
              <a:t>18</a:t>
            </a:fld>
            <a:endParaRPr lang="en-US"/>
          </a:p>
        </p:txBody>
      </p:sp>
    </p:spTree>
    <p:extLst>
      <p:ext uri="{BB962C8B-B14F-4D97-AF65-F5344CB8AC3E}">
        <p14:creationId xmlns:p14="http://schemas.microsoft.com/office/powerpoint/2010/main" val="199314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https://connexcu.wordpress.com/2013/07/16/dont-flip-a-coin-on-your-financial-future/</a:t>
            </a:r>
          </a:p>
        </p:txBody>
      </p:sp>
      <p:sp>
        <p:nvSpPr>
          <p:cNvPr id="4" name="Slide Number Placeholder 3"/>
          <p:cNvSpPr>
            <a:spLocks noGrp="1"/>
          </p:cNvSpPr>
          <p:nvPr>
            <p:ph type="sldNum" sz="quarter" idx="5"/>
          </p:nvPr>
        </p:nvSpPr>
        <p:spPr/>
        <p:txBody>
          <a:bodyPr/>
          <a:lstStyle/>
          <a:p>
            <a:fld id="{D0D39104-115C-4501-A673-075924DC6C31}" type="slidenum">
              <a:rPr lang="en-US"/>
              <a:t>20</a:t>
            </a:fld>
            <a:endParaRPr lang="en-US"/>
          </a:p>
        </p:txBody>
      </p:sp>
    </p:spTree>
    <p:extLst>
      <p:ext uri="{BB962C8B-B14F-4D97-AF65-F5344CB8AC3E}">
        <p14:creationId xmlns:p14="http://schemas.microsoft.com/office/powerpoint/2010/main" val="272261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coursera.org/learn/datasciencemathskil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umbcdata601/fall2018/blob/master/jupyter_notebooks/week3_math/modeling_random_coin_flips.ipynb" TargetMode="External"/><Relationship Id="rId2" Type="http://schemas.openxmlformats.org/officeDocument/2006/relationships/hyperlink" Target="http://pythontutor.com/visualiz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umbcdata601/fall2018/blob/master/jupyter_notebooks/week3_math/binomial%20distribution%20for%20coin%20flips.ipynb"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Error_ba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n.wikipedia.org/wiki/Violin_plot" TargetMode="External"/><Relationship Id="rId5" Type="http://schemas.openxmlformats.org/officeDocument/2006/relationships/hyperlink" Target="https://en.wikipedia.org/wiki/Standard_deviation" TargetMode="External"/><Relationship Id="rId4" Type="http://schemas.openxmlformats.org/officeDocument/2006/relationships/hyperlink" Target="https://en.wikipedia.org/wiki/Varianc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KhAUfqhLakw"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octest" TargetMode="External"/><Relationship Id="rId2" Type="http://schemas.openxmlformats.org/officeDocument/2006/relationships/hyperlink" Target="https://www.python.org/dev/peps/pep-0257/"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tats.seandolinar.com/covariance-different-ways-to-explain/" TargetMode="External"/><Relationship Id="rId2" Type="http://schemas.openxmlformats.org/officeDocument/2006/relationships/hyperlink" Target="https://www.countbayesie.com/blog/2015/2/21/variance-co-variance-and-correlation" TargetMode="External"/><Relationship Id="rId1" Type="http://schemas.openxmlformats.org/officeDocument/2006/relationships/slideLayout" Target="../slideLayouts/slideLayout2.xml"/><Relationship Id="rId5" Type="http://schemas.openxmlformats.org/officeDocument/2006/relationships/hyperlink" Target="https://en.wikipedia.org/wiki/Covariance" TargetMode="External"/><Relationship Id="rId4" Type="http://schemas.openxmlformats.org/officeDocument/2006/relationships/hyperlink" Target="https://mbernste.github.io/files/notes/VisualizingVarianceCovariance.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Sampling_bia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bmreports.com/bmrs/?q=demand/rollingsystemdeman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umbcdata601/fall2018/blob/master/jupyter_notebooks/week3_math/visualizing_time_variation_v5_final_product_looks_easy.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spUNpyF58BY" TargetMode="External"/><Relationship Id="rId2" Type="http://schemas.openxmlformats.org/officeDocument/2006/relationships/hyperlink" Target="https://github.com/umbcdata601/fall2018/blob/master/jupyter_notebooks/week3_math/histogram%20of%20my%20Chrome%20history.ipynb"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tinlizzie.org/histograms/" TargetMode="External"/><Relationship Id="rId7" Type="http://schemas.openxmlformats.org/officeDocument/2006/relationships/hyperlink" Target="https://datavizcatalogue.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4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0.jpe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29.jpeg"/><Relationship Id="rId4" Type="http://schemas.openxmlformats.org/officeDocument/2006/relationships/image" Target="../media/image14.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Principal_component_analysis" TargetMode="External"/><Relationship Id="rId2" Type="http://schemas.openxmlformats.org/officeDocument/2006/relationships/hyperlink" Target="https://en.wikipedia.org/wiki/Word2vec" TargetMode="External"/><Relationship Id="rId1" Type="http://schemas.openxmlformats.org/officeDocument/2006/relationships/slideLayout" Target="../slideLayouts/slideLayout2.xml"/><Relationship Id="rId4" Type="http://schemas.openxmlformats.org/officeDocument/2006/relationships/hyperlink" Target="https://www.khanacademy.org/math/linear-algebra" TargetMode="Externa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Num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watch?v=l50iaaVDzLQ"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s://www.khanacademy.org/math/multivariable-calculus" TargetMode="External"/><Relationship Id="rId4" Type="http://schemas.openxmlformats.org/officeDocument/2006/relationships/hyperlink" Target="https://www.youtube.com/watch?v=WUvTyaaNkzM&#8203;"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Gradient_descent" TargetMode="External"/><Relationship Id="rId7" Type="http://schemas.openxmlformats.org/officeDocument/2006/relationships/hyperlink" Target="https://nbviewer.jupyter.org/github/URXtech/techblog/blob/master/continuousTimeMarkovChain/markovChain.ipynb&#820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udacity.com/course/differential-equations-in-action--cs222" TargetMode="External"/><Relationship Id="rId5" Type="http://schemas.openxmlformats.org/officeDocument/2006/relationships/image" Target="../media/image36.png"/><Relationship Id="rId4" Type="http://schemas.openxmlformats.org/officeDocument/2006/relationships/hyperlink" Target="http://stanford.edu/class/ee364a/index.html"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hyperlink" Target="https://callingbullshit.org/tools/tools_misleading_axes.html"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gif"/><Relationship Id="rId4" Type="http://schemas.openxmlformats.org/officeDocument/2006/relationships/image" Target="../media/image39.jpeg"/></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Harmonic_mean" TargetMode="External"/><Relationship Id="rId2" Type="http://schemas.openxmlformats.org/officeDocument/2006/relationships/hyperlink" Target="https://en.wikipedia.org/wiki/Arithmetic_mean" TargetMode="External"/><Relationship Id="rId1" Type="http://schemas.openxmlformats.org/officeDocument/2006/relationships/slideLayout" Target="../slideLayouts/slideLayout2.xml"/><Relationship Id="rId4" Type="http://schemas.openxmlformats.org/officeDocument/2006/relationships/hyperlink" Target="https://en.wikipedia.org/wiki/Geometric%20mean"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xkcd.com/1122/" TargetMode="External"/><Relationship Id="rId2" Type="http://schemas.openxmlformats.org/officeDocument/2006/relationships/hyperlink" Target="https://www.explainxkcd.com/wiki/index.php/882:_Significant" TargetMode="External"/><Relationship Id="rId1" Type="http://schemas.openxmlformats.org/officeDocument/2006/relationships/slideLayout" Target="../slideLayouts/slideLayout2.xml"/><Relationship Id="rId5" Type="http://schemas.openxmlformats.org/officeDocument/2006/relationships/hyperlink" Target="https://xkcd.com/1478/" TargetMode="External"/><Relationship Id="rId4" Type="http://schemas.openxmlformats.org/officeDocument/2006/relationships/hyperlink" Target="https://xkcd.com/882/"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en.wikipedia.org/wiki/Exploratory_data_analysis&#8203;"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s://en.wikipedia.org/wiki/A/B_testing" TargetMode="External"/><Relationship Id="rId4" Type="http://schemas.openxmlformats.org/officeDocument/2006/relationships/hyperlink" Target="https://en.wikipedia.org/wiki/Statistical_hypothesis_testing&#8203;"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hyperlink" Target="https://www.bmreports.com/bmrs/?q=demand/rollingsystemdemand"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near_algebra" TargetMode="External"/><Relationship Id="rId7"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Probability" TargetMode="External"/><Relationship Id="rId5" Type="http://schemas.openxmlformats.org/officeDocument/2006/relationships/hyperlink" Target="https://en.wikipedia.org/wiki/How_to_Lie_with_Statistics&#8203;" TargetMode="External"/><Relationship Id="rId4" Type="http://schemas.openxmlformats.org/officeDocument/2006/relationships/hyperlink" Target="https://en.wikipedia.org/wiki/Statistic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852868"/>
            <a:ext cx="9144000" cy="1655762"/>
          </a:xfrm>
        </p:spPr>
        <p:txBody>
          <a:bodyPr vert="horz" lIns="91440" tIns="45720" rIns="91440" bIns="45720" rtlCol="0" anchor="t">
            <a:normAutofit lnSpcReduction="10000"/>
          </a:bodyPr>
          <a:lstStyle/>
          <a:p>
            <a:r>
              <a:rPr lang="en-US" i="1">
                <a:cs typeface="Calibri"/>
              </a:rPr>
              <a:t>How much </a:t>
            </a:r>
            <a:r>
              <a:rPr lang="en-US" i="1" err="1">
                <a:cs typeface="Calibri"/>
              </a:rPr>
              <a:t>maths</a:t>
            </a:r>
            <a:r>
              <a:rPr lang="en-US" i="1">
                <a:cs typeface="Calibri"/>
              </a:rPr>
              <a:t> do I need to learn to be a data scientist?</a:t>
            </a:r>
            <a:endParaRPr lang="en-US" i="1"/>
          </a:p>
          <a:p>
            <a:endParaRPr lang="en-US">
              <a:cs typeface="Calibri"/>
            </a:endParaRPr>
          </a:p>
          <a:p>
            <a:r>
              <a:rPr lang="en-US">
                <a:cs typeface="Calibri"/>
              </a:rPr>
              <a:t>Data 601 @ UMBC</a:t>
            </a:r>
          </a:p>
          <a:p>
            <a:r>
              <a:rPr lang="en-US">
                <a:cs typeface="Calibri"/>
              </a:rPr>
              <a:t>September 13, 2018</a:t>
            </a:r>
          </a:p>
        </p:txBody>
      </p:sp>
      <p:sp>
        <p:nvSpPr>
          <p:cNvPr id="4" name="TextBox 3">
            <a:extLst>
              <a:ext uri="{FF2B5EF4-FFF2-40B4-BE49-F238E27FC236}">
                <a16:creationId xmlns:a16="http://schemas.microsoft.com/office/drawing/2014/main" id="{5341FA58-9DF1-4734-B33B-71ED1A7CD32C}"/>
              </a:ext>
            </a:extLst>
          </p:cNvPr>
          <p:cNvSpPr txBox="1"/>
          <p:nvPr/>
        </p:nvSpPr>
        <p:spPr>
          <a:xfrm>
            <a:off x="9037607" y="593928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These notes are </a:t>
            </a:r>
            <a:r>
              <a:rPr lang="en-US">
                <a:cs typeface="Calibri"/>
                <a:hlinkClick r:id="rId3"/>
              </a:rPr>
              <a:t>CC BY 4.0</a:t>
            </a:r>
            <a:endParaRPr lang="en-US">
              <a:hlinkClick r:id="rId3"/>
            </a:endParaRPr>
          </a:p>
        </p:txBody>
      </p:sp>
      <p:pic>
        <p:nvPicPr>
          <p:cNvPr id="5" name="Picture 5" descr="A picture containing tree, text&#10;&#10;Description generated with high confidence">
            <a:extLst>
              <a:ext uri="{FF2B5EF4-FFF2-40B4-BE49-F238E27FC236}">
                <a16:creationId xmlns:a16="http://schemas.microsoft.com/office/drawing/2014/main" id="{53B2EDBA-0928-4C83-BA2A-0AA931540985}"/>
              </a:ext>
            </a:extLst>
          </p:cNvPr>
          <p:cNvPicPr>
            <a:picLocks noChangeAspect="1"/>
          </p:cNvPicPr>
          <p:nvPr/>
        </p:nvPicPr>
        <p:blipFill>
          <a:blip r:embed="rId4"/>
          <a:stretch>
            <a:fillRect/>
          </a:stretch>
        </p:blipFill>
        <p:spPr>
          <a:xfrm>
            <a:off x="1791418" y="-261358"/>
            <a:ext cx="8781690" cy="4950940"/>
          </a:xfrm>
          <a:prstGeom prst="rect">
            <a:avLst/>
          </a:prstGeom>
        </p:spPr>
      </p:pic>
      <p:sp>
        <p:nvSpPr>
          <p:cNvPr id="2" name="Title 1"/>
          <p:cNvSpPr>
            <a:spLocks noGrp="1"/>
          </p:cNvSpPr>
          <p:nvPr>
            <p:ph type="ctrTitle"/>
          </p:nvPr>
        </p:nvSpPr>
        <p:spPr>
          <a:xfrm>
            <a:off x="1524000" y="1122363"/>
            <a:ext cx="9144000" cy="2387600"/>
          </a:xfrm>
        </p:spPr>
        <p:txBody>
          <a:bodyPr>
            <a:normAutofit/>
          </a:bodyPr>
          <a:lstStyle/>
          <a:p>
            <a:r>
              <a:rPr lang="en-US" sz="9600" b="1">
                <a:solidFill>
                  <a:schemeClr val="bg1"/>
                </a:solidFill>
                <a:cs typeface="Calibri Light"/>
              </a:rPr>
              <a:t>Class 3: Math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ADBB-6B93-4339-BBF9-E9AFC39BC724}"/>
              </a:ext>
            </a:extLst>
          </p:cNvPr>
          <p:cNvSpPr>
            <a:spLocks noGrp="1"/>
          </p:cNvSpPr>
          <p:nvPr>
            <p:ph type="title"/>
          </p:nvPr>
        </p:nvSpPr>
        <p:spPr/>
        <p:txBody>
          <a:bodyPr/>
          <a:lstStyle/>
          <a:p>
            <a:r>
              <a:rPr lang="en-US">
                <a:cs typeface="Calibri Light"/>
              </a:rPr>
              <a:t>Where </a:t>
            </a:r>
            <a:r>
              <a:rPr lang="en-US" b="1">
                <a:cs typeface="Calibri Light"/>
              </a:rPr>
              <a:t>Math </a:t>
            </a:r>
            <a:r>
              <a:rPr lang="en-US">
                <a:cs typeface="Calibri Light"/>
              </a:rPr>
              <a:t>shows up in </a:t>
            </a:r>
            <a:r>
              <a:rPr lang="en-US" b="1">
                <a:cs typeface="Calibri Light"/>
              </a:rPr>
              <a:t>Data Science</a:t>
            </a:r>
          </a:p>
        </p:txBody>
      </p:sp>
      <p:sp>
        <p:nvSpPr>
          <p:cNvPr id="3" name="Content Placeholder 2">
            <a:extLst>
              <a:ext uri="{FF2B5EF4-FFF2-40B4-BE49-F238E27FC236}">
                <a16:creationId xmlns:a16="http://schemas.microsoft.com/office/drawing/2014/main" id="{F689A221-F32B-4F31-A5B0-22424E7EDBDD}"/>
              </a:ext>
            </a:extLst>
          </p:cNvPr>
          <p:cNvSpPr>
            <a:spLocks noGrp="1"/>
          </p:cNvSpPr>
          <p:nvPr>
            <p:ph idx="1"/>
          </p:nvPr>
        </p:nvSpPr>
        <p:spPr>
          <a:xfrm>
            <a:off x="838200" y="2328832"/>
            <a:ext cx="10515600" cy="3848131"/>
          </a:xfrm>
        </p:spPr>
        <p:txBody>
          <a:bodyPr vert="horz" lIns="91440" tIns="45720" rIns="91440" bIns="45720" rtlCol="0" anchor="t">
            <a:normAutofit/>
          </a:bodyPr>
          <a:lstStyle/>
          <a:p>
            <a:r>
              <a:rPr lang="en-US">
                <a:cs typeface="Calibri"/>
              </a:rPr>
              <a:t>Cleaning data – </a:t>
            </a:r>
            <a:r>
              <a:rPr lang="en-US" i="1">
                <a:cs typeface="Calibri"/>
              </a:rPr>
              <a:t>filling in gaps for missing data with interpolation</a:t>
            </a:r>
          </a:p>
          <a:p>
            <a:r>
              <a:rPr lang="en-US">
                <a:cs typeface="Calibri"/>
              </a:rPr>
              <a:t>Modeling expectations – </a:t>
            </a:r>
            <a:r>
              <a:rPr lang="en-US" i="1">
                <a:cs typeface="Calibri"/>
              </a:rPr>
              <a:t>sense-making, distribution of each variable</a:t>
            </a:r>
          </a:p>
          <a:p>
            <a:r>
              <a:rPr lang="en-US">
                <a:cs typeface="Calibri"/>
              </a:rPr>
              <a:t>Generating hypotheses that are numerically testable</a:t>
            </a:r>
            <a:endParaRPr lang="en-US"/>
          </a:p>
          <a:p>
            <a:r>
              <a:rPr lang="en-US">
                <a:cs typeface="Calibri"/>
              </a:rPr>
              <a:t>Evaluating test results to validate hypotheses</a:t>
            </a:r>
          </a:p>
          <a:p>
            <a:r>
              <a:rPr lang="en-US">
                <a:cs typeface="Calibri"/>
              </a:rPr>
              <a:t>Analysis of results – </a:t>
            </a:r>
            <a:r>
              <a:rPr lang="en-US" i="1">
                <a:cs typeface="Calibri"/>
              </a:rPr>
              <a:t>visualization, sanity checks</a:t>
            </a:r>
            <a:endParaRPr lang="en-US"/>
          </a:p>
          <a:p>
            <a:r>
              <a:rPr lang="en-US">
                <a:cs typeface="Calibri"/>
              </a:rPr>
              <a:t>Explanation of story to audience – what do you expect customers to take away? What is their language?</a:t>
            </a:r>
          </a:p>
        </p:txBody>
      </p:sp>
    </p:spTree>
    <p:extLst>
      <p:ext uri="{BB962C8B-B14F-4D97-AF65-F5344CB8AC3E}">
        <p14:creationId xmlns:p14="http://schemas.microsoft.com/office/powerpoint/2010/main" val="320566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8F32-0574-483A-960C-687317B636EC}"/>
              </a:ext>
            </a:extLst>
          </p:cNvPr>
          <p:cNvSpPr>
            <a:spLocks noGrp="1"/>
          </p:cNvSpPr>
          <p:nvPr>
            <p:ph type="title"/>
          </p:nvPr>
        </p:nvSpPr>
        <p:spPr/>
        <p:txBody>
          <a:bodyPr/>
          <a:lstStyle/>
          <a:p>
            <a:r>
              <a:rPr lang="en-US">
                <a:cs typeface="Calibri Light"/>
              </a:rPr>
              <a:t>Resources for learning Math</a:t>
            </a:r>
            <a:endParaRPr lang="en-US"/>
          </a:p>
        </p:txBody>
      </p:sp>
      <p:sp>
        <p:nvSpPr>
          <p:cNvPr id="3" name="Content Placeholder 2">
            <a:extLst>
              <a:ext uri="{FF2B5EF4-FFF2-40B4-BE49-F238E27FC236}">
                <a16:creationId xmlns:a16="http://schemas.microsoft.com/office/drawing/2014/main" id="{9F777788-C618-43F8-88B5-F8DDAE0C53B0}"/>
              </a:ext>
            </a:extLst>
          </p:cNvPr>
          <p:cNvSpPr>
            <a:spLocks noGrp="1"/>
          </p:cNvSpPr>
          <p:nvPr>
            <p:ph idx="1"/>
          </p:nvPr>
        </p:nvSpPr>
        <p:spPr>
          <a:xfrm>
            <a:off x="334993" y="1825625"/>
            <a:ext cx="10975675" cy="4351338"/>
          </a:xfrm>
        </p:spPr>
        <p:txBody>
          <a:bodyPr vert="horz" lIns="91440" tIns="45720" rIns="91440" bIns="45720" rtlCol="0" anchor="t">
            <a:normAutofit/>
          </a:bodyPr>
          <a:lstStyle/>
          <a:p>
            <a:r>
              <a:rPr lang="en-US">
                <a:cs typeface="Calibri"/>
              </a:rPr>
              <a:t>Focus on learning the jargon; this is necessary for searching</a:t>
            </a:r>
          </a:p>
          <a:p>
            <a:r>
              <a:rPr lang="en-US">
                <a:cs typeface="Calibri"/>
              </a:rPr>
              <a:t>For a given topic, evaluate the many options before investing time</a:t>
            </a:r>
          </a:p>
          <a:p>
            <a:pPr lvl="1"/>
            <a:r>
              <a:rPr lang="en-US">
                <a:cs typeface="Calibri"/>
              </a:rPr>
              <a:t>Teaching style </a:t>
            </a:r>
          </a:p>
          <a:p>
            <a:pPr lvl="1"/>
            <a:r>
              <a:rPr lang="en-US">
                <a:cs typeface="Calibri"/>
              </a:rPr>
              <a:t>Level of complexity</a:t>
            </a:r>
          </a:p>
          <a:p>
            <a:pPr lvl="1"/>
            <a:r>
              <a:rPr lang="en-US">
                <a:cs typeface="Calibri"/>
              </a:rPr>
              <a:t>Assumptions about you, the student reader</a:t>
            </a:r>
          </a:p>
          <a:p>
            <a:pPr marL="0" indent="0">
              <a:buNone/>
            </a:pPr>
            <a:endParaRPr lang="en-US">
              <a:cs typeface="Calibri"/>
            </a:endParaRPr>
          </a:p>
          <a:p>
            <a:pPr marL="0" indent="0">
              <a:buNone/>
            </a:pPr>
            <a:r>
              <a:rPr lang="en-US">
                <a:cs typeface="Calibri"/>
              </a:rPr>
              <a:t>Free resources</a:t>
            </a:r>
          </a:p>
          <a:p>
            <a:r>
              <a:rPr lang="en-US">
                <a:cs typeface="Calibri"/>
              </a:rPr>
              <a:t>Online (blogs, </a:t>
            </a:r>
            <a:r>
              <a:rPr lang="en-US">
                <a:cs typeface="Calibri"/>
                <a:hlinkClick r:id="rId2"/>
              </a:rPr>
              <a:t>Coursera</a:t>
            </a:r>
            <a:r>
              <a:rPr lang="en-US">
                <a:cs typeface="Calibri"/>
              </a:rPr>
              <a:t>, YouTube)</a:t>
            </a:r>
          </a:p>
          <a:p>
            <a:r>
              <a:rPr lang="en-US">
                <a:cs typeface="Calibri"/>
              </a:rPr>
              <a:t>Books</a:t>
            </a:r>
          </a:p>
          <a:p>
            <a:endParaRPr lang="en-US">
              <a:cs typeface="Calibri"/>
            </a:endParaRPr>
          </a:p>
        </p:txBody>
      </p:sp>
      <p:pic>
        <p:nvPicPr>
          <p:cNvPr id="4" name="Picture 4" descr="A map with text&#10;&#10;Description generated with high confidence">
            <a:extLst>
              <a:ext uri="{FF2B5EF4-FFF2-40B4-BE49-F238E27FC236}">
                <a16:creationId xmlns:a16="http://schemas.microsoft.com/office/drawing/2014/main" id="{A1BDF169-B15C-4D4D-BC9F-7397D2F60482}"/>
              </a:ext>
            </a:extLst>
          </p:cNvPr>
          <p:cNvPicPr>
            <a:picLocks noChangeAspect="1"/>
          </p:cNvPicPr>
          <p:nvPr/>
        </p:nvPicPr>
        <p:blipFill>
          <a:blip r:embed="rId3"/>
          <a:stretch>
            <a:fillRect/>
          </a:stretch>
        </p:blipFill>
        <p:spPr>
          <a:xfrm>
            <a:off x="6837872" y="2980839"/>
            <a:ext cx="5316747" cy="3757415"/>
          </a:xfrm>
          <a:prstGeom prst="rect">
            <a:avLst/>
          </a:prstGeom>
        </p:spPr>
      </p:pic>
    </p:spTree>
    <p:extLst>
      <p:ext uri="{BB962C8B-B14F-4D97-AF65-F5344CB8AC3E}">
        <p14:creationId xmlns:p14="http://schemas.microsoft.com/office/powerpoint/2010/main" val="211717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id="{4ABEDE0B-3836-4AAB-BA8E-1444E23EC9E7}"/>
              </a:ext>
            </a:extLst>
          </p:cNvPr>
          <p:cNvPicPr>
            <a:picLocks noChangeAspect="1"/>
          </p:cNvPicPr>
          <p:nvPr/>
        </p:nvPicPr>
        <p:blipFill>
          <a:blip r:embed="rId3"/>
          <a:stretch>
            <a:fillRect/>
          </a:stretch>
        </p:blipFill>
        <p:spPr>
          <a:xfrm>
            <a:off x="2639683" y="2079730"/>
            <a:ext cx="7185803" cy="3978125"/>
          </a:xfrm>
          <a:prstGeom prst="rect">
            <a:avLst/>
          </a:prstGeom>
        </p:spPr>
      </p:pic>
      <p:sp>
        <p:nvSpPr>
          <p:cNvPr id="2" name="Title 1">
            <a:extLst>
              <a:ext uri="{FF2B5EF4-FFF2-40B4-BE49-F238E27FC236}">
                <a16:creationId xmlns:a16="http://schemas.microsoft.com/office/drawing/2014/main" id="{832884D5-4936-4D90-B4D6-930B8C79AA48}"/>
              </a:ext>
            </a:extLst>
          </p:cNvPr>
          <p:cNvSpPr>
            <a:spLocks noGrp="1"/>
          </p:cNvSpPr>
          <p:nvPr>
            <p:ph type="title"/>
          </p:nvPr>
        </p:nvSpPr>
        <p:spPr/>
        <p:txBody>
          <a:bodyPr/>
          <a:lstStyle/>
          <a:p>
            <a:pPr algn="ctr"/>
            <a:r>
              <a:rPr lang="en-US">
                <a:cs typeface="Calibri Light"/>
              </a:rPr>
              <a:t>Relevance of </a:t>
            </a:r>
            <a:r>
              <a:rPr lang="en-US" b="1">
                <a:cs typeface="Calibri Light"/>
              </a:rPr>
              <a:t>Statistics </a:t>
            </a:r>
            <a:r>
              <a:rPr lang="en-US">
                <a:cs typeface="Calibri Light"/>
              </a:rPr>
              <a:t>in </a:t>
            </a:r>
            <a:r>
              <a:rPr lang="en-US" b="1">
                <a:cs typeface="Calibri Light"/>
              </a:rPr>
              <a:t>Data Science</a:t>
            </a:r>
          </a:p>
        </p:txBody>
      </p:sp>
      <p:sp>
        <p:nvSpPr>
          <p:cNvPr id="3" name="Content Placeholder 2">
            <a:extLst>
              <a:ext uri="{FF2B5EF4-FFF2-40B4-BE49-F238E27FC236}">
                <a16:creationId xmlns:a16="http://schemas.microsoft.com/office/drawing/2014/main" id="{48A34F6C-71FB-4FC5-B8A4-54B0D8F7F1E4}"/>
              </a:ext>
            </a:extLst>
          </p:cNvPr>
          <p:cNvSpPr>
            <a:spLocks noGrp="1"/>
          </p:cNvSpPr>
          <p:nvPr>
            <p:ph idx="1"/>
          </p:nvPr>
        </p:nvSpPr>
        <p:spPr>
          <a:xfrm>
            <a:off x="291862" y="1825625"/>
            <a:ext cx="11780805" cy="4739526"/>
          </a:xfrm>
        </p:spPr>
        <p:txBody>
          <a:bodyPr vert="horz" lIns="91440" tIns="45720" rIns="91440" bIns="45720" rtlCol="0" anchor="t">
            <a:normAutofit lnSpcReduction="10000"/>
          </a:bodyPr>
          <a:lstStyle/>
          <a:p>
            <a:pPr marL="0" indent="0" algn="ctr">
              <a:buNone/>
            </a:pPr>
            <a:r>
              <a:rPr lang="en-US">
                <a:cs typeface="Calibri"/>
              </a:rPr>
              <a:t>Given randomness and noise, knowledge can be derived from complex data</a:t>
            </a:r>
          </a:p>
          <a:p>
            <a:pPr algn="ctr"/>
            <a:endParaRPr lang="en-US">
              <a:cs typeface="Calibri"/>
            </a:endParaRPr>
          </a:p>
          <a:p>
            <a:pPr algn="ctr"/>
            <a:endParaRPr lang="en-US">
              <a:cs typeface="Calibri"/>
            </a:endParaRPr>
          </a:p>
          <a:p>
            <a:pPr algn="ctr"/>
            <a:endParaRPr lang="en-US">
              <a:cs typeface="Calibri"/>
            </a:endParaRPr>
          </a:p>
          <a:p>
            <a:pPr algn="ctr"/>
            <a:endParaRPr lang="en-US">
              <a:cs typeface="Calibri"/>
            </a:endParaRPr>
          </a:p>
          <a:p>
            <a:pPr algn="ctr"/>
            <a:endParaRPr lang="en-US">
              <a:cs typeface="Calibri"/>
            </a:endParaRPr>
          </a:p>
          <a:p>
            <a:pPr algn="ctr"/>
            <a:endParaRPr lang="en-US">
              <a:cs typeface="Calibri"/>
            </a:endParaRPr>
          </a:p>
          <a:p>
            <a:pPr algn="ctr"/>
            <a:endParaRPr lang="en-US">
              <a:cs typeface="Calibri"/>
            </a:endParaRPr>
          </a:p>
          <a:p>
            <a:pPr marL="0" indent="0">
              <a:buNone/>
            </a:pPr>
            <a:r>
              <a:rPr lang="en-US">
                <a:cs typeface="Calibri"/>
              </a:rPr>
              <a:t>How:</a:t>
            </a:r>
          </a:p>
          <a:p>
            <a:pPr marL="0" indent="0" algn="ctr">
              <a:buNone/>
            </a:pPr>
            <a:r>
              <a:rPr lang="en-US" sz="2400">
                <a:cs typeface="Calibri"/>
              </a:rPr>
              <a:t>Quantify relationships between variables in a model using standard language and techniques</a:t>
            </a:r>
          </a:p>
        </p:txBody>
      </p:sp>
    </p:spTree>
    <p:extLst>
      <p:ext uri="{BB962C8B-B14F-4D97-AF65-F5344CB8AC3E}">
        <p14:creationId xmlns:p14="http://schemas.microsoft.com/office/powerpoint/2010/main" val="283029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FA4-3788-41F3-8962-E1475B26AC88}"/>
              </a:ext>
            </a:extLst>
          </p:cNvPr>
          <p:cNvSpPr>
            <a:spLocks noGrp="1"/>
          </p:cNvSpPr>
          <p:nvPr>
            <p:ph type="title"/>
          </p:nvPr>
        </p:nvSpPr>
        <p:spPr/>
        <p:txBody>
          <a:bodyPr/>
          <a:lstStyle/>
          <a:p>
            <a:r>
              <a:rPr lang="en-US">
                <a:cs typeface="Calibri Light"/>
              </a:rPr>
              <a:t>Quantifying Relations</a:t>
            </a:r>
            <a:endParaRPr lang="en-US"/>
          </a:p>
        </p:txBody>
      </p:sp>
      <p:sp>
        <p:nvSpPr>
          <p:cNvPr id="4" name="TextBox 3">
            <a:extLst>
              <a:ext uri="{FF2B5EF4-FFF2-40B4-BE49-F238E27FC236}">
                <a16:creationId xmlns:a16="http://schemas.microsoft.com/office/drawing/2014/main" id="{9C74A292-97AB-4DCC-A7A1-6DB7B28C2326}"/>
              </a:ext>
            </a:extLst>
          </p:cNvPr>
          <p:cNvSpPr txBox="1"/>
          <p:nvPr/>
        </p:nvSpPr>
        <p:spPr>
          <a:xfrm>
            <a:off x="1920815" y="2273060"/>
            <a:ext cx="274320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Numerical</a:t>
            </a:r>
            <a:endParaRPr lang="en-US" sz="2800">
              <a:cs typeface="Calibri"/>
            </a:endParaRPr>
          </a:p>
        </p:txBody>
      </p:sp>
      <p:sp>
        <p:nvSpPr>
          <p:cNvPr id="5" name="TextBox 4">
            <a:extLst>
              <a:ext uri="{FF2B5EF4-FFF2-40B4-BE49-F238E27FC236}">
                <a16:creationId xmlns:a16="http://schemas.microsoft.com/office/drawing/2014/main" id="{110EE7B2-10FE-4427-A88C-355ACB05F567}"/>
              </a:ext>
            </a:extLst>
          </p:cNvPr>
          <p:cNvSpPr txBox="1"/>
          <p:nvPr/>
        </p:nvSpPr>
        <p:spPr>
          <a:xfrm>
            <a:off x="7628625" y="2273060"/>
            <a:ext cx="274320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Categorical</a:t>
            </a:r>
          </a:p>
        </p:txBody>
      </p:sp>
      <p:sp>
        <p:nvSpPr>
          <p:cNvPr id="6" name="TextBox 5">
            <a:extLst>
              <a:ext uri="{FF2B5EF4-FFF2-40B4-BE49-F238E27FC236}">
                <a16:creationId xmlns:a16="http://schemas.microsoft.com/office/drawing/2014/main" id="{247C8309-7F4F-449B-8D8C-51A93B877AC2}"/>
              </a:ext>
            </a:extLst>
          </p:cNvPr>
          <p:cNvSpPr txBox="1"/>
          <p:nvPr/>
        </p:nvSpPr>
        <p:spPr>
          <a:xfrm>
            <a:off x="5515154" y="4674079"/>
            <a:ext cx="3217652"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Ordinal</a:t>
            </a:r>
          </a:p>
          <a:p>
            <a:pPr algn="ctr"/>
            <a:r>
              <a:rPr lang="en-US" sz="2800">
                <a:cs typeface="Calibri"/>
              </a:rPr>
              <a:t>Ordered categories</a:t>
            </a:r>
          </a:p>
        </p:txBody>
      </p:sp>
      <p:sp>
        <p:nvSpPr>
          <p:cNvPr id="7" name="TextBox 6">
            <a:extLst>
              <a:ext uri="{FF2B5EF4-FFF2-40B4-BE49-F238E27FC236}">
                <a16:creationId xmlns:a16="http://schemas.microsoft.com/office/drawing/2014/main" id="{09DA12C0-BA0A-4F66-84E5-78732F1B4042}"/>
              </a:ext>
            </a:extLst>
          </p:cNvPr>
          <p:cNvSpPr txBox="1"/>
          <p:nvPr/>
        </p:nvSpPr>
        <p:spPr>
          <a:xfrm>
            <a:off x="8721305" y="4573438"/>
            <a:ext cx="3562709"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Nominal</a:t>
            </a:r>
          </a:p>
          <a:p>
            <a:pPr algn="ctr"/>
            <a:r>
              <a:rPr lang="en-US" sz="2800">
                <a:cs typeface="Calibri"/>
              </a:rPr>
              <a:t>Unordered categories</a:t>
            </a:r>
          </a:p>
        </p:txBody>
      </p:sp>
      <p:cxnSp>
        <p:nvCxnSpPr>
          <p:cNvPr id="8" name="Straight Arrow Connector 7">
            <a:extLst>
              <a:ext uri="{FF2B5EF4-FFF2-40B4-BE49-F238E27FC236}">
                <a16:creationId xmlns:a16="http://schemas.microsoft.com/office/drawing/2014/main" id="{9331384E-8CDD-41EA-9C7C-FB9EB4214CB4}"/>
              </a:ext>
            </a:extLst>
          </p:cNvPr>
          <p:cNvCxnSpPr/>
          <p:nvPr/>
        </p:nvCxnSpPr>
        <p:spPr>
          <a:xfrm flipH="1">
            <a:off x="7157049" y="2993366"/>
            <a:ext cx="1328466" cy="1475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230C36-7302-449E-85C2-BB774932E06D}"/>
              </a:ext>
            </a:extLst>
          </p:cNvPr>
          <p:cNvSpPr txBox="1"/>
          <p:nvPr/>
        </p:nvSpPr>
        <p:spPr>
          <a:xfrm>
            <a:off x="238664" y="4530306"/>
            <a:ext cx="274320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Discrete</a:t>
            </a:r>
          </a:p>
        </p:txBody>
      </p:sp>
      <p:sp>
        <p:nvSpPr>
          <p:cNvPr id="10" name="TextBox 9">
            <a:extLst>
              <a:ext uri="{FF2B5EF4-FFF2-40B4-BE49-F238E27FC236}">
                <a16:creationId xmlns:a16="http://schemas.microsoft.com/office/drawing/2014/main" id="{E5DE629A-06E8-4468-89EA-7D20C3DD94EC}"/>
              </a:ext>
            </a:extLst>
          </p:cNvPr>
          <p:cNvSpPr txBox="1"/>
          <p:nvPr/>
        </p:nvSpPr>
        <p:spPr>
          <a:xfrm>
            <a:off x="2711570" y="4630946"/>
            <a:ext cx="274320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Continuous</a:t>
            </a:r>
          </a:p>
        </p:txBody>
      </p:sp>
      <p:cxnSp>
        <p:nvCxnSpPr>
          <p:cNvPr id="12" name="Straight Arrow Connector 11">
            <a:extLst>
              <a:ext uri="{FF2B5EF4-FFF2-40B4-BE49-F238E27FC236}">
                <a16:creationId xmlns:a16="http://schemas.microsoft.com/office/drawing/2014/main" id="{C2B07DBF-F58C-432B-8F9D-753B72FA2DA3}"/>
              </a:ext>
            </a:extLst>
          </p:cNvPr>
          <p:cNvCxnSpPr>
            <a:cxnSpLocks/>
          </p:cNvCxnSpPr>
          <p:nvPr/>
        </p:nvCxnSpPr>
        <p:spPr>
          <a:xfrm>
            <a:off x="9319401" y="2978989"/>
            <a:ext cx="986289" cy="14894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448AF5-7A7C-443B-B049-1B388DE167C3}"/>
              </a:ext>
            </a:extLst>
          </p:cNvPr>
          <p:cNvCxnSpPr>
            <a:cxnSpLocks/>
          </p:cNvCxnSpPr>
          <p:nvPr/>
        </p:nvCxnSpPr>
        <p:spPr>
          <a:xfrm flipH="1">
            <a:off x="1434860" y="2950233"/>
            <a:ext cx="1328466" cy="1475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430479-B561-46FE-87F0-4AFBC3DCDEA5}"/>
              </a:ext>
            </a:extLst>
          </p:cNvPr>
          <p:cNvCxnSpPr>
            <a:cxnSpLocks/>
          </p:cNvCxnSpPr>
          <p:nvPr/>
        </p:nvCxnSpPr>
        <p:spPr>
          <a:xfrm>
            <a:off x="3597212" y="2935856"/>
            <a:ext cx="986289" cy="14894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75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3F17-40C7-4108-BE4C-66FB4EF69D17}"/>
              </a:ext>
            </a:extLst>
          </p:cNvPr>
          <p:cNvSpPr>
            <a:spLocks noGrp="1"/>
          </p:cNvSpPr>
          <p:nvPr>
            <p:ph type="title"/>
          </p:nvPr>
        </p:nvSpPr>
        <p:spPr/>
        <p:txBody>
          <a:bodyPr/>
          <a:lstStyle/>
          <a:p>
            <a:r>
              <a:rPr lang="en-US">
                <a:ea typeface="+mj-lt"/>
                <a:cs typeface="+mj-lt"/>
              </a:rPr>
              <a:t>Discrete versus Continuous variables</a:t>
            </a:r>
          </a:p>
        </p:txBody>
      </p:sp>
      <p:sp>
        <p:nvSpPr>
          <p:cNvPr id="3" name="Content Placeholder 2">
            <a:extLst>
              <a:ext uri="{FF2B5EF4-FFF2-40B4-BE49-F238E27FC236}">
                <a16:creationId xmlns:a16="http://schemas.microsoft.com/office/drawing/2014/main" id="{0697B83A-70C5-4F6F-A319-C1EEB3FD77CF}"/>
              </a:ext>
            </a:extLst>
          </p:cNvPr>
          <p:cNvSpPr>
            <a:spLocks noGrp="1"/>
          </p:cNvSpPr>
          <p:nvPr>
            <p:ph idx="1"/>
          </p:nvPr>
        </p:nvSpPr>
        <p:spPr/>
        <p:txBody>
          <a:bodyPr vert="horz" lIns="91440" tIns="45720" rIns="91440" bIns="45720" rtlCol="0" anchor="t">
            <a:normAutofit/>
          </a:bodyPr>
          <a:lstStyle/>
          <a:p>
            <a:r>
              <a:rPr lang="en-US" u="sng">
                <a:cs typeface="Calibri"/>
              </a:rPr>
              <a:t>Discrete</a:t>
            </a:r>
            <a:r>
              <a:rPr lang="en-US">
                <a:cs typeface="Calibri"/>
              </a:rPr>
              <a:t> variables: outcomes for coin flips, deck of cards, roll of dice</a:t>
            </a:r>
          </a:p>
          <a:p>
            <a:r>
              <a:rPr lang="en-US" u="sng">
                <a:cs typeface="Calibri"/>
              </a:rPr>
              <a:t>Continuous</a:t>
            </a:r>
            <a:r>
              <a:rPr lang="en-US">
                <a:cs typeface="Calibri"/>
              </a:rPr>
              <a:t> variables: time, distance</a:t>
            </a:r>
          </a:p>
          <a:p>
            <a:endParaRPr lang="en-US">
              <a:cs typeface="Calibri"/>
            </a:endParaRPr>
          </a:p>
          <a:p>
            <a:pPr marL="0" indent="0">
              <a:buNone/>
            </a:pPr>
            <a:r>
              <a:rPr lang="en-US">
                <a:cs typeface="Calibri"/>
              </a:rPr>
              <a:t>Continuous: For any two values of a variable, it is possible to get a measurement that is between the two values.</a:t>
            </a:r>
          </a:p>
          <a:p>
            <a:endParaRPr lang="en-US">
              <a:cs typeface="Calibri"/>
            </a:endParaRPr>
          </a:p>
        </p:txBody>
      </p:sp>
    </p:spTree>
    <p:extLst>
      <p:ext uri="{BB962C8B-B14F-4D97-AF65-F5344CB8AC3E}">
        <p14:creationId xmlns:p14="http://schemas.microsoft.com/office/powerpoint/2010/main" val="1563382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3F17-40C7-4108-BE4C-66FB4EF69D17}"/>
              </a:ext>
            </a:extLst>
          </p:cNvPr>
          <p:cNvSpPr>
            <a:spLocks noGrp="1"/>
          </p:cNvSpPr>
          <p:nvPr>
            <p:ph type="title"/>
          </p:nvPr>
        </p:nvSpPr>
        <p:spPr/>
        <p:txBody>
          <a:bodyPr/>
          <a:lstStyle/>
          <a:p>
            <a:r>
              <a:rPr lang="en-US" i="1">
                <a:cs typeface="Calibri Light"/>
              </a:rPr>
              <a:t>Trick</a:t>
            </a:r>
            <a:r>
              <a:rPr lang="en-US">
                <a:cs typeface="Calibri Light"/>
              </a:rPr>
              <a:t>: Rounding </a:t>
            </a:r>
            <a:r>
              <a:rPr lang="en-US">
                <a:ea typeface="+mj-lt"/>
                <a:cs typeface="+mj-lt"/>
              </a:rPr>
              <a:t>continuous to discrete</a:t>
            </a:r>
            <a:endParaRPr lang="en-US"/>
          </a:p>
        </p:txBody>
      </p:sp>
      <p:sp>
        <p:nvSpPr>
          <p:cNvPr id="3" name="Content Placeholder 2">
            <a:extLst>
              <a:ext uri="{FF2B5EF4-FFF2-40B4-BE49-F238E27FC236}">
                <a16:creationId xmlns:a16="http://schemas.microsoft.com/office/drawing/2014/main" id="{0697B83A-70C5-4F6F-A319-C1EEB3FD77CF}"/>
              </a:ext>
            </a:extLst>
          </p:cNvPr>
          <p:cNvSpPr>
            <a:spLocks noGrp="1"/>
          </p:cNvSpPr>
          <p:nvPr>
            <p:ph idx="1"/>
          </p:nvPr>
        </p:nvSpPr>
        <p:spPr>
          <a:xfrm>
            <a:off x="464389" y="1638719"/>
            <a:ext cx="10515600" cy="4351338"/>
          </a:xfrm>
        </p:spPr>
        <p:txBody>
          <a:bodyPr vert="horz" lIns="91440" tIns="45720" rIns="91440" bIns="45720" rtlCol="0" anchor="t">
            <a:normAutofit/>
          </a:bodyPr>
          <a:lstStyle/>
          <a:p>
            <a:pPr marL="0" indent="0">
              <a:buNone/>
            </a:pPr>
            <a:r>
              <a:rPr lang="en-US">
                <a:cs typeface="Calibri"/>
              </a:rPr>
              <a:t>Rounding is often applied to continuous to make the variable discrete</a:t>
            </a:r>
          </a:p>
          <a:p>
            <a:endParaRPr lang="en-US">
              <a:cs typeface="Calibri"/>
            </a:endParaRPr>
          </a:p>
        </p:txBody>
      </p:sp>
      <p:pic>
        <p:nvPicPr>
          <p:cNvPr id="6" name="Picture 6" descr="A close up of a clock&#10;&#10;Description generated with very high confidence">
            <a:extLst>
              <a:ext uri="{FF2B5EF4-FFF2-40B4-BE49-F238E27FC236}">
                <a16:creationId xmlns:a16="http://schemas.microsoft.com/office/drawing/2014/main" id="{B730F85A-F255-4973-9A47-979EE918389E}"/>
              </a:ext>
            </a:extLst>
          </p:cNvPr>
          <p:cNvPicPr>
            <a:picLocks noChangeAspect="1"/>
          </p:cNvPicPr>
          <p:nvPr/>
        </p:nvPicPr>
        <p:blipFill>
          <a:blip r:embed="rId3"/>
          <a:stretch>
            <a:fillRect/>
          </a:stretch>
        </p:blipFill>
        <p:spPr>
          <a:xfrm>
            <a:off x="9138249" y="2097656"/>
            <a:ext cx="2743200" cy="1828800"/>
          </a:xfrm>
          <a:prstGeom prst="rect">
            <a:avLst/>
          </a:prstGeom>
        </p:spPr>
      </p:pic>
      <p:pic>
        <p:nvPicPr>
          <p:cNvPr id="8" name="Picture 8" descr="A close up of a sign&#10;&#10;Description generated with very high confidence">
            <a:extLst>
              <a:ext uri="{FF2B5EF4-FFF2-40B4-BE49-F238E27FC236}">
                <a16:creationId xmlns:a16="http://schemas.microsoft.com/office/drawing/2014/main" id="{DE4F7B82-BAE9-41B8-A3BC-6847BC58D761}"/>
              </a:ext>
            </a:extLst>
          </p:cNvPr>
          <p:cNvPicPr>
            <a:picLocks noChangeAspect="1"/>
          </p:cNvPicPr>
          <p:nvPr/>
        </p:nvPicPr>
        <p:blipFill>
          <a:blip r:embed="rId4"/>
          <a:stretch>
            <a:fillRect/>
          </a:stretch>
        </p:blipFill>
        <p:spPr>
          <a:xfrm>
            <a:off x="-882770" y="3406715"/>
            <a:ext cx="4281577" cy="3221966"/>
          </a:xfrm>
          <a:prstGeom prst="rect">
            <a:avLst/>
          </a:prstGeom>
        </p:spPr>
      </p:pic>
      <p:pic>
        <p:nvPicPr>
          <p:cNvPr id="10" name="Picture 10">
            <a:extLst>
              <a:ext uri="{FF2B5EF4-FFF2-40B4-BE49-F238E27FC236}">
                <a16:creationId xmlns:a16="http://schemas.microsoft.com/office/drawing/2014/main" id="{446253C4-11A0-47FF-A711-18DA277BB102}"/>
              </a:ext>
            </a:extLst>
          </p:cNvPr>
          <p:cNvPicPr>
            <a:picLocks noChangeAspect="1"/>
          </p:cNvPicPr>
          <p:nvPr/>
        </p:nvPicPr>
        <p:blipFill>
          <a:blip r:embed="rId5"/>
          <a:stretch>
            <a:fillRect/>
          </a:stretch>
        </p:blipFill>
        <p:spPr>
          <a:xfrm>
            <a:off x="7772400" y="3513216"/>
            <a:ext cx="2743200" cy="3397152"/>
          </a:xfrm>
          <a:prstGeom prst="rect">
            <a:avLst/>
          </a:prstGeom>
        </p:spPr>
      </p:pic>
      <p:pic>
        <p:nvPicPr>
          <p:cNvPr id="4" name="Picture 4" descr="A close up of a persons eyes&#10;&#10;Description generated with very high confidence">
            <a:extLst>
              <a:ext uri="{FF2B5EF4-FFF2-40B4-BE49-F238E27FC236}">
                <a16:creationId xmlns:a16="http://schemas.microsoft.com/office/drawing/2014/main" id="{C9919008-2ADE-499E-A964-1693E2B4E9A9}"/>
              </a:ext>
            </a:extLst>
          </p:cNvPr>
          <p:cNvPicPr>
            <a:picLocks noChangeAspect="1"/>
          </p:cNvPicPr>
          <p:nvPr/>
        </p:nvPicPr>
        <p:blipFill>
          <a:blip r:embed="rId6"/>
          <a:stretch>
            <a:fillRect/>
          </a:stretch>
        </p:blipFill>
        <p:spPr>
          <a:xfrm>
            <a:off x="3746740" y="2407790"/>
            <a:ext cx="4382218" cy="2301214"/>
          </a:xfrm>
          <a:prstGeom prst="rect">
            <a:avLst/>
          </a:prstGeom>
        </p:spPr>
      </p:pic>
    </p:spTree>
    <p:extLst>
      <p:ext uri="{BB962C8B-B14F-4D97-AF65-F5344CB8AC3E}">
        <p14:creationId xmlns:p14="http://schemas.microsoft.com/office/powerpoint/2010/main" val="444109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3F17-40C7-4108-BE4C-66FB4EF69D17}"/>
              </a:ext>
            </a:extLst>
          </p:cNvPr>
          <p:cNvSpPr>
            <a:spLocks noGrp="1"/>
          </p:cNvSpPr>
          <p:nvPr>
            <p:ph type="title"/>
          </p:nvPr>
        </p:nvSpPr>
        <p:spPr/>
        <p:txBody>
          <a:bodyPr/>
          <a:lstStyle/>
          <a:p>
            <a:pPr algn="ctr"/>
            <a:r>
              <a:rPr lang="en-US" dirty="0">
                <a:cs typeface="Calibri Light"/>
              </a:rPr>
              <a:t>Core to Statistics: Probability</a:t>
            </a:r>
            <a:endParaRPr lang="en-US" dirty="0">
              <a:ea typeface="+mj-lt"/>
              <a:cs typeface="+mj-lt"/>
            </a:endParaRPr>
          </a:p>
        </p:txBody>
      </p:sp>
      <p:sp>
        <p:nvSpPr>
          <p:cNvPr id="3" name="Content Placeholder 2">
            <a:extLst>
              <a:ext uri="{FF2B5EF4-FFF2-40B4-BE49-F238E27FC236}">
                <a16:creationId xmlns:a16="http://schemas.microsoft.com/office/drawing/2014/main" id="{0697B83A-70C5-4F6F-A319-C1EEB3FD77CF}"/>
              </a:ext>
            </a:extLst>
          </p:cNvPr>
          <p:cNvSpPr>
            <a:spLocks noGrp="1"/>
          </p:cNvSpPr>
          <p:nvPr>
            <p:ph idx="1"/>
          </p:nvPr>
        </p:nvSpPr>
        <p:spPr/>
        <p:txBody>
          <a:bodyPr vert="horz" lIns="91440" tIns="45720" rIns="91440" bIns="45720" rtlCol="0" anchor="t">
            <a:normAutofit/>
          </a:bodyPr>
          <a:lstStyle/>
          <a:p>
            <a:pPr algn="ctr">
              <a:buNone/>
            </a:pPr>
            <a:r>
              <a:rPr lang="en-US" dirty="0">
                <a:cs typeface="Calibri"/>
              </a:rPr>
              <a:t>Statistics quantifies relationships between variables in a model using standard language and techniques</a:t>
            </a:r>
          </a:p>
          <a:p>
            <a:pPr marL="0" indent="0" algn="ctr">
              <a:buNone/>
            </a:pPr>
            <a:endParaRPr lang="en-US">
              <a:cs typeface="Calibri"/>
            </a:endParaRPr>
          </a:p>
          <a:p>
            <a:pPr marL="0" indent="0" algn="ctr">
              <a:buNone/>
            </a:pPr>
            <a:endParaRPr lang="en-US">
              <a:cs typeface="Calibri"/>
            </a:endParaRPr>
          </a:p>
          <a:p>
            <a:pPr marL="0" indent="0" algn="ctr">
              <a:buNone/>
            </a:pPr>
            <a:r>
              <a:rPr lang="en-US" dirty="0">
                <a:cs typeface="Calibri"/>
              </a:rPr>
              <a:t>Probability is a way of figuring out an applicable model</a:t>
            </a:r>
          </a:p>
        </p:txBody>
      </p:sp>
    </p:spTree>
    <p:extLst>
      <p:ext uri="{BB962C8B-B14F-4D97-AF65-F5344CB8AC3E}">
        <p14:creationId xmlns:p14="http://schemas.microsoft.com/office/powerpoint/2010/main" val="1363765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FF36-E282-463D-BB24-23CC76F5F665}"/>
              </a:ext>
            </a:extLst>
          </p:cNvPr>
          <p:cNvSpPr>
            <a:spLocks noGrp="1"/>
          </p:cNvSpPr>
          <p:nvPr>
            <p:ph type="title"/>
          </p:nvPr>
        </p:nvSpPr>
        <p:spPr>
          <a:xfrm>
            <a:off x="838200" y="264483"/>
            <a:ext cx="10515600" cy="1325563"/>
          </a:xfrm>
        </p:spPr>
        <p:txBody>
          <a:bodyPr/>
          <a:lstStyle/>
          <a:p>
            <a:r>
              <a:rPr lang="en-US">
                <a:cs typeface="Calibri Light"/>
              </a:rPr>
              <a:t>Uniform distribution</a:t>
            </a:r>
            <a:endParaRPr lang="en-US"/>
          </a:p>
        </p:txBody>
      </p:sp>
      <p:sp>
        <p:nvSpPr>
          <p:cNvPr id="3" name="Content Placeholder 2">
            <a:extLst>
              <a:ext uri="{FF2B5EF4-FFF2-40B4-BE49-F238E27FC236}">
                <a16:creationId xmlns:a16="http://schemas.microsoft.com/office/drawing/2014/main" id="{E7C87591-7BA0-4433-B950-B34F67C37669}"/>
              </a:ext>
            </a:extLst>
          </p:cNvPr>
          <p:cNvSpPr>
            <a:spLocks noGrp="1"/>
          </p:cNvSpPr>
          <p:nvPr>
            <p:ph idx="1"/>
          </p:nvPr>
        </p:nvSpPr>
        <p:spPr>
          <a:xfrm>
            <a:off x="392502" y="1494946"/>
            <a:ext cx="11349486" cy="1677150"/>
          </a:xfrm>
        </p:spPr>
        <p:txBody>
          <a:bodyPr vert="horz" lIns="91440" tIns="45720" rIns="91440" bIns="45720" rtlCol="0" anchor="t">
            <a:normAutofit/>
          </a:bodyPr>
          <a:lstStyle/>
          <a:p>
            <a:r>
              <a:rPr lang="en-US">
                <a:cs typeface="Calibri"/>
              </a:rPr>
              <a:t>Each outcomes is equally likely:</a:t>
            </a:r>
          </a:p>
          <a:p>
            <a:r>
              <a:rPr lang="en-US">
                <a:cs typeface="Calibri"/>
              </a:rPr>
              <a:t>Chance of any of the possible options is the same as any other outcome</a:t>
            </a:r>
          </a:p>
        </p:txBody>
      </p:sp>
      <p:pic>
        <p:nvPicPr>
          <p:cNvPr id="4" name="Picture 4">
            <a:extLst>
              <a:ext uri="{FF2B5EF4-FFF2-40B4-BE49-F238E27FC236}">
                <a16:creationId xmlns:a16="http://schemas.microsoft.com/office/drawing/2014/main" id="{C393F635-E9F4-40FA-8E89-504B87D36605}"/>
              </a:ext>
            </a:extLst>
          </p:cNvPr>
          <p:cNvPicPr>
            <a:picLocks noChangeAspect="1"/>
          </p:cNvPicPr>
          <p:nvPr/>
        </p:nvPicPr>
        <p:blipFill>
          <a:blip r:embed="rId3"/>
          <a:stretch>
            <a:fillRect/>
          </a:stretch>
        </p:blipFill>
        <p:spPr>
          <a:xfrm>
            <a:off x="8448136" y="2718759"/>
            <a:ext cx="2743200" cy="2743200"/>
          </a:xfrm>
          <a:prstGeom prst="rect">
            <a:avLst/>
          </a:prstGeom>
        </p:spPr>
      </p:pic>
      <p:pic>
        <p:nvPicPr>
          <p:cNvPr id="6" name="Picture 6" descr="A close up of a device&#10;&#10;Description generated with high confidence">
            <a:extLst>
              <a:ext uri="{FF2B5EF4-FFF2-40B4-BE49-F238E27FC236}">
                <a16:creationId xmlns:a16="http://schemas.microsoft.com/office/drawing/2014/main" id="{658CFEB9-9966-41FB-94AE-4738721C4251}"/>
              </a:ext>
            </a:extLst>
          </p:cNvPr>
          <p:cNvPicPr>
            <a:picLocks noChangeAspect="1"/>
          </p:cNvPicPr>
          <p:nvPr/>
        </p:nvPicPr>
        <p:blipFill>
          <a:blip r:embed="rId4"/>
          <a:stretch>
            <a:fillRect/>
          </a:stretch>
        </p:blipFill>
        <p:spPr>
          <a:xfrm>
            <a:off x="425570" y="2554874"/>
            <a:ext cx="6064369" cy="4091760"/>
          </a:xfrm>
          <a:prstGeom prst="rect">
            <a:avLst/>
          </a:prstGeom>
        </p:spPr>
      </p:pic>
      <p:sp>
        <p:nvSpPr>
          <p:cNvPr id="8" name="TextBox 7">
            <a:extLst>
              <a:ext uri="{FF2B5EF4-FFF2-40B4-BE49-F238E27FC236}">
                <a16:creationId xmlns:a16="http://schemas.microsoft.com/office/drawing/2014/main" id="{C2F50411-7745-4A17-95EE-AD27EA957A3D}"/>
              </a:ext>
            </a:extLst>
          </p:cNvPr>
          <p:cNvSpPr txBox="1"/>
          <p:nvPr/>
        </p:nvSpPr>
        <p:spPr>
          <a:xfrm>
            <a:off x="4753156" y="5766758"/>
            <a:ext cx="7444595"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Given a standard</a:t>
            </a:r>
            <a:r>
              <a:rPr lang="en-US" sz="2800">
                <a:cs typeface="Calibri"/>
              </a:rPr>
              <a:t> deck of 52 cards, what is the chance of getting a card that is a diamond?</a:t>
            </a:r>
          </a:p>
        </p:txBody>
      </p:sp>
    </p:spTree>
    <p:extLst>
      <p:ext uri="{BB962C8B-B14F-4D97-AF65-F5344CB8AC3E}">
        <p14:creationId xmlns:p14="http://schemas.microsoft.com/office/powerpoint/2010/main" val="385059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785F-D811-4897-9F3F-647F18A73CE9}"/>
              </a:ext>
            </a:extLst>
          </p:cNvPr>
          <p:cNvSpPr>
            <a:spLocks noGrp="1"/>
          </p:cNvSpPr>
          <p:nvPr>
            <p:ph type="title"/>
          </p:nvPr>
        </p:nvSpPr>
        <p:spPr>
          <a:xfrm>
            <a:off x="838200" y="365125"/>
            <a:ext cx="8502770" cy="2720166"/>
          </a:xfrm>
        </p:spPr>
        <p:txBody>
          <a:bodyPr>
            <a:normAutofit fontScale="90000"/>
          </a:bodyPr>
          <a:lstStyle/>
          <a:p>
            <a:pPr algn="r">
              <a:lnSpc>
                <a:spcPct val="100000"/>
              </a:lnSpc>
              <a:spcBef>
                <a:spcPts val="0"/>
              </a:spcBef>
            </a:pPr>
            <a:r>
              <a:rPr lang="en-US">
                <a:cs typeface="Calibri Light"/>
              </a:rPr>
              <a:t>Chance of getting a heart: 13/52</a:t>
            </a:r>
          </a:p>
          <a:p>
            <a:pPr algn="r">
              <a:lnSpc>
                <a:spcPct val="100000"/>
              </a:lnSpc>
              <a:spcBef>
                <a:spcPts val="0"/>
              </a:spcBef>
            </a:pPr>
            <a:r>
              <a:rPr lang="en-US">
                <a:cs typeface="Calibri Light"/>
              </a:rPr>
              <a:t>Chance of getting a diamond: 13/52</a:t>
            </a:r>
          </a:p>
          <a:p>
            <a:pPr algn="r">
              <a:lnSpc>
                <a:spcPct val="100000"/>
              </a:lnSpc>
              <a:spcBef>
                <a:spcPts val="0"/>
              </a:spcBef>
            </a:pPr>
            <a:r>
              <a:rPr lang="en-US">
                <a:cs typeface="Calibri Light"/>
              </a:rPr>
              <a:t>Chance of getting a club: 13/52</a:t>
            </a:r>
          </a:p>
          <a:p>
            <a:pPr algn="r">
              <a:lnSpc>
                <a:spcPct val="100000"/>
              </a:lnSpc>
              <a:spcBef>
                <a:spcPts val="0"/>
              </a:spcBef>
            </a:pPr>
            <a:r>
              <a:rPr lang="en-US">
                <a:cs typeface="Calibri Light"/>
              </a:rPr>
              <a:t>Chance of getting a spade: 13/52</a:t>
            </a:r>
          </a:p>
        </p:txBody>
      </p:sp>
      <p:pic>
        <p:nvPicPr>
          <p:cNvPr id="4" name="Picture 4" descr="A close up of a keyboard&#10;&#10;Description generated with high confidence">
            <a:extLst>
              <a:ext uri="{FF2B5EF4-FFF2-40B4-BE49-F238E27FC236}">
                <a16:creationId xmlns:a16="http://schemas.microsoft.com/office/drawing/2014/main" id="{DB7E275F-4D63-49E5-8A5A-E6203F64F66C}"/>
              </a:ext>
            </a:extLst>
          </p:cNvPr>
          <p:cNvPicPr>
            <a:picLocks noGrp="1" noChangeAspect="1"/>
          </p:cNvPicPr>
          <p:nvPr>
            <p:ph idx="1"/>
          </p:nvPr>
        </p:nvPicPr>
        <p:blipFill>
          <a:blip r:embed="rId3"/>
          <a:stretch>
            <a:fillRect/>
          </a:stretch>
        </p:blipFill>
        <p:spPr>
          <a:xfrm>
            <a:off x="1628775" y="3306778"/>
            <a:ext cx="8934450" cy="3171825"/>
          </a:xfrm>
          <a:prstGeom prst="rect">
            <a:avLst/>
          </a:prstGeom>
        </p:spPr>
      </p:pic>
    </p:spTree>
    <p:extLst>
      <p:ext uri="{BB962C8B-B14F-4D97-AF65-F5344CB8AC3E}">
        <p14:creationId xmlns:p14="http://schemas.microsoft.com/office/powerpoint/2010/main" val="2222071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8B33-1C60-4763-BD54-235074A4BD02}"/>
              </a:ext>
            </a:extLst>
          </p:cNvPr>
          <p:cNvSpPr>
            <a:spLocks noGrp="1"/>
          </p:cNvSpPr>
          <p:nvPr>
            <p:ph type="title"/>
          </p:nvPr>
        </p:nvSpPr>
        <p:spPr/>
        <p:txBody>
          <a:bodyPr/>
          <a:lstStyle/>
          <a:p>
            <a:r>
              <a:rPr lang="en-US">
                <a:cs typeface="Calibri Light"/>
              </a:rPr>
              <a:t>Randomness and random selection in Python</a:t>
            </a:r>
            <a:endParaRPr lang="en-US"/>
          </a:p>
        </p:txBody>
      </p:sp>
      <p:sp>
        <p:nvSpPr>
          <p:cNvPr id="3" name="Content Placeholder 2">
            <a:extLst>
              <a:ext uri="{FF2B5EF4-FFF2-40B4-BE49-F238E27FC236}">
                <a16:creationId xmlns:a16="http://schemas.microsoft.com/office/drawing/2014/main" id="{57E8A5BE-ABA9-45DE-9C7A-8FA37C679485}"/>
              </a:ext>
            </a:extLst>
          </p:cNvPr>
          <p:cNvSpPr>
            <a:spLocks noGrp="1"/>
          </p:cNvSpPr>
          <p:nvPr>
            <p:ph idx="1"/>
          </p:nvPr>
        </p:nvSpPr>
        <p:spPr/>
        <p:txBody>
          <a:bodyPr vert="horz" lIns="91440" tIns="45720" rIns="91440" bIns="45720" rtlCol="0" anchor="t">
            <a:normAutofit/>
          </a:bodyPr>
          <a:lstStyle/>
          <a:p>
            <a:pPr marL="0" indent="0">
              <a:buNone/>
            </a:pPr>
            <a:endParaRPr lang="en-US">
              <a:latin typeface="Courier New"/>
              <a:cs typeface="Courier New"/>
            </a:endParaRPr>
          </a:p>
          <a:p>
            <a:pPr marL="0" indent="0">
              <a:buNone/>
            </a:pPr>
            <a:endParaRPr lang="en-US">
              <a:latin typeface="Courier New"/>
              <a:cs typeface="Courier New"/>
            </a:endParaRPr>
          </a:p>
          <a:p>
            <a:pPr marL="0" indent="0">
              <a:buNone/>
            </a:pPr>
            <a:endParaRPr lang="en-US">
              <a:latin typeface="Courier New"/>
              <a:cs typeface="Courier New"/>
            </a:endParaRPr>
          </a:p>
          <a:p>
            <a:pPr marL="0" indent="0">
              <a:buNone/>
            </a:pPr>
            <a:r>
              <a:rPr lang="en-US">
                <a:latin typeface="Courier New"/>
                <a:cs typeface="Courier New"/>
              </a:rPr>
              <a:t>random.choice( ['red', 'black', 'green', 5] )</a:t>
            </a:r>
            <a:endParaRPr lang="en-US">
              <a:cs typeface="Calibri"/>
            </a:endParaRPr>
          </a:p>
        </p:txBody>
      </p:sp>
      <p:sp>
        <p:nvSpPr>
          <p:cNvPr id="4" name="TextBox 3">
            <a:extLst>
              <a:ext uri="{FF2B5EF4-FFF2-40B4-BE49-F238E27FC236}">
                <a16:creationId xmlns:a16="http://schemas.microsoft.com/office/drawing/2014/main" id="{2D1F1EB4-A856-4173-8473-B1A62575FBD8}"/>
              </a:ext>
            </a:extLst>
          </p:cNvPr>
          <p:cNvSpPr txBox="1"/>
          <p:nvPr/>
        </p:nvSpPr>
        <p:spPr>
          <a:xfrm>
            <a:off x="-278920" y="1697966"/>
            <a:ext cx="1354059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https://github.com/umbcdata601/fall2018/blob/master/jupyter_notebooks/week3_math/getting%20started%20with%20random.ipynb</a:t>
            </a:r>
          </a:p>
        </p:txBody>
      </p:sp>
    </p:spTree>
    <p:extLst>
      <p:ext uri="{BB962C8B-B14F-4D97-AF65-F5344CB8AC3E}">
        <p14:creationId xmlns:p14="http://schemas.microsoft.com/office/powerpoint/2010/main" val="337868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8F2E-F3E0-4BF9-9BEA-7E4A1FAE8395}"/>
              </a:ext>
            </a:extLst>
          </p:cNvPr>
          <p:cNvSpPr>
            <a:spLocks noGrp="1"/>
          </p:cNvSpPr>
          <p:nvPr>
            <p:ph type="title"/>
          </p:nvPr>
        </p:nvSpPr>
        <p:spPr/>
        <p:txBody>
          <a:bodyPr/>
          <a:lstStyle/>
          <a:p>
            <a:r>
              <a:rPr lang="en-US">
                <a:cs typeface="Calibri Light"/>
              </a:rPr>
              <a:t>Pre-class discussion</a:t>
            </a:r>
            <a:endParaRPr lang="en-US"/>
          </a:p>
        </p:txBody>
      </p:sp>
      <p:sp>
        <p:nvSpPr>
          <p:cNvPr id="3" name="Content Placeholder 2">
            <a:extLst>
              <a:ext uri="{FF2B5EF4-FFF2-40B4-BE49-F238E27FC236}">
                <a16:creationId xmlns:a16="http://schemas.microsoft.com/office/drawing/2014/main" id="{A59AC402-C2C0-4107-A6A3-3BD765339716}"/>
              </a:ext>
            </a:extLst>
          </p:cNvPr>
          <p:cNvSpPr>
            <a:spLocks noGrp="1"/>
          </p:cNvSpPr>
          <p:nvPr>
            <p:ph idx="1"/>
          </p:nvPr>
        </p:nvSpPr>
        <p:spPr/>
        <p:txBody>
          <a:bodyPr vert="horz" lIns="91440" tIns="45720" rIns="91440" bIns="45720" rtlCol="0" anchor="t">
            <a:normAutofit/>
          </a:bodyPr>
          <a:lstStyle/>
          <a:p>
            <a:r>
              <a:rPr lang="en-US">
                <a:cs typeface="Calibri"/>
              </a:rPr>
              <a:t>What is your experience with using math?</a:t>
            </a:r>
          </a:p>
          <a:p>
            <a:endParaRPr lang="en-US">
              <a:cs typeface="Calibri"/>
            </a:endParaRPr>
          </a:p>
          <a:p>
            <a:r>
              <a:rPr lang="en-US">
                <a:cs typeface="Calibri"/>
              </a:rPr>
              <a:t>What is your confidence level?</a:t>
            </a:r>
          </a:p>
          <a:p>
            <a:endParaRPr lang="en-US">
              <a:cs typeface="Calibri"/>
            </a:endParaRPr>
          </a:p>
          <a:p>
            <a:r>
              <a:rPr lang="en-US">
                <a:cs typeface="Calibri"/>
              </a:rPr>
              <a:t>Experience with practical applications?</a:t>
            </a:r>
          </a:p>
          <a:p>
            <a:endParaRPr lang="en-US">
              <a:cs typeface="Calibri"/>
            </a:endParaRPr>
          </a:p>
          <a:p>
            <a:r>
              <a:rPr lang="en-US">
                <a:cs typeface="Calibri"/>
              </a:rPr>
              <a:t>Is everything in math known, or is there active research?</a:t>
            </a:r>
          </a:p>
          <a:p>
            <a:pPr marL="0" indent="0">
              <a:buNone/>
            </a:pPr>
            <a:endParaRPr lang="en-US">
              <a:cs typeface="Calibri"/>
            </a:endParaRPr>
          </a:p>
        </p:txBody>
      </p:sp>
      <p:pic>
        <p:nvPicPr>
          <p:cNvPr id="4" name="Picture 4" descr="A picture containing text&#10;&#10;Description generated with high confidence">
            <a:extLst>
              <a:ext uri="{FF2B5EF4-FFF2-40B4-BE49-F238E27FC236}">
                <a16:creationId xmlns:a16="http://schemas.microsoft.com/office/drawing/2014/main" id="{46AC3455-F9C7-45D8-8CB8-CEEB89F9150B}"/>
              </a:ext>
            </a:extLst>
          </p:cNvPr>
          <p:cNvPicPr>
            <a:picLocks noChangeAspect="1"/>
          </p:cNvPicPr>
          <p:nvPr/>
        </p:nvPicPr>
        <p:blipFill>
          <a:blip r:embed="rId3"/>
          <a:stretch>
            <a:fillRect/>
          </a:stretch>
        </p:blipFill>
        <p:spPr>
          <a:xfrm>
            <a:off x="7513608" y="149957"/>
            <a:ext cx="4468483" cy="4458991"/>
          </a:xfrm>
          <a:prstGeom prst="rect">
            <a:avLst/>
          </a:prstGeom>
        </p:spPr>
      </p:pic>
    </p:spTree>
    <p:extLst>
      <p:ext uri="{BB962C8B-B14F-4D97-AF65-F5344CB8AC3E}">
        <p14:creationId xmlns:p14="http://schemas.microsoft.com/office/powerpoint/2010/main" val="1391854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F344-6F6A-4823-AE3A-57160BF3A102}"/>
              </a:ext>
            </a:extLst>
          </p:cNvPr>
          <p:cNvSpPr>
            <a:spLocks noGrp="1"/>
          </p:cNvSpPr>
          <p:nvPr>
            <p:ph type="title"/>
          </p:nvPr>
        </p:nvSpPr>
        <p:spPr/>
        <p:txBody>
          <a:bodyPr/>
          <a:lstStyle/>
          <a:p>
            <a:r>
              <a:rPr lang="en-US" i="1">
                <a:cs typeface="Calibri Light"/>
              </a:rPr>
              <a:t>Activity</a:t>
            </a:r>
            <a:r>
              <a:rPr lang="en-US">
                <a:cs typeface="Calibri Light"/>
              </a:rPr>
              <a:t>: Coin toss</a:t>
            </a:r>
            <a:endParaRPr lang="en-US"/>
          </a:p>
        </p:txBody>
      </p:sp>
      <p:sp>
        <p:nvSpPr>
          <p:cNvPr id="3" name="Content Placeholder 2">
            <a:extLst>
              <a:ext uri="{FF2B5EF4-FFF2-40B4-BE49-F238E27FC236}">
                <a16:creationId xmlns:a16="http://schemas.microsoft.com/office/drawing/2014/main" id="{9A7ABF35-1B32-4825-A896-7E552AB3E4B4}"/>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pPr marL="0" indent="0">
              <a:buNone/>
            </a:pPr>
            <a:r>
              <a:rPr lang="en-US">
                <a:cs typeface="Calibri"/>
              </a:rPr>
              <a:t>Using your penny, record (in order) tails/heads for 10 flips</a:t>
            </a:r>
          </a:p>
        </p:txBody>
      </p:sp>
      <p:pic>
        <p:nvPicPr>
          <p:cNvPr id="4" name="Picture 4" descr="A close up of a coin&#10;&#10;Description generated with very high confidence">
            <a:extLst>
              <a:ext uri="{FF2B5EF4-FFF2-40B4-BE49-F238E27FC236}">
                <a16:creationId xmlns:a16="http://schemas.microsoft.com/office/drawing/2014/main" id="{AD91D33A-F2B1-4455-8AB8-0C53275A4935}"/>
              </a:ext>
            </a:extLst>
          </p:cNvPr>
          <p:cNvPicPr>
            <a:picLocks noChangeAspect="1"/>
          </p:cNvPicPr>
          <p:nvPr/>
        </p:nvPicPr>
        <p:blipFill>
          <a:blip r:embed="rId3"/>
          <a:stretch>
            <a:fillRect/>
          </a:stretch>
        </p:blipFill>
        <p:spPr>
          <a:xfrm>
            <a:off x="2682816" y="2996324"/>
            <a:ext cx="6855124" cy="3482030"/>
          </a:xfrm>
          <a:prstGeom prst="rect">
            <a:avLst/>
          </a:prstGeom>
        </p:spPr>
      </p:pic>
    </p:spTree>
    <p:extLst>
      <p:ext uri="{BB962C8B-B14F-4D97-AF65-F5344CB8AC3E}">
        <p14:creationId xmlns:p14="http://schemas.microsoft.com/office/powerpoint/2010/main" val="1840541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FA00-4742-42C0-AEC0-AE5D69F6F64A}"/>
              </a:ext>
            </a:extLst>
          </p:cNvPr>
          <p:cNvSpPr>
            <a:spLocks noGrp="1"/>
          </p:cNvSpPr>
          <p:nvPr>
            <p:ph type="title"/>
          </p:nvPr>
        </p:nvSpPr>
        <p:spPr/>
        <p:txBody>
          <a:bodyPr/>
          <a:lstStyle/>
          <a:p>
            <a:r>
              <a:rPr lang="en-US">
                <a:cs typeface="Calibri Light"/>
              </a:rPr>
              <a:t>What does a data scientist do all day?</a:t>
            </a:r>
            <a:endParaRPr lang="en-US"/>
          </a:p>
        </p:txBody>
      </p:sp>
      <p:sp>
        <p:nvSpPr>
          <p:cNvPr id="3" name="Content Placeholder 2">
            <a:extLst>
              <a:ext uri="{FF2B5EF4-FFF2-40B4-BE49-F238E27FC236}">
                <a16:creationId xmlns:a16="http://schemas.microsoft.com/office/drawing/2014/main" id="{268F0ED7-7704-4E18-9906-A235EF058ECD}"/>
              </a:ext>
            </a:extLst>
          </p:cNvPr>
          <p:cNvSpPr>
            <a:spLocks noGrp="1"/>
          </p:cNvSpPr>
          <p:nvPr>
            <p:ph idx="1"/>
          </p:nvPr>
        </p:nvSpPr>
        <p:spPr/>
        <p:txBody>
          <a:bodyPr vert="horz" lIns="91440" tIns="45720" rIns="91440" bIns="45720" rtlCol="0" anchor="t">
            <a:normAutofit/>
          </a:bodyPr>
          <a:lstStyle/>
          <a:p>
            <a:r>
              <a:rPr lang="en-US">
                <a:cs typeface="Calibri"/>
              </a:rPr>
              <a:t>I have autonomy because my employer expects I know what I'm doing</a:t>
            </a:r>
          </a:p>
          <a:p>
            <a:r>
              <a:rPr lang="en-US">
                <a:cs typeface="Calibri"/>
              </a:rPr>
              <a:t>Work from 9 to 5 M-F, or 10 to 4, or whatever suits my needs</a:t>
            </a:r>
          </a:p>
          <a:p>
            <a:r>
              <a:rPr lang="en-US">
                <a:cs typeface="Calibri"/>
              </a:rPr>
              <a:t>Read and write emails. </a:t>
            </a:r>
          </a:p>
          <a:p>
            <a:r>
              <a:rPr lang="en-US">
                <a:cs typeface="Calibri"/>
              </a:rPr>
              <a:t>Go to meetings; run meetings</a:t>
            </a:r>
          </a:p>
          <a:p>
            <a:r>
              <a:rPr lang="en-US">
                <a:cs typeface="Calibri"/>
              </a:rPr>
              <a:t>Have impromptu discussions with stakeholders</a:t>
            </a:r>
          </a:p>
          <a:p>
            <a:r>
              <a:rPr lang="en-US">
                <a:cs typeface="Calibri"/>
              </a:rPr>
              <a:t>Write documentation, read papers</a:t>
            </a:r>
          </a:p>
          <a:p>
            <a:r>
              <a:rPr lang="en-US">
                <a:cs typeface="Calibri"/>
              </a:rPr>
              <a:t>Write code</a:t>
            </a:r>
          </a:p>
          <a:p>
            <a:r>
              <a:rPr lang="en-US">
                <a:cs typeface="Calibri"/>
              </a:rPr>
              <a:t>Manage data</a:t>
            </a: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B14E6204-4E76-4C30-804A-949AFCBDE3E9}"/>
              </a:ext>
            </a:extLst>
          </p:cNvPr>
          <p:cNvSpPr txBox="1"/>
          <p:nvPr/>
        </p:nvSpPr>
        <p:spPr>
          <a:xfrm>
            <a:off x="4767532" y="5579853"/>
            <a:ext cx="704203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No day repeats</a:t>
            </a:r>
            <a:endParaRPr lang="en-US">
              <a:cs typeface="Calibri"/>
            </a:endParaRPr>
          </a:p>
          <a:p>
            <a:pPr algn="r"/>
            <a:r>
              <a:rPr lang="en-US">
                <a:cs typeface="Calibri"/>
              </a:rPr>
              <a:t>No day is predictable</a:t>
            </a:r>
          </a:p>
          <a:p>
            <a:pPr algn="r"/>
            <a:r>
              <a:rPr lang="en-US">
                <a:cs typeface="Calibri"/>
              </a:rPr>
              <a:t>https://www.kdnuggets.com/2017/11/day-life-data-scientist.html</a:t>
            </a:r>
          </a:p>
        </p:txBody>
      </p:sp>
    </p:spTree>
    <p:extLst>
      <p:ext uri="{BB962C8B-B14F-4D97-AF65-F5344CB8AC3E}">
        <p14:creationId xmlns:p14="http://schemas.microsoft.com/office/powerpoint/2010/main" val="2451042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29C4-24FD-482D-84D6-78FDC0B4EC8B}"/>
              </a:ext>
            </a:extLst>
          </p:cNvPr>
          <p:cNvSpPr>
            <a:spLocks noGrp="1"/>
          </p:cNvSpPr>
          <p:nvPr>
            <p:ph type="title"/>
          </p:nvPr>
        </p:nvSpPr>
        <p:spPr/>
        <p:txBody>
          <a:bodyPr/>
          <a:lstStyle/>
          <a:p>
            <a:r>
              <a:rPr lang="en-US">
                <a:cs typeface="Calibri Light"/>
              </a:rPr>
              <a:t>How many possible permutations?</a:t>
            </a:r>
            <a:endParaRPr lang="en-US"/>
          </a:p>
        </p:txBody>
      </p:sp>
      <p:sp>
        <p:nvSpPr>
          <p:cNvPr id="3" name="Content Placeholder 2">
            <a:extLst>
              <a:ext uri="{FF2B5EF4-FFF2-40B4-BE49-F238E27FC236}">
                <a16:creationId xmlns:a16="http://schemas.microsoft.com/office/drawing/2014/main" id="{EFF5ABE8-8605-400C-8B70-5ACB89EBEB10}"/>
              </a:ext>
            </a:extLst>
          </p:cNvPr>
          <p:cNvSpPr>
            <a:spLocks noGrp="1"/>
          </p:cNvSpPr>
          <p:nvPr>
            <p:ph idx="1"/>
          </p:nvPr>
        </p:nvSpPr>
        <p:spPr/>
        <p:txBody>
          <a:bodyPr vert="horz" lIns="91440" tIns="45720" rIns="91440" bIns="45720" rtlCol="0" anchor="t">
            <a:normAutofit/>
          </a:bodyPr>
          <a:lstStyle/>
          <a:p>
            <a:r>
              <a:rPr lang="en-US">
                <a:cs typeface="Calibri"/>
              </a:rPr>
              <a:t>1 flip has 2 outcomes: head (H) or tails (T)</a:t>
            </a:r>
            <a:endParaRPr lang="en-US"/>
          </a:p>
          <a:p>
            <a:r>
              <a:rPr lang="en-US">
                <a:cs typeface="Calibri"/>
              </a:rPr>
              <a:t>2 flips has 4 outcomes: HH or HT or TH or TT</a:t>
            </a:r>
          </a:p>
          <a:p>
            <a:r>
              <a:rPr lang="en-US">
                <a:cs typeface="Calibri"/>
              </a:rPr>
              <a:t>3 flips has 8 outcomes: HHH,HHT,HTH,THH,HTT,THT,TTH,TTT</a:t>
            </a:r>
          </a:p>
          <a:p>
            <a:pPr marL="0" indent="0">
              <a:buNone/>
            </a:pPr>
            <a:r>
              <a:rPr lang="en-US">
                <a:cs typeface="Calibri"/>
              </a:rPr>
              <a:t>...</a:t>
            </a:r>
          </a:p>
          <a:p>
            <a:r>
              <a:rPr lang="en-US">
                <a:cs typeface="Calibri"/>
              </a:rPr>
              <a:t>For </a:t>
            </a:r>
            <a:r>
              <a:rPr lang="en-US" i="1">
                <a:cs typeface="Calibri"/>
              </a:rPr>
              <a:t>N</a:t>
            </a:r>
            <a:r>
              <a:rPr lang="en-US">
                <a:cs typeface="Calibri"/>
              </a:rPr>
              <a:t> flips there are 2^N outcomes</a:t>
            </a:r>
          </a:p>
          <a:p>
            <a:endParaRPr lang="en-US">
              <a:cs typeface="Calibri"/>
            </a:endParaRPr>
          </a:p>
          <a:p>
            <a:r>
              <a:rPr lang="en-US">
                <a:cs typeface="Calibri"/>
              </a:rPr>
              <a:t>N=10 flips: 2^10=        1,024 outcomes</a:t>
            </a:r>
          </a:p>
          <a:p>
            <a:r>
              <a:rPr lang="en-US">
                <a:cs typeface="Calibri"/>
              </a:rPr>
              <a:t>N=20 flips: 2^20=1,048,576 outcomes</a:t>
            </a:r>
          </a:p>
        </p:txBody>
      </p:sp>
    </p:spTree>
    <p:extLst>
      <p:ext uri="{BB962C8B-B14F-4D97-AF65-F5344CB8AC3E}">
        <p14:creationId xmlns:p14="http://schemas.microsoft.com/office/powerpoint/2010/main" val="3630711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DE3E-C6B5-4331-9870-29C20A783E40}"/>
              </a:ext>
            </a:extLst>
          </p:cNvPr>
          <p:cNvSpPr>
            <a:spLocks noGrp="1"/>
          </p:cNvSpPr>
          <p:nvPr>
            <p:ph type="title"/>
          </p:nvPr>
        </p:nvSpPr>
        <p:spPr/>
        <p:txBody>
          <a:bodyPr/>
          <a:lstStyle/>
          <a:p>
            <a:r>
              <a:rPr lang="en-US" i="1">
                <a:cs typeface="Calibri Light"/>
              </a:rPr>
              <a:t>Activity</a:t>
            </a:r>
            <a:r>
              <a:rPr lang="en-US">
                <a:cs typeface="Calibri Light"/>
              </a:rPr>
              <a:t>: Pair programming</a:t>
            </a:r>
          </a:p>
        </p:txBody>
      </p:sp>
      <p:sp>
        <p:nvSpPr>
          <p:cNvPr id="3" name="Content Placeholder 2">
            <a:extLst>
              <a:ext uri="{FF2B5EF4-FFF2-40B4-BE49-F238E27FC236}">
                <a16:creationId xmlns:a16="http://schemas.microsoft.com/office/drawing/2014/main" id="{84A992E7-0C39-4397-B200-AF95A1551DAB}"/>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cs typeface="Calibri"/>
              </a:rPr>
              <a:t>Find a partner you haven't collaborated with recently</a:t>
            </a:r>
            <a:endParaRPr lang="en-US"/>
          </a:p>
          <a:p>
            <a:pPr marL="514350" indent="-514350">
              <a:buAutoNum type="arabicPeriod"/>
            </a:pPr>
            <a:endParaRPr lang="en-US">
              <a:cs typeface="Calibri"/>
            </a:endParaRPr>
          </a:p>
          <a:p>
            <a:pPr marL="514350" indent="-514350">
              <a:buAutoNum type="arabicPeriod"/>
            </a:pPr>
            <a:r>
              <a:rPr lang="en-US">
                <a:cs typeface="Calibri"/>
              </a:rPr>
              <a:t>Design (on paper) what needs to happen to simulate a sequence of coin flips</a:t>
            </a:r>
          </a:p>
          <a:p>
            <a:pPr marL="514350" indent="-514350">
              <a:buAutoNum type="arabicPeriod"/>
            </a:pPr>
            <a:endParaRPr lang="en-US">
              <a:cs typeface="Calibri"/>
            </a:endParaRPr>
          </a:p>
          <a:p>
            <a:pPr marL="514350" indent="-514350">
              <a:buAutoNum type="arabicPeriod"/>
            </a:pPr>
            <a:r>
              <a:rPr lang="en-US">
                <a:cs typeface="Calibri"/>
              </a:rPr>
              <a:t>In </a:t>
            </a:r>
            <a:r>
              <a:rPr lang="en-US" err="1">
                <a:cs typeface="Calibri"/>
              </a:rPr>
              <a:t>Jupyter</a:t>
            </a:r>
            <a:r>
              <a:rPr lang="en-US">
                <a:cs typeface="Calibri"/>
              </a:rPr>
              <a:t>, write a function that counts how many coin flips it takes to find the sequence you flipped.</a:t>
            </a:r>
          </a:p>
          <a:p>
            <a:pPr marL="514350" indent="-514350">
              <a:buAutoNum type="arabicPeriod"/>
            </a:pPr>
            <a:endParaRPr lang="en-US">
              <a:cs typeface="Calibri"/>
            </a:endParaRPr>
          </a:p>
          <a:p>
            <a:pPr marL="0" indent="0">
              <a:buNone/>
            </a:pPr>
            <a:r>
              <a:rPr lang="en-US" i="1">
                <a:cs typeface="Calibri"/>
              </a:rPr>
              <a:t>Don't stress if you don't complete the task during class</a:t>
            </a:r>
          </a:p>
        </p:txBody>
      </p:sp>
      <p:sp>
        <p:nvSpPr>
          <p:cNvPr id="4" name="TextBox 3">
            <a:extLst>
              <a:ext uri="{FF2B5EF4-FFF2-40B4-BE49-F238E27FC236}">
                <a16:creationId xmlns:a16="http://schemas.microsoft.com/office/drawing/2014/main" id="{232024DE-FACE-4A57-A12F-72C5692DC0F1}"/>
              </a:ext>
            </a:extLst>
          </p:cNvPr>
          <p:cNvSpPr txBox="1"/>
          <p:nvPr/>
        </p:nvSpPr>
        <p:spPr>
          <a:xfrm>
            <a:off x="6219645" y="4947249"/>
            <a:ext cx="636629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a:t>Note</a:t>
            </a:r>
            <a:r>
              <a:rPr lang="en-US"/>
              <a:t>: there are </a:t>
            </a:r>
            <a:r>
              <a:rPr lang="en-US">
                <a:cs typeface="Calibri"/>
              </a:rPr>
              <a:t>at least two ways to interpret this request</a:t>
            </a:r>
          </a:p>
        </p:txBody>
      </p:sp>
    </p:spTree>
    <p:extLst>
      <p:ext uri="{BB962C8B-B14F-4D97-AF65-F5344CB8AC3E}">
        <p14:creationId xmlns:p14="http://schemas.microsoft.com/office/powerpoint/2010/main" val="241135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8D0-F926-4722-8F9A-4DEABA772416}"/>
              </a:ext>
            </a:extLst>
          </p:cNvPr>
          <p:cNvSpPr>
            <a:spLocks noGrp="1"/>
          </p:cNvSpPr>
          <p:nvPr>
            <p:ph type="title"/>
          </p:nvPr>
        </p:nvSpPr>
        <p:spPr>
          <a:xfrm>
            <a:off x="838200" y="-138083"/>
            <a:ext cx="10515600" cy="1325563"/>
          </a:xfrm>
        </p:spPr>
        <p:txBody>
          <a:bodyPr/>
          <a:lstStyle/>
          <a:p>
            <a:r>
              <a:rPr lang="en-US">
                <a:cs typeface="Calibri Light"/>
              </a:rPr>
              <a:t>A solution to modeling coin flips</a:t>
            </a:r>
            <a:endParaRPr lang="en-US"/>
          </a:p>
        </p:txBody>
      </p:sp>
      <p:sp>
        <p:nvSpPr>
          <p:cNvPr id="3" name="Content Placeholder 2">
            <a:extLst>
              <a:ext uri="{FF2B5EF4-FFF2-40B4-BE49-F238E27FC236}">
                <a16:creationId xmlns:a16="http://schemas.microsoft.com/office/drawing/2014/main" id="{F640903C-B97B-4C3C-A5F2-55491A4FB5BF}"/>
              </a:ext>
            </a:extLst>
          </p:cNvPr>
          <p:cNvSpPr>
            <a:spLocks noGrp="1"/>
          </p:cNvSpPr>
          <p:nvPr>
            <p:ph idx="1"/>
          </p:nvPr>
        </p:nvSpPr>
        <p:spPr>
          <a:xfrm>
            <a:off x="838200" y="1408682"/>
            <a:ext cx="10515600" cy="5285866"/>
          </a:xfrm>
        </p:spPr>
        <p:txBody>
          <a:bodyPr vert="horz" lIns="91440" tIns="45720" rIns="91440" bIns="45720" rtlCol="0" anchor="t">
            <a:noAutofit/>
          </a:bodyPr>
          <a:lstStyle/>
          <a:p>
            <a:pPr>
              <a:lnSpc>
                <a:spcPct val="100000"/>
              </a:lnSpc>
              <a:buNone/>
            </a:pPr>
            <a:r>
              <a:rPr lang="en-US" sz="1100">
                <a:latin typeface="Courier New"/>
                <a:cs typeface="Courier New"/>
              </a:rPr>
              <a:t>import random</a:t>
            </a:r>
            <a:endParaRPr lang="en-US"/>
          </a:p>
          <a:p>
            <a:pPr>
              <a:lnSpc>
                <a:spcPct val="100000"/>
              </a:lnSpc>
              <a:buNone/>
            </a:pPr>
            <a:r>
              <a:rPr lang="en-US" sz="1100" err="1">
                <a:latin typeface="Courier New"/>
                <a:cs typeface="Courier New"/>
              </a:rPr>
              <a:t>sequence_of_interest</a:t>
            </a:r>
            <a:r>
              <a:rPr lang="en-US" sz="1100">
                <a:latin typeface="Courier New"/>
                <a:cs typeface="Courier New"/>
              </a:rPr>
              <a:t> = (1, 2, 1, 1)</a:t>
            </a:r>
          </a:p>
          <a:p>
            <a:pPr>
              <a:lnSpc>
                <a:spcPct val="100000"/>
              </a:lnSpc>
              <a:buNone/>
            </a:pPr>
            <a:endParaRPr lang="en-US" sz="1100">
              <a:latin typeface="Courier New"/>
              <a:cs typeface="Courier New"/>
            </a:endParaRPr>
          </a:p>
          <a:p>
            <a:pPr>
              <a:lnSpc>
                <a:spcPct val="100000"/>
              </a:lnSpc>
              <a:buNone/>
            </a:pPr>
            <a:r>
              <a:rPr lang="en-US" sz="1100">
                <a:latin typeface="Courier New"/>
                <a:cs typeface="Courier New"/>
              </a:rPr>
              <a:t>def </a:t>
            </a:r>
            <a:r>
              <a:rPr lang="en-US" sz="1100" err="1">
                <a:latin typeface="Courier New"/>
                <a:cs typeface="Courier New"/>
              </a:rPr>
              <a:t>create_random_sequence</a:t>
            </a:r>
            <a:r>
              <a:rPr lang="en-US" sz="1100">
                <a:latin typeface="Courier New"/>
                <a:cs typeface="Courier New"/>
              </a:rPr>
              <a:t>(</a:t>
            </a:r>
            <a:r>
              <a:rPr lang="en-US" sz="1100" err="1">
                <a:latin typeface="Courier New"/>
                <a:cs typeface="Courier New"/>
              </a:rPr>
              <a:t>len_of_seq,number_of_coin_flips</a:t>
            </a:r>
            <a:r>
              <a:rPr lang="en-US" sz="1100">
                <a:latin typeface="Courier New"/>
                <a:cs typeface="Courier New"/>
              </a:rPr>
              <a:t>):</a:t>
            </a:r>
          </a:p>
          <a:p>
            <a:pPr>
              <a:lnSpc>
                <a:spcPct val="100000"/>
              </a:lnSpc>
              <a:buNone/>
            </a:pPr>
            <a:r>
              <a:rPr lang="en-US" sz="1100">
                <a:latin typeface="Courier New"/>
                <a:cs typeface="Courier New"/>
              </a:rPr>
              <a:t>    </a:t>
            </a:r>
            <a:r>
              <a:rPr lang="en-US" sz="1100" err="1">
                <a:latin typeface="Courier New"/>
                <a:cs typeface="Courier New"/>
              </a:rPr>
              <a:t>this_run</a:t>
            </a:r>
            <a:r>
              <a:rPr lang="en-US" sz="1100">
                <a:latin typeface="Courier New"/>
                <a:cs typeface="Courier New"/>
              </a:rPr>
              <a:t>=[]</a:t>
            </a:r>
          </a:p>
          <a:p>
            <a:pPr>
              <a:lnSpc>
                <a:spcPct val="100000"/>
              </a:lnSpc>
              <a:buNone/>
            </a:pPr>
            <a:r>
              <a:rPr lang="en-US" sz="1100">
                <a:latin typeface="Courier New"/>
                <a:cs typeface="Courier New"/>
              </a:rPr>
              <a:t>    for </a:t>
            </a:r>
            <a:r>
              <a:rPr lang="en-US" sz="1100" err="1">
                <a:latin typeface="Courier New"/>
                <a:cs typeface="Courier New"/>
              </a:rPr>
              <a:t>indx</a:t>
            </a:r>
            <a:r>
              <a:rPr lang="en-US" sz="1100">
                <a:latin typeface="Courier New"/>
                <a:cs typeface="Courier New"/>
              </a:rPr>
              <a:t> in range(</a:t>
            </a:r>
            <a:r>
              <a:rPr lang="en-US" sz="1100" err="1">
                <a:latin typeface="Courier New"/>
                <a:cs typeface="Courier New"/>
              </a:rPr>
              <a:t>len_of_seq</a:t>
            </a:r>
            <a:r>
              <a:rPr lang="en-US" sz="1100">
                <a:latin typeface="Courier New"/>
                <a:cs typeface="Courier New"/>
              </a:rPr>
              <a:t>):</a:t>
            </a:r>
          </a:p>
          <a:p>
            <a:pPr>
              <a:lnSpc>
                <a:spcPct val="100000"/>
              </a:lnSpc>
              <a:buNone/>
            </a:pPr>
            <a:r>
              <a:rPr lang="en-US" sz="1100">
                <a:latin typeface="Courier New"/>
                <a:cs typeface="Courier New"/>
              </a:rPr>
              <a:t>        coin = </a:t>
            </a:r>
            <a:r>
              <a:rPr lang="en-US" sz="1100" err="1">
                <a:latin typeface="Courier New"/>
                <a:cs typeface="Courier New"/>
              </a:rPr>
              <a:t>random.randint</a:t>
            </a:r>
            <a:r>
              <a:rPr lang="en-US" sz="1100">
                <a:latin typeface="Courier New"/>
                <a:cs typeface="Courier New"/>
              </a:rPr>
              <a:t>(1, 2) # random coin flip results in 1 or 2</a:t>
            </a:r>
          </a:p>
          <a:p>
            <a:pPr>
              <a:lnSpc>
                <a:spcPct val="100000"/>
              </a:lnSpc>
              <a:buNone/>
            </a:pPr>
            <a:r>
              <a:rPr lang="en-US" sz="1100">
                <a:latin typeface="Courier New"/>
                <a:cs typeface="Courier New"/>
              </a:rPr>
              <a:t>        </a:t>
            </a:r>
            <a:r>
              <a:rPr lang="en-US" sz="1100" err="1">
                <a:latin typeface="Courier New"/>
                <a:cs typeface="Courier New"/>
              </a:rPr>
              <a:t>number_of_coin_flips</a:t>
            </a:r>
            <a:r>
              <a:rPr lang="en-US" sz="1100">
                <a:latin typeface="Courier New"/>
                <a:cs typeface="Courier New"/>
              </a:rPr>
              <a:t>+=1</a:t>
            </a:r>
          </a:p>
          <a:p>
            <a:pPr>
              <a:lnSpc>
                <a:spcPct val="100000"/>
              </a:lnSpc>
              <a:buNone/>
            </a:pPr>
            <a:r>
              <a:rPr lang="en-US" sz="1100">
                <a:latin typeface="Courier New"/>
                <a:cs typeface="Courier New"/>
              </a:rPr>
              <a:t>        </a:t>
            </a:r>
            <a:r>
              <a:rPr lang="en-US" sz="1100" err="1">
                <a:latin typeface="Courier New"/>
                <a:cs typeface="Courier New"/>
              </a:rPr>
              <a:t>this_run.append</a:t>
            </a:r>
            <a:r>
              <a:rPr lang="en-US" sz="1100">
                <a:latin typeface="Courier New"/>
                <a:cs typeface="Courier New"/>
              </a:rPr>
              <a:t>(coin)       # add coin flip result to list</a:t>
            </a:r>
          </a:p>
          <a:p>
            <a:pPr>
              <a:lnSpc>
                <a:spcPct val="100000"/>
              </a:lnSpc>
              <a:buNone/>
            </a:pPr>
            <a:r>
              <a:rPr lang="en-US" sz="1100">
                <a:latin typeface="Courier New"/>
                <a:cs typeface="Courier New"/>
              </a:rPr>
              <a:t>    return </a:t>
            </a:r>
            <a:r>
              <a:rPr lang="en-US" sz="1100" err="1">
                <a:latin typeface="Courier New"/>
                <a:cs typeface="Courier New"/>
              </a:rPr>
              <a:t>this_run,number_of_coin_flips</a:t>
            </a:r>
            <a:endParaRPr lang="en-US" sz="1100">
              <a:latin typeface="Courier New"/>
              <a:cs typeface="Courier New"/>
            </a:endParaRPr>
          </a:p>
          <a:p>
            <a:pPr>
              <a:lnSpc>
                <a:spcPct val="100000"/>
              </a:lnSpc>
              <a:buNone/>
            </a:pPr>
            <a:endParaRPr lang="en-US" sz="1100">
              <a:latin typeface="Courier New"/>
              <a:cs typeface="Courier New"/>
            </a:endParaRPr>
          </a:p>
          <a:p>
            <a:pPr>
              <a:lnSpc>
                <a:spcPct val="100000"/>
              </a:lnSpc>
              <a:buNone/>
            </a:pPr>
            <a:r>
              <a:rPr lang="en-US" sz="1100" err="1">
                <a:latin typeface="Courier New"/>
                <a:cs typeface="Courier New"/>
              </a:rPr>
              <a:t>number_of_coin_flips</a:t>
            </a:r>
            <a:r>
              <a:rPr lang="en-US" sz="1100">
                <a:latin typeface="Courier New"/>
                <a:cs typeface="Courier New"/>
              </a:rPr>
              <a:t>=0</a:t>
            </a:r>
          </a:p>
          <a:p>
            <a:pPr>
              <a:lnSpc>
                <a:spcPct val="100000"/>
              </a:lnSpc>
              <a:buNone/>
            </a:pPr>
            <a:r>
              <a:rPr lang="en-US" sz="1100" err="1">
                <a:latin typeface="Courier New"/>
                <a:cs typeface="Courier New"/>
              </a:rPr>
              <a:t>this_run</a:t>
            </a:r>
            <a:r>
              <a:rPr lang="en-US" sz="1100">
                <a:latin typeface="Courier New"/>
                <a:cs typeface="Courier New"/>
              </a:rPr>
              <a:t>=[]  # store the results of the random coin flips in a list</a:t>
            </a:r>
          </a:p>
          <a:p>
            <a:pPr>
              <a:lnSpc>
                <a:spcPct val="100000"/>
              </a:lnSpc>
              <a:buNone/>
            </a:pPr>
            <a:r>
              <a:rPr lang="en-US" sz="1100">
                <a:latin typeface="Courier New"/>
                <a:cs typeface="Courier New"/>
              </a:rPr>
              <a:t>while True:</a:t>
            </a:r>
          </a:p>
          <a:p>
            <a:pPr>
              <a:lnSpc>
                <a:spcPct val="100000"/>
              </a:lnSpc>
              <a:buNone/>
            </a:pPr>
            <a:r>
              <a:rPr lang="en-US" sz="1100">
                <a:latin typeface="Courier New"/>
                <a:cs typeface="Courier New"/>
              </a:rPr>
              <a:t>    </a:t>
            </a:r>
            <a:r>
              <a:rPr lang="en-US" sz="1100" err="1">
                <a:latin typeface="Courier New"/>
                <a:cs typeface="Courier New"/>
              </a:rPr>
              <a:t>this_run,number_of_coin_flips</a:t>
            </a:r>
            <a:r>
              <a:rPr lang="en-US" sz="1100">
                <a:latin typeface="Courier New"/>
                <a:cs typeface="Courier New"/>
              </a:rPr>
              <a:t> = </a:t>
            </a:r>
            <a:r>
              <a:rPr lang="en-US" sz="1100" err="1">
                <a:latin typeface="Courier New"/>
                <a:cs typeface="Courier New"/>
              </a:rPr>
              <a:t>create_random_sequence</a:t>
            </a:r>
            <a:r>
              <a:rPr lang="en-US" sz="1100">
                <a:latin typeface="Courier New"/>
                <a:cs typeface="Courier New"/>
              </a:rPr>
              <a:t>(</a:t>
            </a:r>
          </a:p>
          <a:p>
            <a:pPr>
              <a:lnSpc>
                <a:spcPct val="100000"/>
              </a:lnSpc>
              <a:buNone/>
            </a:pPr>
            <a:r>
              <a:rPr lang="en-US" sz="1100">
                <a:latin typeface="Courier New"/>
                <a:cs typeface="Courier New"/>
              </a:rPr>
              <a:t>                    </a:t>
            </a:r>
            <a:r>
              <a:rPr lang="en-US" sz="1100" err="1">
                <a:latin typeface="Courier New"/>
                <a:cs typeface="Courier New"/>
              </a:rPr>
              <a:t>len</a:t>
            </a:r>
            <a:r>
              <a:rPr lang="en-US" sz="1100">
                <a:latin typeface="Courier New"/>
                <a:cs typeface="Courier New"/>
              </a:rPr>
              <a:t>(</a:t>
            </a:r>
            <a:r>
              <a:rPr lang="en-US" sz="1100" err="1">
                <a:latin typeface="Courier New"/>
                <a:cs typeface="Courier New"/>
              </a:rPr>
              <a:t>sequence_of_interest</a:t>
            </a:r>
            <a:r>
              <a:rPr lang="en-US" sz="1100">
                <a:latin typeface="Courier New"/>
                <a:cs typeface="Courier New"/>
              </a:rPr>
              <a:t>),</a:t>
            </a:r>
            <a:r>
              <a:rPr lang="en-US" sz="1100" err="1">
                <a:latin typeface="Courier New"/>
                <a:cs typeface="Courier New"/>
              </a:rPr>
              <a:t>number_of_coin_flips</a:t>
            </a:r>
            <a:r>
              <a:rPr lang="en-US" sz="1100">
                <a:latin typeface="Courier New"/>
                <a:cs typeface="Courier New"/>
              </a:rPr>
              <a:t>)</a:t>
            </a:r>
          </a:p>
          <a:p>
            <a:pPr>
              <a:lnSpc>
                <a:spcPct val="100000"/>
              </a:lnSpc>
              <a:buNone/>
            </a:pPr>
            <a:r>
              <a:rPr lang="en-US" sz="1100">
                <a:latin typeface="Courier New"/>
                <a:cs typeface="Courier New"/>
              </a:rPr>
              <a:t>    </a:t>
            </a:r>
            <a:r>
              <a:rPr lang="en-US" sz="1100" err="1">
                <a:latin typeface="Courier New"/>
                <a:cs typeface="Courier New"/>
              </a:rPr>
              <a:t>found_match</a:t>
            </a:r>
            <a:r>
              <a:rPr lang="en-US" sz="1100">
                <a:latin typeface="Courier New"/>
                <a:cs typeface="Courier New"/>
              </a:rPr>
              <a:t>=False</a:t>
            </a:r>
          </a:p>
          <a:p>
            <a:pPr>
              <a:lnSpc>
                <a:spcPct val="100000"/>
              </a:lnSpc>
              <a:buNone/>
            </a:pPr>
            <a:r>
              <a:rPr lang="en-US" sz="1100">
                <a:latin typeface="Courier New"/>
                <a:cs typeface="Courier New"/>
              </a:rPr>
              <a:t>    for </a:t>
            </a:r>
            <a:r>
              <a:rPr lang="en-US" sz="1100" err="1">
                <a:latin typeface="Courier New"/>
                <a:cs typeface="Courier New"/>
              </a:rPr>
              <a:t>flip_indx</a:t>
            </a:r>
            <a:r>
              <a:rPr lang="en-US" sz="1100">
                <a:latin typeface="Courier New"/>
                <a:cs typeface="Courier New"/>
              </a:rPr>
              <a:t> in range(</a:t>
            </a:r>
            <a:r>
              <a:rPr lang="en-US" sz="1100" err="1">
                <a:latin typeface="Courier New"/>
                <a:cs typeface="Courier New"/>
              </a:rPr>
              <a:t>len</a:t>
            </a:r>
            <a:r>
              <a:rPr lang="en-US" sz="1100">
                <a:latin typeface="Courier New"/>
                <a:cs typeface="Courier New"/>
              </a:rPr>
              <a:t>(</a:t>
            </a:r>
            <a:r>
              <a:rPr lang="en-US" sz="1100" err="1">
                <a:latin typeface="Courier New"/>
                <a:cs typeface="Courier New"/>
              </a:rPr>
              <a:t>sequence_of_interest</a:t>
            </a:r>
            <a:r>
              <a:rPr lang="en-US" sz="1100">
                <a:latin typeface="Courier New"/>
                <a:cs typeface="Courier New"/>
              </a:rPr>
              <a:t>)):</a:t>
            </a:r>
          </a:p>
          <a:p>
            <a:pPr>
              <a:lnSpc>
                <a:spcPct val="100000"/>
              </a:lnSpc>
              <a:buNone/>
            </a:pPr>
            <a:r>
              <a:rPr lang="en-US" sz="1100">
                <a:latin typeface="Courier New"/>
                <a:cs typeface="Courier New"/>
              </a:rPr>
              <a:t>        if (</a:t>
            </a:r>
            <a:r>
              <a:rPr lang="en-US" sz="1100" err="1">
                <a:latin typeface="Courier New"/>
                <a:cs typeface="Courier New"/>
              </a:rPr>
              <a:t>sequence_of_interest</a:t>
            </a:r>
            <a:r>
              <a:rPr lang="en-US" sz="1100">
                <a:latin typeface="Courier New"/>
                <a:cs typeface="Courier New"/>
              </a:rPr>
              <a:t>[</a:t>
            </a:r>
            <a:r>
              <a:rPr lang="en-US" sz="1100" err="1">
                <a:latin typeface="Courier New"/>
                <a:cs typeface="Courier New"/>
              </a:rPr>
              <a:t>flip_indx</a:t>
            </a:r>
            <a:r>
              <a:rPr lang="en-US" sz="1100">
                <a:latin typeface="Courier New"/>
                <a:cs typeface="Courier New"/>
              </a:rPr>
              <a:t>] == </a:t>
            </a:r>
            <a:r>
              <a:rPr lang="en-US" sz="1100" err="1">
                <a:latin typeface="Courier New"/>
                <a:cs typeface="Courier New"/>
              </a:rPr>
              <a:t>this_run</a:t>
            </a:r>
            <a:r>
              <a:rPr lang="en-US" sz="1100">
                <a:latin typeface="Courier New"/>
                <a:cs typeface="Courier New"/>
              </a:rPr>
              <a:t>[</a:t>
            </a:r>
            <a:r>
              <a:rPr lang="en-US" sz="1100" err="1">
                <a:latin typeface="Courier New"/>
                <a:cs typeface="Courier New"/>
              </a:rPr>
              <a:t>flip_indx</a:t>
            </a:r>
            <a:r>
              <a:rPr lang="en-US" sz="1100">
                <a:latin typeface="Courier New"/>
                <a:cs typeface="Courier New"/>
              </a:rPr>
              <a:t>]):</a:t>
            </a:r>
          </a:p>
          <a:p>
            <a:pPr>
              <a:lnSpc>
                <a:spcPct val="100000"/>
              </a:lnSpc>
              <a:buNone/>
            </a:pPr>
            <a:r>
              <a:rPr lang="en-US" sz="1100">
                <a:latin typeface="Courier New"/>
                <a:cs typeface="Courier New"/>
              </a:rPr>
              <a:t>            </a:t>
            </a:r>
            <a:r>
              <a:rPr lang="en-US" sz="1100" err="1">
                <a:latin typeface="Courier New"/>
                <a:cs typeface="Courier New"/>
              </a:rPr>
              <a:t>found_match</a:t>
            </a:r>
            <a:r>
              <a:rPr lang="en-US" sz="1100">
                <a:latin typeface="Courier New"/>
                <a:cs typeface="Courier New"/>
              </a:rPr>
              <a:t>=True</a:t>
            </a:r>
          </a:p>
          <a:p>
            <a:pPr>
              <a:lnSpc>
                <a:spcPct val="100000"/>
              </a:lnSpc>
              <a:buNone/>
            </a:pPr>
            <a:r>
              <a:rPr lang="en-US" sz="1100">
                <a:latin typeface="Courier New"/>
                <a:cs typeface="Courier New"/>
              </a:rPr>
              <a:t>        else: # patterns don't match</a:t>
            </a:r>
          </a:p>
          <a:p>
            <a:pPr>
              <a:lnSpc>
                <a:spcPct val="100000"/>
              </a:lnSpc>
              <a:buNone/>
            </a:pPr>
            <a:r>
              <a:rPr lang="en-US" sz="1100">
                <a:latin typeface="Courier New"/>
                <a:cs typeface="Courier New"/>
              </a:rPr>
              <a:t>            </a:t>
            </a:r>
            <a:r>
              <a:rPr lang="en-US" sz="1100" err="1">
                <a:latin typeface="Courier New"/>
                <a:cs typeface="Courier New"/>
              </a:rPr>
              <a:t>found_match</a:t>
            </a:r>
            <a:r>
              <a:rPr lang="en-US" sz="1100">
                <a:latin typeface="Courier New"/>
                <a:cs typeface="Courier New"/>
              </a:rPr>
              <a:t>=False</a:t>
            </a:r>
          </a:p>
          <a:p>
            <a:pPr>
              <a:lnSpc>
                <a:spcPct val="100000"/>
              </a:lnSpc>
              <a:buNone/>
            </a:pPr>
            <a:r>
              <a:rPr lang="en-US" sz="1100">
                <a:latin typeface="Courier New"/>
                <a:cs typeface="Courier New"/>
              </a:rPr>
              <a:t>            </a:t>
            </a:r>
            <a:r>
              <a:rPr lang="en-US" sz="1100" err="1">
                <a:latin typeface="Courier New"/>
                <a:cs typeface="Courier New"/>
              </a:rPr>
              <a:t>this_run</a:t>
            </a:r>
            <a:r>
              <a:rPr lang="en-US" sz="1100">
                <a:latin typeface="Courier New"/>
                <a:cs typeface="Courier New"/>
              </a:rPr>
              <a:t>=[]</a:t>
            </a:r>
          </a:p>
          <a:p>
            <a:pPr>
              <a:lnSpc>
                <a:spcPct val="100000"/>
              </a:lnSpc>
              <a:buNone/>
            </a:pPr>
            <a:r>
              <a:rPr lang="en-US" sz="1100">
                <a:latin typeface="Courier New"/>
                <a:cs typeface="Courier New"/>
              </a:rPr>
              <a:t>            break</a:t>
            </a:r>
          </a:p>
          <a:p>
            <a:pPr>
              <a:lnSpc>
                <a:spcPct val="100000"/>
              </a:lnSpc>
              <a:buNone/>
            </a:pPr>
            <a:r>
              <a:rPr lang="en-US" sz="1100">
                <a:latin typeface="Courier New"/>
                <a:cs typeface="Courier New"/>
              </a:rPr>
              <a:t>    if (</a:t>
            </a:r>
            <a:r>
              <a:rPr lang="en-US" sz="1100" err="1">
                <a:latin typeface="Courier New"/>
                <a:cs typeface="Courier New"/>
              </a:rPr>
              <a:t>found_match</a:t>
            </a:r>
            <a:r>
              <a:rPr lang="en-US" sz="1100">
                <a:latin typeface="Courier New"/>
                <a:cs typeface="Courier New"/>
              </a:rPr>
              <a:t>==True):</a:t>
            </a:r>
          </a:p>
          <a:p>
            <a:pPr>
              <a:lnSpc>
                <a:spcPct val="100000"/>
              </a:lnSpc>
              <a:buNone/>
            </a:pPr>
            <a:r>
              <a:rPr lang="en-US" sz="1100">
                <a:latin typeface="Courier New"/>
                <a:cs typeface="Courier New"/>
              </a:rPr>
              <a:t>        print(</a:t>
            </a:r>
            <a:r>
              <a:rPr lang="en-US" sz="1100" err="1">
                <a:latin typeface="Courier New"/>
                <a:cs typeface="Courier New"/>
              </a:rPr>
              <a:t>this_run</a:t>
            </a:r>
            <a:r>
              <a:rPr lang="en-US" sz="1100">
                <a:latin typeface="Courier New"/>
                <a:cs typeface="Courier New"/>
              </a:rPr>
              <a:t>)</a:t>
            </a:r>
          </a:p>
          <a:p>
            <a:pPr>
              <a:lnSpc>
                <a:spcPct val="100000"/>
              </a:lnSpc>
              <a:buNone/>
            </a:pPr>
            <a:r>
              <a:rPr lang="en-US" sz="1100">
                <a:latin typeface="Courier New"/>
                <a:cs typeface="Courier New"/>
              </a:rPr>
              <a:t>        break</a:t>
            </a:r>
          </a:p>
        </p:txBody>
      </p:sp>
      <p:sp>
        <p:nvSpPr>
          <p:cNvPr id="4" name="TextBox 3">
            <a:extLst>
              <a:ext uri="{FF2B5EF4-FFF2-40B4-BE49-F238E27FC236}">
                <a16:creationId xmlns:a16="http://schemas.microsoft.com/office/drawing/2014/main" id="{A9B6994B-28CD-440C-9313-551E54539DD1}"/>
              </a:ext>
            </a:extLst>
          </p:cNvPr>
          <p:cNvSpPr txBox="1"/>
          <p:nvPr/>
        </p:nvSpPr>
        <p:spPr>
          <a:xfrm>
            <a:off x="6722853" y="4745966"/>
            <a:ext cx="5877464"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Want to watch how this works? Check out</a:t>
            </a:r>
          </a:p>
          <a:p>
            <a:pPr algn="ctr"/>
            <a:r>
              <a:rPr lang="en-US">
                <a:cs typeface="Calibri"/>
                <a:hlinkClick r:id="rId2"/>
              </a:rPr>
              <a:t>http://pythontutor.com/visualize.html</a:t>
            </a:r>
          </a:p>
          <a:p>
            <a:pPr algn="ctr"/>
            <a:endParaRPr lang="en-US">
              <a:cs typeface="Calibri"/>
            </a:endParaRPr>
          </a:p>
        </p:txBody>
      </p:sp>
      <p:sp>
        <p:nvSpPr>
          <p:cNvPr id="5" name="TextBox 4">
            <a:extLst>
              <a:ext uri="{FF2B5EF4-FFF2-40B4-BE49-F238E27FC236}">
                <a16:creationId xmlns:a16="http://schemas.microsoft.com/office/drawing/2014/main" id="{0BED210B-C0BD-4306-9355-03F74192275A}"/>
              </a:ext>
            </a:extLst>
          </p:cNvPr>
          <p:cNvSpPr txBox="1"/>
          <p:nvPr/>
        </p:nvSpPr>
        <p:spPr>
          <a:xfrm>
            <a:off x="-120769" y="921588"/>
            <a:ext cx="1244791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hlinkClick r:id="rId3"/>
              </a:rPr>
              <a:t>https://github.com/umbcdata601/fall2018/blob/master/jupyter_notebooks/week3_math/modeling_random_coin_flips.ipynb</a:t>
            </a:r>
          </a:p>
        </p:txBody>
      </p:sp>
    </p:spTree>
    <p:extLst>
      <p:ext uri="{BB962C8B-B14F-4D97-AF65-F5344CB8AC3E}">
        <p14:creationId xmlns:p14="http://schemas.microsoft.com/office/powerpoint/2010/main" val="2732056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ACFA-5E68-45A0-A704-8402F029E709}"/>
              </a:ext>
            </a:extLst>
          </p:cNvPr>
          <p:cNvSpPr>
            <a:spLocks noGrp="1"/>
          </p:cNvSpPr>
          <p:nvPr>
            <p:ph type="title"/>
          </p:nvPr>
        </p:nvSpPr>
        <p:spPr/>
        <p:txBody>
          <a:bodyPr/>
          <a:lstStyle/>
          <a:p>
            <a:r>
              <a:rPr lang="en-US">
                <a:cs typeface="Calibri Light"/>
              </a:rPr>
              <a:t>Another distribution: the Bell curve</a:t>
            </a:r>
            <a:endParaRPr lang="en-US"/>
          </a:p>
        </p:txBody>
      </p:sp>
      <p:pic>
        <p:nvPicPr>
          <p:cNvPr id="4" name="Picture 4" descr="A close up of a logo&#10;&#10;Description generated with very high confidence">
            <a:extLst>
              <a:ext uri="{FF2B5EF4-FFF2-40B4-BE49-F238E27FC236}">
                <a16:creationId xmlns:a16="http://schemas.microsoft.com/office/drawing/2014/main" id="{100EEE77-3FAE-45F6-B87D-22FAAC4B0A91}"/>
              </a:ext>
            </a:extLst>
          </p:cNvPr>
          <p:cNvPicPr>
            <a:picLocks noGrp="1" noChangeAspect="1"/>
          </p:cNvPicPr>
          <p:nvPr>
            <p:ph idx="1"/>
          </p:nvPr>
        </p:nvPicPr>
        <p:blipFill>
          <a:blip r:embed="rId3"/>
          <a:stretch>
            <a:fillRect/>
          </a:stretch>
        </p:blipFill>
        <p:spPr>
          <a:xfrm>
            <a:off x="2763149" y="2093419"/>
            <a:ext cx="9785589" cy="5210354"/>
          </a:xfrm>
          <a:prstGeom prst="rect">
            <a:avLst/>
          </a:prstGeom>
        </p:spPr>
      </p:pic>
      <p:pic>
        <p:nvPicPr>
          <p:cNvPr id="3" name="Picture 4" descr="A screenshot of a cell phone&#10;&#10;Description generated with high confidence">
            <a:extLst>
              <a:ext uri="{FF2B5EF4-FFF2-40B4-BE49-F238E27FC236}">
                <a16:creationId xmlns:a16="http://schemas.microsoft.com/office/drawing/2014/main" id="{0FF69973-6461-4EDB-AC31-9CFAE3FA5755}"/>
              </a:ext>
            </a:extLst>
          </p:cNvPr>
          <p:cNvPicPr>
            <a:picLocks noChangeAspect="1"/>
          </p:cNvPicPr>
          <p:nvPr/>
        </p:nvPicPr>
        <p:blipFill>
          <a:blip r:embed="rId4"/>
          <a:stretch>
            <a:fillRect/>
          </a:stretch>
        </p:blipFill>
        <p:spPr>
          <a:xfrm>
            <a:off x="152400" y="2299658"/>
            <a:ext cx="3289539" cy="2474343"/>
          </a:xfrm>
          <a:prstGeom prst="rect">
            <a:avLst/>
          </a:prstGeom>
        </p:spPr>
      </p:pic>
      <p:sp>
        <p:nvSpPr>
          <p:cNvPr id="6" name="TextBox 5">
            <a:extLst>
              <a:ext uri="{FF2B5EF4-FFF2-40B4-BE49-F238E27FC236}">
                <a16:creationId xmlns:a16="http://schemas.microsoft.com/office/drawing/2014/main" id="{4AC01987-5064-4C06-AC8B-6A4FC8C306EC}"/>
              </a:ext>
            </a:extLst>
          </p:cNvPr>
          <p:cNvSpPr txBox="1"/>
          <p:nvPr/>
        </p:nvSpPr>
        <p:spPr>
          <a:xfrm>
            <a:off x="152400" y="1798607"/>
            <a:ext cx="328953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Uniform distribution</a:t>
            </a:r>
            <a:endParaRPr lang="en-US" sz="2400">
              <a:cs typeface="Calibri"/>
            </a:endParaRPr>
          </a:p>
        </p:txBody>
      </p:sp>
    </p:spTree>
    <p:extLst>
      <p:ext uri="{BB962C8B-B14F-4D97-AF65-F5344CB8AC3E}">
        <p14:creationId xmlns:p14="http://schemas.microsoft.com/office/powerpoint/2010/main" val="1125204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8D5D-B163-47A5-A26C-6C89D1791E25}"/>
              </a:ext>
            </a:extLst>
          </p:cNvPr>
          <p:cNvSpPr>
            <a:spLocks noGrp="1"/>
          </p:cNvSpPr>
          <p:nvPr>
            <p:ph type="title"/>
          </p:nvPr>
        </p:nvSpPr>
        <p:spPr/>
        <p:txBody>
          <a:bodyPr/>
          <a:lstStyle/>
          <a:p>
            <a:r>
              <a:rPr lang="en-US">
                <a:cs typeface="Calibri Light"/>
              </a:rPr>
              <a:t>Gaussian and Binomial Distribution</a:t>
            </a:r>
            <a:endParaRPr lang="en-US"/>
          </a:p>
        </p:txBody>
      </p:sp>
      <p:sp>
        <p:nvSpPr>
          <p:cNvPr id="3" name="Content Placeholder 2">
            <a:extLst>
              <a:ext uri="{FF2B5EF4-FFF2-40B4-BE49-F238E27FC236}">
                <a16:creationId xmlns:a16="http://schemas.microsoft.com/office/drawing/2014/main" id="{C7A3C8B6-A4AE-458B-A0E5-E7801A1A399E}"/>
              </a:ext>
            </a:extLst>
          </p:cNvPr>
          <p:cNvSpPr>
            <a:spLocks noGrp="1"/>
          </p:cNvSpPr>
          <p:nvPr>
            <p:ph idx="1"/>
          </p:nvPr>
        </p:nvSpPr>
        <p:spPr/>
        <p:txBody>
          <a:bodyPr vert="horz" lIns="91440" tIns="45720" rIns="91440" bIns="45720" rtlCol="0" anchor="t">
            <a:normAutofit lnSpcReduction="10000"/>
          </a:bodyPr>
          <a:lstStyle/>
          <a:p>
            <a:pPr marL="0" indent="0">
              <a:buNone/>
            </a:pPr>
            <a:r>
              <a:rPr lang="en-US">
                <a:cs typeface="Calibri"/>
              </a:rPr>
              <a:t>binomial distribution is discrete; normal (Gaussian) is continuous</a:t>
            </a:r>
            <a:endParaRPr lang="en-US"/>
          </a:p>
          <a:p>
            <a:endParaRPr lang="en-US">
              <a:cs typeface="Calibri"/>
            </a:endParaRPr>
          </a:p>
          <a:p>
            <a:pPr marL="0" indent="0">
              <a:buNone/>
            </a:pPr>
            <a:r>
              <a:rPr lang="en-US" i="1">
                <a:cs typeface="Calibri"/>
              </a:rPr>
              <a:t>Characteristics of binomial variable</a:t>
            </a:r>
            <a:r>
              <a:rPr lang="en-US">
                <a:cs typeface="Calibri"/>
              </a:rPr>
              <a:t>:</a:t>
            </a:r>
          </a:p>
          <a:p>
            <a:r>
              <a:rPr lang="en-US">
                <a:cs typeface="Calibri"/>
              </a:rPr>
              <a:t>A fixed number of repeated, identical, independent trials. 𝑛 is usually the parameter chosen to label the number of trials.</a:t>
            </a:r>
          </a:p>
          <a:p>
            <a:r>
              <a:rPr lang="en-US">
                <a:cs typeface="Calibri"/>
              </a:rPr>
              <a:t>Every trial results in either a success, with probability 𝑝, or a failure, with probability 1−𝑝. These must be the only two possible outcomes for a trial.</a:t>
            </a:r>
            <a:endParaRPr lang="en-US"/>
          </a:p>
          <a:p>
            <a:r>
              <a:rPr lang="en-US">
                <a:cs typeface="Calibri"/>
              </a:rPr>
              <a:t>The random variable of interest is the total number of trials that ended in a success.</a:t>
            </a:r>
            <a:endParaRPr lang="en-US"/>
          </a:p>
        </p:txBody>
      </p:sp>
    </p:spTree>
    <p:extLst>
      <p:ext uri="{BB962C8B-B14F-4D97-AF65-F5344CB8AC3E}">
        <p14:creationId xmlns:p14="http://schemas.microsoft.com/office/powerpoint/2010/main" val="1850766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FDF2-54B2-4F52-806C-2466DCF86BB6}"/>
              </a:ext>
            </a:extLst>
          </p:cNvPr>
          <p:cNvSpPr>
            <a:spLocks noGrp="1"/>
          </p:cNvSpPr>
          <p:nvPr>
            <p:ph type="title"/>
          </p:nvPr>
        </p:nvSpPr>
        <p:spPr/>
        <p:txBody>
          <a:bodyPr/>
          <a:lstStyle/>
          <a:p>
            <a:r>
              <a:rPr lang="en-US">
                <a:cs typeface="Calibri Light"/>
              </a:rPr>
              <a:t>Coin flips produce a bell curve!</a:t>
            </a:r>
            <a:endParaRPr lang="en-US"/>
          </a:p>
        </p:txBody>
      </p:sp>
      <p:sp>
        <p:nvSpPr>
          <p:cNvPr id="3" name="Content Placeholder 2">
            <a:extLst>
              <a:ext uri="{FF2B5EF4-FFF2-40B4-BE49-F238E27FC236}">
                <a16:creationId xmlns:a16="http://schemas.microsoft.com/office/drawing/2014/main" id="{525D3B59-AEF8-46F0-8BC2-C35DE0E12033}"/>
              </a:ext>
            </a:extLst>
          </p:cNvPr>
          <p:cNvSpPr>
            <a:spLocks noGrp="1"/>
          </p:cNvSpPr>
          <p:nvPr>
            <p:ph idx="1"/>
          </p:nvPr>
        </p:nvSpPr>
        <p:spPr/>
        <p:txBody>
          <a:bodyPr vert="horz" lIns="91440" tIns="45720" rIns="91440" bIns="45720" rtlCol="0" anchor="t">
            <a:normAutofit/>
          </a:bodyPr>
          <a:lstStyle/>
          <a:p>
            <a:pPr marL="0" indent="0">
              <a:buNone/>
            </a:pPr>
            <a:endParaRPr lang="en-US" sz="1100">
              <a:cs typeface="Calibri"/>
            </a:endParaRPr>
          </a:p>
          <a:p>
            <a:pPr marL="0" indent="0">
              <a:buNone/>
            </a:pPr>
            <a:r>
              <a:rPr lang="en-US" sz="2400">
                <a:cs typeface="Calibri"/>
              </a:rPr>
              <a:t>An exploration of the coin flips:</a:t>
            </a:r>
          </a:p>
          <a:p>
            <a:pPr marL="0" indent="0">
              <a:buNone/>
            </a:pPr>
            <a:r>
              <a:rPr lang="en-US" sz="1300">
                <a:cs typeface="Calibri"/>
                <a:hlinkClick r:id="rId2"/>
              </a:rPr>
              <a:t>https://github.com/umbcdata601/fall2018/blob/master/jupyter_notebooks/week3_math/binomial%20distribution%20for%20coin%20flips.ipynb</a:t>
            </a:r>
          </a:p>
          <a:p>
            <a:pPr marL="0" indent="0">
              <a:buNone/>
            </a:pPr>
            <a:endParaRPr lang="en-US" sz="1300">
              <a:cs typeface="Calibri"/>
            </a:endParaRPr>
          </a:p>
        </p:txBody>
      </p:sp>
    </p:spTree>
    <p:extLst>
      <p:ext uri="{BB962C8B-B14F-4D97-AF65-F5344CB8AC3E}">
        <p14:creationId xmlns:p14="http://schemas.microsoft.com/office/powerpoint/2010/main" val="2681903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222B-A0D1-46AF-BDD2-509228B9A0E0}"/>
              </a:ext>
            </a:extLst>
          </p:cNvPr>
          <p:cNvSpPr>
            <a:spLocks noGrp="1"/>
          </p:cNvSpPr>
          <p:nvPr>
            <p:ph type="title"/>
          </p:nvPr>
        </p:nvSpPr>
        <p:spPr/>
        <p:txBody>
          <a:bodyPr/>
          <a:lstStyle/>
          <a:p>
            <a:r>
              <a:rPr lang="en-US">
                <a:cs typeface="Calibri Light"/>
              </a:rPr>
              <a:t>Results vary: </a:t>
            </a:r>
            <a:r>
              <a:rPr lang="en-US" b="1">
                <a:cs typeface="Calibri Light"/>
                <a:hlinkClick r:id="rId3"/>
              </a:rPr>
              <a:t>Error bars</a:t>
            </a:r>
            <a:r>
              <a:rPr lang="en-US">
                <a:cs typeface="Calibri Light"/>
              </a:rPr>
              <a:t> tell by how much</a:t>
            </a:r>
            <a:endParaRPr lang="en-US"/>
          </a:p>
        </p:txBody>
      </p:sp>
      <p:sp>
        <p:nvSpPr>
          <p:cNvPr id="3" name="Content Placeholder 2">
            <a:extLst>
              <a:ext uri="{FF2B5EF4-FFF2-40B4-BE49-F238E27FC236}">
                <a16:creationId xmlns:a16="http://schemas.microsoft.com/office/drawing/2014/main" id="{8CBBDBF3-A945-4084-9B7A-038DAFF94E09}"/>
              </a:ext>
            </a:extLst>
          </p:cNvPr>
          <p:cNvSpPr>
            <a:spLocks noGrp="1"/>
          </p:cNvSpPr>
          <p:nvPr>
            <p:ph idx="1"/>
          </p:nvPr>
        </p:nvSpPr>
        <p:spPr/>
        <p:txBody>
          <a:bodyPr vert="horz" lIns="91440" tIns="45720" rIns="91440" bIns="45720" rtlCol="0" anchor="t">
            <a:normAutofit/>
          </a:bodyPr>
          <a:lstStyle/>
          <a:p>
            <a:r>
              <a:rPr lang="en-US">
                <a:cs typeface="Calibri"/>
                <a:hlinkClick r:id="rId4"/>
              </a:rPr>
              <a:t>Variance</a:t>
            </a:r>
            <a:r>
              <a:rPr lang="en-US">
                <a:cs typeface="Calibri"/>
              </a:rPr>
              <a:t> measures the width of a distribution</a:t>
            </a:r>
          </a:p>
          <a:p>
            <a:r>
              <a:rPr lang="en-US">
                <a:cs typeface="Calibri"/>
                <a:hlinkClick r:id="rId5"/>
              </a:rPr>
              <a:t>Standard deviation</a:t>
            </a:r>
            <a:r>
              <a:rPr lang="en-US">
                <a:cs typeface="Calibri"/>
              </a:rPr>
              <a:t> is sqrt(variance) and has same units as variable</a:t>
            </a:r>
          </a:p>
          <a:p>
            <a:endParaRPr lang="en-US">
              <a:cs typeface="Calibri"/>
            </a:endParaRPr>
          </a:p>
          <a:p>
            <a:endParaRPr lang="en-US">
              <a:cs typeface="Calibri"/>
            </a:endParaRPr>
          </a:p>
          <a:p>
            <a:r>
              <a:rPr lang="en-US">
                <a:cs typeface="Calibri"/>
              </a:rPr>
              <a:t>Lots of info about distribution of variable in </a:t>
            </a:r>
            <a:r>
              <a:rPr lang="en-US">
                <a:cs typeface="Calibri"/>
                <a:hlinkClick r:id="rId6"/>
              </a:rPr>
              <a:t>Violin plots</a:t>
            </a:r>
            <a:endParaRPr lang="en-US">
              <a:hlinkClick r:id="rId6"/>
            </a:endParaRPr>
          </a:p>
        </p:txBody>
      </p:sp>
    </p:spTree>
    <p:extLst>
      <p:ext uri="{BB962C8B-B14F-4D97-AF65-F5344CB8AC3E}">
        <p14:creationId xmlns:p14="http://schemas.microsoft.com/office/powerpoint/2010/main" val="3423147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76A3-E07A-411E-B7B2-3B3EAD00F408}"/>
              </a:ext>
            </a:extLst>
          </p:cNvPr>
          <p:cNvSpPr>
            <a:spLocks noGrp="1"/>
          </p:cNvSpPr>
          <p:nvPr>
            <p:ph type="title"/>
          </p:nvPr>
        </p:nvSpPr>
        <p:spPr>
          <a:xfrm>
            <a:off x="435634" y="250106"/>
            <a:ext cx="10515600" cy="1325563"/>
          </a:xfrm>
        </p:spPr>
        <p:txBody>
          <a:bodyPr/>
          <a:lstStyle/>
          <a:p>
            <a:r>
              <a:rPr lang="en-US">
                <a:cs typeface="Calibri Light"/>
              </a:rPr>
              <a:t>Bayesian versus Frequentist inference</a:t>
            </a:r>
            <a:endParaRPr lang="en-US"/>
          </a:p>
        </p:txBody>
      </p:sp>
      <p:sp>
        <p:nvSpPr>
          <p:cNvPr id="3" name="Content Placeholder 2">
            <a:extLst>
              <a:ext uri="{FF2B5EF4-FFF2-40B4-BE49-F238E27FC236}">
                <a16:creationId xmlns:a16="http://schemas.microsoft.com/office/drawing/2014/main" id="{36B7F291-F5E1-4606-986E-EEDF8395BE28}"/>
              </a:ext>
            </a:extLst>
          </p:cNvPr>
          <p:cNvSpPr>
            <a:spLocks noGrp="1"/>
          </p:cNvSpPr>
          <p:nvPr>
            <p:ph idx="1"/>
          </p:nvPr>
        </p:nvSpPr>
        <p:spPr>
          <a:xfrm>
            <a:off x="435634" y="1825625"/>
            <a:ext cx="5670431" cy="4351338"/>
          </a:xfrm>
        </p:spPr>
        <p:txBody>
          <a:bodyPr vert="horz" lIns="91440" tIns="45720" rIns="91440" bIns="45720" rtlCol="0" anchor="t">
            <a:normAutofit fontScale="92500" lnSpcReduction="20000"/>
          </a:bodyPr>
          <a:lstStyle/>
          <a:p>
            <a:pPr marL="0" indent="0">
              <a:buNone/>
            </a:pPr>
            <a:r>
              <a:rPr lang="en-US">
                <a:cs typeface="Calibri"/>
              </a:rPr>
              <a:t>Both approaches allow evaluation of evidence about competing hypotheses. </a:t>
            </a:r>
          </a:p>
          <a:p>
            <a:endParaRPr lang="en-US">
              <a:cs typeface="Calibri"/>
            </a:endParaRPr>
          </a:p>
          <a:p>
            <a:r>
              <a:rPr lang="en-US">
                <a:cs typeface="Calibri"/>
              </a:rPr>
              <a:t>Bayesian inference: "What is the probability that it recently rained given that it is wet outside?"</a:t>
            </a:r>
            <a:endParaRPr lang="en-US"/>
          </a:p>
          <a:p>
            <a:r>
              <a:rPr lang="en-US">
                <a:cs typeface="Calibri"/>
              </a:rPr>
              <a:t>Frequentist approach measures repeated events and does not depend on a subjective prior that may vary from one investigator to another.</a:t>
            </a:r>
          </a:p>
          <a:p>
            <a:endParaRPr lang="en-US">
              <a:cs typeface="Calibri"/>
            </a:endParaRPr>
          </a:p>
          <a:p>
            <a:pPr marL="0" indent="0">
              <a:buNone/>
            </a:pPr>
            <a:r>
              <a:rPr lang="en-US" sz="3000">
                <a:cs typeface="Calibri"/>
                <a:hlinkClick r:id="rId3"/>
              </a:rPr>
              <a:t>Jake VanderPlas on difference</a:t>
            </a:r>
          </a:p>
        </p:txBody>
      </p:sp>
      <p:pic>
        <p:nvPicPr>
          <p:cNvPr id="4" name="Picture 4" descr="A close up of a logo&#10;&#10;Description generated with very high confidence">
            <a:extLst>
              <a:ext uri="{FF2B5EF4-FFF2-40B4-BE49-F238E27FC236}">
                <a16:creationId xmlns:a16="http://schemas.microsoft.com/office/drawing/2014/main" id="{70AE4FEC-264E-492A-A545-3DD2CE431838}"/>
              </a:ext>
            </a:extLst>
          </p:cNvPr>
          <p:cNvPicPr>
            <a:picLocks noChangeAspect="1"/>
          </p:cNvPicPr>
          <p:nvPr/>
        </p:nvPicPr>
        <p:blipFill>
          <a:blip r:embed="rId4"/>
          <a:stretch>
            <a:fillRect/>
          </a:stretch>
        </p:blipFill>
        <p:spPr>
          <a:xfrm>
            <a:off x="6435306" y="1330549"/>
            <a:ext cx="5647426" cy="3363014"/>
          </a:xfrm>
          <a:prstGeom prst="rect">
            <a:avLst/>
          </a:prstGeom>
        </p:spPr>
      </p:pic>
    </p:spTree>
    <p:extLst>
      <p:ext uri="{BB962C8B-B14F-4D97-AF65-F5344CB8AC3E}">
        <p14:creationId xmlns:p14="http://schemas.microsoft.com/office/powerpoint/2010/main" val="42014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732E-69E3-4D7B-88CB-8585C7FB7722}"/>
              </a:ext>
            </a:extLst>
          </p:cNvPr>
          <p:cNvSpPr>
            <a:spLocks noGrp="1"/>
          </p:cNvSpPr>
          <p:nvPr>
            <p:ph type="title"/>
          </p:nvPr>
        </p:nvSpPr>
        <p:spPr/>
        <p:txBody>
          <a:bodyPr/>
          <a:lstStyle/>
          <a:p>
            <a:r>
              <a:rPr lang="en-US" dirty="0">
                <a:cs typeface="Calibri Light"/>
              </a:rPr>
              <a:t>Comments on homework</a:t>
            </a:r>
            <a:endParaRPr lang="en-US" dirty="0"/>
          </a:p>
        </p:txBody>
      </p:sp>
      <p:sp>
        <p:nvSpPr>
          <p:cNvPr id="3" name="Content Placeholder 2">
            <a:extLst>
              <a:ext uri="{FF2B5EF4-FFF2-40B4-BE49-F238E27FC236}">
                <a16:creationId xmlns:a16="http://schemas.microsoft.com/office/drawing/2014/main" id="{3E9AB604-EF08-4545-8F8D-733C4F171FBA}"/>
              </a:ext>
            </a:extLst>
          </p:cNvPr>
          <p:cNvSpPr>
            <a:spLocks noGrp="1"/>
          </p:cNvSpPr>
          <p:nvPr>
            <p:ph idx="1"/>
          </p:nvPr>
        </p:nvSpPr>
        <p:spPr/>
        <p:txBody>
          <a:bodyPr vert="horz" lIns="91440" tIns="45720" rIns="91440" bIns="45720" rtlCol="0" anchor="t">
            <a:normAutofit/>
          </a:bodyPr>
          <a:lstStyle/>
          <a:p>
            <a:pPr marL="0" indent="0">
              <a:buNone/>
            </a:pPr>
            <a:r>
              <a:rPr lang="en-US" sz="2400" dirty="0">
                <a:latin typeface="Calibri"/>
                <a:cs typeface="Calibri"/>
              </a:rPr>
              <a:t>"Write a function that takes a list as input"</a:t>
            </a:r>
          </a:p>
          <a:p>
            <a:pPr marL="0" indent="0">
              <a:buNone/>
            </a:pPr>
            <a:r>
              <a:rPr lang="en-US" sz="2400" dirty="0">
                <a:latin typeface="Courier New"/>
                <a:cs typeface="Courier New"/>
              </a:rPr>
              <a:t>def </a:t>
            </a:r>
            <a:r>
              <a:rPr lang="en-US" sz="2400" dirty="0" err="1">
                <a:latin typeface="Courier New"/>
                <a:cs typeface="Courier New"/>
              </a:rPr>
              <a:t>shift_list</a:t>
            </a:r>
            <a:r>
              <a:rPr lang="en-US" sz="2400" dirty="0">
                <a:latin typeface="Courier New"/>
                <a:cs typeface="Courier New"/>
              </a:rPr>
              <a:t>():</a:t>
            </a:r>
            <a:endParaRPr lang="en-US"/>
          </a:p>
          <a:p>
            <a:pPr marL="0" indent="0">
              <a:buNone/>
            </a:pPr>
            <a:r>
              <a:rPr lang="en-US" sz="2400" dirty="0">
                <a:latin typeface="Courier New"/>
                <a:cs typeface="Courier New"/>
              </a:rPr>
              <a:t>    </a:t>
            </a:r>
            <a:r>
              <a:rPr lang="en-US" sz="2400" dirty="0" err="1">
                <a:latin typeface="Courier New"/>
                <a:cs typeface="Courier New"/>
              </a:rPr>
              <a:t>num_list</a:t>
            </a:r>
            <a:r>
              <a:rPr lang="en-US" sz="2400" dirty="0">
                <a:latin typeface="Courier New"/>
                <a:cs typeface="Courier New"/>
              </a:rPr>
              <a:t> = input("please enter a list of numbers:")</a:t>
            </a:r>
          </a:p>
          <a:p>
            <a:endParaRPr lang="en-US" dirty="0">
              <a:cs typeface="Calibri"/>
            </a:endParaRPr>
          </a:p>
          <a:p>
            <a:r>
              <a:rPr lang="en-US" dirty="0">
                <a:cs typeface="Calibri"/>
              </a:rPr>
              <a:t>"The code was found on stackoverflow.com"</a:t>
            </a:r>
          </a:p>
          <a:p>
            <a:endParaRPr lang="en-US" dirty="0">
              <a:cs typeface="Calibri"/>
            </a:endParaRPr>
          </a:p>
          <a:p>
            <a:r>
              <a:rPr lang="en-US" dirty="0">
                <a:cs typeface="Calibri"/>
              </a:rPr>
              <a:t>Comments versus Markdown</a:t>
            </a:r>
          </a:p>
          <a:p>
            <a:r>
              <a:rPr lang="en-US" dirty="0">
                <a:cs typeface="Calibri"/>
                <a:hlinkClick r:id="rId2"/>
              </a:rPr>
              <a:t>Docstrings</a:t>
            </a:r>
            <a:r>
              <a:rPr lang="en-US" dirty="0">
                <a:cs typeface="Calibri"/>
              </a:rPr>
              <a:t> for functions; </a:t>
            </a:r>
            <a:r>
              <a:rPr lang="en-US" dirty="0">
                <a:cs typeface="Calibri"/>
                <a:hlinkClick r:id="rId3"/>
              </a:rPr>
              <a:t>doctests</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457264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12CBE-1757-4C3F-99E1-947FEBE256B9}"/>
              </a:ext>
            </a:extLst>
          </p:cNvPr>
          <p:cNvSpPr>
            <a:spLocks noGrp="1"/>
          </p:cNvSpPr>
          <p:nvPr>
            <p:ph idx="1"/>
          </p:nvPr>
        </p:nvSpPr>
        <p:spPr>
          <a:xfrm>
            <a:off x="464389" y="574795"/>
            <a:ext cx="10501223" cy="1677150"/>
          </a:xfrm>
        </p:spPr>
        <p:txBody>
          <a:bodyPr vert="horz" lIns="91440" tIns="45720" rIns="91440" bIns="45720" rtlCol="0" anchor="t">
            <a:normAutofit/>
          </a:bodyPr>
          <a:lstStyle/>
          <a:p>
            <a:pPr marL="0" indent="0">
              <a:buNone/>
            </a:pPr>
            <a:r>
              <a:rPr lang="en-US">
                <a:cs typeface="Calibri"/>
              </a:rPr>
              <a:t>Two events are statistically independent of each other when the probability that one event occurs in no way affects the probability of the other event occurring.</a:t>
            </a:r>
          </a:p>
        </p:txBody>
      </p:sp>
      <p:sp>
        <p:nvSpPr>
          <p:cNvPr id="4" name="TextBox 3">
            <a:extLst>
              <a:ext uri="{FF2B5EF4-FFF2-40B4-BE49-F238E27FC236}">
                <a16:creationId xmlns:a16="http://schemas.microsoft.com/office/drawing/2014/main" id="{5EB72460-131E-471B-8EC1-5451A785825D}"/>
              </a:ext>
            </a:extLst>
          </p:cNvPr>
          <p:cNvSpPr txBox="1"/>
          <p:nvPr/>
        </p:nvSpPr>
        <p:spPr>
          <a:xfrm>
            <a:off x="756249" y="6212456"/>
            <a:ext cx="7559615"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More explanation </a:t>
            </a:r>
            <a:r>
              <a:rPr lang="en-US" sz="2000">
                <a:hlinkClick r:id="rId2"/>
              </a:rPr>
              <a:t>here</a:t>
            </a:r>
            <a:r>
              <a:rPr lang="en-US" sz="2000"/>
              <a:t> and </a:t>
            </a:r>
            <a:r>
              <a:rPr lang="en-US" sz="2000">
                <a:hlinkClick r:id="rId3"/>
              </a:rPr>
              <a:t>visualizations of covariance</a:t>
            </a:r>
            <a:r>
              <a:rPr lang="en-US" sz="2000"/>
              <a:t> are </a:t>
            </a:r>
            <a:r>
              <a:rPr lang="en-US" sz="2000">
                <a:hlinkClick r:id="rId4"/>
              </a:rPr>
              <a:t>helpful</a:t>
            </a:r>
            <a:endParaRPr lang="en-US" sz="2000">
              <a:cs typeface="Calibri"/>
            </a:endParaRPr>
          </a:p>
          <a:p>
            <a:pPr algn="ctr"/>
            <a:endParaRPr lang="en-US" sz="2000">
              <a:cs typeface="Calibri"/>
            </a:endParaRPr>
          </a:p>
        </p:txBody>
      </p:sp>
      <p:sp>
        <p:nvSpPr>
          <p:cNvPr id="9" name="TextBox 8">
            <a:extLst>
              <a:ext uri="{FF2B5EF4-FFF2-40B4-BE49-F238E27FC236}">
                <a16:creationId xmlns:a16="http://schemas.microsoft.com/office/drawing/2014/main" id="{9C4A6CD1-3F64-4938-AE09-B7C8C207A94B}"/>
              </a:ext>
            </a:extLst>
          </p:cNvPr>
          <p:cNvSpPr txBox="1"/>
          <p:nvPr/>
        </p:nvSpPr>
        <p:spPr>
          <a:xfrm>
            <a:off x="1446362" y="2891285"/>
            <a:ext cx="8580406" cy="28469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90000"/>
              </a:lnSpc>
              <a:spcBef>
                <a:spcPts val="1000"/>
              </a:spcBef>
              <a:buChar char="•"/>
            </a:pPr>
            <a:r>
              <a:rPr lang="en-US" sz="2800" b="1" dirty="0"/>
              <a:t>Variance </a:t>
            </a:r>
            <a:r>
              <a:rPr lang="en-US" sz="2800" dirty="0"/>
              <a:t>measures width of a distribution</a:t>
            </a:r>
            <a:endParaRPr lang="en-US" sz="2800" b="1" dirty="0">
              <a:cs typeface="Calibri"/>
            </a:endParaRPr>
          </a:p>
          <a:p>
            <a:pPr marL="457200" indent="-457200">
              <a:lnSpc>
                <a:spcPct val="90000"/>
              </a:lnSpc>
              <a:spcBef>
                <a:spcPts val="1000"/>
              </a:spcBef>
              <a:buChar char="•"/>
            </a:pPr>
            <a:r>
              <a:rPr lang="en-US" sz="2800" b="1" dirty="0">
                <a:hlinkClick r:id="rId5"/>
              </a:rPr>
              <a:t>Covariance</a:t>
            </a:r>
            <a:r>
              <a:rPr lang="en-US" sz="2800" b="1" dirty="0"/>
              <a:t> </a:t>
            </a:r>
            <a:r>
              <a:rPr lang="en-US" sz="2800" dirty="0"/>
              <a:t>is the measure of variance for two random variables (joint variability)</a:t>
            </a:r>
            <a:endParaRPr lang="en-US" dirty="0"/>
          </a:p>
          <a:p>
            <a:pPr marL="457200" indent="-457200">
              <a:lnSpc>
                <a:spcPct val="90000"/>
              </a:lnSpc>
              <a:spcBef>
                <a:spcPts val="1000"/>
              </a:spcBef>
              <a:buChar char="•"/>
            </a:pPr>
            <a:r>
              <a:rPr lang="en-US" sz="2800" b="1" dirty="0"/>
              <a:t>Correlation </a:t>
            </a:r>
            <a:r>
              <a:rPr lang="en-US" sz="2800" dirty="0"/>
              <a:t>is the normalized covariance</a:t>
            </a:r>
            <a:r>
              <a:rPr lang="en-US" sz="2800" dirty="0">
                <a:cs typeface="Calibri"/>
              </a:rPr>
              <a:t>, from –1 to 1</a:t>
            </a:r>
            <a:endParaRPr lang="en-US" dirty="0">
              <a:cs typeface="Calibri"/>
            </a:endParaRPr>
          </a:p>
          <a:p>
            <a:pPr marL="228600" indent="-228600">
              <a:lnSpc>
                <a:spcPct val="90000"/>
              </a:lnSpc>
              <a:spcBef>
                <a:spcPts val="1000"/>
              </a:spcBef>
              <a:buChar char="•"/>
            </a:pPr>
            <a:endParaRPr lang="en-US" sz="2800" dirty="0">
              <a:cs typeface="Calibri"/>
            </a:endParaRPr>
          </a:p>
          <a:p>
            <a:pPr algn="ctr"/>
            <a:endParaRPr lang="en-US" sz="2800">
              <a:cs typeface="Calibri"/>
            </a:endParaRPr>
          </a:p>
        </p:txBody>
      </p:sp>
    </p:spTree>
    <p:extLst>
      <p:ext uri="{BB962C8B-B14F-4D97-AF65-F5344CB8AC3E}">
        <p14:creationId xmlns:p14="http://schemas.microsoft.com/office/powerpoint/2010/main" val="2009196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animal, bird&#10;&#10;Description generated with high confidence">
            <a:extLst>
              <a:ext uri="{FF2B5EF4-FFF2-40B4-BE49-F238E27FC236}">
                <a16:creationId xmlns:a16="http://schemas.microsoft.com/office/drawing/2014/main" id="{04E780ED-F072-4A0C-B3DE-20C70BDE5839}"/>
              </a:ext>
            </a:extLst>
          </p:cNvPr>
          <p:cNvPicPr>
            <a:picLocks noChangeAspect="1"/>
          </p:cNvPicPr>
          <p:nvPr/>
        </p:nvPicPr>
        <p:blipFill>
          <a:blip r:embed="rId3"/>
          <a:stretch>
            <a:fillRect/>
          </a:stretch>
        </p:blipFill>
        <p:spPr>
          <a:xfrm>
            <a:off x="2912853" y="1955637"/>
            <a:ext cx="5403010" cy="4600122"/>
          </a:xfrm>
          <a:prstGeom prst="rect">
            <a:avLst/>
          </a:prstGeom>
        </p:spPr>
      </p:pic>
      <p:sp>
        <p:nvSpPr>
          <p:cNvPr id="12" name="TextBox 11">
            <a:extLst>
              <a:ext uri="{FF2B5EF4-FFF2-40B4-BE49-F238E27FC236}">
                <a16:creationId xmlns:a16="http://schemas.microsoft.com/office/drawing/2014/main" id="{1D1D7EFC-5281-44A6-9661-18DA4FF4847C}"/>
              </a:ext>
            </a:extLst>
          </p:cNvPr>
          <p:cNvSpPr txBox="1"/>
          <p:nvPr/>
        </p:nvSpPr>
        <p:spPr>
          <a:xfrm>
            <a:off x="483079" y="404004"/>
            <a:ext cx="8911086"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latin typeface="Calibri Light"/>
                <a:cs typeface="Calibri Light"/>
              </a:rPr>
              <a:t>Visualize covariance</a:t>
            </a:r>
          </a:p>
        </p:txBody>
      </p:sp>
      <p:sp>
        <p:nvSpPr>
          <p:cNvPr id="13" name="TextBox 12">
            <a:extLst>
              <a:ext uri="{FF2B5EF4-FFF2-40B4-BE49-F238E27FC236}">
                <a16:creationId xmlns:a16="http://schemas.microsoft.com/office/drawing/2014/main" id="{955D769A-D7A2-49CF-B810-94512DE52044}"/>
              </a:ext>
            </a:extLst>
          </p:cNvPr>
          <p:cNvSpPr txBox="1"/>
          <p:nvPr/>
        </p:nvSpPr>
        <p:spPr>
          <a:xfrm>
            <a:off x="8246853" y="5321060"/>
            <a:ext cx="389338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Pink areas are less than the average, </a:t>
            </a:r>
          </a:p>
          <a:p>
            <a:pPr algn="ctr"/>
            <a:r>
              <a:rPr lang="en-US"/>
              <a:t>so the area has a negative value when summing areas</a:t>
            </a:r>
          </a:p>
          <a:p>
            <a:pPr algn="ctr"/>
            <a:endParaRPr lang="en-US">
              <a:cs typeface="Calibri"/>
            </a:endParaRPr>
          </a:p>
        </p:txBody>
      </p:sp>
    </p:spTree>
    <p:extLst>
      <p:ext uri="{BB962C8B-B14F-4D97-AF65-F5344CB8AC3E}">
        <p14:creationId xmlns:p14="http://schemas.microsoft.com/office/powerpoint/2010/main" val="2258507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EAD6-DD02-48DD-96A6-EFAF0927A1C7}"/>
              </a:ext>
            </a:extLst>
          </p:cNvPr>
          <p:cNvSpPr>
            <a:spLocks noGrp="1"/>
          </p:cNvSpPr>
          <p:nvPr>
            <p:ph type="title"/>
          </p:nvPr>
        </p:nvSpPr>
        <p:spPr>
          <a:xfrm>
            <a:off x="421257" y="365125"/>
            <a:ext cx="11378241" cy="1325563"/>
          </a:xfrm>
        </p:spPr>
        <p:txBody>
          <a:bodyPr>
            <a:normAutofit/>
          </a:bodyPr>
          <a:lstStyle/>
          <a:p>
            <a:r>
              <a:rPr lang="en-US" b="1">
                <a:cs typeface="Calibri Light"/>
              </a:rPr>
              <a:t>Correlation = 0.992558 for Divorce and Margarine</a:t>
            </a:r>
            <a:endParaRPr lang="en-US"/>
          </a:p>
        </p:txBody>
      </p:sp>
      <p:sp>
        <p:nvSpPr>
          <p:cNvPr id="3" name="Content Placeholder 2">
            <a:extLst>
              <a:ext uri="{FF2B5EF4-FFF2-40B4-BE49-F238E27FC236}">
                <a16:creationId xmlns:a16="http://schemas.microsoft.com/office/drawing/2014/main" id="{06C9ABE8-AACC-4D12-9EF3-72A014A6FFC8}"/>
              </a:ext>
            </a:extLst>
          </p:cNvPr>
          <p:cNvSpPr>
            <a:spLocks noGrp="1"/>
          </p:cNvSpPr>
          <p:nvPr>
            <p:ph idx="1"/>
          </p:nvPr>
        </p:nvSpPr>
        <p:spPr>
          <a:xfrm>
            <a:off x="780691" y="6066945"/>
            <a:ext cx="10515600" cy="498207"/>
          </a:xfrm>
        </p:spPr>
        <p:txBody>
          <a:bodyPr vert="horz" lIns="91440" tIns="45720" rIns="91440" bIns="45720" rtlCol="0" anchor="t">
            <a:normAutofit/>
          </a:bodyPr>
          <a:lstStyle/>
          <a:p>
            <a:r>
              <a:rPr lang="en-US" sz="2000">
                <a:cs typeface="Calibri"/>
                <a:hlinkClick r:id="rId3"/>
              </a:rPr>
              <a:t>http://www.tylervigen.com/spurious-correlations</a:t>
            </a:r>
            <a:endParaRPr lang="en-US" sz="2000">
              <a:cs typeface="Calibri"/>
            </a:endParaRPr>
          </a:p>
          <a:p>
            <a:endParaRPr lang="en-US" sz="2000">
              <a:cs typeface="Calibri"/>
            </a:endParaRPr>
          </a:p>
        </p:txBody>
      </p:sp>
      <p:pic>
        <p:nvPicPr>
          <p:cNvPr id="4" name="Picture 4">
            <a:extLst>
              <a:ext uri="{FF2B5EF4-FFF2-40B4-BE49-F238E27FC236}">
                <a16:creationId xmlns:a16="http://schemas.microsoft.com/office/drawing/2014/main" id="{F4CAD2AF-E1E0-45D4-ACCE-9FB3FBDC7A24}"/>
              </a:ext>
            </a:extLst>
          </p:cNvPr>
          <p:cNvPicPr>
            <a:picLocks noChangeAspect="1"/>
          </p:cNvPicPr>
          <p:nvPr/>
        </p:nvPicPr>
        <p:blipFill>
          <a:blip r:embed="rId4"/>
          <a:stretch>
            <a:fillRect/>
          </a:stretch>
        </p:blipFill>
        <p:spPr>
          <a:xfrm>
            <a:off x="123646" y="1700188"/>
            <a:ext cx="11973463" cy="4219624"/>
          </a:xfrm>
          <a:prstGeom prst="rect">
            <a:avLst/>
          </a:prstGeom>
        </p:spPr>
      </p:pic>
    </p:spTree>
    <p:extLst>
      <p:ext uri="{BB962C8B-B14F-4D97-AF65-F5344CB8AC3E}">
        <p14:creationId xmlns:p14="http://schemas.microsoft.com/office/powerpoint/2010/main" val="1742759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DD3A-0741-44A5-B82A-1A4C0050F987}"/>
              </a:ext>
            </a:extLst>
          </p:cNvPr>
          <p:cNvSpPr>
            <a:spLocks noGrp="1"/>
          </p:cNvSpPr>
          <p:nvPr>
            <p:ph type="title"/>
          </p:nvPr>
        </p:nvSpPr>
        <p:spPr/>
        <p:txBody>
          <a:bodyPr/>
          <a:lstStyle/>
          <a:p>
            <a:r>
              <a:rPr lang="en-US">
                <a:cs typeface="Calibri Light"/>
              </a:rPr>
              <a:t>Correlation = 0.952257 for PhDs and Uranium</a:t>
            </a:r>
            <a:endParaRPr lang="en-US"/>
          </a:p>
        </p:txBody>
      </p:sp>
      <p:sp>
        <p:nvSpPr>
          <p:cNvPr id="3" name="Content Placeholder 2">
            <a:extLst>
              <a:ext uri="{FF2B5EF4-FFF2-40B4-BE49-F238E27FC236}">
                <a16:creationId xmlns:a16="http://schemas.microsoft.com/office/drawing/2014/main" id="{18CF73FD-EA4D-48E3-8DCD-8F54386D75CB}"/>
              </a:ext>
            </a:extLst>
          </p:cNvPr>
          <p:cNvSpPr>
            <a:spLocks noGrp="1"/>
          </p:cNvSpPr>
          <p:nvPr>
            <p:ph idx="1"/>
          </p:nvPr>
        </p:nvSpPr>
        <p:spPr>
          <a:xfrm>
            <a:off x="838200" y="6052568"/>
            <a:ext cx="10515600" cy="570093"/>
          </a:xfrm>
        </p:spPr>
        <p:txBody>
          <a:bodyPr vert="horz" lIns="91440" tIns="45720" rIns="91440" bIns="45720" rtlCol="0" anchor="t">
            <a:normAutofit/>
          </a:bodyPr>
          <a:lstStyle/>
          <a:p>
            <a:pPr marL="0" indent="0">
              <a:buNone/>
            </a:pPr>
            <a:r>
              <a:rPr lang="en-US" sz="2000">
                <a:cs typeface="Calibri"/>
              </a:rPr>
              <a:t>https://tylervigen.com/view_correlation?id=1100</a:t>
            </a:r>
          </a:p>
        </p:txBody>
      </p:sp>
      <p:pic>
        <p:nvPicPr>
          <p:cNvPr id="4" name="Picture 4">
            <a:extLst>
              <a:ext uri="{FF2B5EF4-FFF2-40B4-BE49-F238E27FC236}">
                <a16:creationId xmlns:a16="http://schemas.microsoft.com/office/drawing/2014/main" id="{5232856D-D29C-4635-BBB7-C37E571B0B1B}"/>
              </a:ext>
            </a:extLst>
          </p:cNvPr>
          <p:cNvPicPr>
            <a:picLocks noChangeAspect="1"/>
          </p:cNvPicPr>
          <p:nvPr/>
        </p:nvPicPr>
        <p:blipFill>
          <a:blip r:embed="rId2"/>
          <a:stretch>
            <a:fillRect/>
          </a:stretch>
        </p:blipFill>
        <p:spPr>
          <a:xfrm>
            <a:off x="66136" y="1585171"/>
            <a:ext cx="12045350" cy="4248378"/>
          </a:xfrm>
          <a:prstGeom prst="rect">
            <a:avLst/>
          </a:prstGeom>
        </p:spPr>
      </p:pic>
    </p:spTree>
    <p:extLst>
      <p:ext uri="{BB962C8B-B14F-4D97-AF65-F5344CB8AC3E}">
        <p14:creationId xmlns:p14="http://schemas.microsoft.com/office/powerpoint/2010/main" val="482417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FA35-5DD4-4A85-A188-064C498E3AA7}"/>
              </a:ext>
            </a:extLst>
          </p:cNvPr>
          <p:cNvSpPr>
            <a:spLocks noGrp="1"/>
          </p:cNvSpPr>
          <p:nvPr>
            <p:ph type="title"/>
          </p:nvPr>
        </p:nvSpPr>
        <p:spPr/>
        <p:txBody>
          <a:bodyPr/>
          <a:lstStyle/>
          <a:p>
            <a:r>
              <a:rPr lang="en-US">
                <a:cs typeface="Calibri Light"/>
              </a:rPr>
              <a:t>How to (un)intentionally mislead</a:t>
            </a:r>
            <a:endParaRPr lang="en-US"/>
          </a:p>
        </p:txBody>
      </p:sp>
      <p:sp>
        <p:nvSpPr>
          <p:cNvPr id="3" name="Content Placeholder 2">
            <a:extLst>
              <a:ext uri="{FF2B5EF4-FFF2-40B4-BE49-F238E27FC236}">
                <a16:creationId xmlns:a16="http://schemas.microsoft.com/office/drawing/2014/main" id="{B11C04F1-256D-4DFC-A977-FDFD23FDAD96}"/>
              </a:ext>
            </a:extLst>
          </p:cNvPr>
          <p:cNvSpPr>
            <a:spLocks noGrp="1"/>
          </p:cNvSpPr>
          <p:nvPr>
            <p:ph idx="1"/>
          </p:nvPr>
        </p:nvSpPr>
        <p:spPr>
          <a:xfrm>
            <a:off x="838200" y="1825625"/>
            <a:ext cx="10515600" cy="4854545"/>
          </a:xfrm>
        </p:spPr>
        <p:txBody>
          <a:bodyPr vert="horz" lIns="91440" tIns="45720" rIns="91440" bIns="45720" rtlCol="0" anchor="t">
            <a:normAutofit lnSpcReduction="10000"/>
          </a:bodyPr>
          <a:lstStyle/>
          <a:p>
            <a:r>
              <a:rPr lang="en-US">
                <a:cs typeface="Calibri"/>
              </a:rPr>
              <a:t>Counting and math are objective</a:t>
            </a:r>
          </a:p>
          <a:p>
            <a:endParaRPr lang="en-US">
              <a:cs typeface="Calibri"/>
            </a:endParaRPr>
          </a:p>
          <a:p>
            <a:r>
              <a:rPr lang="en-US">
                <a:cs typeface="Calibri"/>
              </a:rPr>
              <a:t>Collection, analysis, and interpretation of data is implemented by humans</a:t>
            </a:r>
            <a:endParaRPr lang="en-US"/>
          </a:p>
          <a:p>
            <a:endParaRPr lang="en-US" sz="2600">
              <a:cs typeface="Calibri"/>
            </a:endParaRPr>
          </a:p>
          <a:p>
            <a:endParaRPr lang="en-US" sz="2600">
              <a:cs typeface="Calibri"/>
            </a:endParaRPr>
          </a:p>
          <a:p>
            <a:endParaRPr lang="en-US" sz="2600">
              <a:cs typeface="Calibri"/>
            </a:endParaRPr>
          </a:p>
          <a:p>
            <a:endParaRPr lang="en-US" sz="2600">
              <a:cs typeface="Calibri"/>
            </a:endParaRPr>
          </a:p>
          <a:p>
            <a:endParaRPr lang="en-US" sz="2600">
              <a:cs typeface="Calibri"/>
            </a:endParaRPr>
          </a:p>
          <a:p>
            <a:pPr marL="0" indent="0">
              <a:buNone/>
            </a:pPr>
            <a:r>
              <a:rPr lang="en-US" sz="2600" i="1">
                <a:cs typeface="Calibri"/>
              </a:rPr>
              <a:t>Consequence</a:t>
            </a:r>
            <a:r>
              <a:rPr lang="en-US" sz="2600">
                <a:cs typeface="Calibri"/>
              </a:rPr>
              <a:t>: data you work with </a:t>
            </a:r>
          </a:p>
          <a:p>
            <a:pPr marL="0" indent="0">
              <a:buNone/>
            </a:pPr>
            <a:r>
              <a:rPr lang="en-US" sz="2600">
                <a:cs typeface="Calibri"/>
              </a:rPr>
              <a:t>may have issues you need to account for</a:t>
            </a:r>
            <a:endParaRPr lang="en-US">
              <a:cs typeface="Calibri"/>
            </a:endParaRPr>
          </a:p>
        </p:txBody>
      </p:sp>
      <p:pic>
        <p:nvPicPr>
          <p:cNvPr id="4" name="Picture 4" descr="A close up of a map&#10;&#10;Description generated with high confidence">
            <a:extLst>
              <a:ext uri="{FF2B5EF4-FFF2-40B4-BE49-F238E27FC236}">
                <a16:creationId xmlns:a16="http://schemas.microsoft.com/office/drawing/2014/main" id="{C580A09A-ABF5-451A-87BD-A09FF4ABC4BF}"/>
              </a:ext>
            </a:extLst>
          </p:cNvPr>
          <p:cNvPicPr>
            <a:picLocks noChangeAspect="1"/>
          </p:cNvPicPr>
          <p:nvPr/>
        </p:nvPicPr>
        <p:blipFill>
          <a:blip r:embed="rId3"/>
          <a:stretch>
            <a:fillRect/>
          </a:stretch>
        </p:blipFill>
        <p:spPr>
          <a:xfrm>
            <a:off x="6852250" y="3270947"/>
            <a:ext cx="4770407" cy="3450370"/>
          </a:xfrm>
          <a:prstGeom prst="rect">
            <a:avLst/>
          </a:prstGeom>
        </p:spPr>
      </p:pic>
    </p:spTree>
    <p:extLst>
      <p:ext uri="{BB962C8B-B14F-4D97-AF65-F5344CB8AC3E}">
        <p14:creationId xmlns:p14="http://schemas.microsoft.com/office/powerpoint/2010/main" val="467993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4240-B9C2-4929-B776-588600989BDD}"/>
              </a:ext>
            </a:extLst>
          </p:cNvPr>
          <p:cNvSpPr>
            <a:spLocks noGrp="1"/>
          </p:cNvSpPr>
          <p:nvPr>
            <p:ph type="title"/>
          </p:nvPr>
        </p:nvSpPr>
        <p:spPr/>
        <p:txBody>
          <a:bodyPr/>
          <a:lstStyle/>
          <a:p>
            <a:r>
              <a:rPr lang="en-US">
                <a:cs typeface="Calibri Light"/>
              </a:rPr>
              <a:t>Data collection: exhaust or sample?</a:t>
            </a:r>
            <a:endParaRPr lang="en-US"/>
          </a:p>
        </p:txBody>
      </p:sp>
      <p:sp>
        <p:nvSpPr>
          <p:cNvPr id="3" name="Content Placeholder 2">
            <a:extLst>
              <a:ext uri="{FF2B5EF4-FFF2-40B4-BE49-F238E27FC236}">
                <a16:creationId xmlns:a16="http://schemas.microsoft.com/office/drawing/2014/main" id="{E507DB24-81E8-4964-A925-8C2CE8800F7F}"/>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Sampling a population can introduce </a:t>
            </a:r>
            <a:r>
              <a:rPr lang="en-US">
                <a:cs typeface="Calibri"/>
                <a:hlinkClick r:id="rId3"/>
              </a:rPr>
              <a:t>bias</a:t>
            </a:r>
          </a:p>
          <a:p>
            <a:r>
              <a:rPr lang="en-US">
                <a:cs typeface="Calibri"/>
              </a:rPr>
              <a:t>Area Bias – geographic area of sample needs to be representative of study population</a:t>
            </a:r>
          </a:p>
          <a:p>
            <a:r>
              <a:rPr lang="en-US">
                <a:cs typeface="Calibri"/>
              </a:rPr>
              <a:t>Self-Selection Bias - decision to participate may correlate with traits that affect the study</a:t>
            </a:r>
          </a:p>
          <a:p>
            <a:r>
              <a:rPr lang="en-US">
                <a:cs typeface="Calibri"/>
              </a:rPr>
              <a:t>Leading Question Bias - tone of the question suggests the answer</a:t>
            </a:r>
          </a:p>
          <a:p>
            <a:r>
              <a:rPr lang="en-US">
                <a:cs typeface="Calibri"/>
              </a:rPr>
              <a:t>Social Desirability Bias - reluctance to admit to doing something that is considered socially undesirable</a:t>
            </a:r>
          </a:p>
        </p:txBody>
      </p:sp>
    </p:spTree>
    <p:extLst>
      <p:ext uri="{BB962C8B-B14F-4D97-AF65-F5344CB8AC3E}">
        <p14:creationId xmlns:p14="http://schemas.microsoft.com/office/powerpoint/2010/main" val="2248874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A6F4-07A0-4045-A1FE-1F21F46C0423}"/>
              </a:ext>
            </a:extLst>
          </p:cNvPr>
          <p:cNvSpPr>
            <a:spLocks noGrp="1"/>
          </p:cNvSpPr>
          <p:nvPr>
            <p:ph type="title"/>
          </p:nvPr>
        </p:nvSpPr>
        <p:spPr/>
        <p:txBody>
          <a:bodyPr/>
          <a:lstStyle/>
          <a:p>
            <a:r>
              <a:rPr lang="en-US">
                <a:cs typeface="Calibri Light"/>
              </a:rPr>
              <a:t>Relevance of folklore in Data Science</a:t>
            </a:r>
            <a:endParaRPr lang="en-US"/>
          </a:p>
        </p:txBody>
      </p:sp>
      <p:sp>
        <p:nvSpPr>
          <p:cNvPr id="5" name="TextBox 2">
            <a:extLst>
              <a:ext uri="{FF2B5EF4-FFF2-40B4-BE49-F238E27FC236}">
                <a16:creationId xmlns:a16="http://schemas.microsoft.com/office/drawing/2014/main" id="{0CDF0F6D-BD20-41D8-AEC3-2846824826F8}"/>
              </a:ext>
            </a:extLst>
          </p:cNvPr>
          <p:cNvSpPr txBox="1"/>
          <p:nvPr/>
        </p:nvSpPr>
        <p:spPr>
          <a:xfrm>
            <a:off x="2725948" y="1683588"/>
            <a:ext cx="2743200" cy="95410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a:t>Observation</a:t>
            </a:r>
          </a:p>
          <a:p>
            <a:pPr algn="ctr"/>
            <a:r>
              <a:rPr lang="en-US" sz="2800">
                <a:cs typeface="Calibri"/>
              </a:rPr>
              <a:t>= Data    </a:t>
            </a:r>
          </a:p>
        </p:txBody>
      </p:sp>
      <p:sp>
        <p:nvSpPr>
          <p:cNvPr id="6" name="TextBox 3">
            <a:extLst>
              <a:ext uri="{FF2B5EF4-FFF2-40B4-BE49-F238E27FC236}">
                <a16:creationId xmlns:a16="http://schemas.microsoft.com/office/drawing/2014/main" id="{FA8FC3E2-B92F-4575-9ABA-5A6AADC3851C}"/>
              </a:ext>
            </a:extLst>
          </p:cNvPr>
          <p:cNvSpPr txBox="1"/>
          <p:nvPr/>
        </p:nvSpPr>
        <p:spPr>
          <a:xfrm>
            <a:off x="5313872" y="2733134"/>
            <a:ext cx="4209690" cy="52322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a:t>Curiosity</a:t>
            </a:r>
            <a:r>
              <a:rPr lang="en-US" sz="2800">
                <a:cs typeface="Calibri"/>
              </a:rPr>
              <a:t> about relations</a:t>
            </a:r>
            <a:endParaRPr lang="en-US" sz="2800"/>
          </a:p>
        </p:txBody>
      </p:sp>
      <p:sp>
        <p:nvSpPr>
          <p:cNvPr id="7" name="TextBox 4">
            <a:extLst>
              <a:ext uri="{FF2B5EF4-FFF2-40B4-BE49-F238E27FC236}">
                <a16:creationId xmlns:a16="http://schemas.microsoft.com/office/drawing/2014/main" id="{7BC001B6-72D1-40E7-839A-968C91B0440D}"/>
              </a:ext>
            </a:extLst>
          </p:cNvPr>
          <p:cNvSpPr txBox="1"/>
          <p:nvPr/>
        </p:nvSpPr>
        <p:spPr>
          <a:xfrm>
            <a:off x="6535947" y="4357778"/>
            <a:ext cx="5129842" cy="138499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Model</a:t>
            </a:r>
            <a:r>
              <a:rPr lang="en-US" sz="2800">
                <a:cs typeface="Calibri"/>
              </a:rPr>
              <a:t> = a story using math</a:t>
            </a:r>
          </a:p>
          <a:p>
            <a:r>
              <a:rPr lang="en-US" sz="2800">
                <a:cs typeface="Calibri"/>
              </a:rPr>
              <a:t>                to describe relations</a:t>
            </a:r>
            <a:endParaRPr lang="en-US">
              <a:cs typeface="Calibri"/>
            </a:endParaRPr>
          </a:p>
          <a:p>
            <a:r>
              <a:rPr lang="en-US" sz="2800">
                <a:cs typeface="Calibri"/>
              </a:rPr>
              <a:t>                in the data</a:t>
            </a:r>
            <a:endParaRPr lang="en-US">
              <a:cs typeface="Calibri"/>
            </a:endParaRPr>
          </a:p>
        </p:txBody>
      </p:sp>
      <p:sp>
        <p:nvSpPr>
          <p:cNvPr id="8" name="TextBox 5">
            <a:extLst>
              <a:ext uri="{FF2B5EF4-FFF2-40B4-BE49-F238E27FC236}">
                <a16:creationId xmlns:a16="http://schemas.microsoft.com/office/drawing/2014/main" id="{0D2D9233-7C0D-4936-903C-370BEF326A80}"/>
              </a:ext>
            </a:extLst>
          </p:cNvPr>
          <p:cNvSpPr txBox="1"/>
          <p:nvPr/>
        </p:nvSpPr>
        <p:spPr>
          <a:xfrm>
            <a:off x="1877683" y="5047891"/>
            <a:ext cx="3735237" cy="95410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a:t>Prediction</a:t>
            </a:r>
          </a:p>
          <a:p>
            <a:pPr algn="ctr"/>
            <a:r>
              <a:rPr lang="en-US" sz="2800">
                <a:cs typeface="Calibri"/>
              </a:rPr>
              <a:t>= based on assumptions</a:t>
            </a:r>
          </a:p>
        </p:txBody>
      </p:sp>
      <p:sp>
        <p:nvSpPr>
          <p:cNvPr id="9" name="TextBox 6">
            <a:extLst>
              <a:ext uri="{FF2B5EF4-FFF2-40B4-BE49-F238E27FC236}">
                <a16:creationId xmlns:a16="http://schemas.microsoft.com/office/drawing/2014/main" id="{0D212E7E-51E4-411A-BFE1-6FD640394D31}"/>
              </a:ext>
            </a:extLst>
          </p:cNvPr>
          <p:cNvSpPr txBox="1"/>
          <p:nvPr/>
        </p:nvSpPr>
        <p:spPr>
          <a:xfrm>
            <a:off x="1144437" y="2747514"/>
            <a:ext cx="4324709" cy="95410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Test</a:t>
            </a:r>
            <a:endParaRPr lang="en-US"/>
          </a:p>
          <a:p>
            <a:r>
              <a:rPr lang="en-US" sz="2800">
                <a:cs typeface="Calibri"/>
              </a:rPr>
              <a:t>= (in)validate assumptions</a:t>
            </a:r>
          </a:p>
        </p:txBody>
      </p:sp>
      <p:sp>
        <p:nvSpPr>
          <p:cNvPr id="10" name="Arrow: Right 9">
            <a:extLst>
              <a:ext uri="{FF2B5EF4-FFF2-40B4-BE49-F238E27FC236}">
                <a16:creationId xmlns:a16="http://schemas.microsoft.com/office/drawing/2014/main" id="{61C24448-3E7B-4A7C-8CAF-37A7F7EBFF8C}"/>
              </a:ext>
            </a:extLst>
          </p:cNvPr>
          <p:cNvSpPr/>
          <p:nvPr/>
        </p:nvSpPr>
        <p:spPr>
          <a:xfrm rot="1200000">
            <a:off x="5117966" y="21155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row: Right 10">
            <a:extLst>
              <a:ext uri="{FF2B5EF4-FFF2-40B4-BE49-F238E27FC236}">
                <a16:creationId xmlns:a16="http://schemas.microsoft.com/office/drawing/2014/main" id="{8C32E5F5-E7DA-4092-A124-E51BFCA6E9A4}"/>
              </a:ext>
            </a:extLst>
          </p:cNvPr>
          <p:cNvSpPr/>
          <p:nvPr/>
        </p:nvSpPr>
        <p:spPr>
          <a:xfrm rot="3780000">
            <a:off x="6670721" y="348142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row: Right 11">
            <a:extLst>
              <a:ext uri="{FF2B5EF4-FFF2-40B4-BE49-F238E27FC236}">
                <a16:creationId xmlns:a16="http://schemas.microsoft.com/office/drawing/2014/main" id="{719F791B-3BDB-4212-BDFA-BCEB257FE4D6}"/>
              </a:ext>
            </a:extLst>
          </p:cNvPr>
          <p:cNvSpPr/>
          <p:nvPr/>
        </p:nvSpPr>
        <p:spPr>
          <a:xfrm rot="9000000">
            <a:off x="5362381" y="48041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row: Right 12">
            <a:extLst>
              <a:ext uri="{FF2B5EF4-FFF2-40B4-BE49-F238E27FC236}">
                <a16:creationId xmlns:a16="http://schemas.microsoft.com/office/drawing/2014/main" id="{F758F69C-E3BE-40B8-B491-DD045E9E14B7}"/>
              </a:ext>
            </a:extLst>
          </p:cNvPr>
          <p:cNvSpPr/>
          <p:nvPr/>
        </p:nvSpPr>
        <p:spPr>
          <a:xfrm rot="13860000">
            <a:off x="1739286" y="41140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row: Right 13">
            <a:extLst>
              <a:ext uri="{FF2B5EF4-FFF2-40B4-BE49-F238E27FC236}">
                <a16:creationId xmlns:a16="http://schemas.microsoft.com/office/drawing/2014/main" id="{5BAE75AE-86C8-4DC2-9956-517A59D9F96C}"/>
              </a:ext>
            </a:extLst>
          </p:cNvPr>
          <p:cNvSpPr/>
          <p:nvPr/>
        </p:nvSpPr>
        <p:spPr>
          <a:xfrm rot="19140000">
            <a:off x="2069963" y="20005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82645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88FA-D1AA-4190-9310-14E4ECB5D419}"/>
              </a:ext>
            </a:extLst>
          </p:cNvPr>
          <p:cNvSpPr>
            <a:spLocks noGrp="1"/>
          </p:cNvSpPr>
          <p:nvPr>
            <p:ph type="title"/>
          </p:nvPr>
        </p:nvSpPr>
        <p:spPr/>
        <p:txBody>
          <a:bodyPr/>
          <a:lstStyle/>
          <a:p>
            <a:r>
              <a:rPr lang="en-US">
                <a:cs typeface="Calibri Light"/>
              </a:rPr>
              <a:t>Activity: sketch your expectation on paper</a:t>
            </a:r>
            <a:endParaRPr lang="en-US"/>
          </a:p>
        </p:txBody>
      </p:sp>
      <p:sp>
        <p:nvSpPr>
          <p:cNvPr id="3" name="Content Placeholder 2">
            <a:extLst>
              <a:ext uri="{FF2B5EF4-FFF2-40B4-BE49-F238E27FC236}">
                <a16:creationId xmlns:a16="http://schemas.microsoft.com/office/drawing/2014/main" id="{5B988882-9C18-4117-974F-B7B5EE29DC89}"/>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Axes:</a:t>
            </a:r>
          </a:p>
          <a:p>
            <a:r>
              <a:rPr lang="en-US">
                <a:cs typeface="Calibri"/>
              </a:rPr>
              <a:t>Time (days)</a:t>
            </a:r>
            <a:endParaRPr lang="en-US"/>
          </a:p>
          <a:p>
            <a:r>
              <a:rPr lang="en-US">
                <a:cs typeface="Calibri"/>
              </a:rPr>
              <a:t>Power (megawatts)</a:t>
            </a:r>
          </a:p>
        </p:txBody>
      </p:sp>
      <p:pic>
        <p:nvPicPr>
          <p:cNvPr id="4" name="Picture 4" descr="A picture containing outdoor, sky, road, ground&#10;&#10;Description generated with very high confidence">
            <a:extLst>
              <a:ext uri="{FF2B5EF4-FFF2-40B4-BE49-F238E27FC236}">
                <a16:creationId xmlns:a16="http://schemas.microsoft.com/office/drawing/2014/main" id="{6D6A9154-4D28-4179-8EDE-F670621D8172}"/>
              </a:ext>
            </a:extLst>
          </p:cNvPr>
          <p:cNvPicPr>
            <a:picLocks noChangeAspect="1"/>
          </p:cNvPicPr>
          <p:nvPr/>
        </p:nvPicPr>
        <p:blipFill>
          <a:blip r:embed="rId3"/>
          <a:stretch>
            <a:fillRect/>
          </a:stretch>
        </p:blipFill>
        <p:spPr>
          <a:xfrm>
            <a:off x="4724400" y="2606040"/>
            <a:ext cx="5863086" cy="3558108"/>
          </a:xfrm>
          <a:prstGeom prst="rect">
            <a:avLst/>
          </a:prstGeom>
        </p:spPr>
      </p:pic>
    </p:spTree>
    <p:extLst>
      <p:ext uri="{BB962C8B-B14F-4D97-AF65-F5344CB8AC3E}">
        <p14:creationId xmlns:p14="http://schemas.microsoft.com/office/powerpoint/2010/main" val="3494499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88FA-D1AA-4190-9310-14E4ECB5D419}"/>
              </a:ext>
            </a:extLst>
          </p:cNvPr>
          <p:cNvSpPr>
            <a:spLocks noGrp="1"/>
          </p:cNvSpPr>
          <p:nvPr>
            <p:ph type="title"/>
          </p:nvPr>
        </p:nvSpPr>
        <p:spPr/>
        <p:txBody>
          <a:bodyPr/>
          <a:lstStyle/>
          <a:p>
            <a:r>
              <a:rPr lang="en-US">
                <a:cs typeface="Calibri Light"/>
              </a:rPr>
              <a:t>Activity: sketch your expectation on paper</a:t>
            </a:r>
            <a:endParaRPr lang="en-US"/>
          </a:p>
        </p:txBody>
      </p:sp>
      <p:sp>
        <p:nvSpPr>
          <p:cNvPr id="3" name="Content Placeholder 2">
            <a:extLst>
              <a:ext uri="{FF2B5EF4-FFF2-40B4-BE49-F238E27FC236}">
                <a16:creationId xmlns:a16="http://schemas.microsoft.com/office/drawing/2014/main" id="{5B988882-9C18-4117-974F-B7B5EE29DC89}"/>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Axes:</a:t>
            </a:r>
          </a:p>
          <a:p>
            <a:r>
              <a:rPr lang="en-US">
                <a:cs typeface="Calibri"/>
              </a:rPr>
              <a:t>Time (days)</a:t>
            </a:r>
            <a:endParaRPr lang="en-US"/>
          </a:p>
          <a:p>
            <a:r>
              <a:rPr lang="en-US">
                <a:cs typeface="Calibri"/>
              </a:rPr>
              <a:t>Power (megawatts)</a:t>
            </a:r>
          </a:p>
          <a:p>
            <a:endParaRPr lang="en-US">
              <a:cs typeface="Calibri"/>
            </a:endParaRPr>
          </a:p>
          <a:p>
            <a:pPr marL="0" indent="0">
              <a:buNone/>
            </a:pPr>
            <a:r>
              <a:rPr lang="en-US">
                <a:cs typeface="Calibri"/>
              </a:rPr>
              <a:t>Randomly select presenter </a:t>
            </a:r>
          </a:p>
          <a:p>
            <a:endParaRPr lang="en-US">
              <a:cs typeface="Calibri"/>
            </a:endParaRPr>
          </a:p>
          <a:p>
            <a:r>
              <a:rPr lang="en-US">
                <a:cs typeface="Calibri"/>
              </a:rPr>
              <a:t>Display your sketch on the projector</a:t>
            </a:r>
          </a:p>
          <a:p>
            <a:r>
              <a:rPr lang="en-US">
                <a:cs typeface="Calibri"/>
              </a:rPr>
              <a:t>Get feedback from your peers</a:t>
            </a:r>
          </a:p>
        </p:txBody>
      </p:sp>
    </p:spTree>
    <p:extLst>
      <p:ext uri="{BB962C8B-B14F-4D97-AF65-F5344CB8AC3E}">
        <p14:creationId xmlns:p14="http://schemas.microsoft.com/office/powerpoint/2010/main" val="1984282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4357-9D0E-493F-AD4B-B0F263359564}"/>
              </a:ext>
            </a:extLst>
          </p:cNvPr>
          <p:cNvSpPr>
            <a:spLocks noGrp="1"/>
          </p:cNvSpPr>
          <p:nvPr>
            <p:ph type="title"/>
          </p:nvPr>
        </p:nvSpPr>
        <p:spPr/>
        <p:txBody>
          <a:bodyPr/>
          <a:lstStyle/>
          <a:p>
            <a:r>
              <a:rPr lang="en-US">
                <a:cs typeface="Calibri Light"/>
              </a:rPr>
              <a:t>Time varying data </a:t>
            </a:r>
          </a:p>
        </p:txBody>
      </p:sp>
      <p:sp>
        <p:nvSpPr>
          <p:cNvPr id="3" name="Content Placeholder 2">
            <a:extLst>
              <a:ext uri="{FF2B5EF4-FFF2-40B4-BE49-F238E27FC236}">
                <a16:creationId xmlns:a16="http://schemas.microsoft.com/office/drawing/2014/main" id="{05677BAB-886D-4F35-8DE5-8992C06AC0A1}"/>
              </a:ext>
            </a:extLst>
          </p:cNvPr>
          <p:cNvSpPr>
            <a:spLocks noGrp="1"/>
          </p:cNvSpPr>
          <p:nvPr>
            <p:ph idx="1"/>
          </p:nvPr>
        </p:nvSpPr>
        <p:spPr/>
        <p:txBody>
          <a:bodyPr vert="horz" lIns="91440" tIns="45720" rIns="91440" bIns="45720" rtlCol="0" anchor="t">
            <a:normAutofit/>
          </a:bodyPr>
          <a:lstStyle/>
          <a:p>
            <a:r>
              <a:rPr lang="en-US" sz="2400">
                <a:cs typeface="Calibri"/>
              </a:rPr>
              <a:t>Source: </a:t>
            </a:r>
            <a:r>
              <a:rPr lang="en-US" sz="2400">
                <a:cs typeface="Calibri"/>
                <a:hlinkClick r:id="rId3"/>
              </a:rPr>
              <a:t>https://www.bmreports.com/bmrs/?q=demand/rollingsystemdemand</a:t>
            </a:r>
            <a:endParaRPr lang="en-US" sz="2400">
              <a:cs typeface="Calibri"/>
            </a:endParaRPr>
          </a:p>
          <a:p>
            <a:endParaRPr lang="en-US" sz="2400">
              <a:cs typeface="Calibri"/>
            </a:endParaRPr>
          </a:p>
          <a:p>
            <a:pPr marL="0" indent="0">
              <a:buNone/>
            </a:pPr>
            <a:r>
              <a:rPr lang="en-US" sz="2400">
                <a:cs typeface="Calibri"/>
              </a:rPr>
              <a:t>Notebook:</a:t>
            </a:r>
          </a:p>
          <a:p>
            <a:pPr marL="0" indent="0">
              <a:buNone/>
            </a:pPr>
            <a:r>
              <a:rPr lang="en-US" sz="1300">
                <a:cs typeface="Calibri"/>
                <a:hlinkClick r:id="rId4"/>
              </a:rPr>
              <a:t>https://github.com/umbcdata601/fall2018/blob/master/jupyter_notebooks/week3_math/visualizing_time_variation_v5_final_product_looks_easy.ipynb</a:t>
            </a:r>
          </a:p>
          <a:p>
            <a:endParaRPr lang="en-US" sz="2400">
              <a:cs typeface="Calibri"/>
            </a:endParaRPr>
          </a:p>
          <a:p>
            <a:endParaRPr lang="en-US" sz="2400">
              <a:cs typeface="Calibri"/>
            </a:endParaRPr>
          </a:p>
        </p:txBody>
      </p:sp>
    </p:spTree>
    <p:extLst>
      <p:ext uri="{BB962C8B-B14F-4D97-AF65-F5344CB8AC3E}">
        <p14:creationId xmlns:p14="http://schemas.microsoft.com/office/powerpoint/2010/main" val="991364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C7E3-0ABB-4952-9B85-C113FCB26F4A}"/>
              </a:ext>
            </a:extLst>
          </p:cNvPr>
          <p:cNvSpPr>
            <a:spLocks noGrp="1"/>
          </p:cNvSpPr>
          <p:nvPr>
            <p:ph type="title"/>
          </p:nvPr>
        </p:nvSpPr>
        <p:spPr/>
        <p:txBody>
          <a:bodyPr/>
          <a:lstStyle/>
          <a:p>
            <a:r>
              <a:rPr lang="en-US" i="1">
                <a:cs typeface="Calibri Light"/>
              </a:rPr>
              <a:t>From Week 2</a:t>
            </a:r>
            <a:r>
              <a:rPr lang="en-US">
                <a:cs typeface="Calibri Light"/>
              </a:rPr>
              <a:t>: code review</a:t>
            </a:r>
            <a:endParaRPr lang="en-US"/>
          </a:p>
        </p:txBody>
      </p:sp>
      <p:sp>
        <p:nvSpPr>
          <p:cNvPr id="3" name="Content Placeholder 2">
            <a:extLst>
              <a:ext uri="{FF2B5EF4-FFF2-40B4-BE49-F238E27FC236}">
                <a16:creationId xmlns:a16="http://schemas.microsoft.com/office/drawing/2014/main" id="{687256F2-4FF7-41AB-B621-E93E8AA419D2}"/>
              </a:ext>
            </a:extLst>
          </p:cNvPr>
          <p:cNvSpPr>
            <a:spLocks noGrp="1"/>
          </p:cNvSpPr>
          <p:nvPr>
            <p:ph idx="1"/>
          </p:nvPr>
        </p:nvSpPr>
        <p:spPr/>
        <p:txBody>
          <a:bodyPr vert="horz" lIns="91440" tIns="45720" rIns="91440" bIns="45720" rtlCol="0" anchor="t">
            <a:normAutofit/>
          </a:bodyPr>
          <a:lstStyle/>
          <a:p>
            <a:r>
              <a:rPr lang="en-US" dirty="0">
                <a:cs typeface="Calibri"/>
              </a:rPr>
              <a:t>Find a partner with who you haven't collaborated with recently</a:t>
            </a:r>
          </a:p>
          <a:p>
            <a:endParaRPr lang="en-US">
              <a:cs typeface="Calibri"/>
            </a:endParaRPr>
          </a:p>
          <a:p>
            <a:r>
              <a:rPr lang="en-US" dirty="0">
                <a:cs typeface="Calibri"/>
              </a:rPr>
              <a:t>Tell your partner what you learned last week</a:t>
            </a:r>
          </a:p>
          <a:p>
            <a:r>
              <a:rPr lang="en-US" dirty="0">
                <a:cs typeface="Calibri"/>
              </a:rPr>
              <a:t>Show your partner most challenging homework solution you wrote</a:t>
            </a:r>
          </a:p>
          <a:p>
            <a:r>
              <a:rPr lang="en-US" dirty="0">
                <a:cs typeface="Calibri"/>
              </a:rPr>
              <a:t>Read your partner's code line by line. Your role of peer-reviewer is a reader, not an evaluator.</a:t>
            </a:r>
          </a:p>
          <a:p>
            <a:r>
              <a:rPr lang="en-US" dirty="0">
                <a:cs typeface="Calibri"/>
              </a:rPr>
              <a:t>Code author: Explain to your partner what each line in code does</a:t>
            </a:r>
            <a:endParaRPr lang="en-US" dirty="0"/>
          </a:p>
        </p:txBody>
      </p:sp>
    </p:spTree>
    <p:extLst>
      <p:ext uri="{BB962C8B-B14F-4D97-AF65-F5344CB8AC3E}">
        <p14:creationId xmlns:p14="http://schemas.microsoft.com/office/powerpoint/2010/main" val="4184762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4C97-E891-4466-8972-8B86AD96A6AE}"/>
              </a:ext>
            </a:extLst>
          </p:cNvPr>
          <p:cNvSpPr>
            <a:spLocks noGrp="1"/>
          </p:cNvSpPr>
          <p:nvPr>
            <p:ph type="title"/>
          </p:nvPr>
        </p:nvSpPr>
        <p:spPr/>
        <p:txBody>
          <a:bodyPr/>
          <a:lstStyle/>
          <a:p>
            <a:r>
              <a:rPr lang="en-US">
                <a:cs typeface="Calibri Light"/>
              </a:rPr>
              <a:t>Cyclic patterns in time varying data </a:t>
            </a:r>
            <a:endParaRPr lang="en-US"/>
          </a:p>
        </p:txBody>
      </p:sp>
      <p:sp>
        <p:nvSpPr>
          <p:cNvPr id="3" name="Content Placeholder 2">
            <a:extLst>
              <a:ext uri="{FF2B5EF4-FFF2-40B4-BE49-F238E27FC236}">
                <a16:creationId xmlns:a16="http://schemas.microsoft.com/office/drawing/2014/main" id="{9AD083EB-BB6C-4AE4-9332-734BB43AD877}"/>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pPr marL="0" indent="0">
              <a:buNone/>
            </a:pPr>
            <a:endParaRPr lang="en-US">
              <a:cs typeface="Calibri"/>
            </a:endParaRPr>
          </a:p>
          <a:p>
            <a:pPr marL="0" indent="0">
              <a:buNone/>
            </a:pPr>
            <a:r>
              <a:rPr lang="en-US">
                <a:cs typeface="Calibri"/>
              </a:rPr>
              <a:t>Chrome history analysis</a:t>
            </a:r>
          </a:p>
          <a:p>
            <a:pPr marL="0" indent="0">
              <a:buNone/>
            </a:pPr>
            <a:r>
              <a:rPr lang="en-US" sz="1200">
                <a:cs typeface="Calibri"/>
                <a:hlinkClick r:id="rId2"/>
              </a:rPr>
              <a:t>https://github.com/umbcdata601/fall2018/blob/master/jupyter_notebooks/week3_math/histogram%20of%20my%20Chrome%20history.ipynb</a:t>
            </a:r>
          </a:p>
          <a:p>
            <a:pPr marL="0" indent="0">
              <a:buNone/>
            </a:pPr>
            <a:endParaRPr lang="en-US" sz="1200">
              <a:cs typeface="Calibri"/>
            </a:endParaRPr>
          </a:p>
          <a:p>
            <a:pPr marL="0" indent="0">
              <a:buNone/>
            </a:pPr>
            <a:endParaRPr lang="en-US">
              <a:cs typeface="Calibri"/>
            </a:endParaRPr>
          </a:p>
          <a:p>
            <a:pPr marL="0" indent="0">
              <a:buNone/>
            </a:pPr>
            <a:r>
              <a:rPr lang="en-US">
                <a:cs typeface="Calibri"/>
              </a:rPr>
              <a:t>Math, rather than visual, analysis: </a:t>
            </a:r>
            <a:r>
              <a:rPr lang="en-US">
                <a:cs typeface="Calibri"/>
                <a:hlinkClick r:id="rId3"/>
              </a:rPr>
              <a:t>Fourier transform</a:t>
            </a:r>
            <a:endParaRPr lang="en-US">
              <a:hlinkClick r:id="rId3"/>
            </a:endParaRPr>
          </a:p>
          <a:p>
            <a:pPr>
              <a:buNone/>
            </a:pPr>
            <a:endParaRPr lang="en-US"/>
          </a:p>
        </p:txBody>
      </p:sp>
    </p:spTree>
    <p:extLst>
      <p:ext uri="{BB962C8B-B14F-4D97-AF65-F5344CB8AC3E}">
        <p14:creationId xmlns:p14="http://schemas.microsoft.com/office/powerpoint/2010/main" val="3125435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715B-C793-4497-8434-F5757A6FFB87}"/>
              </a:ext>
            </a:extLst>
          </p:cNvPr>
          <p:cNvSpPr>
            <a:spLocks noGrp="1"/>
          </p:cNvSpPr>
          <p:nvPr>
            <p:ph type="title"/>
          </p:nvPr>
        </p:nvSpPr>
        <p:spPr/>
        <p:txBody>
          <a:bodyPr/>
          <a:lstStyle/>
          <a:p>
            <a:r>
              <a:rPr lang="en-US">
                <a:cs typeface="Calibri Light"/>
              </a:rPr>
              <a:t>Subjective Design decisions of Histograms</a:t>
            </a:r>
            <a:endParaRPr lang="en-US"/>
          </a:p>
        </p:txBody>
      </p:sp>
      <p:sp>
        <p:nvSpPr>
          <p:cNvPr id="4" name="TextBox 3">
            <a:extLst>
              <a:ext uri="{FF2B5EF4-FFF2-40B4-BE49-F238E27FC236}">
                <a16:creationId xmlns:a16="http://schemas.microsoft.com/office/drawing/2014/main" id="{3C234436-F418-47DF-BBF8-097B7C60F4C5}"/>
              </a:ext>
            </a:extLst>
          </p:cNvPr>
          <p:cNvSpPr txBox="1"/>
          <p:nvPr/>
        </p:nvSpPr>
        <p:spPr>
          <a:xfrm>
            <a:off x="5457645" y="5651739"/>
            <a:ext cx="7717766"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Helpful walk</a:t>
            </a:r>
            <a:r>
              <a:rPr lang="en-US" sz="2800">
                <a:cs typeface="Calibri"/>
              </a:rPr>
              <a:t> through of design:</a:t>
            </a:r>
          </a:p>
          <a:p>
            <a:pPr algn="ctr"/>
            <a:r>
              <a:rPr lang="en-US" sz="2800">
                <a:hlinkClick r:id="rId3"/>
              </a:rPr>
              <a:t>https://tinlizzie.org/histograms</a:t>
            </a:r>
            <a:r>
              <a:rPr lang="en-US" sz="2800">
                <a:cs typeface="Calibri"/>
                <a:hlinkClick r:id="rId3"/>
              </a:rPr>
              <a:t>/</a:t>
            </a:r>
            <a:endParaRPr lang="en-US" sz="2800">
              <a:cs typeface="Calibri"/>
            </a:endParaRPr>
          </a:p>
          <a:p>
            <a:pPr algn="ctr"/>
            <a:endParaRPr lang="en-US" sz="280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DC70CA4D-8A8E-4AF2-8A36-5590FA0D0BFB}"/>
              </a:ext>
            </a:extLst>
          </p:cNvPr>
          <p:cNvPicPr>
            <a:picLocks noChangeAspect="1"/>
          </p:cNvPicPr>
          <p:nvPr/>
        </p:nvPicPr>
        <p:blipFill rotWithShape="1">
          <a:blip r:embed="rId4"/>
          <a:srcRect t="20657" r="473" b="9088"/>
          <a:stretch/>
        </p:blipFill>
        <p:spPr>
          <a:xfrm>
            <a:off x="7815533" y="2467102"/>
            <a:ext cx="4751567" cy="2580825"/>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B633A9F5-BFA2-4FD9-BE36-EF4E9CA188C6}"/>
              </a:ext>
            </a:extLst>
          </p:cNvPr>
          <p:cNvPicPr>
            <a:picLocks noChangeAspect="1"/>
          </p:cNvPicPr>
          <p:nvPr/>
        </p:nvPicPr>
        <p:blipFill>
          <a:blip r:embed="rId5"/>
          <a:stretch>
            <a:fillRect/>
          </a:stretch>
        </p:blipFill>
        <p:spPr>
          <a:xfrm>
            <a:off x="3976777" y="2162861"/>
            <a:ext cx="4080293" cy="3092992"/>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60A76508-5E59-4B5A-A474-04B83C63A2A6}"/>
              </a:ext>
            </a:extLst>
          </p:cNvPr>
          <p:cNvPicPr>
            <a:picLocks noChangeAspect="1"/>
          </p:cNvPicPr>
          <p:nvPr/>
        </p:nvPicPr>
        <p:blipFill>
          <a:blip r:embed="rId6"/>
          <a:stretch>
            <a:fillRect/>
          </a:stretch>
        </p:blipFill>
        <p:spPr>
          <a:xfrm>
            <a:off x="238665" y="2161255"/>
            <a:ext cx="3850256" cy="2938057"/>
          </a:xfrm>
          <a:prstGeom prst="rect">
            <a:avLst/>
          </a:prstGeom>
        </p:spPr>
      </p:pic>
      <p:sp>
        <p:nvSpPr>
          <p:cNvPr id="3" name="TextBox 2">
            <a:extLst>
              <a:ext uri="{FF2B5EF4-FFF2-40B4-BE49-F238E27FC236}">
                <a16:creationId xmlns:a16="http://schemas.microsoft.com/office/drawing/2014/main" id="{D753D8B0-1060-4DEB-A581-0264E4EA6FD6}"/>
              </a:ext>
            </a:extLst>
          </p:cNvPr>
          <p:cNvSpPr txBox="1"/>
          <p:nvPr/>
        </p:nvSpPr>
        <p:spPr>
          <a:xfrm>
            <a:off x="439947" y="6011173"/>
            <a:ext cx="3907766"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What visualizations are possible?</a:t>
            </a:r>
            <a:endParaRPr lang="en-US"/>
          </a:p>
          <a:p>
            <a:pPr algn="ctr"/>
            <a:r>
              <a:rPr lang="en-US">
                <a:hlinkClick r:id="rId7"/>
              </a:rPr>
              <a:t>https://datavizcatalogue.com/</a:t>
            </a:r>
            <a:endParaRPr lang="en-US">
              <a:cs typeface="Calibri"/>
            </a:endParaRPr>
          </a:p>
          <a:p>
            <a:pPr algn="ctr"/>
            <a:endParaRPr lang="en-US">
              <a:cs typeface="Calibri"/>
            </a:endParaRPr>
          </a:p>
        </p:txBody>
      </p:sp>
    </p:spTree>
    <p:extLst>
      <p:ext uri="{BB962C8B-B14F-4D97-AF65-F5344CB8AC3E}">
        <p14:creationId xmlns:p14="http://schemas.microsoft.com/office/powerpoint/2010/main" val="230991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FE39-094B-4B2E-A82B-35DCF6A0BF3B}"/>
              </a:ext>
            </a:extLst>
          </p:cNvPr>
          <p:cNvSpPr>
            <a:spLocks noGrp="1"/>
          </p:cNvSpPr>
          <p:nvPr>
            <p:ph type="title"/>
          </p:nvPr>
        </p:nvSpPr>
        <p:spPr/>
        <p:txBody>
          <a:bodyPr/>
          <a:lstStyle/>
          <a:p>
            <a:r>
              <a:rPr lang="en-US">
                <a:cs typeface="Calibri Light"/>
              </a:rPr>
              <a:t>Browser history for two people</a:t>
            </a:r>
            <a:endParaRPr lang="en-US"/>
          </a:p>
        </p:txBody>
      </p:sp>
      <p:sp>
        <p:nvSpPr>
          <p:cNvPr id="3" name="Content Placeholder 2">
            <a:extLst>
              <a:ext uri="{FF2B5EF4-FFF2-40B4-BE49-F238E27FC236}">
                <a16:creationId xmlns:a16="http://schemas.microsoft.com/office/drawing/2014/main" id="{36D6B722-4A35-4BC9-B155-CD2A95173FAB}"/>
              </a:ext>
            </a:extLst>
          </p:cNvPr>
          <p:cNvSpPr>
            <a:spLocks noGrp="1"/>
          </p:cNvSpPr>
          <p:nvPr>
            <p:ph idx="1"/>
          </p:nvPr>
        </p:nvSpPr>
        <p:spPr/>
        <p:txBody>
          <a:bodyPr vert="horz" lIns="91440" tIns="45720" rIns="91440" bIns="45720" rtlCol="0" anchor="t">
            <a:normAutofit/>
          </a:bodyPr>
          <a:lstStyle/>
          <a:p>
            <a:endParaRPr lang="en-US">
              <a:cs typeface="Calibri"/>
            </a:endParaRPr>
          </a:p>
          <a:p>
            <a:endParaRPr lang="en-US">
              <a:cs typeface="Calibri"/>
            </a:endParaRPr>
          </a:p>
          <a:p>
            <a:endParaRPr lang="en-US">
              <a:cs typeface="Calibri"/>
            </a:endParaRPr>
          </a:p>
          <a:p>
            <a:r>
              <a:rPr lang="en-US">
                <a:cs typeface="Calibri"/>
              </a:rPr>
              <a:t>How would you find which websites both have visited?</a:t>
            </a:r>
          </a:p>
        </p:txBody>
      </p:sp>
    </p:spTree>
    <p:extLst>
      <p:ext uri="{BB962C8B-B14F-4D97-AF65-F5344CB8AC3E}">
        <p14:creationId xmlns:p14="http://schemas.microsoft.com/office/powerpoint/2010/main" val="3071316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9-D3E3-4815-90C9-47EEF505D1BB}"/>
              </a:ext>
            </a:extLst>
          </p:cNvPr>
          <p:cNvSpPr>
            <a:spLocks noGrp="1"/>
          </p:cNvSpPr>
          <p:nvPr>
            <p:ph type="title"/>
          </p:nvPr>
        </p:nvSpPr>
        <p:spPr/>
        <p:txBody>
          <a:bodyPr/>
          <a:lstStyle/>
          <a:p>
            <a:r>
              <a:rPr lang="en-US">
                <a:cs typeface="Calibri Light"/>
              </a:rPr>
              <a:t>Sets are collections of items</a:t>
            </a:r>
            <a:endParaRPr lang="en-US"/>
          </a:p>
        </p:txBody>
      </p:sp>
      <p:pic>
        <p:nvPicPr>
          <p:cNvPr id="10" name="Picture 10" descr="A picture containing bowling, sport&#10;&#10;Description generated with very high confidence">
            <a:extLst>
              <a:ext uri="{FF2B5EF4-FFF2-40B4-BE49-F238E27FC236}">
                <a16:creationId xmlns:a16="http://schemas.microsoft.com/office/drawing/2014/main" id="{D66D286F-4FE9-4E19-A4BC-A64FB7545ABC}"/>
              </a:ext>
            </a:extLst>
          </p:cNvPr>
          <p:cNvPicPr>
            <a:picLocks noChangeAspect="1"/>
          </p:cNvPicPr>
          <p:nvPr/>
        </p:nvPicPr>
        <p:blipFill>
          <a:blip r:embed="rId2"/>
          <a:stretch>
            <a:fillRect/>
          </a:stretch>
        </p:blipFill>
        <p:spPr>
          <a:xfrm>
            <a:off x="1748287" y="1897092"/>
            <a:ext cx="2743200" cy="2057400"/>
          </a:xfrm>
          <a:prstGeom prst="rect">
            <a:avLst/>
          </a:prstGeom>
        </p:spPr>
      </p:pic>
      <p:pic>
        <p:nvPicPr>
          <p:cNvPr id="12" name="Picture 12" descr="A close up of a device&#10;&#10;Description generated with high confidence">
            <a:extLst>
              <a:ext uri="{FF2B5EF4-FFF2-40B4-BE49-F238E27FC236}">
                <a16:creationId xmlns:a16="http://schemas.microsoft.com/office/drawing/2014/main" id="{AA7B6869-186B-4D3C-B235-1ECCB8788C14}"/>
              </a:ext>
            </a:extLst>
          </p:cNvPr>
          <p:cNvPicPr>
            <a:picLocks noChangeAspect="1"/>
          </p:cNvPicPr>
          <p:nvPr/>
        </p:nvPicPr>
        <p:blipFill>
          <a:blip r:embed="rId3"/>
          <a:stretch>
            <a:fillRect/>
          </a:stretch>
        </p:blipFill>
        <p:spPr>
          <a:xfrm>
            <a:off x="943154" y="4035743"/>
            <a:ext cx="2743200" cy="1834515"/>
          </a:xfrm>
          <a:prstGeom prst="rect">
            <a:avLst/>
          </a:prstGeom>
        </p:spPr>
      </p:pic>
      <p:pic>
        <p:nvPicPr>
          <p:cNvPr id="14" name="Picture 14">
            <a:extLst>
              <a:ext uri="{FF2B5EF4-FFF2-40B4-BE49-F238E27FC236}">
                <a16:creationId xmlns:a16="http://schemas.microsoft.com/office/drawing/2014/main" id="{DAB810E5-8BDE-4F8C-BC1C-2C4CBC13E2ED}"/>
              </a:ext>
            </a:extLst>
          </p:cNvPr>
          <p:cNvPicPr>
            <a:picLocks noChangeAspect="1"/>
          </p:cNvPicPr>
          <p:nvPr/>
        </p:nvPicPr>
        <p:blipFill>
          <a:blip r:embed="rId4"/>
          <a:stretch>
            <a:fillRect/>
          </a:stretch>
        </p:blipFill>
        <p:spPr>
          <a:xfrm>
            <a:off x="4781909" y="4389084"/>
            <a:ext cx="2139351" cy="1271603"/>
          </a:xfrm>
          <a:prstGeom prst="rect">
            <a:avLst/>
          </a:prstGeom>
        </p:spPr>
      </p:pic>
      <p:pic>
        <p:nvPicPr>
          <p:cNvPr id="18" name="Picture 18" descr="A close up of electronics&#10;&#10;Description generated with high confidence">
            <a:extLst>
              <a:ext uri="{FF2B5EF4-FFF2-40B4-BE49-F238E27FC236}">
                <a16:creationId xmlns:a16="http://schemas.microsoft.com/office/drawing/2014/main" id="{8098C056-5FB7-44AA-8EFF-57D676C833B6}"/>
              </a:ext>
            </a:extLst>
          </p:cNvPr>
          <p:cNvPicPr>
            <a:picLocks noChangeAspect="1"/>
          </p:cNvPicPr>
          <p:nvPr/>
        </p:nvPicPr>
        <p:blipFill>
          <a:blip r:embed="rId5"/>
          <a:stretch>
            <a:fillRect/>
          </a:stretch>
        </p:blipFill>
        <p:spPr>
          <a:xfrm>
            <a:off x="5357004" y="2872507"/>
            <a:ext cx="1449238" cy="1429287"/>
          </a:xfrm>
          <a:prstGeom prst="rect">
            <a:avLst/>
          </a:prstGeom>
        </p:spPr>
      </p:pic>
      <p:sp>
        <p:nvSpPr>
          <p:cNvPr id="4" name="Oval 3">
            <a:extLst>
              <a:ext uri="{FF2B5EF4-FFF2-40B4-BE49-F238E27FC236}">
                <a16:creationId xmlns:a16="http://schemas.microsoft.com/office/drawing/2014/main" id="{DC1419F5-F5C8-494A-9BE1-DC6C00987E45}"/>
              </a:ext>
            </a:extLst>
          </p:cNvPr>
          <p:cNvSpPr/>
          <p:nvPr/>
        </p:nvSpPr>
        <p:spPr>
          <a:xfrm>
            <a:off x="319178" y="1699403"/>
            <a:ext cx="6881003" cy="475315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0407821-EC8A-47CD-9F0B-A40E893FC43E}"/>
              </a:ext>
            </a:extLst>
          </p:cNvPr>
          <p:cNvSpPr txBox="1"/>
          <p:nvPr/>
        </p:nvSpPr>
        <p:spPr>
          <a:xfrm>
            <a:off x="-322053" y="162607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Stuff I own</a:t>
            </a:r>
            <a:r>
              <a:rPr lang="en-US">
                <a:cs typeface="Calibri"/>
              </a:rPr>
              <a:t> now</a:t>
            </a:r>
            <a:endParaRPr lang="en-US"/>
          </a:p>
        </p:txBody>
      </p:sp>
    </p:spTree>
    <p:extLst>
      <p:ext uri="{BB962C8B-B14F-4D97-AF65-F5344CB8AC3E}">
        <p14:creationId xmlns:p14="http://schemas.microsoft.com/office/powerpoint/2010/main" val="3235062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9-D3E3-4815-90C9-47EEF505D1BB}"/>
              </a:ext>
            </a:extLst>
          </p:cNvPr>
          <p:cNvSpPr>
            <a:spLocks noGrp="1"/>
          </p:cNvSpPr>
          <p:nvPr>
            <p:ph type="title"/>
          </p:nvPr>
        </p:nvSpPr>
        <p:spPr/>
        <p:txBody>
          <a:bodyPr/>
          <a:lstStyle/>
          <a:p>
            <a:r>
              <a:rPr lang="en-US">
                <a:cs typeface="Calibri Light"/>
              </a:rPr>
              <a:t>Sets are collections of items</a:t>
            </a:r>
            <a:endParaRPr lang="en-US"/>
          </a:p>
        </p:txBody>
      </p:sp>
      <p:pic>
        <p:nvPicPr>
          <p:cNvPr id="8" name="Picture 8" descr="A close up of a logo&#10;&#10;Description generated with very high confidence">
            <a:extLst>
              <a:ext uri="{FF2B5EF4-FFF2-40B4-BE49-F238E27FC236}">
                <a16:creationId xmlns:a16="http://schemas.microsoft.com/office/drawing/2014/main" id="{6D47FA3A-22E3-49E6-B322-25AB63E652C8}"/>
              </a:ext>
            </a:extLst>
          </p:cNvPr>
          <p:cNvPicPr>
            <a:picLocks noChangeAspect="1"/>
          </p:cNvPicPr>
          <p:nvPr/>
        </p:nvPicPr>
        <p:blipFill>
          <a:blip r:embed="rId2"/>
          <a:stretch>
            <a:fillRect/>
          </a:stretch>
        </p:blipFill>
        <p:spPr>
          <a:xfrm>
            <a:off x="7067909" y="2201173"/>
            <a:ext cx="1679276" cy="1693653"/>
          </a:xfrm>
          <a:prstGeom prst="rect">
            <a:avLst/>
          </a:prstGeom>
        </p:spPr>
      </p:pic>
      <p:pic>
        <p:nvPicPr>
          <p:cNvPr id="14" name="Picture 14">
            <a:extLst>
              <a:ext uri="{FF2B5EF4-FFF2-40B4-BE49-F238E27FC236}">
                <a16:creationId xmlns:a16="http://schemas.microsoft.com/office/drawing/2014/main" id="{DAB810E5-8BDE-4F8C-BC1C-2C4CBC13E2ED}"/>
              </a:ext>
            </a:extLst>
          </p:cNvPr>
          <p:cNvPicPr>
            <a:picLocks noChangeAspect="1"/>
          </p:cNvPicPr>
          <p:nvPr/>
        </p:nvPicPr>
        <p:blipFill>
          <a:blip r:embed="rId3"/>
          <a:stretch>
            <a:fillRect/>
          </a:stretch>
        </p:blipFill>
        <p:spPr>
          <a:xfrm>
            <a:off x="4781909" y="4389084"/>
            <a:ext cx="2139351" cy="1271603"/>
          </a:xfrm>
          <a:prstGeom prst="rect">
            <a:avLst/>
          </a:prstGeom>
        </p:spPr>
      </p:pic>
      <p:pic>
        <p:nvPicPr>
          <p:cNvPr id="16" name="Picture 16" descr="A close up of a sign&#10;&#10;Description generated with very high confidence">
            <a:extLst>
              <a:ext uri="{FF2B5EF4-FFF2-40B4-BE49-F238E27FC236}">
                <a16:creationId xmlns:a16="http://schemas.microsoft.com/office/drawing/2014/main" id="{2A442B5F-5D0B-4A35-A921-02B842CEA724}"/>
              </a:ext>
            </a:extLst>
          </p:cNvPr>
          <p:cNvPicPr>
            <a:picLocks noChangeAspect="1"/>
          </p:cNvPicPr>
          <p:nvPr/>
        </p:nvPicPr>
        <p:blipFill>
          <a:blip r:embed="rId4"/>
          <a:stretch>
            <a:fillRect/>
          </a:stretch>
        </p:blipFill>
        <p:spPr>
          <a:xfrm>
            <a:off x="7827843" y="3900757"/>
            <a:ext cx="1180202" cy="1256222"/>
          </a:xfrm>
          <a:prstGeom prst="rect">
            <a:avLst/>
          </a:prstGeom>
        </p:spPr>
      </p:pic>
      <p:pic>
        <p:nvPicPr>
          <p:cNvPr id="18" name="Picture 18" descr="A close up of electronics&#10;&#10;Description generated with high confidence">
            <a:extLst>
              <a:ext uri="{FF2B5EF4-FFF2-40B4-BE49-F238E27FC236}">
                <a16:creationId xmlns:a16="http://schemas.microsoft.com/office/drawing/2014/main" id="{8098C056-5FB7-44AA-8EFF-57D676C833B6}"/>
              </a:ext>
            </a:extLst>
          </p:cNvPr>
          <p:cNvPicPr>
            <a:picLocks noChangeAspect="1"/>
          </p:cNvPicPr>
          <p:nvPr/>
        </p:nvPicPr>
        <p:blipFill>
          <a:blip r:embed="rId5"/>
          <a:stretch>
            <a:fillRect/>
          </a:stretch>
        </p:blipFill>
        <p:spPr>
          <a:xfrm>
            <a:off x="5357004" y="2872507"/>
            <a:ext cx="1449238" cy="1429287"/>
          </a:xfrm>
          <a:prstGeom prst="rect">
            <a:avLst/>
          </a:prstGeom>
        </p:spPr>
      </p:pic>
      <p:sp>
        <p:nvSpPr>
          <p:cNvPr id="7" name="Oval 6">
            <a:extLst>
              <a:ext uri="{FF2B5EF4-FFF2-40B4-BE49-F238E27FC236}">
                <a16:creationId xmlns:a16="http://schemas.microsoft.com/office/drawing/2014/main" id="{E3DB2EBE-AECD-42BE-A0A7-5F688B0E89C6}"/>
              </a:ext>
            </a:extLst>
          </p:cNvPr>
          <p:cNvSpPr/>
          <p:nvPr/>
        </p:nvSpPr>
        <p:spPr>
          <a:xfrm>
            <a:off x="4560498" y="2145102"/>
            <a:ext cx="6607833" cy="430745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55FD565-A4C3-40B0-B909-5CDC75505E21}"/>
              </a:ext>
            </a:extLst>
          </p:cNvPr>
          <p:cNvSpPr txBox="1"/>
          <p:nvPr/>
        </p:nvSpPr>
        <p:spPr>
          <a:xfrm>
            <a:off x="9454551" y="19567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 owned 10 years ago</a:t>
            </a:r>
          </a:p>
        </p:txBody>
      </p:sp>
    </p:spTree>
    <p:extLst>
      <p:ext uri="{BB962C8B-B14F-4D97-AF65-F5344CB8AC3E}">
        <p14:creationId xmlns:p14="http://schemas.microsoft.com/office/powerpoint/2010/main" val="1215231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9-D3E3-4815-90C9-47EEF505D1BB}"/>
              </a:ext>
            </a:extLst>
          </p:cNvPr>
          <p:cNvSpPr>
            <a:spLocks noGrp="1"/>
          </p:cNvSpPr>
          <p:nvPr>
            <p:ph type="title"/>
          </p:nvPr>
        </p:nvSpPr>
        <p:spPr/>
        <p:txBody>
          <a:bodyPr/>
          <a:lstStyle/>
          <a:p>
            <a:r>
              <a:rPr lang="en-US">
                <a:cs typeface="Calibri Light"/>
              </a:rPr>
              <a:t>Sets are collections of items</a:t>
            </a:r>
            <a:endParaRPr lang="en-US"/>
          </a:p>
        </p:txBody>
      </p:sp>
      <p:pic>
        <p:nvPicPr>
          <p:cNvPr id="8" name="Picture 8" descr="A close up of a logo&#10;&#10;Description generated with very high confidence">
            <a:extLst>
              <a:ext uri="{FF2B5EF4-FFF2-40B4-BE49-F238E27FC236}">
                <a16:creationId xmlns:a16="http://schemas.microsoft.com/office/drawing/2014/main" id="{6D47FA3A-22E3-49E6-B322-25AB63E652C8}"/>
              </a:ext>
            </a:extLst>
          </p:cNvPr>
          <p:cNvPicPr>
            <a:picLocks noChangeAspect="1"/>
          </p:cNvPicPr>
          <p:nvPr/>
        </p:nvPicPr>
        <p:blipFill>
          <a:blip r:embed="rId2"/>
          <a:stretch>
            <a:fillRect/>
          </a:stretch>
        </p:blipFill>
        <p:spPr>
          <a:xfrm>
            <a:off x="7067909" y="2201173"/>
            <a:ext cx="1679276" cy="1693653"/>
          </a:xfrm>
          <a:prstGeom prst="rect">
            <a:avLst/>
          </a:prstGeom>
        </p:spPr>
      </p:pic>
      <p:pic>
        <p:nvPicPr>
          <p:cNvPr id="10" name="Picture 10" descr="A picture containing bowling, sport&#10;&#10;Description generated with very high confidence">
            <a:extLst>
              <a:ext uri="{FF2B5EF4-FFF2-40B4-BE49-F238E27FC236}">
                <a16:creationId xmlns:a16="http://schemas.microsoft.com/office/drawing/2014/main" id="{D66D286F-4FE9-4E19-A4BC-A64FB7545ABC}"/>
              </a:ext>
            </a:extLst>
          </p:cNvPr>
          <p:cNvPicPr>
            <a:picLocks noChangeAspect="1"/>
          </p:cNvPicPr>
          <p:nvPr/>
        </p:nvPicPr>
        <p:blipFill>
          <a:blip r:embed="rId3"/>
          <a:stretch>
            <a:fillRect/>
          </a:stretch>
        </p:blipFill>
        <p:spPr>
          <a:xfrm>
            <a:off x="1748287" y="1897092"/>
            <a:ext cx="2743200" cy="2057400"/>
          </a:xfrm>
          <a:prstGeom prst="rect">
            <a:avLst/>
          </a:prstGeom>
        </p:spPr>
      </p:pic>
      <p:pic>
        <p:nvPicPr>
          <p:cNvPr id="12" name="Picture 12" descr="A close up of a device&#10;&#10;Description generated with high confidence">
            <a:extLst>
              <a:ext uri="{FF2B5EF4-FFF2-40B4-BE49-F238E27FC236}">
                <a16:creationId xmlns:a16="http://schemas.microsoft.com/office/drawing/2014/main" id="{AA7B6869-186B-4D3C-B235-1ECCB8788C14}"/>
              </a:ext>
            </a:extLst>
          </p:cNvPr>
          <p:cNvPicPr>
            <a:picLocks noChangeAspect="1"/>
          </p:cNvPicPr>
          <p:nvPr/>
        </p:nvPicPr>
        <p:blipFill>
          <a:blip r:embed="rId4"/>
          <a:stretch>
            <a:fillRect/>
          </a:stretch>
        </p:blipFill>
        <p:spPr>
          <a:xfrm>
            <a:off x="943154" y="4035743"/>
            <a:ext cx="2743200" cy="1834515"/>
          </a:xfrm>
          <a:prstGeom prst="rect">
            <a:avLst/>
          </a:prstGeom>
        </p:spPr>
      </p:pic>
      <p:pic>
        <p:nvPicPr>
          <p:cNvPr id="14" name="Picture 14">
            <a:extLst>
              <a:ext uri="{FF2B5EF4-FFF2-40B4-BE49-F238E27FC236}">
                <a16:creationId xmlns:a16="http://schemas.microsoft.com/office/drawing/2014/main" id="{DAB810E5-8BDE-4F8C-BC1C-2C4CBC13E2ED}"/>
              </a:ext>
            </a:extLst>
          </p:cNvPr>
          <p:cNvPicPr>
            <a:picLocks noChangeAspect="1"/>
          </p:cNvPicPr>
          <p:nvPr/>
        </p:nvPicPr>
        <p:blipFill>
          <a:blip r:embed="rId5"/>
          <a:stretch>
            <a:fillRect/>
          </a:stretch>
        </p:blipFill>
        <p:spPr>
          <a:xfrm>
            <a:off x="4781909" y="4389084"/>
            <a:ext cx="2139351" cy="1271603"/>
          </a:xfrm>
          <a:prstGeom prst="rect">
            <a:avLst/>
          </a:prstGeom>
        </p:spPr>
      </p:pic>
      <p:pic>
        <p:nvPicPr>
          <p:cNvPr id="16" name="Picture 16" descr="A close up of a sign&#10;&#10;Description generated with very high confidence">
            <a:extLst>
              <a:ext uri="{FF2B5EF4-FFF2-40B4-BE49-F238E27FC236}">
                <a16:creationId xmlns:a16="http://schemas.microsoft.com/office/drawing/2014/main" id="{2A442B5F-5D0B-4A35-A921-02B842CEA724}"/>
              </a:ext>
            </a:extLst>
          </p:cNvPr>
          <p:cNvPicPr>
            <a:picLocks noChangeAspect="1"/>
          </p:cNvPicPr>
          <p:nvPr/>
        </p:nvPicPr>
        <p:blipFill>
          <a:blip r:embed="rId6"/>
          <a:stretch>
            <a:fillRect/>
          </a:stretch>
        </p:blipFill>
        <p:spPr>
          <a:xfrm>
            <a:off x="7827843" y="3900757"/>
            <a:ext cx="1180202" cy="1256222"/>
          </a:xfrm>
          <a:prstGeom prst="rect">
            <a:avLst/>
          </a:prstGeom>
        </p:spPr>
      </p:pic>
      <p:pic>
        <p:nvPicPr>
          <p:cNvPr id="18" name="Picture 18" descr="A close up of electronics&#10;&#10;Description generated with high confidence">
            <a:extLst>
              <a:ext uri="{FF2B5EF4-FFF2-40B4-BE49-F238E27FC236}">
                <a16:creationId xmlns:a16="http://schemas.microsoft.com/office/drawing/2014/main" id="{8098C056-5FB7-44AA-8EFF-57D676C833B6}"/>
              </a:ext>
            </a:extLst>
          </p:cNvPr>
          <p:cNvPicPr>
            <a:picLocks noChangeAspect="1"/>
          </p:cNvPicPr>
          <p:nvPr/>
        </p:nvPicPr>
        <p:blipFill>
          <a:blip r:embed="rId7"/>
          <a:stretch>
            <a:fillRect/>
          </a:stretch>
        </p:blipFill>
        <p:spPr>
          <a:xfrm>
            <a:off x="5357004" y="2872507"/>
            <a:ext cx="1449238" cy="1429287"/>
          </a:xfrm>
          <a:prstGeom prst="rect">
            <a:avLst/>
          </a:prstGeom>
        </p:spPr>
      </p:pic>
      <p:sp>
        <p:nvSpPr>
          <p:cNvPr id="4" name="Oval 3">
            <a:extLst>
              <a:ext uri="{FF2B5EF4-FFF2-40B4-BE49-F238E27FC236}">
                <a16:creationId xmlns:a16="http://schemas.microsoft.com/office/drawing/2014/main" id="{DC1419F5-F5C8-494A-9BE1-DC6C00987E45}"/>
              </a:ext>
            </a:extLst>
          </p:cNvPr>
          <p:cNvSpPr/>
          <p:nvPr/>
        </p:nvSpPr>
        <p:spPr>
          <a:xfrm>
            <a:off x="319178" y="1699403"/>
            <a:ext cx="6881003" cy="475315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3DB2EBE-AECD-42BE-A0A7-5F688B0E89C6}"/>
              </a:ext>
            </a:extLst>
          </p:cNvPr>
          <p:cNvSpPr/>
          <p:nvPr/>
        </p:nvSpPr>
        <p:spPr>
          <a:xfrm>
            <a:off x="4560498" y="2145102"/>
            <a:ext cx="6607833" cy="430745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65FB7AC-97B3-40C7-95B2-056E5B660D48}"/>
              </a:ext>
            </a:extLst>
          </p:cNvPr>
          <p:cNvSpPr txBox="1"/>
          <p:nvPr/>
        </p:nvSpPr>
        <p:spPr>
          <a:xfrm>
            <a:off x="9454551" y="19567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 owned 10 years ago</a:t>
            </a:r>
          </a:p>
        </p:txBody>
      </p:sp>
      <p:sp>
        <p:nvSpPr>
          <p:cNvPr id="5" name="TextBox 4">
            <a:extLst>
              <a:ext uri="{FF2B5EF4-FFF2-40B4-BE49-F238E27FC236}">
                <a16:creationId xmlns:a16="http://schemas.microsoft.com/office/drawing/2014/main" id="{6D07741A-E201-4FED-8588-58B226AF005C}"/>
              </a:ext>
            </a:extLst>
          </p:cNvPr>
          <p:cNvSpPr txBox="1"/>
          <p:nvPr/>
        </p:nvSpPr>
        <p:spPr>
          <a:xfrm>
            <a:off x="-322053" y="162607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Stuff I own</a:t>
            </a:r>
            <a:r>
              <a:rPr lang="en-US">
                <a:cs typeface="Calibri"/>
              </a:rPr>
              <a:t> now</a:t>
            </a:r>
            <a:endParaRPr lang="en-US"/>
          </a:p>
        </p:txBody>
      </p:sp>
    </p:spTree>
    <p:extLst>
      <p:ext uri="{BB962C8B-B14F-4D97-AF65-F5344CB8AC3E}">
        <p14:creationId xmlns:p14="http://schemas.microsoft.com/office/powerpoint/2010/main" val="4160042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CDD6-583C-44E5-AEF7-EC5BF866FAC1}"/>
              </a:ext>
            </a:extLst>
          </p:cNvPr>
          <p:cNvSpPr>
            <a:spLocks noGrp="1"/>
          </p:cNvSpPr>
          <p:nvPr>
            <p:ph type="title"/>
          </p:nvPr>
        </p:nvSpPr>
        <p:spPr/>
        <p:txBody>
          <a:bodyPr/>
          <a:lstStyle/>
          <a:p>
            <a:r>
              <a:rPr lang="en-US">
                <a:cs typeface="Calibri Light"/>
              </a:rPr>
              <a:t>Set intersection (and); Set union (or)</a:t>
            </a:r>
            <a:endParaRPr lang="en-US"/>
          </a:p>
        </p:txBody>
      </p:sp>
      <p:sp>
        <p:nvSpPr>
          <p:cNvPr id="3" name="Content Placeholder 2">
            <a:extLst>
              <a:ext uri="{FF2B5EF4-FFF2-40B4-BE49-F238E27FC236}">
                <a16:creationId xmlns:a16="http://schemas.microsoft.com/office/drawing/2014/main" id="{DD1D11E8-534C-44AF-9CBD-BCDF279EAE0F}"/>
              </a:ext>
            </a:extLst>
          </p:cNvPr>
          <p:cNvSpPr>
            <a:spLocks noGrp="1"/>
          </p:cNvSpPr>
          <p:nvPr>
            <p:ph idx="1"/>
          </p:nvPr>
        </p:nvSpPr>
        <p:spPr>
          <a:xfrm>
            <a:off x="838200" y="1825625"/>
            <a:ext cx="10875033" cy="4351338"/>
          </a:xfrm>
        </p:spPr>
        <p:txBody>
          <a:bodyPr vert="horz" lIns="91440" tIns="45720" rIns="91440" bIns="45720" rtlCol="0" anchor="t">
            <a:normAutofit/>
          </a:bodyPr>
          <a:lstStyle/>
          <a:p>
            <a:r>
              <a:rPr lang="en-US">
                <a:cs typeface="Calibri"/>
              </a:rPr>
              <a:t>Intersection = the overlap of one or more sets</a:t>
            </a:r>
          </a:p>
          <a:p>
            <a:endParaRPr lang="en-US">
              <a:cs typeface="Calibri"/>
            </a:endParaRPr>
          </a:p>
          <a:p>
            <a:r>
              <a:rPr lang="en-US">
                <a:cs typeface="Calibri"/>
              </a:rPr>
              <a:t>Union = combination of one or more sets</a:t>
            </a:r>
          </a:p>
          <a:p>
            <a:endParaRPr lang="en-US">
              <a:cs typeface="Calibri"/>
            </a:endParaRPr>
          </a:p>
          <a:p>
            <a:endParaRPr lang="en-US">
              <a:cs typeface="Calibri"/>
            </a:endParaRPr>
          </a:p>
          <a:p>
            <a:pPr>
              <a:buNone/>
            </a:pPr>
            <a:r>
              <a:rPr lang="en-US" sz="2000">
                <a:cs typeface="Calibri"/>
              </a:rPr>
              <a:t>https://github.com/umbcdata601/fall2018/blob/master/jupyter_notebooks/week3_math/sets.ipynb</a:t>
            </a:r>
            <a:endParaRPr lang="en-US" sz="2000"/>
          </a:p>
        </p:txBody>
      </p:sp>
    </p:spTree>
    <p:extLst>
      <p:ext uri="{BB962C8B-B14F-4D97-AF65-F5344CB8AC3E}">
        <p14:creationId xmlns:p14="http://schemas.microsoft.com/office/powerpoint/2010/main" val="1997015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DE1D88F9-8399-4B72-87F3-6CD1DE7CD403}"/>
              </a:ext>
            </a:extLst>
          </p:cNvPr>
          <p:cNvPicPr>
            <a:picLocks noGrp="1" noChangeAspect="1"/>
          </p:cNvPicPr>
          <p:nvPr/>
        </p:nvPicPr>
        <p:blipFill>
          <a:blip r:embed="rId2"/>
          <a:stretch>
            <a:fillRect/>
          </a:stretch>
        </p:blipFill>
        <p:spPr>
          <a:xfrm rot="20820000">
            <a:off x="2970722" y="1811533"/>
            <a:ext cx="6538103" cy="3790051"/>
          </a:xfrm>
          <a:prstGeom prst="rect">
            <a:avLst/>
          </a:prstGeom>
        </p:spPr>
      </p:pic>
    </p:spTree>
    <p:extLst>
      <p:ext uri="{BB962C8B-B14F-4D97-AF65-F5344CB8AC3E}">
        <p14:creationId xmlns:p14="http://schemas.microsoft.com/office/powerpoint/2010/main" val="1363010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5EDE-C24D-4FDA-8AD2-81E54D1FF94D}"/>
              </a:ext>
            </a:extLst>
          </p:cNvPr>
          <p:cNvSpPr>
            <a:spLocks noGrp="1"/>
          </p:cNvSpPr>
          <p:nvPr>
            <p:ph type="title"/>
          </p:nvPr>
        </p:nvSpPr>
        <p:spPr/>
        <p:txBody>
          <a:bodyPr/>
          <a:lstStyle/>
          <a:p>
            <a:r>
              <a:rPr lang="en-US">
                <a:cs typeface="Calibri Light"/>
              </a:rPr>
              <a:t>Relevance of Linear Algebra to Data Science</a:t>
            </a:r>
            <a:endParaRPr lang="en-US"/>
          </a:p>
        </p:txBody>
      </p:sp>
      <p:sp>
        <p:nvSpPr>
          <p:cNvPr id="3" name="Content Placeholder 2">
            <a:extLst>
              <a:ext uri="{FF2B5EF4-FFF2-40B4-BE49-F238E27FC236}">
                <a16:creationId xmlns:a16="http://schemas.microsoft.com/office/drawing/2014/main" id="{DBC65EEE-BAE0-4EAC-9A4C-39C7C686E3F6}"/>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Central to machine learning</a:t>
            </a:r>
          </a:p>
          <a:p>
            <a:r>
              <a:rPr lang="en-US">
                <a:cs typeface="Calibri"/>
              </a:rPr>
              <a:t>Images are arrays of numbers</a:t>
            </a:r>
            <a:endParaRPr lang="en-US"/>
          </a:p>
          <a:p>
            <a:r>
              <a:rPr lang="en-US">
                <a:cs typeface="Calibri"/>
              </a:rPr>
              <a:t>Text processing (</a:t>
            </a:r>
            <a:r>
              <a:rPr lang="en-US" err="1">
                <a:cs typeface="Calibri"/>
              </a:rPr>
              <a:t>ie</a:t>
            </a:r>
            <a:r>
              <a:rPr lang="en-US">
                <a:cs typeface="Calibri"/>
              </a:rPr>
              <a:t> </a:t>
            </a:r>
            <a:r>
              <a:rPr lang="en-US">
                <a:cs typeface="Calibri"/>
                <a:hlinkClick r:id="rId2"/>
              </a:rPr>
              <a:t>word2vec</a:t>
            </a:r>
            <a:r>
              <a:rPr lang="en-US">
                <a:cs typeface="Calibri"/>
              </a:rPr>
              <a:t>)</a:t>
            </a:r>
          </a:p>
          <a:p>
            <a:r>
              <a:rPr lang="en-US">
                <a:cs typeface="Calibri"/>
              </a:rPr>
              <a:t>Neural network weights are stored as array</a:t>
            </a:r>
          </a:p>
          <a:p>
            <a:r>
              <a:rPr lang="en-US">
                <a:cs typeface="Calibri"/>
                <a:hlinkClick r:id="rId3"/>
              </a:rPr>
              <a:t>Principal Component Analysis</a:t>
            </a:r>
            <a:r>
              <a:rPr lang="en-US">
                <a:cs typeface="Calibri"/>
              </a:rPr>
              <a:t> (PCA) - lossy dimensionality reduction</a:t>
            </a:r>
          </a:p>
          <a:p>
            <a:endParaRPr lang="en-US">
              <a:cs typeface="Calibri"/>
            </a:endParaRPr>
          </a:p>
          <a:p>
            <a:endParaRPr lang="en-US">
              <a:cs typeface="Calibri"/>
            </a:endParaRPr>
          </a:p>
          <a:p>
            <a:pPr>
              <a:buNone/>
            </a:pPr>
            <a:r>
              <a:rPr lang="en-US" sz="2000">
                <a:cs typeface="Calibri"/>
                <a:hlinkClick r:id="rId4"/>
              </a:rPr>
              <a:t>https://www.khanacademy.org/math/linear-algebra</a:t>
            </a:r>
            <a:endParaRPr lang="en-US" sz="2000">
              <a:cs typeface="Calibri"/>
            </a:endParaRPr>
          </a:p>
          <a:p>
            <a:pPr>
              <a:buNone/>
            </a:pPr>
            <a:endParaRPr lang="en-US">
              <a:cs typeface="Calibri"/>
            </a:endParaRPr>
          </a:p>
        </p:txBody>
      </p:sp>
    </p:spTree>
    <p:extLst>
      <p:ext uri="{BB962C8B-B14F-4D97-AF65-F5344CB8AC3E}">
        <p14:creationId xmlns:p14="http://schemas.microsoft.com/office/powerpoint/2010/main" val="1847126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BB79-95F4-4352-9067-C90DC94136B6}"/>
              </a:ext>
            </a:extLst>
          </p:cNvPr>
          <p:cNvSpPr>
            <a:spLocks noGrp="1"/>
          </p:cNvSpPr>
          <p:nvPr>
            <p:ph type="title"/>
          </p:nvPr>
        </p:nvSpPr>
        <p:spPr/>
        <p:txBody>
          <a:bodyPr/>
          <a:lstStyle/>
          <a:p>
            <a:r>
              <a:rPr lang="en-US">
                <a:cs typeface="Calibri Light"/>
              </a:rPr>
              <a:t> </a:t>
            </a:r>
            <a:r>
              <a:rPr lang="en-US">
                <a:cs typeface="Calibri Light"/>
                <a:hlinkClick r:id="rId2"/>
              </a:rPr>
              <a:t>Numpy</a:t>
            </a:r>
            <a:r>
              <a:rPr lang="en-US">
                <a:cs typeface="Calibri Light"/>
              </a:rPr>
              <a:t> and dimensions of data</a:t>
            </a:r>
            <a:endParaRPr lang="en-US">
              <a:hlinkClick r:id="rId2"/>
            </a:endParaRPr>
          </a:p>
        </p:txBody>
      </p:sp>
      <p:sp>
        <p:nvSpPr>
          <p:cNvPr id="3" name="Content Placeholder 2">
            <a:extLst>
              <a:ext uri="{FF2B5EF4-FFF2-40B4-BE49-F238E27FC236}">
                <a16:creationId xmlns:a16="http://schemas.microsoft.com/office/drawing/2014/main" id="{E777EC54-E1A2-4294-BCCE-2B7317A123F4}"/>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Scalar values, ie 5</a:t>
            </a:r>
            <a:endParaRPr lang="en-US"/>
          </a:p>
          <a:p>
            <a:endParaRPr lang="en-US">
              <a:cs typeface="Calibri"/>
            </a:endParaRPr>
          </a:p>
          <a:p>
            <a:r>
              <a:rPr lang="en-US">
                <a:cs typeface="Calibri"/>
              </a:rPr>
              <a:t>1 dimension</a:t>
            </a:r>
          </a:p>
          <a:p>
            <a:pPr lvl="1"/>
            <a:r>
              <a:rPr lang="en-US">
                <a:cs typeface="Calibri"/>
              </a:rPr>
              <a:t>Numpy: array – single type of entries</a:t>
            </a:r>
            <a:endParaRPr lang="en-US" sz="2800">
              <a:cs typeface="Calibri"/>
            </a:endParaRPr>
          </a:p>
          <a:p>
            <a:pPr lvl="1"/>
            <a:r>
              <a:rPr lang="en-US">
                <a:cs typeface="Calibri"/>
              </a:rPr>
              <a:t>Python: list, set (unique elements), tuple (immutable) </a:t>
            </a:r>
            <a:endParaRPr lang="en-US" sz="2800">
              <a:cs typeface="Calibri"/>
            </a:endParaRPr>
          </a:p>
          <a:p>
            <a:pPr lvl="1"/>
            <a:r>
              <a:rPr lang="en-US">
                <a:cs typeface="Calibri"/>
              </a:rPr>
              <a:t>Linear algebra: vector</a:t>
            </a:r>
          </a:p>
          <a:p>
            <a:endParaRPr lang="en-US">
              <a:cs typeface="Calibri"/>
            </a:endParaRPr>
          </a:p>
          <a:p>
            <a:r>
              <a:rPr lang="en-US">
                <a:cs typeface="Calibri"/>
              </a:rPr>
              <a:t>2 dimensions:</a:t>
            </a:r>
          </a:p>
          <a:p>
            <a:pPr lvl="1"/>
            <a:r>
              <a:rPr lang="en-US">
                <a:cs typeface="Calibri"/>
              </a:rPr>
              <a:t>CSV: Table; Excel: worksheet</a:t>
            </a:r>
          </a:p>
          <a:p>
            <a:pPr lvl="1"/>
            <a:r>
              <a:rPr lang="en-US">
                <a:cs typeface="Calibri"/>
              </a:rPr>
              <a:t>Numpy: array of arrays</a:t>
            </a:r>
          </a:p>
          <a:p>
            <a:pPr lvl="1"/>
            <a:r>
              <a:rPr lang="en-US">
                <a:cs typeface="Calibri"/>
              </a:rPr>
              <a:t>Linear algebra: matrix</a:t>
            </a:r>
            <a:endParaRPr lang="en-US"/>
          </a:p>
          <a:p>
            <a:endParaRPr lang="en-US">
              <a:cs typeface="Calibri"/>
            </a:endParaRPr>
          </a:p>
        </p:txBody>
      </p:sp>
      <p:sp>
        <p:nvSpPr>
          <p:cNvPr id="4" name="TextBox 3">
            <a:extLst>
              <a:ext uri="{FF2B5EF4-FFF2-40B4-BE49-F238E27FC236}">
                <a16:creationId xmlns:a16="http://schemas.microsoft.com/office/drawing/2014/main" id="{E0FDD832-C699-48E8-8F8E-68C56D51697B}"/>
              </a:ext>
            </a:extLst>
          </p:cNvPr>
          <p:cNvSpPr txBox="1"/>
          <p:nvPr/>
        </p:nvSpPr>
        <p:spPr>
          <a:xfrm>
            <a:off x="7930551" y="1410419"/>
            <a:ext cx="408029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NumPy is short for Numerical Python</a:t>
            </a:r>
          </a:p>
        </p:txBody>
      </p:sp>
      <p:sp>
        <p:nvSpPr>
          <p:cNvPr id="5" name="TextBox 4">
            <a:extLst>
              <a:ext uri="{FF2B5EF4-FFF2-40B4-BE49-F238E27FC236}">
                <a16:creationId xmlns:a16="http://schemas.microsoft.com/office/drawing/2014/main" id="{3EACD6E5-C4A9-4EC4-9F27-8C64DB56798F}"/>
              </a:ext>
            </a:extLst>
          </p:cNvPr>
          <p:cNvSpPr txBox="1"/>
          <p:nvPr/>
        </p:nvSpPr>
        <p:spPr>
          <a:xfrm>
            <a:off x="-192657" y="6126192"/>
            <a:ext cx="1641606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https://github.com/umbcdata601/fall2018/blob/master/jupyter_notebooks/week3_math/introduction%20to%20numpy%20and%20vectors%20and%20matrices.ipynb</a:t>
            </a:r>
          </a:p>
        </p:txBody>
      </p:sp>
    </p:spTree>
    <p:extLst>
      <p:ext uri="{BB962C8B-B14F-4D97-AF65-F5344CB8AC3E}">
        <p14:creationId xmlns:p14="http://schemas.microsoft.com/office/powerpoint/2010/main" val="77475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3022-41D0-49D8-80D7-5C4D83BC8D07}"/>
              </a:ext>
            </a:extLst>
          </p:cNvPr>
          <p:cNvSpPr>
            <a:spLocks noGrp="1"/>
          </p:cNvSpPr>
          <p:nvPr>
            <p:ph type="title"/>
          </p:nvPr>
        </p:nvSpPr>
        <p:spPr/>
        <p:txBody>
          <a:bodyPr/>
          <a:lstStyle/>
          <a:p>
            <a:r>
              <a:rPr lang="en-US">
                <a:cs typeface="Calibri Light"/>
              </a:rPr>
              <a:t>Course schedule and outline (scope)</a:t>
            </a:r>
          </a:p>
        </p:txBody>
      </p:sp>
      <p:sp>
        <p:nvSpPr>
          <p:cNvPr id="4" name="Content Placeholder 3">
            <a:extLst>
              <a:ext uri="{FF2B5EF4-FFF2-40B4-BE49-F238E27FC236}">
                <a16:creationId xmlns:a16="http://schemas.microsoft.com/office/drawing/2014/main" id="{7CC1CBD8-6EFB-48B4-B768-AF24ABC503F1}"/>
              </a:ext>
            </a:extLst>
          </p:cNvPr>
          <p:cNvSpPr>
            <a:spLocks noGrp="1"/>
          </p:cNvSpPr>
          <p:nvPr>
            <p:ph sz="half" idx="2"/>
          </p:nvPr>
        </p:nvSpPr>
        <p:spPr>
          <a:xfrm>
            <a:off x="839788" y="1570547"/>
            <a:ext cx="5157787" cy="4619116"/>
          </a:xfrm>
        </p:spPr>
        <p:txBody>
          <a:bodyPr vert="horz" lIns="91440" tIns="45720" rIns="91440" bIns="45720" rtlCol="0" anchor="t">
            <a:normAutofit/>
          </a:bodyPr>
          <a:lstStyle/>
          <a:p>
            <a:r>
              <a:rPr lang="en-US">
                <a:cs typeface="Calibri"/>
              </a:rPr>
              <a:t>Aug 30: Overview Data Science</a:t>
            </a:r>
          </a:p>
          <a:p>
            <a:r>
              <a:rPr lang="en-US">
                <a:cs typeface="Calibri"/>
              </a:rPr>
              <a:t>Sept 6: Python in </a:t>
            </a:r>
            <a:r>
              <a:rPr lang="en-US" err="1">
                <a:cs typeface="Calibri"/>
              </a:rPr>
              <a:t>Jupyter</a:t>
            </a:r>
          </a:p>
          <a:p>
            <a:r>
              <a:rPr lang="en-US">
                <a:cs typeface="Calibri"/>
              </a:rPr>
              <a:t>Sept 13: Math (stats)</a:t>
            </a:r>
          </a:p>
          <a:p>
            <a:r>
              <a:rPr lang="en-US">
                <a:cs typeface="Calibri"/>
              </a:rPr>
              <a:t>Sept 20: Regression</a:t>
            </a:r>
          </a:p>
          <a:p>
            <a:r>
              <a:rPr lang="en-US">
                <a:cs typeface="Calibri"/>
              </a:rPr>
              <a:t>Sept 27: Clustering</a:t>
            </a:r>
          </a:p>
          <a:p>
            <a:r>
              <a:rPr lang="en-US">
                <a:cs typeface="Calibri"/>
              </a:rPr>
              <a:t>Oct 4: Getting data</a:t>
            </a:r>
          </a:p>
          <a:p>
            <a:r>
              <a:rPr lang="en-US">
                <a:cs typeface="Calibri"/>
              </a:rPr>
              <a:t>Oct 11: </a:t>
            </a:r>
            <a:r>
              <a:rPr lang="en-US" i="1">
                <a:cs typeface="Calibri"/>
              </a:rPr>
              <a:t>Substitute's choice</a:t>
            </a:r>
            <a:endParaRPr lang="en-US">
              <a:cs typeface="Calibri"/>
            </a:endParaRPr>
          </a:p>
          <a:p>
            <a:r>
              <a:rPr lang="en-US">
                <a:cs typeface="Calibri"/>
              </a:rPr>
              <a:t>Oct 18: Data cleanup</a:t>
            </a:r>
          </a:p>
        </p:txBody>
      </p:sp>
      <p:sp>
        <p:nvSpPr>
          <p:cNvPr id="6" name="Content Placeholder 5">
            <a:extLst>
              <a:ext uri="{FF2B5EF4-FFF2-40B4-BE49-F238E27FC236}">
                <a16:creationId xmlns:a16="http://schemas.microsoft.com/office/drawing/2014/main" id="{2FB29EED-1305-4957-9D5F-E50511E60E05}"/>
              </a:ext>
            </a:extLst>
          </p:cNvPr>
          <p:cNvSpPr>
            <a:spLocks noGrp="1"/>
          </p:cNvSpPr>
          <p:nvPr>
            <p:ph sz="quarter" idx="4"/>
          </p:nvPr>
        </p:nvSpPr>
        <p:spPr>
          <a:xfrm>
            <a:off x="6100313" y="1570547"/>
            <a:ext cx="5183188" cy="4619116"/>
          </a:xfrm>
        </p:spPr>
        <p:txBody>
          <a:bodyPr vert="horz" lIns="91440" tIns="45720" rIns="91440" bIns="45720" rtlCol="0" anchor="t">
            <a:normAutofit/>
          </a:bodyPr>
          <a:lstStyle/>
          <a:p>
            <a:r>
              <a:rPr lang="en-US">
                <a:cs typeface="Calibri"/>
              </a:rPr>
              <a:t>Oct 25: Automation</a:t>
            </a:r>
          </a:p>
          <a:p>
            <a:r>
              <a:rPr lang="en-US">
                <a:cs typeface="Calibri"/>
              </a:rPr>
              <a:t>Nov 1: Evaluation, cross-validation, overfitting</a:t>
            </a:r>
          </a:p>
          <a:p>
            <a:r>
              <a:rPr lang="en-US">
                <a:cs typeface="Calibri"/>
              </a:rPr>
              <a:t>Nov 8: Scaling up</a:t>
            </a:r>
          </a:p>
          <a:p>
            <a:r>
              <a:rPr lang="en-US">
                <a:cs typeface="Calibri"/>
              </a:rPr>
              <a:t>Nov 15: Property graphs</a:t>
            </a:r>
          </a:p>
          <a:p>
            <a:r>
              <a:rPr lang="en-US">
                <a:cs typeface="Calibri"/>
              </a:rPr>
              <a:t>Nov 22: No class (Thanksgiving)</a:t>
            </a:r>
          </a:p>
          <a:p>
            <a:r>
              <a:rPr lang="en-US">
                <a:cs typeface="Calibri"/>
              </a:rPr>
              <a:t>Nov 29: Elasticity, Cost/benefit</a:t>
            </a:r>
          </a:p>
          <a:p>
            <a:r>
              <a:rPr lang="en-US">
                <a:cs typeface="Calibri"/>
              </a:rPr>
              <a:t>Dec 6: Ethics and Legality</a:t>
            </a:r>
          </a:p>
          <a:p>
            <a:r>
              <a:rPr lang="en-US">
                <a:cs typeface="Calibri"/>
              </a:rPr>
              <a:t>Dec 13: Presentations</a:t>
            </a:r>
          </a:p>
        </p:txBody>
      </p:sp>
      <p:pic>
        <p:nvPicPr>
          <p:cNvPr id="7" name="Picture 7" descr="A close up of a logo&#10;&#10;Description generated with high confidence">
            <a:extLst>
              <a:ext uri="{FF2B5EF4-FFF2-40B4-BE49-F238E27FC236}">
                <a16:creationId xmlns:a16="http://schemas.microsoft.com/office/drawing/2014/main" id="{4B3388A7-4E91-4434-AAC9-FBFAA1D28C34}"/>
              </a:ext>
            </a:extLst>
          </p:cNvPr>
          <p:cNvPicPr>
            <a:picLocks noChangeAspect="1"/>
          </p:cNvPicPr>
          <p:nvPr/>
        </p:nvPicPr>
        <p:blipFill>
          <a:blip r:embed="rId2"/>
          <a:stretch>
            <a:fillRect/>
          </a:stretch>
        </p:blipFill>
        <p:spPr>
          <a:xfrm>
            <a:off x="461063" y="1571625"/>
            <a:ext cx="422156" cy="404364"/>
          </a:xfrm>
          <a:prstGeom prst="rect">
            <a:avLst/>
          </a:prstGeom>
        </p:spPr>
      </p:pic>
      <p:pic>
        <p:nvPicPr>
          <p:cNvPr id="9" name="Picture 7" descr="A close up of a logo&#10;&#10;Description generated with high confidence">
            <a:extLst>
              <a:ext uri="{FF2B5EF4-FFF2-40B4-BE49-F238E27FC236}">
                <a16:creationId xmlns:a16="http://schemas.microsoft.com/office/drawing/2014/main" id="{58F42C2B-F9A5-49B3-9246-C895F02AB6F7}"/>
              </a:ext>
            </a:extLst>
          </p:cNvPr>
          <p:cNvPicPr>
            <a:picLocks noChangeAspect="1"/>
          </p:cNvPicPr>
          <p:nvPr/>
        </p:nvPicPr>
        <p:blipFill>
          <a:blip r:embed="rId2"/>
          <a:stretch>
            <a:fillRect/>
          </a:stretch>
        </p:blipFill>
        <p:spPr>
          <a:xfrm>
            <a:off x="450278" y="2078425"/>
            <a:ext cx="454506" cy="433119"/>
          </a:xfrm>
          <a:prstGeom prst="rect">
            <a:avLst/>
          </a:prstGeom>
        </p:spPr>
      </p:pic>
      <p:sp>
        <p:nvSpPr>
          <p:cNvPr id="3" name="Arrow: Right 2">
            <a:extLst>
              <a:ext uri="{FF2B5EF4-FFF2-40B4-BE49-F238E27FC236}">
                <a16:creationId xmlns:a16="http://schemas.microsoft.com/office/drawing/2014/main" id="{C976BD68-AB70-44A5-BB88-2D82EF12AE7D}"/>
              </a:ext>
            </a:extLst>
          </p:cNvPr>
          <p:cNvSpPr/>
          <p:nvPr/>
        </p:nvSpPr>
        <p:spPr>
          <a:xfrm>
            <a:off x="315928" y="2633155"/>
            <a:ext cx="518333" cy="2689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133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E71B-F7B5-4F0F-8461-9543BC6472D3}"/>
              </a:ext>
            </a:extLst>
          </p:cNvPr>
          <p:cNvSpPr>
            <a:spLocks noGrp="1"/>
          </p:cNvSpPr>
          <p:nvPr>
            <p:ph type="title"/>
          </p:nvPr>
        </p:nvSpPr>
        <p:spPr/>
        <p:txBody>
          <a:bodyPr/>
          <a:lstStyle/>
          <a:p>
            <a:r>
              <a:rPr lang="en-US">
                <a:cs typeface="Calibri Light"/>
              </a:rPr>
              <a:t>Calculus as gateway to Differential Equations</a:t>
            </a:r>
            <a:endParaRPr lang="en-US"/>
          </a:p>
        </p:txBody>
      </p:sp>
      <p:sp>
        <p:nvSpPr>
          <p:cNvPr id="3" name="Content Placeholder 2">
            <a:extLst>
              <a:ext uri="{FF2B5EF4-FFF2-40B4-BE49-F238E27FC236}">
                <a16:creationId xmlns:a16="http://schemas.microsoft.com/office/drawing/2014/main" id="{25BEA245-6887-4AA8-89E2-FF5C13CADA83}"/>
              </a:ext>
            </a:extLst>
          </p:cNvPr>
          <p:cNvSpPr>
            <a:spLocks noGrp="1"/>
          </p:cNvSpPr>
          <p:nvPr>
            <p:ph idx="1"/>
          </p:nvPr>
        </p:nvSpPr>
        <p:spPr/>
        <p:txBody>
          <a:bodyPr vert="horz" lIns="91440" tIns="45720" rIns="91440" bIns="45720" rtlCol="0" anchor="t">
            <a:normAutofit/>
          </a:bodyPr>
          <a:lstStyle/>
          <a:p>
            <a:r>
              <a:rPr lang="en-US">
                <a:cs typeface="Calibri"/>
              </a:rPr>
              <a:t>Calculus: approximation that summing a large number of small things yields a finite value.</a:t>
            </a:r>
          </a:p>
          <a:p>
            <a:endParaRPr lang="en-US">
              <a:cs typeface="Calibri"/>
            </a:endParaRPr>
          </a:p>
          <a:p>
            <a:pPr marL="0" indent="0">
              <a:buNone/>
            </a:pPr>
            <a:endParaRPr lang="en-US">
              <a:cs typeface="Calibri"/>
            </a:endParaRPr>
          </a:p>
          <a:p>
            <a:pPr marL="0" indent="0">
              <a:buNone/>
            </a:pPr>
            <a:r>
              <a:rPr lang="en-US" sz="2000">
                <a:cs typeface="Calibri"/>
              </a:rPr>
              <a:t>Curious about what calculus covers? </a:t>
            </a:r>
          </a:p>
          <a:p>
            <a:pPr marL="0" indent="0">
              <a:buNone/>
            </a:pPr>
            <a:r>
              <a:rPr lang="en-US" sz="2000">
                <a:cs typeface="Calibri"/>
              </a:rPr>
              <a:t>See this </a:t>
            </a:r>
            <a:r>
              <a:rPr lang="en-US" sz="2000">
                <a:cs typeface="Calibri"/>
                <a:hlinkClick r:id="rId3"/>
              </a:rPr>
              <a:t>review of concepts</a:t>
            </a:r>
            <a:r>
              <a:rPr lang="en-US" sz="2000">
                <a:cs typeface="Calibri"/>
              </a:rPr>
              <a:t> and </a:t>
            </a:r>
            <a:r>
              <a:rPr lang="en-US" sz="2000">
                <a:cs typeface="Calibri"/>
                <a:hlinkClick r:id="rId4"/>
              </a:rPr>
              <a:t>essential concepts</a:t>
            </a:r>
            <a:r>
              <a:rPr lang="en-US" sz="2000">
                <a:cs typeface="Calibri"/>
              </a:rPr>
              <a:t>.</a:t>
            </a:r>
            <a:endParaRPr lang="en-US"/>
          </a:p>
          <a:p>
            <a:pPr>
              <a:buNone/>
            </a:pPr>
            <a:r>
              <a:rPr lang="en-US" sz="2000">
                <a:cs typeface="Calibri"/>
                <a:hlinkClick r:id="rId5"/>
              </a:rPr>
              <a:t>https://www.khanacademy.org/math/multivariable-calculus</a:t>
            </a:r>
          </a:p>
          <a:p>
            <a:pPr>
              <a:buNone/>
            </a:pPr>
            <a:endParaRPr lang="en-US" sz="2000">
              <a:cs typeface="Calibri"/>
            </a:endParaRPr>
          </a:p>
        </p:txBody>
      </p:sp>
      <p:pic>
        <p:nvPicPr>
          <p:cNvPr id="4" name="Picture 4" descr="A screenshot of a social media post&#10;&#10;Description generated with very high confidence">
            <a:extLst>
              <a:ext uri="{FF2B5EF4-FFF2-40B4-BE49-F238E27FC236}">
                <a16:creationId xmlns:a16="http://schemas.microsoft.com/office/drawing/2014/main" id="{BD0EEEE0-D16F-4867-B91B-EAFA9DC96670}"/>
              </a:ext>
            </a:extLst>
          </p:cNvPr>
          <p:cNvPicPr>
            <a:picLocks noChangeAspect="1"/>
          </p:cNvPicPr>
          <p:nvPr/>
        </p:nvPicPr>
        <p:blipFill>
          <a:blip r:embed="rId6"/>
          <a:stretch>
            <a:fillRect/>
          </a:stretch>
        </p:blipFill>
        <p:spPr>
          <a:xfrm>
            <a:off x="7499231" y="3192947"/>
            <a:ext cx="5474897" cy="3591993"/>
          </a:xfrm>
          <a:prstGeom prst="rect">
            <a:avLst/>
          </a:prstGeom>
        </p:spPr>
      </p:pic>
    </p:spTree>
    <p:extLst>
      <p:ext uri="{BB962C8B-B14F-4D97-AF65-F5344CB8AC3E}">
        <p14:creationId xmlns:p14="http://schemas.microsoft.com/office/powerpoint/2010/main" val="213606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CB8A-0C90-466A-B4EF-0C3F399E490B}"/>
              </a:ext>
            </a:extLst>
          </p:cNvPr>
          <p:cNvSpPr>
            <a:spLocks noGrp="1"/>
          </p:cNvSpPr>
          <p:nvPr>
            <p:ph type="title"/>
          </p:nvPr>
        </p:nvSpPr>
        <p:spPr>
          <a:xfrm>
            <a:off x="363748" y="365125"/>
            <a:ext cx="11723296" cy="1325563"/>
          </a:xfrm>
        </p:spPr>
        <p:txBody>
          <a:bodyPr/>
          <a:lstStyle/>
          <a:p>
            <a:r>
              <a:rPr lang="en-US">
                <a:solidFill>
                  <a:schemeClr val="bg1"/>
                </a:solidFill>
                <a:cs typeface="Calibri Light"/>
              </a:rPr>
              <a:t>Relevance of Differential Equations in Data Science:</a:t>
            </a:r>
          </a:p>
        </p:txBody>
      </p:sp>
      <p:sp>
        <p:nvSpPr>
          <p:cNvPr id="3" name="Content Placeholder 2">
            <a:extLst>
              <a:ext uri="{FF2B5EF4-FFF2-40B4-BE49-F238E27FC236}">
                <a16:creationId xmlns:a16="http://schemas.microsoft.com/office/drawing/2014/main" id="{98CD8786-C27C-464C-A7AF-D37A51BFF635}"/>
              </a:ext>
            </a:extLst>
          </p:cNvPr>
          <p:cNvSpPr>
            <a:spLocks noGrp="1"/>
          </p:cNvSpPr>
          <p:nvPr>
            <p:ph idx="1"/>
          </p:nvPr>
        </p:nvSpPr>
        <p:spPr>
          <a:xfrm>
            <a:off x="263106" y="1969399"/>
            <a:ext cx="11924580" cy="4351338"/>
          </a:xfrm>
        </p:spPr>
        <p:txBody>
          <a:bodyPr vert="horz" lIns="91440" tIns="45720" rIns="91440" bIns="45720" rtlCol="0" anchor="t">
            <a:normAutofit/>
          </a:bodyPr>
          <a:lstStyle/>
          <a:p>
            <a:pPr marL="0" indent="0">
              <a:buNone/>
            </a:pPr>
            <a:r>
              <a:rPr lang="en-US" sz="3000">
                <a:solidFill>
                  <a:schemeClr val="bg1"/>
                </a:solidFill>
                <a:cs typeface="Calibri"/>
              </a:rPr>
              <a:t>Differential equations enable determination of rate of change of quantities</a:t>
            </a:r>
            <a:endParaRPr lang="en-US">
              <a:solidFill>
                <a:schemeClr val="bg1"/>
              </a:solidFill>
              <a:cs typeface="Calibri"/>
            </a:endParaRPr>
          </a:p>
          <a:p>
            <a:endParaRPr lang="en-US">
              <a:solidFill>
                <a:schemeClr val="bg1"/>
              </a:solidFill>
              <a:cs typeface="Calibri"/>
            </a:endParaRPr>
          </a:p>
          <a:p>
            <a:endParaRPr lang="en-US">
              <a:solidFill>
                <a:schemeClr val="bg1"/>
              </a:solidFill>
              <a:cs typeface="Calibri"/>
            </a:endParaRPr>
          </a:p>
        </p:txBody>
      </p:sp>
      <p:pic>
        <p:nvPicPr>
          <p:cNvPr id="6" name="Picture 6" descr="An orange and white cat lying on a keyboard&#10;&#10;Description generated with high confidence">
            <a:extLst>
              <a:ext uri="{FF2B5EF4-FFF2-40B4-BE49-F238E27FC236}">
                <a16:creationId xmlns:a16="http://schemas.microsoft.com/office/drawing/2014/main" id="{741480D5-F6C1-440A-8A3D-B8DC0797B381}"/>
              </a:ext>
            </a:extLst>
          </p:cNvPr>
          <p:cNvPicPr>
            <a:picLocks noChangeAspect="1"/>
          </p:cNvPicPr>
          <p:nvPr/>
        </p:nvPicPr>
        <p:blipFill>
          <a:blip r:embed="rId3"/>
          <a:stretch>
            <a:fillRect/>
          </a:stretch>
        </p:blipFill>
        <p:spPr>
          <a:xfrm>
            <a:off x="3085381" y="2417984"/>
            <a:ext cx="5776822" cy="4638710"/>
          </a:xfrm>
          <a:prstGeom prst="rect">
            <a:avLst/>
          </a:prstGeom>
        </p:spPr>
      </p:pic>
    </p:spTree>
    <p:extLst>
      <p:ext uri="{BB962C8B-B14F-4D97-AF65-F5344CB8AC3E}">
        <p14:creationId xmlns:p14="http://schemas.microsoft.com/office/powerpoint/2010/main" val="3987984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CB8A-0C90-466A-B4EF-0C3F399E490B}"/>
              </a:ext>
            </a:extLst>
          </p:cNvPr>
          <p:cNvSpPr>
            <a:spLocks noGrp="1"/>
          </p:cNvSpPr>
          <p:nvPr>
            <p:ph type="title"/>
          </p:nvPr>
        </p:nvSpPr>
        <p:spPr>
          <a:xfrm>
            <a:off x="363748" y="365125"/>
            <a:ext cx="11550768" cy="1325563"/>
          </a:xfrm>
        </p:spPr>
        <p:txBody>
          <a:bodyPr/>
          <a:lstStyle/>
          <a:p>
            <a:r>
              <a:rPr lang="en-US">
                <a:cs typeface="Calibri Light"/>
              </a:rPr>
              <a:t>Relevance of Differential Equations in Data Science</a:t>
            </a:r>
            <a:endParaRPr lang="en-US"/>
          </a:p>
        </p:txBody>
      </p:sp>
      <p:sp>
        <p:nvSpPr>
          <p:cNvPr id="3" name="Content Placeholder 2">
            <a:extLst>
              <a:ext uri="{FF2B5EF4-FFF2-40B4-BE49-F238E27FC236}">
                <a16:creationId xmlns:a16="http://schemas.microsoft.com/office/drawing/2014/main" id="{98CD8786-C27C-464C-A7AF-D37A51BFF635}"/>
              </a:ext>
            </a:extLst>
          </p:cNvPr>
          <p:cNvSpPr>
            <a:spLocks noGrp="1"/>
          </p:cNvSpPr>
          <p:nvPr>
            <p:ph idx="1"/>
          </p:nvPr>
        </p:nvSpPr>
        <p:spPr>
          <a:xfrm>
            <a:off x="838200" y="1825625"/>
            <a:ext cx="5828582" cy="4351338"/>
          </a:xfrm>
        </p:spPr>
        <p:txBody>
          <a:bodyPr vert="horz" lIns="91440" tIns="45720" rIns="91440" bIns="45720" rtlCol="0" anchor="t">
            <a:normAutofit lnSpcReduction="10000"/>
          </a:bodyPr>
          <a:lstStyle/>
          <a:p>
            <a:pPr marL="0" indent="0">
              <a:buNone/>
            </a:pPr>
            <a:r>
              <a:rPr lang="en-US" sz="3000">
                <a:cs typeface="Calibri"/>
              </a:rPr>
              <a:t>Differential equations enable determination of rate of change of quantities</a:t>
            </a:r>
            <a:endParaRPr lang="en-US"/>
          </a:p>
          <a:p>
            <a:endParaRPr lang="en-US">
              <a:cs typeface="Calibri"/>
            </a:endParaRPr>
          </a:p>
          <a:p>
            <a:pPr marL="0" indent="0">
              <a:buNone/>
            </a:pPr>
            <a:r>
              <a:rPr lang="en-US">
                <a:cs typeface="Calibri"/>
              </a:rPr>
              <a:t>       Optimization, which is central to machine learning (ie </a:t>
            </a:r>
            <a:r>
              <a:rPr lang="en-US">
                <a:cs typeface="Calibri"/>
                <a:hlinkClick r:id="rId3"/>
              </a:rPr>
              <a:t>Gradient descent</a:t>
            </a:r>
            <a:r>
              <a:rPr lang="en-US">
                <a:cs typeface="Calibri"/>
              </a:rPr>
              <a:t>)</a:t>
            </a:r>
          </a:p>
          <a:p>
            <a:pPr marL="0" indent="0">
              <a:buNone/>
            </a:pPr>
            <a:endParaRPr lang="en-US">
              <a:cs typeface="Calibri"/>
            </a:endParaRPr>
          </a:p>
          <a:p>
            <a:pPr marL="0" indent="0">
              <a:buNone/>
            </a:pPr>
            <a:r>
              <a:rPr lang="en-US">
                <a:cs typeface="Calibri"/>
              </a:rPr>
              <a:t>As with most topics in this lecture, there are </a:t>
            </a:r>
            <a:r>
              <a:rPr lang="en-US">
                <a:cs typeface="Calibri"/>
                <a:hlinkClick r:id="rId4"/>
              </a:rPr>
              <a:t>entire courses</a:t>
            </a:r>
            <a:r>
              <a:rPr lang="en-US">
                <a:cs typeface="Calibri"/>
              </a:rPr>
              <a:t> and textbooks dedicated to optimization. </a:t>
            </a:r>
          </a:p>
          <a:p>
            <a:endParaRPr lang="en-US">
              <a:cs typeface="Calibri"/>
            </a:endParaRPr>
          </a:p>
        </p:txBody>
      </p:sp>
      <p:pic>
        <p:nvPicPr>
          <p:cNvPr id="4" name="Picture 4" descr="A picture containing text, map&#10;&#10;Description generated with high confidence">
            <a:extLst>
              <a:ext uri="{FF2B5EF4-FFF2-40B4-BE49-F238E27FC236}">
                <a16:creationId xmlns:a16="http://schemas.microsoft.com/office/drawing/2014/main" id="{E5FA12F0-FAB6-4162-ACD9-2A3C2F0A41BB}"/>
              </a:ext>
            </a:extLst>
          </p:cNvPr>
          <p:cNvPicPr>
            <a:picLocks noChangeAspect="1"/>
          </p:cNvPicPr>
          <p:nvPr/>
        </p:nvPicPr>
        <p:blipFill>
          <a:blip r:embed="rId5"/>
          <a:stretch>
            <a:fillRect/>
          </a:stretch>
        </p:blipFill>
        <p:spPr>
          <a:xfrm>
            <a:off x="8203721" y="2319785"/>
            <a:ext cx="2743200" cy="2908544"/>
          </a:xfrm>
          <a:prstGeom prst="rect">
            <a:avLst/>
          </a:prstGeom>
        </p:spPr>
      </p:pic>
      <p:sp>
        <p:nvSpPr>
          <p:cNvPr id="5" name="Arrow: Right 4">
            <a:extLst>
              <a:ext uri="{FF2B5EF4-FFF2-40B4-BE49-F238E27FC236}">
                <a16:creationId xmlns:a16="http://schemas.microsoft.com/office/drawing/2014/main" id="{2A88C5B1-23D0-4F6A-8BFB-1127B507778D}"/>
              </a:ext>
            </a:extLst>
          </p:cNvPr>
          <p:cNvSpPr/>
          <p:nvPr/>
        </p:nvSpPr>
        <p:spPr>
          <a:xfrm>
            <a:off x="301551" y="3423910"/>
            <a:ext cx="978408" cy="3552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7DAF23-9AF4-4FE0-905E-30991A0955AA}"/>
              </a:ext>
            </a:extLst>
          </p:cNvPr>
          <p:cNvSpPr txBox="1"/>
          <p:nvPr/>
        </p:nvSpPr>
        <p:spPr>
          <a:xfrm>
            <a:off x="713118" y="6370607"/>
            <a:ext cx="839350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Free courses on differential equations are </a:t>
            </a:r>
            <a:r>
              <a:rPr lang="en-US">
                <a:hlinkClick r:id="rId6"/>
              </a:rPr>
              <a:t>available online</a:t>
            </a:r>
            <a:endParaRPr lang="en-US"/>
          </a:p>
        </p:txBody>
      </p:sp>
      <p:sp>
        <p:nvSpPr>
          <p:cNvPr id="7" name="TextBox 6">
            <a:extLst>
              <a:ext uri="{FF2B5EF4-FFF2-40B4-BE49-F238E27FC236}">
                <a16:creationId xmlns:a16="http://schemas.microsoft.com/office/drawing/2014/main" id="{2BE38B3B-793B-4119-B4E7-8BA6DA1EBCF5}"/>
              </a:ext>
            </a:extLst>
          </p:cNvPr>
          <p:cNvSpPr txBox="1"/>
          <p:nvPr/>
        </p:nvSpPr>
        <p:spPr>
          <a:xfrm>
            <a:off x="6852249" y="5996796"/>
            <a:ext cx="47704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There are </a:t>
            </a:r>
            <a:r>
              <a:rPr lang="en-US">
                <a:hlinkClick r:id="rId7"/>
              </a:rPr>
              <a:t>other applications</a:t>
            </a:r>
          </a:p>
        </p:txBody>
      </p:sp>
    </p:spTree>
    <p:extLst>
      <p:ext uri="{BB962C8B-B14F-4D97-AF65-F5344CB8AC3E}">
        <p14:creationId xmlns:p14="http://schemas.microsoft.com/office/powerpoint/2010/main" val="1880679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886C-C43D-4924-B07F-1C8230F3FAA8}"/>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Knowing Math insufficient in story telling: Misleading Visualizations</a:t>
            </a: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DC8359F3-A408-46AC-BC2E-5372B9A065FA}"/>
              </a:ext>
            </a:extLst>
          </p:cNvPr>
          <p:cNvPicPr>
            <a:picLocks noChangeAspect="1"/>
          </p:cNvPicPr>
          <p:nvPr/>
        </p:nvPicPr>
        <p:blipFill>
          <a:blip r:embed="rId3"/>
          <a:stretch>
            <a:fillRect/>
          </a:stretch>
        </p:blipFill>
        <p:spPr>
          <a:xfrm>
            <a:off x="2265872" y="1855969"/>
            <a:ext cx="7904671" cy="4770705"/>
          </a:xfrm>
          <a:prstGeom prst="rect">
            <a:avLst/>
          </a:prstGeom>
        </p:spPr>
      </p:pic>
    </p:spTree>
    <p:extLst>
      <p:ext uri="{BB962C8B-B14F-4D97-AF65-F5344CB8AC3E}">
        <p14:creationId xmlns:p14="http://schemas.microsoft.com/office/powerpoint/2010/main" val="2382089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C9E5-FB23-447E-B12A-3E9C57D375C4}"/>
              </a:ext>
            </a:extLst>
          </p:cNvPr>
          <p:cNvSpPr>
            <a:spLocks noGrp="1"/>
          </p:cNvSpPr>
          <p:nvPr>
            <p:ph type="title"/>
          </p:nvPr>
        </p:nvSpPr>
        <p:spPr>
          <a:xfrm>
            <a:off x="737558" y="2564861"/>
            <a:ext cx="10515600" cy="1325563"/>
          </a:xfrm>
        </p:spPr>
        <p:txBody>
          <a:bodyPr>
            <a:normAutofit/>
          </a:bodyPr>
          <a:lstStyle/>
          <a:p>
            <a:r>
              <a:rPr lang="en-US" sz="5400">
                <a:cs typeface="Calibri Light"/>
              </a:rPr>
              <a:t>No one would actually do that, right?</a:t>
            </a:r>
          </a:p>
        </p:txBody>
      </p:sp>
    </p:spTree>
    <p:extLst>
      <p:ext uri="{BB962C8B-B14F-4D97-AF65-F5344CB8AC3E}">
        <p14:creationId xmlns:p14="http://schemas.microsoft.com/office/powerpoint/2010/main" val="893851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5424-C4BB-4855-8D96-9517EE6C3FDE}"/>
              </a:ext>
            </a:extLst>
          </p:cNvPr>
          <p:cNvSpPr>
            <a:spLocks noGrp="1"/>
          </p:cNvSpPr>
          <p:nvPr>
            <p:ph type="title"/>
          </p:nvPr>
        </p:nvSpPr>
        <p:spPr>
          <a:xfrm>
            <a:off x="406879" y="235729"/>
            <a:ext cx="10515600" cy="1325563"/>
          </a:xfrm>
        </p:spPr>
        <p:txBody>
          <a:bodyPr/>
          <a:lstStyle/>
          <a:p>
            <a:r>
              <a:rPr lang="en-US">
                <a:cs typeface="Calibri Light"/>
              </a:rPr>
              <a:t>Oh yes</a:t>
            </a:r>
            <a:endParaRPr lang="en-US"/>
          </a:p>
        </p:txBody>
      </p:sp>
      <p:pic>
        <p:nvPicPr>
          <p:cNvPr id="3" name="Picture 3" descr="A screen shot of a person in a baseball game&#10;&#10;Description generated with high confidence">
            <a:extLst>
              <a:ext uri="{FF2B5EF4-FFF2-40B4-BE49-F238E27FC236}">
                <a16:creationId xmlns:a16="http://schemas.microsoft.com/office/drawing/2014/main" id="{837B40B4-2192-499A-A372-DAF0E2C8A0A4}"/>
              </a:ext>
            </a:extLst>
          </p:cNvPr>
          <p:cNvPicPr>
            <a:picLocks noChangeAspect="1"/>
          </p:cNvPicPr>
          <p:nvPr/>
        </p:nvPicPr>
        <p:blipFill>
          <a:blip r:embed="rId3"/>
          <a:stretch>
            <a:fillRect/>
          </a:stretch>
        </p:blipFill>
        <p:spPr>
          <a:xfrm>
            <a:off x="4968816" y="-288265"/>
            <a:ext cx="4799162" cy="3610154"/>
          </a:xfrm>
          <a:prstGeom prst="rect">
            <a:avLst/>
          </a:prstGeom>
        </p:spPr>
      </p:pic>
      <p:pic>
        <p:nvPicPr>
          <p:cNvPr id="5" name="Picture 5" descr="A close up of a sign&#10;&#10;Description generated with high confidence">
            <a:extLst>
              <a:ext uri="{FF2B5EF4-FFF2-40B4-BE49-F238E27FC236}">
                <a16:creationId xmlns:a16="http://schemas.microsoft.com/office/drawing/2014/main" id="{CDC26AF4-BEAE-4731-BE8C-1887E9900759}"/>
              </a:ext>
            </a:extLst>
          </p:cNvPr>
          <p:cNvPicPr>
            <a:picLocks noChangeAspect="1"/>
          </p:cNvPicPr>
          <p:nvPr/>
        </p:nvPicPr>
        <p:blipFill>
          <a:blip r:embed="rId4"/>
          <a:stretch>
            <a:fillRect/>
          </a:stretch>
        </p:blipFill>
        <p:spPr>
          <a:xfrm>
            <a:off x="8405004" y="-52743"/>
            <a:ext cx="3922143" cy="2937823"/>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AD1A9811-F355-4B41-9415-FAB0F8A96E62}"/>
              </a:ext>
            </a:extLst>
          </p:cNvPr>
          <p:cNvPicPr>
            <a:picLocks noChangeAspect="1"/>
          </p:cNvPicPr>
          <p:nvPr/>
        </p:nvPicPr>
        <p:blipFill>
          <a:blip r:embed="rId5"/>
          <a:stretch>
            <a:fillRect/>
          </a:stretch>
        </p:blipFill>
        <p:spPr>
          <a:xfrm>
            <a:off x="138022" y="2319376"/>
            <a:ext cx="4899803" cy="4390229"/>
          </a:xfrm>
          <a:prstGeom prst="rect">
            <a:avLst/>
          </a:prstGeom>
        </p:spPr>
      </p:pic>
      <p:pic>
        <p:nvPicPr>
          <p:cNvPr id="9" name="Picture 9" descr="A screenshot of a cell phone&#10;&#10;Description generated with high confidence">
            <a:extLst>
              <a:ext uri="{FF2B5EF4-FFF2-40B4-BE49-F238E27FC236}">
                <a16:creationId xmlns:a16="http://schemas.microsoft.com/office/drawing/2014/main" id="{D2682858-7735-40ED-BD38-60E81A9A42EA}"/>
              </a:ext>
            </a:extLst>
          </p:cNvPr>
          <p:cNvPicPr>
            <a:picLocks noChangeAspect="1"/>
          </p:cNvPicPr>
          <p:nvPr/>
        </p:nvPicPr>
        <p:blipFill>
          <a:blip r:embed="rId6"/>
          <a:stretch>
            <a:fillRect/>
          </a:stretch>
        </p:blipFill>
        <p:spPr>
          <a:xfrm>
            <a:off x="5299495" y="4212314"/>
            <a:ext cx="2743200" cy="2315261"/>
          </a:xfrm>
          <a:prstGeom prst="rect">
            <a:avLst/>
          </a:prstGeom>
        </p:spPr>
      </p:pic>
      <p:sp>
        <p:nvSpPr>
          <p:cNvPr id="11" name="TextBox 10">
            <a:extLst>
              <a:ext uri="{FF2B5EF4-FFF2-40B4-BE49-F238E27FC236}">
                <a16:creationId xmlns:a16="http://schemas.microsoft.com/office/drawing/2014/main" id="{6A0BC0C3-4052-43C0-91E6-A74E7CE50F7B}"/>
              </a:ext>
            </a:extLst>
          </p:cNvPr>
          <p:cNvSpPr txBox="1"/>
          <p:nvPr/>
        </p:nvSpPr>
        <p:spPr>
          <a:xfrm>
            <a:off x="5083835" y="369641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Complete data:</a:t>
            </a:r>
          </a:p>
        </p:txBody>
      </p:sp>
      <p:sp>
        <p:nvSpPr>
          <p:cNvPr id="12" name="TextBox 11">
            <a:extLst>
              <a:ext uri="{FF2B5EF4-FFF2-40B4-BE49-F238E27FC236}">
                <a16:creationId xmlns:a16="http://schemas.microsoft.com/office/drawing/2014/main" id="{05CDA4F7-4DC8-44C0-B261-F26AE314FDD2}"/>
              </a:ext>
            </a:extLst>
          </p:cNvPr>
          <p:cNvSpPr txBox="1"/>
          <p:nvPr/>
        </p:nvSpPr>
        <p:spPr>
          <a:xfrm>
            <a:off x="8649419" y="5522343"/>
            <a:ext cx="366335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(There </a:t>
            </a:r>
            <a:r>
              <a:rPr lang="en-US">
                <a:hlinkClick r:id="rId7"/>
              </a:rPr>
              <a:t>are conditions</a:t>
            </a:r>
            <a:r>
              <a:rPr lang="en-US"/>
              <a:t> under which not including zero is justified</a:t>
            </a:r>
            <a:r>
              <a:rPr lang="en-US">
                <a:cs typeface="Calibri"/>
              </a:rPr>
              <a:t>.)</a:t>
            </a:r>
            <a:endParaRPr lang="en-US"/>
          </a:p>
        </p:txBody>
      </p:sp>
    </p:spTree>
    <p:extLst>
      <p:ext uri="{BB962C8B-B14F-4D97-AF65-F5344CB8AC3E}">
        <p14:creationId xmlns:p14="http://schemas.microsoft.com/office/powerpoint/2010/main" val="2429961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D84A-518E-4967-8073-0BDE495432D2}"/>
              </a:ext>
            </a:extLst>
          </p:cNvPr>
          <p:cNvSpPr>
            <a:spLocks noGrp="1"/>
          </p:cNvSpPr>
          <p:nvPr>
            <p:ph type="title"/>
          </p:nvPr>
        </p:nvSpPr>
        <p:spPr/>
        <p:txBody>
          <a:bodyPr/>
          <a:lstStyle/>
          <a:p>
            <a:r>
              <a:rPr lang="en-US">
                <a:cs typeface="Calibri Light"/>
              </a:rPr>
              <a:t>Mistakes when Characterizing data</a:t>
            </a:r>
            <a:endParaRPr lang="en-US"/>
          </a:p>
        </p:txBody>
      </p:sp>
      <p:sp>
        <p:nvSpPr>
          <p:cNvPr id="3" name="Content Placeholder 2">
            <a:extLst>
              <a:ext uri="{FF2B5EF4-FFF2-40B4-BE49-F238E27FC236}">
                <a16:creationId xmlns:a16="http://schemas.microsoft.com/office/drawing/2014/main" id="{AC5E2D19-A89E-4F10-AF16-72B885C43F60}"/>
              </a:ext>
            </a:extLst>
          </p:cNvPr>
          <p:cNvSpPr>
            <a:spLocks noGrp="1"/>
          </p:cNvSpPr>
          <p:nvPr>
            <p:ph idx="1"/>
          </p:nvPr>
        </p:nvSpPr>
        <p:spPr/>
        <p:txBody>
          <a:bodyPr vert="horz" lIns="91440" tIns="45720" rIns="91440" bIns="45720" rtlCol="0" anchor="t">
            <a:normAutofit/>
          </a:bodyPr>
          <a:lstStyle/>
          <a:p>
            <a:pPr>
              <a:buNone/>
            </a:pPr>
            <a:r>
              <a:rPr lang="en-US">
                <a:cs typeface="Calibri"/>
              </a:rPr>
              <a:t>Even "find the average" isn't as trivial as you may think</a:t>
            </a:r>
            <a:endParaRPr lang="en-US"/>
          </a:p>
          <a:p>
            <a:endParaRPr lang="en-US">
              <a:cs typeface="Calibri"/>
            </a:endParaRPr>
          </a:p>
          <a:p>
            <a:r>
              <a:rPr lang="en-US">
                <a:cs typeface="Calibri"/>
                <a:hlinkClick r:id="rId2"/>
              </a:rPr>
              <a:t>Arithmetic mean</a:t>
            </a:r>
            <a:r>
              <a:rPr lang="en-US">
                <a:cs typeface="Calibri"/>
              </a:rPr>
              <a:t> : what you're used to</a:t>
            </a:r>
          </a:p>
          <a:p>
            <a:r>
              <a:rPr lang="en-US">
                <a:cs typeface="Calibri"/>
                <a:hlinkClick r:id="rId3"/>
              </a:rPr>
              <a:t>Harmonic mean</a:t>
            </a:r>
            <a:r>
              <a:rPr lang="en-US">
                <a:cs typeface="Calibri"/>
              </a:rPr>
              <a:t> : appropriate when the average of rates is desired</a:t>
            </a:r>
          </a:p>
          <a:p>
            <a:r>
              <a:rPr lang="en-US">
                <a:cs typeface="Calibri"/>
                <a:hlinkClick r:id="rId4"/>
              </a:rPr>
              <a:t>Geometric mean</a:t>
            </a:r>
            <a:r>
              <a:rPr lang="en-US">
                <a:cs typeface="Calibri"/>
              </a:rPr>
              <a:t> : combining multiple parameters which have different ranges so that a given percentage change in any of the properties has the same effect</a:t>
            </a:r>
          </a:p>
          <a:p>
            <a:endParaRPr lang="en-US">
              <a:cs typeface="Calibri"/>
            </a:endParaRPr>
          </a:p>
          <a:p>
            <a:endParaRPr lang="en-US">
              <a:cs typeface="Calibri"/>
            </a:endParaRPr>
          </a:p>
        </p:txBody>
      </p:sp>
    </p:spTree>
    <p:extLst>
      <p:ext uri="{BB962C8B-B14F-4D97-AF65-F5344CB8AC3E}">
        <p14:creationId xmlns:p14="http://schemas.microsoft.com/office/powerpoint/2010/main" val="3319181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9059-5EA1-4FC3-AD08-AE78C9FF4C4C}"/>
              </a:ext>
            </a:extLst>
          </p:cNvPr>
          <p:cNvSpPr>
            <a:spLocks noGrp="1"/>
          </p:cNvSpPr>
          <p:nvPr>
            <p:ph type="title"/>
          </p:nvPr>
        </p:nvSpPr>
        <p:spPr/>
        <p:txBody>
          <a:bodyPr/>
          <a:lstStyle/>
          <a:p>
            <a:r>
              <a:rPr lang="en-US">
                <a:cs typeface="Calibri Light"/>
              </a:rPr>
              <a:t>XKCD</a:t>
            </a:r>
            <a:endParaRPr lang="en-US"/>
          </a:p>
        </p:txBody>
      </p:sp>
      <p:sp>
        <p:nvSpPr>
          <p:cNvPr id="3" name="Content Placeholder 2">
            <a:extLst>
              <a:ext uri="{FF2B5EF4-FFF2-40B4-BE49-F238E27FC236}">
                <a16:creationId xmlns:a16="http://schemas.microsoft.com/office/drawing/2014/main" id="{1B0CF9A4-B784-4F47-BEBC-B39DE9AB9B76}"/>
              </a:ext>
            </a:extLst>
          </p:cNvPr>
          <p:cNvSpPr>
            <a:spLocks noGrp="1"/>
          </p:cNvSpPr>
          <p:nvPr>
            <p:ph idx="1"/>
          </p:nvPr>
        </p:nvSpPr>
        <p:spPr/>
        <p:txBody>
          <a:bodyPr vert="horz" lIns="91440" tIns="45720" rIns="91440" bIns="45720" rtlCol="0" anchor="t">
            <a:normAutofit/>
          </a:bodyPr>
          <a:lstStyle/>
          <a:p>
            <a:r>
              <a:rPr lang="en-US">
                <a:cs typeface="Calibri"/>
                <a:hlinkClick r:id="rId2"/>
              </a:rPr>
              <a:t>https://www.explainxkcd.com/wiki/index.php/882:_Significant</a:t>
            </a:r>
            <a:endParaRPr lang="en-US">
              <a:cs typeface="Calibri"/>
            </a:endParaRPr>
          </a:p>
          <a:p>
            <a:r>
              <a:rPr lang="en-US">
                <a:cs typeface="Calibri"/>
                <a:hlinkClick r:id="rId3"/>
              </a:rPr>
              <a:t>https://xkcd.com/1122/</a:t>
            </a:r>
          </a:p>
          <a:p>
            <a:r>
              <a:rPr lang="en-US">
                <a:cs typeface="Calibri"/>
                <a:hlinkClick r:id="rId4"/>
              </a:rPr>
              <a:t>https://xkcd.com/882/</a:t>
            </a:r>
          </a:p>
          <a:p>
            <a:r>
              <a:rPr lang="en-US">
                <a:cs typeface="Calibri"/>
                <a:hlinkClick r:id="rId5"/>
              </a:rPr>
              <a:t>https://xkcd.com/1478/</a:t>
            </a:r>
          </a:p>
          <a:p>
            <a:endParaRPr lang="en-US">
              <a:cs typeface="Calibri"/>
            </a:endParaRPr>
          </a:p>
        </p:txBody>
      </p:sp>
    </p:spTree>
    <p:extLst>
      <p:ext uri="{BB962C8B-B14F-4D97-AF65-F5344CB8AC3E}">
        <p14:creationId xmlns:p14="http://schemas.microsoft.com/office/powerpoint/2010/main" val="432312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0A70-C60B-47AD-8EC4-51E96DFF4030}"/>
              </a:ext>
            </a:extLst>
          </p:cNvPr>
          <p:cNvSpPr>
            <a:spLocks noGrp="1"/>
          </p:cNvSpPr>
          <p:nvPr>
            <p:ph type="title"/>
          </p:nvPr>
        </p:nvSpPr>
        <p:spPr/>
        <p:txBody>
          <a:bodyPr/>
          <a:lstStyle/>
          <a:p>
            <a:r>
              <a:rPr lang="en-US">
                <a:cs typeface="Calibri Light"/>
              </a:rPr>
              <a:t>There's more  than </a:t>
            </a:r>
            <a:r>
              <a:rPr lang="en-US">
                <a:cs typeface="Calibri Light"/>
                <a:hlinkClick r:id="rId3"/>
              </a:rPr>
              <a:t>Exploratory Data Analysis</a:t>
            </a:r>
            <a:endParaRPr lang="en-US">
              <a:hlinkClick r:id="rId3"/>
            </a:endParaRPr>
          </a:p>
        </p:txBody>
      </p:sp>
      <p:sp>
        <p:nvSpPr>
          <p:cNvPr id="3" name="Content Placeholder 2">
            <a:extLst>
              <a:ext uri="{FF2B5EF4-FFF2-40B4-BE49-F238E27FC236}">
                <a16:creationId xmlns:a16="http://schemas.microsoft.com/office/drawing/2014/main" id="{801C64A8-374B-479A-9669-3BB4286CE98C}"/>
              </a:ext>
            </a:extLst>
          </p:cNvPr>
          <p:cNvSpPr>
            <a:spLocks noGrp="1"/>
          </p:cNvSpPr>
          <p:nvPr>
            <p:ph idx="1"/>
          </p:nvPr>
        </p:nvSpPr>
        <p:spPr/>
        <p:txBody>
          <a:bodyPr vert="horz" lIns="91440" tIns="45720" rIns="91440" bIns="45720" rtlCol="0" anchor="t">
            <a:normAutofit/>
          </a:bodyPr>
          <a:lstStyle/>
          <a:p>
            <a:r>
              <a:rPr lang="en-US">
                <a:cs typeface="Calibri"/>
                <a:hlinkClick r:id="rId4"/>
              </a:rPr>
              <a:t>Comparing models</a:t>
            </a:r>
            <a:r>
              <a:rPr lang="en-US">
                <a:cs typeface="Calibri"/>
              </a:rPr>
              <a:t> using </a:t>
            </a:r>
            <a:r>
              <a:rPr lang="en-US">
                <a:cs typeface="Calibri"/>
                <a:hlinkClick r:id="rId5"/>
              </a:rPr>
              <a:t>A/B testing</a:t>
            </a:r>
            <a:endParaRPr lang="en-US"/>
          </a:p>
          <a:p>
            <a:endParaRPr lang="en-US">
              <a:cs typeface="Calibri"/>
            </a:endParaRPr>
          </a:p>
        </p:txBody>
      </p:sp>
      <p:pic>
        <p:nvPicPr>
          <p:cNvPr id="4" name="Picture 4" descr="A close up of a sign&#10;&#10;Description generated with very high confidence">
            <a:extLst>
              <a:ext uri="{FF2B5EF4-FFF2-40B4-BE49-F238E27FC236}">
                <a16:creationId xmlns:a16="http://schemas.microsoft.com/office/drawing/2014/main" id="{0FE8EB75-6012-4EC3-9892-F38F021C5ACF}"/>
              </a:ext>
            </a:extLst>
          </p:cNvPr>
          <p:cNvPicPr>
            <a:picLocks noChangeAspect="1"/>
          </p:cNvPicPr>
          <p:nvPr/>
        </p:nvPicPr>
        <p:blipFill>
          <a:blip r:embed="rId6"/>
          <a:stretch>
            <a:fillRect/>
          </a:stretch>
        </p:blipFill>
        <p:spPr>
          <a:xfrm>
            <a:off x="3473570" y="2448172"/>
            <a:ext cx="5259237" cy="4664598"/>
          </a:xfrm>
          <a:prstGeom prst="rect">
            <a:avLst/>
          </a:prstGeom>
        </p:spPr>
      </p:pic>
    </p:spTree>
    <p:extLst>
      <p:ext uri="{BB962C8B-B14F-4D97-AF65-F5344CB8AC3E}">
        <p14:creationId xmlns:p14="http://schemas.microsoft.com/office/powerpoint/2010/main" val="3965644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0A94-D60D-4941-8F77-176ABA20F97A}"/>
              </a:ext>
            </a:extLst>
          </p:cNvPr>
          <p:cNvSpPr>
            <a:spLocks noGrp="1"/>
          </p:cNvSpPr>
          <p:nvPr>
            <p:ph type="title"/>
          </p:nvPr>
        </p:nvSpPr>
        <p:spPr>
          <a:xfrm>
            <a:off x="263106" y="350748"/>
            <a:ext cx="10515600" cy="1325563"/>
          </a:xfrm>
        </p:spPr>
        <p:txBody>
          <a:bodyPr/>
          <a:lstStyle/>
          <a:p>
            <a:r>
              <a:rPr lang="en-US" dirty="0">
                <a:cs typeface="Calibri Light"/>
              </a:rPr>
              <a:t>Homework: for peer review</a:t>
            </a:r>
            <a:endParaRPr lang="en-US" dirty="0"/>
          </a:p>
        </p:txBody>
      </p:sp>
      <p:sp>
        <p:nvSpPr>
          <p:cNvPr id="3" name="Content Placeholder 2">
            <a:extLst>
              <a:ext uri="{FF2B5EF4-FFF2-40B4-BE49-F238E27FC236}">
                <a16:creationId xmlns:a16="http://schemas.microsoft.com/office/drawing/2014/main" id="{80A275D5-DDA3-4C31-8AF5-F664FF42534B}"/>
              </a:ext>
            </a:extLst>
          </p:cNvPr>
          <p:cNvSpPr>
            <a:spLocks noGrp="1"/>
          </p:cNvSpPr>
          <p:nvPr>
            <p:ph idx="1"/>
          </p:nvPr>
        </p:nvSpPr>
        <p:spPr>
          <a:xfrm>
            <a:off x="838200" y="1825625"/>
            <a:ext cx="10515600" cy="4739526"/>
          </a:xfrm>
        </p:spPr>
        <p:txBody>
          <a:bodyPr vert="horz" lIns="91440" tIns="45720" rIns="91440" bIns="45720" rtlCol="0" anchor="t">
            <a:normAutofit lnSpcReduction="10000"/>
          </a:bodyPr>
          <a:lstStyle/>
          <a:p>
            <a:r>
              <a:rPr lang="en-US" i="1" dirty="0">
                <a:cs typeface="Calibri"/>
              </a:rPr>
              <a:t>Warm up</a:t>
            </a:r>
            <a:r>
              <a:rPr lang="en-US" dirty="0">
                <a:cs typeface="Calibri"/>
              </a:rPr>
              <a:t>: Submit a .</a:t>
            </a:r>
            <a:r>
              <a:rPr lang="en-US" dirty="0" err="1">
                <a:cs typeface="Calibri"/>
              </a:rPr>
              <a:t>py</a:t>
            </a:r>
            <a:r>
              <a:rPr lang="en-US" dirty="0">
                <a:cs typeface="Calibri"/>
              </a:rPr>
              <a:t> file that writes a list of lists to a .csv file. The list of lists containing only numbers should be defined within your .</a:t>
            </a:r>
            <a:r>
              <a:rPr lang="en-US" dirty="0" err="1">
                <a:cs typeface="Calibri"/>
              </a:rPr>
              <a:t>py</a:t>
            </a:r>
            <a:r>
              <a:rPr lang="en-US" dirty="0">
                <a:cs typeface="Calibri"/>
              </a:rPr>
              <a:t> script. </a:t>
            </a:r>
          </a:p>
          <a:p>
            <a:endParaRPr lang="en-US">
              <a:cs typeface="Calibri"/>
            </a:endParaRPr>
          </a:p>
          <a:p>
            <a:r>
              <a:rPr lang="en-US" i="1" dirty="0">
                <a:cs typeface="Calibri"/>
              </a:rPr>
              <a:t>Assignment</a:t>
            </a:r>
            <a:r>
              <a:rPr lang="en-US" dirty="0">
                <a:cs typeface="Calibri"/>
              </a:rPr>
              <a:t>: Write a function that takes as argument a list of five positive integers, calculates the minimum and maximum values that can be calculated by summing exactly four of the five integers, then returns the minimum and maximum values. Submit a notebook.</a:t>
            </a:r>
          </a:p>
          <a:p>
            <a:endParaRPr lang="en-US">
              <a:cs typeface="Calibri"/>
            </a:endParaRPr>
          </a:p>
          <a:p>
            <a:r>
              <a:rPr lang="en-US" i="1" dirty="0">
                <a:cs typeface="Calibri"/>
              </a:rPr>
              <a:t>Assignment</a:t>
            </a:r>
            <a:r>
              <a:rPr lang="en-US" dirty="0">
                <a:cs typeface="Calibri"/>
              </a:rPr>
              <a:t>: Write a function that takes two strings as arguments, each of the form 'YYYY-MM-DD' and returns the difference in days. </a:t>
            </a:r>
            <a:r>
              <a:rPr lang="en-US" i="1" dirty="0">
                <a:cs typeface="Calibri"/>
              </a:rPr>
              <a:t>Hint</a:t>
            </a:r>
            <a:r>
              <a:rPr lang="en-US" dirty="0">
                <a:cs typeface="Calibri"/>
              </a:rPr>
              <a:t>: use relevant library</a:t>
            </a:r>
          </a:p>
        </p:txBody>
      </p:sp>
      <p:sp>
        <p:nvSpPr>
          <p:cNvPr id="4" name="TextBox 3">
            <a:extLst>
              <a:ext uri="{FF2B5EF4-FFF2-40B4-BE49-F238E27FC236}">
                <a16:creationId xmlns:a16="http://schemas.microsoft.com/office/drawing/2014/main" id="{F350AB28-B4A9-417A-9005-5CCA905BD745}"/>
              </a:ext>
            </a:extLst>
          </p:cNvPr>
          <p:cNvSpPr txBox="1"/>
          <p:nvPr/>
        </p:nvSpPr>
        <p:spPr>
          <a:xfrm>
            <a:off x="6262778" y="4803474"/>
            <a:ext cx="669697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https://www.hackerrank.com/challenges/mini-max-sum/problem</a:t>
            </a:r>
          </a:p>
        </p:txBody>
      </p:sp>
      <p:sp>
        <p:nvSpPr>
          <p:cNvPr id="6" name="TextBox 5">
            <a:extLst>
              <a:ext uri="{FF2B5EF4-FFF2-40B4-BE49-F238E27FC236}">
                <a16:creationId xmlns:a16="http://schemas.microsoft.com/office/drawing/2014/main" id="{7EADB5A0-C66B-4AC6-A845-2A2499A5B9CF}"/>
              </a:ext>
            </a:extLst>
          </p:cNvPr>
          <p:cNvSpPr txBox="1"/>
          <p:nvPr/>
        </p:nvSpPr>
        <p:spPr>
          <a:xfrm>
            <a:off x="4724400" y="303362"/>
            <a:ext cx="823535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Please cite your references if you </a:t>
            </a:r>
            <a:r>
              <a:rPr lang="en-US">
                <a:cs typeface="Calibri"/>
              </a:rPr>
              <a:t>used sources to help write code.</a:t>
            </a:r>
            <a:endParaRPr lang="en-US"/>
          </a:p>
        </p:txBody>
      </p:sp>
    </p:spTree>
    <p:extLst>
      <p:ext uri="{BB962C8B-B14F-4D97-AF65-F5344CB8AC3E}">
        <p14:creationId xmlns:p14="http://schemas.microsoft.com/office/powerpoint/2010/main" val="186593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3022-41D0-49D8-80D7-5C4D83BC8D07}"/>
              </a:ext>
            </a:extLst>
          </p:cNvPr>
          <p:cNvSpPr>
            <a:spLocks noGrp="1"/>
          </p:cNvSpPr>
          <p:nvPr>
            <p:ph type="title"/>
          </p:nvPr>
        </p:nvSpPr>
        <p:spPr/>
        <p:txBody>
          <a:bodyPr/>
          <a:lstStyle/>
          <a:p>
            <a:r>
              <a:rPr lang="en-US">
                <a:cs typeface="Calibri Light"/>
              </a:rPr>
              <a:t>Course schedule and outline (</a:t>
            </a:r>
            <a:r>
              <a:rPr lang="en-US" b="1">
                <a:cs typeface="Calibri Light"/>
              </a:rPr>
              <a:t>projects</a:t>
            </a:r>
            <a:r>
              <a:rPr lang="en-US">
                <a:cs typeface="Calibri Light"/>
              </a:rPr>
              <a:t>)</a:t>
            </a:r>
          </a:p>
        </p:txBody>
      </p:sp>
      <p:sp>
        <p:nvSpPr>
          <p:cNvPr id="4" name="Content Placeholder 3">
            <a:extLst>
              <a:ext uri="{FF2B5EF4-FFF2-40B4-BE49-F238E27FC236}">
                <a16:creationId xmlns:a16="http://schemas.microsoft.com/office/drawing/2014/main" id="{7CC1CBD8-6EFB-48B4-B768-AF24ABC503F1}"/>
              </a:ext>
            </a:extLst>
          </p:cNvPr>
          <p:cNvSpPr>
            <a:spLocks noGrp="1"/>
          </p:cNvSpPr>
          <p:nvPr>
            <p:ph sz="half" idx="2"/>
          </p:nvPr>
        </p:nvSpPr>
        <p:spPr>
          <a:xfrm>
            <a:off x="839788" y="1570547"/>
            <a:ext cx="5157787" cy="4806021"/>
          </a:xfrm>
        </p:spPr>
        <p:txBody>
          <a:bodyPr vert="horz" lIns="91440" tIns="45720" rIns="91440" bIns="45720" rtlCol="0" anchor="t">
            <a:normAutofit lnSpcReduction="10000"/>
          </a:bodyPr>
          <a:lstStyle/>
          <a:p>
            <a:r>
              <a:rPr lang="en-US">
                <a:cs typeface="Calibri"/>
              </a:rPr>
              <a:t>Aug 30: </a:t>
            </a:r>
          </a:p>
          <a:p>
            <a:r>
              <a:rPr lang="en-US">
                <a:cs typeface="Calibri"/>
              </a:rPr>
              <a:t>Sept 6: </a:t>
            </a:r>
            <a:endParaRPr lang="en-US"/>
          </a:p>
          <a:p>
            <a:r>
              <a:rPr lang="en-US">
                <a:cs typeface="Calibri"/>
              </a:rPr>
              <a:t>Sept 13: </a:t>
            </a:r>
          </a:p>
          <a:p>
            <a:r>
              <a:rPr lang="en-US">
                <a:cs typeface="Calibri"/>
              </a:rPr>
              <a:t>Sept 20: </a:t>
            </a:r>
          </a:p>
          <a:p>
            <a:r>
              <a:rPr lang="en-US">
                <a:cs typeface="Calibri"/>
              </a:rPr>
              <a:t>Sept 27: </a:t>
            </a:r>
          </a:p>
          <a:p>
            <a:r>
              <a:rPr lang="en-US">
                <a:cs typeface="Calibri"/>
              </a:rPr>
              <a:t>Oct 4: start proposal for mid-term</a:t>
            </a:r>
          </a:p>
          <a:p>
            <a:r>
              <a:rPr lang="en-US">
                <a:cs typeface="Calibri"/>
              </a:rPr>
              <a:t>Oct 11: </a:t>
            </a:r>
            <a:r>
              <a:rPr lang="en-US" i="1">
                <a:cs typeface="Calibri"/>
              </a:rPr>
              <a:t>Substitute; </a:t>
            </a:r>
            <a:r>
              <a:rPr lang="en-US">
                <a:cs typeface="Calibri"/>
              </a:rPr>
              <a:t>Submit proposal for mid-term project</a:t>
            </a:r>
          </a:p>
          <a:p>
            <a:r>
              <a:rPr lang="en-US">
                <a:cs typeface="Calibri"/>
              </a:rPr>
              <a:t>Oct 18: Start mid-term project</a:t>
            </a:r>
          </a:p>
        </p:txBody>
      </p:sp>
      <p:sp>
        <p:nvSpPr>
          <p:cNvPr id="6" name="Content Placeholder 5">
            <a:extLst>
              <a:ext uri="{FF2B5EF4-FFF2-40B4-BE49-F238E27FC236}">
                <a16:creationId xmlns:a16="http://schemas.microsoft.com/office/drawing/2014/main" id="{2FB29EED-1305-4957-9D5F-E50511E60E05}"/>
              </a:ext>
            </a:extLst>
          </p:cNvPr>
          <p:cNvSpPr>
            <a:spLocks noGrp="1"/>
          </p:cNvSpPr>
          <p:nvPr>
            <p:ph sz="quarter" idx="4"/>
          </p:nvPr>
        </p:nvSpPr>
        <p:spPr>
          <a:xfrm>
            <a:off x="6100313" y="1570547"/>
            <a:ext cx="5183188" cy="4619116"/>
          </a:xfrm>
        </p:spPr>
        <p:txBody>
          <a:bodyPr vert="horz" lIns="91440" tIns="45720" rIns="91440" bIns="45720" rtlCol="0" anchor="t">
            <a:normAutofit lnSpcReduction="10000"/>
          </a:bodyPr>
          <a:lstStyle/>
          <a:p>
            <a:r>
              <a:rPr lang="en-US">
                <a:cs typeface="Calibri"/>
              </a:rPr>
              <a:t>Oct 25: </a:t>
            </a:r>
          </a:p>
          <a:p>
            <a:r>
              <a:rPr lang="en-US">
                <a:cs typeface="Calibri"/>
              </a:rPr>
              <a:t>Nov 1: Submit mid-term project; start proposal for final</a:t>
            </a:r>
            <a:endParaRPr lang="en-US"/>
          </a:p>
          <a:p>
            <a:r>
              <a:rPr lang="en-US">
                <a:cs typeface="Calibri"/>
              </a:rPr>
              <a:t>Nov 8: Submit proposal for final</a:t>
            </a:r>
          </a:p>
          <a:p>
            <a:r>
              <a:rPr lang="en-US">
                <a:cs typeface="Calibri"/>
              </a:rPr>
              <a:t>Nov 15: Final project assigned</a:t>
            </a:r>
          </a:p>
          <a:p>
            <a:r>
              <a:rPr lang="en-US">
                <a:cs typeface="Calibri"/>
              </a:rPr>
              <a:t>Nov 22: No class (Thanksgiving)</a:t>
            </a:r>
          </a:p>
          <a:p>
            <a:r>
              <a:rPr lang="en-US">
                <a:cs typeface="Calibri"/>
              </a:rPr>
              <a:t>Nov 29: </a:t>
            </a:r>
          </a:p>
          <a:p>
            <a:r>
              <a:rPr lang="en-US">
                <a:cs typeface="Calibri"/>
              </a:rPr>
              <a:t>Dec 6: Final project due</a:t>
            </a:r>
          </a:p>
          <a:p>
            <a:r>
              <a:rPr lang="en-US">
                <a:cs typeface="Calibri"/>
              </a:rPr>
              <a:t>Dec 13: Presentations</a:t>
            </a:r>
          </a:p>
        </p:txBody>
      </p:sp>
      <p:pic>
        <p:nvPicPr>
          <p:cNvPr id="7" name="Picture 7" descr="A close up of a logo&#10;&#10;Description generated with high confidence">
            <a:extLst>
              <a:ext uri="{FF2B5EF4-FFF2-40B4-BE49-F238E27FC236}">
                <a16:creationId xmlns:a16="http://schemas.microsoft.com/office/drawing/2014/main" id="{4B3388A7-4E91-4434-AAC9-FBFAA1D28C34}"/>
              </a:ext>
            </a:extLst>
          </p:cNvPr>
          <p:cNvPicPr>
            <a:picLocks noChangeAspect="1"/>
          </p:cNvPicPr>
          <p:nvPr/>
        </p:nvPicPr>
        <p:blipFill>
          <a:blip r:embed="rId2"/>
          <a:stretch>
            <a:fillRect/>
          </a:stretch>
        </p:blipFill>
        <p:spPr>
          <a:xfrm>
            <a:off x="461063" y="1571625"/>
            <a:ext cx="422156" cy="404364"/>
          </a:xfrm>
          <a:prstGeom prst="rect">
            <a:avLst/>
          </a:prstGeom>
        </p:spPr>
      </p:pic>
      <p:pic>
        <p:nvPicPr>
          <p:cNvPr id="9" name="Picture 7" descr="A close up of a logo&#10;&#10;Description generated with high confidence">
            <a:extLst>
              <a:ext uri="{FF2B5EF4-FFF2-40B4-BE49-F238E27FC236}">
                <a16:creationId xmlns:a16="http://schemas.microsoft.com/office/drawing/2014/main" id="{58F42C2B-F9A5-49B3-9246-C895F02AB6F7}"/>
              </a:ext>
            </a:extLst>
          </p:cNvPr>
          <p:cNvPicPr>
            <a:picLocks noChangeAspect="1"/>
          </p:cNvPicPr>
          <p:nvPr/>
        </p:nvPicPr>
        <p:blipFill>
          <a:blip r:embed="rId2"/>
          <a:stretch>
            <a:fillRect/>
          </a:stretch>
        </p:blipFill>
        <p:spPr>
          <a:xfrm>
            <a:off x="450278" y="1992161"/>
            <a:ext cx="454506" cy="433119"/>
          </a:xfrm>
          <a:prstGeom prst="rect">
            <a:avLst/>
          </a:prstGeom>
        </p:spPr>
      </p:pic>
      <p:sp>
        <p:nvSpPr>
          <p:cNvPr id="3" name="Arrow: Right 2">
            <a:extLst>
              <a:ext uri="{FF2B5EF4-FFF2-40B4-BE49-F238E27FC236}">
                <a16:creationId xmlns:a16="http://schemas.microsoft.com/office/drawing/2014/main" id="{C976BD68-AB70-44A5-BB88-2D82EF12AE7D}"/>
              </a:ext>
            </a:extLst>
          </p:cNvPr>
          <p:cNvSpPr/>
          <p:nvPr/>
        </p:nvSpPr>
        <p:spPr>
          <a:xfrm>
            <a:off x="315928" y="2546891"/>
            <a:ext cx="518333" cy="2689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008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1E85-6D8C-4F29-B7EF-B0F31CE81ED0}"/>
              </a:ext>
            </a:extLst>
          </p:cNvPr>
          <p:cNvSpPr>
            <a:spLocks noGrp="1"/>
          </p:cNvSpPr>
          <p:nvPr>
            <p:ph type="title"/>
          </p:nvPr>
        </p:nvSpPr>
        <p:spPr>
          <a:xfrm>
            <a:off x="406879" y="221351"/>
            <a:ext cx="10515600" cy="1325563"/>
          </a:xfrm>
        </p:spPr>
        <p:txBody>
          <a:bodyPr/>
          <a:lstStyle/>
          <a:p>
            <a:r>
              <a:rPr lang="en-US" dirty="0">
                <a:cs typeface="Calibri Light"/>
              </a:rPr>
              <a:t>Homework: for grading</a:t>
            </a:r>
            <a:endParaRPr lang="en-US" dirty="0"/>
          </a:p>
        </p:txBody>
      </p:sp>
      <p:sp>
        <p:nvSpPr>
          <p:cNvPr id="3" name="Content Placeholder 2">
            <a:extLst>
              <a:ext uri="{FF2B5EF4-FFF2-40B4-BE49-F238E27FC236}">
                <a16:creationId xmlns:a16="http://schemas.microsoft.com/office/drawing/2014/main" id="{EDD2C75A-E6DB-4317-AEB3-27867ACDBD2B}"/>
              </a:ext>
            </a:extLst>
          </p:cNvPr>
          <p:cNvSpPr>
            <a:spLocks noGrp="1"/>
          </p:cNvSpPr>
          <p:nvPr>
            <p:ph idx="1"/>
          </p:nvPr>
        </p:nvSpPr>
        <p:spPr>
          <a:xfrm>
            <a:off x="838200" y="1523701"/>
            <a:ext cx="10515600" cy="4351338"/>
          </a:xfrm>
        </p:spPr>
        <p:txBody>
          <a:bodyPr vert="horz" lIns="91440" tIns="45720" rIns="91440" bIns="45720" rtlCol="0" anchor="t">
            <a:normAutofit/>
          </a:bodyPr>
          <a:lstStyle/>
          <a:p>
            <a:r>
              <a:rPr lang="en-US" i="1">
                <a:cs typeface="Calibri"/>
              </a:rPr>
              <a:t>Assignment</a:t>
            </a:r>
            <a:r>
              <a:rPr lang="en-US">
                <a:cs typeface="Calibri"/>
              </a:rPr>
              <a:t>: Acquire a CSV of the power data (</a:t>
            </a:r>
            <a:r>
              <a:rPr lang="en-US">
                <a:cs typeface="Calibri"/>
                <a:hlinkClick r:id="rId2"/>
              </a:rPr>
              <a:t>source</a:t>
            </a:r>
            <a:r>
              <a:rPr lang="en-US">
                <a:cs typeface="Calibri"/>
              </a:rPr>
              <a:t>) for at least 10 days and not more than 80 days. Load the data into a </a:t>
            </a:r>
            <a:r>
              <a:rPr lang="en-US" err="1">
                <a:cs typeface="Calibri"/>
              </a:rPr>
              <a:t>Jupyter</a:t>
            </a:r>
            <a:r>
              <a:rPr lang="en-US">
                <a:cs typeface="Calibri"/>
              </a:rPr>
              <a:t> Notebook. Create a histogram of the hourly power consumption. Submit the .ipynb file containing the analysis and the generated picture of the histogram.</a:t>
            </a:r>
          </a:p>
          <a:p>
            <a:endParaRPr lang="en-US">
              <a:cs typeface="Calibri"/>
            </a:endParaRPr>
          </a:p>
        </p:txBody>
      </p:sp>
      <p:sp>
        <p:nvSpPr>
          <p:cNvPr id="4" name="TextBox 3">
            <a:extLst>
              <a:ext uri="{FF2B5EF4-FFF2-40B4-BE49-F238E27FC236}">
                <a16:creationId xmlns:a16="http://schemas.microsoft.com/office/drawing/2014/main" id="{065197D9-6120-477C-887C-03F04D1A5087}"/>
              </a:ext>
            </a:extLst>
          </p:cNvPr>
          <p:cNvSpPr txBox="1"/>
          <p:nvPr/>
        </p:nvSpPr>
        <p:spPr>
          <a:xfrm>
            <a:off x="4695645" y="274607"/>
            <a:ext cx="823535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All pictures in all homeworks and reports</a:t>
            </a:r>
            <a:r>
              <a:rPr lang="en-US">
                <a:cs typeface="Calibri"/>
              </a:rPr>
              <a:t> are generated dynamically</a:t>
            </a:r>
            <a:endParaRPr lang="en-US"/>
          </a:p>
        </p:txBody>
      </p:sp>
      <p:pic>
        <p:nvPicPr>
          <p:cNvPr id="5" name="Picture 5" descr="A picture containing white, sitting, indoor, toaster&#10;&#10;Description generated with very high confidence">
            <a:extLst>
              <a:ext uri="{FF2B5EF4-FFF2-40B4-BE49-F238E27FC236}">
                <a16:creationId xmlns:a16="http://schemas.microsoft.com/office/drawing/2014/main" id="{793DE893-BA9F-43FB-8424-13AC14DF8B58}"/>
              </a:ext>
            </a:extLst>
          </p:cNvPr>
          <p:cNvPicPr>
            <a:picLocks noChangeAspect="1"/>
          </p:cNvPicPr>
          <p:nvPr/>
        </p:nvPicPr>
        <p:blipFill>
          <a:blip r:embed="rId3"/>
          <a:stretch>
            <a:fillRect/>
          </a:stretch>
        </p:blipFill>
        <p:spPr>
          <a:xfrm>
            <a:off x="10547229" y="3423060"/>
            <a:ext cx="1708031" cy="1737165"/>
          </a:xfrm>
          <a:prstGeom prst="rect">
            <a:avLst/>
          </a:prstGeom>
        </p:spPr>
      </p:pic>
      <p:sp>
        <p:nvSpPr>
          <p:cNvPr id="7" name="TextBox 6">
            <a:extLst>
              <a:ext uri="{FF2B5EF4-FFF2-40B4-BE49-F238E27FC236}">
                <a16:creationId xmlns:a16="http://schemas.microsoft.com/office/drawing/2014/main" id="{0A51CAA1-1E02-4495-8BC2-F147769E58C1}"/>
              </a:ext>
            </a:extLst>
          </p:cNvPr>
          <p:cNvSpPr txBox="1"/>
          <p:nvPr/>
        </p:nvSpPr>
        <p:spPr>
          <a:xfrm>
            <a:off x="166779" y="4041475"/>
            <a:ext cx="10506970"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i="1"/>
              <a:t>Assignment</a:t>
            </a:r>
            <a:r>
              <a:rPr lang="en-US" sz="2800"/>
              <a:t>: Starting with a fair die and a biased 6-sided die where the chance of outcomes is {0.15, 0.15, 0.15, 0.15, 0.15, 0.25}, create a visualization that compares outcomes for simulation of multiple rolls of the fair die and this biased die. The user of your notebook should be able to alter the number of simulations as an input parameter.</a:t>
            </a:r>
            <a:endParaRPr lang="en-US" sz="2800">
              <a:cs typeface="Calibri"/>
            </a:endParaRPr>
          </a:p>
        </p:txBody>
      </p:sp>
    </p:spTree>
    <p:extLst>
      <p:ext uri="{BB962C8B-B14F-4D97-AF65-F5344CB8AC3E}">
        <p14:creationId xmlns:p14="http://schemas.microsoft.com/office/powerpoint/2010/main" val="634008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66EB-1FFE-4A1E-ADD1-496C9AAF3CCB}"/>
              </a:ext>
            </a:extLst>
          </p:cNvPr>
          <p:cNvSpPr>
            <a:spLocks noGrp="1"/>
          </p:cNvSpPr>
          <p:nvPr>
            <p:ph type="title"/>
          </p:nvPr>
        </p:nvSpPr>
        <p:spPr/>
        <p:txBody>
          <a:bodyPr/>
          <a:lstStyle/>
          <a:p>
            <a:r>
              <a:rPr lang="en-US">
                <a:cs typeface="Calibri Light"/>
              </a:rPr>
              <a:t>Reading Assignment</a:t>
            </a:r>
            <a:endParaRPr lang="en-US"/>
          </a:p>
        </p:txBody>
      </p:sp>
      <p:sp>
        <p:nvSpPr>
          <p:cNvPr id="3" name="Content Placeholder 2">
            <a:extLst>
              <a:ext uri="{FF2B5EF4-FFF2-40B4-BE49-F238E27FC236}">
                <a16:creationId xmlns:a16="http://schemas.microsoft.com/office/drawing/2014/main" id="{6D6E2588-FA65-467E-B23E-7CE7EF3B2062}"/>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Read the paper</a:t>
            </a:r>
          </a:p>
          <a:p>
            <a:pPr marL="0" indent="0">
              <a:buNone/>
            </a:pPr>
            <a:r>
              <a:rPr lang="en-US" dirty="0">
                <a:cs typeface="Calibri"/>
              </a:rPr>
              <a:t>"Can Graphics Tell Lies? A Tutorial on How To Visualize Your Data" in Clinical and Translational Science (2018) 11, 371–377; doi:10.1111/cts.12554</a:t>
            </a: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6131255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3697-3A98-49BC-9D62-8EF41C2B1CE2}"/>
              </a:ext>
            </a:extLst>
          </p:cNvPr>
          <p:cNvSpPr>
            <a:spLocks noGrp="1"/>
          </p:cNvSpPr>
          <p:nvPr>
            <p:ph type="title"/>
          </p:nvPr>
        </p:nvSpPr>
        <p:spPr/>
        <p:txBody>
          <a:bodyPr/>
          <a:lstStyle/>
          <a:p>
            <a:r>
              <a:rPr lang="en-US">
                <a:cs typeface="Calibri Light"/>
              </a:rPr>
              <a:t>Check-in activity</a:t>
            </a:r>
            <a:endParaRPr lang="en-US"/>
          </a:p>
        </p:txBody>
      </p:sp>
      <p:sp>
        <p:nvSpPr>
          <p:cNvPr id="3" name="Content Placeholder 2">
            <a:extLst>
              <a:ext uri="{FF2B5EF4-FFF2-40B4-BE49-F238E27FC236}">
                <a16:creationId xmlns:a16="http://schemas.microsoft.com/office/drawing/2014/main" id="{9E332116-8FC0-4D27-B73C-7D0C7EB98CFA}"/>
              </a:ext>
            </a:extLst>
          </p:cNvPr>
          <p:cNvSpPr>
            <a:spLocks noGrp="1"/>
          </p:cNvSpPr>
          <p:nvPr>
            <p:ph idx="1"/>
          </p:nvPr>
        </p:nvSpPr>
        <p:spPr/>
        <p:txBody>
          <a:bodyPr vert="horz" lIns="91440" tIns="45720" rIns="91440" bIns="45720" rtlCol="0" anchor="t">
            <a:normAutofit/>
          </a:bodyPr>
          <a:lstStyle/>
          <a:p>
            <a:r>
              <a:rPr lang="en-US">
                <a:cs typeface="Calibri"/>
              </a:rPr>
              <a:t>Find a partner you haven't talked with previously (or at least recently)</a:t>
            </a:r>
          </a:p>
          <a:p>
            <a:endParaRPr lang="en-US">
              <a:cs typeface="Calibri"/>
            </a:endParaRPr>
          </a:p>
        </p:txBody>
      </p:sp>
    </p:spTree>
    <p:extLst>
      <p:ext uri="{BB962C8B-B14F-4D97-AF65-F5344CB8AC3E}">
        <p14:creationId xmlns:p14="http://schemas.microsoft.com/office/powerpoint/2010/main" val="40997070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3697-3A98-49BC-9D62-8EF41C2B1CE2}"/>
              </a:ext>
            </a:extLst>
          </p:cNvPr>
          <p:cNvSpPr>
            <a:spLocks noGrp="1"/>
          </p:cNvSpPr>
          <p:nvPr>
            <p:ph type="title"/>
          </p:nvPr>
        </p:nvSpPr>
        <p:spPr/>
        <p:txBody>
          <a:bodyPr/>
          <a:lstStyle/>
          <a:p>
            <a:r>
              <a:rPr lang="en-US">
                <a:cs typeface="Calibri Light"/>
              </a:rPr>
              <a:t>Check-in activity</a:t>
            </a:r>
            <a:endParaRPr lang="en-US"/>
          </a:p>
        </p:txBody>
      </p:sp>
      <p:sp>
        <p:nvSpPr>
          <p:cNvPr id="3" name="Content Placeholder 2">
            <a:extLst>
              <a:ext uri="{FF2B5EF4-FFF2-40B4-BE49-F238E27FC236}">
                <a16:creationId xmlns:a16="http://schemas.microsoft.com/office/drawing/2014/main" id="{9E332116-8FC0-4D27-B73C-7D0C7EB98CFA}"/>
              </a:ext>
            </a:extLst>
          </p:cNvPr>
          <p:cNvSpPr>
            <a:spLocks noGrp="1"/>
          </p:cNvSpPr>
          <p:nvPr>
            <p:ph idx="1"/>
          </p:nvPr>
        </p:nvSpPr>
        <p:spPr/>
        <p:txBody>
          <a:bodyPr vert="horz" lIns="91440" tIns="45720" rIns="91440" bIns="45720" rtlCol="0" anchor="t">
            <a:normAutofit/>
          </a:bodyPr>
          <a:lstStyle/>
          <a:p>
            <a:r>
              <a:rPr lang="en-US">
                <a:cs typeface="Calibri"/>
              </a:rPr>
              <a:t>Find a partner you haven't talked with previously (or at least recently)</a:t>
            </a:r>
          </a:p>
          <a:p>
            <a:endParaRPr lang="en-US">
              <a:cs typeface="Calibri"/>
            </a:endParaRPr>
          </a:p>
          <a:p>
            <a:pPr marL="0" indent="0">
              <a:buNone/>
            </a:pPr>
            <a:r>
              <a:rPr lang="en-US" i="1">
                <a:cs typeface="Calibri"/>
              </a:rPr>
              <a:t>Talk</a:t>
            </a:r>
            <a:r>
              <a:rPr lang="en-US">
                <a:cs typeface="Calibri"/>
              </a:rPr>
              <a:t>:</a:t>
            </a:r>
          </a:p>
          <a:p>
            <a:r>
              <a:rPr lang="en-US">
                <a:cs typeface="Calibri"/>
              </a:rPr>
              <a:t>Explain to your partner two things you learned (or confirmed) during this class</a:t>
            </a:r>
            <a:endParaRPr lang="en-US"/>
          </a:p>
          <a:p>
            <a:endParaRPr lang="en-US">
              <a:cs typeface="Calibri"/>
            </a:endParaRPr>
          </a:p>
        </p:txBody>
      </p:sp>
    </p:spTree>
    <p:extLst>
      <p:ext uri="{BB962C8B-B14F-4D97-AF65-F5344CB8AC3E}">
        <p14:creationId xmlns:p14="http://schemas.microsoft.com/office/powerpoint/2010/main" val="108246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CA76-62FD-42DF-AD1D-FB9C673666D0}"/>
              </a:ext>
            </a:extLst>
          </p:cNvPr>
          <p:cNvSpPr>
            <a:spLocks noGrp="1"/>
          </p:cNvSpPr>
          <p:nvPr>
            <p:ph type="title"/>
          </p:nvPr>
        </p:nvSpPr>
        <p:spPr/>
        <p:txBody>
          <a:bodyPr/>
          <a:lstStyle/>
          <a:p>
            <a:r>
              <a:rPr lang="en-US">
                <a:cs typeface="Calibri Light"/>
              </a:rPr>
              <a:t>Outcomes for this evening</a:t>
            </a:r>
          </a:p>
        </p:txBody>
      </p:sp>
      <p:sp>
        <p:nvSpPr>
          <p:cNvPr id="3" name="Content Placeholder 2">
            <a:extLst>
              <a:ext uri="{FF2B5EF4-FFF2-40B4-BE49-F238E27FC236}">
                <a16:creationId xmlns:a16="http://schemas.microsoft.com/office/drawing/2014/main" id="{4DB94879-3019-4BB0-8F7F-8110E7E4D489}"/>
              </a:ext>
            </a:extLst>
          </p:cNvPr>
          <p:cNvSpPr>
            <a:spLocks noGrp="1"/>
          </p:cNvSpPr>
          <p:nvPr>
            <p:ph idx="1"/>
          </p:nvPr>
        </p:nvSpPr>
        <p:spPr/>
        <p:txBody>
          <a:bodyPr vert="horz" lIns="91440" tIns="45720" rIns="91440" bIns="45720" rtlCol="0" anchor="t">
            <a:normAutofit/>
          </a:bodyPr>
          <a:lstStyle/>
          <a:p>
            <a:pPr>
              <a:buNone/>
            </a:pPr>
            <a:r>
              <a:rPr lang="en-US" dirty="0">
                <a:cs typeface="Calibri"/>
              </a:rPr>
              <a:t>By the end of today's class, you should be able to answer the following:</a:t>
            </a:r>
          </a:p>
          <a:p>
            <a:r>
              <a:rPr lang="en-US" dirty="0">
                <a:cs typeface="Calibri"/>
              </a:rPr>
              <a:t>Randomly select elements from a list</a:t>
            </a:r>
          </a:p>
          <a:p>
            <a:r>
              <a:rPr lang="en-US" dirty="0">
                <a:cs typeface="Calibri"/>
              </a:rPr>
              <a:t>Explain the role of sampling data</a:t>
            </a:r>
            <a:endParaRPr lang="en-US" dirty="0"/>
          </a:p>
          <a:p>
            <a:r>
              <a:rPr lang="en-US" dirty="0">
                <a:cs typeface="Calibri"/>
              </a:rPr>
              <a:t>Transpose a matrix and a </a:t>
            </a:r>
            <a:r>
              <a:rPr lang="en-US" dirty="0" err="1">
                <a:cs typeface="Calibri"/>
              </a:rPr>
              <a:t>dataframe</a:t>
            </a:r>
          </a:p>
          <a:p>
            <a:r>
              <a:rPr lang="en-US" dirty="0">
                <a:cs typeface="Calibri"/>
              </a:rPr>
              <a:t>Explain uses of Gaussian and uniform distributions</a:t>
            </a:r>
          </a:p>
          <a:p>
            <a:r>
              <a:rPr lang="en-US" dirty="0">
                <a:cs typeface="Calibri"/>
              </a:rPr>
              <a:t>Identify misleading representations of data </a:t>
            </a:r>
          </a:p>
          <a:p>
            <a:r>
              <a:rPr lang="en-US" dirty="0">
                <a:cs typeface="Calibri"/>
              </a:rPr>
              <a:t>Describe three biases that can occur when gathering data</a:t>
            </a:r>
          </a:p>
          <a:p>
            <a:pPr marL="0" indent="0">
              <a:buNone/>
            </a:pPr>
            <a:endParaRPr lang="en-US">
              <a:cs typeface="Calibri"/>
            </a:endParaRPr>
          </a:p>
        </p:txBody>
      </p:sp>
    </p:spTree>
    <p:extLst>
      <p:ext uri="{BB962C8B-B14F-4D97-AF65-F5344CB8AC3E}">
        <p14:creationId xmlns:p14="http://schemas.microsoft.com/office/powerpoint/2010/main" val="34478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EA1F-3441-44CA-B989-C6C80E5EA678}"/>
              </a:ext>
            </a:extLst>
          </p:cNvPr>
          <p:cNvSpPr>
            <a:spLocks noGrp="1"/>
          </p:cNvSpPr>
          <p:nvPr>
            <p:ph type="title"/>
          </p:nvPr>
        </p:nvSpPr>
        <p:spPr>
          <a:xfrm>
            <a:off x="723181" y="5691"/>
            <a:ext cx="10515600" cy="1325563"/>
          </a:xfrm>
        </p:spPr>
        <p:txBody>
          <a:bodyPr/>
          <a:lstStyle/>
          <a:p>
            <a:r>
              <a:rPr lang="en-US">
                <a:cs typeface="Calibri Light"/>
              </a:rPr>
              <a:t>Consider this a survey of an old, diverse field</a:t>
            </a:r>
          </a:p>
        </p:txBody>
      </p:sp>
      <p:sp>
        <p:nvSpPr>
          <p:cNvPr id="3" name="Content Placeholder 2">
            <a:extLst>
              <a:ext uri="{FF2B5EF4-FFF2-40B4-BE49-F238E27FC236}">
                <a16:creationId xmlns:a16="http://schemas.microsoft.com/office/drawing/2014/main" id="{1660361D-3455-4159-94A6-17F7B4439C39}"/>
              </a:ext>
            </a:extLst>
          </p:cNvPr>
          <p:cNvSpPr>
            <a:spLocks noGrp="1"/>
          </p:cNvSpPr>
          <p:nvPr>
            <p:ph idx="1"/>
          </p:nvPr>
        </p:nvSpPr>
        <p:spPr>
          <a:xfrm>
            <a:off x="838200" y="1437437"/>
            <a:ext cx="10515600" cy="5343375"/>
          </a:xfrm>
        </p:spPr>
        <p:txBody>
          <a:bodyPr vert="horz" lIns="91440" tIns="45720" rIns="91440" bIns="45720" rtlCol="0" anchor="t">
            <a:noAutofit/>
          </a:bodyPr>
          <a:lstStyle/>
          <a:p>
            <a:r>
              <a:rPr lang="en-US" sz="2400" dirty="0">
                <a:cs typeface="Calibri"/>
                <a:hlinkClick r:id="rId3"/>
              </a:rPr>
              <a:t>Linear algebra</a:t>
            </a:r>
            <a:r>
              <a:rPr lang="en-US" sz="2400" dirty="0">
                <a:cs typeface="Calibri"/>
              </a:rPr>
              <a:t> (vectors, matrices, cross product)</a:t>
            </a:r>
          </a:p>
          <a:p>
            <a:r>
              <a:rPr lang="en-US" sz="2400" dirty="0">
                <a:cs typeface="Calibri"/>
              </a:rPr>
              <a:t>Sets (union)</a:t>
            </a:r>
          </a:p>
          <a:p>
            <a:r>
              <a:rPr lang="en-US" sz="2400" dirty="0">
                <a:cs typeface="Calibri"/>
                <a:hlinkClick r:id="rId4"/>
              </a:rPr>
              <a:t>Statistics</a:t>
            </a:r>
            <a:r>
              <a:rPr lang="en-US" sz="2400" dirty="0">
                <a:cs typeface="Calibri"/>
              </a:rPr>
              <a:t> (</a:t>
            </a:r>
            <a:r>
              <a:rPr lang="en-US" sz="2400" dirty="0" err="1">
                <a:cs typeface="Calibri"/>
              </a:rPr>
              <a:t>ie</a:t>
            </a:r>
            <a:r>
              <a:rPr lang="en-US" sz="2400" dirty="0">
                <a:cs typeface="Calibri"/>
              </a:rPr>
              <a:t> mean, median)</a:t>
            </a:r>
          </a:p>
          <a:p>
            <a:pPr lvl="1"/>
            <a:r>
              <a:rPr lang="en-US" dirty="0">
                <a:cs typeface="Calibri"/>
                <a:hlinkClick r:id="rId5"/>
              </a:rPr>
              <a:t>How to Lie with Statistics</a:t>
            </a:r>
            <a:endParaRPr lang="en-US" dirty="0">
              <a:cs typeface="Calibri"/>
            </a:endParaRPr>
          </a:p>
          <a:p>
            <a:pPr lvl="1"/>
            <a:r>
              <a:rPr lang="en-US" dirty="0">
                <a:cs typeface="Calibri"/>
              </a:rPr>
              <a:t>Error bars</a:t>
            </a:r>
          </a:p>
          <a:p>
            <a:r>
              <a:rPr lang="en-US" sz="2400" dirty="0">
                <a:cs typeface="Calibri"/>
                <a:hlinkClick r:id="rId6"/>
              </a:rPr>
              <a:t>Probability</a:t>
            </a:r>
            <a:r>
              <a:rPr lang="en-US" sz="2400" dirty="0">
                <a:cs typeface="Calibri"/>
              </a:rPr>
              <a:t>, combinatorics</a:t>
            </a:r>
          </a:p>
          <a:p>
            <a:r>
              <a:rPr lang="en-US" sz="2400" dirty="0">
                <a:cs typeface="Calibri"/>
              </a:rPr>
              <a:t>Calculus</a:t>
            </a:r>
          </a:p>
          <a:p>
            <a:r>
              <a:rPr lang="en-US" sz="2400" dirty="0">
                <a:cs typeface="Calibri"/>
              </a:rPr>
              <a:t>ODEs and PDEs</a:t>
            </a:r>
          </a:p>
          <a:p>
            <a:endParaRPr lang="en-US" sz="2400">
              <a:cs typeface="Calibri"/>
            </a:endParaRPr>
          </a:p>
          <a:p>
            <a:pPr marL="0" indent="0">
              <a:buNone/>
            </a:pPr>
            <a:endParaRPr lang="en-US" sz="2400" dirty="0">
              <a:cs typeface="Calibri"/>
            </a:endParaRPr>
          </a:p>
          <a:p>
            <a:endParaRPr lang="en-US" sz="2400">
              <a:cs typeface="Calibri"/>
            </a:endParaRPr>
          </a:p>
          <a:p>
            <a:pPr marL="0" indent="0">
              <a:buNone/>
            </a:pPr>
            <a:r>
              <a:rPr lang="en-US" sz="2400" i="1" dirty="0">
                <a:cs typeface="Calibri"/>
              </a:rPr>
              <a:t>Caveat</a:t>
            </a:r>
            <a:r>
              <a:rPr lang="en-US" sz="2400" dirty="0">
                <a:cs typeface="Calibri"/>
              </a:rPr>
              <a:t>: I'm not a mathematician</a:t>
            </a:r>
          </a:p>
        </p:txBody>
      </p:sp>
      <p:pic>
        <p:nvPicPr>
          <p:cNvPr id="4" name="Picture 4" descr="A person wearing glasses posing for the camera&#10;&#10;Description generated with very high confidence">
            <a:extLst>
              <a:ext uri="{FF2B5EF4-FFF2-40B4-BE49-F238E27FC236}">
                <a16:creationId xmlns:a16="http://schemas.microsoft.com/office/drawing/2014/main" id="{2D215F50-2BF3-4361-94EF-1F10ABEAE66B}"/>
              </a:ext>
            </a:extLst>
          </p:cNvPr>
          <p:cNvPicPr>
            <a:picLocks noChangeAspect="1"/>
          </p:cNvPicPr>
          <p:nvPr/>
        </p:nvPicPr>
        <p:blipFill>
          <a:blip r:embed="rId7"/>
          <a:stretch>
            <a:fillRect/>
          </a:stretch>
        </p:blipFill>
        <p:spPr>
          <a:xfrm>
            <a:off x="5874589" y="2509252"/>
            <a:ext cx="6323161" cy="3219722"/>
          </a:xfrm>
          <a:prstGeom prst="rect">
            <a:avLst/>
          </a:prstGeom>
        </p:spPr>
      </p:pic>
    </p:spTree>
    <p:extLst>
      <p:ext uri="{BB962C8B-B14F-4D97-AF65-F5344CB8AC3E}">
        <p14:creationId xmlns:p14="http://schemas.microsoft.com/office/powerpoint/2010/main" val="52292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ipart&#10;&#10;Description generated with very high confidence">
            <a:extLst>
              <a:ext uri="{FF2B5EF4-FFF2-40B4-BE49-F238E27FC236}">
                <a16:creationId xmlns:a16="http://schemas.microsoft.com/office/drawing/2014/main" id="{F85915F5-60F3-4CFD-8E83-2D48891939AC}"/>
              </a:ext>
            </a:extLst>
          </p:cNvPr>
          <p:cNvPicPr>
            <a:picLocks noGrp="1" noChangeAspect="1"/>
          </p:cNvPicPr>
          <p:nvPr/>
        </p:nvPicPr>
        <p:blipFill>
          <a:blip r:embed="rId2"/>
          <a:stretch>
            <a:fillRect/>
          </a:stretch>
        </p:blipFill>
        <p:spPr>
          <a:xfrm>
            <a:off x="-98545" y="1102324"/>
            <a:ext cx="11255375" cy="6070600"/>
          </a:xfrm>
          <a:prstGeom prst="rect">
            <a:avLst/>
          </a:prstGeom>
        </p:spPr>
      </p:pic>
      <p:sp>
        <p:nvSpPr>
          <p:cNvPr id="3" name="Title 2">
            <a:extLst>
              <a:ext uri="{FF2B5EF4-FFF2-40B4-BE49-F238E27FC236}">
                <a16:creationId xmlns:a16="http://schemas.microsoft.com/office/drawing/2014/main" id="{1897E20B-65B6-4C50-950C-59C8944020AD}"/>
              </a:ext>
            </a:extLst>
          </p:cNvPr>
          <p:cNvSpPr>
            <a:spLocks noGrp="1"/>
          </p:cNvSpPr>
          <p:nvPr/>
        </p:nvSpPr>
        <p:spPr>
          <a:xfrm>
            <a:off x="349370" y="120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I won't be able to teach you all of Math</a:t>
            </a:r>
            <a:endParaRPr lang="en-US"/>
          </a:p>
        </p:txBody>
      </p:sp>
      <p:pic>
        <p:nvPicPr>
          <p:cNvPr id="4" name="Picture 3" descr="A close up of a clock&#10;&#10;Description generated with very high confidence">
            <a:extLst>
              <a:ext uri="{FF2B5EF4-FFF2-40B4-BE49-F238E27FC236}">
                <a16:creationId xmlns:a16="http://schemas.microsoft.com/office/drawing/2014/main" id="{B7D5A288-0987-4BC1-8FCD-494FA0D5AE32}"/>
              </a:ext>
            </a:extLst>
          </p:cNvPr>
          <p:cNvPicPr>
            <a:picLocks noChangeAspect="1"/>
          </p:cNvPicPr>
          <p:nvPr/>
        </p:nvPicPr>
        <p:blipFill>
          <a:blip r:embed="rId3"/>
          <a:stretch>
            <a:fillRect/>
          </a:stretch>
        </p:blipFill>
        <p:spPr>
          <a:xfrm>
            <a:off x="10532852" y="202720"/>
            <a:ext cx="1463616" cy="1463616"/>
          </a:xfrm>
          <a:prstGeom prst="rect">
            <a:avLst/>
          </a:prstGeom>
        </p:spPr>
      </p:pic>
      <p:sp>
        <p:nvSpPr>
          <p:cNvPr id="5" name="TextBox 4">
            <a:extLst>
              <a:ext uri="{FF2B5EF4-FFF2-40B4-BE49-F238E27FC236}">
                <a16:creationId xmlns:a16="http://schemas.microsoft.com/office/drawing/2014/main" id="{EE27C6A9-D251-41F0-9222-1306FE4B8650}"/>
              </a:ext>
            </a:extLst>
          </p:cNvPr>
          <p:cNvSpPr txBox="1"/>
          <p:nvPr/>
        </p:nvSpPr>
        <p:spPr>
          <a:xfrm>
            <a:off x="425570" y="624121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Jargon | concept | example</a:t>
            </a:r>
          </a:p>
        </p:txBody>
      </p:sp>
    </p:spTree>
    <p:extLst>
      <p:ext uri="{BB962C8B-B14F-4D97-AF65-F5344CB8AC3E}">
        <p14:creationId xmlns:p14="http://schemas.microsoft.com/office/powerpoint/2010/main" val="391276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63</Slides>
  <Notes>27</Notes>
  <HiddenSlides>1</HiddenSlide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Class 3: Math</vt:lpstr>
      <vt:lpstr>Pre-class discussion</vt:lpstr>
      <vt:lpstr>Comments on homework</vt:lpstr>
      <vt:lpstr>From Week 2: code review</vt:lpstr>
      <vt:lpstr>Course schedule and outline (scope)</vt:lpstr>
      <vt:lpstr>Course schedule and outline (projects)</vt:lpstr>
      <vt:lpstr>Outcomes for this evening</vt:lpstr>
      <vt:lpstr>Consider this a survey of an old, diverse field</vt:lpstr>
      <vt:lpstr>PowerPoint Presentation</vt:lpstr>
      <vt:lpstr>Where Math shows up in Data Science</vt:lpstr>
      <vt:lpstr>Resources for learning Math</vt:lpstr>
      <vt:lpstr>Relevance of Statistics in Data Science</vt:lpstr>
      <vt:lpstr>Quantifying Relations</vt:lpstr>
      <vt:lpstr>Discrete versus Continuous variables</vt:lpstr>
      <vt:lpstr>Trick: Rounding continuous to discrete</vt:lpstr>
      <vt:lpstr>Core to Statistics: Probability</vt:lpstr>
      <vt:lpstr>Uniform distribution</vt:lpstr>
      <vt:lpstr>Chance of getting a heart: 13/52 Chance of getting a diamond: 13/52 Chance of getting a club: 13/52 Chance of getting a spade: 13/52</vt:lpstr>
      <vt:lpstr>Randomness and random selection in Python</vt:lpstr>
      <vt:lpstr>Activity: Coin toss</vt:lpstr>
      <vt:lpstr>What does a data scientist do all day?</vt:lpstr>
      <vt:lpstr>How many possible permutations?</vt:lpstr>
      <vt:lpstr>Activity: Pair programming</vt:lpstr>
      <vt:lpstr>A solution to modeling coin flips</vt:lpstr>
      <vt:lpstr>Another distribution: the Bell curve</vt:lpstr>
      <vt:lpstr>Gaussian and Binomial Distribution</vt:lpstr>
      <vt:lpstr>Coin flips produce a bell curve!</vt:lpstr>
      <vt:lpstr>Results vary: Error bars tell by how much</vt:lpstr>
      <vt:lpstr>Bayesian versus Frequentist inference</vt:lpstr>
      <vt:lpstr>PowerPoint Presentation</vt:lpstr>
      <vt:lpstr>PowerPoint Presentation</vt:lpstr>
      <vt:lpstr>Correlation = 0.992558 for Divorce and Margarine</vt:lpstr>
      <vt:lpstr>Correlation = 0.952257 for PhDs and Uranium</vt:lpstr>
      <vt:lpstr>How to (un)intentionally mislead</vt:lpstr>
      <vt:lpstr>Data collection: exhaust or sample?</vt:lpstr>
      <vt:lpstr>Relevance of folklore in Data Science</vt:lpstr>
      <vt:lpstr>Activity: sketch your expectation on paper</vt:lpstr>
      <vt:lpstr>Activity: sketch your expectation on paper</vt:lpstr>
      <vt:lpstr>Time varying data </vt:lpstr>
      <vt:lpstr>Cyclic patterns in time varying data </vt:lpstr>
      <vt:lpstr>Subjective Design decisions of Histograms</vt:lpstr>
      <vt:lpstr>Browser history for two people</vt:lpstr>
      <vt:lpstr>Sets are collections of items</vt:lpstr>
      <vt:lpstr>Sets are collections of items</vt:lpstr>
      <vt:lpstr>Sets are collections of items</vt:lpstr>
      <vt:lpstr>Set intersection (and); Set union (or)</vt:lpstr>
      <vt:lpstr>PowerPoint Presentation</vt:lpstr>
      <vt:lpstr>Relevance of Linear Algebra to Data Science</vt:lpstr>
      <vt:lpstr> Numpy and dimensions of data</vt:lpstr>
      <vt:lpstr>Calculus as gateway to Differential Equations</vt:lpstr>
      <vt:lpstr>Relevance of Differential Equations in Data Science:</vt:lpstr>
      <vt:lpstr>Relevance of Differential Equations in Data Science</vt:lpstr>
      <vt:lpstr>PowerPoint Presentation</vt:lpstr>
      <vt:lpstr>No one would actually do that, right?</vt:lpstr>
      <vt:lpstr>Oh yes</vt:lpstr>
      <vt:lpstr>Mistakes when Characterizing data</vt:lpstr>
      <vt:lpstr>XKCD</vt:lpstr>
      <vt:lpstr>There's more  than Exploratory Data Analysis</vt:lpstr>
      <vt:lpstr>Homework: for peer review</vt:lpstr>
      <vt:lpstr>Homework: for grading</vt:lpstr>
      <vt:lpstr>Reading Assignment</vt:lpstr>
      <vt:lpstr>Check-in activity</vt:lpstr>
      <vt:lpstr>Check-in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43</cp:revision>
  <dcterms:created xsi:type="dcterms:W3CDTF">1601-01-01T00:00:00Z</dcterms:created>
  <dcterms:modified xsi:type="dcterms:W3CDTF">2018-09-14T10:16:16Z</dcterms:modified>
</cp:coreProperties>
</file>