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CE27-1161-45E2-B7AB-0699FF7F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51EA-3415-4149-BF05-DC2EE29D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1CC9-DDDE-40E1-8C6E-D646DFA8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35D-92A0-4D3A-B21C-B5CFB1B0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B177-FD37-416F-8F9F-C0D92A15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AD4-4088-432A-8053-EA8714CE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825EC-ACDC-4976-89BD-60E5157A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1EBF-2C23-4FC8-9666-383D476A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2F5B-5339-43C7-8F67-882FFEC8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B5B5-C44D-433D-B55F-954365F1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41798-E5F1-4100-8542-23BFE43E1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ED228-A28B-4F4D-B6A7-D9E78DEB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FBEB-F0D8-4E8A-8D61-76AB5D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87AA-FB58-4949-8E72-758227E5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E8C3-B2F1-4391-96A6-8D51A7D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362D-D1B5-4D15-95B2-6B13661E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B6FE-8DB8-4E02-B74A-A7991F91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3752-0261-4556-BC4A-30B220D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7A40-9FDF-41CC-91DA-75860AD1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152B-7664-444B-AB0D-A351ABCF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967-8EA9-4042-8046-5970E926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9D8-54CC-46EA-AEE6-1B9F10EE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6664-0CAA-4786-8802-F8FE4B3C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8914-E5B1-4C56-9CEB-2E8D7E79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9EB0-D472-4B9C-8333-46F8E261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F96C-75EB-4E0B-85AD-9A5F1CB3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6ACC-0CE9-4623-8B7C-E76FA407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1ED6-949D-43DF-9DEC-4ECB038B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7BE9-4C57-40A2-974A-FC4B7AD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08A7-71AB-40BC-ABF6-52278B5E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3D73-A47C-4991-8BE5-23FE56C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DE83-C45C-461C-97FD-55066435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3516-54C0-4B2A-A011-B41F4719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C56A4-DEFD-4DFF-AAA5-68BDB961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3392D-4C43-4649-89FB-4C509FCC2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31E70-2B77-4242-BB82-BF385AC2F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A259C-10A6-4DBF-90B3-2E61492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A33E0-8028-46C8-A958-EA9CE55B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23427-495D-4F5E-98E9-1F24BD5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C315-4969-4D19-A9F0-D535CD2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AD0FA-3D77-4A3E-8F3D-9CE9C10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9E50F-287F-4D21-B1CE-C01D9BB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7F76F-EB9D-403F-A48C-56EE4CA8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72498-466F-404A-B736-B4698C7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AB573-137C-49D6-A70F-1E33E407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99AA1-D136-4D8A-ADEC-59F5EF3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2F1B-1144-4C91-9017-892BDBC0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0696-62A7-4B49-9E1B-FAFE779F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C1E4-3793-4BA1-B00F-3247BE7CE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4F47-84A3-4C01-9078-7C964101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116A-F10B-43E8-9E11-E066593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3D4D-8DD8-4E7A-BFE4-B9DEE9A0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1F0F-5870-4C68-94E6-00B0A571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63640-D1BD-4B8B-91F4-2F4C292E9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0B6CD-C0A5-4BD4-9E23-49F04284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4625-32C9-46AE-80B1-A33943E5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030C-40E2-40EF-B94B-FF029B50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3A6B2-DE92-43B7-8483-5128B292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FDB93-8E44-4035-B3DA-609DABE2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7A9E7-249B-484C-9762-C0AECAE9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58BC-5B20-4E82-968D-B6A40FE2A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AA82-DE9D-4CC7-B468-054938F005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F87B-6FB8-4F81-A36A-E638E4971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BDA2-0069-4FCF-9504-6C8C190D2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712D-8DBA-431D-A1B1-2EE75FE8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6/08/bias-variance-tradeoff-overview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c.cat/2017/02/12/bias-and-varianc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reyatom/what-is-underfitting-and-overfitting-in-machine-learning-and-how-to-deal-with-it-6803a989c7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7CA7-B760-4530-8BC9-EAB63E9A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10CD0-1FA8-4399-A0AD-A40795A5D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1437-D149-4BCC-909A-2A2A6A3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 off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6C39-80B2-49D7-9DB2-65EDC09C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96" y="1690688"/>
            <a:ext cx="7142825" cy="490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Bias can be defined as the difference between the predicted output and the original output.</a:t>
            </a:r>
          </a:p>
          <a:p>
            <a:r>
              <a:rPr lang="en-US" dirty="0"/>
              <a:t>Variance refers to the amount by which predicted output would change if we estimate it with different training data set.</a:t>
            </a:r>
          </a:p>
          <a:p>
            <a:r>
              <a:rPr lang="en-US" dirty="0"/>
              <a:t>If the model has high variance, then small changes in the training data can result in large changes in the output, and then the model becomes less robust.</a:t>
            </a:r>
          </a:p>
          <a:p>
            <a:r>
              <a:rPr lang="en-US" dirty="0"/>
              <a:t>If the model has a high bias, then there will be a large error in the output, and then the model will be less accurate.</a:t>
            </a:r>
          </a:p>
        </p:txBody>
      </p:sp>
      <p:pic>
        <p:nvPicPr>
          <p:cNvPr id="4" name="Picture 2" descr="Bias and variance">
            <a:extLst>
              <a:ext uri="{FF2B5EF4-FFF2-40B4-BE49-F238E27FC236}">
                <a16:creationId xmlns:a16="http://schemas.microsoft.com/office/drawing/2014/main" id="{65E6357A-95BC-41A2-8047-5BEF5E75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3" y="1690688"/>
            <a:ext cx="4714043" cy="46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00305-A2B8-4CCD-977F-FE9352F33E31}"/>
              </a:ext>
            </a:extLst>
          </p:cNvPr>
          <p:cNvSpPr txBox="1"/>
          <p:nvPr/>
        </p:nvSpPr>
        <p:spPr>
          <a:xfrm>
            <a:off x="81022" y="6604084"/>
            <a:ext cx="5289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courtesy - </a:t>
            </a:r>
            <a:r>
              <a:rPr lang="en-US" sz="1050" dirty="0">
                <a:hlinkClick r:id="rId3"/>
              </a:rPr>
              <a:t>https://www.kdnuggets.com/2016/08/bias-variance-tradeoff-overview.html</a:t>
            </a:r>
            <a:r>
              <a:rPr lang="en-US" sz="105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393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bc.cat/wp-content/uploads/2017/02/right_fited_model.png">
            <a:extLst>
              <a:ext uri="{FF2B5EF4-FFF2-40B4-BE49-F238E27FC236}">
                <a16:creationId xmlns:a16="http://schemas.microsoft.com/office/drawing/2014/main" id="{F422AD8A-124A-455A-8558-70BBC178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" y="1610788"/>
            <a:ext cx="7769714" cy="47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42CA2-D601-43B9-9594-BDF26CEA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 off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D3257-F22E-4345-B05C-AAC1409C513D}"/>
              </a:ext>
            </a:extLst>
          </p:cNvPr>
          <p:cNvSpPr txBox="1"/>
          <p:nvPr/>
        </p:nvSpPr>
        <p:spPr>
          <a:xfrm>
            <a:off x="0" y="6604084"/>
            <a:ext cx="8255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courtesy - </a:t>
            </a:r>
            <a:r>
              <a:rPr lang="en-US" sz="1050" dirty="0">
                <a:hlinkClick r:id="rId3"/>
              </a:rPr>
              <a:t>http://www.ebc.cat/2017/02/12/bias-and-variance/</a:t>
            </a:r>
            <a:r>
              <a:rPr lang="en-US" sz="105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1EB391-840F-4BA5-9F7B-39FE6DC6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2244499"/>
            <a:ext cx="5797118" cy="2398522"/>
          </a:xfrm>
        </p:spPr>
        <p:txBody>
          <a:bodyPr>
            <a:normAutofit/>
          </a:bodyPr>
          <a:lstStyle/>
          <a:p>
            <a:r>
              <a:rPr lang="en-US" dirty="0"/>
              <a:t>Thus, the challenge is to find the model which have low variance, as well as low bias and it is referred to as the Bias-Variance tradeoff.</a:t>
            </a:r>
          </a:p>
        </p:txBody>
      </p:sp>
    </p:spTree>
    <p:extLst>
      <p:ext uri="{BB962C8B-B14F-4D97-AF65-F5344CB8AC3E}">
        <p14:creationId xmlns:p14="http://schemas.microsoft.com/office/powerpoint/2010/main" val="6344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54C-7022-4961-8189-6006118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A848-D3C5-42B7-8059-85CA2D93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and underfitting affect the performance of the machine learning model by making it less reliable.</a:t>
            </a:r>
          </a:p>
          <a:p>
            <a:r>
              <a:rPr lang="en-US" dirty="0"/>
              <a:t>In machine learning the data is divided into two parts – one for training the machine learning model and other to test the performance of the model.</a:t>
            </a:r>
          </a:p>
          <a:p>
            <a:r>
              <a:rPr lang="en-US" dirty="0"/>
              <a:t>Whenever the model gives the better results on the training data and worst results on test data, then there is a high probability of overfitting. </a:t>
            </a:r>
          </a:p>
          <a:p>
            <a:r>
              <a:rPr lang="en-US" dirty="0"/>
              <a:t>If the performance of the model on training data is not acceptable, then there is a chance of underfitting. </a:t>
            </a:r>
          </a:p>
        </p:txBody>
      </p:sp>
    </p:spTree>
    <p:extLst>
      <p:ext uri="{BB962C8B-B14F-4D97-AF65-F5344CB8AC3E}">
        <p14:creationId xmlns:p14="http://schemas.microsoft.com/office/powerpoint/2010/main" val="154408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54C-7022-4961-8189-6006118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A848-D3C5-42B7-8059-85CA2D93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can simply be defined as overgeneralization of the model; so the model can understand the underlying structure of the data including noise in the data.</a:t>
            </a:r>
          </a:p>
          <a:p>
            <a:r>
              <a:rPr lang="en-US" dirty="0"/>
              <a:t>Underfitting is opposite of overfitting, and it occurs when the model is too simple to understand the underlying structure of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A285C-EF1E-40F8-9EEF-5F1D23FF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4" y="4001294"/>
            <a:ext cx="8053155" cy="2794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DEB6A-3516-4A02-9845-F115A34D142C}"/>
              </a:ext>
            </a:extLst>
          </p:cNvPr>
          <p:cNvSpPr txBox="1"/>
          <p:nvPr/>
        </p:nvSpPr>
        <p:spPr>
          <a:xfrm>
            <a:off x="4163627" y="6668781"/>
            <a:ext cx="82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courtesy - </a:t>
            </a:r>
            <a:r>
              <a:rPr lang="en-US" sz="1050" dirty="0">
                <a:hlinkClick r:id="rId3"/>
              </a:rPr>
              <a:t>https://medium.com/greyatom/what-is-underfitting-and-overfitting-in-machine-learning-and-how-to-deal-with-it-6803a989c76</a:t>
            </a:r>
            <a:r>
              <a:rPr lang="en-US" sz="105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19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54C-7022-4961-8189-6006118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overcome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A848-D3C5-42B7-8059-85CA2D93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the model by selecting one with fewer parameters (e.g., a linear model rather than a high-degree polynomial model) by reducing the number of attributes in the training data.</a:t>
            </a:r>
          </a:p>
          <a:p>
            <a:r>
              <a:rPr lang="en-US" dirty="0"/>
              <a:t>Using regularization methods for constraining the model (e.g., Lasso, Ridge).</a:t>
            </a:r>
          </a:p>
          <a:p>
            <a:r>
              <a:rPr lang="en-US" dirty="0"/>
              <a:t>Gather more training data.</a:t>
            </a:r>
          </a:p>
          <a:p>
            <a:r>
              <a:rPr lang="en-US" dirty="0"/>
              <a:t>Reduce noise in the training data (e.g., fix data errors and remove outliers).</a:t>
            </a:r>
          </a:p>
          <a:p>
            <a:r>
              <a:rPr lang="en-US" dirty="0"/>
              <a:t>Use of ensemble-based methods (e.g., Bagging, Boosting).</a:t>
            </a:r>
          </a:p>
        </p:txBody>
      </p:sp>
    </p:spTree>
    <p:extLst>
      <p:ext uri="{BB962C8B-B14F-4D97-AF65-F5344CB8AC3E}">
        <p14:creationId xmlns:p14="http://schemas.microsoft.com/office/powerpoint/2010/main" val="230979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54C-7022-4961-8189-6006118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overcome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A848-D3C5-42B7-8059-85CA2D93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 more powerful model with more parameters.</a:t>
            </a:r>
          </a:p>
          <a:p>
            <a:r>
              <a:rPr lang="en-US" dirty="0"/>
              <a:t>Feeding better features to the learning algorithms (feature engineering).</a:t>
            </a:r>
          </a:p>
          <a:p>
            <a:r>
              <a:rPr lang="en-US" dirty="0"/>
              <a:t>Reducing the constraints in the model (e.g., reducing the regularization hyperparameter).</a:t>
            </a:r>
          </a:p>
        </p:txBody>
      </p:sp>
    </p:spTree>
    <p:extLst>
      <p:ext uri="{BB962C8B-B14F-4D97-AF65-F5344CB8AC3E}">
        <p14:creationId xmlns:p14="http://schemas.microsoft.com/office/powerpoint/2010/main" val="55036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569-3CC9-4B8F-8F33-2C24C767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FD36-8014-4AAD-B3AA-61B07560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Statistical Learning : With applications in R, Springer, 2015, Gareth et al.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: Concepts, Tools, and Techniques to Build Intelligent Systems, O’Reilly, 2017,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Overfitting and underfitting</vt:lpstr>
      <vt:lpstr>Bias-Variance trade off </vt:lpstr>
      <vt:lpstr>Bias-Variance trade off </vt:lpstr>
      <vt:lpstr>Overfitting and underfitting - introduction</vt:lpstr>
      <vt:lpstr>Overfitting and underfitting</vt:lpstr>
      <vt:lpstr>Solutions to overcome overfitting</vt:lpstr>
      <vt:lpstr>Solutions to overcome underfitting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</dc:title>
  <dc:creator>Ajay S Kulkarni</dc:creator>
  <cp:lastModifiedBy>Ajay S Kulkarni</cp:lastModifiedBy>
  <cp:revision>95</cp:revision>
  <dcterms:created xsi:type="dcterms:W3CDTF">2018-07-01T20:24:55Z</dcterms:created>
  <dcterms:modified xsi:type="dcterms:W3CDTF">2018-07-10T20:23:45Z</dcterms:modified>
</cp:coreProperties>
</file>