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6" name="Holder 6"/>
          <p:cNvSpPr>
            <a:spLocks noGrp="1"/>
          </p:cNvSpPr>
          <p:nvPr>
            <p:ph type="sldNum" sz="quarter" idx="7"/>
          </p:nvPr>
        </p:nvSpPr>
        <p:spPr/>
        <p:txBody>
          <a:bodyPr lIns="0" tIns="0" rIns="0" bIns="0"/>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1212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6" name="Holder 6"/>
          <p:cNvSpPr>
            <a:spLocks noGrp="1"/>
          </p:cNvSpPr>
          <p:nvPr>
            <p:ph type="sldNum" sz="quarter" idx="7"/>
          </p:nvPr>
        </p:nvSpPr>
        <p:spPr/>
        <p:txBody>
          <a:bodyPr lIns="0" tIns="0" rIns="0" bIns="0"/>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1212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7" name="Holder 7"/>
          <p:cNvSpPr>
            <a:spLocks noGrp="1"/>
          </p:cNvSpPr>
          <p:nvPr>
            <p:ph type="sldNum" sz="quarter" idx="7"/>
          </p:nvPr>
        </p:nvSpPr>
        <p:spPr/>
        <p:txBody>
          <a:bodyPr lIns="0" tIns="0" rIns="0" bIns="0"/>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1212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5" name="Holder 5"/>
          <p:cNvSpPr>
            <a:spLocks noGrp="1"/>
          </p:cNvSpPr>
          <p:nvPr>
            <p:ph type="sldNum" sz="quarter" idx="7"/>
          </p:nvPr>
        </p:nvSpPr>
        <p:spPr/>
        <p:txBody>
          <a:bodyPr lIns="0" tIns="0" rIns="0" bIns="0"/>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4" name="Holder 4"/>
          <p:cNvSpPr>
            <a:spLocks noGrp="1"/>
          </p:cNvSpPr>
          <p:nvPr>
            <p:ph type="sldNum" sz="quarter" idx="7"/>
          </p:nvPr>
        </p:nvSpPr>
        <p:spPr/>
        <p:txBody>
          <a:bodyPr lIns="0" tIns="0" rIns="0" bIns="0"/>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2459" y="391159"/>
            <a:ext cx="7879080" cy="1122680"/>
          </a:xfrm>
          <a:prstGeom prst="rect">
            <a:avLst/>
          </a:prstGeom>
        </p:spPr>
        <p:txBody>
          <a:bodyPr wrap="square" lIns="0" tIns="0" rIns="0" bIns="0">
            <a:spAutoFit/>
          </a:bodyPr>
          <a:lstStyle>
            <a:lvl1pPr>
              <a:defRPr sz="3200" b="0" i="0">
                <a:solidFill>
                  <a:srgbClr val="212121"/>
                </a:solidFill>
                <a:latin typeface="Arial"/>
                <a:cs typeface="Arial"/>
              </a:defRPr>
            </a:lvl1pPr>
          </a:lstStyle>
          <a:p>
            <a:endParaRPr/>
          </a:p>
        </p:txBody>
      </p:sp>
      <p:sp>
        <p:nvSpPr>
          <p:cNvPr id="3" name="Holder 3"/>
          <p:cNvSpPr>
            <a:spLocks noGrp="1"/>
          </p:cNvSpPr>
          <p:nvPr>
            <p:ph type="body" idx="1"/>
          </p:nvPr>
        </p:nvSpPr>
        <p:spPr>
          <a:xfrm>
            <a:off x="691515" y="1626870"/>
            <a:ext cx="7760969" cy="4437380"/>
          </a:xfrm>
          <a:prstGeom prst="rect">
            <a:avLst/>
          </a:prstGeom>
        </p:spPr>
        <p:txBody>
          <a:bodyPr wrap="square" lIns="0" tIns="0" rIns="0" bIns="0">
            <a:spAutoFit/>
          </a:bodyPr>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610869" y="6375732"/>
            <a:ext cx="3822065" cy="224154"/>
          </a:xfrm>
          <a:prstGeom prst="rect">
            <a:avLst/>
          </a:prstGeom>
        </p:spPr>
        <p:txBody>
          <a:bodyPr wrap="square" lIns="0" tIns="0" rIns="0" bIns="0">
            <a:spAutoFit/>
          </a:bodyPr>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6" name="Holder 6"/>
          <p:cNvSpPr>
            <a:spLocks noGrp="1"/>
          </p:cNvSpPr>
          <p:nvPr>
            <p:ph type="sldNum" sz="quarter" idx="7"/>
          </p:nvPr>
        </p:nvSpPr>
        <p:spPr>
          <a:xfrm>
            <a:off x="8296909" y="6375732"/>
            <a:ext cx="248920" cy="224154"/>
          </a:xfrm>
          <a:prstGeom prst="rect">
            <a:avLst/>
          </a:prstGeom>
        </p:spPr>
        <p:txBody>
          <a:bodyPr wrap="square" lIns="0" tIns="0" rIns="0" bIns="0">
            <a:spAutoFit/>
          </a:bodyPr>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2013" y="0"/>
            <a:ext cx="108585" cy="6858000"/>
          </a:xfrm>
          <a:custGeom>
            <a:avLst/>
            <a:gdLst/>
            <a:ahLst/>
            <a:cxnLst/>
            <a:rect l="l" t="t" r="r" b="b"/>
            <a:pathLst>
              <a:path w="108584" h="6858000">
                <a:moveTo>
                  <a:pt x="0" y="6858000"/>
                </a:moveTo>
                <a:lnTo>
                  <a:pt x="108586" y="6858000"/>
                </a:lnTo>
                <a:lnTo>
                  <a:pt x="108586" y="0"/>
                </a:lnTo>
                <a:lnTo>
                  <a:pt x="0" y="0"/>
                </a:lnTo>
                <a:lnTo>
                  <a:pt x="0" y="6858000"/>
                </a:lnTo>
                <a:close/>
              </a:path>
            </a:pathLst>
          </a:custGeom>
          <a:solidFill>
            <a:srgbClr val="FDC2AD">
              <a:alpha val="53999"/>
            </a:srgbClr>
          </a:solidFill>
        </p:spPr>
        <p:txBody>
          <a:bodyPr wrap="square" lIns="0" tIns="0" rIns="0" bIns="0" rtlCol="0"/>
          <a:lstStyle/>
          <a:p>
            <a:endParaRPr/>
          </a:p>
        </p:txBody>
      </p:sp>
      <p:sp>
        <p:nvSpPr>
          <p:cNvPr id="3" name="object 3"/>
          <p:cNvSpPr/>
          <p:nvPr/>
        </p:nvSpPr>
        <p:spPr>
          <a:xfrm>
            <a:off x="381000" y="0"/>
            <a:ext cx="443865" cy="6858000"/>
          </a:xfrm>
          <a:custGeom>
            <a:avLst/>
            <a:gdLst/>
            <a:ahLst/>
            <a:cxnLst/>
            <a:rect l="l" t="t" r="r" b="b"/>
            <a:pathLst>
              <a:path w="443865" h="6858000">
                <a:moveTo>
                  <a:pt x="0" y="6858000"/>
                </a:moveTo>
                <a:lnTo>
                  <a:pt x="443866" y="6858000"/>
                </a:lnTo>
                <a:lnTo>
                  <a:pt x="443866" y="0"/>
                </a:lnTo>
                <a:lnTo>
                  <a:pt x="0" y="0"/>
                </a:lnTo>
                <a:lnTo>
                  <a:pt x="0" y="6858000"/>
                </a:lnTo>
                <a:close/>
              </a:path>
            </a:pathLst>
          </a:custGeom>
          <a:solidFill>
            <a:srgbClr val="FDC2AD">
              <a:alpha val="53999"/>
            </a:srgbClr>
          </a:solidFill>
        </p:spPr>
        <p:txBody>
          <a:bodyPr wrap="square" lIns="0" tIns="0" rIns="0" bIns="0" rtlCol="0"/>
          <a:lstStyle/>
          <a:p>
            <a:endParaRPr/>
          </a:p>
        </p:txBody>
      </p:sp>
      <p:sp>
        <p:nvSpPr>
          <p:cNvPr id="4" name="object 4"/>
          <p:cNvSpPr/>
          <p:nvPr/>
        </p:nvSpPr>
        <p:spPr>
          <a:xfrm>
            <a:off x="275590" y="0"/>
            <a:ext cx="105410" cy="6858000"/>
          </a:xfrm>
          <a:custGeom>
            <a:avLst/>
            <a:gdLst/>
            <a:ahLst/>
            <a:cxnLst/>
            <a:rect l="l" t="t" r="r" b="b"/>
            <a:pathLst>
              <a:path w="105410" h="6858000">
                <a:moveTo>
                  <a:pt x="105410" y="0"/>
                </a:moveTo>
                <a:lnTo>
                  <a:pt x="0" y="0"/>
                </a:lnTo>
                <a:lnTo>
                  <a:pt x="0" y="6858000"/>
                </a:lnTo>
                <a:lnTo>
                  <a:pt x="105410" y="6858000"/>
                </a:lnTo>
                <a:lnTo>
                  <a:pt x="105410" y="0"/>
                </a:lnTo>
                <a:close/>
              </a:path>
            </a:pathLst>
          </a:custGeom>
          <a:solidFill>
            <a:srgbClr val="FFD8CD">
              <a:alpha val="35998"/>
            </a:srgbClr>
          </a:solidFill>
        </p:spPr>
        <p:txBody>
          <a:bodyPr wrap="square" lIns="0" tIns="0" rIns="0" bIns="0" rtlCol="0"/>
          <a:lstStyle/>
          <a:p>
            <a:endParaRPr/>
          </a:p>
        </p:txBody>
      </p:sp>
      <p:sp>
        <p:nvSpPr>
          <p:cNvPr id="5" name="object 5"/>
          <p:cNvSpPr/>
          <p:nvPr/>
        </p:nvSpPr>
        <p:spPr>
          <a:xfrm>
            <a:off x="990600" y="0"/>
            <a:ext cx="151130" cy="6858000"/>
          </a:xfrm>
          <a:custGeom>
            <a:avLst/>
            <a:gdLst/>
            <a:ahLst/>
            <a:cxnLst/>
            <a:rect l="l" t="t" r="r" b="b"/>
            <a:pathLst>
              <a:path w="151130" h="6858000">
                <a:moveTo>
                  <a:pt x="0" y="6858000"/>
                </a:moveTo>
                <a:lnTo>
                  <a:pt x="151130" y="6858000"/>
                </a:lnTo>
                <a:lnTo>
                  <a:pt x="151130" y="0"/>
                </a:lnTo>
                <a:lnTo>
                  <a:pt x="0" y="0"/>
                </a:lnTo>
                <a:lnTo>
                  <a:pt x="0" y="6858000"/>
                </a:lnTo>
                <a:close/>
              </a:path>
            </a:pathLst>
          </a:custGeom>
          <a:solidFill>
            <a:srgbClr val="FFD8CD">
              <a:alpha val="69999"/>
            </a:srgbClr>
          </a:solidFill>
        </p:spPr>
        <p:txBody>
          <a:bodyPr wrap="square" lIns="0" tIns="0" rIns="0" bIns="0" rtlCol="0"/>
          <a:lstStyle/>
          <a:p>
            <a:endParaRPr/>
          </a:p>
        </p:txBody>
      </p:sp>
      <p:sp>
        <p:nvSpPr>
          <p:cNvPr id="6" name="object 6"/>
          <p:cNvSpPr/>
          <p:nvPr/>
        </p:nvSpPr>
        <p:spPr>
          <a:xfrm>
            <a:off x="1295400" y="0"/>
            <a:ext cx="76200" cy="6858000"/>
          </a:xfrm>
          <a:custGeom>
            <a:avLst/>
            <a:gdLst/>
            <a:ahLst/>
            <a:cxnLst/>
            <a:rect l="l" t="t" r="r" b="b"/>
            <a:pathLst>
              <a:path w="76200" h="6858000">
                <a:moveTo>
                  <a:pt x="0" y="6858000"/>
                </a:moveTo>
                <a:lnTo>
                  <a:pt x="76200" y="6858000"/>
                </a:lnTo>
                <a:lnTo>
                  <a:pt x="76200" y="0"/>
                </a:lnTo>
                <a:lnTo>
                  <a:pt x="0" y="0"/>
                </a:lnTo>
                <a:lnTo>
                  <a:pt x="0" y="6858000"/>
                </a:lnTo>
                <a:close/>
              </a:path>
            </a:pathLst>
          </a:custGeom>
          <a:solidFill>
            <a:srgbClr val="FFECE7">
              <a:alpha val="70999"/>
            </a:srgbClr>
          </a:solidFill>
        </p:spPr>
        <p:txBody>
          <a:bodyPr wrap="square" lIns="0" tIns="0" rIns="0" bIns="0" rtlCol="0"/>
          <a:lstStyle/>
          <a:p>
            <a:endParaRPr/>
          </a:p>
        </p:txBody>
      </p:sp>
      <p:sp>
        <p:nvSpPr>
          <p:cNvPr id="7" name="object 7"/>
          <p:cNvSpPr/>
          <p:nvPr/>
        </p:nvSpPr>
        <p:spPr>
          <a:xfrm>
            <a:off x="1141730" y="0"/>
            <a:ext cx="77470" cy="6858000"/>
          </a:xfrm>
          <a:custGeom>
            <a:avLst/>
            <a:gdLst/>
            <a:ahLst/>
            <a:cxnLst/>
            <a:rect l="l" t="t" r="r" b="b"/>
            <a:pathLst>
              <a:path w="77469" h="6858000">
                <a:moveTo>
                  <a:pt x="0" y="6858000"/>
                </a:moveTo>
                <a:lnTo>
                  <a:pt x="77469" y="6858000"/>
                </a:lnTo>
                <a:lnTo>
                  <a:pt x="77469" y="0"/>
                </a:lnTo>
                <a:lnTo>
                  <a:pt x="0" y="0"/>
                </a:lnTo>
                <a:lnTo>
                  <a:pt x="0" y="6858000"/>
                </a:lnTo>
                <a:close/>
              </a:path>
            </a:pathLst>
          </a:custGeom>
          <a:solidFill>
            <a:srgbClr val="FFECE7">
              <a:alpha val="70999"/>
            </a:srgbClr>
          </a:solidFill>
        </p:spPr>
        <p:txBody>
          <a:bodyPr wrap="square" lIns="0" tIns="0" rIns="0" bIns="0" rtlCol="0"/>
          <a:lstStyle/>
          <a:p>
            <a:endParaRPr/>
          </a:p>
        </p:txBody>
      </p:sp>
      <p:sp>
        <p:nvSpPr>
          <p:cNvPr id="8" name="object 8"/>
          <p:cNvSpPr/>
          <p:nvPr/>
        </p:nvSpPr>
        <p:spPr>
          <a:xfrm>
            <a:off x="77469" y="0"/>
            <a:ext cx="57149" cy="68580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86460" y="0"/>
            <a:ext cx="57150" cy="68580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53439" y="0"/>
            <a:ext cx="0" cy="6858000"/>
          </a:xfrm>
          <a:custGeom>
            <a:avLst/>
            <a:gdLst/>
            <a:ahLst/>
            <a:cxnLst/>
            <a:rect l="l" t="t" r="r" b="b"/>
            <a:pathLst>
              <a:path h="6858000">
                <a:moveTo>
                  <a:pt x="0" y="0"/>
                </a:moveTo>
                <a:lnTo>
                  <a:pt x="0" y="6858000"/>
                </a:lnTo>
              </a:path>
            </a:pathLst>
          </a:custGeom>
          <a:ln w="57146">
            <a:solidFill>
              <a:srgbClr val="FDC2AD"/>
            </a:solidFill>
          </a:ln>
        </p:spPr>
        <p:txBody>
          <a:bodyPr wrap="square" lIns="0" tIns="0" rIns="0" bIns="0" rtlCol="0"/>
          <a:lstStyle/>
          <a:p>
            <a:endParaRPr/>
          </a:p>
        </p:txBody>
      </p:sp>
      <p:sp>
        <p:nvSpPr>
          <p:cNvPr id="11" name="object 11"/>
          <p:cNvSpPr/>
          <p:nvPr/>
        </p:nvSpPr>
        <p:spPr>
          <a:xfrm>
            <a:off x="1713003" y="0"/>
            <a:ext cx="29436" cy="68580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066800" y="0"/>
            <a:ext cx="0" cy="6858000"/>
          </a:xfrm>
          <a:custGeom>
            <a:avLst/>
            <a:gdLst/>
            <a:ahLst/>
            <a:cxnLst/>
            <a:rect l="l" t="t" r="r" b="b"/>
            <a:pathLst>
              <a:path h="6858000">
                <a:moveTo>
                  <a:pt x="0" y="0"/>
                </a:moveTo>
                <a:lnTo>
                  <a:pt x="0" y="6858000"/>
                </a:lnTo>
              </a:path>
            </a:pathLst>
          </a:custGeom>
          <a:ln w="9344">
            <a:solidFill>
              <a:srgbClr val="FDC2AD"/>
            </a:solidFill>
          </a:ln>
        </p:spPr>
        <p:txBody>
          <a:bodyPr wrap="square" lIns="0" tIns="0" rIns="0" bIns="0" rtlCol="0"/>
          <a:lstStyle/>
          <a:p>
            <a:endParaRPr/>
          </a:p>
        </p:txBody>
      </p:sp>
      <p:sp>
        <p:nvSpPr>
          <p:cNvPr id="13" name="object 13"/>
          <p:cNvSpPr/>
          <p:nvPr/>
        </p:nvSpPr>
        <p:spPr>
          <a:xfrm>
            <a:off x="9113519" y="0"/>
            <a:ext cx="0" cy="6858000"/>
          </a:xfrm>
          <a:custGeom>
            <a:avLst/>
            <a:gdLst/>
            <a:ahLst/>
            <a:cxnLst/>
            <a:rect l="l" t="t" r="r" b="b"/>
            <a:pathLst>
              <a:path h="6858000">
                <a:moveTo>
                  <a:pt x="0" y="0"/>
                </a:moveTo>
                <a:lnTo>
                  <a:pt x="0" y="6858000"/>
                </a:lnTo>
              </a:path>
            </a:pathLst>
          </a:custGeom>
          <a:ln w="57146">
            <a:solidFill>
              <a:srgbClr val="FDC2AD"/>
            </a:solidFill>
          </a:ln>
        </p:spPr>
        <p:txBody>
          <a:bodyPr wrap="square" lIns="0" tIns="0" rIns="0" bIns="0" rtlCol="0"/>
          <a:lstStyle/>
          <a:p>
            <a:endParaRPr/>
          </a:p>
        </p:txBody>
      </p:sp>
      <p:sp>
        <p:nvSpPr>
          <p:cNvPr id="14" name="object 14"/>
          <p:cNvSpPr/>
          <p:nvPr/>
        </p:nvSpPr>
        <p:spPr>
          <a:xfrm>
            <a:off x="1257300" y="0"/>
            <a:ext cx="0" cy="6858000"/>
          </a:xfrm>
          <a:custGeom>
            <a:avLst/>
            <a:gdLst/>
            <a:ahLst/>
            <a:cxnLst/>
            <a:rect l="l" t="t" r="r" b="b"/>
            <a:pathLst>
              <a:path h="6858000">
                <a:moveTo>
                  <a:pt x="0" y="0"/>
                </a:moveTo>
                <a:lnTo>
                  <a:pt x="0" y="6858000"/>
                </a:lnTo>
              </a:path>
            </a:pathLst>
          </a:custGeom>
          <a:ln w="76200">
            <a:solidFill>
              <a:srgbClr val="FDC2AD"/>
            </a:solidFill>
          </a:ln>
        </p:spPr>
        <p:txBody>
          <a:bodyPr wrap="square" lIns="0" tIns="0" rIns="0" bIns="0" rtlCol="0"/>
          <a:lstStyle/>
          <a:p>
            <a:endParaRPr/>
          </a:p>
        </p:txBody>
      </p:sp>
      <p:sp>
        <p:nvSpPr>
          <p:cNvPr id="15" name="object 15"/>
          <p:cNvSpPr/>
          <p:nvPr/>
        </p:nvSpPr>
        <p:spPr>
          <a:xfrm>
            <a:off x="609600" y="3429000"/>
            <a:ext cx="1295400" cy="1295400"/>
          </a:xfrm>
          <a:custGeom>
            <a:avLst/>
            <a:gdLst/>
            <a:ahLst/>
            <a:cxnLst/>
            <a:rect l="l" t="t" r="r" b="b"/>
            <a:pathLst>
              <a:path w="1295400" h="1295400">
                <a:moveTo>
                  <a:pt x="647700" y="0"/>
                </a:moveTo>
                <a:lnTo>
                  <a:pt x="598046" y="1721"/>
                </a:lnTo>
                <a:lnTo>
                  <a:pt x="549601" y="6812"/>
                </a:lnTo>
                <a:lnTo>
                  <a:pt x="502474" y="15164"/>
                </a:lnTo>
                <a:lnTo>
                  <a:pt x="456770" y="26667"/>
                </a:lnTo>
                <a:lnTo>
                  <a:pt x="412598" y="41211"/>
                </a:lnTo>
                <a:lnTo>
                  <a:pt x="370065" y="58687"/>
                </a:lnTo>
                <a:lnTo>
                  <a:pt x="329278" y="78985"/>
                </a:lnTo>
                <a:lnTo>
                  <a:pt x="290344" y="101996"/>
                </a:lnTo>
                <a:lnTo>
                  <a:pt x="253371" y="127611"/>
                </a:lnTo>
                <a:lnTo>
                  <a:pt x="218466" y="155720"/>
                </a:lnTo>
                <a:lnTo>
                  <a:pt x="185737" y="186213"/>
                </a:lnTo>
                <a:lnTo>
                  <a:pt x="155291" y="218981"/>
                </a:lnTo>
                <a:lnTo>
                  <a:pt x="127234" y="253915"/>
                </a:lnTo>
                <a:lnTo>
                  <a:pt x="101676" y="290905"/>
                </a:lnTo>
                <a:lnTo>
                  <a:pt x="78722" y="329841"/>
                </a:lnTo>
                <a:lnTo>
                  <a:pt x="58481" y="370614"/>
                </a:lnTo>
                <a:lnTo>
                  <a:pt x="41059" y="413115"/>
                </a:lnTo>
                <a:lnTo>
                  <a:pt x="26564" y="457234"/>
                </a:lnTo>
                <a:lnTo>
                  <a:pt x="15103" y="502861"/>
                </a:lnTo>
                <a:lnTo>
                  <a:pt x="6784" y="549888"/>
                </a:lnTo>
                <a:lnTo>
                  <a:pt x="1713" y="598203"/>
                </a:lnTo>
                <a:lnTo>
                  <a:pt x="0" y="647700"/>
                </a:lnTo>
                <a:lnTo>
                  <a:pt x="1713" y="697196"/>
                </a:lnTo>
                <a:lnTo>
                  <a:pt x="6784" y="745511"/>
                </a:lnTo>
                <a:lnTo>
                  <a:pt x="15103" y="792538"/>
                </a:lnTo>
                <a:lnTo>
                  <a:pt x="26564" y="838165"/>
                </a:lnTo>
                <a:lnTo>
                  <a:pt x="41059" y="882284"/>
                </a:lnTo>
                <a:lnTo>
                  <a:pt x="58481" y="924785"/>
                </a:lnTo>
                <a:lnTo>
                  <a:pt x="78722" y="965558"/>
                </a:lnTo>
                <a:lnTo>
                  <a:pt x="101676" y="1004494"/>
                </a:lnTo>
                <a:lnTo>
                  <a:pt x="127234" y="1041484"/>
                </a:lnTo>
                <a:lnTo>
                  <a:pt x="155291" y="1076418"/>
                </a:lnTo>
                <a:lnTo>
                  <a:pt x="185737" y="1109186"/>
                </a:lnTo>
                <a:lnTo>
                  <a:pt x="218466" y="1139679"/>
                </a:lnTo>
                <a:lnTo>
                  <a:pt x="253371" y="1167788"/>
                </a:lnTo>
                <a:lnTo>
                  <a:pt x="290344" y="1193403"/>
                </a:lnTo>
                <a:lnTo>
                  <a:pt x="329278" y="1216414"/>
                </a:lnTo>
                <a:lnTo>
                  <a:pt x="370065" y="1236712"/>
                </a:lnTo>
                <a:lnTo>
                  <a:pt x="412598" y="1254188"/>
                </a:lnTo>
                <a:lnTo>
                  <a:pt x="456770" y="1268732"/>
                </a:lnTo>
                <a:lnTo>
                  <a:pt x="502474" y="1280235"/>
                </a:lnTo>
                <a:lnTo>
                  <a:pt x="549601" y="1288587"/>
                </a:lnTo>
                <a:lnTo>
                  <a:pt x="598046" y="1293678"/>
                </a:lnTo>
                <a:lnTo>
                  <a:pt x="647700" y="1295400"/>
                </a:lnTo>
                <a:lnTo>
                  <a:pt x="697196" y="1293678"/>
                </a:lnTo>
                <a:lnTo>
                  <a:pt x="745511" y="1288587"/>
                </a:lnTo>
                <a:lnTo>
                  <a:pt x="792538" y="1280235"/>
                </a:lnTo>
                <a:lnTo>
                  <a:pt x="838165" y="1268732"/>
                </a:lnTo>
                <a:lnTo>
                  <a:pt x="882284" y="1254188"/>
                </a:lnTo>
                <a:lnTo>
                  <a:pt x="924785" y="1236712"/>
                </a:lnTo>
                <a:lnTo>
                  <a:pt x="965558" y="1216414"/>
                </a:lnTo>
                <a:lnTo>
                  <a:pt x="1004494" y="1193403"/>
                </a:lnTo>
                <a:lnTo>
                  <a:pt x="1041484" y="1167788"/>
                </a:lnTo>
                <a:lnTo>
                  <a:pt x="1076418" y="1139679"/>
                </a:lnTo>
                <a:lnTo>
                  <a:pt x="1109186" y="1109186"/>
                </a:lnTo>
                <a:lnTo>
                  <a:pt x="1139679" y="1076418"/>
                </a:lnTo>
                <a:lnTo>
                  <a:pt x="1167788" y="1041484"/>
                </a:lnTo>
                <a:lnTo>
                  <a:pt x="1193403" y="1004494"/>
                </a:lnTo>
                <a:lnTo>
                  <a:pt x="1216414" y="965558"/>
                </a:lnTo>
                <a:lnTo>
                  <a:pt x="1236712" y="924785"/>
                </a:lnTo>
                <a:lnTo>
                  <a:pt x="1254188" y="882284"/>
                </a:lnTo>
                <a:lnTo>
                  <a:pt x="1268732" y="838165"/>
                </a:lnTo>
                <a:lnTo>
                  <a:pt x="1280235" y="792538"/>
                </a:lnTo>
                <a:lnTo>
                  <a:pt x="1288587" y="745511"/>
                </a:lnTo>
                <a:lnTo>
                  <a:pt x="1293678" y="697196"/>
                </a:lnTo>
                <a:lnTo>
                  <a:pt x="1295400" y="647700"/>
                </a:lnTo>
                <a:lnTo>
                  <a:pt x="1293678" y="598203"/>
                </a:lnTo>
                <a:lnTo>
                  <a:pt x="1288587" y="549888"/>
                </a:lnTo>
                <a:lnTo>
                  <a:pt x="1280235" y="502861"/>
                </a:lnTo>
                <a:lnTo>
                  <a:pt x="1268732" y="457234"/>
                </a:lnTo>
                <a:lnTo>
                  <a:pt x="1254188" y="413115"/>
                </a:lnTo>
                <a:lnTo>
                  <a:pt x="1236712" y="370614"/>
                </a:lnTo>
                <a:lnTo>
                  <a:pt x="1216414" y="329841"/>
                </a:lnTo>
                <a:lnTo>
                  <a:pt x="1193403" y="290905"/>
                </a:lnTo>
                <a:lnTo>
                  <a:pt x="1167788" y="253915"/>
                </a:lnTo>
                <a:lnTo>
                  <a:pt x="1139679" y="218981"/>
                </a:lnTo>
                <a:lnTo>
                  <a:pt x="1109186" y="186213"/>
                </a:lnTo>
                <a:lnTo>
                  <a:pt x="1076418" y="155720"/>
                </a:lnTo>
                <a:lnTo>
                  <a:pt x="1041484" y="127611"/>
                </a:lnTo>
                <a:lnTo>
                  <a:pt x="1004494" y="101996"/>
                </a:lnTo>
                <a:lnTo>
                  <a:pt x="965558" y="78985"/>
                </a:lnTo>
                <a:lnTo>
                  <a:pt x="924785" y="58687"/>
                </a:lnTo>
                <a:lnTo>
                  <a:pt x="882284" y="41211"/>
                </a:lnTo>
                <a:lnTo>
                  <a:pt x="838165" y="26667"/>
                </a:lnTo>
                <a:lnTo>
                  <a:pt x="792538" y="15164"/>
                </a:lnTo>
                <a:lnTo>
                  <a:pt x="745511" y="6812"/>
                </a:lnTo>
                <a:lnTo>
                  <a:pt x="697196" y="1721"/>
                </a:lnTo>
                <a:lnTo>
                  <a:pt x="647700" y="0"/>
                </a:lnTo>
                <a:close/>
              </a:path>
            </a:pathLst>
          </a:custGeom>
          <a:solidFill>
            <a:srgbClr val="FD8536"/>
          </a:solidFill>
        </p:spPr>
        <p:txBody>
          <a:bodyPr wrap="square" lIns="0" tIns="0" rIns="0" bIns="0" rtlCol="0"/>
          <a:lstStyle/>
          <a:p>
            <a:endParaRPr/>
          </a:p>
        </p:txBody>
      </p:sp>
      <p:sp>
        <p:nvSpPr>
          <p:cNvPr id="16" name="object 16"/>
          <p:cNvSpPr/>
          <p:nvPr/>
        </p:nvSpPr>
        <p:spPr>
          <a:xfrm>
            <a:off x="1309369" y="4866640"/>
            <a:ext cx="641350" cy="642620"/>
          </a:xfrm>
          <a:custGeom>
            <a:avLst/>
            <a:gdLst/>
            <a:ahLst/>
            <a:cxnLst/>
            <a:rect l="l" t="t" r="r" b="b"/>
            <a:pathLst>
              <a:path w="641350" h="642620">
                <a:moveTo>
                  <a:pt x="321310" y="0"/>
                </a:moveTo>
                <a:lnTo>
                  <a:pt x="272892" y="3390"/>
                </a:lnTo>
                <a:lnTo>
                  <a:pt x="226994" y="13266"/>
                </a:lnTo>
                <a:lnTo>
                  <a:pt x="184055" y="29189"/>
                </a:lnTo>
                <a:lnTo>
                  <a:pt x="144517" y="50716"/>
                </a:lnTo>
                <a:lnTo>
                  <a:pt x="108821" y="77407"/>
                </a:lnTo>
                <a:lnTo>
                  <a:pt x="77407" y="108821"/>
                </a:lnTo>
                <a:lnTo>
                  <a:pt x="50716" y="144517"/>
                </a:lnTo>
                <a:lnTo>
                  <a:pt x="29189" y="184055"/>
                </a:lnTo>
                <a:lnTo>
                  <a:pt x="13266" y="226994"/>
                </a:lnTo>
                <a:lnTo>
                  <a:pt x="3390" y="272892"/>
                </a:lnTo>
                <a:lnTo>
                  <a:pt x="0" y="321310"/>
                </a:lnTo>
                <a:lnTo>
                  <a:pt x="3390" y="369727"/>
                </a:lnTo>
                <a:lnTo>
                  <a:pt x="13266" y="415625"/>
                </a:lnTo>
                <a:lnTo>
                  <a:pt x="29189" y="458564"/>
                </a:lnTo>
                <a:lnTo>
                  <a:pt x="50716" y="498102"/>
                </a:lnTo>
                <a:lnTo>
                  <a:pt x="77407" y="533798"/>
                </a:lnTo>
                <a:lnTo>
                  <a:pt x="108821" y="565212"/>
                </a:lnTo>
                <a:lnTo>
                  <a:pt x="144517" y="591903"/>
                </a:lnTo>
                <a:lnTo>
                  <a:pt x="184055" y="613430"/>
                </a:lnTo>
                <a:lnTo>
                  <a:pt x="226994" y="629353"/>
                </a:lnTo>
                <a:lnTo>
                  <a:pt x="272892" y="639229"/>
                </a:lnTo>
                <a:lnTo>
                  <a:pt x="321310" y="642620"/>
                </a:lnTo>
                <a:lnTo>
                  <a:pt x="369697" y="639229"/>
                </a:lnTo>
                <a:lnTo>
                  <a:pt x="415515" y="629353"/>
                </a:lnTo>
                <a:lnTo>
                  <a:pt x="458332" y="613430"/>
                </a:lnTo>
                <a:lnTo>
                  <a:pt x="497720" y="591903"/>
                </a:lnTo>
                <a:lnTo>
                  <a:pt x="533250" y="565212"/>
                </a:lnTo>
                <a:lnTo>
                  <a:pt x="564491" y="533798"/>
                </a:lnTo>
                <a:lnTo>
                  <a:pt x="591015" y="498102"/>
                </a:lnTo>
                <a:lnTo>
                  <a:pt x="612392" y="458564"/>
                </a:lnTo>
                <a:lnTo>
                  <a:pt x="628193" y="415625"/>
                </a:lnTo>
                <a:lnTo>
                  <a:pt x="637989" y="369727"/>
                </a:lnTo>
                <a:lnTo>
                  <a:pt x="641350" y="321310"/>
                </a:lnTo>
                <a:lnTo>
                  <a:pt x="637989" y="272892"/>
                </a:lnTo>
                <a:lnTo>
                  <a:pt x="628193" y="226994"/>
                </a:lnTo>
                <a:lnTo>
                  <a:pt x="612392" y="184055"/>
                </a:lnTo>
                <a:lnTo>
                  <a:pt x="591015" y="144517"/>
                </a:lnTo>
                <a:lnTo>
                  <a:pt x="564491" y="108821"/>
                </a:lnTo>
                <a:lnTo>
                  <a:pt x="533250" y="77407"/>
                </a:lnTo>
                <a:lnTo>
                  <a:pt x="497720" y="50716"/>
                </a:lnTo>
                <a:lnTo>
                  <a:pt x="458332" y="29189"/>
                </a:lnTo>
                <a:lnTo>
                  <a:pt x="415515" y="13266"/>
                </a:lnTo>
                <a:lnTo>
                  <a:pt x="369697" y="3390"/>
                </a:lnTo>
                <a:lnTo>
                  <a:pt x="321310" y="0"/>
                </a:lnTo>
                <a:close/>
              </a:path>
            </a:pathLst>
          </a:custGeom>
          <a:solidFill>
            <a:srgbClr val="FD8536"/>
          </a:solidFill>
        </p:spPr>
        <p:txBody>
          <a:bodyPr wrap="square" lIns="0" tIns="0" rIns="0" bIns="0" rtlCol="0"/>
          <a:lstStyle/>
          <a:p>
            <a:endParaRPr/>
          </a:p>
        </p:txBody>
      </p:sp>
      <p:sp>
        <p:nvSpPr>
          <p:cNvPr id="17" name="object 17"/>
          <p:cNvSpPr/>
          <p:nvPr/>
        </p:nvSpPr>
        <p:spPr>
          <a:xfrm>
            <a:off x="1090930" y="5500370"/>
            <a:ext cx="137159" cy="13589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1663700" y="5787390"/>
            <a:ext cx="274320" cy="275590"/>
          </a:xfrm>
          <a:custGeom>
            <a:avLst/>
            <a:gdLst/>
            <a:ahLst/>
            <a:cxnLst/>
            <a:rect l="l" t="t" r="r" b="b"/>
            <a:pathLst>
              <a:path w="274319" h="275589">
                <a:moveTo>
                  <a:pt x="137160" y="0"/>
                </a:moveTo>
                <a:lnTo>
                  <a:pt x="92659" y="6827"/>
                </a:lnTo>
                <a:lnTo>
                  <a:pt x="54863" y="25968"/>
                </a:lnTo>
                <a:lnTo>
                  <a:pt x="25603" y="55412"/>
                </a:lnTo>
                <a:lnTo>
                  <a:pt x="6705" y="93146"/>
                </a:lnTo>
                <a:lnTo>
                  <a:pt x="0" y="137160"/>
                </a:lnTo>
                <a:lnTo>
                  <a:pt x="6705" y="181305"/>
                </a:lnTo>
                <a:lnTo>
                  <a:pt x="25603" y="219354"/>
                </a:lnTo>
                <a:lnTo>
                  <a:pt x="54863" y="249174"/>
                </a:lnTo>
                <a:lnTo>
                  <a:pt x="92659" y="268630"/>
                </a:lnTo>
                <a:lnTo>
                  <a:pt x="137160" y="275590"/>
                </a:lnTo>
                <a:lnTo>
                  <a:pt x="181173" y="268630"/>
                </a:lnTo>
                <a:lnTo>
                  <a:pt x="218907" y="249174"/>
                </a:lnTo>
                <a:lnTo>
                  <a:pt x="248351" y="219354"/>
                </a:lnTo>
                <a:lnTo>
                  <a:pt x="267492" y="181305"/>
                </a:lnTo>
                <a:lnTo>
                  <a:pt x="274319" y="137160"/>
                </a:lnTo>
                <a:lnTo>
                  <a:pt x="267492" y="93146"/>
                </a:lnTo>
                <a:lnTo>
                  <a:pt x="248351" y="55412"/>
                </a:lnTo>
                <a:lnTo>
                  <a:pt x="218907" y="25968"/>
                </a:lnTo>
                <a:lnTo>
                  <a:pt x="181173" y="6827"/>
                </a:lnTo>
                <a:lnTo>
                  <a:pt x="137160" y="0"/>
                </a:lnTo>
                <a:close/>
              </a:path>
            </a:pathLst>
          </a:custGeom>
          <a:solidFill>
            <a:srgbClr val="FD8536"/>
          </a:solidFill>
        </p:spPr>
        <p:txBody>
          <a:bodyPr wrap="square" lIns="0" tIns="0" rIns="0" bIns="0" rtlCol="0"/>
          <a:lstStyle/>
          <a:p>
            <a:endParaRPr/>
          </a:p>
        </p:txBody>
      </p:sp>
      <p:sp>
        <p:nvSpPr>
          <p:cNvPr id="19" name="object 19"/>
          <p:cNvSpPr/>
          <p:nvPr/>
        </p:nvSpPr>
        <p:spPr>
          <a:xfrm>
            <a:off x="1905000" y="4495800"/>
            <a:ext cx="365760" cy="364490"/>
          </a:xfrm>
          <a:custGeom>
            <a:avLst/>
            <a:gdLst/>
            <a:ahLst/>
            <a:cxnLst/>
            <a:rect l="l" t="t" r="r" b="b"/>
            <a:pathLst>
              <a:path w="365760" h="364489">
                <a:moveTo>
                  <a:pt x="182880" y="0"/>
                </a:moveTo>
                <a:lnTo>
                  <a:pt x="133173" y="6308"/>
                </a:lnTo>
                <a:lnTo>
                  <a:pt x="89182" y="24224"/>
                </a:lnTo>
                <a:lnTo>
                  <a:pt x="52387" y="52228"/>
                </a:lnTo>
                <a:lnTo>
                  <a:pt x="24271" y="88805"/>
                </a:lnTo>
                <a:lnTo>
                  <a:pt x="6314" y="132438"/>
                </a:lnTo>
                <a:lnTo>
                  <a:pt x="0" y="181610"/>
                </a:lnTo>
                <a:lnTo>
                  <a:pt x="6314" y="231316"/>
                </a:lnTo>
                <a:lnTo>
                  <a:pt x="24271" y="275307"/>
                </a:lnTo>
                <a:lnTo>
                  <a:pt x="52387" y="312102"/>
                </a:lnTo>
                <a:lnTo>
                  <a:pt x="89182" y="340218"/>
                </a:lnTo>
                <a:lnTo>
                  <a:pt x="133173" y="358175"/>
                </a:lnTo>
                <a:lnTo>
                  <a:pt x="182880" y="364489"/>
                </a:lnTo>
                <a:lnTo>
                  <a:pt x="232145" y="358175"/>
                </a:lnTo>
                <a:lnTo>
                  <a:pt x="276013" y="340218"/>
                </a:lnTo>
                <a:lnTo>
                  <a:pt x="312896" y="312102"/>
                </a:lnTo>
                <a:lnTo>
                  <a:pt x="341206" y="275307"/>
                </a:lnTo>
                <a:lnTo>
                  <a:pt x="359357" y="231316"/>
                </a:lnTo>
                <a:lnTo>
                  <a:pt x="365760" y="181610"/>
                </a:lnTo>
                <a:lnTo>
                  <a:pt x="359357" y="132438"/>
                </a:lnTo>
                <a:lnTo>
                  <a:pt x="341206" y="88805"/>
                </a:lnTo>
                <a:lnTo>
                  <a:pt x="312896" y="52228"/>
                </a:lnTo>
                <a:lnTo>
                  <a:pt x="276013" y="24224"/>
                </a:lnTo>
                <a:lnTo>
                  <a:pt x="232145" y="6308"/>
                </a:lnTo>
                <a:lnTo>
                  <a:pt x="182880" y="0"/>
                </a:lnTo>
                <a:close/>
              </a:path>
            </a:pathLst>
          </a:custGeom>
          <a:solidFill>
            <a:srgbClr val="FD8536"/>
          </a:solidFill>
        </p:spPr>
        <p:txBody>
          <a:bodyPr wrap="square" lIns="0" tIns="0" rIns="0" bIns="0" rtlCol="0"/>
          <a:lstStyle/>
          <a:p>
            <a:endParaRPr/>
          </a:p>
        </p:txBody>
      </p:sp>
      <p:sp>
        <p:nvSpPr>
          <p:cNvPr id="21" name="object 21"/>
          <p:cNvSpPr txBox="1"/>
          <p:nvPr/>
        </p:nvSpPr>
        <p:spPr>
          <a:xfrm>
            <a:off x="1036319" y="321309"/>
            <a:ext cx="7064375" cy="1493870"/>
          </a:xfrm>
          <a:prstGeom prst="rect">
            <a:avLst/>
          </a:prstGeom>
        </p:spPr>
        <p:txBody>
          <a:bodyPr vert="horz" wrap="square" lIns="0" tIns="12700" rIns="0" bIns="0" rtlCol="0">
            <a:spAutoFit/>
          </a:bodyPr>
          <a:lstStyle/>
          <a:p>
            <a:pPr marL="781685" marR="770890" indent="2019300">
              <a:lnSpc>
                <a:spcPct val="100699"/>
              </a:lnSpc>
              <a:spcBef>
                <a:spcPts val="2530"/>
              </a:spcBef>
            </a:pPr>
            <a:endParaRPr lang="en-US" sz="2400" b="1" i="1" spc="-5" dirty="0">
              <a:solidFill>
                <a:srgbClr val="565E6C"/>
              </a:solidFill>
              <a:latin typeface="Century Schoolbook"/>
              <a:cs typeface="Century Schoolbook"/>
            </a:endParaRPr>
          </a:p>
          <a:p>
            <a:pPr marL="12700" algn="ctr">
              <a:lnSpc>
                <a:spcPct val="100000"/>
              </a:lnSpc>
              <a:spcBef>
                <a:spcPts val="20"/>
              </a:spcBef>
            </a:pPr>
            <a:r>
              <a:rPr lang="en-US" sz="2400" b="1" i="1" spc="5" dirty="0">
                <a:solidFill>
                  <a:srgbClr val="565E6C"/>
                </a:solidFill>
                <a:latin typeface="Century Schoolbook"/>
                <a:cs typeface="Century Schoolbook"/>
              </a:rPr>
              <a:t>011 CS Introduction to Computer</a:t>
            </a:r>
          </a:p>
          <a:p>
            <a:pPr marL="12700" algn="ctr">
              <a:spcBef>
                <a:spcPts val="20"/>
              </a:spcBef>
            </a:pPr>
            <a:r>
              <a:rPr lang="en-US" sz="2400" b="1" i="1" spc="-5">
                <a:solidFill>
                  <a:srgbClr val="565E6C"/>
                </a:solidFill>
                <a:latin typeface="Century Schoolbook"/>
                <a:cs typeface="Century Schoolbook"/>
              </a:rPr>
              <a:t>Lecture 4</a:t>
            </a:r>
            <a:endParaRPr lang="en-US" sz="2400" dirty="0">
              <a:latin typeface="Century Schoolbook"/>
              <a:cs typeface="Century Schoolbook"/>
            </a:endParaRPr>
          </a:p>
          <a:p>
            <a:pPr marL="12700" algn="ctr">
              <a:lnSpc>
                <a:spcPct val="100000"/>
              </a:lnSpc>
              <a:spcBef>
                <a:spcPts val="20"/>
              </a:spcBef>
            </a:pPr>
            <a:endParaRPr sz="2400" dirty="0">
              <a:latin typeface="Century Schoolbook"/>
              <a:cs typeface="Century Schoolbook"/>
            </a:endParaRPr>
          </a:p>
        </p:txBody>
      </p:sp>
      <p:sp>
        <p:nvSpPr>
          <p:cNvPr id="22" name="object 22"/>
          <p:cNvSpPr txBox="1"/>
          <p:nvPr/>
        </p:nvSpPr>
        <p:spPr>
          <a:xfrm>
            <a:off x="1572260" y="5008117"/>
            <a:ext cx="6561455" cy="289182"/>
          </a:xfrm>
          <a:prstGeom prst="rect">
            <a:avLst/>
          </a:prstGeom>
        </p:spPr>
        <p:txBody>
          <a:bodyPr vert="horz" wrap="square" lIns="0" tIns="73025" rIns="0" bIns="0" rtlCol="0">
            <a:spAutoFit/>
          </a:bodyPr>
          <a:lstStyle/>
          <a:p>
            <a:pPr marL="12700">
              <a:lnSpc>
                <a:spcPct val="100000"/>
              </a:lnSpc>
              <a:spcBef>
                <a:spcPts val="575"/>
              </a:spcBef>
            </a:pPr>
            <a:r>
              <a:rPr sz="1400" b="1" dirty="0">
                <a:solidFill>
                  <a:srgbClr val="FFFFFF"/>
                </a:solidFill>
                <a:latin typeface="Times New Roman"/>
                <a:cs typeface="Times New Roman"/>
              </a:rPr>
              <a:t>1</a:t>
            </a:r>
            <a:endParaRPr sz="1400" dirty="0">
              <a:latin typeface="Times New Roman"/>
              <a:cs typeface="Times New Roman"/>
            </a:endParaRPr>
          </a:p>
        </p:txBody>
      </p:sp>
      <p:sp>
        <p:nvSpPr>
          <p:cNvPr id="23" name="Rectangle 22">
            <a:extLst>
              <a:ext uri="{FF2B5EF4-FFF2-40B4-BE49-F238E27FC236}">
                <a16:creationId xmlns:a16="http://schemas.microsoft.com/office/drawing/2014/main" id="{782ED174-0C3D-4352-8D2E-91B0C4D3B825}"/>
              </a:ext>
            </a:extLst>
          </p:cNvPr>
          <p:cNvSpPr/>
          <p:nvPr/>
        </p:nvSpPr>
        <p:spPr>
          <a:xfrm>
            <a:off x="2343150" y="4135794"/>
            <a:ext cx="4572000" cy="1744645"/>
          </a:xfrm>
          <a:prstGeom prst="rect">
            <a:avLst/>
          </a:prstGeom>
        </p:spPr>
        <p:txBody>
          <a:bodyPr>
            <a:spAutoFit/>
          </a:bodyPr>
          <a:lstStyle/>
          <a:p>
            <a:pPr marL="67310" indent="-6350" algn="ctr">
              <a:lnSpc>
                <a:spcPct val="104000"/>
              </a:lnSpc>
              <a:spcAft>
                <a:spcPts val="1135"/>
              </a:spcAft>
            </a:pPr>
            <a:r>
              <a:rPr lang="en-US" dirty="0">
                <a:solidFill>
                  <a:srgbClr val="000000"/>
                </a:solidFill>
                <a:latin typeface="Garamond" panose="02020404030301010803" pitchFamily="18" charset="0"/>
                <a:ea typeface="Garamond" panose="02020404030301010803" pitchFamily="18" charset="0"/>
                <a:cs typeface="Garamond" panose="02020404030301010803" pitchFamily="18" charset="0"/>
              </a:rPr>
              <a:t>Supported by</a:t>
            </a:r>
            <a:endParaRPr lang="en-AU" sz="1200" dirty="0">
              <a:solidFill>
                <a:srgbClr val="000000"/>
              </a:solidFill>
              <a:latin typeface="Arial" panose="020B0604020202020204" pitchFamily="34" charset="0"/>
              <a:ea typeface="Arial" panose="020B0604020202020204" pitchFamily="34" charset="0"/>
            </a:endParaRPr>
          </a:p>
          <a:p>
            <a:pPr marL="67310" indent="-6350" algn="ctr">
              <a:lnSpc>
                <a:spcPct val="104000"/>
              </a:lnSpc>
              <a:spcAft>
                <a:spcPts val="1135"/>
              </a:spcAft>
            </a:pPr>
            <a:r>
              <a:rPr lang="en-US" dirty="0">
                <a:solidFill>
                  <a:srgbClr val="000000"/>
                </a:solidFill>
                <a:latin typeface="Garamond" panose="02020404030301010803" pitchFamily="18" charset="0"/>
                <a:ea typeface="Garamond" panose="02020404030301010803" pitchFamily="18" charset="0"/>
                <a:cs typeface="Garamond" panose="02020404030301010803" pitchFamily="18" charset="0"/>
              </a:rPr>
              <a:t>COMPUTER FUNDAMENTAL TUTORIAL BOOK</a:t>
            </a:r>
            <a:endParaRPr lang="en-AU" sz="1200" dirty="0">
              <a:solidFill>
                <a:srgbClr val="000000"/>
              </a:solidFill>
              <a:latin typeface="Arial" panose="020B0604020202020204" pitchFamily="34" charset="0"/>
              <a:ea typeface="Arial" panose="020B0604020202020204" pitchFamily="34" charset="0"/>
            </a:endParaRPr>
          </a:p>
          <a:p>
            <a:pPr marL="67310" indent="-6350" algn="ctr">
              <a:lnSpc>
                <a:spcPct val="107000"/>
              </a:lnSpc>
              <a:spcAft>
                <a:spcPts val="800"/>
              </a:spcAft>
            </a:pPr>
            <a:r>
              <a:rPr lang="en-US" dirty="0">
                <a:solidFill>
                  <a:srgbClr val="000000"/>
                </a:solidFill>
                <a:latin typeface="Garamond" panose="02020404030301010803" pitchFamily="18" charset="0"/>
                <a:ea typeface="Garamond" panose="02020404030301010803" pitchFamily="18" charset="0"/>
                <a:cs typeface="Garamond" panose="02020404030301010803" pitchFamily="18" charset="0"/>
              </a:rPr>
              <a:t>From Tutorials Point Website</a:t>
            </a:r>
            <a:endParaRPr lang="en-AU" sz="1200" dirty="0">
              <a:solidFill>
                <a:srgbClr val="000000"/>
              </a:solidFill>
              <a:latin typeface="Arial" panose="020B0604020202020204" pitchFamily="34" charset="0"/>
              <a:ea typeface="Arial" panose="020B0604020202020204" pitchFamily="34" charset="0"/>
            </a:endParaRPr>
          </a:p>
          <a:p>
            <a:pPr marL="67310" indent="-6350">
              <a:lnSpc>
                <a:spcPct val="107000"/>
              </a:lnSpc>
              <a:spcAft>
                <a:spcPts val="800"/>
              </a:spcAft>
            </a:pPr>
            <a:r>
              <a:rPr lang="en-US" sz="700" dirty="0">
                <a:solidFill>
                  <a:srgbClr val="000000"/>
                </a:solidFill>
                <a:latin typeface="Arial" panose="020B0604020202020204" pitchFamily="34" charset="0"/>
                <a:ea typeface="Arial" panose="020B0604020202020204" pitchFamily="34" charset="0"/>
              </a:rPr>
              <a:t> </a:t>
            </a:r>
            <a:endParaRPr lang="en-AU" sz="1200" dirty="0">
              <a:solidFill>
                <a:srgbClr val="000000"/>
              </a:solidFill>
              <a:effectLst/>
              <a:latin typeface="Arial" panose="020B0604020202020204" pitchFamily="34" charset="0"/>
              <a:ea typeface="Arial" panose="020B0604020202020204" pitchFamily="34" charset="0"/>
            </a:endParaRPr>
          </a:p>
        </p:txBody>
      </p:sp>
      <p:sp>
        <p:nvSpPr>
          <p:cNvPr id="24" name="Rectangle 23">
            <a:extLst>
              <a:ext uri="{FF2B5EF4-FFF2-40B4-BE49-F238E27FC236}">
                <a16:creationId xmlns:a16="http://schemas.microsoft.com/office/drawing/2014/main" id="{2BADF675-62D6-4692-B036-FF41D14D04E8}"/>
              </a:ext>
            </a:extLst>
          </p:cNvPr>
          <p:cNvSpPr/>
          <p:nvPr/>
        </p:nvSpPr>
        <p:spPr>
          <a:xfrm>
            <a:off x="2385597" y="3445412"/>
            <a:ext cx="4572000" cy="360996"/>
          </a:xfrm>
          <a:prstGeom prst="rect">
            <a:avLst/>
          </a:prstGeom>
        </p:spPr>
        <p:txBody>
          <a:bodyPr>
            <a:spAutoFit/>
          </a:bodyPr>
          <a:lstStyle/>
          <a:p>
            <a:pPr marL="67310" indent="-6350" algn="ctr">
              <a:lnSpc>
                <a:spcPct val="104000"/>
              </a:lnSpc>
              <a:spcAft>
                <a:spcPts val="1135"/>
              </a:spcAft>
            </a:pPr>
            <a:r>
              <a:rPr lang="en-AU" dirty="0">
                <a:solidFill>
                  <a:srgbClr val="000000"/>
                </a:solidFill>
                <a:effectLst/>
                <a:latin typeface="Arial" panose="020B0604020202020204" pitchFamily="34" charset="0"/>
                <a:ea typeface="Arial" panose="020B0604020202020204" pitchFamily="34" charset="0"/>
              </a:rPr>
              <a:t>Prepared and collected by Ahmed A. Asiri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0C9-873A-4766-801E-BE006111E21B}"/>
              </a:ext>
            </a:extLst>
          </p:cNvPr>
          <p:cNvSpPr>
            <a:spLocks noGrp="1"/>
          </p:cNvSpPr>
          <p:nvPr>
            <p:ph type="title"/>
          </p:nvPr>
        </p:nvSpPr>
        <p:spPr>
          <a:xfrm>
            <a:off x="632459" y="391159"/>
            <a:ext cx="7879080" cy="492443"/>
          </a:xfrm>
        </p:spPr>
        <p:txBody>
          <a:bodyPr/>
          <a:lstStyle/>
          <a:p>
            <a:r>
              <a:rPr lang="en-US" b="1" dirty="0"/>
              <a:t>Microphone</a:t>
            </a:r>
            <a:endParaRPr lang="en-AU" dirty="0"/>
          </a:p>
        </p:txBody>
      </p:sp>
      <p:sp>
        <p:nvSpPr>
          <p:cNvPr id="3" name="Text Placeholder 2">
            <a:extLst>
              <a:ext uri="{FF2B5EF4-FFF2-40B4-BE49-F238E27FC236}">
                <a16:creationId xmlns:a16="http://schemas.microsoft.com/office/drawing/2014/main" id="{1FCD9E26-8783-41C8-9709-8007922B4943}"/>
              </a:ext>
            </a:extLst>
          </p:cNvPr>
          <p:cNvSpPr>
            <a:spLocks noGrp="1"/>
          </p:cNvSpPr>
          <p:nvPr>
            <p:ph type="body" idx="1"/>
          </p:nvPr>
        </p:nvSpPr>
        <p:spPr>
          <a:xfrm>
            <a:off x="691515" y="1143000"/>
            <a:ext cx="7760969" cy="1284089"/>
          </a:xfrm>
        </p:spPr>
        <p:txBody>
          <a:bodyPr/>
          <a:lstStyle/>
          <a:p>
            <a:r>
              <a:rPr lang="en-US" dirty="0"/>
              <a:t>Microphone is an input device to input sound that is then stored in digital form.</a:t>
            </a:r>
            <a:endParaRPr lang="en-AU" dirty="0"/>
          </a:p>
        </p:txBody>
      </p:sp>
      <p:pic>
        <p:nvPicPr>
          <p:cNvPr id="4" name="Picture 3">
            <a:extLst>
              <a:ext uri="{FF2B5EF4-FFF2-40B4-BE49-F238E27FC236}">
                <a16:creationId xmlns:a16="http://schemas.microsoft.com/office/drawing/2014/main" id="{0E8EEABC-E102-4458-BC16-04649479CE1C}"/>
              </a:ext>
            </a:extLst>
          </p:cNvPr>
          <p:cNvPicPr/>
          <p:nvPr/>
        </p:nvPicPr>
        <p:blipFill>
          <a:blip r:embed="rId2"/>
          <a:stretch>
            <a:fillRect/>
          </a:stretch>
        </p:blipFill>
        <p:spPr>
          <a:xfrm>
            <a:off x="2286000" y="2657179"/>
            <a:ext cx="3337560" cy="2529840"/>
          </a:xfrm>
          <a:prstGeom prst="rect">
            <a:avLst/>
          </a:prstGeom>
        </p:spPr>
      </p:pic>
    </p:spTree>
    <p:extLst>
      <p:ext uri="{BB962C8B-B14F-4D97-AF65-F5344CB8AC3E}">
        <p14:creationId xmlns:p14="http://schemas.microsoft.com/office/powerpoint/2010/main" val="388245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30FC-C5B3-4683-A7A2-FBBEC8E41AB7}"/>
              </a:ext>
            </a:extLst>
          </p:cNvPr>
          <p:cNvSpPr>
            <a:spLocks noGrp="1"/>
          </p:cNvSpPr>
          <p:nvPr>
            <p:ph type="title"/>
          </p:nvPr>
        </p:nvSpPr>
        <p:spPr>
          <a:xfrm>
            <a:off x="632459" y="391159"/>
            <a:ext cx="7879080" cy="984885"/>
          </a:xfrm>
        </p:spPr>
        <p:txBody>
          <a:bodyPr/>
          <a:lstStyle/>
          <a:p>
            <a:r>
              <a:rPr lang="en-US" b="1" dirty="0"/>
              <a:t>Magnetic Ink Card Reader(MICR) </a:t>
            </a:r>
            <a:br>
              <a:rPr lang="en-AU" b="1" dirty="0"/>
            </a:br>
            <a:endParaRPr lang="en-AU" dirty="0"/>
          </a:p>
        </p:txBody>
      </p:sp>
      <p:sp>
        <p:nvSpPr>
          <p:cNvPr id="3" name="Text Placeholder 2">
            <a:extLst>
              <a:ext uri="{FF2B5EF4-FFF2-40B4-BE49-F238E27FC236}">
                <a16:creationId xmlns:a16="http://schemas.microsoft.com/office/drawing/2014/main" id="{40F72ADC-1825-46F9-BFB3-F73EEF9C0650}"/>
              </a:ext>
            </a:extLst>
          </p:cNvPr>
          <p:cNvSpPr>
            <a:spLocks noGrp="1"/>
          </p:cNvSpPr>
          <p:nvPr>
            <p:ph type="body" idx="1"/>
          </p:nvPr>
        </p:nvSpPr>
        <p:spPr>
          <a:xfrm>
            <a:off x="691515" y="1143000"/>
            <a:ext cx="7760969" cy="1684199"/>
          </a:xfrm>
        </p:spPr>
        <p:txBody>
          <a:bodyPr/>
          <a:lstStyle/>
          <a:p>
            <a:r>
              <a:rPr lang="en-US" dirty="0"/>
              <a:t>MICR input device is generally used in banks because of a large number of cheques to be processed every day.</a:t>
            </a:r>
            <a:endParaRPr lang="en-AU" dirty="0"/>
          </a:p>
        </p:txBody>
      </p:sp>
      <p:pic>
        <p:nvPicPr>
          <p:cNvPr id="4" name="Picture 3">
            <a:extLst>
              <a:ext uri="{FF2B5EF4-FFF2-40B4-BE49-F238E27FC236}">
                <a16:creationId xmlns:a16="http://schemas.microsoft.com/office/drawing/2014/main" id="{FE19F17A-B0C4-4C89-A09F-2C687ED8893E}"/>
              </a:ext>
            </a:extLst>
          </p:cNvPr>
          <p:cNvPicPr/>
          <p:nvPr/>
        </p:nvPicPr>
        <p:blipFill>
          <a:blip r:embed="rId2"/>
          <a:stretch>
            <a:fillRect/>
          </a:stretch>
        </p:blipFill>
        <p:spPr>
          <a:xfrm>
            <a:off x="1718383" y="2590800"/>
            <a:ext cx="4495800" cy="3297344"/>
          </a:xfrm>
          <a:prstGeom prst="rect">
            <a:avLst/>
          </a:prstGeom>
        </p:spPr>
      </p:pic>
    </p:spTree>
    <p:extLst>
      <p:ext uri="{BB962C8B-B14F-4D97-AF65-F5344CB8AC3E}">
        <p14:creationId xmlns:p14="http://schemas.microsoft.com/office/powerpoint/2010/main" val="22349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157C-1602-4827-A6F8-086579907319}"/>
              </a:ext>
            </a:extLst>
          </p:cNvPr>
          <p:cNvSpPr>
            <a:spLocks noGrp="1"/>
          </p:cNvSpPr>
          <p:nvPr>
            <p:ph type="title"/>
          </p:nvPr>
        </p:nvSpPr>
        <p:spPr>
          <a:xfrm>
            <a:off x="632459" y="391159"/>
            <a:ext cx="7879080" cy="984885"/>
          </a:xfrm>
        </p:spPr>
        <p:txBody>
          <a:bodyPr/>
          <a:lstStyle/>
          <a:p>
            <a:r>
              <a:rPr lang="en-US" b="1" dirty="0"/>
              <a:t>Optical Character Reader(OCR) </a:t>
            </a:r>
            <a:br>
              <a:rPr lang="en-AU" b="1" dirty="0"/>
            </a:br>
            <a:endParaRPr lang="en-AU" dirty="0"/>
          </a:p>
        </p:txBody>
      </p:sp>
      <p:sp>
        <p:nvSpPr>
          <p:cNvPr id="3" name="Text Placeholder 2">
            <a:extLst>
              <a:ext uri="{FF2B5EF4-FFF2-40B4-BE49-F238E27FC236}">
                <a16:creationId xmlns:a16="http://schemas.microsoft.com/office/drawing/2014/main" id="{7364B949-D124-404C-A7C5-8014437B4D49}"/>
              </a:ext>
            </a:extLst>
          </p:cNvPr>
          <p:cNvSpPr>
            <a:spLocks noGrp="1"/>
          </p:cNvSpPr>
          <p:nvPr>
            <p:ph type="body" idx="1"/>
          </p:nvPr>
        </p:nvSpPr>
        <p:spPr>
          <a:xfrm>
            <a:off x="691515" y="1066800"/>
            <a:ext cx="7760969" cy="1360289"/>
          </a:xfrm>
        </p:spPr>
        <p:txBody>
          <a:bodyPr/>
          <a:lstStyle/>
          <a:p>
            <a:r>
              <a:rPr lang="en-US" dirty="0"/>
              <a:t>OCR is an input device used to read a printed text. OCR scans text optically character by character</a:t>
            </a:r>
            <a:endParaRPr lang="en-AU" dirty="0"/>
          </a:p>
        </p:txBody>
      </p:sp>
      <p:pic>
        <p:nvPicPr>
          <p:cNvPr id="4" name="Picture 3">
            <a:extLst>
              <a:ext uri="{FF2B5EF4-FFF2-40B4-BE49-F238E27FC236}">
                <a16:creationId xmlns:a16="http://schemas.microsoft.com/office/drawing/2014/main" id="{A11049C2-F310-44CF-9EE7-F80EE205E95B}"/>
              </a:ext>
            </a:extLst>
          </p:cNvPr>
          <p:cNvPicPr/>
          <p:nvPr/>
        </p:nvPicPr>
        <p:blipFill>
          <a:blip r:embed="rId2"/>
          <a:stretch>
            <a:fillRect/>
          </a:stretch>
        </p:blipFill>
        <p:spPr>
          <a:xfrm>
            <a:off x="1905001" y="2330450"/>
            <a:ext cx="4097972" cy="3079750"/>
          </a:xfrm>
          <a:prstGeom prst="rect">
            <a:avLst/>
          </a:prstGeom>
        </p:spPr>
      </p:pic>
    </p:spTree>
    <p:extLst>
      <p:ext uri="{BB962C8B-B14F-4D97-AF65-F5344CB8AC3E}">
        <p14:creationId xmlns:p14="http://schemas.microsoft.com/office/powerpoint/2010/main" val="224261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184B-798A-4BEE-8E26-7E59C04E85B2}"/>
              </a:ext>
            </a:extLst>
          </p:cNvPr>
          <p:cNvSpPr>
            <a:spLocks noGrp="1"/>
          </p:cNvSpPr>
          <p:nvPr>
            <p:ph type="title"/>
          </p:nvPr>
        </p:nvSpPr>
        <p:spPr>
          <a:xfrm>
            <a:off x="632459" y="391159"/>
            <a:ext cx="7879080" cy="984885"/>
          </a:xfrm>
        </p:spPr>
        <p:txBody>
          <a:bodyPr/>
          <a:lstStyle/>
          <a:p>
            <a:r>
              <a:rPr lang="en-US" b="1" dirty="0"/>
              <a:t>Bar Code Readers </a:t>
            </a:r>
            <a:br>
              <a:rPr lang="en-AU" b="1" dirty="0"/>
            </a:br>
            <a:endParaRPr lang="en-AU" dirty="0"/>
          </a:p>
        </p:txBody>
      </p:sp>
      <p:sp>
        <p:nvSpPr>
          <p:cNvPr id="3" name="Text Placeholder 2">
            <a:extLst>
              <a:ext uri="{FF2B5EF4-FFF2-40B4-BE49-F238E27FC236}">
                <a16:creationId xmlns:a16="http://schemas.microsoft.com/office/drawing/2014/main" id="{070E66CE-5CB7-49CD-B943-30E4BB379456}"/>
              </a:ext>
            </a:extLst>
          </p:cNvPr>
          <p:cNvSpPr>
            <a:spLocks noGrp="1"/>
          </p:cNvSpPr>
          <p:nvPr>
            <p:ph type="body" idx="1"/>
          </p:nvPr>
        </p:nvSpPr>
        <p:spPr>
          <a:xfrm>
            <a:off x="691515" y="1066800"/>
            <a:ext cx="7760969" cy="2160508"/>
          </a:xfrm>
        </p:spPr>
        <p:txBody>
          <a:bodyPr/>
          <a:lstStyle/>
          <a:p>
            <a:r>
              <a:rPr lang="en-US" dirty="0"/>
              <a:t>Bar Code Reader is a device used for reading bar coded data (data in form of light and dark lines). Bar coded data is generally used in labelling goods, numbering the books etc.</a:t>
            </a:r>
            <a:endParaRPr lang="en-AU" dirty="0"/>
          </a:p>
        </p:txBody>
      </p:sp>
      <p:pic>
        <p:nvPicPr>
          <p:cNvPr id="4" name="Picture 3">
            <a:extLst>
              <a:ext uri="{FF2B5EF4-FFF2-40B4-BE49-F238E27FC236}">
                <a16:creationId xmlns:a16="http://schemas.microsoft.com/office/drawing/2014/main" id="{018E54AC-A786-4F42-89FA-E8CB82DDF501}"/>
              </a:ext>
            </a:extLst>
          </p:cNvPr>
          <p:cNvPicPr/>
          <p:nvPr/>
        </p:nvPicPr>
        <p:blipFill>
          <a:blip r:embed="rId2"/>
          <a:stretch>
            <a:fillRect/>
          </a:stretch>
        </p:blipFill>
        <p:spPr>
          <a:xfrm>
            <a:off x="1676400" y="2727960"/>
            <a:ext cx="4709160" cy="3048000"/>
          </a:xfrm>
          <a:prstGeom prst="rect">
            <a:avLst/>
          </a:prstGeom>
        </p:spPr>
      </p:pic>
    </p:spTree>
    <p:extLst>
      <p:ext uri="{BB962C8B-B14F-4D97-AF65-F5344CB8AC3E}">
        <p14:creationId xmlns:p14="http://schemas.microsoft.com/office/powerpoint/2010/main" val="79667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3AB3-9F59-47F4-A176-5C91230EEFD7}"/>
              </a:ext>
            </a:extLst>
          </p:cNvPr>
          <p:cNvSpPr>
            <a:spLocks noGrp="1"/>
          </p:cNvSpPr>
          <p:nvPr>
            <p:ph type="title"/>
          </p:nvPr>
        </p:nvSpPr>
        <p:spPr>
          <a:xfrm>
            <a:off x="632459" y="391159"/>
            <a:ext cx="7879080" cy="984885"/>
          </a:xfrm>
        </p:spPr>
        <p:txBody>
          <a:bodyPr/>
          <a:lstStyle/>
          <a:p>
            <a:r>
              <a:rPr lang="en-US" b="1" dirty="0"/>
              <a:t>Optical Mark Reader(OMR) </a:t>
            </a:r>
            <a:br>
              <a:rPr lang="en-AU" b="1" dirty="0"/>
            </a:br>
            <a:endParaRPr lang="en-AU" dirty="0"/>
          </a:p>
        </p:txBody>
      </p:sp>
      <p:sp>
        <p:nvSpPr>
          <p:cNvPr id="3" name="Text Placeholder 2">
            <a:extLst>
              <a:ext uri="{FF2B5EF4-FFF2-40B4-BE49-F238E27FC236}">
                <a16:creationId xmlns:a16="http://schemas.microsoft.com/office/drawing/2014/main" id="{1079874F-B14B-4990-9FD2-E9F49A7DE5C3}"/>
              </a:ext>
            </a:extLst>
          </p:cNvPr>
          <p:cNvSpPr>
            <a:spLocks noGrp="1"/>
          </p:cNvSpPr>
          <p:nvPr>
            <p:ph type="body" idx="1"/>
          </p:nvPr>
        </p:nvSpPr>
        <p:spPr>
          <a:xfrm>
            <a:off x="691515" y="1066800"/>
            <a:ext cx="7760969" cy="1360289"/>
          </a:xfrm>
        </p:spPr>
        <p:txBody>
          <a:bodyPr/>
          <a:lstStyle/>
          <a:p>
            <a:r>
              <a:rPr lang="en-US" dirty="0"/>
              <a:t>OMR is a special type of optical scanner used to recognize the type of mark made by pen or pencil.</a:t>
            </a:r>
            <a:endParaRPr lang="en-AU" dirty="0"/>
          </a:p>
        </p:txBody>
      </p:sp>
      <p:pic>
        <p:nvPicPr>
          <p:cNvPr id="4" name="Picture 3">
            <a:extLst>
              <a:ext uri="{FF2B5EF4-FFF2-40B4-BE49-F238E27FC236}">
                <a16:creationId xmlns:a16="http://schemas.microsoft.com/office/drawing/2014/main" id="{17D8C0AB-B947-4042-B324-D5070EC11DC7}"/>
              </a:ext>
            </a:extLst>
          </p:cNvPr>
          <p:cNvPicPr/>
          <p:nvPr/>
        </p:nvPicPr>
        <p:blipFill>
          <a:blip r:embed="rId2"/>
          <a:stretch>
            <a:fillRect/>
          </a:stretch>
        </p:blipFill>
        <p:spPr>
          <a:xfrm>
            <a:off x="1600200" y="2651124"/>
            <a:ext cx="5562600" cy="3140076"/>
          </a:xfrm>
          <a:prstGeom prst="rect">
            <a:avLst/>
          </a:prstGeom>
        </p:spPr>
      </p:pic>
    </p:spTree>
    <p:extLst>
      <p:ext uri="{BB962C8B-B14F-4D97-AF65-F5344CB8AC3E}">
        <p14:creationId xmlns:p14="http://schemas.microsoft.com/office/powerpoint/2010/main" val="3021001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5D1D-FC83-4E2F-B8CC-8A335F680C29}"/>
              </a:ext>
            </a:extLst>
          </p:cNvPr>
          <p:cNvSpPr>
            <a:spLocks noGrp="1"/>
          </p:cNvSpPr>
          <p:nvPr>
            <p:ph type="title"/>
          </p:nvPr>
        </p:nvSpPr>
        <p:spPr>
          <a:xfrm>
            <a:off x="632459" y="391159"/>
            <a:ext cx="7879080" cy="984885"/>
          </a:xfrm>
        </p:spPr>
        <p:txBody>
          <a:bodyPr/>
          <a:lstStyle/>
          <a:p>
            <a:r>
              <a:rPr lang="en-US" b="1" dirty="0"/>
              <a:t>Output Devices</a:t>
            </a:r>
            <a:r>
              <a:rPr lang="en-US" dirty="0"/>
              <a:t> </a:t>
            </a:r>
            <a:br>
              <a:rPr lang="en-AU" b="1" dirty="0"/>
            </a:br>
            <a:endParaRPr lang="en-AU" dirty="0"/>
          </a:p>
        </p:txBody>
      </p:sp>
      <p:sp>
        <p:nvSpPr>
          <p:cNvPr id="3" name="Text Placeholder 2">
            <a:extLst>
              <a:ext uri="{FF2B5EF4-FFF2-40B4-BE49-F238E27FC236}">
                <a16:creationId xmlns:a16="http://schemas.microsoft.com/office/drawing/2014/main" id="{37264730-6534-439B-B9B1-A70914C55E1B}"/>
              </a:ext>
            </a:extLst>
          </p:cNvPr>
          <p:cNvSpPr>
            <a:spLocks noGrp="1"/>
          </p:cNvSpPr>
          <p:nvPr>
            <p:ph type="body" idx="1"/>
          </p:nvPr>
        </p:nvSpPr>
        <p:spPr>
          <a:xfrm>
            <a:off x="691515" y="1066800"/>
            <a:ext cx="7760969" cy="4616648"/>
          </a:xfrm>
        </p:spPr>
        <p:txBody>
          <a:bodyPr/>
          <a:lstStyle/>
          <a:p>
            <a:r>
              <a:rPr lang="en-US" sz="2000" b="1" dirty="0"/>
              <a:t>Following are few of the important output devices which are used in a computer:</a:t>
            </a:r>
            <a:endParaRPr lang="en-AU" sz="2000" b="1" dirty="0"/>
          </a:p>
          <a:p>
            <a:pPr marL="457200" lvl="0" indent="-457200" fontAlgn="base">
              <a:buFont typeface="Arial" panose="020B0604020202020204" pitchFamily="34" charset="0"/>
              <a:buChar char="•"/>
            </a:pPr>
            <a:r>
              <a:rPr lang="en-US" sz="2000" dirty="0"/>
              <a:t>Monitors </a:t>
            </a:r>
            <a:endParaRPr lang="en-AU" sz="2000" dirty="0"/>
          </a:p>
          <a:p>
            <a:pPr marL="457200" lvl="0" indent="-457200" fontAlgn="base">
              <a:buFont typeface="Arial" panose="020B0604020202020204" pitchFamily="34" charset="0"/>
              <a:buChar char="•"/>
            </a:pPr>
            <a:r>
              <a:rPr lang="en-US" sz="2000" dirty="0"/>
              <a:t>Graphic Plotter </a:t>
            </a:r>
            <a:endParaRPr lang="en-AU" sz="2000" dirty="0"/>
          </a:p>
          <a:p>
            <a:pPr marL="457200" lvl="0" indent="-457200" fontAlgn="base">
              <a:buFont typeface="Arial" panose="020B0604020202020204" pitchFamily="34" charset="0"/>
              <a:buChar char="•"/>
            </a:pPr>
            <a:r>
              <a:rPr lang="en-US" sz="2000" dirty="0"/>
              <a:t>Printer </a:t>
            </a:r>
          </a:p>
          <a:p>
            <a:r>
              <a:rPr lang="en-US" sz="2000" b="1" dirty="0"/>
              <a:t>Monitors </a:t>
            </a:r>
            <a:endParaRPr lang="en-AU" sz="2000" b="1" dirty="0"/>
          </a:p>
          <a:p>
            <a:r>
              <a:rPr lang="en-US" sz="2000" dirty="0"/>
              <a:t>Monitors, commonly called as Visual Display Unit (VDU), are the main output device of a computer. It forms images from tiny dots, called pixels that are arranged in a rectangular form. The sharpness of the image depends upon the number of pixels. </a:t>
            </a:r>
            <a:endParaRPr lang="en-AU" sz="2000" dirty="0"/>
          </a:p>
          <a:p>
            <a:r>
              <a:rPr lang="en-US" sz="2000" b="1" dirty="0"/>
              <a:t>There are two kinds of viewing screen used for monitors:</a:t>
            </a:r>
            <a:endParaRPr lang="en-AU" sz="2000" b="1" dirty="0"/>
          </a:p>
          <a:p>
            <a:pPr marL="457200" lvl="0" indent="-457200" fontAlgn="base">
              <a:buFont typeface="Arial" panose="020B0604020202020204" pitchFamily="34" charset="0"/>
              <a:buChar char="•"/>
            </a:pPr>
            <a:r>
              <a:rPr lang="en-US" sz="2000" dirty="0"/>
              <a:t>Cathode-Ray Tube (CRT) </a:t>
            </a:r>
            <a:endParaRPr lang="en-AU" sz="2000" dirty="0"/>
          </a:p>
          <a:p>
            <a:pPr marL="457200" lvl="0" indent="-457200" fontAlgn="base">
              <a:buFont typeface="Arial" panose="020B0604020202020204" pitchFamily="34" charset="0"/>
              <a:buChar char="•"/>
            </a:pPr>
            <a:r>
              <a:rPr lang="en-US" sz="2000" dirty="0"/>
              <a:t>Flat- Panel Display </a:t>
            </a:r>
            <a:endParaRPr lang="en-AU" sz="2000" dirty="0"/>
          </a:p>
          <a:p>
            <a:pPr lvl="0" fontAlgn="base"/>
            <a:endParaRPr lang="en-AU" sz="2000" dirty="0"/>
          </a:p>
          <a:p>
            <a:endParaRPr lang="en-AU" sz="2000" dirty="0"/>
          </a:p>
        </p:txBody>
      </p:sp>
    </p:spTree>
    <p:extLst>
      <p:ext uri="{BB962C8B-B14F-4D97-AF65-F5344CB8AC3E}">
        <p14:creationId xmlns:p14="http://schemas.microsoft.com/office/powerpoint/2010/main" val="219956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F4C5-68F5-4D67-8418-30922846F67A}"/>
              </a:ext>
            </a:extLst>
          </p:cNvPr>
          <p:cNvSpPr>
            <a:spLocks noGrp="1"/>
          </p:cNvSpPr>
          <p:nvPr>
            <p:ph type="title"/>
          </p:nvPr>
        </p:nvSpPr>
        <p:spPr>
          <a:xfrm>
            <a:off x="632459" y="391159"/>
            <a:ext cx="7879080" cy="984885"/>
          </a:xfrm>
        </p:spPr>
        <p:txBody>
          <a:bodyPr/>
          <a:lstStyle/>
          <a:p>
            <a:r>
              <a:rPr lang="en-US" b="1" dirty="0"/>
              <a:t>Cathode-Ray Tube (CRT) Monitor </a:t>
            </a:r>
            <a:br>
              <a:rPr lang="en-AU" b="1" dirty="0"/>
            </a:br>
            <a:endParaRPr lang="en-AU" dirty="0"/>
          </a:p>
        </p:txBody>
      </p:sp>
      <p:sp>
        <p:nvSpPr>
          <p:cNvPr id="3" name="Text Placeholder 2">
            <a:extLst>
              <a:ext uri="{FF2B5EF4-FFF2-40B4-BE49-F238E27FC236}">
                <a16:creationId xmlns:a16="http://schemas.microsoft.com/office/drawing/2014/main" id="{945CC551-CAA1-4718-AF73-E81FE4E58B36}"/>
              </a:ext>
            </a:extLst>
          </p:cNvPr>
          <p:cNvSpPr>
            <a:spLocks noGrp="1"/>
          </p:cNvSpPr>
          <p:nvPr>
            <p:ph type="body" idx="1"/>
          </p:nvPr>
        </p:nvSpPr>
        <p:spPr>
          <a:xfrm>
            <a:off x="691515" y="1143000"/>
            <a:ext cx="7760969" cy="1684199"/>
          </a:xfrm>
        </p:spPr>
        <p:txBody>
          <a:bodyPr/>
          <a:lstStyle/>
          <a:p>
            <a:r>
              <a:rPr lang="en-US" dirty="0"/>
              <a:t>The CRT display is made up of small picture elements called pixels. The smaller the pixels, the better the image clarity, or resolution. </a:t>
            </a:r>
            <a:endParaRPr lang="en-AU" dirty="0"/>
          </a:p>
        </p:txBody>
      </p:sp>
      <p:pic>
        <p:nvPicPr>
          <p:cNvPr id="4" name="Picture 3">
            <a:extLst>
              <a:ext uri="{FF2B5EF4-FFF2-40B4-BE49-F238E27FC236}">
                <a16:creationId xmlns:a16="http://schemas.microsoft.com/office/drawing/2014/main" id="{02944F07-EB81-4B21-B6B9-CB7B625BAE6E}"/>
              </a:ext>
            </a:extLst>
          </p:cNvPr>
          <p:cNvPicPr/>
          <p:nvPr/>
        </p:nvPicPr>
        <p:blipFill>
          <a:blip r:embed="rId2"/>
          <a:stretch>
            <a:fillRect/>
          </a:stretch>
        </p:blipFill>
        <p:spPr>
          <a:xfrm>
            <a:off x="2514600" y="2886450"/>
            <a:ext cx="3337560" cy="2778125"/>
          </a:xfrm>
          <a:prstGeom prst="rect">
            <a:avLst/>
          </a:prstGeom>
        </p:spPr>
      </p:pic>
    </p:spTree>
    <p:extLst>
      <p:ext uri="{BB962C8B-B14F-4D97-AF65-F5344CB8AC3E}">
        <p14:creationId xmlns:p14="http://schemas.microsoft.com/office/powerpoint/2010/main" val="42932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D34F-6C4A-4F78-8F0D-745FDF774B08}"/>
              </a:ext>
            </a:extLst>
          </p:cNvPr>
          <p:cNvSpPr>
            <a:spLocks noGrp="1"/>
          </p:cNvSpPr>
          <p:nvPr>
            <p:ph type="title"/>
          </p:nvPr>
        </p:nvSpPr>
        <p:spPr>
          <a:xfrm>
            <a:off x="632459" y="391159"/>
            <a:ext cx="7879080" cy="984885"/>
          </a:xfrm>
        </p:spPr>
        <p:txBody>
          <a:bodyPr/>
          <a:lstStyle/>
          <a:p>
            <a:r>
              <a:rPr lang="en-US" b="1" dirty="0"/>
              <a:t>Flat-Panel Display Monitor </a:t>
            </a:r>
            <a:br>
              <a:rPr lang="en-AU" b="1" dirty="0"/>
            </a:br>
            <a:endParaRPr lang="en-AU" dirty="0"/>
          </a:p>
        </p:txBody>
      </p:sp>
      <p:sp>
        <p:nvSpPr>
          <p:cNvPr id="3" name="Text Placeholder 2">
            <a:extLst>
              <a:ext uri="{FF2B5EF4-FFF2-40B4-BE49-F238E27FC236}">
                <a16:creationId xmlns:a16="http://schemas.microsoft.com/office/drawing/2014/main" id="{2AF4FAEA-1FD5-41CE-9B40-B34A99BAC1D7}"/>
              </a:ext>
            </a:extLst>
          </p:cNvPr>
          <p:cNvSpPr>
            <a:spLocks noGrp="1"/>
          </p:cNvSpPr>
          <p:nvPr>
            <p:ph type="body" idx="1"/>
          </p:nvPr>
        </p:nvSpPr>
        <p:spPr>
          <a:xfrm>
            <a:off x="691515" y="1066800"/>
            <a:ext cx="7760969" cy="2462213"/>
          </a:xfrm>
        </p:spPr>
        <p:txBody>
          <a:bodyPr/>
          <a:lstStyle/>
          <a:p>
            <a:r>
              <a:rPr lang="en-US" sz="1600" dirty="0"/>
              <a:t>The flat-panel display refers to a class of video devices that have reduced volume, weight and power requirement in comparison to the CRT. </a:t>
            </a:r>
          </a:p>
          <a:p>
            <a:endParaRPr lang="en-US" sz="1600" dirty="0"/>
          </a:p>
          <a:p>
            <a:r>
              <a:rPr lang="en-US" sz="1600" dirty="0"/>
              <a:t>The flat-panel display is divided into two categories </a:t>
            </a:r>
            <a:endParaRPr lang="en-AU" sz="1600" dirty="0"/>
          </a:p>
          <a:p>
            <a:pPr lvl="0" fontAlgn="base"/>
            <a:r>
              <a:rPr lang="en-US" sz="1600" b="1" dirty="0"/>
              <a:t>Emissive Displays</a:t>
            </a:r>
            <a:r>
              <a:rPr lang="en-US" sz="1600" dirty="0"/>
              <a:t> - The emissive displays are devices that convert electrical energy into light. Example are plasma panel and LED (Light-Emitting Diodes). </a:t>
            </a:r>
            <a:endParaRPr lang="en-AU" sz="1600" dirty="0"/>
          </a:p>
          <a:p>
            <a:pPr lvl="0" fontAlgn="base"/>
            <a:r>
              <a:rPr lang="en-US" sz="1600" b="1" dirty="0"/>
              <a:t>Non-Emissive Displays</a:t>
            </a:r>
            <a:r>
              <a:rPr lang="en-US" sz="1600" dirty="0"/>
              <a:t> - The Non-emissive displays use optical effects to convert sunlight or light from some other source into graphics patterns. Example is LCD (Liquid-Crystal Device) </a:t>
            </a:r>
            <a:endParaRPr lang="en-AU" sz="1600" dirty="0"/>
          </a:p>
          <a:p>
            <a:endParaRPr lang="en-AU" sz="1600" dirty="0"/>
          </a:p>
        </p:txBody>
      </p:sp>
      <p:pic>
        <p:nvPicPr>
          <p:cNvPr id="5" name="Picture 4">
            <a:extLst>
              <a:ext uri="{FF2B5EF4-FFF2-40B4-BE49-F238E27FC236}">
                <a16:creationId xmlns:a16="http://schemas.microsoft.com/office/drawing/2014/main" id="{E6025110-629A-44F1-BE33-0C62DB435068}"/>
              </a:ext>
            </a:extLst>
          </p:cNvPr>
          <p:cNvPicPr/>
          <p:nvPr/>
        </p:nvPicPr>
        <p:blipFill>
          <a:blip r:embed="rId2"/>
          <a:stretch>
            <a:fillRect/>
          </a:stretch>
        </p:blipFill>
        <p:spPr>
          <a:xfrm>
            <a:off x="2734627" y="3048000"/>
            <a:ext cx="3811270" cy="3146107"/>
          </a:xfrm>
          <a:prstGeom prst="rect">
            <a:avLst/>
          </a:prstGeom>
        </p:spPr>
      </p:pic>
    </p:spTree>
    <p:extLst>
      <p:ext uri="{BB962C8B-B14F-4D97-AF65-F5344CB8AC3E}">
        <p14:creationId xmlns:p14="http://schemas.microsoft.com/office/powerpoint/2010/main" val="78722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3271-4B2F-471E-AC13-1BC11041DAC2}"/>
              </a:ext>
            </a:extLst>
          </p:cNvPr>
          <p:cNvSpPr>
            <a:spLocks noGrp="1"/>
          </p:cNvSpPr>
          <p:nvPr>
            <p:ph type="title"/>
          </p:nvPr>
        </p:nvSpPr>
        <p:spPr>
          <a:xfrm>
            <a:off x="632459" y="391159"/>
            <a:ext cx="7879080" cy="492443"/>
          </a:xfrm>
        </p:spPr>
        <p:txBody>
          <a:bodyPr/>
          <a:lstStyle/>
          <a:p>
            <a:r>
              <a:rPr lang="en-US" b="1" dirty="0"/>
              <a:t>Printers</a:t>
            </a:r>
            <a:endParaRPr lang="en-AU" dirty="0"/>
          </a:p>
        </p:txBody>
      </p:sp>
      <p:sp>
        <p:nvSpPr>
          <p:cNvPr id="3" name="Text Placeholder 2">
            <a:extLst>
              <a:ext uri="{FF2B5EF4-FFF2-40B4-BE49-F238E27FC236}">
                <a16:creationId xmlns:a16="http://schemas.microsoft.com/office/drawing/2014/main" id="{C43ADC94-A7F5-4E92-8569-5317A0B14EF8}"/>
              </a:ext>
            </a:extLst>
          </p:cNvPr>
          <p:cNvSpPr>
            <a:spLocks noGrp="1"/>
          </p:cNvSpPr>
          <p:nvPr>
            <p:ph type="body" idx="1"/>
          </p:nvPr>
        </p:nvSpPr>
        <p:spPr>
          <a:xfrm>
            <a:off x="691515" y="990600"/>
            <a:ext cx="7760969" cy="2800767"/>
          </a:xfrm>
        </p:spPr>
        <p:txBody>
          <a:bodyPr/>
          <a:lstStyle/>
          <a:p>
            <a:r>
              <a:rPr lang="en-US" dirty="0"/>
              <a:t>Printer is an output device, which is used to print information on paper. </a:t>
            </a:r>
          </a:p>
          <a:p>
            <a:endParaRPr lang="en-AU" dirty="0"/>
          </a:p>
          <a:p>
            <a:r>
              <a:rPr lang="en-US" b="1" dirty="0"/>
              <a:t>There are two types of printers: </a:t>
            </a:r>
            <a:endParaRPr lang="en-AU" b="1" dirty="0"/>
          </a:p>
          <a:p>
            <a:pPr marL="457200" lvl="0" indent="-457200">
              <a:buFont typeface="Arial" panose="020B0604020202020204" pitchFamily="34" charset="0"/>
              <a:buChar char="•"/>
            </a:pPr>
            <a:r>
              <a:rPr lang="en-US" dirty="0"/>
              <a:t>Impact Printers</a:t>
            </a:r>
            <a:endParaRPr lang="en-AU" dirty="0"/>
          </a:p>
          <a:p>
            <a:pPr marL="457200" lvl="0" indent="-457200">
              <a:buFont typeface="Arial" panose="020B0604020202020204" pitchFamily="34" charset="0"/>
              <a:buChar char="•"/>
            </a:pPr>
            <a:r>
              <a:rPr lang="en-US" dirty="0"/>
              <a:t>Non-Impact Printers </a:t>
            </a:r>
            <a:endParaRPr lang="en-AU" dirty="0"/>
          </a:p>
          <a:p>
            <a:endParaRPr lang="en-AU" dirty="0"/>
          </a:p>
        </p:txBody>
      </p:sp>
    </p:spTree>
    <p:extLst>
      <p:ext uri="{BB962C8B-B14F-4D97-AF65-F5344CB8AC3E}">
        <p14:creationId xmlns:p14="http://schemas.microsoft.com/office/powerpoint/2010/main" val="416042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80CC-47BE-4B57-9E5E-F682CEE9FC53}"/>
              </a:ext>
            </a:extLst>
          </p:cNvPr>
          <p:cNvSpPr>
            <a:spLocks noGrp="1"/>
          </p:cNvSpPr>
          <p:nvPr>
            <p:ph type="title"/>
          </p:nvPr>
        </p:nvSpPr>
        <p:spPr>
          <a:xfrm>
            <a:off x="632459" y="391159"/>
            <a:ext cx="7879080" cy="492443"/>
          </a:xfrm>
        </p:spPr>
        <p:txBody>
          <a:bodyPr/>
          <a:lstStyle/>
          <a:p>
            <a:r>
              <a:rPr lang="en-US" b="1" dirty="0"/>
              <a:t>Impact printers</a:t>
            </a:r>
            <a:endParaRPr lang="en-AU" b="1" dirty="0"/>
          </a:p>
        </p:txBody>
      </p:sp>
      <p:sp>
        <p:nvSpPr>
          <p:cNvPr id="3" name="Text Placeholder 2">
            <a:extLst>
              <a:ext uri="{FF2B5EF4-FFF2-40B4-BE49-F238E27FC236}">
                <a16:creationId xmlns:a16="http://schemas.microsoft.com/office/drawing/2014/main" id="{0D881A78-369B-44C7-8B1E-1A4AE14F345C}"/>
              </a:ext>
            </a:extLst>
          </p:cNvPr>
          <p:cNvSpPr>
            <a:spLocks noGrp="1"/>
          </p:cNvSpPr>
          <p:nvPr>
            <p:ph type="body" idx="1"/>
          </p:nvPr>
        </p:nvSpPr>
        <p:spPr>
          <a:xfrm>
            <a:off x="691515" y="1219200"/>
            <a:ext cx="7760969" cy="4801314"/>
          </a:xfrm>
        </p:spPr>
        <p:txBody>
          <a:bodyPr/>
          <a:lstStyle/>
          <a:p>
            <a:r>
              <a:rPr lang="en-US" dirty="0"/>
              <a:t>These printers are of two types </a:t>
            </a:r>
            <a:endParaRPr lang="en-AU" dirty="0"/>
          </a:p>
          <a:p>
            <a:pPr marL="457200" lvl="0" indent="-457200" fontAlgn="base">
              <a:buFont typeface="Arial" panose="020B0604020202020204" pitchFamily="34" charset="0"/>
              <a:buChar char="•"/>
            </a:pPr>
            <a:r>
              <a:rPr lang="en-US" dirty="0"/>
              <a:t>Character printers </a:t>
            </a:r>
            <a:endParaRPr lang="en-AU" dirty="0"/>
          </a:p>
          <a:p>
            <a:pPr marL="457200" lvl="0" indent="-457200" fontAlgn="base">
              <a:buFont typeface="Arial" panose="020B0604020202020204" pitchFamily="34" charset="0"/>
              <a:buChar char="•"/>
            </a:pPr>
            <a:r>
              <a:rPr lang="en-US" dirty="0"/>
              <a:t>Line printers </a:t>
            </a:r>
          </a:p>
          <a:p>
            <a:pPr lvl="0" fontAlgn="base"/>
            <a:endParaRPr lang="en-US" dirty="0"/>
          </a:p>
          <a:p>
            <a:r>
              <a:rPr lang="en-US" b="1" dirty="0"/>
              <a:t>Character Printers </a:t>
            </a:r>
            <a:endParaRPr lang="en-AU" b="1" dirty="0"/>
          </a:p>
          <a:p>
            <a:r>
              <a:rPr lang="en-US" dirty="0"/>
              <a:t>Character printers are the printers which print one character at a time. </a:t>
            </a:r>
            <a:endParaRPr lang="en-AU" dirty="0"/>
          </a:p>
          <a:p>
            <a:r>
              <a:rPr lang="en-US" dirty="0"/>
              <a:t>These are further divided into two types </a:t>
            </a:r>
            <a:endParaRPr lang="en-AU" dirty="0"/>
          </a:p>
          <a:p>
            <a:pPr marL="457200" lvl="0" indent="-457200" fontAlgn="base">
              <a:buFont typeface="Arial" panose="020B0604020202020204" pitchFamily="34" charset="0"/>
              <a:buChar char="•"/>
            </a:pPr>
            <a:r>
              <a:rPr lang="en-US" dirty="0"/>
              <a:t>Dot Matrix Printer(DMP) </a:t>
            </a:r>
            <a:endParaRPr lang="en-AU" dirty="0"/>
          </a:p>
          <a:p>
            <a:pPr marL="457200" lvl="0" indent="-457200" fontAlgn="base">
              <a:buFont typeface="Arial" panose="020B0604020202020204" pitchFamily="34" charset="0"/>
              <a:buChar char="•"/>
            </a:pPr>
            <a:r>
              <a:rPr lang="en-US" dirty="0"/>
              <a:t>Daisy Wheel </a:t>
            </a:r>
            <a:endParaRPr lang="en-AU" dirty="0"/>
          </a:p>
          <a:p>
            <a:pPr lvl="0" fontAlgn="base"/>
            <a:endParaRPr lang="en-AU" dirty="0"/>
          </a:p>
          <a:p>
            <a:endParaRPr lang="en-AU" dirty="0"/>
          </a:p>
        </p:txBody>
      </p:sp>
    </p:spTree>
    <p:extLst>
      <p:ext uri="{BB962C8B-B14F-4D97-AF65-F5344CB8AC3E}">
        <p14:creationId xmlns:p14="http://schemas.microsoft.com/office/powerpoint/2010/main" val="216059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E652-DAB2-4075-A53A-F9D9AF1C00A5}"/>
              </a:ext>
            </a:extLst>
          </p:cNvPr>
          <p:cNvSpPr>
            <a:spLocks noGrp="1"/>
          </p:cNvSpPr>
          <p:nvPr>
            <p:ph type="title"/>
          </p:nvPr>
        </p:nvSpPr>
        <p:spPr>
          <a:xfrm>
            <a:off x="632459" y="334888"/>
            <a:ext cx="7879080" cy="492443"/>
          </a:xfrm>
        </p:spPr>
        <p:txBody>
          <a:bodyPr/>
          <a:lstStyle/>
          <a:p>
            <a:r>
              <a:rPr lang="en-US" b="1" dirty="0"/>
              <a:t>Input Devices</a:t>
            </a:r>
            <a:r>
              <a:rPr lang="en-US" dirty="0"/>
              <a:t> </a:t>
            </a:r>
            <a:endParaRPr lang="en-AU" b="1" dirty="0"/>
          </a:p>
        </p:txBody>
      </p:sp>
      <p:sp>
        <p:nvSpPr>
          <p:cNvPr id="3" name="Text Placeholder 2">
            <a:extLst>
              <a:ext uri="{FF2B5EF4-FFF2-40B4-BE49-F238E27FC236}">
                <a16:creationId xmlns:a16="http://schemas.microsoft.com/office/drawing/2014/main" id="{23759AB3-2A45-4255-A4B9-06C65FE58650}"/>
              </a:ext>
            </a:extLst>
          </p:cNvPr>
          <p:cNvSpPr>
            <a:spLocks noGrp="1"/>
          </p:cNvSpPr>
          <p:nvPr>
            <p:ph type="body" idx="1"/>
          </p:nvPr>
        </p:nvSpPr>
        <p:spPr>
          <a:xfrm>
            <a:off x="691515" y="1066800"/>
            <a:ext cx="7760969" cy="4708981"/>
          </a:xfrm>
        </p:spPr>
        <p:txBody>
          <a:bodyPr/>
          <a:lstStyle/>
          <a:p>
            <a:r>
              <a:rPr lang="en-US" sz="2000" b="1" dirty="0"/>
              <a:t>Following are few of the important input devices which are used in a computer: </a:t>
            </a:r>
          </a:p>
          <a:p>
            <a:endParaRPr lang="en-AU" sz="2000" dirty="0"/>
          </a:p>
          <a:p>
            <a:pPr marL="342900" lvl="0" indent="-342900" fontAlgn="base">
              <a:buFont typeface="Arial" panose="020B0604020202020204" pitchFamily="34" charset="0"/>
              <a:buChar char="•"/>
            </a:pPr>
            <a:r>
              <a:rPr lang="en-US" sz="2000" dirty="0"/>
              <a:t>Keyboard </a:t>
            </a:r>
            <a:endParaRPr lang="en-AU" sz="2000" dirty="0"/>
          </a:p>
          <a:p>
            <a:pPr marL="342900" lvl="0" indent="-342900" fontAlgn="base">
              <a:buFont typeface="Arial" panose="020B0604020202020204" pitchFamily="34" charset="0"/>
              <a:buChar char="•"/>
            </a:pPr>
            <a:r>
              <a:rPr lang="en-US" sz="2000" dirty="0"/>
              <a:t>Mouse </a:t>
            </a:r>
            <a:endParaRPr lang="en-AU" sz="2000" dirty="0"/>
          </a:p>
          <a:p>
            <a:pPr marL="342900" lvl="0" indent="-342900" fontAlgn="base">
              <a:buFont typeface="Arial" panose="020B0604020202020204" pitchFamily="34" charset="0"/>
              <a:buChar char="•"/>
            </a:pPr>
            <a:r>
              <a:rPr lang="en-US" sz="2000" dirty="0"/>
              <a:t>Joy Stick </a:t>
            </a:r>
            <a:endParaRPr lang="en-AU" sz="2000" dirty="0"/>
          </a:p>
          <a:p>
            <a:pPr marL="342900" lvl="0" indent="-342900" fontAlgn="base">
              <a:buFont typeface="Arial" panose="020B0604020202020204" pitchFamily="34" charset="0"/>
              <a:buChar char="•"/>
            </a:pPr>
            <a:r>
              <a:rPr lang="en-US" sz="2000" dirty="0"/>
              <a:t>Light pen </a:t>
            </a:r>
            <a:endParaRPr lang="en-AU" sz="2000" dirty="0"/>
          </a:p>
          <a:p>
            <a:pPr marL="342900" lvl="0" indent="-342900" fontAlgn="base">
              <a:buFont typeface="Arial" panose="020B0604020202020204" pitchFamily="34" charset="0"/>
              <a:buChar char="•"/>
            </a:pPr>
            <a:r>
              <a:rPr lang="en-US" sz="2000" dirty="0"/>
              <a:t>Track Ball </a:t>
            </a:r>
            <a:endParaRPr lang="en-AU" sz="2000" dirty="0"/>
          </a:p>
          <a:p>
            <a:pPr marL="342900" lvl="0" indent="-342900" fontAlgn="base">
              <a:buFont typeface="Arial" panose="020B0604020202020204" pitchFamily="34" charset="0"/>
              <a:buChar char="•"/>
            </a:pPr>
            <a:r>
              <a:rPr lang="en-US" sz="2000" dirty="0"/>
              <a:t>Scanner </a:t>
            </a:r>
            <a:endParaRPr lang="en-AU" sz="2000" dirty="0"/>
          </a:p>
          <a:p>
            <a:pPr marL="342900" lvl="0" indent="-342900" fontAlgn="base">
              <a:buFont typeface="Arial" panose="020B0604020202020204" pitchFamily="34" charset="0"/>
              <a:buChar char="•"/>
            </a:pPr>
            <a:r>
              <a:rPr lang="en-US" sz="2000" dirty="0"/>
              <a:t>Graphic Tablet </a:t>
            </a:r>
            <a:endParaRPr lang="en-AU" sz="2000" dirty="0"/>
          </a:p>
          <a:p>
            <a:pPr marL="342900" lvl="0" indent="-342900" fontAlgn="base">
              <a:buFont typeface="Arial" panose="020B0604020202020204" pitchFamily="34" charset="0"/>
              <a:buChar char="•"/>
            </a:pPr>
            <a:r>
              <a:rPr lang="en-US" sz="2000" dirty="0"/>
              <a:t>Microphone </a:t>
            </a:r>
            <a:endParaRPr lang="en-AU" sz="2000" dirty="0"/>
          </a:p>
          <a:p>
            <a:pPr marL="342900" lvl="0" indent="-342900" fontAlgn="base">
              <a:buFont typeface="Arial" panose="020B0604020202020204" pitchFamily="34" charset="0"/>
              <a:buChar char="•"/>
            </a:pPr>
            <a:r>
              <a:rPr lang="en-US" sz="2000" dirty="0"/>
              <a:t>Magnetic Ink Card Reader(MICR) </a:t>
            </a:r>
            <a:endParaRPr lang="en-AU" sz="2000" dirty="0"/>
          </a:p>
          <a:p>
            <a:pPr marL="342900" lvl="0" indent="-342900" fontAlgn="base">
              <a:buFont typeface="Arial" panose="020B0604020202020204" pitchFamily="34" charset="0"/>
              <a:buChar char="•"/>
            </a:pPr>
            <a:r>
              <a:rPr lang="en-US" sz="2000" dirty="0"/>
              <a:t>Optical Character Reader(OCR) </a:t>
            </a:r>
            <a:endParaRPr lang="en-AU" sz="2000" dirty="0"/>
          </a:p>
          <a:p>
            <a:pPr marL="342900" lvl="0" indent="-342900" fontAlgn="base">
              <a:buFont typeface="Arial" panose="020B0604020202020204" pitchFamily="34" charset="0"/>
              <a:buChar char="•"/>
            </a:pPr>
            <a:r>
              <a:rPr lang="en-US" sz="2000" dirty="0"/>
              <a:t>Bar Code Reader </a:t>
            </a:r>
            <a:endParaRPr lang="en-AU" sz="2000" dirty="0"/>
          </a:p>
          <a:p>
            <a:pPr marL="342900" indent="-342900">
              <a:buFont typeface="Arial" panose="020B0604020202020204" pitchFamily="34" charset="0"/>
              <a:buChar char="•"/>
            </a:pPr>
            <a:r>
              <a:rPr lang="en-US" sz="2000" dirty="0"/>
              <a:t>Optical Mark Reader(OMR)</a:t>
            </a:r>
            <a:endParaRPr lang="en-AU" dirty="0"/>
          </a:p>
        </p:txBody>
      </p:sp>
    </p:spTree>
    <p:extLst>
      <p:ext uri="{BB962C8B-B14F-4D97-AF65-F5344CB8AC3E}">
        <p14:creationId xmlns:p14="http://schemas.microsoft.com/office/powerpoint/2010/main" val="158887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1A20-02E5-40A3-8183-8FE7108845AD}"/>
              </a:ext>
            </a:extLst>
          </p:cNvPr>
          <p:cNvSpPr>
            <a:spLocks noGrp="1"/>
          </p:cNvSpPr>
          <p:nvPr>
            <p:ph type="title"/>
          </p:nvPr>
        </p:nvSpPr>
        <p:spPr>
          <a:xfrm>
            <a:off x="632459" y="391159"/>
            <a:ext cx="7879080" cy="984885"/>
          </a:xfrm>
        </p:spPr>
        <p:txBody>
          <a:bodyPr/>
          <a:lstStyle/>
          <a:p>
            <a:r>
              <a:rPr lang="en-US" b="1" dirty="0"/>
              <a:t>Dot Matrix Printer </a:t>
            </a:r>
            <a:br>
              <a:rPr lang="en-AU" b="1" dirty="0"/>
            </a:br>
            <a:endParaRPr lang="en-AU" dirty="0"/>
          </a:p>
        </p:txBody>
      </p:sp>
      <p:sp>
        <p:nvSpPr>
          <p:cNvPr id="3" name="Text Placeholder 2">
            <a:extLst>
              <a:ext uri="{FF2B5EF4-FFF2-40B4-BE49-F238E27FC236}">
                <a16:creationId xmlns:a16="http://schemas.microsoft.com/office/drawing/2014/main" id="{9C135659-79C3-4E22-8CFB-801F0F519F85}"/>
              </a:ext>
            </a:extLst>
          </p:cNvPr>
          <p:cNvSpPr>
            <a:spLocks noGrp="1"/>
          </p:cNvSpPr>
          <p:nvPr>
            <p:ph type="body" idx="1"/>
          </p:nvPr>
        </p:nvSpPr>
        <p:spPr>
          <a:xfrm>
            <a:off x="691515" y="1143000"/>
            <a:ext cx="7760969" cy="3684746"/>
          </a:xfrm>
        </p:spPr>
        <p:txBody>
          <a:bodyPr/>
          <a:lstStyle/>
          <a:p>
            <a:r>
              <a:rPr lang="en-US" dirty="0"/>
              <a:t>In the market one of the most popular printers is Dot Matrix Printer. These printers are popular because of their ease of printing and economical price. Each character printed is in form of pattern of dots and head consists of a Matrix of Pins of size (5*7, 7*9, 9*7 or 9*9) which come out to form a character that is why it is called Dot Matrix Printer. </a:t>
            </a:r>
            <a:endParaRPr lang="en-AU" dirty="0"/>
          </a:p>
          <a:p>
            <a:endParaRPr lang="en-AU" dirty="0"/>
          </a:p>
        </p:txBody>
      </p:sp>
      <p:pic>
        <p:nvPicPr>
          <p:cNvPr id="4" name="Picture 3">
            <a:extLst>
              <a:ext uri="{FF2B5EF4-FFF2-40B4-BE49-F238E27FC236}">
                <a16:creationId xmlns:a16="http://schemas.microsoft.com/office/drawing/2014/main" id="{A411D7A9-0863-48D7-ABA2-57F8874B4816}"/>
              </a:ext>
            </a:extLst>
          </p:cNvPr>
          <p:cNvPicPr/>
          <p:nvPr/>
        </p:nvPicPr>
        <p:blipFill>
          <a:blip r:embed="rId2"/>
          <a:stretch>
            <a:fillRect/>
          </a:stretch>
        </p:blipFill>
        <p:spPr>
          <a:xfrm>
            <a:off x="2666364" y="4038600"/>
            <a:ext cx="3811270" cy="2576830"/>
          </a:xfrm>
          <a:prstGeom prst="rect">
            <a:avLst/>
          </a:prstGeom>
        </p:spPr>
      </p:pic>
    </p:spTree>
    <p:extLst>
      <p:ext uri="{BB962C8B-B14F-4D97-AF65-F5344CB8AC3E}">
        <p14:creationId xmlns:p14="http://schemas.microsoft.com/office/powerpoint/2010/main" val="40379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DC41-0199-430D-8914-C2CB3E778FEA}"/>
              </a:ext>
            </a:extLst>
          </p:cNvPr>
          <p:cNvSpPr>
            <a:spLocks noGrp="1"/>
          </p:cNvSpPr>
          <p:nvPr>
            <p:ph type="title"/>
          </p:nvPr>
        </p:nvSpPr>
        <p:spPr>
          <a:xfrm>
            <a:off x="632459" y="391159"/>
            <a:ext cx="7879080" cy="984885"/>
          </a:xfrm>
        </p:spPr>
        <p:txBody>
          <a:bodyPr/>
          <a:lstStyle/>
          <a:p>
            <a:r>
              <a:rPr lang="en-US" b="1" dirty="0"/>
              <a:t>Daisy Wheel </a:t>
            </a:r>
            <a:br>
              <a:rPr lang="en-AU" b="1" dirty="0"/>
            </a:br>
            <a:endParaRPr lang="en-AU" dirty="0"/>
          </a:p>
        </p:txBody>
      </p:sp>
      <p:sp>
        <p:nvSpPr>
          <p:cNvPr id="3" name="Text Placeholder 2">
            <a:extLst>
              <a:ext uri="{FF2B5EF4-FFF2-40B4-BE49-F238E27FC236}">
                <a16:creationId xmlns:a16="http://schemas.microsoft.com/office/drawing/2014/main" id="{92919B10-0F65-40C3-A64D-E671BDCD2B86}"/>
              </a:ext>
            </a:extLst>
          </p:cNvPr>
          <p:cNvSpPr>
            <a:spLocks noGrp="1"/>
          </p:cNvSpPr>
          <p:nvPr>
            <p:ph type="body" idx="1"/>
          </p:nvPr>
        </p:nvSpPr>
        <p:spPr>
          <a:xfrm>
            <a:off x="691515" y="1143000"/>
            <a:ext cx="7760969" cy="1684199"/>
          </a:xfrm>
        </p:spPr>
        <p:txBody>
          <a:bodyPr/>
          <a:lstStyle/>
          <a:p>
            <a:r>
              <a:rPr lang="en-US" dirty="0"/>
              <a:t>Head is lying on a wheel and pins corresponding to characters are like petals of Daisy (flower name) that is why it is called Daisy Wheel Printer. </a:t>
            </a:r>
            <a:endParaRPr lang="en-AU" dirty="0"/>
          </a:p>
        </p:txBody>
      </p:sp>
      <p:pic>
        <p:nvPicPr>
          <p:cNvPr id="4" name="Picture 3">
            <a:extLst>
              <a:ext uri="{FF2B5EF4-FFF2-40B4-BE49-F238E27FC236}">
                <a16:creationId xmlns:a16="http://schemas.microsoft.com/office/drawing/2014/main" id="{AA90D4D6-C075-4507-92BA-94447A749B91}"/>
              </a:ext>
            </a:extLst>
          </p:cNvPr>
          <p:cNvPicPr/>
          <p:nvPr/>
        </p:nvPicPr>
        <p:blipFill>
          <a:blip r:embed="rId2"/>
          <a:stretch>
            <a:fillRect/>
          </a:stretch>
        </p:blipFill>
        <p:spPr>
          <a:xfrm>
            <a:off x="1600200" y="2827200"/>
            <a:ext cx="4420870" cy="2553726"/>
          </a:xfrm>
          <a:prstGeom prst="rect">
            <a:avLst/>
          </a:prstGeom>
        </p:spPr>
      </p:pic>
    </p:spTree>
    <p:extLst>
      <p:ext uri="{BB962C8B-B14F-4D97-AF65-F5344CB8AC3E}">
        <p14:creationId xmlns:p14="http://schemas.microsoft.com/office/powerpoint/2010/main" val="126490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52BC-7AFE-4C27-B759-80F2CA1DA4E9}"/>
              </a:ext>
            </a:extLst>
          </p:cNvPr>
          <p:cNvSpPr>
            <a:spLocks noGrp="1"/>
          </p:cNvSpPr>
          <p:nvPr>
            <p:ph type="title"/>
          </p:nvPr>
        </p:nvSpPr>
        <p:spPr>
          <a:xfrm>
            <a:off x="632459" y="391159"/>
            <a:ext cx="7879080" cy="984885"/>
          </a:xfrm>
        </p:spPr>
        <p:txBody>
          <a:bodyPr/>
          <a:lstStyle/>
          <a:p>
            <a:r>
              <a:rPr lang="en-US" b="1" dirty="0"/>
              <a:t>Line Printers </a:t>
            </a:r>
            <a:br>
              <a:rPr lang="en-AU" b="1" dirty="0"/>
            </a:br>
            <a:endParaRPr lang="en-AU" dirty="0"/>
          </a:p>
        </p:txBody>
      </p:sp>
      <p:sp>
        <p:nvSpPr>
          <p:cNvPr id="3" name="Text Placeholder 2">
            <a:extLst>
              <a:ext uri="{FF2B5EF4-FFF2-40B4-BE49-F238E27FC236}">
                <a16:creationId xmlns:a16="http://schemas.microsoft.com/office/drawing/2014/main" id="{A7BEDA6D-804A-4B54-803F-5E9DB3D04FE4}"/>
              </a:ext>
            </a:extLst>
          </p:cNvPr>
          <p:cNvSpPr>
            <a:spLocks noGrp="1"/>
          </p:cNvSpPr>
          <p:nvPr>
            <p:ph type="body" idx="1"/>
          </p:nvPr>
        </p:nvSpPr>
        <p:spPr>
          <a:xfrm>
            <a:off x="691515" y="1219201"/>
            <a:ext cx="7760969" cy="6001643"/>
          </a:xfrm>
        </p:spPr>
        <p:txBody>
          <a:bodyPr/>
          <a:lstStyle/>
          <a:p>
            <a:r>
              <a:rPr lang="en-US" dirty="0"/>
              <a:t>Line printers are the printers which print one line at a time. </a:t>
            </a:r>
          </a:p>
          <a:p>
            <a:endParaRPr lang="en-US" dirty="0"/>
          </a:p>
          <a:p>
            <a:endParaRPr lang="en-US" dirty="0"/>
          </a:p>
          <a:p>
            <a:endParaRPr lang="en-US" dirty="0"/>
          </a:p>
          <a:p>
            <a:endParaRPr lang="en-US" dirty="0"/>
          </a:p>
          <a:p>
            <a:endParaRPr lang="en-US" dirty="0"/>
          </a:p>
          <a:p>
            <a:endParaRPr lang="en-US" dirty="0"/>
          </a:p>
          <a:p>
            <a:r>
              <a:rPr lang="en-US" dirty="0"/>
              <a:t>These are of further two types </a:t>
            </a:r>
            <a:endParaRPr lang="en-AU" dirty="0"/>
          </a:p>
          <a:p>
            <a:pPr marL="457200" lvl="0" indent="-457200">
              <a:buFont typeface="Arial" panose="020B0604020202020204" pitchFamily="34" charset="0"/>
              <a:buChar char="•"/>
            </a:pPr>
            <a:r>
              <a:rPr lang="en-US" dirty="0"/>
              <a:t>Drum Printer</a:t>
            </a:r>
            <a:endParaRPr lang="en-AU" dirty="0"/>
          </a:p>
          <a:p>
            <a:pPr marL="457200" lvl="0" indent="-457200">
              <a:buFont typeface="Arial" panose="020B0604020202020204" pitchFamily="34" charset="0"/>
              <a:buChar char="•"/>
            </a:pPr>
            <a:r>
              <a:rPr lang="en-US" dirty="0"/>
              <a:t>Chain Printer </a:t>
            </a:r>
            <a:endParaRPr lang="en-AU" dirty="0"/>
          </a:p>
          <a:p>
            <a:endParaRPr lang="en-AU" dirty="0"/>
          </a:p>
          <a:p>
            <a:endParaRPr lang="en-AU" dirty="0"/>
          </a:p>
          <a:p>
            <a:endParaRPr lang="en-AU" dirty="0"/>
          </a:p>
          <a:p>
            <a:endParaRPr lang="en-AU" dirty="0"/>
          </a:p>
        </p:txBody>
      </p:sp>
      <p:pic>
        <p:nvPicPr>
          <p:cNvPr id="4" name="Picture 3">
            <a:extLst>
              <a:ext uri="{FF2B5EF4-FFF2-40B4-BE49-F238E27FC236}">
                <a16:creationId xmlns:a16="http://schemas.microsoft.com/office/drawing/2014/main" id="{5B84085A-672E-4271-A6D8-3F960C407470}"/>
              </a:ext>
            </a:extLst>
          </p:cNvPr>
          <p:cNvPicPr/>
          <p:nvPr/>
        </p:nvPicPr>
        <p:blipFill>
          <a:blip r:embed="rId2"/>
          <a:stretch>
            <a:fillRect/>
          </a:stretch>
        </p:blipFill>
        <p:spPr>
          <a:xfrm>
            <a:off x="1752600" y="1828800"/>
            <a:ext cx="3811270" cy="2410460"/>
          </a:xfrm>
          <a:prstGeom prst="rect">
            <a:avLst/>
          </a:prstGeom>
        </p:spPr>
      </p:pic>
    </p:spTree>
    <p:extLst>
      <p:ext uri="{BB962C8B-B14F-4D97-AF65-F5344CB8AC3E}">
        <p14:creationId xmlns:p14="http://schemas.microsoft.com/office/powerpoint/2010/main" val="105411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161E-B631-4E6D-A119-A519F4223328}"/>
              </a:ext>
            </a:extLst>
          </p:cNvPr>
          <p:cNvSpPr>
            <a:spLocks noGrp="1"/>
          </p:cNvSpPr>
          <p:nvPr>
            <p:ph type="title"/>
          </p:nvPr>
        </p:nvSpPr>
        <p:spPr>
          <a:xfrm>
            <a:off x="632459" y="391159"/>
            <a:ext cx="7879080" cy="984885"/>
          </a:xfrm>
        </p:spPr>
        <p:txBody>
          <a:bodyPr/>
          <a:lstStyle/>
          <a:p>
            <a:r>
              <a:rPr lang="en-US" b="1" dirty="0"/>
              <a:t>Drum Printer </a:t>
            </a:r>
            <a:br>
              <a:rPr lang="en-AU" b="1" dirty="0"/>
            </a:br>
            <a:endParaRPr lang="en-AU" dirty="0"/>
          </a:p>
        </p:txBody>
      </p:sp>
      <p:sp>
        <p:nvSpPr>
          <p:cNvPr id="3" name="Text Placeholder 2">
            <a:extLst>
              <a:ext uri="{FF2B5EF4-FFF2-40B4-BE49-F238E27FC236}">
                <a16:creationId xmlns:a16="http://schemas.microsoft.com/office/drawing/2014/main" id="{126D9703-1370-4C72-BC04-8BD34E7A5949}"/>
              </a:ext>
            </a:extLst>
          </p:cNvPr>
          <p:cNvSpPr>
            <a:spLocks noGrp="1"/>
          </p:cNvSpPr>
          <p:nvPr>
            <p:ph type="body" idx="1"/>
          </p:nvPr>
        </p:nvSpPr>
        <p:spPr>
          <a:xfrm>
            <a:off x="691515" y="1219200"/>
            <a:ext cx="7760969" cy="4401205"/>
          </a:xfrm>
        </p:spPr>
        <p:txBody>
          <a:bodyPr/>
          <a:lstStyle/>
          <a:p>
            <a:r>
              <a:rPr lang="en-US" dirty="0"/>
              <a:t>This printer is like a drum in shape so it is called drum printer. The surface of drum is divided into number of tracks. Total tracks are equal to size of paper i.e. for a paper width of 132 characters, drum will have 132 tracks. </a:t>
            </a:r>
          </a:p>
          <a:p>
            <a:endParaRPr lang="en-US" dirty="0"/>
          </a:p>
          <a:p>
            <a:r>
              <a:rPr lang="en-US" b="1" dirty="0"/>
              <a:t>Chain Printer </a:t>
            </a:r>
            <a:endParaRPr lang="en-AU" b="1" dirty="0"/>
          </a:p>
          <a:p>
            <a:r>
              <a:rPr lang="en-US" dirty="0"/>
              <a:t>In this printer, chain of character sets are used so it is called Chain Printer. A standard character set may have 48, 64, or 96 characters. </a:t>
            </a:r>
            <a:endParaRPr lang="en-AU" dirty="0"/>
          </a:p>
          <a:p>
            <a:endParaRPr lang="en-AU" dirty="0"/>
          </a:p>
        </p:txBody>
      </p:sp>
    </p:spTree>
    <p:extLst>
      <p:ext uri="{BB962C8B-B14F-4D97-AF65-F5344CB8AC3E}">
        <p14:creationId xmlns:p14="http://schemas.microsoft.com/office/powerpoint/2010/main" val="938383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1CB-E042-4FC2-81A8-5E6F79C161E1}"/>
              </a:ext>
            </a:extLst>
          </p:cNvPr>
          <p:cNvSpPr>
            <a:spLocks noGrp="1"/>
          </p:cNvSpPr>
          <p:nvPr>
            <p:ph type="title"/>
          </p:nvPr>
        </p:nvSpPr>
        <p:spPr>
          <a:xfrm>
            <a:off x="632459" y="391159"/>
            <a:ext cx="7879080" cy="615553"/>
          </a:xfrm>
        </p:spPr>
        <p:txBody>
          <a:bodyPr/>
          <a:lstStyle/>
          <a:p>
            <a:r>
              <a:rPr lang="en-US" sz="2000" b="1" dirty="0"/>
              <a:t>Non-impact Printers </a:t>
            </a:r>
            <a:br>
              <a:rPr lang="en-AU" sz="2000" b="1" dirty="0"/>
            </a:br>
            <a:endParaRPr lang="en-AU" sz="2000" dirty="0"/>
          </a:p>
        </p:txBody>
      </p:sp>
      <p:sp>
        <p:nvSpPr>
          <p:cNvPr id="3" name="Text Placeholder 2">
            <a:extLst>
              <a:ext uri="{FF2B5EF4-FFF2-40B4-BE49-F238E27FC236}">
                <a16:creationId xmlns:a16="http://schemas.microsoft.com/office/drawing/2014/main" id="{0FA9C2CB-404E-4416-9C33-3DABD1E6D58B}"/>
              </a:ext>
            </a:extLst>
          </p:cNvPr>
          <p:cNvSpPr>
            <a:spLocks noGrp="1"/>
          </p:cNvSpPr>
          <p:nvPr>
            <p:ph type="body" idx="1"/>
          </p:nvPr>
        </p:nvSpPr>
        <p:spPr>
          <a:xfrm>
            <a:off x="691515" y="990600"/>
            <a:ext cx="7760969" cy="2769989"/>
          </a:xfrm>
        </p:spPr>
        <p:txBody>
          <a:bodyPr/>
          <a:lstStyle/>
          <a:p>
            <a:r>
              <a:rPr lang="en-US" sz="1800" dirty="0"/>
              <a:t>Non-impact printers print the characters without using ribbon. These printers print a complete page at a time so they are also called as Page Printers. </a:t>
            </a:r>
            <a:endParaRPr lang="en-AU" sz="1800" dirty="0"/>
          </a:p>
          <a:p>
            <a:r>
              <a:rPr lang="en-US" sz="1800" dirty="0"/>
              <a:t>These printers are of two types </a:t>
            </a:r>
            <a:endParaRPr lang="en-AU" sz="1800" dirty="0"/>
          </a:p>
          <a:p>
            <a:pPr marL="457200" lvl="0" indent="-457200" fontAlgn="base">
              <a:buFont typeface="Arial" panose="020B0604020202020204" pitchFamily="34" charset="0"/>
              <a:buChar char="•"/>
            </a:pPr>
            <a:r>
              <a:rPr lang="en-US" sz="1800" dirty="0"/>
              <a:t>Laser Printers </a:t>
            </a:r>
            <a:endParaRPr lang="en-AU" sz="1800" dirty="0"/>
          </a:p>
          <a:p>
            <a:pPr marL="457200" lvl="0" indent="-457200" fontAlgn="base">
              <a:buFont typeface="Arial" panose="020B0604020202020204" pitchFamily="34" charset="0"/>
              <a:buChar char="•"/>
            </a:pPr>
            <a:r>
              <a:rPr lang="en-US" sz="1800" dirty="0"/>
              <a:t>Inkjet Printers </a:t>
            </a:r>
          </a:p>
          <a:p>
            <a:r>
              <a:rPr lang="en-US" sz="1800" b="1" dirty="0"/>
              <a:t>Laser Printers </a:t>
            </a:r>
            <a:endParaRPr lang="en-AU" sz="1800" b="1" dirty="0"/>
          </a:p>
          <a:p>
            <a:r>
              <a:rPr lang="en-US" sz="1800" dirty="0"/>
              <a:t>These are non-impact page printers. They use laser lights to produce the dots needed to form the characters to be printed on a page. </a:t>
            </a:r>
            <a:endParaRPr lang="en-AU" sz="1800" dirty="0"/>
          </a:p>
          <a:p>
            <a:pPr lvl="0" fontAlgn="base"/>
            <a:endParaRPr lang="en-AU" sz="1800" dirty="0"/>
          </a:p>
          <a:p>
            <a:endParaRPr lang="en-AU" sz="1800" dirty="0"/>
          </a:p>
        </p:txBody>
      </p:sp>
      <p:pic>
        <p:nvPicPr>
          <p:cNvPr id="4" name="Picture 3">
            <a:extLst>
              <a:ext uri="{FF2B5EF4-FFF2-40B4-BE49-F238E27FC236}">
                <a16:creationId xmlns:a16="http://schemas.microsoft.com/office/drawing/2014/main" id="{FFBA0E50-346D-42F2-8CBE-C54281433B05}"/>
              </a:ext>
            </a:extLst>
          </p:cNvPr>
          <p:cNvPicPr/>
          <p:nvPr/>
        </p:nvPicPr>
        <p:blipFill>
          <a:blip r:embed="rId2"/>
          <a:stretch>
            <a:fillRect/>
          </a:stretch>
        </p:blipFill>
        <p:spPr>
          <a:xfrm>
            <a:off x="2514600" y="3276600"/>
            <a:ext cx="3811270" cy="3349625"/>
          </a:xfrm>
          <a:prstGeom prst="rect">
            <a:avLst/>
          </a:prstGeom>
        </p:spPr>
      </p:pic>
    </p:spTree>
    <p:extLst>
      <p:ext uri="{BB962C8B-B14F-4D97-AF65-F5344CB8AC3E}">
        <p14:creationId xmlns:p14="http://schemas.microsoft.com/office/powerpoint/2010/main" val="1381086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806-3DF0-4B36-A5C0-2192E4D49D44}"/>
              </a:ext>
            </a:extLst>
          </p:cNvPr>
          <p:cNvSpPr>
            <a:spLocks noGrp="1"/>
          </p:cNvSpPr>
          <p:nvPr>
            <p:ph type="title"/>
          </p:nvPr>
        </p:nvSpPr>
        <p:spPr>
          <a:xfrm>
            <a:off x="632459" y="391159"/>
            <a:ext cx="7879080" cy="984885"/>
          </a:xfrm>
        </p:spPr>
        <p:txBody>
          <a:bodyPr/>
          <a:lstStyle/>
          <a:p>
            <a:r>
              <a:rPr lang="en-US" b="1" dirty="0"/>
              <a:t>Inkjet Printers </a:t>
            </a:r>
            <a:br>
              <a:rPr lang="en-AU" b="1" dirty="0"/>
            </a:br>
            <a:endParaRPr lang="en-AU" dirty="0"/>
          </a:p>
        </p:txBody>
      </p:sp>
      <p:sp>
        <p:nvSpPr>
          <p:cNvPr id="3" name="Text Placeholder 2">
            <a:extLst>
              <a:ext uri="{FF2B5EF4-FFF2-40B4-BE49-F238E27FC236}">
                <a16:creationId xmlns:a16="http://schemas.microsoft.com/office/drawing/2014/main" id="{339D9642-53AF-46A4-9FED-954ECBCD14AA}"/>
              </a:ext>
            </a:extLst>
          </p:cNvPr>
          <p:cNvSpPr>
            <a:spLocks noGrp="1"/>
          </p:cNvSpPr>
          <p:nvPr>
            <p:ph type="body" idx="1"/>
          </p:nvPr>
        </p:nvSpPr>
        <p:spPr>
          <a:xfrm>
            <a:off x="691515" y="990601"/>
            <a:ext cx="7760969" cy="2209800"/>
          </a:xfrm>
        </p:spPr>
        <p:txBody>
          <a:bodyPr/>
          <a:lstStyle/>
          <a:p>
            <a:r>
              <a:rPr lang="en-US" dirty="0"/>
              <a:t>Inkjet printers are non-impact character printers based on a relatively new technology. They print characters by spraying small drops of ink onto paper. Inkjet printers produce high quality output with presentable features. </a:t>
            </a:r>
            <a:endParaRPr lang="en-AU" dirty="0"/>
          </a:p>
          <a:p>
            <a:endParaRPr lang="en-AU" dirty="0"/>
          </a:p>
        </p:txBody>
      </p:sp>
      <p:pic>
        <p:nvPicPr>
          <p:cNvPr id="4" name="Picture 3">
            <a:extLst>
              <a:ext uri="{FF2B5EF4-FFF2-40B4-BE49-F238E27FC236}">
                <a16:creationId xmlns:a16="http://schemas.microsoft.com/office/drawing/2014/main" id="{4BBD486E-3BF7-4A84-87B9-70CEF611D517}"/>
              </a:ext>
            </a:extLst>
          </p:cNvPr>
          <p:cNvPicPr/>
          <p:nvPr/>
        </p:nvPicPr>
        <p:blipFill>
          <a:blip r:embed="rId2"/>
          <a:stretch>
            <a:fillRect/>
          </a:stretch>
        </p:blipFill>
        <p:spPr>
          <a:xfrm>
            <a:off x="2514600" y="3181644"/>
            <a:ext cx="3716655" cy="2648585"/>
          </a:xfrm>
          <a:prstGeom prst="rect">
            <a:avLst/>
          </a:prstGeom>
        </p:spPr>
      </p:pic>
    </p:spTree>
    <p:extLst>
      <p:ext uri="{BB962C8B-B14F-4D97-AF65-F5344CB8AC3E}">
        <p14:creationId xmlns:p14="http://schemas.microsoft.com/office/powerpoint/2010/main" val="173357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7937-602E-4B74-BFF9-3DD83572C6B5}"/>
              </a:ext>
            </a:extLst>
          </p:cNvPr>
          <p:cNvSpPr>
            <a:spLocks noGrp="1"/>
          </p:cNvSpPr>
          <p:nvPr>
            <p:ph type="title"/>
          </p:nvPr>
        </p:nvSpPr>
        <p:spPr>
          <a:xfrm>
            <a:off x="632459" y="391159"/>
            <a:ext cx="7879080" cy="492443"/>
          </a:xfrm>
        </p:spPr>
        <p:txBody>
          <a:bodyPr/>
          <a:lstStyle/>
          <a:p>
            <a:r>
              <a:rPr lang="en-US" b="1" dirty="0"/>
              <a:t>Keyboard</a:t>
            </a:r>
            <a:endParaRPr lang="en-AU" dirty="0"/>
          </a:p>
        </p:txBody>
      </p:sp>
      <p:sp>
        <p:nvSpPr>
          <p:cNvPr id="3" name="Text Placeholder 2">
            <a:extLst>
              <a:ext uri="{FF2B5EF4-FFF2-40B4-BE49-F238E27FC236}">
                <a16:creationId xmlns:a16="http://schemas.microsoft.com/office/drawing/2014/main" id="{4DB31890-857F-4BDF-94C1-82B575B59589}"/>
              </a:ext>
            </a:extLst>
          </p:cNvPr>
          <p:cNvSpPr>
            <a:spLocks noGrp="1"/>
          </p:cNvSpPr>
          <p:nvPr>
            <p:ph type="body" idx="1"/>
          </p:nvPr>
        </p:nvSpPr>
        <p:spPr>
          <a:xfrm>
            <a:off x="691515" y="1143000"/>
            <a:ext cx="7760969" cy="1477328"/>
          </a:xfrm>
        </p:spPr>
        <p:txBody>
          <a:bodyPr/>
          <a:lstStyle/>
          <a:p>
            <a:r>
              <a:rPr lang="en-US" sz="1600" dirty="0"/>
              <a:t>Keyboard is the most common and very popular input device which helps in inputting data to the computer. The layout of the keyboard is like that of traditional typewriter, although there are some additional keys provided for performing additional functions. </a:t>
            </a:r>
            <a:endParaRPr lang="en-AU" sz="1600" dirty="0"/>
          </a:p>
          <a:p>
            <a:r>
              <a:rPr lang="en-US" sz="1600" dirty="0"/>
              <a:t>Keyboards are of two sizes 84 keys or 101/102 keys, but now keyboards with 104 keys or 108 keys are also available for Windows and Internet.</a:t>
            </a:r>
            <a:endParaRPr lang="en-AU" sz="1600" dirty="0"/>
          </a:p>
          <a:p>
            <a:endParaRPr lang="en-AU" sz="1600" dirty="0"/>
          </a:p>
        </p:txBody>
      </p:sp>
      <p:pic>
        <p:nvPicPr>
          <p:cNvPr id="5" name="Picture 4">
            <a:extLst>
              <a:ext uri="{FF2B5EF4-FFF2-40B4-BE49-F238E27FC236}">
                <a16:creationId xmlns:a16="http://schemas.microsoft.com/office/drawing/2014/main" id="{B6EB34C3-86FA-4A9D-9F56-7BDC584EC4FB}"/>
              </a:ext>
            </a:extLst>
          </p:cNvPr>
          <p:cNvPicPr/>
          <p:nvPr/>
        </p:nvPicPr>
        <p:blipFill>
          <a:blip r:embed="rId2"/>
          <a:stretch>
            <a:fillRect/>
          </a:stretch>
        </p:blipFill>
        <p:spPr>
          <a:xfrm>
            <a:off x="2286000" y="2967673"/>
            <a:ext cx="3811270" cy="2540000"/>
          </a:xfrm>
          <a:prstGeom prst="rect">
            <a:avLst/>
          </a:prstGeom>
        </p:spPr>
      </p:pic>
    </p:spTree>
    <p:extLst>
      <p:ext uri="{BB962C8B-B14F-4D97-AF65-F5344CB8AC3E}">
        <p14:creationId xmlns:p14="http://schemas.microsoft.com/office/powerpoint/2010/main" val="14944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3C6E-B539-4527-BAFC-B4ADFC4C24A2}"/>
              </a:ext>
            </a:extLst>
          </p:cNvPr>
          <p:cNvSpPr>
            <a:spLocks noGrp="1"/>
          </p:cNvSpPr>
          <p:nvPr>
            <p:ph type="title"/>
          </p:nvPr>
        </p:nvSpPr>
        <p:spPr>
          <a:xfrm>
            <a:off x="632459" y="391159"/>
            <a:ext cx="7879080" cy="492443"/>
          </a:xfrm>
        </p:spPr>
        <p:txBody>
          <a:bodyPr/>
          <a:lstStyle/>
          <a:p>
            <a:r>
              <a:rPr lang="en-US" b="1" dirty="0"/>
              <a:t>Mouse</a:t>
            </a:r>
            <a:endParaRPr lang="en-AU" dirty="0"/>
          </a:p>
        </p:txBody>
      </p:sp>
      <p:sp>
        <p:nvSpPr>
          <p:cNvPr id="3" name="Text Placeholder 2">
            <a:extLst>
              <a:ext uri="{FF2B5EF4-FFF2-40B4-BE49-F238E27FC236}">
                <a16:creationId xmlns:a16="http://schemas.microsoft.com/office/drawing/2014/main" id="{8551A95C-D75A-4B81-BB52-1DC79F493F3A}"/>
              </a:ext>
            </a:extLst>
          </p:cNvPr>
          <p:cNvSpPr>
            <a:spLocks noGrp="1"/>
          </p:cNvSpPr>
          <p:nvPr>
            <p:ph type="body" idx="1"/>
          </p:nvPr>
        </p:nvSpPr>
        <p:spPr>
          <a:xfrm>
            <a:off x="691515" y="990600"/>
            <a:ext cx="7760969" cy="1538883"/>
          </a:xfrm>
        </p:spPr>
        <p:txBody>
          <a:bodyPr/>
          <a:lstStyle/>
          <a:p>
            <a:r>
              <a:rPr lang="en-US" sz="2000" dirty="0"/>
              <a:t>Mouse is most popular pointing device. It is a very famous cursor-control device having a small palm size box with a ground ball at its base which senses the movement of mouse and sends corresponding signals to CPU when the mouse buttons are pressed. </a:t>
            </a:r>
            <a:endParaRPr lang="en-AU" sz="2000" dirty="0"/>
          </a:p>
          <a:p>
            <a:endParaRPr lang="en-AU" sz="2000" dirty="0"/>
          </a:p>
        </p:txBody>
      </p:sp>
      <p:pic>
        <p:nvPicPr>
          <p:cNvPr id="4" name="Picture 3">
            <a:extLst>
              <a:ext uri="{FF2B5EF4-FFF2-40B4-BE49-F238E27FC236}">
                <a16:creationId xmlns:a16="http://schemas.microsoft.com/office/drawing/2014/main" id="{A4CF296A-4181-4BBA-B173-3904868719F9}"/>
              </a:ext>
            </a:extLst>
          </p:cNvPr>
          <p:cNvPicPr/>
          <p:nvPr/>
        </p:nvPicPr>
        <p:blipFill>
          <a:blip r:embed="rId2"/>
          <a:stretch>
            <a:fillRect/>
          </a:stretch>
        </p:blipFill>
        <p:spPr>
          <a:xfrm>
            <a:off x="2514600" y="2819400"/>
            <a:ext cx="3337560" cy="2089150"/>
          </a:xfrm>
          <a:prstGeom prst="rect">
            <a:avLst/>
          </a:prstGeom>
        </p:spPr>
      </p:pic>
    </p:spTree>
    <p:extLst>
      <p:ext uri="{BB962C8B-B14F-4D97-AF65-F5344CB8AC3E}">
        <p14:creationId xmlns:p14="http://schemas.microsoft.com/office/powerpoint/2010/main" val="118685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B589-883F-4A6A-B915-81BBEF4592A9}"/>
              </a:ext>
            </a:extLst>
          </p:cNvPr>
          <p:cNvSpPr>
            <a:spLocks noGrp="1"/>
          </p:cNvSpPr>
          <p:nvPr>
            <p:ph type="title"/>
          </p:nvPr>
        </p:nvSpPr>
        <p:spPr>
          <a:xfrm>
            <a:off x="632459" y="391159"/>
            <a:ext cx="7879080" cy="984885"/>
          </a:xfrm>
        </p:spPr>
        <p:txBody>
          <a:bodyPr/>
          <a:lstStyle/>
          <a:p>
            <a:r>
              <a:rPr lang="en-US" b="1" dirty="0"/>
              <a:t>Joystick </a:t>
            </a:r>
            <a:br>
              <a:rPr lang="en-AU" b="1" dirty="0"/>
            </a:br>
            <a:endParaRPr lang="en-AU" dirty="0"/>
          </a:p>
        </p:txBody>
      </p:sp>
      <p:sp>
        <p:nvSpPr>
          <p:cNvPr id="3" name="Text Placeholder 2">
            <a:extLst>
              <a:ext uri="{FF2B5EF4-FFF2-40B4-BE49-F238E27FC236}">
                <a16:creationId xmlns:a16="http://schemas.microsoft.com/office/drawing/2014/main" id="{69FFDF1A-CC67-47AF-8662-5346048788AD}"/>
              </a:ext>
            </a:extLst>
          </p:cNvPr>
          <p:cNvSpPr>
            <a:spLocks noGrp="1"/>
          </p:cNvSpPr>
          <p:nvPr>
            <p:ph type="body" idx="1"/>
          </p:nvPr>
        </p:nvSpPr>
        <p:spPr>
          <a:xfrm>
            <a:off x="691515" y="1143000"/>
            <a:ext cx="7760969" cy="1684199"/>
          </a:xfrm>
        </p:spPr>
        <p:txBody>
          <a:bodyPr/>
          <a:lstStyle/>
          <a:p>
            <a:r>
              <a:rPr lang="en-US" dirty="0"/>
              <a:t>The function of joystick is similar to that of a mouse. It is mainly used in Computer Aided Designing(CAD) and playing computer games.</a:t>
            </a:r>
            <a:endParaRPr lang="en-AU" dirty="0"/>
          </a:p>
        </p:txBody>
      </p:sp>
      <p:pic>
        <p:nvPicPr>
          <p:cNvPr id="7" name="Picture 6">
            <a:extLst>
              <a:ext uri="{FF2B5EF4-FFF2-40B4-BE49-F238E27FC236}">
                <a16:creationId xmlns:a16="http://schemas.microsoft.com/office/drawing/2014/main" id="{366EAF3B-C2EC-4D0C-A2CB-4B2AB1D7C18C}"/>
              </a:ext>
            </a:extLst>
          </p:cNvPr>
          <p:cNvPicPr/>
          <p:nvPr/>
        </p:nvPicPr>
        <p:blipFill>
          <a:blip r:embed="rId2">
            <a:extLst>
              <a:ext uri="{28A0092B-C50C-407E-A947-70E740481C1C}">
                <a14:useLocalDpi xmlns:a14="http://schemas.microsoft.com/office/drawing/2010/main" val="0"/>
              </a:ext>
            </a:extLst>
          </a:blip>
          <a:stretch>
            <a:fillRect/>
          </a:stretch>
        </p:blipFill>
        <p:spPr>
          <a:xfrm>
            <a:off x="2286000" y="2866847"/>
            <a:ext cx="2925445" cy="2327910"/>
          </a:xfrm>
          <a:prstGeom prst="rect">
            <a:avLst/>
          </a:prstGeom>
        </p:spPr>
      </p:pic>
    </p:spTree>
    <p:extLst>
      <p:ext uri="{BB962C8B-B14F-4D97-AF65-F5344CB8AC3E}">
        <p14:creationId xmlns:p14="http://schemas.microsoft.com/office/powerpoint/2010/main" val="193623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B25D-004E-4F2C-8AE5-1147FFA2A010}"/>
              </a:ext>
            </a:extLst>
          </p:cNvPr>
          <p:cNvSpPr>
            <a:spLocks noGrp="1"/>
          </p:cNvSpPr>
          <p:nvPr>
            <p:ph type="title"/>
          </p:nvPr>
        </p:nvSpPr>
        <p:spPr>
          <a:xfrm>
            <a:off x="632459" y="391159"/>
            <a:ext cx="7879080" cy="984885"/>
          </a:xfrm>
        </p:spPr>
        <p:txBody>
          <a:bodyPr/>
          <a:lstStyle/>
          <a:p>
            <a:r>
              <a:rPr lang="en-US" b="1" dirty="0"/>
              <a:t>Light Pen </a:t>
            </a:r>
            <a:br>
              <a:rPr lang="en-AU" b="1" dirty="0"/>
            </a:br>
            <a:endParaRPr lang="en-AU" dirty="0"/>
          </a:p>
        </p:txBody>
      </p:sp>
      <p:sp>
        <p:nvSpPr>
          <p:cNvPr id="3" name="Text Placeholder 2">
            <a:extLst>
              <a:ext uri="{FF2B5EF4-FFF2-40B4-BE49-F238E27FC236}">
                <a16:creationId xmlns:a16="http://schemas.microsoft.com/office/drawing/2014/main" id="{2084283A-AA41-478F-84A2-775739B439C2}"/>
              </a:ext>
            </a:extLst>
          </p:cNvPr>
          <p:cNvSpPr>
            <a:spLocks noGrp="1"/>
          </p:cNvSpPr>
          <p:nvPr>
            <p:ph type="body" idx="1"/>
          </p:nvPr>
        </p:nvSpPr>
        <p:spPr>
          <a:xfrm>
            <a:off x="691515" y="1143000"/>
            <a:ext cx="7760969" cy="762000"/>
          </a:xfrm>
        </p:spPr>
        <p:txBody>
          <a:bodyPr/>
          <a:lstStyle/>
          <a:p>
            <a:r>
              <a:rPr lang="en-US" sz="2000" dirty="0"/>
              <a:t>Light pen is a pointing device which is similar to a pen. It is used to select a displayed menu item or draw pictures on the monitor screen.</a:t>
            </a:r>
            <a:endParaRPr lang="en-AU" sz="2000" dirty="0"/>
          </a:p>
        </p:txBody>
      </p:sp>
      <p:pic>
        <p:nvPicPr>
          <p:cNvPr id="4" name="Picture 3">
            <a:extLst>
              <a:ext uri="{FF2B5EF4-FFF2-40B4-BE49-F238E27FC236}">
                <a16:creationId xmlns:a16="http://schemas.microsoft.com/office/drawing/2014/main" id="{C8B01AC9-8BE8-46E3-85FC-D3CB759C7CEE}"/>
              </a:ext>
            </a:extLst>
          </p:cNvPr>
          <p:cNvPicPr/>
          <p:nvPr/>
        </p:nvPicPr>
        <p:blipFill>
          <a:blip r:embed="rId2"/>
          <a:stretch>
            <a:fillRect/>
          </a:stretch>
        </p:blipFill>
        <p:spPr>
          <a:xfrm>
            <a:off x="2514600" y="2510394"/>
            <a:ext cx="3505200" cy="2589054"/>
          </a:xfrm>
          <a:prstGeom prst="rect">
            <a:avLst/>
          </a:prstGeom>
        </p:spPr>
      </p:pic>
    </p:spTree>
    <p:extLst>
      <p:ext uri="{BB962C8B-B14F-4D97-AF65-F5344CB8AC3E}">
        <p14:creationId xmlns:p14="http://schemas.microsoft.com/office/powerpoint/2010/main" val="248017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A03B-9384-4BBD-885B-3E5A10EC6C1D}"/>
              </a:ext>
            </a:extLst>
          </p:cNvPr>
          <p:cNvSpPr>
            <a:spLocks noGrp="1"/>
          </p:cNvSpPr>
          <p:nvPr>
            <p:ph type="title"/>
          </p:nvPr>
        </p:nvSpPr>
        <p:spPr>
          <a:xfrm>
            <a:off x="632459" y="391159"/>
            <a:ext cx="7879080" cy="984885"/>
          </a:xfrm>
        </p:spPr>
        <p:txBody>
          <a:bodyPr/>
          <a:lstStyle/>
          <a:p>
            <a:r>
              <a:rPr lang="en-US" b="1" dirty="0"/>
              <a:t>Track Ball </a:t>
            </a:r>
            <a:br>
              <a:rPr lang="en-AU" b="1" dirty="0"/>
            </a:br>
            <a:endParaRPr lang="en-AU" dirty="0"/>
          </a:p>
        </p:txBody>
      </p:sp>
      <p:sp>
        <p:nvSpPr>
          <p:cNvPr id="3" name="Text Placeholder 2">
            <a:extLst>
              <a:ext uri="{FF2B5EF4-FFF2-40B4-BE49-F238E27FC236}">
                <a16:creationId xmlns:a16="http://schemas.microsoft.com/office/drawing/2014/main" id="{069B0534-000E-40F3-920F-EFC11103C727}"/>
              </a:ext>
            </a:extLst>
          </p:cNvPr>
          <p:cNvSpPr>
            <a:spLocks noGrp="1"/>
          </p:cNvSpPr>
          <p:nvPr>
            <p:ph type="body" idx="1"/>
          </p:nvPr>
        </p:nvSpPr>
        <p:spPr>
          <a:xfrm>
            <a:off x="691515" y="1626870"/>
            <a:ext cx="7760969" cy="800219"/>
          </a:xfrm>
        </p:spPr>
        <p:txBody>
          <a:bodyPr/>
          <a:lstStyle/>
          <a:p>
            <a:r>
              <a:rPr lang="en-US" dirty="0"/>
              <a:t>Track ball is an input device that is mostly used in notebook or laptop computer, instead of a mouse. </a:t>
            </a:r>
            <a:endParaRPr lang="en-AU" dirty="0"/>
          </a:p>
        </p:txBody>
      </p:sp>
      <p:pic>
        <p:nvPicPr>
          <p:cNvPr id="4" name="Picture 3">
            <a:extLst>
              <a:ext uri="{FF2B5EF4-FFF2-40B4-BE49-F238E27FC236}">
                <a16:creationId xmlns:a16="http://schemas.microsoft.com/office/drawing/2014/main" id="{108FC8FB-386E-4EBA-8A08-5257A070C80C}"/>
              </a:ext>
            </a:extLst>
          </p:cNvPr>
          <p:cNvPicPr/>
          <p:nvPr/>
        </p:nvPicPr>
        <p:blipFill>
          <a:blip r:embed="rId2"/>
          <a:stretch>
            <a:fillRect/>
          </a:stretch>
        </p:blipFill>
        <p:spPr>
          <a:xfrm>
            <a:off x="2362200" y="3200400"/>
            <a:ext cx="3337560" cy="2219960"/>
          </a:xfrm>
          <a:prstGeom prst="rect">
            <a:avLst/>
          </a:prstGeom>
        </p:spPr>
      </p:pic>
    </p:spTree>
    <p:extLst>
      <p:ext uri="{BB962C8B-B14F-4D97-AF65-F5344CB8AC3E}">
        <p14:creationId xmlns:p14="http://schemas.microsoft.com/office/powerpoint/2010/main" val="117400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9730-9F10-40C9-9EDD-D8120BB8DCF0}"/>
              </a:ext>
            </a:extLst>
          </p:cNvPr>
          <p:cNvSpPr>
            <a:spLocks noGrp="1"/>
          </p:cNvSpPr>
          <p:nvPr>
            <p:ph type="title"/>
          </p:nvPr>
        </p:nvSpPr>
        <p:spPr>
          <a:xfrm>
            <a:off x="632459" y="391159"/>
            <a:ext cx="7879080" cy="492443"/>
          </a:xfrm>
        </p:spPr>
        <p:txBody>
          <a:bodyPr/>
          <a:lstStyle/>
          <a:p>
            <a:r>
              <a:rPr lang="en-US" b="1" dirty="0"/>
              <a:t>Scanner</a:t>
            </a:r>
            <a:endParaRPr lang="en-AU" dirty="0"/>
          </a:p>
        </p:txBody>
      </p:sp>
      <p:sp>
        <p:nvSpPr>
          <p:cNvPr id="3" name="Text Placeholder 2">
            <a:extLst>
              <a:ext uri="{FF2B5EF4-FFF2-40B4-BE49-F238E27FC236}">
                <a16:creationId xmlns:a16="http://schemas.microsoft.com/office/drawing/2014/main" id="{F10CC92A-C4D8-462D-9F5B-A8B48C1C28B5}"/>
              </a:ext>
            </a:extLst>
          </p:cNvPr>
          <p:cNvSpPr>
            <a:spLocks noGrp="1"/>
          </p:cNvSpPr>
          <p:nvPr>
            <p:ph type="body" idx="1"/>
          </p:nvPr>
        </p:nvSpPr>
        <p:spPr>
          <a:xfrm>
            <a:off x="691515" y="990600"/>
            <a:ext cx="7760969" cy="2636818"/>
          </a:xfrm>
        </p:spPr>
        <p:txBody>
          <a:bodyPr/>
          <a:lstStyle/>
          <a:p>
            <a:r>
              <a:rPr lang="en-US" dirty="0"/>
              <a:t>Scanner is an input device which works more like a photocopy machine. It is used when some information is available on a paper and it is to be transferred to the hard disc of the computer for further manipulation. </a:t>
            </a:r>
            <a:endParaRPr lang="en-AU" dirty="0"/>
          </a:p>
        </p:txBody>
      </p:sp>
      <p:pic>
        <p:nvPicPr>
          <p:cNvPr id="4" name="Picture 3">
            <a:extLst>
              <a:ext uri="{FF2B5EF4-FFF2-40B4-BE49-F238E27FC236}">
                <a16:creationId xmlns:a16="http://schemas.microsoft.com/office/drawing/2014/main" id="{DCBD1572-BBA0-46CA-8859-CE6F0B36B1DC}"/>
              </a:ext>
            </a:extLst>
          </p:cNvPr>
          <p:cNvPicPr/>
          <p:nvPr/>
        </p:nvPicPr>
        <p:blipFill>
          <a:blip r:embed="rId2"/>
          <a:stretch>
            <a:fillRect/>
          </a:stretch>
        </p:blipFill>
        <p:spPr>
          <a:xfrm>
            <a:off x="2514600" y="3129281"/>
            <a:ext cx="3337560" cy="3337560"/>
          </a:xfrm>
          <a:prstGeom prst="rect">
            <a:avLst/>
          </a:prstGeom>
        </p:spPr>
      </p:pic>
    </p:spTree>
    <p:extLst>
      <p:ext uri="{BB962C8B-B14F-4D97-AF65-F5344CB8AC3E}">
        <p14:creationId xmlns:p14="http://schemas.microsoft.com/office/powerpoint/2010/main" val="319596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B532-203F-405A-A03E-19D9FE4815FB}"/>
              </a:ext>
            </a:extLst>
          </p:cNvPr>
          <p:cNvSpPr>
            <a:spLocks noGrp="1"/>
          </p:cNvSpPr>
          <p:nvPr>
            <p:ph type="title"/>
          </p:nvPr>
        </p:nvSpPr>
        <p:spPr>
          <a:xfrm>
            <a:off x="632459" y="391159"/>
            <a:ext cx="7879080" cy="492443"/>
          </a:xfrm>
        </p:spPr>
        <p:txBody>
          <a:bodyPr/>
          <a:lstStyle/>
          <a:p>
            <a:r>
              <a:rPr lang="en-US" b="1" dirty="0"/>
              <a:t>Digitizer</a:t>
            </a:r>
            <a:endParaRPr lang="en-AU" dirty="0"/>
          </a:p>
        </p:txBody>
      </p:sp>
      <p:sp>
        <p:nvSpPr>
          <p:cNvPr id="3" name="Text Placeholder 2">
            <a:extLst>
              <a:ext uri="{FF2B5EF4-FFF2-40B4-BE49-F238E27FC236}">
                <a16:creationId xmlns:a16="http://schemas.microsoft.com/office/drawing/2014/main" id="{E9720FF0-F6EA-4319-961D-BF4D7B8D4116}"/>
              </a:ext>
            </a:extLst>
          </p:cNvPr>
          <p:cNvSpPr>
            <a:spLocks noGrp="1"/>
          </p:cNvSpPr>
          <p:nvPr>
            <p:ph type="body" idx="1"/>
          </p:nvPr>
        </p:nvSpPr>
        <p:spPr>
          <a:xfrm>
            <a:off x="691515" y="1143000"/>
            <a:ext cx="7760969" cy="1284089"/>
          </a:xfrm>
        </p:spPr>
        <p:txBody>
          <a:bodyPr/>
          <a:lstStyle/>
          <a:p>
            <a:r>
              <a:rPr lang="en-US" dirty="0"/>
              <a:t>Digitizer is an input device which converts analog information into digital form.</a:t>
            </a:r>
            <a:endParaRPr lang="en-AU" dirty="0"/>
          </a:p>
        </p:txBody>
      </p:sp>
      <p:pic>
        <p:nvPicPr>
          <p:cNvPr id="5" name="Picture 4">
            <a:extLst>
              <a:ext uri="{FF2B5EF4-FFF2-40B4-BE49-F238E27FC236}">
                <a16:creationId xmlns:a16="http://schemas.microsoft.com/office/drawing/2014/main" id="{2D367D72-DAD5-407B-A611-B4A7537B561E}"/>
              </a:ext>
            </a:extLst>
          </p:cNvPr>
          <p:cNvPicPr/>
          <p:nvPr/>
        </p:nvPicPr>
        <p:blipFill>
          <a:blip r:embed="rId2"/>
          <a:stretch>
            <a:fillRect/>
          </a:stretch>
        </p:blipFill>
        <p:spPr>
          <a:xfrm>
            <a:off x="2209800" y="2286000"/>
            <a:ext cx="4648200" cy="3428999"/>
          </a:xfrm>
          <a:prstGeom prst="rect">
            <a:avLst/>
          </a:prstGeom>
        </p:spPr>
      </p:pic>
    </p:spTree>
    <p:extLst>
      <p:ext uri="{BB962C8B-B14F-4D97-AF65-F5344CB8AC3E}">
        <p14:creationId xmlns:p14="http://schemas.microsoft.com/office/powerpoint/2010/main" val="283234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1097</Words>
  <Application>Microsoft Office PowerPoint</Application>
  <PresentationFormat>On-screen Show (4:3)</PresentationFormat>
  <Paragraphs>114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Schoolbook</vt:lpstr>
      <vt:lpstr>Garamond</vt:lpstr>
      <vt:lpstr>Times New Roman</vt:lpstr>
      <vt:lpstr>Office Theme</vt:lpstr>
      <vt:lpstr>PowerPoint Presentation</vt:lpstr>
      <vt:lpstr>Input Devices </vt:lpstr>
      <vt:lpstr>Keyboard</vt:lpstr>
      <vt:lpstr>Mouse</vt:lpstr>
      <vt:lpstr>Joystick  </vt:lpstr>
      <vt:lpstr>Light Pen  </vt:lpstr>
      <vt:lpstr>Track Ball  </vt:lpstr>
      <vt:lpstr>Scanner</vt:lpstr>
      <vt:lpstr>Digitizer</vt:lpstr>
      <vt:lpstr>Microphone</vt:lpstr>
      <vt:lpstr>Magnetic Ink Card Reader(MICR)  </vt:lpstr>
      <vt:lpstr>Optical Character Reader(OCR)  </vt:lpstr>
      <vt:lpstr>Bar Code Readers  </vt:lpstr>
      <vt:lpstr>Optical Mark Reader(OMR)  </vt:lpstr>
      <vt:lpstr>Output Devices  </vt:lpstr>
      <vt:lpstr>Cathode-Ray Tube (CRT) Monitor  </vt:lpstr>
      <vt:lpstr>Flat-Panel Display Monitor  </vt:lpstr>
      <vt:lpstr>Printers</vt:lpstr>
      <vt:lpstr>Impact printers</vt:lpstr>
      <vt:lpstr>Dot Matrix Printer  </vt:lpstr>
      <vt:lpstr>Daisy Wheel  </vt:lpstr>
      <vt:lpstr>Line Printers  </vt:lpstr>
      <vt:lpstr>Drum Printer  </vt:lpstr>
      <vt:lpstr>Non-impact Printers  </vt:lpstr>
      <vt:lpstr>Inkjet Printers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Information Systems Ninth Edition</dc:title>
  <dc:creator>asiri</dc:creator>
  <cp:lastModifiedBy>Ahmed Abdullah</cp:lastModifiedBy>
  <cp:revision>42</cp:revision>
  <dcterms:created xsi:type="dcterms:W3CDTF">2019-10-15T20:19:44Z</dcterms:created>
  <dcterms:modified xsi:type="dcterms:W3CDTF">2020-02-20T06:47:30Z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2019-03-19T00:00:00Z</vt:filetime>
  </property>
  <property fmtid="{D5CDD505-2E9C-101B-9397-08002B2CF9AE}" pid="3" name="Creator">
    <vt:lpwstr>Impress</vt:lpwstr>
  </property>
  <property fmtid="{D5CDD505-2E9C-101B-9397-08002B2CF9AE}" pid="4" name="LastSaved">
    <vt:filetime>2019-03-19T00:00:00Z</vt:filetime>
  </property>
</Properties>
</file>