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7" name="Holder 7"/>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5" name="Holder 5"/>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4" name="Holder 4"/>
          <p:cNvSpPr>
            <a:spLocks noGrp="1"/>
          </p:cNvSpPr>
          <p:nvPr>
            <p:ph type="sldNum" sz="quarter" idx="7"/>
          </p:nvPr>
        </p:nvSpPr>
        <p:spPr/>
        <p:txBody>
          <a:bodyPr lIns="0" tIns="0" rIns="0" bIns="0"/>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2459" y="391159"/>
            <a:ext cx="7879080" cy="1122680"/>
          </a:xfrm>
          <a:prstGeom prst="rect">
            <a:avLst/>
          </a:prstGeom>
        </p:spPr>
        <p:txBody>
          <a:bodyPr wrap="square" lIns="0" tIns="0" rIns="0" bIns="0">
            <a:spAutoFit/>
          </a:bodyPr>
          <a:lstStyle>
            <a:lvl1pPr>
              <a:defRPr sz="3200" b="0" i="0">
                <a:solidFill>
                  <a:srgbClr val="212121"/>
                </a:solidFill>
                <a:latin typeface="Arial"/>
                <a:cs typeface="Arial"/>
              </a:defRPr>
            </a:lvl1pPr>
          </a:lstStyle>
          <a:p>
            <a:endParaRPr/>
          </a:p>
        </p:txBody>
      </p:sp>
      <p:sp>
        <p:nvSpPr>
          <p:cNvPr id="3" name="Holder 3"/>
          <p:cNvSpPr>
            <a:spLocks noGrp="1"/>
          </p:cNvSpPr>
          <p:nvPr>
            <p:ph type="body" idx="1"/>
          </p:nvPr>
        </p:nvSpPr>
        <p:spPr>
          <a:xfrm>
            <a:off x="691515" y="1626870"/>
            <a:ext cx="7760969" cy="443738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10869" y="6375732"/>
            <a:ext cx="3822065" cy="224154"/>
          </a:xfrm>
          <a:prstGeom prst="rect">
            <a:avLst/>
          </a:prstGeom>
        </p:spPr>
        <p:txBody>
          <a:bodyPr wrap="square" lIns="0" tIns="0" rIns="0" bIns="0">
            <a:spAutoFit/>
          </a:bodyPr>
          <a:lstStyle>
            <a:lvl1pPr>
              <a:defRPr sz="1400" b="0" i="0">
                <a:solidFill>
                  <a:srgbClr val="212121"/>
                </a:solidFill>
                <a:latin typeface="Arial"/>
                <a:cs typeface="Arial"/>
              </a:defRPr>
            </a:lvl1pPr>
          </a:lstStyle>
          <a:p>
            <a:pPr marL="12700">
              <a:lnSpc>
                <a:spcPts val="1645"/>
              </a:lnSpc>
            </a:pPr>
            <a:r>
              <a:rPr spc="-5" dirty="0"/>
              <a:t>Principles of Information Systems, Tenth</a:t>
            </a:r>
            <a:r>
              <a:rPr spc="85" dirty="0"/>
              <a:t> </a:t>
            </a:r>
            <a:r>
              <a:rPr spc="-5" dirty="0"/>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2/20/2020</a:t>
            </a:fld>
            <a:endParaRPr lang="en-US"/>
          </a:p>
        </p:txBody>
      </p:sp>
      <p:sp>
        <p:nvSpPr>
          <p:cNvPr id="6" name="Holder 6"/>
          <p:cNvSpPr>
            <a:spLocks noGrp="1"/>
          </p:cNvSpPr>
          <p:nvPr>
            <p:ph type="sldNum" sz="quarter" idx="7"/>
          </p:nvPr>
        </p:nvSpPr>
        <p:spPr>
          <a:xfrm>
            <a:off x="8296909" y="6375732"/>
            <a:ext cx="248920" cy="224154"/>
          </a:xfrm>
          <a:prstGeom prst="rect">
            <a:avLst/>
          </a:prstGeom>
        </p:spPr>
        <p:txBody>
          <a:bodyPr wrap="square" lIns="0" tIns="0" rIns="0" bIns="0">
            <a:spAutoFit/>
          </a:bodyPr>
          <a:lstStyle>
            <a:lvl1pPr>
              <a:defRPr sz="1400" b="0" i="0">
                <a:solidFill>
                  <a:srgbClr val="212121"/>
                </a:solidFill>
                <a:latin typeface="Arial"/>
                <a:cs typeface="Arial"/>
              </a:defRPr>
            </a:lvl1pPr>
          </a:lstStyle>
          <a:p>
            <a:pPr marL="25400">
              <a:lnSpc>
                <a:spcPts val="164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2013" y="0"/>
            <a:ext cx="108585" cy="6858000"/>
          </a:xfrm>
          <a:custGeom>
            <a:avLst/>
            <a:gdLst/>
            <a:ahLst/>
            <a:cxnLst/>
            <a:rect l="l" t="t" r="r" b="b"/>
            <a:pathLst>
              <a:path w="108584" h="6858000">
                <a:moveTo>
                  <a:pt x="0" y="6858000"/>
                </a:moveTo>
                <a:lnTo>
                  <a:pt x="108586" y="6858000"/>
                </a:lnTo>
                <a:lnTo>
                  <a:pt x="108586" y="0"/>
                </a:lnTo>
                <a:lnTo>
                  <a:pt x="0" y="0"/>
                </a:lnTo>
                <a:lnTo>
                  <a:pt x="0" y="6858000"/>
                </a:lnTo>
                <a:close/>
              </a:path>
            </a:pathLst>
          </a:custGeom>
          <a:solidFill>
            <a:srgbClr val="FDC2AD">
              <a:alpha val="53999"/>
            </a:srgbClr>
          </a:solidFill>
        </p:spPr>
        <p:txBody>
          <a:bodyPr wrap="square" lIns="0" tIns="0" rIns="0" bIns="0" rtlCol="0"/>
          <a:lstStyle/>
          <a:p>
            <a:endParaRPr/>
          </a:p>
        </p:txBody>
      </p:sp>
      <p:sp>
        <p:nvSpPr>
          <p:cNvPr id="3" name="object 3"/>
          <p:cNvSpPr/>
          <p:nvPr/>
        </p:nvSpPr>
        <p:spPr>
          <a:xfrm>
            <a:off x="381000" y="0"/>
            <a:ext cx="443865" cy="6858000"/>
          </a:xfrm>
          <a:custGeom>
            <a:avLst/>
            <a:gdLst/>
            <a:ahLst/>
            <a:cxnLst/>
            <a:rect l="l" t="t" r="r" b="b"/>
            <a:pathLst>
              <a:path w="443865" h="6858000">
                <a:moveTo>
                  <a:pt x="0" y="6858000"/>
                </a:moveTo>
                <a:lnTo>
                  <a:pt x="443866" y="6858000"/>
                </a:lnTo>
                <a:lnTo>
                  <a:pt x="443866" y="0"/>
                </a:lnTo>
                <a:lnTo>
                  <a:pt x="0" y="0"/>
                </a:lnTo>
                <a:lnTo>
                  <a:pt x="0" y="6858000"/>
                </a:lnTo>
                <a:close/>
              </a:path>
            </a:pathLst>
          </a:custGeom>
          <a:solidFill>
            <a:srgbClr val="FDC2AD">
              <a:alpha val="53999"/>
            </a:srgbClr>
          </a:solidFill>
        </p:spPr>
        <p:txBody>
          <a:bodyPr wrap="square" lIns="0" tIns="0" rIns="0" bIns="0" rtlCol="0"/>
          <a:lstStyle/>
          <a:p>
            <a:endParaRPr/>
          </a:p>
        </p:txBody>
      </p:sp>
      <p:sp>
        <p:nvSpPr>
          <p:cNvPr id="4" name="object 4"/>
          <p:cNvSpPr/>
          <p:nvPr/>
        </p:nvSpPr>
        <p:spPr>
          <a:xfrm>
            <a:off x="275590" y="0"/>
            <a:ext cx="105410" cy="6858000"/>
          </a:xfrm>
          <a:custGeom>
            <a:avLst/>
            <a:gdLst/>
            <a:ahLst/>
            <a:cxnLst/>
            <a:rect l="l" t="t" r="r" b="b"/>
            <a:pathLst>
              <a:path w="105410" h="6858000">
                <a:moveTo>
                  <a:pt x="105410" y="0"/>
                </a:moveTo>
                <a:lnTo>
                  <a:pt x="0" y="0"/>
                </a:lnTo>
                <a:lnTo>
                  <a:pt x="0" y="6858000"/>
                </a:lnTo>
                <a:lnTo>
                  <a:pt x="105410" y="6858000"/>
                </a:lnTo>
                <a:lnTo>
                  <a:pt x="105410" y="0"/>
                </a:lnTo>
                <a:close/>
              </a:path>
            </a:pathLst>
          </a:custGeom>
          <a:solidFill>
            <a:srgbClr val="FFD8CD">
              <a:alpha val="35998"/>
            </a:srgbClr>
          </a:solidFill>
        </p:spPr>
        <p:txBody>
          <a:bodyPr wrap="square" lIns="0" tIns="0" rIns="0" bIns="0" rtlCol="0"/>
          <a:lstStyle/>
          <a:p>
            <a:endParaRPr/>
          </a:p>
        </p:txBody>
      </p:sp>
      <p:sp>
        <p:nvSpPr>
          <p:cNvPr id="5" name="object 5"/>
          <p:cNvSpPr/>
          <p:nvPr/>
        </p:nvSpPr>
        <p:spPr>
          <a:xfrm>
            <a:off x="990600" y="0"/>
            <a:ext cx="151130" cy="6858000"/>
          </a:xfrm>
          <a:custGeom>
            <a:avLst/>
            <a:gdLst/>
            <a:ahLst/>
            <a:cxnLst/>
            <a:rect l="l" t="t" r="r" b="b"/>
            <a:pathLst>
              <a:path w="151130" h="6858000">
                <a:moveTo>
                  <a:pt x="0" y="6858000"/>
                </a:moveTo>
                <a:lnTo>
                  <a:pt x="151130" y="6858000"/>
                </a:lnTo>
                <a:lnTo>
                  <a:pt x="151130" y="0"/>
                </a:lnTo>
                <a:lnTo>
                  <a:pt x="0" y="0"/>
                </a:lnTo>
                <a:lnTo>
                  <a:pt x="0" y="6858000"/>
                </a:lnTo>
                <a:close/>
              </a:path>
            </a:pathLst>
          </a:custGeom>
          <a:solidFill>
            <a:srgbClr val="FFD8CD">
              <a:alpha val="69999"/>
            </a:srgbClr>
          </a:solidFill>
        </p:spPr>
        <p:txBody>
          <a:bodyPr wrap="square" lIns="0" tIns="0" rIns="0" bIns="0" rtlCol="0"/>
          <a:lstStyle/>
          <a:p>
            <a:endParaRPr/>
          </a:p>
        </p:txBody>
      </p:sp>
      <p:sp>
        <p:nvSpPr>
          <p:cNvPr id="6" name="object 6"/>
          <p:cNvSpPr/>
          <p:nvPr/>
        </p:nvSpPr>
        <p:spPr>
          <a:xfrm>
            <a:off x="12954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FFECE7">
              <a:alpha val="70999"/>
            </a:srgbClr>
          </a:solidFill>
        </p:spPr>
        <p:txBody>
          <a:bodyPr wrap="square" lIns="0" tIns="0" rIns="0" bIns="0" rtlCol="0"/>
          <a:lstStyle/>
          <a:p>
            <a:endParaRPr/>
          </a:p>
        </p:txBody>
      </p:sp>
      <p:sp>
        <p:nvSpPr>
          <p:cNvPr id="7" name="object 7"/>
          <p:cNvSpPr/>
          <p:nvPr/>
        </p:nvSpPr>
        <p:spPr>
          <a:xfrm>
            <a:off x="1141730" y="0"/>
            <a:ext cx="77470" cy="6858000"/>
          </a:xfrm>
          <a:custGeom>
            <a:avLst/>
            <a:gdLst/>
            <a:ahLst/>
            <a:cxnLst/>
            <a:rect l="l" t="t" r="r" b="b"/>
            <a:pathLst>
              <a:path w="77469" h="6858000">
                <a:moveTo>
                  <a:pt x="0" y="6858000"/>
                </a:moveTo>
                <a:lnTo>
                  <a:pt x="77469" y="6858000"/>
                </a:lnTo>
                <a:lnTo>
                  <a:pt x="77469" y="0"/>
                </a:lnTo>
                <a:lnTo>
                  <a:pt x="0" y="0"/>
                </a:lnTo>
                <a:lnTo>
                  <a:pt x="0" y="6858000"/>
                </a:lnTo>
                <a:close/>
              </a:path>
            </a:pathLst>
          </a:custGeom>
          <a:solidFill>
            <a:srgbClr val="FFECE7">
              <a:alpha val="70999"/>
            </a:srgbClr>
          </a:solidFill>
        </p:spPr>
        <p:txBody>
          <a:bodyPr wrap="square" lIns="0" tIns="0" rIns="0" bIns="0" rtlCol="0"/>
          <a:lstStyle/>
          <a:p>
            <a:endParaRPr/>
          </a:p>
        </p:txBody>
      </p:sp>
      <p:sp>
        <p:nvSpPr>
          <p:cNvPr id="8" name="object 8"/>
          <p:cNvSpPr/>
          <p:nvPr/>
        </p:nvSpPr>
        <p:spPr>
          <a:xfrm>
            <a:off x="77469" y="0"/>
            <a:ext cx="57149" cy="6858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86460" y="0"/>
            <a:ext cx="57150" cy="68580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53439" y="0"/>
            <a:ext cx="0" cy="6858000"/>
          </a:xfrm>
          <a:custGeom>
            <a:avLst/>
            <a:gdLst/>
            <a:ahLst/>
            <a:cxnLst/>
            <a:rect l="l" t="t" r="r" b="b"/>
            <a:pathLst>
              <a:path h="6858000">
                <a:moveTo>
                  <a:pt x="0" y="0"/>
                </a:moveTo>
                <a:lnTo>
                  <a:pt x="0" y="6858000"/>
                </a:lnTo>
              </a:path>
            </a:pathLst>
          </a:custGeom>
          <a:ln w="57146">
            <a:solidFill>
              <a:srgbClr val="FDC2AD"/>
            </a:solidFill>
          </a:ln>
        </p:spPr>
        <p:txBody>
          <a:bodyPr wrap="square" lIns="0" tIns="0" rIns="0" bIns="0" rtlCol="0"/>
          <a:lstStyle/>
          <a:p>
            <a:endParaRPr/>
          </a:p>
        </p:txBody>
      </p:sp>
      <p:sp>
        <p:nvSpPr>
          <p:cNvPr id="11" name="object 11"/>
          <p:cNvSpPr/>
          <p:nvPr/>
        </p:nvSpPr>
        <p:spPr>
          <a:xfrm>
            <a:off x="1713003" y="0"/>
            <a:ext cx="29436" cy="68580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66800" y="0"/>
            <a:ext cx="0" cy="6858000"/>
          </a:xfrm>
          <a:custGeom>
            <a:avLst/>
            <a:gdLst/>
            <a:ahLst/>
            <a:cxnLst/>
            <a:rect l="l" t="t" r="r" b="b"/>
            <a:pathLst>
              <a:path h="6858000">
                <a:moveTo>
                  <a:pt x="0" y="0"/>
                </a:moveTo>
                <a:lnTo>
                  <a:pt x="0" y="6858000"/>
                </a:lnTo>
              </a:path>
            </a:pathLst>
          </a:custGeom>
          <a:ln w="9344">
            <a:solidFill>
              <a:srgbClr val="FDC2AD"/>
            </a:solidFill>
          </a:ln>
        </p:spPr>
        <p:txBody>
          <a:bodyPr wrap="square" lIns="0" tIns="0" rIns="0" bIns="0" rtlCol="0"/>
          <a:lstStyle/>
          <a:p>
            <a:endParaRPr/>
          </a:p>
        </p:txBody>
      </p:sp>
      <p:sp>
        <p:nvSpPr>
          <p:cNvPr id="13" name="object 13"/>
          <p:cNvSpPr/>
          <p:nvPr/>
        </p:nvSpPr>
        <p:spPr>
          <a:xfrm>
            <a:off x="9113519" y="0"/>
            <a:ext cx="0" cy="6858000"/>
          </a:xfrm>
          <a:custGeom>
            <a:avLst/>
            <a:gdLst/>
            <a:ahLst/>
            <a:cxnLst/>
            <a:rect l="l" t="t" r="r" b="b"/>
            <a:pathLst>
              <a:path h="6858000">
                <a:moveTo>
                  <a:pt x="0" y="0"/>
                </a:moveTo>
                <a:lnTo>
                  <a:pt x="0" y="6858000"/>
                </a:lnTo>
              </a:path>
            </a:pathLst>
          </a:custGeom>
          <a:ln w="57146">
            <a:solidFill>
              <a:srgbClr val="FDC2AD"/>
            </a:solidFill>
          </a:ln>
        </p:spPr>
        <p:txBody>
          <a:bodyPr wrap="square" lIns="0" tIns="0" rIns="0" bIns="0" rtlCol="0"/>
          <a:lstStyle/>
          <a:p>
            <a:endParaRPr/>
          </a:p>
        </p:txBody>
      </p:sp>
      <p:sp>
        <p:nvSpPr>
          <p:cNvPr id="14" name="object 14"/>
          <p:cNvSpPr/>
          <p:nvPr/>
        </p:nvSpPr>
        <p:spPr>
          <a:xfrm>
            <a:off x="1257300" y="0"/>
            <a:ext cx="0" cy="6858000"/>
          </a:xfrm>
          <a:custGeom>
            <a:avLst/>
            <a:gdLst/>
            <a:ahLst/>
            <a:cxnLst/>
            <a:rect l="l" t="t" r="r" b="b"/>
            <a:pathLst>
              <a:path h="6858000">
                <a:moveTo>
                  <a:pt x="0" y="0"/>
                </a:moveTo>
                <a:lnTo>
                  <a:pt x="0" y="6858000"/>
                </a:lnTo>
              </a:path>
            </a:pathLst>
          </a:custGeom>
          <a:ln w="76200">
            <a:solidFill>
              <a:srgbClr val="FDC2AD"/>
            </a:solidFill>
          </a:ln>
        </p:spPr>
        <p:txBody>
          <a:bodyPr wrap="square" lIns="0" tIns="0" rIns="0" bIns="0" rtlCol="0"/>
          <a:lstStyle/>
          <a:p>
            <a:endParaRPr/>
          </a:p>
        </p:txBody>
      </p:sp>
      <p:sp>
        <p:nvSpPr>
          <p:cNvPr id="15" name="object 15"/>
          <p:cNvSpPr/>
          <p:nvPr/>
        </p:nvSpPr>
        <p:spPr>
          <a:xfrm>
            <a:off x="609600" y="3429000"/>
            <a:ext cx="1295400" cy="1295400"/>
          </a:xfrm>
          <a:custGeom>
            <a:avLst/>
            <a:gdLst/>
            <a:ahLst/>
            <a:cxnLst/>
            <a:rect l="l" t="t" r="r" b="b"/>
            <a:pathLst>
              <a:path w="1295400" h="1295400">
                <a:moveTo>
                  <a:pt x="647700" y="0"/>
                </a:moveTo>
                <a:lnTo>
                  <a:pt x="598046" y="1721"/>
                </a:lnTo>
                <a:lnTo>
                  <a:pt x="549601" y="6812"/>
                </a:lnTo>
                <a:lnTo>
                  <a:pt x="502474" y="15164"/>
                </a:lnTo>
                <a:lnTo>
                  <a:pt x="456770" y="26667"/>
                </a:lnTo>
                <a:lnTo>
                  <a:pt x="412598" y="41211"/>
                </a:lnTo>
                <a:lnTo>
                  <a:pt x="370065" y="58687"/>
                </a:lnTo>
                <a:lnTo>
                  <a:pt x="329278" y="78985"/>
                </a:lnTo>
                <a:lnTo>
                  <a:pt x="290344" y="101996"/>
                </a:lnTo>
                <a:lnTo>
                  <a:pt x="253371" y="127611"/>
                </a:lnTo>
                <a:lnTo>
                  <a:pt x="218466" y="155720"/>
                </a:lnTo>
                <a:lnTo>
                  <a:pt x="185737" y="186213"/>
                </a:lnTo>
                <a:lnTo>
                  <a:pt x="155291" y="218981"/>
                </a:lnTo>
                <a:lnTo>
                  <a:pt x="127234" y="253915"/>
                </a:lnTo>
                <a:lnTo>
                  <a:pt x="101676" y="290905"/>
                </a:lnTo>
                <a:lnTo>
                  <a:pt x="78722" y="329841"/>
                </a:lnTo>
                <a:lnTo>
                  <a:pt x="58481" y="370614"/>
                </a:lnTo>
                <a:lnTo>
                  <a:pt x="41059" y="413115"/>
                </a:lnTo>
                <a:lnTo>
                  <a:pt x="26564" y="457234"/>
                </a:lnTo>
                <a:lnTo>
                  <a:pt x="15103" y="502861"/>
                </a:lnTo>
                <a:lnTo>
                  <a:pt x="6784" y="549888"/>
                </a:lnTo>
                <a:lnTo>
                  <a:pt x="1713" y="598203"/>
                </a:lnTo>
                <a:lnTo>
                  <a:pt x="0" y="647700"/>
                </a:lnTo>
                <a:lnTo>
                  <a:pt x="1713" y="697196"/>
                </a:lnTo>
                <a:lnTo>
                  <a:pt x="6784" y="745511"/>
                </a:lnTo>
                <a:lnTo>
                  <a:pt x="15103" y="792538"/>
                </a:lnTo>
                <a:lnTo>
                  <a:pt x="26564" y="838165"/>
                </a:lnTo>
                <a:lnTo>
                  <a:pt x="41059" y="882284"/>
                </a:lnTo>
                <a:lnTo>
                  <a:pt x="58481" y="924785"/>
                </a:lnTo>
                <a:lnTo>
                  <a:pt x="78722" y="965558"/>
                </a:lnTo>
                <a:lnTo>
                  <a:pt x="101676" y="1004494"/>
                </a:lnTo>
                <a:lnTo>
                  <a:pt x="127234" y="1041484"/>
                </a:lnTo>
                <a:lnTo>
                  <a:pt x="155291" y="1076418"/>
                </a:lnTo>
                <a:lnTo>
                  <a:pt x="185737" y="1109186"/>
                </a:lnTo>
                <a:lnTo>
                  <a:pt x="218466" y="1139679"/>
                </a:lnTo>
                <a:lnTo>
                  <a:pt x="253371" y="1167788"/>
                </a:lnTo>
                <a:lnTo>
                  <a:pt x="290344" y="1193403"/>
                </a:lnTo>
                <a:lnTo>
                  <a:pt x="329278" y="1216414"/>
                </a:lnTo>
                <a:lnTo>
                  <a:pt x="370065" y="1236712"/>
                </a:lnTo>
                <a:lnTo>
                  <a:pt x="412598" y="1254188"/>
                </a:lnTo>
                <a:lnTo>
                  <a:pt x="456770" y="1268732"/>
                </a:lnTo>
                <a:lnTo>
                  <a:pt x="502474" y="1280235"/>
                </a:lnTo>
                <a:lnTo>
                  <a:pt x="549601" y="1288587"/>
                </a:lnTo>
                <a:lnTo>
                  <a:pt x="598046" y="1293678"/>
                </a:lnTo>
                <a:lnTo>
                  <a:pt x="647700" y="1295400"/>
                </a:lnTo>
                <a:lnTo>
                  <a:pt x="697196" y="1293678"/>
                </a:lnTo>
                <a:lnTo>
                  <a:pt x="745511" y="1288587"/>
                </a:lnTo>
                <a:lnTo>
                  <a:pt x="792538" y="1280235"/>
                </a:lnTo>
                <a:lnTo>
                  <a:pt x="838165" y="1268732"/>
                </a:lnTo>
                <a:lnTo>
                  <a:pt x="882284" y="1254188"/>
                </a:lnTo>
                <a:lnTo>
                  <a:pt x="924785" y="1236712"/>
                </a:lnTo>
                <a:lnTo>
                  <a:pt x="965558" y="1216414"/>
                </a:lnTo>
                <a:lnTo>
                  <a:pt x="1004494" y="1193403"/>
                </a:lnTo>
                <a:lnTo>
                  <a:pt x="1041484" y="1167788"/>
                </a:lnTo>
                <a:lnTo>
                  <a:pt x="1076418" y="1139679"/>
                </a:lnTo>
                <a:lnTo>
                  <a:pt x="1109186" y="1109186"/>
                </a:lnTo>
                <a:lnTo>
                  <a:pt x="1139679" y="1076418"/>
                </a:lnTo>
                <a:lnTo>
                  <a:pt x="1167788" y="1041484"/>
                </a:lnTo>
                <a:lnTo>
                  <a:pt x="1193403" y="1004494"/>
                </a:lnTo>
                <a:lnTo>
                  <a:pt x="1216414" y="965558"/>
                </a:lnTo>
                <a:lnTo>
                  <a:pt x="1236712" y="924785"/>
                </a:lnTo>
                <a:lnTo>
                  <a:pt x="1254188" y="882284"/>
                </a:lnTo>
                <a:lnTo>
                  <a:pt x="1268732" y="838165"/>
                </a:lnTo>
                <a:lnTo>
                  <a:pt x="1280235" y="792538"/>
                </a:lnTo>
                <a:lnTo>
                  <a:pt x="1288587" y="745511"/>
                </a:lnTo>
                <a:lnTo>
                  <a:pt x="1293678" y="697196"/>
                </a:lnTo>
                <a:lnTo>
                  <a:pt x="1295400" y="647700"/>
                </a:lnTo>
                <a:lnTo>
                  <a:pt x="1293678" y="598203"/>
                </a:lnTo>
                <a:lnTo>
                  <a:pt x="1288587" y="549888"/>
                </a:lnTo>
                <a:lnTo>
                  <a:pt x="1280235" y="502861"/>
                </a:lnTo>
                <a:lnTo>
                  <a:pt x="1268732" y="457234"/>
                </a:lnTo>
                <a:lnTo>
                  <a:pt x="1254188" y="413115"/>
                </a:lnTo>
                <a:lnTo>
                  <a:pt x="1236712" y="370614"/>
                </a:lnTo>
                <a:lnTo>
                  <a:pt x="1216414" y="329841"/>
                </a:lnTo>
                <a:lnTo>
                  <a:pt x="1193403" y="290905"/>
                </a:lnTo>
                <a:lnTo>
                  <a:pt x="1167788" y="253915"/>
                </a:lnTo>
                <a:lnTo>
                  <a:pt x="1139679" y="218981"/>
                </a:lnTo>
                <a:lnTo>
                  <a:pt x="1109186" y="186213"/>
                </a:lnTo>
                <a:lnTo>
                  <a:pt x="1076418" y="155720"/>
                </a:lnTo>
                <a:lnTo>
                  <a:pt x="1041484" y="127611"/>
                </a:lnTo>
                <a:lnTo>
                  <a:pt x="1004494" y="101996"/>
                </a:lnTo>
                <a:lnTo>
                  <a:pt x="965558" y="78985"/>
                </a:lnTo>
                <a:lnTo>
                  <a:pt x="924785" y="58687"/>
                </a:lnTo>
                <a:lnTo>
                  <a:pt x="882284" y="41211"/>
                </a:lnTo>
                <a:lnTo>
                  <a:pt x="838165" y="26667"/>
                </a:lnTo>
                <a:lnTo>
                  <a:pt x="792538" y="15164"/>
                </a:lnTo>
                <a:lnTo>
                  <a:pt x="745511" y="6812"/>
                </a:lnTo>
                <a:lnTo>
                  <a:pt x="697196" y="1721"/>
                </a:lnTo>
                <a:lnTo>
                  <a:pt x="647700" y="0"/>
                </a:lnTo>
                <a:close/>
              </a:path>
            </a:pathLst>
          </a:custGeom>
          <a:solidFill>
            <a:srgbClr val="FD8536"/>
          </a:solidFill>
        </p:spPr>
        <p:txBody>
          <a:bodyPr wrap="square" lIns="0" tIns="0" rIns="0" bIns="0" rtlCol="0"/>
          <a:lstStyle/>
          <a:p>
            <a:endParaRPr/>
          </a:p>
        </p:txBody>
      </p:sp>
      <p:sp>
        <p:nvSpPr>
          <p:cNvPr id="16" name="object 16"/>
          <p:cNvSpPr/>
          <p:nvPr/>
        </p:nvSpPr>
        <p:spPr>
          <a:xfrm>
            <a:off x="1309369" y="4866640"/>
            <a:ext cx="641350" cy="642620"/>
          </a:xfrm>
          <a:custGeom>
            <a:avLst/>
            <a:gdLst/>
            <a:ahLst/>
            <a:cxnLst/>
            <a:rect l="l" t="t" r="r" b="b"/>
            <a:pathLst>
              <a:path w="641350" h="642620">
                <a:moveTo>
                  <a:pt x="321310" y="0"/>
                </a:moveTo>
                <a:lnTo>
                  <a:pt x="272892" y="3390"/>
                </a:lnTo>
                <a:lnTo>
                  <a:pt x="226994" y="13266"/>
                </a:lnTo>
                <a:lnTo>
                  <a:pt x="184055" y="29189"/>
                </a:lnTo>
                <a:lnTo>
                  <a:pt x="144517" y="50716"/>
                </a:lnTo>
                <a:lnTo>
                  <a:pt x="108821" y="77407"/>
                </a:lnTo>
                <a:lnTo>
                  <a:pt x="77407" y="108821"/>
                </a:lnTo>
                <a:lnTo>
                  <a:pt x="50716" y="144517"/>
                </a:lnTo>
                <a:lnTo>
                  <a:pt x="29189" y="184055"/>
                </a:lnTo>
                <a:lnTo>
                  <a:pt x="13266" y="226994"/>
                </a:lnTo>
                <a:lnTo>
                  <a:pt x="3390" y="272892"/>
                </a:lnTo>
                <a:lnTo>
                  <a:pt x="0" y="321310"/>
                </a:lnTo>
                <a:lnTo>
                  <a:pt x="3390" y="369727"/>
                </a:lnTo>
                <a:lnTo>
                  <a:pt x="13266" y="415625"/>
                </a:lnTo>
                <a:lnTo>
                  <a:pt x="29189" y="458564"/>
                </a:lnTo>
                <a:lnTo>
                  <a:pt x="50716" y="498102"/>
                </a:lnTo>
                <a:lnTo>
                  <a:pt x="77407" y="533798"/>
                </a:lnTo>
                <a:lnTo>
                  <a:pt x="108821" y="565212"/>
                </a:lnTo>
                <a:lnTo>
                  <a:pt x="144517" y="591903"/>
                </a:lnTo>
                <a:lnTo>
                  <a:pt x="184055" y="613430"/>
                </a:lnTo>
                <a:lnTo>
                  <a:pt x="226994" y="629353"/>
                </a:lnTo>
                <a:lnTo>
                  <a:pt x="272892" y="639229"/>
                </a:lnTo>
                <a:lnTo>
                  <a:pt x="321310" y="642620"/>
                </a:lnTo>
                <a:lnTo>
                  <a:pt x="369697" y="639229"/>
                </a:lnTo>
                <a:lnTo>
                  <a:pt x="415515" y="629353"/>
                </a:lnTo>
                <a:lnTo>
                  <a:pt x="458332" y="613430"/>
                </a:lnTo>
                <a:lnTo>
                  <a:pt x="497720" y="591903"/>
                </a:lnTo>
                <a:lnTo>
                  <a:pt x="533250" y="565212"/>
                </a:lnTo>
                <a:lnTo>
                  <a:pt x="564491" y="533798"/>
                </a:lnTo>
                <a:lnTo>
                  <a:pt x="591015" y="498102"/>
                </a:lnTo>
                <a:lnTo>
                  <a:pt x="612392" y="458564"/>
                </a:lnTo>
                <a:lnTo>
                  <a:pt x="628193" y="415625"/>
                </a:lnTo>
                <a:lnTo>
                  <a:pt x="637989" y="369727"/>
                </a:lnTo>
                <a:lnTo>
                  <a:pt x="641350" y="321310"/>
                </a:lnTo>
                <a:lnTo>
                  <a:pt x="637989" y="272892"/>
                </a:lnTo>
                <a:lnTo>
                  <a:pt x="628193" y="226994"/>
                </a:lnTo>
                <a:lnTo>
                  <a:pt x="612392" y="184055"/>
                </a:lnTo>
                <a:lnTo>
                  <a:pt x="591015" y="144517"/>
                </a:lnTo>
                <a:lnTo>
                  <a:pt x="564491" y="108821"/>
                </a:lnTo>
                <a:lnTo>
                  <a:pt x="533250" y="77407"/>
                </a:lnTo>
                <a:lnTo>
                  <a:pt x="497720" y="50716"/>
                </a:lnTo>
                <a:lnTo>
                  <a:pt x="458332" y="29189"/>
                </a:lnTo>
                <a:lnTo>
                  <a:pt x="415515" y="13266"/>
                </a:lnTo>
                <a:lnTo>
                  <a:pt x="369697" y="3390"/>
                </a:lnTo>
                <a:lnTo>
                  <a:pt x="321310" y="0"/>
                </a:lnTo>
                <a:close/>
              </a:path>
            </a:pathLst>
          </a:custGeom>
          <a:solidFill>
            <a:srgbClr val="FD8536"/>
          </a:solidFill>
        </p:spPr>
        <p:txBody>
          <a:bodyPr wrap="square" lIns="0" tIns="0" rIns="0" bIns="0" rtlCol="0"/>
          <a:lstStyle/>
          <a:p>
            <a:endParaRPr/>
          </a:p>
        </p:txBody>
      </p:sp>
      <p:sp>
        <p:nvSpPr>
          <p:cNvPr id="17" name="object 17"/>
          <p:cNvSpPr/>
          <p:nvPr/>
        </p:nvSpPr>
        <p:spPr>
          <a:xfrm>
            <a:off x="1090930" y="5500370"/>
            <a:ext cx="137159" cy="13589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1663700" y="5787390"/>
            <a:ext cx="274320" cy="275590"/>
          </a:xfrm>
          <a:custGeom>
            <a:avLst/>
            <a:gdLst/>
            <a:ahLst/>
            <a:cxnLst/>
            <a:rect l="l" t="t" r="r" b="b"/>
            <a:pathLst>
              <a:path w="274319" h="275589">
                <a:moveTo>
                  <a:pt x="137160" y="0"/>
                </a:moveTo>
                <a:lnTo>
                  <a:pt x="92659" y="6827"/>
                </a:lnTo>
                <a:lnTo>
                  <a:pt x="54863" y="25968"/>
                </a:lnTo>
                <a:lnTo>
                  <a:pt x="25603" y="55412"/>
                </a:lnTo>
                <a:lnTo>
                  <a:pt x="6705" y="93146"/>
                </a:lnTo>
                <a:lnTo>
                  <a:pt x="0" y="137160"/>
                </a:lnTo>
                <a:lnTo>
                  <a:pt x="6705" y="181305"/>
                </a:lnTo>
                <a:lnTo>
                  <a:pt x="25603" y="219354"/>
                </a:lnTo>
                <a:lnTo>
                  <a:pt x="54863" y="249174"/>
                </a:lnTo>
                <a:lnTo>
                  <a:pt x="92659" y="268630"/>
                </a:lnTo>
                <a:lnTo>
                  <a:pt x="137160" y="275590"/>
                </a:lnTo>
                <a:lnTo>
                  <a:pt x="181173" y="268630"/>
                </a:lnTo>
                <a:lnTo>
                  <a:pt x="218907" y="249174"/>
                </a:lnTo>
                <a:lnTo>
                  <a:pt x="248351" y="219354"/>
                </a:lnTo>
                <a:lnTo>
                  <a:pt x="267492" y="181305"/>
                </a:lnTo>
                <a:lnTo>
                  <a:pt x="274319" y="137160"/>
                </a:lnTo>
                <a:lnTo>
                  <a:pt x="267492" y="93146"/>
                </a:lnTo>
                <a:lnTo>
                  <a:pt x="248351" y="55412"/>
                </a:lnTo>
                <a:lnTo>
                  <a:pt x="218907" y="25968"/>
                </a:lnTo>
                <a:lnTo>
                  <a:pt x="181173" y="6827"/>
                </a:lnTo>
                <a:lnTo>
                  <a:pt x="137160" y="0"/>
                </a:lnTo>
                <a:close/>
              </a:path>
            </a:pathLst>
          </a:custGeom>
          <a:solidFill>
            <a:srgbClr val="FD8536"/>
          </a:solidFill>
        </p:spPr>
        <p:txBody>
          <a:bodyPr wrap="square" lIns="0" tIns="0" rIns="0" bIns="0" rtlCol="0"/>
          <a:lstStyle/>
          <a:p>
            <a:endParaRPr/>
          </a:p>
        </p:txBody>
      </p:sp>
      <p:sp>
        <p:nvSpPr>
          <p:cNvPr id="19" name="object 19"/>
          <p:cNvSpPr/>
          <p:nvPr/>
        </p:nvSpPr>
        <p:spPr>
          <a:xfrm>
            <a:off x="1905000" y="4495800"/>
            <a:ext cx="365760" cy="364490"/>
          </a:xfrm>
          <a:custGeom>
            <a:avLst/>
            <a:gdLst/>
            <a:ahLst/>
            <a:cxnLst/>
            <a:rect l="l" t="t" r="r" b="b"/>
            <a:pathLst>
              <a:path w="365760" h="364489">
                <a:moveTo>
                  <a:pt x="182880" y="0"/>
                </a:moveTo>
                <a:lnTo>
                  <a:pt x="133173" y="6308"/>
                </a:lnTo>
                <a:lnTo>
                  <a:pt x="89182" y="24224"/>
                </a:lnTo>
                <a:lnTo>
                  <a:pt x="52387" y="52228"/>
                </a:lnTo>
                <a:lnTo>
                  <a:pt x="24271" y="88805"/>
                </a:lnTo>
                <a:lnTo>
                  <a:pt x="6314" y="132438"/>
                </a:lnTo>
                <a:lnTo>
                  <a:pt x="0" y="181610"/>
                </a:lnTo>
                <a:lnTo>
                  <a:pt x="6314" y="231316"/>
                </a:lnTo>
                <a:lnTo>
                  <a:pt x="24271" y="275307"/>
                </a:lnTo>
                <a:lnTo>
                  <a:pt x="52387" y="312102"/>
                </a:lnTo>
                <a:lnTo>
                  <a:pt x="89182" y="340218"/>
                </a:lnTo>
                <a:lnTo>
                  <a:pt x="133173" y="358175"/>
                </a:lnTo>
                <a:lnTo>
                  <a:pt x="182880" y="364489"/>
                </a:lnTo>
                <a:lnTo>
                  <a:pt x="232145" y="358175"/>
                </a:lnTo>
                <a:lnTo>
                  <a:pt x="276013" y="340218"/>
                </a:lnTo>
                <a:lnTo>
                  <a:pt x="312896" y="312102"/>
                </a:lnTo>
                <a:lnTo>
                  <a:pt x="341206" y="275307"/>
                </a:lnTo>
                <a:lnTo>
                  <a:pt x="359357" y="231316"/>
                </a:lnTo>
                <a:lnTo>
                  <a:pt x="365760" y="181610"/>
                </a:lnTo>
                <a:lnTo>
                  <a:pt x="359357" y="132438"/>
                </a:lnTo>
                <a:lnTo>
                  <a:pt x="341206" y="88805"/>
                </a:lnTo>
                <a:lnTo>
                  <a:pt x="312896" y="52228"/>
                </a:lnTo>
                <a:lnTo>
                  <a:pt x="276013" y="24224"/>
                </a:lnTo>
                <a:lnTo>
                  <a:pt x="232145" y="6308"/>
                </a:lnTo>
                <a:lnTo>
                  <a:pt x="182880" y="0"/>
                </a:lnTo>
                <a:close/>
              </a:path>
            </a:pathLst>
          </a:custGeom>
          <a:solidFill>
            <a:srgbClr val="FD8536"/>
          </a:solidFill>
        </p:spPr>
        <p:txBody>
          <a:bodyPr wrap="square" lIns="0" tIns="0" rIns="0" bIns="0" rtlCol="0"/>
          <a:lstStyle/>
          <a:p>
            <a:endParaRPr/>
          </a:p>
        </p:txBody>
      </p:sp>
      <p:sp>
        <p:nvSpPr>
          <p:cNvPr id="21" name="object 21"/>
          <p:cNvSpPr txBox="1"/>
          <p:nvPr/>
        </p:nvSpPr>
        <p:spPr>
          <a:xfrm>
            <a:off x="1036319" y="321309"/>
            <a:ext cx="7064375" cy="1493870"/>
          </a:xfrm>
          <a:prstGeom prst="rect">
            <a:avLst/>
          </a:prstGeom>
        </p:spPr>
        <p:txBody>
          <a:bodyPr vert="horz" wrap="square" lIns="0" tIns="12700" rIns="0" bIns="0" rtlCol="0">
            <a:spAutoFit/>
          </a:bodyPr>
          <a:lstStyle/>
          <a:p>
            <a:pPr marL="781685" marR="770890" indent="2019300">
              <a:lnSpc>
                <a:spcPct val="100699"/>
              </a:lnSpc>
              <a:spcBef>
                <a:spcPts val="2530"/>
              </a:spcBef>
            </a:pPr>
            <a:endParaRPr lang="en-US" sz="2400" b="1" i="1" spc="-5" dirty="0">
              <a:solidFill>
                <a:srgbClr val="565E6C"/>
              </a:solidFill>
              <a:latin typeface="Century Schoolbook"/>
              <a:cs typeface="Century Schoolbook"/>
            </a:endParaRPr>
          </a:p>
          <a:p>
            <a:pPr marL="12700" algn="ctr">
              <a:lnSpc>
                <a:spcPct val="100000"/>
              </a:lnSpc>
              <a:spcBef>
                <a:spcPts val="20"/>
              </a:spcBef>
            </a:pPr>
            <a:r>
              <a:rPr lang="en-US" sz="2400" b="1" i="1" spc="5" dirty="0">
                <a:solidFill>
                  <a:srgbClr val="565E6C"/>
                </a:solidFill>
                <a:latin typeface="Century Schoolbook"/>
                <a:cs typeface="Century Schoolbook"/>
              </a:rPr>
              <a:t>011 CS Introduction to Computer</a:t>
            </a:r>
          </a:p>
          <a:p>
            <a:pPr marL="12700" algn="ctr">
              <a:spcBef>
                <a:spcPts val="20"/>
              </a:spcBef>
            </a:pPr>
            <a:r>
              <a:rPr lang="en-US" sz="2400" b="1" i="1" spc="-5" dirty="0">
                <a:solidFill>
                  <a:srgbClr val="565E6C"/>
                </a:solidFill>
                <a:latin typeface="Century Schoolbook"/>
                <a:cs typeface="Century Schoolbook"/>
              </a:rPr>
              <a:t>Lecture </a:t>
            </a:r>
            <a:r>
              <a:rPr lang="ar-EG" sz="2400" b="1" i="1" spc="-5" dirty="0">
                <a:solidFill>
                  <a:srgbClr val="565E6C"/>
                </a:solidFill>
                <a:latin typeface="Century Schoolbook"/>
                <a:cs typeface="Century Schoolbook"/>
              </a:rPr>
              <a:t>5</a:t>
            </a:r>
            <a:endParaRPr lang="en-US" sz="2400" dirty="0">
              <a:latin typeface="Century Schoolbook"/>
              <a:cs typeface="Century Schoolbook"/>
            </a:endParaRPr>
          </a:p>
          <a:p>
            <a:pPr marL="12700" algn="ctr">
              <a:lnSpc>
                <a:spcPct val="100000"/>
              </a:lnSpc>
              <a:spcBef>
                <a:spcPts val="20"/>
              </a:spcBef>
            </a:pPr>
            <a:endParaRPr sz="2400" dirty="0">
              <a:latin typeface="Century Schoolbook"/>
              <a:cs typeface="Century Schoolbook"/>
            </a:endParaRPr>
          </a:p>
        </p:txBody>
      </p:sp>
      <p:sp>
        <p:nvSpPr>
          <p:cNvPr id="22" name="object 22"/>
          <p:cNvSpPr txBox="1"/>
          <p:nvPr/>
        </p:nvSpPr>
        <p:spPr>
          <a:xfrm>
            <a:off x="1572260" y="5008117"/>
            <a:ext cx="6561455" cy="289182"/>
          </a:xfrm>
          <a:prstGeom prst="rect">
            <a:avLst/>
          </a:prstGeom>
        </p:spPr>
        <p:txBody>
          <a:bodyPr vert="horz" wrap="square" lIns="0" tIns="73025" rIns="0" bIns="0" rtlCol="0">
            <a:spAutoFit/>
          </a:bodyPr>
          <a:lstStyle/>
          <a:p>
            <a:pPr marL="12700">
              <a:lnSpc>
                <a:spcPct val="100000"/>
              </a:lnSpc>
              <a:spcBef>
                <a:spcPts val="575"/>
              </a:spcBef>
            </a:pPr>
            <a:r>
              <a:rPr sz="1400" b="1" dirty="0">
                <a:solidFill>
                  <a:srgbClr val="FFFFFF"/>
                </a:solidFill>
                <a:latin typeface="Times New Roman"/>
                <a:cs typeface="Times New Roman"/>
              </a:rPr>
              <a:t>1</a:t>
            </a:r>
            <a:endParaRPr sz="1400" dirty="0">
              <a:latin typeface="Times New Roman"/>
              <a:cs typeface="Times New Roman"/>
            </a:endParaRPr>
          </a:p>
        </p:txBody>
      </p:sp>
      <p:sp>
        <p:nvSpPr>
          <p:cNvPr id="20" name="Rectangle 19">
            <a:extLst>
              <a:ext uri="{FF2B5EF4-FFF2-40B4-BE49-F238E27FC236}">
                <a16:creationId xmlns:a16="http://schemas.microsoft.com/office/drawing/2014/main" id="{895AECE1-D1AF-41E2-97CC-3DD375F625AA}"/>
              </a:ext>
            </a:extLst>
          </p:cNvPr>
          <p:cNvSpPr/>
          <p:nvPr/>
        </p:nvSpPr>
        <p:spPr>
          <a:xfrm>
            <a:off x="2343150" y="4135794"/>
            <a:ext cx="4572000" cy="1744645"/>
          </a:xfrm>
          <a:prstGeom prst="rect">
            <a:avLst/>
          </a:prstGeom>
        </p:spPr>
        <p:txBody>
          <a:bodyPr>
            <a:spAutoFit/>
          </a:bodyPr>
          <a:lstStyle/>
          <a:p>
            <a:pPr marL="67310" indent="-6350" algn="ctr">
              <a:lnSpc>
                <a:spcPct val="104000"/>
              </a:lnSpc>
              <a:spcAft>
                <a:spcPts val="1135"/>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Supported by</a:t>
            </a:r>
            <a:endParaRPr lang="en-AU" sz="1200" dirty="0">
              <a:solidFill>
                <a:srgbClr val="000000"/>
              </a:solidFill>
              <a:latin typeface="Arial" panose="020B0604020202020204" pitchFamily="34" charset="0"/>
              <a:ea typeface="Arial" panose="020B0604020202020204" pitchFamily="34" charset="0"/>
            </a:endParaRPr>
          </a:p>
          <a:p>
            <a:pPr marL="67310" indent="-6350" algn="ctr">
              <a:lnSpc>
                <a:spcPct val="104000"/>
              </a:lnSpc>
              <a:spcAft>
                <a:spcPts val="1135"/>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COMPUTER FUNDAMENTAL TUTORIAL BOOK</a:t>
            </a:r>
            <a:endParaRPr lang="en-AU" sz="1200" dirty="0">
              <a:solidFill>
                <a:srgbClr val="000000"/>
              </a:solidFill>
              <a:latin typeface="Arial" panose="020B0604020202020204" pitchFamily="34" charset="0"/>
              <a:ea typeface="Arial" panose="020B0604020202020204" pitchFamily="34" charset="0"/>
            </a:endParaRPr>
          </a:p>
          <a:p>
            <a:pPr marL="67310" indent="-6350" algn="ctr">
              <a:lnSpc>
                <a:spcPct val="107000"/>
              </a:lnSpc>
              <a:spcAft>
                <a:spcPts val="800"/>
              </a:spcAft>
            </a:pPr>
            <a:r>
              <a:rPr lang="en-US" dirty="0">
                <a:solidFill>
                  <a:srgbClr val="000000"/>
                </a:solidFill>
                <a:latin typeface="Garamond" panose="02020404030301010803" pitchFamily="18" charset="0"/>
                <a:ea typeface="Garamond" panose="02020404030301010803" pitchFamily="18" charset="0"/>
                <a:cs typeface="Garamond" panose="02020404030301010803" pitchFamily="18" charset="0"/>
              </a:rPr>
              <a:t>From Tutorials Point Website</a:t>
            </a:r>
            <a:endParaRPr lang="en-AU" sz="1200" dirty="0">
              <a:solidFill>
                <a:srgbClr val="000000"/>
              </a:solidFill>
              <a:latin typeface="Arial" panose="020B0604020202020204" pitchFamily="34" charset="0"/>
              <a:ea typeface="Arial" panose="020B0604020202020204" pitchFamily="34" charset="0"/>
            </a:endParaRPr>
          </a:p>
          <a:p>
            <a:pPr marL="67310" indent="-6350">
              <a:lnSpc>
                <a:spcPct val="107000"/>
              </a:lnSpc>
              <a:spcAft>
                <a:spcPts val="800"/>
              </a:spcAft>
            </a:pPr>
            <a:r>
              <a:rPr lang="en-US" sz="700" dirty="0">
                <a:solidFill>
                  <a:srgbClr val="000000"/>
                </a:solidFill>
                <a:latin typeface="Arial" panose="020B0604020202020204" pitchFamily="34" charset="0"/>
                <a:ea typeface="Arial" panose="020B0604020202020204" pitchFamily="34" charset="0"/>
              </a:rPr>
              <a:t> </a:t>
            </a:r>
            <a:endParaRPr lang="en-AU" sz="1200" dirty="0">
              <a:solidFill>
                <a:srgbClr val="000000"/>
              </a:solidFill>
              <a:effectLst/>
              <a:latin typeface="Arial" panose="020B0604020202020204" pitchFamily="34" charset="0"/>
              <a:ea typeface="Arial" panose="020B0604020202020204" pitchFamily="34" charset="0"/>
            </a:endParaRPr>
          </a:p>
        </p:txBody>
      </p:sp>
      <p:sp>
        <p:nvSpPr>
          <p:cNvPr id="23" name="Rectangle 22">
            <a:extLst>
              <a:ext uri="{FF2B5EF4-FFF2-40B4-BE49-F238E27FC236}">
                <a16:creationId xmlns:a16="http://schemas.microsoft.com/office/drawing/2014/main" id="{D442D7B7-E557-48B9-B7BC-6816EBBEEC46}"/>
              </a:ext>
            </a:extLst>
          </p:cNvPr>
          <p:cNvSpPr/>
          <p:nvPr/>
        </p:nvSpPr>
        <p:spPr>
          <a:xfrm>
            <a:off x="2385597" y="3473547"/>
            <a:ext cx="4572000" cy="360996"/>
          </a:xfrm>
          <a:prstGeom prst="rect">
            <a:avLst/>
          </a:prstGeom>
        </p:spPr>
        <p:txBody>
          <a:bodyPr>
            <a:spAutoFit/>
          </a:bodyPr>
          <a:lstStyle/>
          <a:p>
            <a:pPr marL="67310" indent="-6350" algn="ctr">
              <a:lnSpc>
                <a:spcPct val="104000"/>
              </a:lnSpc>
              <a:spcAft>
                <a:spcPts val="1135"/>
              </a:spcAft>
            </a:pPr>
            <a:r>
              <a:rPr lang="en-AU" dirty="0">
                <a:solidFill>
                  <a:srgbClr val="000000"/>
                </a:solidFill>
                <a:effectLst/>
                <a:latin typeface="Arial" panose="020B0604020202020204" pitchFamily="34" charset="0"/>
                <a:ea typeface="Arial" panose="020B0604020202020204" pitchFamily="34" charset="0"/>
              </a:rPr>
              <a:t>Prepared and collected by Ahmed A. Asiri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D426-63C2-4093-B23A-2C04757B3C16}"/>
              </a:ext>
            </a:extLst>
          </p:cNvPr>
          <p:cNvSpPr>
            <a:spLocks noGrp="1"/>
          </p:cNvSpPr>
          <p:nvPr>
            <p:ph type="title"/>
          </p:nvPr>
        </p:nvSpPr>
        <p:spPr>
          <a:xfrm>
            <a:off x="632459" y="391159"/>
            <a:ext cx="7879080" cy="984885"/>
          </a:xfrm>
        </p:spPr>
        <p:txBody>
          <a:bodyPr/>
          <a:lstStyle/>
          <a:p>
            <a:r>
              <a:rPr lang="en-US" b="1" dirty="0"/>
              <a:t>Memory Units</a:t>
            </a:r>
            <a:r>
              <a:rPr lang="en-US" dirty="0"/>
              <a:t> </a:t>
            </a:r>
            <a:br>
              <a:rPr lang="en-AU" b="1" dirty="0"/>
            </a:br>
            <a:endParaRPr lang="en-AU" dirty="0"/>
          </a:p>
        </p:txBody>
      </p:sp>
      <p:sp>
        <p:nvSpPr>
          <p:cNvPr id="3" name="Text Placeholder 2">
            <a:extLst>
              <a:ext uri="{FF2B5EF4-FFF2-40B4-BE49-F238E27FC236}">
                <a16:creationId xmlns:a16="http://schemas.microsoft.com/office/drawing/2014/main" id="{44475CCF-2402-44C8-8BC2-E7A5E7274E95}"/>
              </a:ext>
            </a:extLst>
          </p:cNvPr>
          <p:cNvSpPr>
            <a:spLocks noGrp="1"/>
          </p:cNvSpPr>
          <p:nvPr>
            <p:ph type="body" idx="1"/>
          </p:nvPr>
        </p:nvSpPr>
        <p:spPr>
          <a:xfrm>
            <a:off x="691515" y="1066800"/>
            <a:ext cx="7760969" cy="1692771"/>
          </a:xfrm>
        </p:spPr>
        <p:txBody>
          <a:bodyPr/>
          <a:lstStyle/>
          <a:p>
            <a:r>
              <a:rPr lang="en-US" sz="2000" dirty="0"/>
              <a:t>Memory unit is:</a:t>
            </a:r>
            <a:r>
              <a:rPr lang="en-US" sz="2000" baseline="-25000" dirty="0"/>
              <a:t> </a:t>
            </a:r>
            <a:endParaRPr lang="en-AU" sz="2000" dirty="0"/>
          </a:p>
          <a:p>
            <a:pPr marL="457200" lvl="0" indent="-457200" fontAlgn="base">
              <a:buFont typeface="Arial" panose="020B0604020202020204" pitchFamily="34" charset="0"/>
              <a:buChar char="•"/>
            </a:pPr>
            <a:r>
              <a:rPr lang="en-US" sz="2000" dirty="0"/>
              <a:t>the amount of data that can be stored in the storage unit. </a:t>
            </a:r>
            <a:endParaRPr lang="en-AU" sz="2000" dirty="0"/>
          </a:p>
          <a:p>
            <a:pPr marL="457200" lvl="0" indent="-457200" fontAlgn="base">
              <a:buFont typeface="Arial" panose="020B0604020202020204" pitchFamily="34" charset="0"/>
              <a:buChar char="•"/>
            </a:pPr>
            <a:r>
              <a:rPr lang="en-US" sz="2000" dirty="0"/>
              <a:t>that in which storage capacity is expressed in terms of Bytes. </a:t>
            </a:r>
            <a:endParaRPr lang="en-US" sz="2000" b="1" dirty="0"/>
          </a:p>
          <a:p>
            <a:pPr>
              <a:lnSpc>
                <a:spcPct val="150000"/>
              </a:lnSpc>
            </a:pPr>
            <a:r>
              <a:rPr lang="en-US" sz="2000" b="1" dirty="0"/>
              <a:t>Following are the main memory storage units: </a:t>
            </a:r>
            <a:endParaRPr lang="en-AU" sz="2000" b="1" dirty="0"/>
          </a:p>
          <a:p>
            <a:endParaRPr lang="en-AU" sz="2000" dirty="0"/>
          </a:p>
        </p:txBody>
      </p:sp>
      <p:graphicFrame>
        <p:nvGraphicFramePr>
          <p:cNvPr id="4" name="Table 3">
            <a:extLst>
              <a:ext uri="{FF2B5EF4-FFF2-40B4-BE49-F238E27FC236}">
                <a16:creationId xmlns:a16="http://schemas.microsoft.com/office/drawing/2014/main" id="{72CB021C-92D7-4700-AC64-AA006F26C1B4}"/>
              </a:ext>
            </a:extLst>
          </p:cNvPr>
          <p:cNvGraphicFramePr>
            <a:graphicFrameLocks noGrp="1"/>
          </p:cNvGraphicFramePr>
          <p:nvPr>
            <p:extLst>
              <p:ext uri="{D42A27DB-BD31-4B8C-83A1-F6EECF244321}">
                <p14:modId xmlns:p14="http://schemas.microsoft.com/office/powerpoint/2010/main" val="3328059107"/>
              </p:ext>
            </p:extLst>
          </p:nvPr>
        </p:nvGraphicFramePr>
        <p:xfrm>
          <a:off x="838200" y="2605682"/>
          <a:ext cx="7010400" cy="3414118"/>
        </p:xfrm>
        <a:graphic>
          <a:graphicData uri="http://schemas.openxmlformats.org/drawingml/2006/table">
            <a:tbl>
              <a:tblPr firstRow="1" firstCol="1" bandRow="1">
                <a:tableStyleId>{5C22544A-7EE6-4342-B048-85BDC9FD1C3A}</a:tableStyleId>
              </a:tblPr>
              <a:tblGrid>
                <a:gridCol w="715238">
                  <a:extLst>
                    <a:ext uri="{9D8B030D-6E8A-4147-A177-3AD203B41FA5}">
                      <a16:colId xmlns:a16="http://schemas.microsoft.com/office/drawing/2014/main" val="3836308357"/>
                    </a:ext>
                  </a:extLst>
                </a:gridCol>
                <a:gridCol w="1111580">
                  <a:extLst>
                    <a:ext uri="{9D8B030D-6E8A-4147-A177-3AD203B41FA5}">
                      <a16:colId xmlns:a16="http://schemas.microsoft.com/office/drawing/2014/main" val="1867947782"/>
                    </a:ext>
                  </a:extLst>
                </a:gridCol>
                <a:gridCol w="5183582">
                  <a:extLst>
                    <a:ext uri="{9D8B030D-6E8A-4147-A177-3AD203B41FA5}">
                      <a16:colId xmlns:a16="http://schemas.microsoft.com/office/drawing/2014/main" val="1251264596"/>
                    </a:ext>
                  </a:extLst>
                </a:gridCol>
              </a:tblGrid>
              <a:tr h="356302">
                <a:tc>
                  <a:txBody>
                    <a:bodyPr/>
                    <a:lstStyle/>
                    <a:p>
                      <a:pPr marL="67310" indent="-6350" algn="l">
                        <a:lnSpc>
                          <a:spcPct val="107000"/>
                        </a:lnSpc>
                        <a:spcAft>
                          <a:spcPts val="0"/>
                        </a:spcAft>
                      </a:pPr>
                      <a:r>
                        <a:rPr lang="en-US" sz="1400">
                          <a:effectLst/>
                        </a:rPr>
                        <a:t>Sr. No.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tc>
                <a:tc>
                  <a:txBody>
                    <a:bodyPr/>
                    <a:lstStyle/>
                    <a:p>
                      <a:pPr marL="2540" indent="-6350" algn="l">
                        <a:lnSpc>
                          <a:spcPct val="107000"/>
                        </a:lnSpc>
                        <a:spcAft>
                          <a:spcPts val="0"/>
                        </a:spcAft>
                      </a:pPr>
                      <a:r>
                        <a:rPr lang="en-US" sz="1400">
                          <a:effectLst/>
                        </a:rPr>
                        <a:t>Unit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tc>
                <a:tc>
                  <a:txBody>
                    <a:bodyPr/>
                    <a:lstStyle/>
                    <a:p>
                      <a:pPr marL="2540" indent="-6350" algn="l">
                        <a:lnSpc>
                          <a:spcPct val="107000"/>
                        </a:lnSpc>
                        <a:spcAft>
                          <a:spcPts val="0"/>
                        </a:spcAft>
                      </a:pPr>
                      <a:r>
                        <a:rPr lang="en-US" sz="1400" dirty="0">
                          <a:effectLst/>
                        </a:rPr>
                        <a:t>Description </a:t>
                      </a:r>
                      <a:endParaRPr lang="en-AU" sz="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tc>
                <a:extLst>
                  <a:ext uri="{0D108BD9-81ED-4DB2-BD59-A6C34878D82A}">
                    <a16:rowId xmlns:a16="http://schemas.microsoft.com/office/drawing/2014/main" val="3138899773"/>
                  </a:ext>
                </a:extLst>
              </a:tr>
              <a:tr h="612158">
                <a:tc>
                  <a:txBody>
                    <a:bodyPr/>
                    <a:lstStyle/>
                    <a:p>
                      <a:pPr marL="67310" indent="-6350" algn="l">
                        <a:lnSpc>
                          <a:spcPct val="107000"/>
                        </a:lnSpc>
                        <a:spcAft>
                          <a:spcPts val="0"/>
                        </a:spcAft>
                      </a:pPr>
                      <a:r>
                        <a:rPr lang="en-US" sz="1000">
                          <a:effectLst/>
                        </a:rPr>
                        <a:t>1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Bit (Binary Digit)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A binary digit is logical 0 and 1 representing a passive or an active state of a component in an electric circuit.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extLst>
                  <a:ext uri="{0D108BD9-81ED-4DB2-BD59-A6C34878D82A}">
                    <a16:rowId xmlns:a16="http://schemas.microsoft.com/office/drawing/2014/main" val="3363954559"/>
                  </a:ext>
                </a:extLst>
              </a:tr>
              <a:tr h="396102">
                <a:tc>
                  <a:txBody>
                    <a:bodyPr/>
                    <a:lstStyle/>
                    <a:p>
                      <a:pPr marL="67310" indent="-6350" algn="l">
                        <a:lnSpc>
                          <a:spcPct val="107000"/>
                        </a:lnSpc>
                        <a:spcAft>
                          <a:spcPts val="0"/>
                        </a:spcAft>
                      </a:pPr>
                      <a:r>
                        <a:rPr lang="en-US" sz="1000">
                          <a:effectLst/>
                        </a:rPr>
                        <a:t>2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Nibble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dirty="0">
                          <a:effectLst/>
                        </a:rPr>
                        <a:t>A group of 4 bits is called nibble. </a:t>
                      </a:r>
                      <a:endParaRPr lang="en-AU" sz="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extLst>
                  <a:ext uri="{0D108BD9-81ED-4DB2-BD59-A6C34878D82A}">
                    <a16:rowId xmlns:a16="http://schemas.microsoft.com/office/drawing/2014/main" val="2734267136"/>
                  </a:ext>
                </a:extLst>
              </a:tr>
              <a:tr h="612158">
                <a:tc>
                  <a:txBody>
                    <a:bodyPr/>
                    <a:lstStyle/>
                    <a:p>
                      <a:pPr marL="67310" indent="-6350" algn="l">
                        <a:lnSpc>
                          <a:spcPct val="107000"/>
                        </a:lnSpc>
                        <a:spcAft>
                          <a:spcPts val="0"/>
                        </a:spcAft>
                      </a:pPr>
                      <a:r>
                        <a:rPr lang="en-US" sz="1000">
                          <a:effectLst/>
                        </a:rPr>
                        <a:t>3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Byte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A group of 8 bits is called byte. A byte is the smallest unit which can represent a data item or a character.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extLst>
                  <a:ext uri="{0D108BD9-81ED-4DB2-BD59-A6C34878D82A}">
                    <a16:rowId xmlns:a16="http://schemas.microsoft.com/office/drawing/2014/main" val="1591508339"/>
                  </a:ext>
                </a:extLst>
              </a:tr>
              <a:tr h="1437398">
                <a:tc>
                  <a:txBody>
                    <a:bodyPr/>
                    <a:lstStyle/>
                    <a:p>
                      <a:pPr marL="67310" indent="-6350" algn="l">
                        <a:lnSpc>
                          <a:spcPct val="107000"/>
                        </a:lnSpc>
                        <a:spcAft>
                          <a:spcPts val="0"/>
                        </a:spcAft>
                      </a:pPr>
                      <a:r>
                        <a:rPr lang="en-US" sz="1000">
                          <a:effectLst/>
                        </a:rPr>
                        <a:t>4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7000"/>
                        </a:lnSpc>
                        <a:spcAft>
                          <a:spcPts val="0"/>
                        </a:spcAft>
                      </a:pPr>
                      <a:r>
                        <a:rPr lang="en-US" sz="1400">
                          <a:effectLst/>
                        </a:rPr>
                        <a:t>Word </a:t>
                      </a:r>
                      <a:endParaRPr lang="en-AU" sz="12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nchor="ctr"/>
                </a:tc>
                <a:tc>
                  <a:txBody>
                    <a:bodyPr/>
                    <a:lstStyle/>
                    <a:p>
                      <a:pPr marL="2540" indent="-6350" algn="l">
                        <a:lnSpc>
                          <a:spcPct val="100000"/>
                        </a:lnSpc>
                        <a:spcAft>
                          <a:spcPts val="0"/>
                        </a:spcAft>
                      </a:pPr>
                      <a:r>
                        <a:rPr lang="en-US" sz="1400" dirty="0">
                          <a:effectLst/>
                        </a:rPr>
                        <a:t>A computer word, like a byte, is a group of fixed number of bits processed as a unit which varies from computer to computer but is fixed for each computer.  </a:t>
                      </a:r>
                      <a:endParaRPr lang="en-AU" sz="1200" dirty="0">
                        <a:effectLst/>
                      </a:endParaRPr>
                    </a:p>
                    <a:p>
                      <a:pPr marL="2540" indent="-6350" algn="l">
                        <a:lnSpc>
                          <a:spcPct val="107000"/>
                        </a:lnSpc>
                        <a:spcAft>
                          <a:spcPts val="0"/>
                        </a:spcAft>
                      </a:pPr>
                      <a:r>
                        <a:rPr lang="en-US" sz="1400" dirty="0">
                          <a:effectLst/>
                        </a:rPr>
                        <a:t>The length of a computer word is called word-size or word length and it may be as small as 8 bits or may be as long as 96 bits. A computer stores the information in the form of computer words. </a:t>
                      </a:r>
                      <a:endParaRPr lang="en-AU" sz="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58420" marT="43180" marB="0"/>
                </a:tc>
                <a:extLst>
                  <a:ext uri="{0D108BD9-81ED-4DB2-BD59-A6C34878D82A}">
                    <a16:rowId xmlns:a16="http://schemas.microsoft.com/office/drawing/2014/main" val="1238571907"/>
                  </a:ext>
                </a:extLst>
              </a:tr>
            </a:tbl>
          </a:graphicData>
        </a:graphic>
      </p:graphicFrame>
    </p:spTree>
    <p:extLst>
      <p:ext uri="{BB962C8B-B14F-4D97-AF65-F5344CB8AC3E}">
        <p14:creationId xmlns:p14="http://schemas.microsoft.com/office/powerpoint/2010/main" val="5603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0439EB-39A4-4AA5-B22B-EABCF1F5A31F}"/>
              </a:ext>
            </a:extLst>
          </p:cNvPr>
          <p:cNvSpPr>
            <a:spLocks noGrp="1"/>
          </p:cNvSpPr>
          <p:nvPr>
            <p:ph type="body" idx="1"/>
          </p:nvPr>
        </p:nvSpPr>
        <p:spPr>
          <a:xfrm>
            <a:off x="609600" y="457200"/>
            <a:ext cx="7760969" cy="1415772"/>
          </a:xfrm>
        </p:spPr>
        <p:txBody>
          <a:bodyPr/>
          <a:lstStyle/>
          <a:p>
            <a:r>
              <a:rPr lang="en-US" b="1" dirty="0"/>
              <a:t>Memory Units</a:t>
            </a:r>
            <a:r>
              <a:rPr lang="en-US" dirty="0"/>
              <a:t> </a:t>
            </a:r>
          </a:p>
          <a:p>
            <a:endParaRPr lang="en-US" sz="2000" dirty="0"/>
          </a:p>
          <a:p>
            <a:r>
              <a:rPr lang="en-US" sz="2000" dirty="0"/>
              <a:t>Few higher storage units are following </a:t>
            </a:r>
            <a:endParaRPr lang="en-AU" sz="2000" dirty="0"/>
          </a:p>
          <a:p>
            <a:endParaRPr lang="en-AU" dirty="0"/>
          </a:p>
        </p:txBody>
      </p:sp>
      <p:graphicFrame>
        <p:nvGraphicFramePr>
          <p:cNvPr id="4" name="Table 3">
            <a:extLst>
              <a:ext uri="{FF2B5EF4-FFF2-40B4-BE49-F238E27FC236}">
                <a16:creationId xmlns:a16="http://schemas.microsoft.com/office/drawing/2014/main" id="{AD1AE335-4602-4BD6-9169-6CC01CBF102A}"/>
              </a:ext>
            </a:extLst>
          </p:cNvPr>
          <p:cNvGraphicFramePr>
            <a:graphicFrameLocks noGrp="1"/>
          </p:cNvGraphicFramePr>
          <p:nvPr>
            <p:extLst>
              <p:ext uri="{D42A27DB-BD31-4B8C-83A1-F6EECF244321}">
                <p14:modId xmlns:p14="http://schemas.microsoft.com/office/powerpoint/2010/main" val="4170882048"/>
              </p:ext>
            </p:extLst>
          </p:nvPr>
        </p:nvGraphicFramePr>
        <p:xfrm>
          <a:off x="609600" y="1593855"/>
          <a:ext cx="7614286" cy="3670289"/>
        </p:xfrm>
        <a:graphic>
          <a:graphicData uri="http://schemas.openxmlformats.org/drawingml/2006/table">
            <a:tbl>
              <a:tblPr firstRow="1" firstCol="1" bandRow="1">
                <a:tableStyleId>{5C22544A-7EE6-4342-B048-85BDC9FD1C3A}</a:tableStyleId>
              </a:tblPr>
              <a:tblGrid>
                <a:gridCol w="764350">
                  <a:extLst>
                    <a:ext uri="{9D8B030D-6E8A-4147-A177-3AD203B41FA5}">
                      <a16:colId xmlns:a16="http://schemas.microsoft.com/office/drawing/2014/main" val="2228151960"/>
                    </a:ext>
                  </a:extLst>
                </a:gridCol>
                <a:gridCol w="3049284">
                  <a:extLst>
                    <a:ext uri="{9D8B030D-6E8A-4147-A177-3AD203B41FA5}">
                      <a16:colId xmlns:a16="http://schemas.microsoft.com/office/drawing/2014/main" val="377028161"/>
                    </a:ext>
                  </a:extLst>
                </a:gridCol>
                <a:gridCol w="3800652">
                  <a:extLst>
                    <a:ext uri="{9D8B030D-6E8A-4147-A177-3AD203B41FA5}">
                      <a16:colId xmlns:a16="http://schemas.microsoft.com/office/drawing/2014/main" val="2932615840"/>
                    </a:ext>
                  </a:extLst>
                </a:gridCol>
              </a:tblGrid>
              <a:tr h="566384">
                <a:tc>
                  <a:txBody>
                    <a:bodyPr/>
                    <a:lstStyle/>
                    <a:p>
                      <a:pPr marL="67310" indent="-6350" algn="l">
                        <a:lnSpc>
                          <a:spcPct val="107000"/>
                        </a:lnSpc>
                        <a:spcAft>
                          <a:spcPts val="0"/>
                        </a:spcAft>
                      </a:pPr>
                      <a:r>
                        <a:rPr lang="en-US" sz="1600" b="0" dirty="0">
                          <a:effectLst/>
                        </a:rPr>
                        <a:t>Sr. No. </a:t>
                      </a:r>
                      <a:endParaRPr lang="en-AU" sz="1400" b="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tc>
                  <a:txBody>
                    <a:bodyPr/>
                    <a:lstStyle/>
                    <a:p>
                      <a:pPr marL="2540" indent="-6350" algn="l">
                        <a:lnSpc>
                          <a:spcPct val="107000"/>
                        </a:lnSpc>
                        <a:spcAft>
                          <a:spcPts val="0"/>
                        </a:spcAft>
                      </a:pPr>
                      <a:r>
                        <a:rPr lang="en-US" sz="1600" b="1">
                          <a:effectLst/>
                        </a:rPr>
                        <a:t>Unit </a:t>
                      </a:r>
                      <a:endParaRPr lang="en-AU" sz="1400" b="1">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tc>
                  <a:txBody>
                    <a:bodyPr/>
                    <a:lstStyle/>
                    <a:p>
                      <a:pPr marL="1905" indent="-6350" algn="l">
                        <a:lnSpc>
                          <a:spcPct val="107000"/>
                        </a:lnSpc>
                        <a:spcAft>
                          <a:spcPts val="0"/>
                        </a:spcAft>
                      </a:pPr>
                      <a:r>
                        <a:rPr lang="en-US" sz="1600" b="1" dirty="0">
                          <a:effectLst/>
                        </a:rPr>
                        <a:t>Description </a:t>
                      </a:r>
                      <a:endParaRPr lang="en-AU" sz="1400" b="1"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extLst>
                  <a:ext uri="{0D108BD9-81ED-4DB2-BD59-A6C34878D82A}">
                    <a16:rowId xmlns:a16="http://schemas.microsoft.com/office/drawing/2014/main" val="3252125411"/>
                  </a:ext>
                </a:extLst>
              </a:tr>
              <a:tr h="653060">
                <a:tc>
                  <a:txBody>
                    <a:bodyPr/>
                    <a:lstStyle/>
                    <a:p>
                      <a:pPr marL="67310" indent="-6350" algn="l">
                        <a:lnSpc>
                          <a:spcPct val="107000"/>
                        </a:lnSpc>
                        <a:spcAft>
                          <a:spcPts val="0"/>
                        </a:spcAft>
                      </a:pPr>
                      <a:r>
                        <a:rPr lang="en-US" sz="1000" b="0">
                          <a:effectLst/>
                        </a:rPr>
                        <a:t>1 </a:t>
                      </a:r>
                      <a:endParaRPr lang="en-AU" sz="9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2540" indent="-6350" algn="l">
                        <a:lnSpc>
                          <a:spcPct val="107000"/>
                        </a:lnSpc>
                        <a:spcAft>
                          <a:spcPts val="0"/>
                        </a:spcAft>
                      </a:pPr>
                      <a:r>
                        <a:rPr lang="en-US" sz="2000" b="0">
                          <a:effectLst/>
                        </a:rPr>
                        <a:t>Kilobyte (KB) </a:t>
                      </a:r>
                      <a:endParaRPr lang="en-AU" sz="1800" b="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1905" indent="-6350" algn="l">
                        <a:lnSpc>
                          <a:spcPct val="107000"/>
                        </a:lnSpc>
                        <a:spcAft>
                          <a:spcPts val="0"/>
                        </a:spcAft>
                      </a:pPr>
                      <a:r>
                        <a:rPr lang="en-US" sz="2000" b="0" dirty="0">
                          <a:effectLst/>
                        </a:rPr>
                        <a:t>1 KB = 1024 Bytes </a:t>
                      </a:r>
                      <a:endParaRPr lang="en-AU" sz="1800" b="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extLst>
                  <a:ext uri="{0D108BD9-81ED-4DB2-BD59-A6C34878D82A}">
                    <a16:rowId xmlns:a16="http://schemas.microsoft.com/office/drawing/2014/main" val="3492420172"/>
                  </a:ext>
                </a:extLst>
              </a:tr>
              <a:tr h="627655">
                <a:tc>
                  <a:txBody>
                    <a:bodyPr/>
                    <a:lstStyle/>
                    <a:p>
                      <a:pPr marL="67310" indent="-6350" algn="l">
                        <a:lnSpc>
                          <a:spcPct val="107000"/>
                        </a:lnSpc>
                        <a:spcAft>
                          <a:spcPts val="0"/>
                        </a:spcAft>
                      </a:pPr>
                      <a:r>
                        <a:rPr lang="en-US" sz="1000">
                          <a:effectLst/>
                        </a:rPr>
                        <a:t>2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2540" indent="-6350" algn="l">
                        <a:lnSpc>
                          <a:spcPct val="107000"/>
                        </a:lnSpc>
                        <a:spcAft>
                          <a:spcPts val="0"/>
                        </a:spcAft>
                      </a:pPr>
                      <a:r>
                        <a:rPr lang="en-US" sz="2000">
                          <a:effectLst/>
                        </a:rPr>
                        <a:t>Megabyte (MB)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1905" indent="-6350" algn="l">
                        <a:lnSpc>
                          <a:spcPct val="107000"/>
                        </a:lnSpc>
                        <a:spcAft>
                          <a:spcPts val="0"/>
                        </a:spcAft>
                      </a:pPr>
                      <a:r>
                        <a:rPr lang="en-US" sz="2000">
                          <a:effectLst/>
                        </a:rPr>
                        <a:t>1 MB = 1024 KB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extLst>
                  <a:ext uri="{0D108BD9-81ED-4DB2-BD59-A6C34878D82A}">
                    <a16:rowId xmlns:a16="http://schemas.microsoft.com/office/drawing/2014/main" val="4058760488"/>
                  </a:ext>
                </a:extLst>
              </a:tr>
              <a:tr h="627655">
                <a:tc>
                  <a:txBody>
                    <a:bodyPr/>
                    <a:lstStyle/>
                    <a:p>
                      <a:pPr marL="67310" indent="-6350" algn="l">
                        <a:lnSpc>
                          <a:spcPct val="107000"/>
                        </a:lnSpc>
                        <a:spcAft>
                          <a:spcPts val="0"/>
                        </a:spcAft>
                      </a:pPr>
                      <a:r>
                        <a:rPr lang="en-US" sz="1000">
                          <a:effectLst/>
                        </a:rPr>
                        <a:t>3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2540" indent="-6350" algn="l">
                        <a:lnSpc>
                          <a:spcPct val="107000"/>
                        </a:lnSpc>
                        <a:spcAft>
                          <a:spcPts val="0"/>
                        </a:spcAft>
                      </a:pPr>
                      <a:r>
                        <a:rPr lang="en-US" sz="2000">
                          <a:effectLst/>
                        </a:rPr>
                        <a:t>GigaByte (GB)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1905" indent="-6350" algn="l">
                        <a:lnSpc>
                          <a:spcPct val="107000"/>
                        </a:lnSpc>
                        <a:spcAft>
                          <a:spcPts val="0"/>
                        </a:spcAft>
                      </a:pPr>
                      <a:r>
                        <a:rPr lang="en-US" sz="2000">
                          <a:effectLst/>
                        </a:rPr>
                        <a:t>1 GB = 1024 MB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extLst>
                  <a:ext uri="{0D108BD9-81ED-4DB2-BD59-A6C34878D82A}">
                    <a16:rowId xmlns:a16="http://schemas.microsoft.com/office/drawing/2014/main" val="3615959722"/>
                  </a:ext>
                </a:extLst>
              </a:tr>
              <a:tr h="624667">
                <a:tc>
                  <a:txBody>
                    <a:bodyPr/>
                    <a:lstStyle/>
                    <a:p>
                      <a:pPr marL="67310" indent="-6350" algn="l">
                        <a:lnSpc>
                          <a:spcPct val="107000"/>
                        </a:lnSpc>
                        <a:spcAft>
                          <a:spcPts val="0"/>
                        </a:spcAft>
                      </a:pPr>
                      <a:r>
                        <a:rPr lang="en-US" sz="1000" dirty="0">
                          <a:effectLst/>
                        </a:rPr>
                        <a:t>4 </a:t>
                      </a:r>
                      <a:endParaRPr lang="en-AU" sz="9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2540" indent="-6350" algn="l">
                        <a:lnSpc>
                          <a:spcPct val="107000"/>
                        </a:lnSpc>
                        <a:spcAft>
                          <a:spcPts val="0"/>
                        </a:spcAft>
                      </a:pPr>
                      <a:r>
                        <a:rPr lang="en-US" sz="2000">
                          <a:effectLst/>
                        </a:rPr>
                        <a:t>TeraByte (TB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tc>
                  <a:txBody>
                    <a:bodyPr/>
                    <a:lstStyle/>
                    <a:p>
                      <a:pPr marL="1905" indent="-6350" algn="l">
                        <a:lnSpc>
                          <a:spcPct val="107000"/>
                        </a:lnSpc>
                        <a:spcAft>
                          <a:spcPts val="0"/>
                        </a:spcAft>
                      </a:pPr>
                      <a:r>
                        <a:rPr lang="en-US" sz="2000">
                          <a:effectLst/>
                        </a:rPr>
                        <a:t>1 TB = 1024 GB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nchor="ctr"/>
                </a:tc>
                <a:extLst>
                  <a:ext uri="{0D108BD9-81ED-4DB2-BD59-A6C34878D82A}">
                    <a16:rowId xmlns:a16="http://schemas.microsoft.com/office/drawing/2014/main" val="3883455818"/>
                  </a:ext>
                </a:extLst>
              </a:tr>
              <a:tr h="570868">
                <a:tc>
                  <a:txBody>
                    <a:bodyPr/>
                    <a:lstStyle/>
                    <a:p>
                      <a:pPr marL="67310" indent="-6350" algn="l">
                        <a:lnSpc>
                          <a:spcPct val="107000"/>
                        </a:lnSpc>
                        <a:spcAft>
                          <a:spcPts val="0"/>
                        </a:spcAft>
                      </a:pPr>
                      <a:r>
                        <a:rPr lang="en-US" sz="1000">
                          <a:effectLst/>
                        </a:rPr>
                        <a:t>5 </a:t>
                      </a:r>
                      <a:endParaRPr lang="en-AU" sz="9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tc>
                  <a:txBody>
                    <a:bodyPr/>
                    <a:lstStyle/>
                    <a:p>
                      <a:pPr marL="2540" indent="-6350" algn="l">
                        <a:lnSpc>
                          <a:spcPct val="107000"/>
                        </a:lnSpc>
                        <a:spcAft>
                          <a:spcPts val="0"/>
                        </a:spcAft>
                      </a:pPr>
                      <a:r>
                        <a:rPr lang="en-US" sz="2000">
                          <a:effectLst/>
                        </a:rPr>
                        <a:t>PetaByte (PB) </a:t>
                      </a:r>
                      <a:endParaRPr lang="en-AU" sz="180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tc>
                  <a:txBody>
                    <a:bodyPr/>
                    <a:lstStyle/>
                    <a:p>
                      <a:pPr marL="1905" indent="-6350" algn="l">
                        <a:lnSpc>
                          <a:spcPct val="107000"/>
                        </a:lnSpc>
                        <a:spcAft>
                          <a:spcPts val="0"/>
                        </a:spcAft>
                      </a:pPr>
                      <a:r>
                        <a:rPr lang="en-US" sz="2000" dirty="0">
                          <a:effectLst/>
                        </a:rPr>
                        <a:t>1 PB = 1024 TB </a:t>
                      </a:r>
                      <a:endParaRPr lang="en-AU"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txBody>
                  <a:tcPr marL="57785" marR="73025" marT="43180" marB="0"/>
                </a:tc>
                <a:extLst>
                  <a:ext uri="{0D108BD9-81ED-4DB2-BD59-A6C34878D82A}">
                    <a16:rowId xmlns:a16="http://schemas.microsoft.com/office/drawing/2014/main" val="2117392034"/>
                  </a:ext>
                </a:extLst>
              </a:tr>
            </a:tbl>
          </a:graphicData>
        </a:graphic>
      </p:graphicFrame>
    </p:spTree>
    <p:extLst>
      <p:ext uri="{BB962C8B-B14F-4D97-AF65-F5344CB8AC3E}">
        <p14:creationId xmlns:p14="http://schemas.microsoft.com/office/powerpoint/2010/main" val="377166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E652-DAB2-4075-A53A-F9D9AF1C00A5}"/>
              </a:ext>
            </a:extLst>
          </p:cNvPr>
          <p:cNvSpPr>
            <a:spLocks noGrp="1"/>
          </p:cNvSpPr>
          <p:nvPr>
            <p:ph type="title"/>
          </p:nvPr>
        </p:nvSpPr>
        <p:spPr>
          <a:xfrm>
            <a:off x="632459" y="334888"/>
            <a:ext cx="7879080" cy="492443"/>
          </a:xfrm>
        </p:spPr>
        <p:txBody>
          <a:bodyPr/>
          <a:lstStyle/>
          <a:p>
            <a:r>
              <a:rPr lang="en-US" b="1" dirty="0"/>
              <a:t>Memory</a:t>
            </a:r>
            <a:endParaRPr lang="en-AU" dirty="0"/>
          </a:p>
        </p:txBody>
      </p:sp>
      <p:sp>
        <p:nvSpPr>
          <p:cNvPr id="3" name="Text Placeholder 2">
            <a:extLst>
              <a:ext uri="{FF2B5EF4-FFF2-40B4-BE49-F238E27FC236}">
                <a16:creationId xmlns:a16="http://schemas.microsoft.com/office/drawing/2014/main" id="{23759AB3-2A45-4255-A4B9-06C65FE58650}"/>
              </a:ext>
            </a:extLst>
          </p:cNvPr>
          <p:cNvSpPr>
            <a:spLocks noGrp="1"/>
          </p:cNvSpPr>
          <p:nvPr>
            <p:ph type="body" idx="1"/>
          </p:nvPr>
        </p:nvSpPr>
        <p:spPr>
          <a:xfrm>
            <a:off x="691515" y="1066800"/>
            <a:ext cx="7760969" cy="3046988"/>
          </a:xfrm>
        </p:spPr>
        <p:txBody>
          <a:bodyPr/>
          <a:lstStyle/>
          <a:p>
            <a:r>
              <a:rPr lang="en-US" sz="1800" dirty="0"/>
              <a:t>A memory is just like a human brain. It is used to store data and instructions. Computer memory is the storage space in computer where data is to be processed and instructions required for processing are stored. The memory is divided into large number of small parts called cells. Each location or cell has a unique address which varies from zero to memory size minus one. For example, if computer has 64k words, then this memory unit has 64 * 1024=65536 memory locations. The address of these locations varies from 0 to 65535. Memory is primarily of three types </a:t>
            </a:r>
            <a:endParaRPr lang="en-AU" sz="1800" dirty="0"/>
          </a:p>
          <a:p>
            <a:pPr marL="285750" lvl="0" indent="-285750" fontAlgn="base">
              <a:buFont typeface="Arial" panose="020B0604020202020204" pitchFamily="34" charset="0"/>
              <a:buChar char="•"/>
            </a:pPr>
            <a:r>
              <a:rPr lang="en-US" sz="1800" dirty="0"/>
              <a:t>Cache Memory </a:t>
            </a:r>
            <a:endParaRPr lang="en-AU" sz="1800" dirty="0"/>
          </a:p>
          <a:p>
            <a:pPr marL="285750" lvl="0" indent="-285750" fontAlgn="base">
              <a:buFont typeface="Arial" panose="020B0604020202020204" pitchFamily="34" charset="0"/>
              <a:buChar char="•"/>
            </a:pPr>
            <a:r>
              <a:rPr lang="en-US" sz="1800" dirty="0"/>
              <a:t>Primary Memory/Main Memory </a:t>
            </a:r>
            <a:endParaRPr lang="en-AU" sz="1800" dirty="0"/>
          </a:p>
          <a:p>
            <a:pPr marL="285750" lvl="0" indent="-285750" fontAlgn="base">
              <a:buFont typeface="Arial" panose="020B0604020202020204" pitchFamily="34" charset="0"/>
              <a:buChar char="•"/>
            </a:pPr>
            <a:r>
              <a:rPr lang="en-US" sz="1800" dirty="0"/>
              <a:t>Secondary Memory </a:t>
            </a:r>
            <a:endParaRPr lang="en-AU" sz="1800" dirty="0"/>
          </a:p>
        </p:txBody>
      </p:sp>
    </p:spTree>
    <p:extLst>
      <p:ext uri="{BB962C8B-B14F-4D97-AF65-F5344CB8AC3E}">
        <p14:creationId xmlns:p14="http://schemas.microsoft.com/office/powerpoint/2010/main" val="158887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EE8F-79E7-4404-9198-CF03FB4FE8AB}"/>
              </a:ext>
            </a:extLst>
          </p:cNvPr>
          <p:cNvSpPr>
            <a:spLocks noGrp="1"/>
          </p:cNvSpPr>
          <p:nvPr>
            <p:ph type="title"/>
          </p:nvPr>
        </p:nvSpPr>
        <p:spPr>
          <a:xfrm>
            <a:off x="632459" y="391159"/>
            <a:ext cx="7879080" cy="984885"/>
          </a:xfrm>
        </p:spPr>
        <p:txBody>
          <a:bodyPr/>
          <a:lstStyle/>
          <a:p>
            <a:r>
              <a:rPr lang="en-US" b="1" dirty="0"/>
              <a:t>Cache Memory </a:t>
            </a:r>
            <a:br>
              <a:rPr lang="en-AU" b="1" dirty="0"/>
            </a:br>
            <a:endParaRPr lang="en-AU" dirty="0"/>
          </a:p>
        </p:txBody>
      </p:sp>
      <p:sp>
        <p:nvSpPr>
          <p:cNvPr id="3" name="Text Placeholder 2">
            <a:extLst>
              <a:ext uri="{FF2B5EF4-FFF2-40B4-BE49-F238E27FC236}">
                <a16:creationId xmlns:a16="http://schemas.microsoft.com/office/drawing/2014/main" id="{9E2A574B-B3C2-4BC7-8D0D-A29FA06758F1}"/>
              </a:ext>
            </a:extLst>
          </p:cNvPr>
          <p:cNvSpPr>
            <a:spLocks noGrp="1"/>
          </p:cNvSpPr>
          <p:nvPr>
            <p:ph type="body" idx="1"/>
          </p:nvPr>
        </p:nvSpPr>
        <p:spPr>
          <a:xfrm>
            <a:off x="691515" y="1219200"/>
            <a:ext cx="7760969" cy="4008656"/>
          </a:xfrm>
        </p:spPr>
        <p:txBody>
          <a:bodyPr/>
          <a:lstStyle/>
          <a:p>
            <a:r>
              <a:rPr lang="en-US" dirty="0"/>
              <a:t>Cache memory is a very high-speed semiconductor memory which can speed up CPU. It acts as a buffer between the CPU and main memory. It is used to hold those parts of data and program which are most frequently used by CPU. The parts of data and programs are transferred from disk to cache memory by operating system, from where CPU can access them. </a:t>
            </a:r>
            <a:endParaRPr lang="en-AU" dirty="0"/>
          </a:p>
          <a:p>
            <a:endParaRPr lang="en-AU" dirty="0"/>
          </a:p>
        </p:txBody>
      </p:sp>
    </p:spTree>
    <p:extLst>
      <p:ext uri="{BB962C8B-B14F-4D97-AF65-F5344CB8AC3E}">
        <p14:creationId xmlns:p14="http://schemas.microsoft.com/office/powerpoint/2010/main" val="87361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DB6C-6DBA-4FFD-98A9-F6C35E8387E4}"/>
              </a:ext>
            </a:extLst>
          </p:cNvPr>
          <p:cNvSpPr>
            <a:spLocks noGrp="1"/>
          </p:cNvSpPr>
          <p:nvPr>
            <p:ph type="title"/>
          </p:nvPr>
        </p:nvSpPr>
        <p:spPr>
          <a:xfrm>
            <a:off x="632459" y="391159"/>
            <a:ext cx="7879080" cy="984885"/>
          </a:xfrm>
        </p:spPr>
        <p:txBody>
          <a:bodyPr/>
          <a:lstStyle/>
          <a:p>
            <a:r>
              <a:rPr lang="en-US" b="1" dirty="0"/>
              <a:t>Cache Memory </a:t>
            </a:r>
            <a:br>
              <a:rPr lang="en-AU" b="1" dirty="0"/>
            </a:br>
            <a:endParaRPr lang="en-AU" dirty="0"/>
          </a:p>
        </p:txBody>
      </p:sp>
      <p:sp>
        <p:nvSpPr>
          <p:cNvPr id="3" name="Text Placeholder 2">
            <a:extLst>
              <a:ext uri="{FF2B5EF4-FFF2-40B4-BE49-F238E27FC236}">
                <a16:creationId xmlns:a16="http://schemas.microsoft.com/office/drawing/2014/main" id="{A6198FCC-F600-47F1-BEF9-4261247BE759}"/>
              </a:ext>
            </a:extLst>
          </p:cNvPr>
          <p:cNvSpPr>
            <a:spLocks noGrp="1"/>
          </p:cNvSpPr>
          <p:nvPr>
            <p:ph type="body" idx="1"/>
          </p:nvPr>
        </p:nvSpPr>
        <p:spPr>
          <a:xfrm>
            <a:off x="691515" y="1376044"/>
            <a:ext cx="7760969" cy="4001095"/>
          </a:xfrm>
        </p:spPr>
        <p:txBody>
          <a:bodyPr/>
          <a:lstStyle/>
          <a:p>
            <a:r>
              <a:rPr lang="en-US" sz="2000" b="1" dirty="0"/>
              <a:t>Advantages </a:t>
            </a:r>
            <a:endParaRPr lang="en-AU" sz="2000" b="1" dirty="0"/>
          </a:p>
          <a:p>
            <a:r>
              <a:rPr lang="en-US" sz="2000" dirty="0"/>
              <a:t>The advantages of cache memory are as follows </a:t>
            </a:r>
            <a:endParaRPr lang="en-AU" sz="2000" dirty="0"/>
          </a:p>
          <a:p>
            <a:pPr marL="342900" lvl="0" indent="-342900" fontAlgn="base">
              <a:buFont typeface="Arial" panose="020B0604020202020204" pitchFamily="34" charset="0"/>
              <a:buChar char="•"/>
            </a:pPr>
            <a:r>
              <a:rPr lang="en-US" sz="2000" dirty="0"/>
              <a:t>Cache memory is faster than main memory. </a:t>
            </a:r>
            <a:endParaRPr lang="en-AU" sz="2000" dirty="0"/>
          </a:p>
          <a:p>
            <a:pPr marL="342900" lvl="0" indent="-342900" fontAlgn="base">
              <a:buFont typeface="Arial" panose="020B0604020202020204" pitchFamily="34" charset="0"/>
              <a:buChar char="•"/>
            </a:pPr>
            <a:r>
              <a:rPr lang="en-US" sz="2000" dirty="0"/>
              <a:t>It consumes less access time as compared to main memory. </a:t>
            </a:r>
            <a:endParaRPr lang="en-AU" sz="2000" dirty="0"/>
          </a:p>
          <a:p>
            <a:pPr marL="342900" lvl="0" indent="-342900" fontAlgn="base">
              <a:buFont typeface="Arial" panose="020B0604020202020204" pitchFamily="34" charset="0"/>
              <a:buChar char="•"/>
            </a:pPr>
            <a:r>
              <a:rPr lang="en-US" sz="2000" dirty="0"/>
              <a:t>It stores the program that can be executed within a short period of time. </a:t>
            </a:r>
            <a:endParaRPr lang="en-AU" sz="2000" dirty="0"/>
          </a:p>
          <a:p>
            <a:pPr marL="342900" lvl="0" indent="-342900" fontAlgn="base">
              <a:buFont typeface="Arial" panose="020B0604020202020204" pitchFamily="34" charset="0"/>
              <a:buChar char="•"/>
            </a:pPr>
            <a:r>
              <a:rPr lang="en-US" sz="2000" dirty="0"/>
              <a:t>It stores data for temporary use. </a:t>
            </a:r>
          </a:p>
          <a:p>
            <a:r>
              <a:rPr lang="en-US" sz="2000" b="1" dirty="0"/>
              <a:t>Disadvantages </a:t>
            </a:r>
            <a:endParaRPr lang="en-AU" sz="2000" b="1" dirty="0"/>
          </a:p>
          <a:p>
            <a:r>
              <a:rPr lang="en-US" sz="2000" dirty="0"/>
              <a:t>The disadvantages of cache memory are as follows </a:t>
            </a:r>
            <a:endParaRPr lang="en-AU" sz="2000" dirty="0"/>
          </a:p>
          <a:p>
            <a:pPr marL="342900" lvl="0" indent="-342900" fontAlgn="base">
              <a:buFont typeface="Arial" panose="020B0604020202020204" pitchFamily="34" charset="0"/>
              <a:buChar char="•"/>
            </a:pPr>
            <a:r>
              <a:rPr lang="en-US" sz="2000" dirty="0"/>
              <a:t>Cache memory has limited capacity. </a:t>
            </a:r>
            <a:endParaRPr lang="en-AU" sz="2000" dirty="0"/>
          </a:p>
          <a:p>
            <a:pPr marL="342900" lvl="0" indent="-342900" fontAlgn="base">
              <a:buFont typeface="Arial" panose="020B0604020202020204" pitchFamily="34" charset="0"/>
              <a:buChar char="•"/>
            </a:pPr>
            <a:r>
              <a:rPr lang="en-US" sz="2000" dirty="0"/>
              <a:t>It is very expensive. </a:t>
            </a:r>
            <a:endParaRPr lang="en-AU" sz="2000" dirty="0"/>
          </a:p>
          <a:p>
            <a:pPr lvl="0" fontAlgn="base"/>
            <a:endParaRPr lang="en-AU" sz="2000" dirty="0"/>
          </a:p>
          <a:p>
            <a:endParaRPr lang="en-AU" sz="2000" dirty="0"/>
          </a:p>
        </p:txBody>
      </p:sp>
      <p:pic>
        <p:nvPicPr>
          <p:cNvPr id="4" name="Picture 3">
            <a:extLst>
              <a:ext uri="{FF2B5EF4-FFF2-40B4-BE49-F238E27FC236}">
                <a16:creationId xmlns:a16="http://schemas.microsoft.com/office/drawing/2014/main" id="{DE7EB1F0-CA51-4CFB-AB13-D3709E5446AF}"/>
              </a:ext>
            </a:extLst>
          </p:cNvPr>
          <p:cNvPicPr/>
          <p:nvPr/>
        </p:nvPicPr>
        <p:blipFill>
          <a:blip r:embed="rId2"/>
          <a:stretch>
            <a:fillRect/>
          </a:stretch>
        </p:blipFill>
        <p:spPr>
          <a:xfrm>
            <a:off x="5029200" y="4495800"/>
            <a:ext cx="2743200" cy="1971040"/>
          </a:xfrm>
          <a:prstGeom prst="rect">
            <a:avLst/>
          </a:prstGeom>
        </p:spPr>
      </p:pic>
    </p:spTree>
    <p:extLst>
      <p:ext uri="{BB962C8B-B14F-4D97-AF65-F5344CB8AC3E}">
        <p14:creationId xmlns:p14="http://schemas.microsoft.com/office/powerpoint/2010/main" val="334821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4FAF-6510-4B74-9355-0643DBA71D8C}"/>
              </a:ext>
            </a:extLst>
          </p:cNvPr>
          <p:cNvSpPr>
            <a:spLocks noGrp="1"/>
          </p:cNvSpPr>
          <p:nvPr>
            <p:ph type="title"/>
          </p:nvPr>
        </p:nvSpPr>
        <p:spPr>
          <a:xfrm>
            <a:off x="632459" y="391159"/>
            <a:ext cx="7879080" cy="984885"/>
          </a:xfrm>
        </p:spPr>
        <p:txBody>
          <a:bodyPr/>
          <a:lstStyle/>
          <a:p>
            <a:r>
              <a:rPr lang="en-US" b="1" dirty="0"/>
              <a:t>Primary Memory (Main Memory) RAM</a:t>
            </a:r>
            <a:br>
              <a:rPr lang="en-AU" b="1" dirty="0"/>
            </a:br>
            <a:endParaRPr lang="en-AU" dirty="0"/>
          </a:p>
        </p:txBody>
      </p:sp>
      <p:sp>
        <p:nvSpPr>
          <p:cNvPr id="3" name="Text Placeholder 2">
            <a:extLst>
              <a:ext uri="{FF2B5EF4-FFF2-40B4-BE49-F238E27FC236}">
                <a16:creationId xmlns:a16="http://schemas.microsoft.com/office/drawing/2014/main" id="{E60A18BE-0B1A-4E98-BEEE-8D78E05855E0}"/>
              </a:ext>
            </a:extLst>
          </p:cNvPr>
          <p:cNvSpPr>
            <a:spLocks noGrp="1"/>
          </p:cNvSpPr>
          <p:nvPr>
            <p:ph type="body" idx="1"/>
          </p:nvPr>
        </p:nvSpPr>
        <p:spPr>
          <a:xfrm>
            <a:off x="691515" y="1626870"/>
            <a:ext cx="7760969" cy="1938992"/>
          </a:xfrm>
        </p:spPr>
        <p:txBody>
          <a:bodyPr/>
          <a:lstStyle/>
          <a:p>
            <a:r>
              <a:rPr lang="en-US" sz="1800" dirty="0"/>
              <a:t>Primary memory RAM holds only those data and instructions on which computer is currently working. It has limited capacity and data is lost when power is switched off. RAM is volatile, i.e. data stored in it is lost when we switch off the computer or if there is a power failure. Hence a backup uninterruptible power system(UPS) is often used with computers. RAM is small, both in terms of its physical size and in the amount of data it can hold. </a:t>
            </a:r>
            <a:endParaRPr lang="en-AU" sz="1800" dirty="0"/>
          </a:p>
          <a:p>
            <a:endParaRPr lang="en-AU" sz="1800" dirty="0"/>
          </a:p>
        </p:txBody>
      </p:sp>
      <p:pic>
        <p:nvPicPr>
          <p:cNvPr id="4" name="Picture 3">
            <a:extLst>
              <a:ext uri="{FF2B5EF4-FFF2-40B4-BE49-F238E27FC236}">
                <a16:creationId xmlns:a16="http://schemas.microsoft.com/office/drawing/2014/main" id="{DEE56E5C-11C2-45DB-B4FF-9EE799046211}"/>
              </a:ext>
            </a:extLst>
          </p:cNvPr>
          <p:cNvPicPr/>
          <p:nvPr/>
        </p:nvPicPr>
        <p:blipFill>
          <a:blip r:embed="rId2">
            <a:extLst>
              <a:ext uri="{28A0092B-C50C-407E-A947-70E740481C1C}">
                <a14:useLocalDpi xmlns:a14="http://schemas.microsoft.com/office/drawing/2010/main" val="0"/>
              </a:ext>
            </a:extLst>
          </a:blip>
          <a:stretch>
            <a:fillRect/>
          </a:stretch>
        </p:blipFill>
        <p:spPr>
          <a:xfrm>
            <a:off x="3581400" y="4020502"/>
            <a:ext cx="3032760" cy="2421255"/>
          </a:xfrm>
          <a:prstGeom prst="rect">
            <a:avLst/>
          </a:prstGeom>
        </p:spPr>
      </p:pic>
    </p:spTree>
    <p:extLst>
      <p:ext uri="{BB962C8B-B14F-4D97-AF65-F5344CB8AC3E}">
        <p14:creationId xmlns:p14="http://schemas.microsoft.com/office/powerpoint/2010/main" val="32228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93-4A75-4717-9B20-2E17E2945893}"/>
              </a:ext>
            </a:extLst>
          </p:cNvPr>
          <p:cNvSpPr>
            <a:spLocks noGrp="1"/>
          </p:cNvSpPr>
          <p:nvPr>
            <p:ph type="title"/>
          </p:nvPr>
        </p:nvSpPr>
        <p:spPr>
          <a:xfrm>
            <a:off x="632459" y="391159"/>
            <a:ext cx="7879080" cy="984885"/>
          </a:xfrm>
        </p:spPr>
        <p:txBody>
          <a:bodyPr/>
          <a:lstStyle/>
          <a:p>
            <a:r>
              <a:rPr lang="en-US" b="1" dirty="0"/>
              <a:t>Read Only Memory</a:t>
            </a:r>
            <a:r>
              <a:rPr lang="en-US" dirty="0"/>
              <a:t> </a:t>
            </a:r>
            <a:br>
              <a:rPr lang="en-AU" b="1" dirty="0"/>
            </a:br>
            <a:endParaRPr lang="en-AU" dirty="0"/>
          </a:p>
        </p:txBody>
      </p:sp>
      <p:sp>
        <p:nvSpPr>
          <p:cNvPr id="3" name="Text Placeholder 2">
            <a:extLst>
              <a:ext uri="{FF2B5EF4-FFF2-40B4-BE49-F238E27FC236}">
                <a16:creationId xmlns:a16="http://schemas.microsoft.com/office/drawing/2014/main" id="{AE6A5C60-85E0-4274-88A4-272F2E77CC46}"/>
              </a:ext>
            </a:extLst>
          </p:cNvPr>
          <p:cNvSpPr>
            <a:spLocks noGrp="1"/>
          </p:cNvSpPr>
          <p:nvPr>
            <p:ph type="body" idx="1"/>
          </p:nvPr>
        </p:nvSpPr>
        <p:spPr>
          <a:xfrm>
            <a:off x="691515" y="1066800"/>
            <a:ext cx="7760969" cy="2560618"/>
          </a:xfrm>
        </p:spPr>
        <p:txBody>
          <a:bodyPr/>
          <a:lstStyle/>
          <a:p>
            <a:r>
              <a:rPr lang="en-US" dirty="0"/>
              <a:t>ROM stands for Read Only Memory. The memory from which we can only read but cannot write on it. This type of memory is non-volatile. The information is stored permanently in such memories during manufacture.</a:t>
            </a:r>
            <a:endParaRPr lang="en-AU" dirty="0"/>
          </a:p>
        </p:txBody>
      </p:sp>
      <p:pic>
        <p:nvPicPr>
          <p:cNvPr id="4" name="Picture 3">
            <a:extLst>
              <a:ext uri="{FF2B5EF4-FFF2-40B4-BE49-F238E27FC236}">
                <a16:creationId xmlns:a16="http://schemas.microsoft.com/office/drawing/2014/main" id="{4671EB2F-A57F-4116-9884-74A5BF58E0DE}"/>
              </a:ext>
            </a:extLst>
          </p:cNvPr>
          <p:cNvPicPr/>
          <p:nvPr/>
        </p:nvPicPr>
        <p:blipFill>
          <a:blip r:embed="rId2"/>
          <a:stretch>
            <a:fillRect/>
          </a:stretch>
        </p:blipFill>
        <p:spPr>
          <a:xfrm>
            <a:off x="2903219" y="3352800"/>
            <a:ext cx="3337560" cy="2849880"/>
          </a:xfrm>
          <a:prstGeom prst="rect">
            <a:avLst/>
          </a:prstGeom>
        </p:spPr>
      </p:pic>
    </p:spTree>
    <p:extLst>
      <p:ext uri="{BB962C8B-B14F-4D97-AF65-F5344CB8AC3E}">
        <p14:creationId xmlns:p14="http://schemas.microsoft.com/office/powerpoint/2010/main" val="127775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71FD-4D07-44E6-900A-5511E6C8DA54}"/>
              </a:ext>
            </a:extLst>
          </p:cNvPr>
          <p:cNvSpPr>
            <a:spLocks noGrp="1"/>
          </p:cNvSpPr>
          <p:nvPr>
            <p:ph type="title"/>
          </p:nvPr>
        </p:nvSpPr>
        <p:spPr>
          <a:xfrm>
            <a:off x="632459" y="391159"/>
            <a:ext cx="7879080" cy="984885"/>
          </a:xfrm>
        </p:spPr>
        <p:txBody>
          <a:bodyPr/>
          <a:lstStyle/>
          <a:p>
            <a:r>
              <a:rPr lang="en-US" b="1" dirty="0"/>
              <a:t>Advantages of ROM </a:t>
            </a:r>
            <a:br>
              <a:rPr lang="en-AU" b="1" dirty="0"/>
            </a:br>
            <a:endParaRPr lang="en-AU" dirty="0"/>
          </a:p>
        </p:txBody>
      </p:sp>
      <p:sp>
        <p:nvSpPr>
          <p:cNvPr id="3" name="Text Placeholder 2">
            <a:extLst>
              <a:ext uri="{FF2B5EF4-FFF2-40B4-BE49-F238E27FC236}">
                <a16:creationId xmlns:a16="http://schemas.microsoft.com/office/drawing/2014/main" id="{7DFBD7FC-0007-4B02-9DBA-1A6508CCE57B}"/>
              </a:ext>
            </a:extLst>
          </p:cNvPr>
          <p:cNvSpPr>
            <a:spLocks noGrp="1"/>
          </p:cNvSpPr>
          <p:nvPr>
            <p:ph type="body" idx="1"/>
          </p:nvPr>
        </p:nvSpPr>
        <p:spPr>
          <a:xfrm>
            <a:off x="691515" y="1219200"/>
            <a:ext cx="7760969" cy="2769989"/>
          </a:xfrm>
        </p:spPr>
        <p:txBody>
          <a:bodyPr/>
          <a:lstStyle/>
          <a:p>
            <a:pPr marL="342900" indent="-342900">
              <a:buFont typeface="Arial" panose="020B0604020202020204" pitchFamily="34" charset="0"/>
              <a:buChar char="•"/>
            </a:pPr>
            <a:r>
              <a:rPr lang="en-US" sz="2000" dirty="0"/>
              <a:t>The advantages of ROM are as follows: </a:t>
            </a:r>
            <a:endParaRPr lang="en-AU" sz="2000" dirty="0"/>
          </a:p>
          <a:p>
            <a:pPr marL="342900" lvl="0" indent="-342900" fontAlgn="base">
              <a:buFont typeface="Arial" panose="020B0604020202020204" pitchFamily="34" charset="0"/>
              <a:buChar char="•"/>
            </a:pPr>
            <a:r>
              <a:rPr lang="en-US" sz="2000" dirty="0"/>
              <a:t>Non-volatile in nature </a:t>
            </a:r>
            <a:endParaRPr lang="en-AU" sz="2000" dirty="0"/>
          </a:p>
          <a:p>
            <a:pPr marL="342900" lvl="0" indent="-342900" fontAlgn="base">
              <a:buFont typeface="Arial" panose="020B0604020202020204" pitchFamily="34" charset="0"/>
              <a:buChar char="•"/>
            </a:pPr>
            <a:r>
              <a:rPr lang="en-US" sz="2000" dirty="0"/>
              <a:t>These cannot be accidentally changed </a:t>
            </a:r>
            <a:endParaRPr lang="en-AU" sz="2000" dirty="0"/>
          </a:p>
          <a:p>
            <a:pPr marL="342900" lvl="0" indent="-342900" fontAlgn="base">
              <a:buFont typeface="Arial" panose="020B0604020202020204" pitchFamily="34" charset="0"/>
              <a:buChar char="•"/>
            </a:pPr>
            <a:r>
              <a:rPr lang="en-US" sz="2000" dirty="0"/>
              <a:t>Cheaper than RAMs </a:t>
            </a:r>
            <a:endParaRPr lang="en-AU" sz="2000" dirty="0"/>
          </a:p>
          <a:p>
            <a:pPr marL="342900" lvl="0" indent="-342900" fontAlgn="base">
              <a:buFont typeface="Arial" panose="020B0604020202020204" pitchFamily="34" charset="0"/>
              <a:buChar char="•"/>
            </a:pPr>
            <a:r>
              <a:rPr lang="en-US" sz="2000" dirty="0"/>
              <a:t>Easy to test </a:t>
            </a:r>
            <a:endParaRPr lang="en-AU" sz="2000" dirty="0"/>
          </a:p>
          <a:p>
            <a:pPr marL="342900" lvl="0" indent="-342900" fontAlgn="base">
              <a:buFont typeface="Arial" panose="020B0604020202020204" pitchFamily="34" charset="0"/>
              <a:buChar char="•"/>
            </a:pPr>
            <a:r>
              <a:rPr lang="en-US" sz="2000" dirty="0"/>
              <a:t>More reliable than RAMs </a:t>
            </a:r>
            <a:endParaRPr lang="en-AU" sz="2000" dirty="0"/>
          </a:p>
          <a:p>
            <a:pPr marL="342900" lvl="0" indent="-342900" fontAlgn="base">
              <a:buFont typeface="Arial" panose="020B0604020202020204" pitchFamily="34" charset="0"/>
              <a:buChar char="•"/>
            </a:pPr>
            <a:r>
              <a:rPr lang="en-US" sz="2000" dirty="0"/>
              <a:t>These are static and do not require refreshing </a:t>
            </a:r>
            <a:endParaRPr lang="en-AU" sz="2000" dirty="0"/>
          </a:p>
          <a:p>
            <a:pPr marL="342900" lvl="0" indent="-342900" fontAlgn="base">
              <a:buFont typeface="Arial" panose="020B0604020202020204" pitchFamily="34" charset="0"/>
              <a:buChar char="•"/>
            </a:pPr>
            <a:r>
              <a:rPr lang="en-US" sz="2000" dirty="0"/>
              <a:t>Its contents are always known and can be verified </a:t>
            </a:r>
            <a:endParaRPr lang="en-AU" sz="2000" dirty="0"/>
          </a:p>
          <a:p>
            <a:pPr marL="342900" indent="-342900">
              <a:buFont typeface="Arial" panose="020B0604020202020204" pitchFamily="34" charset="0"/>
              <a:buChar char="•"/>
            </a:pPr>
            <a:endParaRPr lang="en-AU" sz="2000" dirty="0"/>
          </a:p>
        </p:txBody>
      </p:sp>
    </p:spTree>
    <p:extLst>
      <p:ext uri="{BB962C8B-B14F-4D97-AF65-F5344CB8AC3E}">
        <p14:creationId xmlns:p14="http://schemas.microsoft.com/office/powerpoint/2010/main" val="408613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3017-E754-4F52-98EA-68B5E335E072}"/>
              </a:ext>
            </a:extLst>
          </p:cNvPr>
          <p:cNvSpPr>
            <a:spLocks noGrp="1"/>
          </p:cNvSpPr>
          <p:nvPr>
            <p:ph type="title"/>
          </p:nvPr>
        </p:nvSpPr>
        <p:spPr>
          <a:xfrm>
            <a:off x="632459" y="391159"/>
            <a:ext cx="7879080" cy="984885"/>
          </a:xfrm>
        </p:spPr>
        <p:txBody>
          <a:bodyPr/>
          <a:lstStyle/>
          <a:p>
            <a:r>
              <a:rPr lang="en-US" b="1" dirty="0"/>
              <a:t>Secondary Memory </a:t>
            </a:r>
            <a:br>
              <a:rPr lang="en-AU" b="1" dirty="0"/>
            </a:br>
            <a:endParaRPr lang="en-AU" dirty="0"/>
          </a:p>
        </p:txBody>
      </p:sp>
      <p:sp>
        <p:nvSpPr>
          <p:cNvPr id="3" name="Text Placeholder 2">
            <a:extLst>
              <a:ext uri="{FF2B5EF4-FFF2-40B4-BE49-F238E27FC236}">
                <a16:creationId xmlns:a16="http://schemas.microsoft.com/office/drawing/2014/main" id="{351817C7-E68C-4216-9EA5-90E593500879}"/>
              </a:ext>
            </a:extLst>
          </p:cNvPr>
          <p:cNvSpPr>
            <a:spLocks noGrp="1"/>
          </p:cNvSpPr>
          <p:nvPr>
            <p:ph type="body" idx="1"/>
          </p:nvPr>
        </p:nvSpPr>
        <p:spPr>
          <a:xfrm>
            <a:off x="691515" y="1143000"/>
            <a:ext cx="7760969" cy="3600986"/>
          </a:xfrm>
        </p:spPr>
        <p:txBody>
          <a:bodyPr/>
          <a:lstStyle/>
          <a:p>
            <a:r>
              <a:rPr lang="en-US" sz="1800" dirty="0"/>
              <a:t>This type of memory is also known as external memory or non-volatile. It is slower than main memory. These are used for storing data/Information permanently.</a:t>
            </a:r>
          </a:p>
          <a:p>
            <a:endParaRPr lang="en-US" sz="1800" dirty="0"/>
          </a:p>
          <a:p>
            <a:r>
              <a:rPr lang="en-US" sz="1800" b="1" dirty="0"/>
              <a:t>Characteristic of Secondary Memory:</a:t>
            </a:r>
            <a:endParaRPr lang="en-AU" sz="1800" b="1" dirty="0"/>
          </a:p>
          <a:p>
            <a:pPr lvl="0" fontAlgn="base"/>
            <a:r>
              <a:rPr lang="en-US" sz="1800" dirty="0"/>
              <a:t>These are magnetic and optical memories. </a:t>
            </a:r>
            <a:endParaRPr lang="en-AU" sz="1800" dirty="0"/>
          </a:p>
          <a:p>
            <a:pPr lvl="0" fontAlgn="base"/>
            <a:r>
              <a:rPr lang="en-US" sz="1800" dirty="0"/>
              <a:t>It is known as backup memory. </a:t>
            </a:r>
            <a:endParaRPr lang="en-AU" sz="1800" dirty="0"/>
          </a:p>
          <a:p>
            <a:pPr lvl="0" fontAlgn="base"/>
            <a:r>
              <a:rPr lang="en-US" sz="1800" dirty="0"/>
              <a:t>It is non-volatile memory. </a:t>
            </a:r>
            <a:endParaRPr lang="en-AU" sz="1800" dirty="0"/>
          </a:p>
          <a:p>
            <a:pPr lvl="0" fontAlgn="base"/>
            <a:r>
              <a:rPr lang="en-US" sz="1800" dirty="0"/>
              <a:t>Data is permanently stored even if power is switched off. </a:t>
            </a:r>
            <a:endParaRPr lang="en-AU" sz="1800" dirty="0"/>
          </a:p>
          <a:p>
            <a:pPr lvl="0" fontAlgn="base"/>
            <a:r>
              <a:rPr lang="en-US" sz="1800" dirty="0"/>
              <a:t>It is used for storage of data in a computer. </a:t>
            </a:r>
            <a:endParaRPr lang="en-AU" sz="1800" dirty="0"/>
          </a:p>
          <a:p>
            <a:pPr lvl="0" fontAlgn="base"/>
            <a:r>
              <a:rPr lang="en-US" sz="1800" dirty="0"/>
              <a:t>Computer may run without secondary memory. </a:t>
            </a:r>
            <a:endParaRPr lang="en-AU" sz="1800" dirty="0"/>
          </a:p>
          <a:p>
            <a:pPr lvl="0" fontAlgn="base"/>
            <a:r>
              <a:rPr lang="en-US" sz="1800" dirty="0"/>
              <a:t>Slower than primary memories. </a:t>
            </a:r>
            <a:endParaRPr lang="en-AU" sz="1800" dirty="0"/>
          </a:p>
          <a:p>
            <a:endParaRPr lang="en-AU" sz="1800" dirty="0"/>
          </a:p>
        </p:txBody>
      </p:sp>
    </p:spTree>
    <p:extLst>
      <p:ext uri="{BB962C8B-B14F-4D97-AF65-F5344CB8AC3E}">
        <p14:creationId xmlns:p14="http://schemas.microsoft.com/office/powerpoint/2010/main" val="32409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6A91-F50C-4212-ABEF-C72D4BBDFA82}"/>
              </a:ext>
            </a:extLst>
          </p:cNvPr>
          <p:cNvSpPr>
            <a:spLocks noGrp="1"/>
          </p:cNvSpPr>
          <p:nvPr>
            <p:ph type="title"/>
          </p:nvPr>
        </p:nvSpPr>
        <p:spPr>
          <a:xfrm>
            <a:off x="632459" y="391159"/>
            <a:ext cx="7879080" cy="492443"/>
          </a:xfrm>
        </p:spPr>
        <p:txBody>
          <a:bodyPr/>
          <a:lstStyle/>
          <a:p>
            <a:r>
              <a:rPr lang="en-US" b="1" dirty="0"/>
              <a:t>Motherboard</a:t>
            </a:r>
            <a:endParaRPr lang="en-AU" dirty="0"/>
          </a:p>
        </p:txBody>
      </p:sp>
      <p:sp>
        <p:nvSpPr>
          <p:cNvPr id="3" name="Text Placeholder 2">
            <a:extLst>
              <a:ext uri="{FF2B5EF4-FFF2-40B4-BE49-F238E27FC236}">
                <a16:creationId xmlns:a16="http://schemas.microsoft.com/office/drawing/2014/main" id="{2D442B2B-763D-4881-A540-C81258BCC204}"/>
              </a:ext>
            </a:extLst>
          </p:cNvPr>
          <p:cNvSpPr>
            <a:spLocks noGrp="1"/>
          </p:cNvSpPr>
          <p:nvPr>
            <p:ph type="body" idx="1"/>
          </p:nvPr>
        </p:nvSpPr>
        <p:spPr>
          <a:xfrm>
            <a:off x="691515" y="1066800"/>
            <a:ext cx="7760969" cy="2215991"/>
          </a:xfrm>
        </p:spPr>
        <p:txBody>
          <a:bodyPr/>
          <a:lstStyle/>
          <a:p>
            <a:r>
              <a:rPr lang="en-US" sz="2400" dirty="0"/>
              <a:t>The motherboard serves as a single platform to connect all of the parts of a computer together. A motherboard connects CPU, memory, hard drives, optical drives, video card, sound card, and other ports and expansion cards directly or via cables. It can be considered as the backbone of a computer.</a:t>
            </a:r>
            <a:endParaRPr lang="en-AU" sz="2400" dirty="0"/>
          </a:p>
        </p:txBody>
      </p:sp>
      <p:pic>
        <p:nvPicPr>
          <p:cNvPr id="4" name="Picture 3">
            <a:extLst>
              <a:ext uri="{FF2B5EF4-FFF2-40B4-BE49-F238E27FC236}">
                <a16:creationId xmlns:a16="http://schemas.microsoft.com/office/drawing/2014/main" id="{01F7982D-13FC-4B49-8A02-65CEF5349AC1}"/>
              </a:ext>
            </a:extLst>
          </p:cNvPr>
          <p:cNvPicPr/>
          <p:nvPr/>
        </p:nvPicPr>
        <p:blipFill>
          <a:blip r:embed="rId2"/>
          <a:stretch>
            <a:fillRect/>
          </a:stretch>
        </p:blipFill>
        <p:spPr>
          <a:xfrm>
            <a:off x="2057400" y="3338467"/>
            <a:ext cx="4315141" cy="3128374"/>
          </a:xfrm>
          <a:prstGeom prst="rect">
            <a:avLst/>
          </a:prstGeom>
        </p:spPr>
      </p:pic>
    </p:spTree>
    <p:extLst>
      <p:ext uri="{BB962C8B-B14F-4D97-AF65-F5344CB8AC3E}">
        <p14:creationId xmlns:p14="http://schemas.microsoft.com/office/powerpoint/2010/main" val="427709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886</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Garamond</vt:lpstr>
      <vt:lpstr>Times New Roman</vt:lpstr>
      <vt:lpstr>Office Theme</vt:lpstr>
      <vt:lpstr>PowerPoint Presentation</vt:lpstr>
      <vt:lpstr>Memory</vt:lpstr>
      <vt:lpstr>Cache Memory  </vt:lpstr>
      <vt:lpstr>Cache Memory  </vt:lpstr>
      <vt:lpstr>Primary Memory (Main Memory) RAM </vt:lpstr>
      <vt:lpstr>Read Only Memory  </vt:lpstr>
      <vt:lpstr>Advantages of ROM  </vt:lpstr>
      <vt:lpstr>Secondary Memory  </vt:lpstr>
      <vt:lpstr>Motherboard</vt:lpstr>
      <vt:lpstr>Memory Units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Information Systems Ninth Edition</dc:title>
  <dc:creator>asiri</dc:creator>
  <cp:lastModifiedBy>Ahmed Abdullah</cp:lastModifiedBy>
  <cp:revision>28</cp:revision>
  <dcterms:created xsi:type="dcterms:W3CDTF">2019-10-15T20:19:44Z</dcterms:created>
  <dcterms:modified xsi:type="dcterms:W3CDTF">2020-02-20T07:31:30Z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2019-03-19T00:00:00Z</vt:filetime>
  </property>
  <property fmtid="{D5CDD505-2E9C-101B-9397-08002B2CF9AE}" pid="3" name="Creator">
    <vt:lpwstr>Impress</vt:lpwstr>
  </property>
  <property fmtid="{D5CDD505-2E9C-101B-9397-08002B2CF9AE}" pid="4" name="LastSaved">
    <vt:filetime>2019-03-19T00:00:00Z</vt:filetime>
  </property>
</Properties>
</file>