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7" r:id="rId5"/>
    <p:sldId id="308" r:id="rId6"/>
    <p:sldId id="307" r:id="rId7"/>
    <p:sldId id="297" r:id="rId8"/>
    <p:sldId id="306" r:id="rId9"/>
    <p:sldId id="300" r:id="rId10"/>
    <p:sldId id="303" r:id="rId11"/>
    <p:sldId id="302" r:id="rId12"/>
    <p:sldId id="305" r:id="rId13"/>
    <p:sldId id="301" r:id="rId14"/>
    <p:sldId id="298" r:id="rId15"/>
    <p:sldId id="299" r:id="rId16"/>
    <p:sldId id="295" r:id="rId17"/>
    <p:sldId id="287"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Southworth" initials="CS" lastIdx="8" clrIdx="0">
    <p:extLst>
      <p:ext uri="{19B8F6BF-5375-455C-9EA6-DF929625EA0E}">
        <p15:presenceInfo xmlns:p15="http://schemas.microsoft.com/office/powerpoint/2012/main" userId="S::c-Charles.Southworth@humanaedge.com::5a8e0e61-fae6-4341-8618-eef5e5bdf5e2" providerId="AD"/>
      </p:ext>
    </p:extLst>
  </p:cmAuthor>
  <p:cmAuthor id="2" name="Aisha Neal" initials="AN" lastIdx="1" clrIdx="1">
    <p:extLst>
      <p:ext uri="{19B8F6BF-5375-455C-9EA6-DF929625EA0E}">
        <p15:presenceInfo xmlns:p15="http://schemas.microsoft.com/office/powerpoint/2012/main" userId="S::aisha.neal@humanaedge.com::bffbb407-600c-4062-bfa6-9f6e7e2332a1" providerId="AD"/>
      </p:ext>
    </p:extLst>
  </p:cmAuthor>
  <p:cmAuthor id="3" name="James Minks" initials="JM" lastIdx="1" clrIdx="2">
    <p:extLst>
      <p:ext uri="{19B8F6BF-5375-455C-9EA6-DF929625EA0E}">
        <p15:presenceInfo xmlns:p15="http://schemas.microsoft.com/office/powerpoint/2012/main" userId="S::c-james.minks@humanaedge.com::96e44a99-31e0-4b8c-9280-b4fd022392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2EF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D27970-8531-4475-811C-D027E4B7C254}" v="23" dt="2021-04-07T15:54:16.037"/>
    <p1510:client id="{A65EC423-351F-1C92-44CC-ECA9C3348ADC}" v="1" dt="2021-04-09T18:01:38.800"/>
  </p1510:revLst>
</p1510:revInfo>
</file>

<file path=ppt/tableStyles.xml><?xml version="1.0" encoding="utf-8"?>
<a:tblStyleLst xmlns:a="http://schemas.openxmlformats.org/drawingml/2006/main" def="{5C22544A-7EE6-4342-B048-85BDC9FD1C3A}">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sh Nayak" userId="S::c-suresh.nayak@humanaedge.com::fe34f33f-cdd2-4059-b954-e5f353280da8" providerId="AD" clId="Web-{A65EC423-351F-1C92-44CC-ECA9C3348ADC}"/>
    <pc:docChg chg="sldOrd">
      <pc:chgData name="Suresh Nayak" userId="S::c-suresh.nayak@humanaedge.com::fe34f33f-cdd2-4059-b954-e5f353280da8" providerId="AD" clId="Web-{A65EC423-351F-1C92-44CC-ECA9C3348ADC}" dt="2021-04-09T18:01:38.800" v="0"/>
      <pc:docMkLst>
        <pc:docMk/>
      </pc:docMkLst>
      <pc:sldChg chg="ord">
        <pc:chgData name="Suresh Nayak" userId="S::c-suresh.nayak@humanaedge.com::fe34f33f-cdd2-4059-b954-e5f353280da8" providerId="AD" clId="Web-{A65EC423-351F-1C92-44CC-ECA9C3348ADC}" dt="2021-04-09T18:01:38.800" v="0"/>
        <pc:sldMkLst>
          <pc:docMk/>
          <pc:sldMk cId="3191623061" sldId="308"/>
        </pc:sldMkLst>
      </pc:sldChg>
    </pc:docChg>
  </pc:docChgLst>
  <pc:docChgLst>
    <pc:chgData name="Charles Southworth" userId="5a8e0e61-fae6-4341-8618-eef5e5bdf5e2" providerId="ADAL" clId="{0CD27970-8531-4475-811C-D027E4B7C254}"/>
    <pc:docChg chg="undo custSel addSld delSld modSld">
      <pc:chgData name="Charles Southworth" userId="5a8e0e61-fae6-4341-8618-eef5e5bdf5e2" providerId="ADAL" clId="{0CD27970-8531-4475-811C-D027E4B7C254}" dt="2021-04-09T17:17:59.223" v="1315" actId="14734"/>
      <pc:docMkLst>
        <pc:docMk/>
      </pc:docMkLst>
      <pc:sldChg chg="del">
        <pc:chgData name="Charles Southworth" userId="5a8e0e61-fae6-4341-8618-eef5e5bdf5e2" providerId="ADAL" clId="{0CD27970-8531-4475-811C-D027E4B7C254}" dt="2021-04-07T14:05:05.325" v="945" actId="2696"/>
        <pc:sldMkLst>
          <pc:docMk/>
          <pc:sldMk cId="3884218041" sldId="271"/>
        </pc:sldMkLst>
      </pc:sldChg>
      <pc:sldChg chg="mod modShow">
        <pc:chgData name="Charles Southworth" userId="5a8e0e61-fae6-4341-8618-eef5e5bdf5e2" providerId="ADAL" clId="{0CD27970-8531-4475-811C-D027E4B7C254}" dt="2021-04-07T13:38:28.599" v="944" actId="729"/>
        <pc:sldMkLst>
          <pc:docMk/>
          <pc:sldMk cId="651433846" sldId="288"/>
        </pc:sldMkLst>
      </pc:sldChg>
      <pc:sldChg chg="del">
        <pc:chgData name="Charles Southworth" userId="5a8e0e61-fae6-4341-8618-eef5e5bdf5e2" providerId="ADAL" clId="{0CD27970-8531-4475-811C-D027E4B7C254}" dt="2021-04-07T14:05:05.325" v="945" actId="2696"/>
        <pc:sldMkLst>
          <pc:docMk/>
          <pc:sldMk cId="2502884581" sldId="294"/>
        </pc:sldMkLst>
      </pc:sldChg>
      <pc:sldChg chg="addSp delSp modSp mod">
        <pc:chgData name="Charles Southworth" userId="5a8e0e61-fae6-4341-8618-eef5e5bdf5e2" providerId="ADAL" clId="{0CD27970-8531-4475-811C-D027E4B7C254}" dt="2021-04-07T13:37:59.058" v="943" actId="20577"/>
        <pc:sldMkLst>
          <pc:docMk/>
          <pc:sldMk cId="1959284532" sldId="295"/>
        </pc:sldMkLst>
        <pc:spChg chg="mod">
          <ac:chgData name="Charles Southworth" userId="5a8e0e61-fae6-4341-8618-eef5e5bdf5e2" providerId="ADAL" clId="{0CD27970-8531-4475-811C-D027E4B7C254}" dt="2021-04-07T13:33:12.127" v="784" actId="1076"/>
          <ac:spMkLst>
            <pc:docMk/>
            <pc:sldMk cId="1959284532" sldId="295"/>
            <ac:spMk id="4" creationId="{B0CA7090-4B2F-4D46-9AD7-6BBAED3605A5}"/>
          </ac:spMkLst>
        </pc:spChg>
        <pc:spChg chg="add mod">
          <ac:chgData name="Charles Southworth" userId="5a8e0e61-fae6-4341-8618-eef5e5bdf5e2" providerId="ADAL" clId="{0CD27970-8531-4475-811C-D027E4B7C254}" dt="2021-04-07T13:37:34.390" v="926" actId="1076"/>
          <ac:spMkLst>
            <pc:docMk/>
            <pc:sldMk cId="1959284532" sldId="295"/>
            <ac:spMk id="35" creationId="{13F59F81-3D05-45B4-A08C-4F4102CBCFF3}"/>
          </ac:spMkLst>
        </pc:spChg>
        <pc:spChg chg="mod">
          <ac:chgData name="Charles Southworth" userId="5a8e0e61-fae6-4341-8618-eef5e5bdf5e2" providerId="ADAL" clId="{0CD27970-8531-4475-811C-D027E4B7C254}" dt="2021-04-07T13:37:59.058" v="943" actId="20577"/>
          <ac:spMkLst>
            <pc:docMk/>
            <pc:sldMk cId="1959284532" sldId="295"/>
            <ac:spMk id="42" creationId="{BB03FE57-01F7-4296-8545-2528AECF197A}"/>
          </ac:spMkLst>
        </pc:spChg>
        <pc:spChg chg="mod">
          <ac:chgData name="Charles Southworth" userId="5a8e0e61-fae6-4341-8618-eef5e5bdf5e2" providerId="ADAL" clId="{0CD27970-8531-4475-811C-D027E4B7C254}" dt="2021-04-07T13:32:00.554" v="757" actId="1076"/>
          <ac:spMkLst>
            <pc:docMk/>
            <pc:sldMk cId="1959284532" sldId="295"/>
            <ac:spMk id="59" creationId="{7C933385-1ADA-4194-B5E8-09D678916292}"/>
          </ac:spMkLst>
        </pc:spChg>
        <pc:spChg chg="add mod">
          <ac:chgData name="Charles Southworth" userId="5a8e0e61-fae6-4341-8618-eef5e5bdf5e2" providerId="ADAL" clId="{0CD27970-8531-4475-811C-D027E4B7C254}" dt="2021-04-07T13:34:27.604" v="792" actId="1076"/>
          <ac:spMkLst>
            <pc:docMk/>
            <pc:sldMk cId="1959284532" sldId="295"/>
            <ac:spMk id="62" creationId="{00BADA99-01D7-4A45-9B0F-97C189339866}"/>
          </ac:spMkLst>
        </pc:spChg>
        <pc:spChg chg="add mod">
          <ac:chgData name="Charles Southworth" userId="5a8e0e61-fae6-4341-8618-eef5e5bdf5e2" providerId="ADAL" clId="{0CD27970-8531-4475-811C-D027E4B7C254}" dt="2021-04-07T13:34:32.375" v="794" actId="1076"/>
          <ac:spMkLst>
            <pc:docMk/>
            <pc:sldMk cId="1959284532" sldId="295"/>
            <ac:spMk id="64" creationId="{8626A0E7-D804-44A2-8CBA-9220E778792D}"/>
          </ac:spMkLst>
        </pc:spChg>
        <pc:spChg chg="mod">
          <ac:chgData name="Charles Southworth" userId="5a8e0e61-fae6-4341-8618-eef5e5bdf5e2" providerId="ADAL" clId="{0CD27970-8531-4475-811C-D027E4B7C254}" dt="2021-04-07T13:32:06.877" v="758" actId="20577"/>
          <ac:spMkLst>
            <pc:docMk/>
            <pc:sldMk cId="1959284532" sldId="295"/>
            <ac:spMk id="70" creationId="{26178175-C1D6-42DB-BA04-5761710DB6E5}"/>
          </ac:spMkLst>
        </pc:spChg>
        <pc:spChg chg="add del mod">
          <ac:chgData name="Charles Southworth" userId="5a8e0e61-fae6-4341-8618-eef5e5bdf5e2" providerId="ADAL" clId="{0CD27970-8531-4475-811C-D027E4B7C254}" dt="2021-04-07T13:34:46.070" v="798"/>
          <ac:spMkLst>
            <pc:docMk/>
            <pc:sldMk cId="1959284532" sldId="295"/>
            <ac:spMk id="72" creationId="{8F63F2CE-5807-429E-9EB7-58ABAC275174}"/>
          </ac:spMkLst>
        </pc:spChg>
        <pc:spChg chg="add mod">
          <ac:chgData name="Charles Southworth" userId="5a8e0e61-fae6-4341-8618-eef5e5bdf5e2" providerId="ADAL" clId="{0CD27970-8531-4475-811C-D027E4B7C254}" dt="2021-04-07T13:35:55.822" v="864" actId="20577"/>
          <ac:spMkLst>
            <pc:docMk/>
            <pc:sldMk cId="1959284532" sldId="295"/>
            <ac:spMk id="76" creationId="{6661C632-32F1-4912-88C3-FB399CE1C188}"/>
          </ac:spMkLst>
        </pc:spChg>
        <pc:spChg chg="mod">
          <ac:chgData name="Charles Southworth" userId="5a8e0e61-fae6-4341-8618-eef5e5bdf5e2" providerId="ADAL" clId="{0CD27970-8531-4475-811C-D027E4B7C254}" dt="2021-04-07T13:32:21.348" v="773" actId="20577"/>
          <ac:spMkLst>
            <pc:docMk/>
            <pc:sldMk cId="1959284532" sldId="295"/>
            <ac:spMk id="81" creationId="{B2C71C55-26DC-4567-81BF-5C1DD8B05E48}"/>
          </ac:spMkLst>
        </pc:spChg>
        <pc:cxnChg chg="add mod ord">
          <ac:chgData name="Charles Southworth" userId="5a8e0e61-fae6-4341-8618-eef5e5bdf5e2" providerId="ADAL" clId="{0CD27970-8531-4475-811C-D027E4B7C254}" dt="2021-04-07T13:37:43.301" v="927" actId="166"/>
          <ac:cxnSpMkLst>
            <pc:docMk/>
            <pc:sldMk cId="1959284532" sldId="295"/>
            <ac:cxnSpMk id="26" creationId="{A6BCFBEF-ABE4-44C9-BC86-3649BCBC2D34}"/>
          </ac:cxnSpMkLst>
        </pc:cxnChg>
        <pc:cxnChg chg="mod">
          <ac:chgData name="Charles Southworth" userId="5a8e0e61-fae6-4341-8618-eef5e5bdf5e2" providerId="ADAL" clId="{0CD27970-8531-4475-811C-D027E4B7C254}" dt="2021-04-07T13:33:43.945" v="788" actId="208"/>
          <ac:cxnSpMkLst>
            <pc:docMk/>
            <pc:sldMk cId="1959284532" sldId="295"/>
            <ac:cxnSpMk id="57" creationId="{A29A19E7-F90E-4E1F-9E82-527668EDF40A}"/>
          </ac:cxnSpMkLst>
        </pc:cxnChg>
        <pc:cxnChg chg="mod">
          <ac:chgData name="Charles Southworth" userId="5a8e0e61-fae6-4341-8618-eef5e5bdf5e2" providerId="ADAL" clId="{0CD27970-8531-4475-811C-D027E4B7C254}" dt="2021-04-07T13:33:37.894" v="786" actId="208"/>
          <ac:cxnSpMkLst>
            <pc:docMk/>
            <pc:sldMk cId="1959284532" sldId="295"/>
            <ac:cxnSpMk id="60" creationId="{A906F444-B0CB-4392-8131-30E3F2CB9403}"/>
          </ac:cxnSpMkLst>
        </pc:cxnChg>
        <pc:cxnChg chg="add mod ord">
          <ac:chgData name="Charles Southworth" userId="5a8e0e61-fae6-4341-8618-eef5e5bdf5e2" providerId="ADAL" clId="{0CD27970-8531-4475-811C-D027E4B7C254}" dt="2021-04-07T13:37:48.312" v="929" actId="14100"/>
          <ac:cxnSpMkLst>
            <pc:docMk/>
            <pc:sldMk cId="1959284532" sldId="295"/>
            <ac:cxnSpMk id="74" creationId="{FADBB599-3D9B-4014-961C-98F875F6370C}"/>
          </ac:cxnSpMkLst>
        </pc:cxnChg>
        <pc:cxnChg chg="mod">
          <ac:chgData name="Charles Southworth" userId="5a8e0e61-fae6-4341-8618-eef5e5bdf5e2" providerId="ADAL" clId="{0CD27970-8531-4475-811C-D027E4B7C254}" dt="2021-04-07T13:34:03.694" v="790" actId="14100"/>
          <ac:cxnSpMkLst>
            <pc:docMk/>
            <pc:sldMk cId="1959284532" sldId="295"/>
            <ac:cxnSpMk id="79" creationId="{831EC2C1-4E66-45C6-B04D-F44316CC4699}"/>
          </ac:cxnSpMkLst>
        </pc:cxnChg>
      </pc:sldChg>
      <pc:sldChg chg="del">
        <pc:chgData name="Charles Southworth" userId="5a8e0e61-fae6-4341-8618-eef5e5bdf5e2" providerId="ADAL" clId="{0CD27970-8531-4475-811C-D027E4B7C254}" dt="2021-04-07T14:05:05.325" v="945" actId="2696"/>
        <pc:sldMkLst>
          <pc:docMk/>
          <pc:sldMk cId="2753619437" sldId="296"/>
        </pc:sldMkLst>
      </pc:sldChg>
      <pc:sldChg chg="modSp mod">
        <pc:chgData name="Charles Southworth" userId="5a8e0e61-fae6-4341-8618-eef5e5bdf5e2" providerId="ADAL" clId="{0CD27970-8531-4475-811C-D027E4B7C254}" dt="2021-04-07T13:30:57.395" v="750" actId="20577"/>
        <pc:sldMkLst>
          <pc:docMk/>
          <pc:sldMk cId="4269190729" sldId="298"/>
        </pc:sldMkLst>
        <pc:graphicFrameChg chg="mod modGraphic">
          <ac:chgData name="Charles Southworth" userId="5a8e0e61-fae6-4341-8618-eef5e5bdf5e2" providerId="ADAL" clId="{0CD27970-8531-4475-811C-D027E4B7C254}" dt="2021-04-07T13:30:57.395" v="750" actId="20577"/>
          <ac:graphicFrameMkLst>
            <pc:docMk/>
            <pc:sldMk cId="4269190729" sldId="298"/>
            <ac:graphicFrameMk id="32" creationId="{5195BE85-BD91-439B-85DF-553B77158EA7}"/>
          </ac:graphicFrameMkLst>
        </pc:graphicFrameChg>
      </pc:sldChg>
      <pc:sldChg chg="modSp">
        <pc:chgData name="Charles Southworth" userId="5a8e0e61-fae6-4341-8618-eef5e5bdf5e2" providerId="ADAL" clId="{0CD27970-8531-4475-811C-D027E4B7C254}" dt="2021-04-07T13:31:16.012" v="752"/>
        <pc:sldMkLst>
          <pc:docMk/>
          <pc:sldMk cId="432252747" sldId="299"/>
        </pc:sldMkLst>
        <pc:graphicFrameChg chg="mod">
          <ac:chgData name="Charles Southworth" userId="5a8e0e61-fae6-4341-8618-eef5e5bdf5e2" providerId="ADAL" clId="{0CD27970-8531-4475-811C-D027E4B7C254}" dt="2021-04-07T13:31:16.012" v="752"/>
          <ac:graphicFrameMkLst>
            <pc:docMk/>
            <pc:sldMk cId="432252747" sldId="299"/>
            <ac:graphicFrameMk id="81" creationId="{6EB5B434-3BA8-4F38-90E3-927FC900CFDA}"/>
          </ac:graphicFrameMkLst>
        </pc:graphicFrameChg>
      </pc:sldChg>
      <pc:sldChg chg="addSp delSp modSp mod">
        <pc:chgData name="Charles Southworth" userId="5a8e0e61-fae6-4341-8618-eef5e5bdf5e2" providerId="ADAL" clId="{0CD27970-8531-4475-811C-D027E4B7C254}" dt="2021-04-07T15:54:49.682" v="1067" actId="14100"/>
        <pc:sldMkLst>
          <pc:docMk/>
          <pc:sldMk cId="4161926433" sldId="300"/>
        </pc:sldMkLst>
        <pc:spChg chg="add mod">
          <ac:chgData name="Charles Southworth" userId="5a8e0e61-fae6-4341-8618-eef5e5bdf5e2" providerId="ADAL" clId="{0CD27970-8531-4475-811C-D027E4B7C254}" dt="2021-04-07T15:54:49.682" v="1067" actId="14100"/>
          <ac:spMkLst>
            <pc:docMk/>
            <pc:sldMk cId="4161926433" sldId="300"/>
            <ac:spMk id="10" creationId="{CFC6D030-1B24-4F07-908B-FEB0CA8DA565}"/>
          </ac:spMkLst>
        </pc:spChg>
        <pc:picChg chg="add del">
          <ac:chgData name="Charles Southworth" userId="5a8e0e61-fae6-4341-8618-eef5e5bdf5e2" providerId="ADAL" clId="{0CD27970-8531-4475-811C-D027E4B7C254}" dt="2021-04-07T13:22:30.917" v="1" actId="478"/>
          <ac:picMkLst>
            <pc:docMk/>
            <pc:sldMk cId="4161926433" sldId="300"/>
            <ac:picMk id="5" creationId="{04775887-6A0F-44EF-A98D-C991E705A5A5}"/>
          </ac:picMkLst>
        </pc:picChg>
        <pc:picChg chg="add mod">
          <ac:chgData name="Charles Southworth" userId="5a8e0e61-fae6-4341-8618-eef5e5bdf5e2" providerId="ADAL" clId="{0CD27970-8531-4475-811C-D027E4B7C254}" dt="2021-04-07T13:22:45.022" v="4" actId="962"/>
          <ac:picMkLst>
            <pc:docMk/>
            <pc:sldMk cId="4161926433" sldId="300"/>
            <ac:picMk id="9" creationId="{2DBEA490-F392-4B5A-9B99-EE78E835EA7F}"/>
          </ac:picMkLst>
        </pc:picChg>
      </pc:sldChg>
      <pc:sldChg chg="modSp mod">
        <pc:chgData name="Charles Southworth" userId="5a8e0e61-fae6-4341-8618-eef5e5bdf5e2" providerId="ADAL" clId="{0CD27970-8531-4475-811C-D027E4B7C254}" dt="2021-04-07T13:29:54.774" v="708" actId="20577"/>
        <pc:sldMkLst>
          <pc:docMk/>
          <pc:sldMk cId="2668777189" sldId="301"/>
        </pc:sldMkLst>
        <pc:spChg chg="mod">
          <ac:chgData name="Charles Southworth" userId="5a8e0e61-fae6-4341-8618-eef5e5bdf5e2" providerId="ADAL" clId="{0CD27970-8531-4475-811C-D027E4B7C254}" dt="2021-04-07T13:29:54.774" v="708" actId="20577"/>
          <ac:spMkLst>
            <pc:docMk/>
            <pc:sldMk cId="2668777189" sldId="301"/>
            <ac:spMk id="3" creationId="{B886BEB3-8745-4CA5-AAFE-5E929D319040}"/>
          </ac:spMkLst>
        </pc:spChg>
      </pc:sldChg>
      <pc:sldChg chg="modSp mod">
        <pc:chgData name="Charles Southworth" userId="5a8e0e61-fae6-4341-8618-eef5e5bdf5e2" providerId="ADAL" clId="{0CD27970-8531-4475-811C-D027E4B7C254}" dt="2021-04-07T13:28:51.362" v="678" actId="20577"/>
        <pc:sldMkLst>
          <pc:docMk/>
          <pc:sldMk cId="1041186277" sldId="302"/>
        </pc:sldMkLst>
        <pc:spChg chg="mod">
          <ac:chgData name="Charles Southworth" userId="5a8e0e61-fae6-4341-8618-eef5e5bdf5e2" providerId="ADAL" clId="{0CD27970-8531-4475-811C-D027E4B7C254}" dt="2021-04-07T13:28:51.362" v="678" actId="20577"/>
          <ac:spMkLst>
            <pc:docMk/>
            <pc:sldMk cId="1041186277" sldId="302"/>
            <ac:spMk id="3" creationId="{B886BEB3-8745-4CA5-AAFE-5E929D319040}"/>
          </ac:spMkLst>
        </pc:spChg>
        <pc:graphicFrameChg chg="modGraphic">
          <ac:chgData name="Charles Southworth" userId="5a8e0e61-fae6-4341-8618-eef5e5bdf5e2" providerId="ADAL" clId="{0CD27970-8531-4475-811C-D027E4B7C254}" dt="2021-04-07T13:23:22.154" v="20" actId="20577"/>
          <ac:graphicFrameMkLst>
            <pc:docMk/>
            <pc:sldMk cId="1041186277" sldId="302"/>
            <ac:graphicFrameMk id="6" creationId="{EE1CCE74-2184-4CD3-8B60-6B4AD6918ABA}"/>
          </ac:graphicFrameMkLst>
        </pc:graphicFrameChg>
      </pc:sldChg>
      <pc:sldChg chg="modSp mod">
        <pc:chgData name="Charles Southworth" userId="5a8e0e61-fae6-4341-8618-eef5e5bdf5e2" providerId="ADAL" clId="{0CD27970-8531-4475-811C-D027E4B7C254}" dt="2021-04-07T13:29:34.567" v="707"/>
        <pc:sldMkLst>
          <pc:docMk/>
          <pc:sldMk cId="1260482451" sldId="305"/>
        </pc:sldMkLst>
        <pc:graphicFrameChg chg="mod modGraphic">
          <ac:chgData name="Charles Southworth" userId="5a8e0e61-fae6-4341-8618-eef5e5bdf5e2" providerId="ADAL" clId="{0CD27970-8531-4475-811C-D027E4B7C254}" dt="2021-04-07T13:29:34.567" v="707"/>
          <ac:graphicFrameMkLst>
            <pc:docMk/>
            <pc:sldMk cId="1260482451" sldId="305"/>
            <ac:graphicFrameMk id="4" creationId="{FA404885-8544-4728-BE31-E8F771AF0CB6}"/>
          </ac:graphicFrameMkLst>
        </pc:graphicFrameChg>
      </pc:sldChg>
      <pc:sldChg chg="modSp mod">
        <pc:chgData name="Charles Southworth" userId="5a8e0e61-fae6-4341-8618-eef5e5bdf5e2" providerId="ADAL" clId="{0CD27970-8531-4475-811C-D027E4B7C254}" dt="2021-04-07T14:07:37.958" v="1056" actId="20577"/>
        <pc:sldMkLst>
          <pc:docMk/>
          <pc:sldMk cId="2927541696" sldId="306"/>
        </pc:sldMkLst>
        <pc:graphicFrameChg chg="mod modGraphic">
          <ac:chgData name="Charles Southworth" userId="5a8e0e61-fae6-4341-8618-eef5e5bdf5e2" providerId="ADAL" clId="{0CD27970-8531-4475-811C-D027E4B7C254}" dt="2021-04-07T14:07:37.958" v="1056" actId="20577"/>
          <ac:graphicFrameMkLst>
            <pc:docMk/>
            <pc:sldMk cId="2927541696" sldId="306"/>
            <ac:graphicFrameMk id="4" creationId="{FA404885-8544-4728-BE31-E8F771AF0CB6}"/>
          </ac:graphicFrameMkLst>
        </pc:graphicFrameChg>
      </pc:sldChg>
      <pc:sldChg chg="modSp mod">
        <pc:chgData name="Charles Southworth" userId="5a8e0e61-fae6-4341-8618-eef5e5bdf5e2" providerId="ADAL" clId="{0CD27970-8531-4475-811C-D027E4B7C254}" dt="2021-04-09T17:08:36.451" v="1075" actId="20577"/>
        <pc:sldMkLst>
          <pc:docMk/>
          <pc:sldMk cId="2147867148" sldId="307"/>
        </pc:sldMkLst>
        <pc:graphicFrameChg chg="modGraphic">
          <ac:chgData name="Charles Southworth" userId="5a8e0e61-fae6-4341-8618-eef5e5bdf5e2" providerId="ADAL" clId="{0CD27970-8531-4475-811C-D027E4B7C254}" dt="2021-04-09T17:08:36.451" v="1075" actId="20577"/>
          <ac:graphicFrameMkLst>
            <pc:docMk/>
            <pc:sldMk cId="2147867148" sldId="307"/>
            <ac:graphicFrameMk id="4" creationId="{FA404885-8544-4728-BE31-E8F771AF0CB6}"/>
          </ac:graphicFrameMkLst>
        </pc:graphicFrameChg>
      </pc:sldChg>
      <pc:sldChg chg="modSp add mod">
        <pc:chgData name="Charles Southworth" userId="5a8e0e61-fae6-4341-8618-eef5e5bdf5e2" providerId="ADAL" clId="{0CD27970-8531-4475-811C-D027E4B7C254}" dt="2021-04-09T17:17:59.223" v="1315" actId="14734"/>
        <pc:sldMkLst>
          <pc:docMk/>
          <pc:sldMk cId="3191623061" sldId="308"/>
        </pc:sldMkLst>
        <pc:graphicFrameChg chg="modGraphic">
          <ac:chgData name="Charles Southworth" userId="5a8e0e61-fae6-4341-8618-eef5e5bdf5e2" providerId="ADAL" clId="{0CD27970-8531-4475-811C-D027E4B7C254}" dt="2021-04-09T17:17:59.223" v="1315" actId="14734"/>
          <ac:graphicFrameMkLst>
            <pc:docMk/>
            <pc:sldMk cId="3191623061" sldId="308"/>
            <ac:graphicFrameMk id="4" creationId="{FA404885-8544-4728-BE31-E8F771AF0CB6}"/>
          </ac:graphicFrameMkLst>
        </pc:graphicFrameChg>
      </pc:sldChg>
      <pc:sldMasterChg chg="delSldLayout">
        <pc:chgData name="Charles Southworth" userId="5a8e0e61-fae6-4341-8618-eef5e5bdf5e2" providerId="ADAL" clId="{0CD27970-8531-4475-811C-D027E4B7C254}" dt="2021-04-07T14:05:05.325" v="945" actId="2696"/>
        <pc:sldMasterMkLst>
          <pc:docMk/>
          <pc:sldMasterMk cId="3149680425" sldId="2147483648"/>
        </pc:sldMasterMkLst>
        <pc:sldLayoutChg chg="del">
          <pc:chgData name="Charles Southworth" userId="5a8e0e61-fae6-4341-8618-eef5e5bdf5e2" providerId="ADAL" clId="{0CD27970-8531-4475-811C-D027E4B7C254}" dt="2021-04-07T14:05:05.325" v="945" actId="2696"/>
          <pc:sldLayoutMkLst>
            <pc:docMk/>
            <pc:sldMasterMk cId="3149680425" sldId="2147483648"/>
            <pc:sldLayoutMk cId="2225306564" sldId="2147483660"/>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3-31T13:43:28.224" idx="7">
    <p:pos x="1312" y="453"/>
    <p:text>[@James Minks] - please get dates from [@Noel Winslow]</p:text>
    <p:extLst>
      <p:ext uri="{C676402C-5697-4E1C-873F-D02D1690AC5C}">
        <p15:threadingInfo xmlns:p15="http://schemas.microsoft.com/office/powerpoint/2012/main" timeZoneBias="240"/>
      </p:ext>
    </p:extLst>
  </p:cm>
  <p:cm authorId="3" dt="2021-03-31T10:52:00.414" idx="1">
    <p:pos x="1312" y="549"/>
    <p:text>[@Charles Southworth]  - I  pinged Brian will discuss at 2:30 today.
</p:text>
    <p:extLst>
      <p:ext uri="{C676402C-5697-4E1C-873F-D02D1690AC5C}">
        <p15:threadingInfo xmlns:p15="http://schemas.microsoft.com/office/powerpoint/2012/main" timeZoneBias="420">
          <p15:parentCm authorId="1" idx="7"/>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30T13:26:54.337" idx="5">
    <p:pos x="10" y="10"/>
    <p:text>[@Janie Heishman] - do you think this needs to be filled in?</p:text>
    <p:extLst>
      <p:ext uri="{C676402C-5697-4E1C-873F-D02D1690AC5C}">
        <p15:threadingInfo xmlns:p15="http://schemas.microsoft.com/office/powerpoint/2012/main" timeZoneBias="240"/>
      </p:ext>
    </p:extLst>
  </p:cm>
  <p:cm authorId="1" dt="2021-03-30T13:27:35.579" idx="6">
    <p:pos x="10" y="106"/>
    <p:text>(Ask Cynthia?)</p:text>
    <p:extLst>
      <p:ext uri="{C676402C-5697-4E1C-873F-D02D1690AC5C}">
        <p15:threadingInfo xmlns:p15="http://schemas.microsoft.com/office/powerpoint/2012/main" timeZoneBias="240">
          <p15:parentCm authorId="1" idx="5"/>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3-31T13:44:06.686" idx="8">
    <p:pos x="1312" y="453"/>
    <p:text>[@James Minks] - please make sure that you get the info from Sarah/Cynthia</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3-10T13:28:28.928" idx="1">
    <p:pos x="7309" y="1248"/>
    <p:text>Aisha - Please help here. :-)</p:text>
    <p:extLst>
      <p:ext uri="{C676402C-5697-4E1C-873F-D02D1690AC5C}">
        <p15:threadingInfo xmlns:p15="http://schemas.microsoft.com/office/powerpoint/2012/main" timeZoneBias="300"/>
      </p:ext>
    </p:extLst>
  </p:cm>
  <p:cm authorId="2" dt="2021-03-10T11:51:47.359" idx="1">
    <p:pos x="7309" y="1344"/>
    <p:text>[@Charles] will also need to include UAT in business workstream.</p:text>
    <p:extLst>
      <p:ext uri="{C676402C-5697-4E1C-873F-D02D1690AC5C}">
        <p15:threadingInfo xmlns:p15="http://schemas.microsoft.com/office/powerpoint/2012/main" timeZoneBias="480">
          <p15:parentCm authorId="1" idx="1"/>
        </p15:threadingInfo>
      </p:ext>
    </p:extLst>
  </p:cm>
  <p:cm authorId="1" dt="2021-03-10T15:23:32.017" idx="3">
    <p:pos x="7309" y="1440"/>
    <p:text>Yes - we need to get that figured out - due to the dependency on core for APIs, we can't do E2E until their data feeds go live.
Part of the stated vendor engagment (full scope) is robust testing with sample data.</p:text>
    <p:extLst>
      <p:ext uri="{C676402C-5697-4E1C-873F-D02D1690AC5C}">
        <p15:threadingInfo xmlns:p15="http://schemas.microsoft.com/office/powerpoint/2012/main" timeZoneBias="30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2C811-BB11-4342-BA0D-D0DD3EB617C3}" type="datetimeFigureOut">
              <a:rPr lang="en-US" smtClean="0"/>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73CF8-C508-405B-BAA7-751746897998}" type="slidenum">
              <a:rPr lang="en-US" smtClean="0"/>
              <a:t>‹#›</a:t>
            </a:fld>
            <a:endParaRPr lang="en-US"/>
          </a:p>
        </p:txBody>
      </p:sp>
    </p:spTree>
    <p:extLst>
      <p:ext uri="{BB962C8B-B14F-4D97-AF65-F5344CB8AC3E}">
        <p14:creationId xmlns:p14="http://schemas.microsoft.com/office/powerpoint/2010/main" val="2944080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9862-B4F7-475F-BE75-B2E205522B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B58C22-7A8E-4612-AA79-01DF049BDE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314AA6-7F1C-4FCC-870B-F126BBEE9C34}"/>
              </a:ext>
            </a:extLst>
          </p:cNvPr>
          <p:cNvSpPr>
            <a:spLocks noGrp="1"/>
          </p:cNvSpPr>
          <p:nvPr>
            <p:ph type="dt" sz="half" idx="10"/>
          </p:nvPr>
        </p:nvSpPr>
        <p:spPr/>
        <p:txBody>
          <a:bodyPr/>
          <a:lstStyle/>
          <a:p>
            <a:fld id="{0228947B-28B3-4CF0-8A50-2A34692B2A29}" type="datetimeFigureOut">
              <a:rPr lang="en-US" smtClean="0"/>
              <a:t>4/9/2021</a:t>
            </a:fld>
            <a:endParaRPr lang="en-US"/>
          </a:p>
        </p:txBody>
      </p:sp>
      <p:sp>
        <p:nvSpPr>
          <p:cNvPr id="5" name="Footer Placeholder 4">
            <a:extLst>
              <a:ext uri="{FF2B5EF4-FFF2-40B4-BE49-F238E27FC236}">
                <a16:creationId xmlns:a16="http://schemas.microsoft.com/office/drawing/2014/main" id="{22F813E2-AA87-4E2C-9B86-00E529AC59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AB8F0-E518-4CCA-BF01-66D0AE2B33C0}"/>
              </a:ext>
            </a:extLst>
          </p:cNvPr>
          <p:cNvSpPr>
            <a:spLocks noGrp="1"/>
          </p:cNvSpPr>
          <p:nvPr>
            <p:ph type="sldNum" sz="quarter" idx="12"/>
          </p:nvPr>
        </p:nvSpPr>
        <p:spPr/>
        <p:txBody>
          <a:bodyPr/>
          <a:lstStyle/>
          <a:p>
            <a:fld id="{AC512EFA-4B91-4BC3-95E9-1CAECA6BC6B9}" type="slidenum">
              <a:rPr lang="en-US" smtClean="0"/>
              <a:t>‹#›</a:t>
            </a:fld>
            <a:endParaRPr lang="en-US"/>
          </a:p>
        </p:txBody>
      </p:sp>
    </p:spTree>
    <p:extLst>
      <p:ext uri="{BB962C8B-B14F-4D97-AF65-F5344CB8AC3E}">
        <p14:creationId xmlns:p14="http://schemas.microsoft.com/office/powerpoint/2010/main" val="3138713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8F53-8B0D-48D5-8342-B5EDB256C0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A1B84A-A151-44A1-BE6B-74AD9999B2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8673D-AD2E-49EB-87E6-97029FEDFD95}"/>
              </a:ext>
            </a:extLst>
          </p:cNvPr>
          <p:cNvSpPr>
            <a:spLocks noGrp="1"/>
          </p:cNvSpPr>
          <p:nvPr>
            <p:ph type="dt" sz="half" idx="10"/>
          </p:nvPr>
        </p:nvSpPr>
        <p:spPr/>
        <p:txBody>
          <a:bodyPr/>
          <a:lstStyle/>
          <a:p>
            <a:fld id="{0228947B-28B3-4CF0-8A50-2A34692B2A29}" type="datetimeFigureOut">
              <a:rPr lang="en-US" smtClean="0"/>
              <a:t>4/9/2021</a:t>
            </a:fld>
            <a:endParaRPr lang="en-US"/>
          </a:p>
        </p:txBody>
      </p:sp>
      <p:sp>
        <p:nvSpPr>
          <p:cNvPr id="5" name="Footer Placeholder 4">
            <a:extLst>
              <a:ext uri="{FF2B5EF4-FFF2-40B4-BE49-F238E27FC236}">
                <a16:creationId xmlns:a16="http://schemas.microsoft.com/office/drawing/2014/main" id="{B6106A80-8994-43EA-B325-D3E210AD9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1F127-8B26-4A12-8978-A01977C85E21}"/>
              </a:ext>
            </a:extLst>
          </p:cNvPr>
          <p:cNvSpPr>
            <a:spLocks noGrp="1"/>
          </p:cNvSpPr>
          <p:nvPr>
            <p:ph type="sldNum" sz="quarter" idx="12"/>
          </p:nvPr>
        </p:nvSpPr>
        <p:spPr/>
        <p:txBody>
          <a:bodyPr/>
          <a:lstStyle/>
          <a:p>
            <a:fld id="{AC512EFA-4B91-4BC3-95E9-1CAECA6BC6B9}" type="slidenum">
              <a:rPr lang="en-US" smtClean="0"/>
              <a:t>‹#›</a:t>
            </a:fld>
            <a:endParaRPr lang="en-US"/>
          </a:p>
        </p:txBody>
      </p:sp>
    </p:spTree>
    <p:extLst>
      <p:ext uri="{BB962C8B-B14F-4D97-AF65-F5344CB8AC3E}">
        <p14:creationId xmlns:p14="http://schemas.microsoft.com/office/powerpoint/2010/main" val="222576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7FEB35-9984-4F78-9E91-7C99A90F71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2AB7FE-348A-4F6E-A71F-54C9EE529C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BBAA6-445F-4127-82D0-CCCF7152A9A8}"/>
              </a:ext>
            </a:extLst>
          </p:cNvPr>
          <p:cNvSpPr>
            <a:spLocks noGrp="1"/>
          </p:cNvSpPr>
          <p:nvPr>
            <p:ph type="dt" sz="half" idx="10"/>
          </p:nvPr>
        </p:nvSpPr>
        <p:spPr/>
        <p:txBody>
          <a:bodyPr/>
          <a:lstStyle/>
          <a:p>
            <a:fld id="{0228947B-28B3-4CF0-8A50-2A34692B2A29}" type="datetimeFigureOut">
              <a:rPr lang="en-US" smtClean="0"/>
              <a:t>4/9/2021</a:t>
            </a:fld>
            <a:endParaRPr lang="en-US"/>
          </a:p>
        </p:txBody>
      </p:sp>
      <p:sp>
        <p:nvSpPr>
          <p:cNvPr id="5" name="Footer Placeholder 4">
            <a:extLst>
              <a:ext uri="{FF2B5EF4-FFF2-40B4-BE49-F238E27FC236}">
                <a16:creationId xmlns:a16="http://schemas.microsoft.com/office/drawing/2014/main" id="{EBA7C32B-3B61-4C37-AAFA-150894435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BB156-D1A4-47C1-BE81-021A41682DE7}"/>
              </a:ext>
            </a:extLst>
          </p:cNvPr>
          <p:cNvSpPr>
            <a:spLocks noGrp="1"/>
          </p:cNvSpPr>
          <p:nvPr>
            <p:ph type="sldNum" sz="quarter" idx="12"/>
          </p:nvPr>
        </p:nvSpPr>
        <p:spPr/>
        <p:txBody>
          <a:bodyPr/>
          <a:lstStyle/>
          <a:p>
            <a:fld id="{AC512EFA-4B91-4BC3-95E9-1CAECA6BC6B9}" type="slidenum">
              <a:rPr lang="en-US" smtClean="0"/>
              <a:t>‹#›</a:t>
            </a:fld>
            <a:endParaRPr lang="en-US"/>
          </a:p>
        </p:txBody>
      </p:sp>
    </p:spTree>
    <p:extLst>
      <p:ext uri="{BB962C8B-B14F-4D97-AF65-F5344CB8AC3E}">
        <p14:creationId xmlns:p14="http://schemas.microsoft.com/office/powerpoint/2010/main" val="2677828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AF00-4CD8-4906-877A-4E3CA9FAAB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DF59C5-6616-4EEB-AADD-83E349FF3D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2DAD0-A145-4802-B19E-F48DD9E43BED}"/>
              </a:ext>
            </a:extLst>
          </p:cNvPr>
          <p:cNvSpPr>
            <a:spLocks noGrp="1"/>
          </p:cNvSpPr>
          <p:nvPr>
            <p:ph type="dt" sz="half" idx="10"/>
          </p:nvPr>
        </p:nvSpPr>
        <p:spPr/>
        <p:txBody>
          <a:bodyPr/>
          <a:lstStyle/>
          <a:p>
            <a:fld id="{0228947B-28B3-4CF0-8A50-2A34692B2A29}" type="datetimeFigureOut">
              <a:rPr lang="en-US" smtClean="0"/>
              <a:t>4/9/2021</a:t>
            </a:fld>
            <a:endParaRPr lang="en-US"/>
          </a:p>
        </p:txBody>
      </p:sp>
      <p:sp>
        <p:nvSpPr>
          <p:cNvPr id="5" name="Footer Placeholder 4">
            <a:extLst>
              <a:ext uri="{FF2B5EF4-FFF2-40B4-BE49-F238E27FC236}">
                <a16:creationId xmlns:a16="http://schemas.microsoft.com/office/drawing/2014/main" id="{FB966FEC-EF9C-41A1-B760-8456DCA79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F5E02-D5AC-48D6-BD51-9C5F7CF4E28C}"/>
              </a:ext>
            </a:extLst>
          </p:cNvPr>
          <p:cNvSpPr>
            <a:spLocks noGrp="1"/>
          </p:cNvSpPr>
          <p:nvPr>
            <p:ph type="sldNum" sz="quarter" idx="12"/>
          </p:nvPr>
        </p:nvSpPr>
        <p:spPr/>
        <p:txBody>
          <a:bodyPr/>
          <a:lstStyle/>
          <a:p>
            <a:fld id="{AC512EFA-4B91-4BC3-95E9-1CAECA6BC6B9}" type="slidenum">
              <a:rPr lang="en-US" smtClean="0"/>
              <a:t>‹#›</a:t>
            </a:fld>
            <a:endParaRPr lang="en-US"/>
          </a:p>
        </p:txBody>
      </p:sp>
    </p:spTree>
    <p:extLst>
      <p:ext uri="{BB962C8B-B14F-4D97-AF65-F5344CB8AC3E}">
        <p14:creationId xmlns:p14="http://schemas.microsoft.com/office/powerpoint/2010/main" val="569511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29D8-7E0B-4CC7-ADF0-49D6C090CF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B7CC78-2D27-4ED8-B262-C73EBD0E44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28445F-3714-49F1-91D7-7697F36D0265}"/>
              </a:ext>
            </a:extLst>
          </p:cNvPr>
          <p:cNvSpPr>
            <a:spLocks noGrp="1"/>
          </p:cNvSpPr>
          <p:nvPr>
            <p:ph type="dt" sz="half" idx="10"/>
          </p:nvPr>
        </p:nvSpPr>
        <p:spPr/>
        <p:txBody>
          <a:bodyPr/>
          <a:lstStyle/>
          <a:p>
            <a:fld id="{0228947B-28B3-4CF0-8A50-2A34692B2A29}" type="datetimeFigureOut">
              <a:rPr lang="en-US" smtClean="0"/>
              <a:t>4/9/2021</a:t>
            </a:fld>
            <a:endParaRPr lang="en-US"/>
          </a:p>
        </p:txBody>
      </p:sp>
      <p:sp>
        <p:nvSpPr>
          <p:cNvPr id="5" name="Footer Placeholder 4">
            <a:extLst>
              <a:ext uri="{FF2B5EF4-FFF2-40B4-BE49-F238E27FC236}">
                <a16:creationId xmlns:a16="http://schemas.microsoft.com/office/drawing/2014/main" id="{E7E31461-C4B3-44B6-A8E9-6E2B3A322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0FA0B-C919-4360-AA40-09C5DA130229}"/>
              </a:ext>
            </a:extLst>
          </p:cNvPr>
          <p:cNvSpPr>
            <a:spLocks noGrp="1"/>
          </p:cNvSpPr>
          <p:nvPr>
            <p:ph type="sldNum" sz="quarter" idx="12"/>
          </p:nvPr>
        </p:nvSpPr>
        <p:spPr/>
        <p:txBody>
          <a:bodyPr/>
          <a:lstStyle/>
          <a:p>
            <a:fld id="{AC512EFA-4B91-4BC3-95E9-1CAECA6BC6B9}" type="slidenum">
              <a:rPr lang="en-US" smtClean="0"/>
              <a:t>‹#›</a:t>
            </a:fld>
            <a:endParaRPr lang="en-US"/>
          </a:p>
        </p:txBody>
      </p:sp>
    </p:spTree>
    <p:extLst>
      <p:ext uri="{BB962C8B-B14F-4D97-AF65-F5344CB8AC3E}">
        <p14:creationId xmlns:p14="http://schemas.microsoft.com/office/powerpoint/2010/main" val="4260766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9198-0C42-463E-BB9B-B9EF18A21B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ED0C88-6E0C-451B-9E47-D147A90240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1D11E-DD88-408B-A591-8BF6C88FF7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A8F84D-F399-4D76-BF04-45D729DDE5EC}"/>
              </a:ext>
            </a:extLst>
          </p:cNvPr>
          <p:cNvSpPr>
            <a:spLocks noGrp="1"/>
          </p:cNvSpPr>
          <p:nvPr>
            <p:ph type="dt" sz="half" idx="10"/>
          </p:nvPr>
        </p:nvSpPr>
        <p:spPr/>
        <p:txBody>
          <a:bodyPr/>
          <a:lstStyle/>
          <a:p>
            <a:fld id="{0228947B-28B3-4CF0-8A50-2A34692B2A29}" type="datetimeFigureOut">
              <a:rPr lang="en-US" smtClean="0"/>
              <a:t>4/9/2021</a:t>
            </a:fld>
            <a:endParaRPr lang="en-US"/>
          </a:p>
        </p:txBody>
      </p:sp>
      <p:sp>
        <p:nvSpPr>
          <p:cNvPr id="6" name="Footer Placeholder 5">
            <a:extLst>
              <a:ext uri="{FF2B5EF4-FFF2-40B4-BE49-F238E27FC236}">
                <a16:creationId xmlns:a16="http://schemas.microsoft.com/office/drawing/2014/main" id="{B5589599-9091-4313-B57C-C13755A62A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1DBB2-42B4-4261-A467-DAC8DF1EC5B2}"/>
              </a:ext>
            </a:extLst>
          </p:cNvPr>
          <p:cNvSpPr>
            <a:spLocks noGrp="1"/>
          </p:cNvSpPr>
          <p:nvPr>
            <p:ph type="sldNum" sz="quarter" idx="12"/>
          </p:nvPr>
        </p:nvSpPr>
        <p:spPr/>
        <p:txBody>
          <a:bodyPr/>
          <a:lstStyle/>
          <a:p>
            <a:fld id="{AC512EFA-4B91-4BC3-95E9-1CAECA6BC6B9}" type="slidenum">
              <a:rPr lang="en-US" smtClean="0"/>
              <a:t>‹#›</a:t>
            </a:fld>
            <a:endParaRPr lang="en-US"/>
          </a:p>
        </p:txBody>
      </p:sp>
    </p:spTree>
    <p:extLst>
      <p:ext uri="{BB962C8B-B14F-4D97-AF65-F5344CB8AC3E}">
        <p14:creationId xmlns:p14="http://schemas.microsoft.com/office/powerpoint/2010/main" val="2089670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F064-6EE6-414F-8CD8-EB90CBB32F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D94C07-F2F2-4D7B-A12E-6947D1309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CA9189-424B-4F82-A760-9DA81C1F9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58BC4D-09A4-4A2C-82B3-7F38D773F4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D39A73-037D-4DAF-8674-63253C1D75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6D8C67-DFDC-4529-9B97-22D38EA7A52A}"/>
              </a:ext>
            </a:extLst>
          </p:cNvPr>
          <p:cNvSpPr>
            <a:spLocks noGrp="1"/>
          </p:cNvSpPr>
          <p:nvPr>
            <p:ph type="dt" sz="half" idx="10"/>
          </p:nvPr>
        </p:nvSpPr>
        <p:spPr/>
        <p:txBody>
          <a:bodyPr/>
          <a:lstStyle/>
          <a:p>
            <a:fld id="{0228947B-28B3-4CF0-8A50-2A34692B2A29}" type="datetimeFigureOut">
              <a:rPr lang="en-US" smtClean="0"/>
              <a:t>4/9/2021</a:t>
            </a:fld>
            <a:endParaRPr lang="en-US"/>
          </a:p>
        </p:txBody>
      </p:sp>
      <p:sp>
        <p:nvSpPr>
          <p:cNvPr id="8" name="Footer Placeholder 7">
            <a:extLst>
              <a:ext uri="{FF2B5EF4-FFF2-40B4-BE49-F238E27FC236}">
                <a16:creationId xmlns:a16="http://schemas.microsoft.com/office/drawing/2014/main" id="{FC2BF250-AF71-4D45-8109-C5929A3E4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EEEB17-D71C-4A27-9312-7D2A9439578A}"/>
              </a:ext>
            </a:extLst>
          </p:cNvPr>
          <p:cNvSpPr>
            <a:spLocks noGrp="1"/>
          </p:cNvSpPr>
          <p:nvPr>
            <p:ph type="sldNum" sz="quarter" idx="12"/>
          </p:nvPr>
        </p:nvSpPr>
        <p:spPr/>
        <p:txBody>
          <a:bodyPr/>
          <a:lstStyle/>
          <a:p>
            <a:fld id="{AC512EFA-4B91-4BC3-95E9-1CAECA6BC6B9}" type="slidenum">
              <a:rPr lang="en-US" smtClean="0"/>
              <a:t>‹#›</a:t>
            </a:fld>
            <a:endParaRPr lang="en-US"/>
          </a:p>
        </p:txBody>
      </p:sp>
    </p:spTree>
    <p:extLst>
      <p:ext uri="{BB962C8B-B14F-4D97-AF65-F5344CB8AC3E}">
        <p14:creationId xmlns:p14="http://schemas.microsoft.com/office/powerpoint/2010/main" val="314789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65CC-1223-4557-B62A-40322D0370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B814E8-70F2-40A7-9E03-07ABD46BA7F6}"/>
              </a:ext>
            </a:extLst>
          </p:cNvPr>
          <p:cNvSpPr>
            <a:spLocks noGrp="1"/>
          </p:cNvSpPr>
          <p:nvPr>
            <p:ph type="dt" sz="half" idx="10"/>
          </p:nvPr>
        </p:nvSpPr>
        <p:spPr/>
        <p:txBody>
          <a:bodyPr/>
          <a:lstStyle/>
          <a:p>
            <a:fld id="{0228947B-28B3-4CF0-8A50-2A34692B2A29}" type="datetimeFigureOut">
              <a:rPr lang="en-US" smtClean="0"/>
              <a:t>4/9/2021</a:t>
            </a:fld>
            <a:endParaRPr lang="en-US"/>
          </a:p>
        </p:txBody>
      </p:sp>
      <p:sp>
        <p:nvSpPr>
          <p:cNvPr id="4" name="Footer Placeholder 3">
            <a:extLst>
              <a:ext uri="{FF2B5EF4-FFF2-40B4-BE49-F238E27FC236}">
                <a16:creationId xmlns:a16="http://schemas.microsoft.com/office/drawing/2014/main" id="{CC6D0CE1-0123-46AB-BA94-2CA3224541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50D2C7-1543-4937-9A81-B78A0C023BFA}"/>
              </a:ext>
            </a:extLst>
          </p:cNvPr>
          <p:cNvSpPr>
            <a:spLocks noGrp="1"/>
          </p:cNvSpPr>
          <p:nvPr>
            <p:ph type="sldNum" sz="quarter" idx="12"/>
          </p:nvPr>
        </p:nvSpPr>
        <p:spPr/>
        <p:txBody>
          <a:bodyPr/>
          <a:lstStyle/>
          <a:p>
            <a:fld id="{AC512EFA-4B91-4BC3-95E9-1CAECA6BC6B9}" type="slidenum">
              <a:rPr lang="en-US" smtClean="0"/>
              <a:t>‹#›</a:t>
            </a:fld>
            <a:endParaRPr lang="en-US"/>
          </a:p>
        </p:txBody>
      </p:sp>
    </p:spTree>
    <p:extLst>
      <p:ext uri="{BB962C8B-B14F-4D97-AF65-F5344CB8AC3E}">
        <p14:creationId xmlns:p14="http://schemas.microsoft.com/office/powerpoint/2010/main" val="185833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8F568C-310F-4DD4-97DE-93EB19E7929D}"/>
              </a:ext>
            </a:extLst>
          </p:cNvPr>
          <p:cNvSpPr>
            <a:spLocks noGrp="1"/>
          </p:cNvSpPr>
          <p:nvPr>
            <p:ph type="dt" sz="half" idx="10"/>
          </p:nvPr>
        </p:nvSpPr>
        <p:spPr/>
        <p:txBody>
          <a:bodyPr/>
          <a:lstStyle/>
          <a:p>
            <a:fld id="{0228947B-28B3-4CF0-8A50-2A34692B2A29}" type="datetimeFigureOut">
              <a:rPr lang="en-US" smtClean="0"/>
              <a:t>4/9/2021</a:t>
            </a:fld>
            <a:endParaRPr lang="en-US"/>
          </a:p>
        </p:txBody>
      </p:sp>
      <p:sp>
        <p:nvSpPr>
          <p:cNvPr id="3" name="Footer Placeholder 2">
            <a:extLst>
              <a:ext uri="{FF2B5EF4-FFF2-40B4-BE49-F238E27FC236}">
                <a16:creationId xmlns:a16="http://schemas.microsoft.com/office/drawing/2014/main" id="{F957F6FF-6EE0-499E-AE2E-3788C6EFE6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E429B0-1125-405A-842A-AFCDE3CD3485}"/>
              </a:ext>
            </a:extLst>
          </p:cNvPr>
          <p:cNvSpPr>
            <a:spLocks noGrp="1"/>
          </p:cNvSpPr>
          <p:nvPr>
            <p:ph type="sldNum" sz="quarter" idx="12"/>
          </p:nvPr>
        </p:nvSpPr>
        <p:spPr/>
        <p:txBody>
          <a:bodyPr/>
          <a:lstStyle/>
          <a:p>
            <a:fld id="{AC512EFA-4B91-4BC3-95E9-1CAECA6BC6B9}" type="slidenum">
              <a:rPr lang="en-US" smtClean="0"/>
              <a:t>‹#›</a:t>
            </a:fld>
            <a:endParaRPr lang="en-US"/>
          </a:p>
        </p:txBody>
      </p:sp>
    </p:spTree>
    <p:extLst>
      <p:ext uri="{BB962C8B-B14F-4D97-AF65-F5344CB8AC3E}">
        <p14:creationId xmlns:p14="http://schemas.microsoft.com/office/powerpoint/2010/main" val="3469407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EBBF-11AF-42DC-827C-34138FED1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040B4E-63BD-4AAD-9989-3070D4B681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0DC173-823D-485B-92D5-4B0F48185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A1A3B-D90D-4D05-8382-01DF4A8911C1}"/>
              </a:ext>
            </a:extLst>
          </p:cNvPr>
          <p:cNvSpPr>
            <a:spLocks noGrp="1"/>
          </p:cNvSpPr>
          <p:nvPr>
            <p:ph type="dt" sz="half" idx="10"/>
          </p:nvPr>
        </p:nvSpPr>
        <p:spPr/>
        <p:txBody>
          <a:bodyPr/>
          <a:lstStyle/>
          <a:p>
            <a:fld id="{0228947B-28B3-4CF0-8A50-2A34692B2A29}" type="datetimeFigureOut">
              <a:rPr lang="en-US" smtClean="0"/>
              <a:t>4/9/2021</a:t>
            </a:fld>
            <a:endParaRPr lang="en-US"/>
          </a:p>
        </p:txBody>
      </p:sp>
      <p:sp>
        <p:nvSpPr>
          <p:cNvPr id="6" name="Footer Placeholder 5">
            <a:extLst>
              <a:ext uri="{FF2B5EF4-FFF2-40B4-BE49-F238E27FC236}">
                <a16:creationId xmlns:a16="http://schemas.microsoft.com/office/drawing/2014/main" id="{3381C32D-46BD-43E8-8FDB-3950482D8E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752CCA-6CDB-4247-A1F3-CB3C002486B8}"/>
              </a:ext>
            </a:extLst>
          </p:cNvPr>
          <p:cNvSpPr>
            <a:spLocks noGrp="1"/>
          </p:cNvSpPr>
          <p:nvPr>
            <p:ph type="sldNum" sz="quarter" idx="12"/>
          </p:nvPr>
        </p:nvSpPr>
        <p:spPr/>
        <p:txBody>
          <a:bodyPr/>
          <a:lstStyle/>
          <a:p>
            <a:fld id="{AC512EFA-4B91-4BC3-95E9-1CAECA6BC6B9}" type="slidenum">
              <a:rPr lang="en-US" smtClean="0"/>
              <a:t>‹#›</a:t>
            </a:fld>
            <a:endParaRPr lang="en-US"/>
          </a:p>
        </p:txBody>
      </p:sp>
    </p:spTree>
    <p:extLst>
      <p:ext uri="{BB962C8B-B14F-4D97-AF65-F5344CB8AC3E}">
        <p14:creationId xmlns:p14="http://schemas.microsoft.com/office/powerpoint/2010/main" val="209930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17A1-76ED-4450-9B5D-829872417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93E679-A35F-49AA-A8BD-C7B36CB498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4E31C4-A83C-4518-930D-B5BA5F764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A45B2-43AB-4846-8A57-7A38E23CB036}"/>
              </a:ext>
            </a:extLst>
          </p:cNvPr>
          <p:cNvSpPr>
            <a:spLocks noGrp="1"/>
          </p:cNvSpPr>
          <p:nvPr>
            <p:ph type="dt" sz="half" idx="10"/>
          </p:nvPr>
        </p:nvSpPr>
        <p:spPr/>
        <p:txBody>
          <a:bodyPr/>
          <a:lstStyle/>
          <a:p>
            <a:fld id="{0228947B-28B3-4CF0-8A50-2A34692B2A29}" type="datetimeFigureOut">
              <a:rPr lang="en-US" smtClean="0"/>
              <a:t>4/9/2021</a:t>
            </a:fld>
            <a:endParaRPr lang="en-US"/>
          </a:p>
        </p:txBody>
      </p:sp>
      <p:sp>
        <p:nvSpPr>
          <p:cNvPr id="6" name="Footer Placeholder 5">
            <a:extLst>
              <a:ext uri="{FF2B5EF4-FFF2-40B4-BE49-F238E27FC236}">
                <a16:creationId xmlns:a16="http://schemas.microsoft.com/office/drawing/2014/main" id="{2AC0044D-42A5-48D6-984D-125AAEE60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A065A-542A-4E1C-833E-F02461549E3D}"/>
              </a:ext>
            </a:extLst>
          </p:cNvPr>
          <p:cNvSpPr>
            <a:spLocks noGrp="1"/>
          </p:cNvSpPr>
          <p:nvPr>
            <p:ph type="sldNum" sz="quarter" idx="12"/>
          </p:nvPr>
        </p:nvSpPr>
        <p:spPr/>
        <p:txBody>
          <a:bodyPr/>
          <a:lstStyle/>
          <a:p>
            <a:fld id="{AC512EFA-4B91-4BC3-95E9-1CAECA6BC6B9}" type="slidenum">
              <a:rPr lang="en-US" smtClean="0"/>
              <a:t>‹#›</a:t>
            </a:fld>
            <a:endParaRPr lang="en-US"/>
          </a:p>
        </p:txBody>
      </p:sp>
    </p:spTree>
    <p:extLst>
      <p:ext uri="{BB962C8B-B14F-4D97-AF65-F5344CB8AC3E}">
        <p14:creationId xmlns:p14="http://schemas.microsoft.com/office/powerpoint/2010/main" val="371753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BA0AB8-BFEE-437C-B2E4-92EBE78BD8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4F2385-68AC-4CF6-AC0F-0E3D0E517C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42E7D-F772-40A1-9AC0-92E795983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8947B-28B3-4CF0-8A50-2A34692B2A29}" type="datetimeFigureOut">
              <a:rPr lang="en-US" smtClean="0"/>
              <a:t>4/9/2021</a:t>
            </a:fld>
            <a:endParaRPr lang="en-US"/>
          </a:p>
        </p:txBody>
      </p:sp>
      <p:sp>
        <p:nvSpPr>
          <p:cNvPr id="5" name="Footer Placeholder 4">
            <a:extLst>
              <a:ext uri="{FF2B5EF4-FFF2-40B4-BE49-F238E27FC236}">
                <a16:creationId xmlns:a16="http://schemas.microsoft.com/office/drawing/2014/main" id="{E0321316-BF7B-4802-85AD-E31A3964DA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EF7E44-5F4E-4B1B-AF83-37324E799B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12EFA-4B91-4BC3-95E9-1CAECA6BC6B9}" type="slidenum">
              <a:rPr lang="en-US" smtClean="0"/>
              <a:t>‹#›</a:t>
            </a:fld>
            <a:endParaRPr lang="en-US"/>
          </a:p>
        </p:txBody>
      </p:sp>
    </p:spTree>
    <p:extLst>
      <p:ext uri="{BB962C8B-B14F-4D97-AF65-F5344CB8AC3E}">
        <p14:creationId xmlns:p14="http://schemas.microsoft.com/office/powerpoint/2010/main" val="3149680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3C20F50-25D2-164F-BA29-9A0EE9D6B797}"/>
              </a:ext>
            </a:extLst>
          </p:cNvPr>
          <p:cNvSpPr txBox="1">
            <a:spLocks/>
          </p:cNvSpPr>
          <p:nvPr/>
        </p:nvSpPr>
        <p:spPr>
          <a:xfrm>
            <a:off x="3657600" y="2642503"/>
            <a:ext cx="7046448" cy="1192633"/>
          </a:xfrm>
          <a:prstGeom prst="rect">
            <a:avLst/>
          </a:prstGeom>
        </p:spPr>
        <p:txBody>
          <a:bodyPr vert="horz" lIns="0" tIns="45720" rIns="0" bIns="45720" rtlCol="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i="0" u="sng" spc="-100" baseline="0">
                <a:solidFill>
                  <a:srgbClr val="454D4F"/>
                </a:solidFill>
                <a:latin typeface="Gotham Rounded Light" pitchFamily="2" charset="0"/>
              </a:rPr>
              <a:t>DRAFT DECK FOR PROGAM/PM</a:t>
            </a:r>
          </a:p>
          <a:p>
            <a:pPr algn="l"/>
            <a:r>
              <a:rPr lang="en-US" sz="2800" b="1" i="0" spc="-100" baseline="0">
                <a:solidFill>
                  <a:srgbClr val="454D4F"/>
                </a:solidFill>
                <a:latin typeface="Gotham Rounded Light" pitchFamily="2" charset="0"/>
              </a:rPr>
              <a:t>Health Plan Data Interoperability (HPDI)</a:t>
            </a:r>
          </a:p>
        </p:txBody>
      </p:sp>
      <p:pic>
        <p:nvPicPr>
          <p:cNvPr id="5" name="Picture 4">
            <a:extLst>
              <a:ext uri="{FF2B5EF4-FFF2-40B4-BE49-F238E27FC236}">
                <a16:creationId xmlns:a16="http://schemas.microsoft.com/office/drawing/2014/main" id="{0805AE08-EF49-7B4E-9C0C-F029BB1B3B59}"/>
              </a:ext>
            </a:extLst>
          </p:cNvPr>
          <p:cNvPicPr>
            <a:picLocks noChangeAspect="1"/>
          </p:cNvPicPr>
          <p:nvPr/>
        </p:nvPicPr>
        <p:blipFill rotWithShape="1">
          <a:blip r:embed="rId2">
            <a:extLst>
              <a:ext uri="{28A0092B-C50C-407E-A947-70E740481C1C}">
                <a14:useLocalDpi xmlns:a14="http://schemas.microsoft.com/office/drawing/2010/main" val="0"/>
              </a:ext>
            </a:extLst>
          </a:blip>
          <a:srcRect l="478"/>
          <a:stretch/>
        </p:blipFill>
        <p:spPr>
          <a:xfrm>
            <a:off x="0" y="2634994"/>
            <a:ext cx="3158268" cy="1205897"/>
          </a:xfrm>
          <a:prstGeom prst="rect">
            <a:avLst/>
          </a:prstGeom>
        </p:spPr>
      </p:pic>
      <p:sp>
        <p:nvSpPr>
          <p:cNvPr id="6" name="TextBox 5">
            <a:extLst>
              <a:ext uri="{FF2B5EF4-FFF2-40B4-BE49-F238E27FC236}">
                <a16:creationId xmlns:a16="http://schemas.microsoft.com/office/drawing/2014/main" id="{35B17094-E42F-499D-8C07-8315738CAE9A}"/>
              </a:ext>
            </a:extLst>
          </p:cNvPr>
          <p:cNvSpPr txBox="1"/>
          <p:nvPr/>
        </p:nvSpPr>
        <p:spPr>
          <a:xfrm>
            <a:off x="5209236" y="3708403"/>
            <a:ext cx="6095234" cy="923330"/>
          </a:xfrm>
          <a:prstGeom prst="rect">
            <a:avLst/>
          </a:prstGeom>
          <a:noFill/>
        </p:spPr>
        <p:txBody>
          <a:bodyPr wrap="square">
            <a:spAutoFit/>
          </a:bodyPr>
          <a:lstStyle/>
          <a:p>
            <a:r>
              <a:rPr lang="en-US" i="1"/>
              <a:t>Reducing Provider and Patient Burden by Improving Prior Authorization Processes, and Promoting Patients’ Electronic Access to Health Information</a:t>
            </a:r>
          </a:p>
        </p:txBody>
      </p:sp>
    </p:spTree>
    <p:extLst>
      <p:ext uri="{BB962C8B-B14F-4D97-AF65-F5344CB8AC3E}">
        <p14:creationId xmlns:p14="http://schemas.microsoft.com/office/powerpoint/2010/main" val="931168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46EF-43CB-4BFE-9F53-749EB3CDC37C}"/>
              </a:ext>
            </a:extLst>
          </p:cNvPr>
          <p:cNvSpPr>
            <a:spLocks noGrp="1"/>
          </p:cNvSpPr>
          <p:nvPr>
            <p:ph type="title"/>
          </p:nvPr>
        </p:nvSpPr>
        <p:spPr/>
        <p:txBody>
          <a:bodyPr/>
          <a:lstStyle/>
          <a:p>
            <a:r>
              <a:rPr lang="en-US"/>
              <a:t>James</a:t>
            </a:r>
          </a:p>
        </p:txBody>
      </p:sp>
      <p:sp>
        <p:nvSpPr>
          <p:cNvPr id="3" name="Content Placeholder 2">
            <a:extLst>
              <a:ext uri="{FF2B5EF4-FFF2-40B4-BE49-F238E27FC236}">
                <a16:creationId xmlns:a16="http://schemas.microsoft.com/office/drawing/2014/main" id="{B886BEB3-8745-4CA5-AAFE-5E929D319040}"/>
              </a:ext>
            </a:extLst>
          </p:cNvPr>
          <p:cNvSpPr>
            <a:spLocks noGrp="1"/>
          </p:cNvSpPr>
          <p:nvPr>
            <p:ph idx="1"/>
          </p:nvPr>
        </p:nvSpPr>
        <p:spPr/>
        <p:txBody>
          <a:bodyPr vert="horz" lIns="91440" tIns="45720" rIns="91440" bIns="45720" rtlCol="0" anchor="t">
            <a:normAutofit/>
          </a:bodyPr>
          <a:lstStyle/>
          <a:p>
            <a:r>
              <a:rPr lang="en-US"/>
              <a:t>Testing for Interop</a:t>
            </a:r>
          </a:p>
          <a:p>
            <a:pPr lvl="1"/>
            <a:r>
              <a:rPr lang="en-US"/>
              <a:t>This is being handled by Cynthia/Sarah?</a:t>
            </a:r>
          </a:p>
          <a:p>
            <a:pPr lvl="1"/>
            <a:r>
              <a:rPr lang="en-US"/>
              <a:t>Ensure that convo is understood.</a:t>
            </a:r>
            <a:endParaRPr lang="en-US">
              <a:cs typeface="Calibri"/>
            </a:endParaRPr>
          </a:p>
          <a:p>
            <a:pPr lvl="2"/>
            <a:r>
              <a:rPr lang="en-US">
                <a:cs typeface="Calibri"/>
              </a:rPr>
              <a:t>What do you or your team need for testing ?  contacts?  How you want to handle it is.</a:t>
            </a:r>
          </a:p>
          <a:p>
            <a:pPr lvl="1"/>
            <a:r>
              <a:rPr lang="en-US"/>
              <a:t>(Ask Cynthia how to handle it)</a:t>
            </a:r>
          </a:p>
          <a:p>
            <a:pPr lvl="1"/>
            <a:endParaRPr lang="en-US"/>
          </a:p>
        </p:txBody>
      </p:sp>
      <p:cxnSp>
        <p:nvCxnSpPr>
          <p:cNvPr id="7" name="Straight Connector 6">
            <a:extLst>
              <a:ext uri="{FF2B5EF4-FFF2-40B4-BE49-F238E27FC236}">
                <a16:creationId xmlns:a16="http://schemas.microsoft.com/office/drawing/2014/main" id="{5F253641-F313-49E1-89C7-7D6D0B3B0354}"/>
              </a:ext>
            </a:extLst>
          </p:cNvPr>
          <p:cNvCxnSpPr/>
          <p:nvPr/>
        </p:nvCxnSpPr>
        <p:spPr>
          <a:xfrm>
            <a:off x="1612826" y="4095750"/>
            <a:ext cx="2083982" cy="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F486A67-38DE-4BCC-9E17-FA15D696E71C}"/>
              </a:ext>
            </a:extLst>
          </p:cNvPr>
          <p:cNvSpPr/>
          <p:nvPr/>
        </p:nvSpPr>
        <p:spPr>
          <a:xfrm>
            <a:off x="3051107" y="3927110"/>
            <a:ext cx="337279" cy="337279"/>
          </a:xfrm>
          <a:prstGeom prst="ellipse">
            <a:avLst/>
          </a:pr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8777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C043B3A-F8FF-4C1A-94B7-20CBF2AB12FA}"/>
              </a:ext>
            </a:extLst>
          </p:cNvPr>
          <p:cNvGrpSpPr/>
          <p:nvPr/>
        </p:nvGrpSpPr>
        <p:grpSpPr>
          <a:xfrm>
            <a:off x="784160" y="1027906"/>
            <a:ext cx="9452340" cy="5220815"/>
            <a:chOff x="2815328" y="857415"/>
            <a:chExt cx="9452340" cy="5220815"/>
          </a:xfrm>
        </p:grpSpPr>
        <p:grpSp>
          <p:nvGrpSpPr>
            <p:cNvPr id="5" name="Group 4">
              <a:extLst>
                <a:ext uri="{FF2B5EF4-FFF2-40B4-BE49-F238E27FC236}">
                  <a16:creationId xmlns:a16="http://schemas.microsoft.com/office/drawing/2014/main" id="{62809EE9-7368-41AA-8FC7-7354CCC4A337}"/>
                </a:ext>
              </a:extLst>
            </p:cNvPr>
            <p:cNvGrpSpPr/>
            <p:nvPr/>
          </p:nvGrpSpPr>
          <p:grpSpPr>
            <a:xfrm>
              <a:off x="2815328" y="858558"/>
              <a:ext cx="799742" cy="5219671"/>
              <a:chOff x="2815328" y="858558"/>
              <a:chExt cx="799742" cy="5219671"/>
            </a:xfrm>
          </p:grpSpPr>
          <p:sp>
            <p:nvSpPr>
              <p:cNvPr id="24" name="TextBox 23">
                <a:extLst>
                  <a:ext uri="{FF2B5EF4-FFF2-40B4-BE49-F238E27FC236}">
                    <a16:creationId xmlns:a16="http://schemas.microsoft.com/office/drawing/2014/main" id="{52838037-1590-4A9E-823F-1BD64DB2796D}"/>
                  </a:ext>
                </a:extLst>
              </p:cNvPr>
              <p:cNvSpPr txBox="1"/>
              <p:nvPr/>
            </p:nvSpPr>
            <p:spPr>
              <a:xfrm>
                <a:off x="2815328" y="5801230"/>
                <a:ext cx="799742" cy="276999"/>
              </a:xfrm>
              <a:prstGeom prst="rect">
                <a:avLst/>
              </a:prstGeom>
              <a:noFill/>
            </p:spPr>
            <p:txBody>
              <a:bodyPr wrap="square" rtlCol="0">
                <a:spAutoFit/>
              </a:bodyPr>
              <a:lstStyle/>
              <a:p>
                <a:r>
                  <a:rPr lang="en-US" sz="1200" b="1" i="1" u="sng"/>
                  <a:t>March 1</a:t>
                </a:r>
              </a:p>
            </p:txBody>
          </p:sp>
          <p:cxnSp>
            <p:nvCxnSpPr>
              <p:cNvPr id="25" name="Straight Connector 24">
                <a:extLst>
                  <a:ext uri="{FF2B5EF4-FFF2-40B4-BE49-F238E27FC236}">
                    <a16:creationId xmlns:a16="http://schemas.microsoft.com/office/drawing/2014/main" id="{0C3F108D-C09A-4DB5-A355-DB4FA44BD94F}"/>
                  </a:ext>
                </a:extLst>
              </p:cNvPr>
              <p:cNvCxnSpPr>
                <a:stCxn id="24" idx="0"/>
              </p:cNvCxnSpPr>
              <p:nvPr/>
            </p:nvCxnSpPr>
            <p:spPr>
              <a:xfrm flipH="1" flipV="1">
                <a:off x="3211033" y="858558"/>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6" name="Group 5">
              <a:extLst>
                <a:ext uri="{FF2B5EF4-FFF2-40B4-BE49-F238E27FC236}">
                  <a16:creationId xmlns:a16="http://schemas.microsoft.com/office/drawing/2014/main" id="{4A21FC4D-82AA-47DF-A38E-AA1C21BEADE1}"/>
                </a:ext>
              </a:extLst>
            </p:cNvPr>
            <p:cNvGrpSpPr/>
            <p:nvPr/>
          </p:nvGrpSpPr>
          <p:grpSpPr>
            <a:xfrm>
              <a:off x="4777546" y="858558"/>
              <a:ext cx="799742" cy="5219671"/>
              <a:chOff x="4405126" y="858558"/>
              <a:chExt cx="799742" cy="5219671"/>
            </a:xfrm>
          </p:grpSpPr>
          <p:sp>
            <p:nvSpPr>
              <p:cNvPr id="22" name="TextBox 21">
                <a:extLst>
                  <a:ext uri="{FF2B5EF4-FFF2-40B4-BE49-F238E27FC236}">
                    <a16:creationId xmlns:a16="http://schemas.microsoft.com/office/drawing/2014/main" id="{A94C8646-B8A6-4D8E-9C2B-DF94E505DDC6}"/>
                  </a:ext>
                </a:extLst>
              </p:cNvPr>
              <p:cNvSpPr txBox="1"/>
              <p:nvPr/>
            </p:nvSpPr>
            <p:spPr>
              <a:xfrm>
                <a:off x="4405126" y="5801230"/>
                <a:ext cx="799742" cy="276999"/>
              </a:xfrm>
              <a:prstGeom prst="rect">
                <a:avLst/>
              </a:prstGeom>
              <a:noFill/>
            </p:spPr>
            <p:txBody>
              <a:bodyPr wrap="square" rtlCol="0">
                <a:spAutoFit/>
              </a:bodyPr>
              <a:lstStyle/>
              <a:p>
                <a:pPr algn="ctr"/>
                <a:r>
                  <a:rPr lang="en-US" sz="1200" b="1" i="1" u="sng"/>
                  <a:t>April 1</a:t>
                </a:r>
              </a:p>
            </p:txBody>
          </p:sp>
          <p:cxnSp>
            <p:nvCxnSpPr>
              <p:cNvPr id="23" name="Straight Connector 22">
                <a:extLst>
                  <a:ext uri="{FF2B5EF4-FFF2-40B4-BE49-F238E27FC236}">
                    <a16:creationId xmlns:a16="http://schemas.microsoft.com/office/drawing/2014/main" id="{82CF218D-7DC6-4376-A55B-E0DF079FC62C}"/>
                  </a:ext>
                </a:extLst>
              </p:cNvPr>
              <p:cNvCxnSpPr>
                <a:stCxn id="22" idx="0"/>
              </p:cNvCxnSpPr>
              <p:nvPr/>
            </p:nvCxnSpPr>
            <p:spPr>
              <a:xfrm flipH="1" flipV="1">
                <a:off x="4800831" y="858558"/>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27F612E4-3F8A-4EE4-8B3F-DA39BE4B8BAC}"/>
                </a:ext>
              </a:extLst>
            </p:cNvPr>
            <p:cNvGrpSpPr/>
            <p:nvPr/>
          </p:nvGrpSpPr>
          <p:grpSpPr>
            <a:xfrm>
              <a:off x="5903767" y="857415"/>
              <a:ext cx="799742" cy="5219671"/>
              <a:chOff x="5903767" y="857415"/>
              <a:chExt cx="799742" cy="5219671"/>
            </a:xfrm>
          </p:grpSpPr>
          <p:sp>
            <p:nvSpPr>
              <p:cNvPr id="20" name="TextBox 19">
                <a:extLst>
                  <a:ext uri="{FF2B5EF4-FFF2-40B4-BE49-F238E27FC236}">
                    <a16:creationId xmlns:a16="http://schemas.microsoft.com/office/drawing/2014/main" id="{4E550620-B2CF-4C65-89F9-0AA29A631356}"/>
                  </a:ext>
                </a:extLst>
              </p:cNvPr>
              <p:cNvSpPr txBox="1"/>
              <p:nvPr/>
            </p:nvSpPr>
            <p:spPr>
              <a:xfrm>
                <a:off x="5903767" y="5800087"/>
                <a:ext cx="799742" cy="276999"/>
              </a:xfrm>
              <a:prstGeom prst="rect">
                <a:avLst/>
              </a:prstGeom>
              <a:noFill/>
            </p:spPr>
            <p:txBody>
              <a:bodyPr wrap="square" rtlCol="0">
                <a:spAutoFit/>
              </a:bodyPr>
              <a:lstStyle/>
              <a:p>
                <a:pPr algn="ctr"/>
                <a:r>
                  <a:rPr lang="en-US" sz="1200" b="1" i="1" u="sng"/>
                  <a:t>May 1</a:t>
                </a:r>
              </a:p>
            </p:txBody>
          </p:sp>
          <p:cxnSp>
            <p:nvCxnSpPr>
              <p:cNvPr id="21" name="Straight Connector 20">
                <a:extLst>
                  <a:ext uri="{FF2B5EF4-FFF2-40B4-BE49-F238E27FC236}">
                    <a16:creationId xmlns:a16="http://schemas.microsoft.com/office/drawing/2014/main" id="{58D92E9F-161F-484D-AB1D-3D91C3FC5E90}"/>
                  </a:ext>
                </a:extLst>
              </p:cNvPr>
              <p:cNvCxnSpPr>
                <a:stCxn id="20" idx="0"/>
              </p:cNvCxnSpPr>
              <p:nvPr/>
            </p:nvCxnSpPr>
            <p:spPr>
              <a:xfrm flipH="1" flipV="1">
                <a:off x="6299472" y="857415"/>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8" name="Group 7">
              <a:extLst>
                <a:ext uri="{FF2B5EF4-FFF2-40B4-BE49-F238E27FC236}">
                  <a16:creationId xmlns:a16="http://schemas.microsoft.com/office/drawing/2014/main" id="{9C6865CC-0B38-47C7-B19A-F6FA38B1222D}"/>
                </a:ext>
              </a:extLst>
            </p:cNvPr>
            <p:cNvGrpSpPr/>
            <p:nvPr/>
          </p:nvGrpSpPr>
          <p:grpSpPr>
            <a:xfrm>
              <a:off x="7707409" y="858558"/>
              <a:ext cx="799742" cy="5219671"/>
              <a:chOff x="7707409" y="858558"/>
              <a:chExt cx="799742" cy="5219671"/>
            </a:xfrm>
          </p:grpSpPr>
          <p:sp>
            <p:nvSpPr>
              <p:cNvPr id="18" name="TextBox 17">
                <a:extLst>
                  <a:ext uri="{FF2B5EF4-FFF2-40B4-BE49-F238E27FC236}">
                    <a16:creationId xmlns:a16="http://schemas.microsoft.com/office/drawing/2014/main" id="{4E43C0E3-28E5-41BA-93A8-3B5D7D708165}"/>
                  </a:ext>
                </a:extLst>
              </p:cNvPr>
              <p:cNvSpPr txBox="1"/>
              <p:nvPr/>
            </p:nvSpPr>
            <p:spPr>
              <a:xfrm>
                <a:off x="7707409" y="5801230"/>
                <a:ext cx="799742" cy="276999"/>
              </a:xfrm>
              <a:prstGeom prst="rect">
                <a:avLst/>
              </a:prstGeom>
              <a:noFill/>
            </p:spPr>
            <p:txBody>
              <a:bodyPr wrap="square" rtlCol="0">
                <a:spAutoFit/>
              </a:bodyPr>
              <a:lstStyle/>
              <a:p>
                <a:pPr algn="ctr"/>
                <a:r>
                  <a:rPr lang="en-US" sz="1200" b="1" i="1" u="sng"/>
                  <a:t>June 1</a:t>
                </a:r>
              </a:p>
            </p:txBody>
          </p:sp>
          <p:cxnSp>
            <p:nvCxnSpPr>
              <p:cNvPr id="19" name="Straight Connector 18">
                <a:extLst>
                  <a:ext uri="{FF2B5EF4-FFF2-40B4-BE49-F238E27FC236}">
                    <a16:creationId xmlns:a16="http://schemas.microsoft.com/office/drawing/2014/main" id="{16579825-064A-4E5D-B896-25A4CB5C658A}"/>
                  </a:ext>
                </a:extLst>
              </p:cNvPr>
              <p:cNvCxnSpPr>
                <a:stCxn id="18" idx="0"/>
              </p:cNvCxnSpPr>
              <p:nvPr/>
            </p:nvCxnSpPr>
            <p:spPr>
              <a:xfrm flipH="1" flipV="1">
                <a:off x="8103114" y="858558"/>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D8EED4B9-ADEE-4FB2-A420-4C54EBC6104B}"/>
                </a:ext>
              </a:extLst>
            </p:cNvPr>
            <p:cNvGrpSpPr/>
            <p:nvPr/>
          </p:nvGrpSpPr>
          <p:grpSpPr>
            <a:xfrm>
              <a:off x="10431206" y="857415"/>
              <a:ext cx="799742" cy="5219671"/>
              <a:chOff x="10431206" y="857415"/>
              <a:chExt cx="799742" cy="5219671"/>
            </a:xfrm>
          </p:grpSpPr>
          <p:sp>
            <p:nvSpPr>
              <p:cNvPr id="16" name="TextBox 15">
                <a:extLst>
                  <a:ext uri="{FF2B5EF4-FFF2-40B4-BE49-F238E27FC236}">
                    <a16:creationId xmlns:a16="http://schemas.microsoft.com/office/drawing/2014/main" id="{5CD653A2-9243-436B-99F3-40BF0FD220AB}"/>
                  </a:ext>
                </a:extLst>
              </p:cNvPr>
              <p:cNvSpPr txBox="1"/>
              <p:nvPr/>
            </p:nvSpPr>
            <p:spPr>
              <a:xfrm>
                <a:off x="10431206" y="5800087"/>
                <a:ext cx="799742" cy="276999"/>
              </a:xfrm>
              <a:prstGeom prst="rect">
                <a:avLst/>
              </a:prstGeom>
              <a:noFill/>
              <a:ln>
                <a:noFill/>
              </a:ln>
            </p:spPr>
            <p:txBody>
              <a:bodyPr wrap="square" rtlCol="0">
                <a:spAutoFit/>
              </a:bodyPr>
              <a:lstStyle/>
              <a:p>
                <a:r>
                  <a:rPr lang="en-US" sz="1200" b="1" i="1" u="sng">
                    <a:solidFill>
                      <a:srgbClr val="0070C0"/>
                    </a:solidFill>
                  </a:rPr>
                  <a:t>July 1</a:t>
                </a:r>
              </a:p>
            </p:txBody>
          </p:sp>
          <p:cxnSp>
            <p:nvCxnSpPr>
              <p:cNvPr id="17" name="Straight Connector 16">
                <a:extLst>
                  <a:ext uri="{FF2B5EF4-FFF2-40B4-BE49-F238E27FC236}">
                    <a16:creationId xmlns:a16="http://schemas.microsoft.com/office/drawing/2014/main" id="{CC261B6A-6B2D-4DDB-9969-5093A23F5C59}"/>
                  </a:ext>
                </a:extLst>
              </p:cNvPr>
              <p:cNvCxnSpPr>
                <a:cxnSpLocks/>
                <a:stCxn id="16" idx="0"/>
              </p:cNvCxnSpPr>
              <p:nvPr/>
            </p:nvCxnSpPr>
            <p:spPr>
              <a:xfrm flipH="1" flipV="1">
                <a:off x="10826911" y="857415"/>
                <a:ext cx="4166" cy="4942672"/>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09004A67-9D9A-4545-87EF-F1A9CA5E5C8E}"/>
                </a:ext>
              </a:extLst>
            </p:cNvPr>
            <p:cNvGrpSpPr/>
            <p:nvPr/>
          </p:nvGrpSpPr>
          <p:grpSpPr>
            <a:xfrm>
              <a:off x="11467926" y="858559"/>
              <a:ext cx="799742" cy="5219671"/>
              <a:chOff x="10431206" y="857415"/>
              <a:chExt cx="799742" cy="5219671"/>
            </a:xfrm>
          </p:grpSpPr>
          <p:sp>
            <p:nvSpPr>
              <p:cNvPr id="14" name="TextBox 13">
                <a:extLst>
                  <a:ext uri="{FF2B5EF4-FFF2-40B4-BE49-F238E27FC236}">
                    <a16:creationId xmlns:a16="http://schemas.microsoft.com/office/drawing/2014/main" id="{BB2E393F-7F99-492F-A556-67727F44085B}"/>
                  </a:ext>
                </a:extLst>
              </p:cNvPr>
              <p:cNvSpPr txBox="1"/>
              <p:nvPr/>
            </p:nvSpPr>
            <p:spPr>
              <a:xfrm>
                <a:off x="10431206" y="5800087"/>
                <a:ext cx="799742" cy="276999"/>
              </a:xfrm>
              <a:prstGeom prst="rect">
                <a:avLst/>
              </a:prstGeom>
              <a:noFill/>
              <a:ln>
                <a:solidFill>
                  <a:schemeClr val="bg1">
                    <a:lumMod val="50000"/>
                  </a:schemeClr>
                </a:solidFill>
              </a:ln>
            </p:spPr>
            <p:txBody>
              <a:bodyPr wrap="square" rtlCol="0">
                <a:spAutoFit/>
              </a:bodyPr>
              <a:lstStyle/>
              <a:p>
                <a:pPr algn="ctr"/>
                <a:r>
                  <a:rPr lang="en-US" sz="1200" b="1" i="1" u="sng"/>
                  <a:t>Aug 1</a:t>
                </a:r>
              </a:p>
            </p:txBody>
          </p:sp>
          <p:cxnSp>
            <p:nvCxnSpPr>
              <p:cNvPr id="15" name="Straight Connector 14">
                <a:extLst>
                  <a:ext uri="{FF2B5EF4-FFF2-40B4-BE49-F238E27FC236}">
                    <a16:creationId xmlns:a16="http://schemas.microsoft.com/office/drawing/2014/main" id="{DCB3244D-A2DE-48FA-A093-938F8D78B0D7}"/>
                  </a:ext>
                </a:extLst>
              </p:cNvPr>
              <p:cNvCxnSpPr>
                <a:cxnSpLocks/>
                <a:stCxn id="14" idx="0"/>
              </p:cNvCxnSpPr>
              <p:nvPr/>
            </p:nvCxnSpPr>
            <p:spPr>
              <a:xfrm flipH="1" flipV="1">
                <a:off x="10826911" y="857415"/>
                <a:ext cx="4166" cy="4942672"/>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1AC47A0F-1712-457B-8704-B1106B83C52A}"/>
                </a:ext>
              </a:extLst>
            </p:cNvPr>
            <p:cNvGrpSpPr/>
            <p:nvPr/>
          </p:nvGrpSpPr>
          <p:grpSpPr>
            <a:xfrm>
              <a:off x="4591260" y="858559"/>
              <a:ext cx="799742" cy="5068927"/>
              <a:chOff x="3374182" y="706159"/>
              <a:chExt cx="799742" cy="5219671"/>
            </a:xfrm>
          </p:grpSpPr>
          <p:sp>
            <p:nvSpPr>
              <p:cNvPr id="12" name="TextBox 11">
                <a:extLst>
                  <a:ext uri="{FF2B5EF4-FFF2-40B4-BE49-F238E27FC236}">
                    <a16:creationId xmlns:a16="http://schemas.microsoft.com/office/drawing/2014/main" id="{E1FC747E-5A58-4922-B3E0-A5F1CBDCBFFC}"/>
                  </a:ext>
                </a:extLst>
              </p:cNvPr>
              <p:cNvSpPr txBox="1"/>
              <p:nvPr/>
            </p:nvSpPr>
            <p:spPr>
              <a:xfrm>
                <a:off x="3374182" y="5648831"/>
                <a:ext cx="799742" cy="276999"/>
              </a:xfrm>
              <a:prstGeom prst="rect">
                <a:avLst/>
              </a:prstGeom>
              <a:noFill/>
            </p:spPr>
            <p:txBody>
              <a:bodyPr wrap="square" rtlCol="0">
                <a:spAutoFit/>
              </a:bodyPr>
              <a:lstStyle/>
              <a:p>
                <a:pPr algn="ctr"/>
                <a:r>
                  <a:rPr lang="en-US" sz="1200" b="1" i="1" u="sng">
                    <a:solidFill>
                      <a:schemeClr val="accent6">
                        <a:lumMod val="75000"/>
                      </a:schemeClr>
                    </a:solidFill>
                  </a:rPr>
                  <a:t>NOW</a:t>
                </a:r>
              </a:p>
            </p:txBody>
          </p:sp>
          <p:cxnSp>
            <p:nvCxnSpPr>
              <p:cNvPr id="13" name="Straight Connector 12">
                <a:extLst>
                  <a:ext uri="{FF2B5EF4-FFF2-40B4-BE49-F238E27FC236}">
                    <a16:creationId xmlns:a16="http://schemas.microsoft.com/office/drawing/2014/main" id="{0411C102-2219-45A6-BDE5-553E1D3E32B4}"/>
                  </a:ext>
                </a:extLst>
              </p:cNvPr>
              <p:cNvCxnSpPr>
                <a:cxnSpLocks/>
                <a:stCxn id="12" idx="0"/>
              </p:cNvCxnSpPr>
              <p:nvPr/>
            </p:nvCxnSpPr>
            <p:spPr>
              <a:xfrm flipH="1" flipV="1">
                <a:off x="3769887" y="706159"/>
                <a:ext cx="4166" cy="4942672"/>
              </a:xfrm>
              <a:prstGeom prst="line">
                <a:avLst/>
              </a:prstGeom>
              <a:ln>
                <a:solidFill>
                  <a:schemeClr val="accent6">
                    <a:lumMod val="75000"/>
                  </a:schemeClr>
                </a:solidFill>
              </a:ln>
            </p:spPr>
            <p:style>
              <a:lnRef idx="1">
                <a:schemeClr val="dk1"/>
              </a:lnRef>
              <a:fillRef idx="0">
                <a:schemeClr val="dk1"/>
              </a:fillRef>
              <a:effectRef idx="0">
                <a:schemeClr val="dk1"/>
              </a:effectRef>
              <a:fontRef idx="minor">
                <a:schemeClr val="tx1"/>
              </a:fontRef>
            </p:style>
          </p:cxnSp>
        </p:grpSp>
      </p:grpSp>
      <p:sp>
        <p:nvSpPr>
          <p:cNvPr id="26" name="Rectangle 25">
            <a:extLst>
              <a:ext uri="{FF2B5EF4-FFF2-40B4-BE49-F238E27FC236}">
                <a16:creationId xmlns:a16="http://schemas.microsoft.com/office/drawing/2014/main" id="{0BCCA77E-A0DC-42D6-AEC9-B6F7871F54C7}"/>
              </a:ext>
            </a:extLst>
          </p:cNvPr>
          <p:cNvSpPr/>
          <p:nvPr/>
        </p:nvSpPr>
        <p:spPr>
          <a:xfrm>
            <a:off x="562131" y="681037"/>
            <a:ext cx="10920335" cy="4126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75F1D9CA-B9E8-4278-AD8D-CAB5B168DFD5}"/>
              </a:ext>
            </a:extLst>
          </p:cNvPr>
          <p:cNvCxnSpPr>
            <a:cxnSpLocks/>
          </p:cNvCxnSpPr>
          <p:nvPr/>
        </p:nvCxnSpPr>
        <p:spPr>
          <a:xfrm>
            <a:off x="1226985" y="5062928"/>
            <a:ext cx="5765115" cy="0"/>
          </a:xfrm>
          <a:prstGeom prst="line">
            <a:avLst/>
          </a:prstGeom>
          <a:ln w="101600">
            <a:solidFill>
              <a:srgbClr val="00B050"/>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0FC7BC6-97BF-4183-9287-3F365628BF5D}"/>
              </a:ext>
            </a:extLst>
          </p:cNvPr>
          <p:cNvSpPr/>
          <p:nvPr/>
        </p:nvSpPr>
        <p:spPr>
          <a:xfrm>
            <a:off x="3520955" y="4894287"/>
            <a:ext cx="337279" cy="337279"/>
          </a:xfrm>
          <a:prstGeom prst="ellipse">
            <a:avLst/>
          </a:prstGeom>
          <a:solidFill>
            <a:srgbClr val="00B05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US" sz="1600"/>
              <a:t>16</a:t>
            </a:r>
          </a:p>
        </p:txBody>
      </p:sp>
      <p:sp>
        <p:nvSpPr>
          <p:cNvPr id="2" name="Title 1">
            <a:extLst>
              <a:ext uri="{FF2B5EF4-FFF2-40B4-BE49-F238E27FC236}">
                <a16:creationId xmlns:a16="http://schemas.microsoft.com/office/drawing/2014/main" id="{5515F8DE-DC9D-4F15-AF31-CAFA32607C93}"/>
              </a:ext>
            </a:extLst>
          </p:cNvPr>
          <p:cNvSpPr>
            <a:spLocks noGrp="1"/>
          </p:cNvSpPr>
          <p:nvPr>
            <p:ph type="title"/>
          </p:nvPr>
        </p:nvSpPr>
        <p:spPr/>
        <p:txBody>
          <a:bodyPr/>
          <a:lstStyle/>
          <a:p>
            <a:r>
              <a:rPr lang="en-US"/>
              <a:t>CXP Customized App Portal</a:t>
            </a:r>
          </a:p>
        </p:txBody>
      </p:sp>
      <p:graphicFrame>
        <p:nvGraphicFramePr>
          <p:cNvPr id="32" name="Table 81">
            <a:extLst>
              <a:ext uri="{FF2B5EF4-FFF2-40B4-BE49-F238E27FC236}">
                <a16:creationId xmlns:a16="http://schemas.microsoft.com/office/drawing/2014/main" id="{5195BE85-BD91-439B-85DF-553B77158EA7}"/>
              </a:ext>
            </a:extLst>
          </p:cNvPr>
          <p:cNvGraphicFramePr>
            <a:graphicFrameLocks noGrp="1"/>
          </p:cNvGraphicFramePr>
          <p:nvPr>
            <p:extLst>
              <p:ext uri="{D42A27DB-BD31-4B8C-83A1-F6EECF244321}">
                <p14:modId xmlns:p14="http://schemas.microsoft.com/office/powerpoint/2010/main" val="22044197"/>
              </p:ext>
            </p:extLst>
          </p:nvPr>
        </p:nvGraphicFramePr>
        <p:xfrm>
          <a:off x="921919" y="1339675"/>
          <a:ext cx="10431881" cy="2763520"/>
        </p:xfrm>
        <a:graphic>
          <a:graphicData uri="http://schemas.openxmlformats.org/drawingml/2006/table">
            <a:tbl>
              <a:tblPr firstRow="1" bandRow="1">
                <a:tableStyleId>{5C22544A-7EE6-4342-B048-85BDC9FD1C3A}</a:tableStyleId>
              </a:tblPr>
              <a:tblGrid>
                <a:gridCol w="2649381">
                  <a:extLst>
                    <a:ext uri="{9D8B030D-6E8A-4147-A177-3AD203B41FA5}">
                      <a16:colId xmlns:a16="http://schemas.microsoft.com/office/drawing/2014/main" val="2967428320"/>
                    </a:ext>
                  </a:extLst>
                </a:gridCol>
                <a:gridCol w="2514190">
                  <a:extLst>
                    <a:ext uri="{9D8B030D-6E8A-4147-A177-3AD203B41FA5}">
                      <a16:colId xmlns:a16="http://schemas.microsoft.com/office/drawing/2014/main" val="2624158883"/>
                    </a:ext>
                  </a:extLst>
                </a:gridCol>
                <a:gridCol w="1466193">
                  <a:extLst>
                    <a:ext uri="{9D8B030D-6E8A-4147-A177-3AD203B41FA5}">
                      <a16:colId xmlns:a16="http://schemas.microsoft.com/office/drawing/2014/main" val="3985840824"/>
                    </a:ext>
                  </a:extLst>
                </a:gridCol>
                <a:gridCol w="1715741">
                  <a:extLst>
                    <a:ext uri="{9D8B030D-6E8A-4147-A177-3AD203B41FA5}">
                      <a16:colId xmlns:a16="http://schemas.microsoft.com/office/drawing/2014/main" val="1143554343"/>
                    </a:ext>
                  </a:extLst>
                </a:gridCol>
                <a:gridCol w="2086376">
                  <a:extLst>
                    <a:ext uri="{9D8B030D-6E8A-4147-A177-3AD203B41FA5}">
                      <a16:colId xmlns:a16="http://schemas.microsoft.com/office/drawing/2014/main" val="3852659833"/>
                    </a:ext>
                  </a:extLst>
                </a:gridCol>
              </a:tblGrid>
              <a:tr h="370840">
                <a:tc>
                  <a:txBody>
                    <a:bodyPr/>
                    <a:lstStyle/>
                    <a:p>
                      <a:r>
                        <a:rPr lang="en-US"/>
                        <a:t>Item</a:t>
                      </a:r>
                    </a:p>
                  </a:txBody>
                  <a:tcPr/>
                </a:tc>
                <a:tc>
                  <a:txBody>
                    <a:bodyPr/>
                    <a:lstStyle/>
                    <a:p>
                      <a:r>
                        <a:rPr lang="en-US"/>
                        <a:t>Responsible</a:t>
                      </a:r>
                    </a:p>
                  </a:txBody>
                  <a:tcPr/>
                </a:tc>
                <a:tc>
                  <a:txBody>
                    <a:bodyPr/>
                    <a:lstStyle/>
                    <a:p>
                      <a:r>
                        <a:rPr lang="en-US"/>
                        <a:t>Target</a:t>
                      </a:r>
                    </a:p>
                  </a:txBody>
                  <a:tcPr/>
                </a:tc>
                <a:tc>
                  <a:txBody>
                    <a:bodyPr/>
                    <a:lstStyle/>
                    <a:p>
                      <a:r>
                        <a:rPr lang="en-US"/>
                        <a:t>Status</a:t>
                      </a:r>
                    </a:p>
                  </a:txBody>
                  <a:tcPr/>
                </a:tc>
                <a:tc>
                  <a:txBody>
                    <a:bodyPr/>
                    <a:lstStyle/>
                    <a:p>
                      <a:r>
                        <a:rPr lang="en-US"/>
                        <a:t>Reason</a:t>
                      </a:r>
                    </a:p>
                  </a:txBody>
                  <a:tcPr/>
                </a:tc>
                <a:extLst>
                  <a:ext uri="{0D108BD9-81ED-4DB2-BD59-A6C34878D82A}">
                    <a16:rowId xmlns:a16="http://schemas.microsoft.com/office/drawing/2014/main" val="23878306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Auth0 POC</a:t>
                      </a:r>
                    </a:p>
                    <a:p>
                      <a:endParaRPr lang="en-US"/>
                    </a:p>
                  </a:txBody>
                  <a:tcPr/>
                </a:tc>
                <a:tc>
                  <a:txBody>
                    <a:bodyPr/>
                    <a:lstStyle/>
                    <a:p>
                      <a:r>
                        <a:rPr lang="en-US" err="1"/>
                        <a:t>Mavenwave</a:t>
                      </a:r>
                      <a:endParaRPr lang="en-US"/>
                    </a:p>
                  </a:txBody>
                  <a:tcPr/>
                </a:tc>
                <a:tc>
                  <a:txBody>
                    <a:bodyPr/>
                    <a:lstStyle/>
                    <a:p>
                      <a:r>
                        <a:rPr lang="en-US" strike="sngStrike"/>
                        <a:t>Mid May</a:t>
                      </a:r>
                      <a:br>
                        <a:rPr lang="en-US" strike="noStrike"/>
                      </a:br>
                      <a:r>
                        <a:rPr lang="en-US" strike="noStrike"/>
                        <a:t>Mid April</a:t>
                      </a:r>
                    </a:p>
                  </a:txBody>
                  <a:tcPr/>
                </a:tc>
                <a:tc>
                  <a:txBody>
                    <a:bodyPr/>
                    <a:lstStyle/>
                    <a:p>
                      <a:r>
                        <a:rPr lang="en-US">
                          <a:highlight>
                            <a:srgbClr val="C0C0C0"/>
                          </a:highlight>
                        </a:rPr>
                        <a:t>Not Started</a:t>
                      </a:r>
                    </a:p>
                  </a:txBody>
                  <a:tcPr/>
                </a:tc>
                <a:tc>
                  <a:txBody>
                    <a:bodyPr/>
                    <a:lstStyle/>
                    <a:p>
                      <a:r>
                        <a:rPr lang="en-US"/>
                        <a:t>Week of 4/12</a:t>
                      </a:r>
                    </a:p>
                  </a:txBody>
                  <a:tcPr/>
                </a:tc>
                <a:extLst>
                  <a:ext uri="{0D108BD9-81ED-4DB2-BD59-A6C34878D82A}">
                    <a16:rowId xmlns:a16="http://schemas.microsoft.com/office/drawing/2014/main" val="28565139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Integrate with Apigee</a:t>
                      </a:r>
                    </a:p>
                    <a:p>
                      <a:endParaRPr lang="en-US"/>
                    </a:p>
                  </a:txBody>
                  <a:tcPr/>
                </a:tc>
                <a:tc>
                  <a:txBody>
                    <a:bodyPr/>
                    <a:lstStyle/>
                    <a:p>
                      <a:r>
                        <a:rPr lang="en-US" err="1"/>
                        <a:t>MavenWave</a:t>
                      </a:r>
                      <a:endParaRPr lang="en-US"/>
                    </a:p>
                  </a:txBody>
                  <a:tcPr/>
                </a:tc>
                <a:tc>
                  <a:txBody>
                    <a:bodyPr/>
                    <a:lstStyle/>
                    <a:p>
                      <a:r>
                        <a:rPr lang="en-US"/>
                        <a:t>April 16</a:t>
                      </a:r>
                    </a:p>
                  </a:txBody>
                  <a:tcPr/>
                </a:tc>
                <a:tc>
                  <a:txBody>
                    <a:bodyPr/>
                    <a:lstStyle/>
                    <a:p>
                      <a:r>
                        <a:rPr lang="en-US">
                          <a:highlight>
                            <a:srgbClr val="C0C0C0"/>
                          </a:highlight>
                        </a:rPr>
                        <a:t>Not Started</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a:txBody>
                  <a:tcPr/>
                </a:tc>
                <a:extLst>
                  <a:ext uri="{0D108BD9-81ED-4DB2-BD59-A6C34878D82A}">
                    <a16:rowId xmlns:a16="http://schemas.microsoft.com/office/drawing/2014/main" val="4084735580"/>
                  </a:ext>
                </a:extLst>
              </a:tr>
              <a:tr h="370840">
                <a:tc>
                  <a:txBody>
                    <a:bodyPr/>
                    <a:lstStyle/>
                    <a:p>
                      <a:r>
                        <a:rPr lang="en-US"/>
                        <a:t>Consent ED-1248</a:t>
                      </a:r>
                    </a:p>
                  </a:txBody>
                  <a:tcPr/>
                </a:tc>
                <a:tc>
                  <a:txBody>
                    <a:bodyPr/>
                    <a:lstStyle/>
                    <a:p>
                      <a:r>
                        <a:rPr lang="en-US"/>
                        <a:t>Author - CXP</a:t>
                      </a:r>
                    </a:p>
                  </a:txBody>
                  <a:tcPr/>
                </a:tc>
                <a:tc>
                  <a:txBody>
                    <a:bodyPr/>
                    <a:lstStyle/>
                    <a:p>
                      <a:r>
                        <a:rPr lang="en-US"/>
                        <a:t>June 15 ?</a:t>
                      </a:r>
                    </a:p>
                  </a:txBody>
                  <a:tcPr/>
                </a:tc>
                <a:tc>
                  <a:txBody>
                    <a:bodyPr/>
                    <a:lstStyle/>
                    <a:p>
                      <a:r>
                        <a:rPr lang="en-US">
                          <a:highlight>
                            <a:srgbClr val="C0C0C0"/>
                          </a:highlight>
                        </a:rPr>
                        <a:t>Not Started</a:t>
                      </a:r>
                    </a:p>
                  </a:txBody>
                  <a:tcPr/>
                </a:tc>
                <a:tc>
                  <a:txBody>
                    <a:bodyPr/>
                    <a:lstStyle/>
                    <a:p>
                      <a:r>
                        <a:rPr lang="en-US"/>
                        <a:t>Part of PI7 Work</a:t>
                      </a:r>
                    </a:p>
                  </a:txBody>
                  <a:tcPr/>
                </a:tc>
                <a:extLst>
                  <a:ext uri="{0D108BD9-81ED-4DB2-BD59-A6C34878D82A}">
                    <a16:rowId xmlns:a16="http://schemas.microsoft.com/office/drawing/2014/main" val="2138388012"/>
                  </a:ext>
                </a:extLst>
              </a:tr>
              <a:tr h="370840">
                <a:tc>
                  <a:txBody>
                    <a:bodyPr/>
                    <a:lstStyle/>
                    <a:p>
                      <a:r>
                        <a:rPr lang="en-US"/>
                        <a:t>Revoke Consent ED-1247</a:t>
                      </a:r>
                    </a:p>
                  </a:txBody>
                  <a:tcPr/>
                </a:tc>
                <a:tc>
                  <a:txBody>
                    <a:bodyPr/>
                    <a:lstStyle/>
                    <a:p>
                      <a:r>
                        <a:rPr lang="en-US"/>
                        <a:t>Author - CXP</a:t>
                      </a:r>
                    </a:p>
                  </a:txBody>
                  <a:tcPr/>
                </a:tc>
                <a:tc>
                  <a:txBody>
                    <a:bodyPr/>
                    <a:lstStyle/>
                    <a:p>
                      <a:r>
                        <a:rPr lang="en-US"/>
                        <a:t>June 15 ?</a:t>
                      </a:r>
                    </a:p>
                  </a:txBody>
                  <a:tcPr/>
                </a:tc>
                <a:tc>
                  <a:txBody>
                    <a:bodyPr/>
                    <a:lstStyle/>
                    <a:p>
                      <a:r>
                        <a:rPr lang="en-US">
                          <a:highlight>
                            <a:srgbClr val="C0C0C0"/>
                          </a:highlight>
                        </a:rPr>
                        <a:t>Not Started</a:t>
                      </a:r>
                    </a:p>
                  </a:txBody>
                  <a:tcPr/>
                </a:tc>
                <a:tc>
                  <a:txBody>
                    <a:bodyPr/>
                    <a:lstStyle/>
                    <a:p>
                      <a:r>
                        <a:rPr lang="en-US"/>
                        <a:t>Part of PI7 Work</a:t>
                      </a:r>
                    </a:p>
                  </a:txBody>
                  <a:tcPr/>
                </a:tc>
                <a:extLst>
                  <a:ext uri="{0D108BD9-81ED-4DB2-BD59-A6C34878D82A}">
                    <a16:rowId xmlns:a16="http://schemas.microsoft.com/office/drawing/2014/main" val="28253997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SIT/UAT -&gt; Release</a:t>
                      </a:r>
                    </a:p>
                  </a:txBody>
                  <a:tcPr/>
                </a:tc>
                <a:tc>
                  <a:txBody>
                    <a:bodyPr/>
                    <a:lstStyle/>
                    <a:p>
                      <a:r>
                        <a:rPr lang="en-US" err="1"/>
                        <a:t>MavenWave</a:t>
                      </a:r>
                      <a:r>
                        <a:rPr lang="en-US"/>
                        <a:t>/Author CXP</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t>June 15 ?</a:t>
                      </a:r>
                    </a:p>
                  </a:txBody>
                  <a:tcPr/>
                </a:tc>
                <a:tc>
                  <a:txBody>
                    <a:bodyPr/>
                    <a:lstStyle/>
                    <a:p>
                      <a:r>
                        <a:rPr lang="en-US">
                          <a:highlight>
                            <a:srgbClr val="C0C0C0"/>
                          </a:highlight>
                        </a:rPr>
                        <a:t>Not Started</a:t>
                      </a:r>
                    </a:p>
                  </a:txBody>
                  <a:tcPr/>
                </a:tc>
                <a:tc>
                  <a:txBody>
                    <a:bodyPr/>
                    <a:lstStyle/>
                    <a:p>
                      <a:r>
                        <a:rPr lang="en-US"/>
                        <a:t>Part of PI7 Work</a:t>
                      </a:r>
                    </a:p>
                  </a:txBody>
                  <a:tcPr/>
                </a:tc>
                <a:extLst>
                  <a:ext uri="{0D108BD9-81ED-4DB2-BD59-A6C34878D82A}">
                    <a16:rowId xmlns:a16="http://schemas.microsoft.com/office/drawing/2014/main" val="1534073664"/>
                  </a:ext>
                </a:extLst>
              </a:tr>
            </a:tbl>
          </a:graphicData>
        </a:graphic>
      </p:graphicFrame>
      <p:sp>
        <p:nvSpPr>
          <p:cNvPr id="35" name="TextBox 34">
            <a:extLst>
              <a:ext uri="{FF2B5EF4-FFF2-40B4-BE49-F238E27FC236}">
                <a16:creationId xmlns:a16="http://schemas.microsoft.com/office/drawing/2014/main" id="{2F021F23-B51D-4275-BCAC-AC13D55693A4}"/>
              </a:ext>
            </a:extLst>
          </p:cNvPr>
          <p:cNvSpPr txBox="1"/>
          <p:nvPr/>
        </p:nvSpPr>
        <p:spPr>
          <a:xfrm>
            <a:off x="8400038" y="607102"/>
            <a:ext cx="2700997" cy="646331"/>
          </a:xfrm>
          <a:prstGeom prst="rect">
            <a:avLst/>
          </a:prstGeom>
          <a:noFill/>
        </p:spPr>
        <p:txBody>
          <a:bodyPr wrap="square" rtlCol="0">
            <a:spAutoFit/>
          </a:bodyPr>
          <a:lstStyle/>
          <a:p>
            <a:r>
              <a:rPr lang="en-US"/>
              <a:t>Overall Status This workstream: </a:t>
            </a:r>
            <a:r>
              <a:rPr lang="en-US">
                <a:highlight>
                  <a:srgbClr val="00FF00"/>
                </a:highlight>
              </a:rPr>
              <a:t>On Track</a:t>
            </a:r>
          </a:p>
        </p:txBody>
      </p:sp>
      <p:sp>
        <p:nvSpPr>
          <p:cNvPr id="37" name="Oval 36">
            <a:extLst>
              <a:ext uri="{FF2B5EF4-FFF2-40B4-BE49-F238E27FC236}">
                <a16:creationId xmlns:a16="http://schemas.microsoft.com/office/drawing/2014/main" id="{00FD6B78-1182-47D8-B659-51348D864071}"/>
              </a:ext>
            </a:extLst>
          </p:cNvPr>
          <p:cNvSpPr/>
          <p:nvPr/>
        </p:nvSpPr>
        <p:spPr>
          <a:xfrm>
            <a:off x="4683006" y="4908324"/>
            <a:ext cx="337279" cy="337279"/>
          </a:xfrm>
          <a:prstGeom prst="ellipse">
            <a:avLst/>
          </a:prstGeom>
          <a:solidFill>
            <a:srgbClr val="00B05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US" sz="1600"/>
              <a:t>14</a:t>
            </a:r>
          </a:p>
        </p:txBody>
      </p:sp>
      <p:sp>
        <p:nvSpPr>
          <p:cNvPr id="38" name="Oval 37">
            <a:extLst>
              <a:ext uri="{FF2B5EF4-FFF2-40B4-BE49-F238E27FC236}">
                <a16:creationId xmlns:a16="http://schemas.microsoft.com/office/drawing/2014/main" id="{4374369A-D67F-4BBB-A922-35FF7281D699}"/>
              </a:ext>
            </a:extLst>
          </p:cNvPr>
          <p:cNvSpPr/>
          <p:nvPr/>
        </p:nvSpPr>
        <p:spPr>
          <a:xfrm>
            <a:off x="6866414" y="4894287"/>
            <a:ext cx="337279" cy="337279"/>
          </a:xfrm>
          <a:prstGeom prst="ellipse">
            <a:avLst/>
          </a:prstGeom>
          <a:solidFill>
            <a:srgbClr val="00B05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US" sz="1600"/>
              <a:t>18</a:t>
            </a:r>
          </a:p>
        </p:txBody>
      </p:sp>
    </p:spTree>
    <p:extLst>
      <p:ext uri="{BB962C8B-B14F-4D97-AF65-F5344CB8AC3E}">
        <p14:creationId xmlns:p14="http://schemas.microsoft.com/office/powerpoint/2010/main" val="426919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AE8BC415-D041-46A7-945F-C9A48C721FFB}"/>
              </a:ext>
            </a:extLst>
          </p:cNvPr>
          <p:cNvGrpSpPr/>
          <p:nvPr/>
        </p:nvGrpSpPr>
        <p:grpSpPr>
          <a:xfrm>
            <a:off x="784160" y="1027906"/>
            <a:ext cx="9452340" cy="5220815"/>
            <a:chOff x="2815328" y="857415"/>
            <a:chExt cx="9452340" cy="5220815"/>
          </a:xfrm>
        </p:grpSpPr>
        <p:grpSp>
          <p:nvGrpSpPr>
            <p:cNvPr id="48" name="Group 47">
              <a:extLst>
                <a:ext uri="{FF2B5EF4-FFF2-40B4-BE49-F238E27FC236}">
                  <a16:creationId xmlns:a16="http://schemas.microsoft.com/office/drawing/2014/main" id="{0EFE5250-C7C9-4197-826D-C182E795DAE3}"/>
                </a:ext>
              </a:extLst>
            </p:cNvPr>
            <p:cNvGrpSpPr/>
            <p:nvPr/>
          </p:nvGrpSpPr>
          <p:grpSpPr>
            <a:xfrm>
              <a:off x="2815328" y="858558"/>
              <a:ext cx="799742" cy="5219671"/>
              <a:chOff x="2815328" y="858558"/>
              <a:chExt cx="799742" cy="5219671"/>
            </a:xfrm>
          </p:grpSpPr>
          <p:sp>
            <p:nvSpPr>
              <p:cNvPr id="49" name="TextBox 48">
                <a:extLst>
                  <a:ext uri="{FF2B5EF4-FFF2-40B4-BE49-F238E27FC236}">
                    <a16:creationId xmlns:a16="http://schemas.microsoft.com/office/drawing/2014/main" id="{9E0D3CEE-8261-4828-8FBF-8EF5607D9391}"/>
                  </a:ext>
                </a:extLst>
              </p:cNvPr>
              <p:cNvSpPr txBox="1"/>
              <p:nvPr/>
            </p:nvSpPr>
            <p:spPr>
              <a:xfrm>
                <a:off x="2815328" y="5801230"/>
                <a:ext cx="799742" cy="276999"/>
              </a:xfrm>
              <a:prstGeom prst="rect">
                <a:avLst/>
              </a:prstGeom>
              <a:noFill/>
            </p:spPr>
            <p:txBody>
              <a:bodyPr wrap="square" rtlCol="0">
                <a:spAutoFit/>
              </a:bodyPr>
              <a:lstStyle/>
              <a:p>
                <a:r>
                  <a:rPr lang="en-US" sz="1200" b="1" i="1" u="sng"/>
                  <a:t>March 1</a:t>
                </a:r>
              </a:p>
            </p:txBody>
          </p:sp>
          <p:cxnSp>
            <p:nvCxnSpPr>
              <p:cNvPr id="50" name="Straight Connector 49">
                <a:extLst>
                  <a:ext uri="{FF2B5EF4-FFF2-40B4-BE49-F238E27FC236}">
                    <a16:creationId xmlns:a16="http://schemas.microsoft.com/office/drawing/2014/main" id="{334D66A4-A29C-42E6-8D6A-6FFFD05FB498}"/>
                  </a:ext>
                </a:extLst>
              </p:cNvPr>
              <p:cNvCxnSpPr>
                <a:stCxn id="49" idx="0"/>
              </p:cNvCxnSpPr>
              <p:nvPr/>
            </p:nvCxnSpPr>
            <p:spPr>
              <a:xfrm flipH="1" flipV="1">
                <a:off x="3211033" y="858558"/>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0B582EEE-481E-47AC-A9DD-819EFD1C8A65}"/>
                </a:ext>
              </a:extLst>
            </p:cNvPr>
            <p:cNvGrpSpPr/>
            <p:nvPr/>
          </p:nvGrpSpPr>
          <p:grpSpPr>
            <a:xfrm>
              <a:off x="4777546" y="858558"/>
              <a:ext cx="799742" cy="5219671"/>
              <a:chOff x="4405126" y="858558"/>
              <a:chExt cx="799742" cy="5219671"/>
            </a:xfrm>
          </p:grpSpPr>
          <p:sp>
            <p:nvSpPr>
              <p:cNvPr id="52" name="TextBox 51">
                <a:extLst>
                  <a:ext uri="{FF2B5EF4-FFF2-40B4-BE49-F238E27FC236}">
                    <a16:creationId xmlns:a16="http://schemas.microsoft.com/office/drawing/2014/main" id="{F174D5C5-52C8-4F99-8008-328C1B1F3015}"/>
                  </a:ext>
                </a:extLst>
              </p:cNvPr>
              <p:cNvSpPr txBox="1"/>
              <p:nvPr/>
            </p:nvSpPr>
            <p:spPr>
              <a:xfrm>
                <a:off x="4405126" y="5801230"/>
                <a:ext cx="799742" cy="276999"/>
              </a:xfrm>
              <a:prstGeom prst="rect">
                <a:avLst/>
              </a:prstGeom>
              <a:noFill/>
            </p:spPr>
            <p:txBody>
              <a:bodyPr wrap="square" rtlCol="0">
                <a:spAutoFit/>
              </a:bodyPr>
              <a:lstStyle/>
              <a:p>
                <a:pPr algn="ctr"/>
                <a:r>
                  <a:rPr lang="en-US" sz="1200" b="1" i="1" u="sng"/>
                  <a:t>April 1</a:t>
                </a:r>
              </a:p>
            </p:txBody>
          </p:sp>
          <p:cxnSp>
            <p:nvCxnSpPr>
              <p:cNvPr id="53" name="Straight Connector 52">
                <a:extLst>
                  <a:ext uri="{FF2B5EF4-FFF2-40B4-BE49-F238E27FC236}">
                    <a16:creationId xmlns:a16="http://schemas.microsoft.com/office/drawing/2014/main" id="{B76D0C8F-3CE1-434D-AC2D-1522291753A3}"/>
                  </a:ext>
                </a:extLst>
              </p:cNvPr>
              <p:cNvCxnSpPr>
                <a:stCxn id="52" idx="0"/>
              </p:cNvCxnSpPr>
              <p:nvPr/>
            </p:nvCxnSpPr>
            <p:spPr>
              <a:xfrm flipH="1" flipV="1">
                <a:off x="4800831" y="858558"/>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9CA808B8-5A9F-4BE0-BDC7-B02D02AA1729}"/>
                </a:ext>
              </a:extLst>
            </p:cNvPr>
            <p:cNvGrpSpPr/>
            <p:nvPr/>
          </p:nvGrpSpPr>
          <p:grpSpPr>
            <a:xfrm>
              <a:off x="5903767" y="857415"/>
              <a:ext cx="799742" cy="5219671"/>
              <a:chOff x="5903767" y="857415"/>
              <a:chExt cx="799742" cy="5219671"/>
            </a:xfrm>
          </p:grpSpPr>
          <p:sp>
            <p:nvSpPr>
              <p:cNvPr id="55" name="TextBox 54">
                <a:extLst>
                  <a:ext uri="{FF2B5EF4-FFF2-40B4-BE49-F238E27FC236}">
                    <a16:creationId xmlns:a16="http://schemas.microsoft.com/office/drawing/2014/main" id="{8EB913DB-A5D4-4CAD-A727-12535ED79D05}"/>
                  </a:ext>
                </a:extLst>
              </p:cNvPr>
              <p:cNvSpPr txBox="1"/>
              <p:nvPr/>
            </p:nvSpPr>
            <p:spPr>
              <a:xfrm>
                <a:off x="5903767" y="5800087"/>
                <a:ext cx="799742" cy="276999"/>
              </a:xfrm>
              <a:prstGeom prst="rect">
                <a:avLst/>
              </a:prstGeom>
              <a:noFill/>
            </p:spPr>
            <p:txBody>
              <a:bodyPr wrap="square" rtlCol="0">
                <a:spAutoFit/>
              </a:bodyPr>
              <a:lstStyle/>
              <a:p>
                <a:pPr algn="ctr"/>
                <a:r>
                  <a:rPr lang="en-US" sz="1200" b="1" i="1" u="sng"/>
                  <a:t>May 1</a:t>
                </a:r>
              </a:p>
            </p:txBody>
          </p:sp>
          <p:cxnSp>
            <p:nvCxnSpPr>
              <p:cNvPr id="56" name="Straight Connector 55">
                <a:extLst>
                  <a:ext uri="{FF2B5EF4-FFF2-40B4-BE49-F238E27FC236}">
                    <a16:creationId xmlns:a16="http://schemas.microsoft.com/office/drawing/2014/main" id="{5F47D0D3-F753-4BA5-B5A0-71690832EF48}"/>
                  </a:ext>
                </a:extLst>
              </p:cNvPr>
              <p:cNvCxnSpPr>
                <a:stCxn id="55" idx="0"/>
              </p:cNvCxnSpPr>
              <p:nvPr/>
            </p:nvCxnSpPr>
            <p:spPr>
              <a:xfrm flipH="1" flipV="1">
                <a:off x="6299472" y="857415"/>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57" name="Group 56">
              <a:extLst>
                <a:ext uri="{FF2B5EF4-FFF2-40B4-BE49-F238E27FC236}">
                  <a16:creationId xmlns:a16="http://schemas.microsoft.com/office/drawing/2014/main" id="{CC9C57A2-FA40-425D-9804-A095497ED9EB}"/>
                </a:ext>
              </a:extLst>
            </p:cNvPr>
            <p:cNvGrpSpPr/>
            <p:nvPr/>
          </p:nvGrpSpPr>
          <p:grpSpPr>
            <a:xfrm>
              <a:off x="7707409" y="858558"/>
              <a:ext cx="799742" cy="5219671"/>
              <a:chOff x="7707409" y="858558"/>
              <a:chExt cx="799742" cy="5219671"/>
            </a:xfrm>
          </p:grpSpPr>
          <p:sp>
            <p:nvSpPr>
              <p:cNvPr id="58" name="TextBox 57">
                <a:extLst>
                  <a:ext uri="{FF2B5EF4-FFF2-40B4-BE49-F238E27FC236}">
                    <a16:creationId xmlns:a16="http://schemas.microsoft.com/office/drawing/2014/main" id="{6DD78A3C-16F8-4FE5-B36E-8DA73386CB22}"/>
                  </a:ext>
                </a:extLst>
              </p:cNvPr>
              <p:cNvSpPr txBox="1"/>
              <p:nvPr/>
            </p:nvSpPr>
            <p:spPr>
              <a:xfrm>
                <a:off x="7707409" y="5801230"/>
                <a:ext cx="799742" cy="276999"/>
              </a:xfrm>
              <a:prstGeom prst="rect">
                <a:avLst/>
              </a:prstGeom>
              <a:noFill/>
            </p:spPr>
            <p:txBody>
              <a:bodyPr wrap="square" rtlCol="0">
                <a:spAutoFit/>
              </a:bodyPr>
              <a:lstStyle/>
              <a:p>
                <a:pPr algn="ctr"/>
                <a:r>
                  <a:rPr lang="en-US" sz="1200" b="1" i="1" u="sng"/>
                  <a:t>June 1</a:t>
                </a:r>
              </a:p>
            </p:txBody>
          </p:sp>
          <p:cxnSp>
            <p:nvCxnSpPr>
              <p:cNvPr id="59" name="Straight Connector 58">
                <a:extLst>
                  <a:ext uri="{FF2B5EF4-FFF2-40B4-BE49-F238E27FC236}">
                    <a16:creationId xmlns:a16="http://schemas.microsoft.com/office/drawing/2014/main" id="{76B4330D-7B34-4300-8EF4-D9C09B6AEDE5}"/>
                  </a:ext>
                </a:extLst>
              </p:cNvPr>
              <p:cNvCxnSpPr>
                <a:stCxn id="58" idx="0"/>
              </p:cNvCxnSpPr>
              <p:nvPr/>
            </p:nvCxnSpPr>
            <p:spPr>
              <a:xfrm flipH="1" flipV="1">
                <a:off x="8103114" y="858558"/>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60" name="Group 59">
              <a:extLst>
                <a:ext uri="{FF2B5EF4-FFF2-40B4-BE49-F238E27FC236}">
                  <a16:creationId xmlns:a16="http://schemas.microsoft.com/office/drawing/2014/main" id="{412D8ABC-6FCF-4F7C-AF63-4849305219E1}"/>
                </a:ext>
              </a:extLst>
            </p:cNvPr>
            <p:cNvGrpSpPr/>
            <p:nvPr/>
          </p:nvGrpSpPr>
          <p:grpSpPr>
            <a:xfrm>
              <a:off x="10431206" y="857415"/>
              <a:ext cx="799742" cy="5219671"/>
              <a:chOff x="10431206" y="857415"/>
              <a:chExt cx="799742" cy="5219671"/>
            </a:xfrm>
          </p:grpSpPr>
          <p:sp>
            <p:nvSpPr>
              <p:cNvPr id="61" name="TextBox 60">
                <a:extLst>
                  <a:ext uri="{FF2B5EF4-FFF2-40B4-BE49-F238E27FC236}">
                    <a16:creationId xmlns:a16="http://schemas.microsoft.com/office/drawing/2014/main" id="{4DD07B36-16FE-4B24-AF4D-029AFAF72ADA}"/>
                  </a:ext>
                </a:extLst>
              </p:cNvPr>
              <p:cNvSpPr txBox="1"/>
              <p:nvPr/>
            </p:nvSpPr>
            <p:spPr>
              <a:xfrm>
                <a:off x="10431206" y="5800087"/>
                <a:ext cx="799742" cy="276999"/>
              </a:xfrm>
              <a:prstGeom prst="rect">
                <a:avLst/>
              </a:prstGeom>
              <a:noFill/>
              <a:ln>
                <a:noFill/>
              </a:ln>
            </p:spPr>
            <p:txBody>
              <a:bodyPr wrap="square" rtlCol="0">
                <a:spAutoFit/>
              </a:bodyPr>
              <a:lstStyle/>
              <a:p>
                <a:r>
                  <a:rPr lang="en-US" sz="1200" b="1" i="1" u="sng">
                    <a:solidFill>
                      <a:srgbClr val="0070C0"/>
                    </a:solidFill>
                  </a:rPr>
                  <a:t>July 1</a:t>
                </a:r>
              </a:p>
            </p:txBody>
          </p:sp>
          <p:cxnSp>
            <p:nvCxnSpPr>
              <p:cNvPr id="62" name="Straight Connector 61">
                <a:extLst>
                  <a:ext uri="{FF2B5EF4-FFF2-40B4-BE49-F238E27FC236}">
                    <a16:creationId xmlns:a16="http://schemas.microsoft.com/office/drawing/2014/main" id="{49C1853A-D959-4B55-996E-64AC0EBA55BD}"/>
                  </a:ext>
                </a:extLst>
              </p:cNvPr>
              <p:cNvCxnSpPr>
                <a:cxnSpLocks/>
                <a:stCxn id="61" idx="0"/>
              </p:cNvCxnSpPr>
              <p:nvPr/>
            </p:nvCxnSpPr>
            <p:spPr>
              <a:xfrm flipH="1" flipV="1">
                <a:off x="10826911" y="857415"/>
                <a:ext cx="4166" cy="4942672"/>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grpSp>
        <p:grpSp>
          <p:nvGrpSpPr>
            <p:cNvPr id="63" name="Group 62">
              <a:extLst>
                <a:ext uri="{FF2B5EF4-FFF2-40B4-BE49-F238E27FC236}">
                  <a16:creationId xmlns:a16="http://schemas.microsoft.com/office/drawing/2014/main" id="{FA918CA0-3725-4BB4-8AE7-F02F5F28FBCA}"/>
                </a:ext>
              </a:extLst>
            </p:cNvPr>
            <p:cNvGrpSpPr/>
            <p:nvPr/>
          </p:nvGrpSpPr>
          <p:grpSpPr>
            <a:xfrm>
              <a:off x="11467926" y="858559"/>
              <a:ext cx="799742" cy="5219671"/>
              <a:chOff x="10431206" y="857415"/>
              <a:chExt cx="799742" cy="5219671"/>
            </a:xfrm>
          </p:grpSpPr>
          <p:sp>
            <p:nvSpPr>
              <p:cNvPr id="64" name="TextBox 63">
                <a:extLst>
                  <a:ext uri="{FF2B5EF4-FFF2-40B4-BE49-F238E27FC236}">
                    <a16:creationId xmlns:a16="http://schemas.microsoft.com/office/drawing/2014/main" id="{1CDAC779-395D-4378-92DA-1A000C2A7F45}"/>
                  </a:ext>
                </a:extLst>
              </p:cNvPr>
              <p:cNvSpPr txBox="1"/>
              <p:nvPr/>
            </p:nvSpPr>
            <p:spPr>
              <a:xfrm>
                <a:off x="10431206" y="5800087"/>
                <a:ext cx="799742" cy="276999"/>
              </a:xfrm>
              <a:prstGeom prst="rect">
                <a:avLst/>
              </a:prstGeom>
              <a:noFill/>
              <a:ln>
                <a:solidFill>
                  <a:schemeClr val="bg1">
                    <a:lumMod val="50000"/>
                  </a:schemeClr>
                </a:solidFill>
              </a:ln>
            </p:spPr>
            <p:txBody>
              <a:bodyPr wrap="square" rtlCol="0">
                <a:spAutoFit/>
              </a:bodyPr>
              <a:lstStyle/>
              <a:p>
                <a:pPr algn="ctr"/>
                <a:r>
                  <a:rPr lang="en-US" sz="1200" b="1" i="1" u="sng"/>
                  <a:t>Aug 1</a:t>
                </a:r>
              </a:p>
            </p:txBody>
          </p:sp>
          <p:cxnSp>
            <p:nvCxnSpPr>
              <p:cNvPr id="65" name="Straight Connector 64">
                <a:extLst>
                  <a:ext uri="{FF2B5EF4-FFF2-40B4-BE49-F238E27FC236}">
                    <a16:creationId xmlns:a16="http://schemas.microsoft.com/office/drawing/2014/main" id="{268CE015-B39C-4CB7-97C9-D28D44BFD0D2}"/>
                  </a:ext>
                </a:extLst>
              </p:cNvPr>
              <p:cNvCxnSpPr>
                <a:cxnSpLocks/>
                <a:stCxn id="64" idx="0"/>
              </p:cNvCxnSpPr>
              <p:nvPr/>
            </p:nvCxnSpPr>
            <p:spPr>
              <a:xfrm flipH="1" flipV="1">
                <a:off x="10826911" y="857415"/>
                <a:ext cx="4166" cy="4942672"/>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66" name="Group 65">
              <a:extLst>
                <a:ext uri="{FF2B5EF4-FFF2-40B4-BE49-F238E27FC236}">
                  <a16:creationId xmlns:a16="http://schemas.microsoft.com/office/drawing/2014/main" id="{C7DEB682-55E7-4690-AFF7-0A61948610C9}"/>
                </a:ext>
              </a:extLst>
            </p:cNvPr>
            <p:cNvGrpSpPr/>
            <p:nvPr/>
          </p:nvGrpSpPr>
          <p:grpSpPr>
            <a:xfrm>
              <a:off x="4591260" y="858559"/>
              <a:ext cx="799742" cy="5068927"/>
              <a:chOff x="3374182" y="706159"/>
              <a:chExt cx="799742" cy="5219671"/>
            </a:xfrm>
          </p:grpSpPr>
          <p:sp>
            <p:nvSpPr>
              <p:cNvPr id="67" name="TextBox 66">
                <a:extLst>
                  <a:ext uri="{FF2B5EF4-FFF2-40B4-BE49-F238E27FC236}">
                    <a16:creationId xmlns:a16="http://schemas.microsoft.com/office/drawing/2014/main" id="{DB51C523-C111-484A-A0FB-8C98D04C3C69}"/>
                  </a:ext>
                </a:extLst>
              </p:cNvPr>
              <p:cNvSpPr txBox="1"/>
              <p:nvPr/>
            </p:nvSpPr>
            <p:spPr>
              <a:xfrm>
                <a:off x="3374182" y="5648831"/>
                <a:ext cx="799742" cy="276999"/>
              </a:xfrm>
              <a:prstGeom prst="rect">
                <a:avLst/>
              </a:prstGeom>
              <a:noFill/>
            </p:spPr>
            <p:txBody>
              <a:bodyPr wrap="square" rtlCol="0">
                <a:spAutoFit/>
              </a:bodyPr>
              <a:lstStyle/>
              <a:p>
                <a:pPr algn="ctr"/>
                <a:r>
                  <a:rPr lang="en-US" sz="1200" b="1" i="1" u="sng">
                    <a:solidFill>
                      <a:schemeClr val="accent6">
                        <a:lumMod val="75000"/>
                      </a:schemeClr>
                    </a:solidFill>
                  </a:rPr>
                  <a:t>NOW</a:t>
                </a:r>
              </a:p>
            </p:txBody>
          </p:sp>
          <p:cxnSp>
            <p:nvCxnSpPr>
              <p:cNvPr id="68" name="Straight Connector 67">
                <a:extLst>
                  <a:ext uri="{FF2B5EF4-FFF2-40B4-BE49-F238E27FC236}">
                    <a16:creationId xmlns:a16="http://schemas.microsoft.com/office/drawing/2014/main" id="{F76342CB-9359-434A-8CA6-018650AF3B4B}"/>
                  </a:ext>
                </a:extLst>
              </p:cNvPr>
              <p:cNvCxnSpPr>
                <a:cxnSpLocks/>
                <a:stCxn id="67" idx="0"/>
              </p:cNvCxnSpPr>
              <p:nvPr/>
            </p:nvCxnSpPr>
            <p:spPr>
              <a:xfrm flipH="1" flipV="1">
                <a:off x="3769887" y="706159"/>
                <a:ext cx="4166" cy="4942672"/>
              </a:xfrm>
              <a:prstGeom prst="line">
                <a:avLst/>
              </a:prstGeom>
              <a:ln>
                <a:solidFill>
                  <a:schemeClr val="accent6">
                    <a:lumMod val="75000"/>
                  </a:schemeClr>
                </a:solidFill>
              </a:ln>
            </p:spPr>
            <p:style>
              <a:lnRef idx="1">
                <a:schemeClr val="dk1"/>
              </a:lnRef>
              <a:fillRef idx="0">
                <a:schemeClr val="dk1"/>
              </a:fillRef>
              <a:effectRef idx="0">
                <a:schemeClr val="dk1"/>
              </a:effectRef>
              <a:fontRef idx="minor">
                <a:schemeClr val="tx1"/>
              </a:fontRef>
            </p:style>
          </p:cxnSp>
        </p:grpSp>
      </p:grpSp>
      <p:sp>
        <p:nvSpPr>
          <p:cNvPr id="78" name="Rectangle 77">
            <a:extLst>
              <a:ext uri="{FF2B5EF4-FFF2-40B4-BE49-F238E27FC236}">
                <a16:creationId xmlns:a16="http://schemas.microsoft.com/office/drawing/2014/main" id="{B5502E4E-3C93-41AA-B258-79C75AC16A7F}"/>
              </a:ext>
            </a:extLst>
          </p:cNvPr>
          <p:cNvSpPr/>
          <p:nvPr/>
        </p:nvSpPr>
        <p:spPr>
          <a:xfrm>
            <a:off x="562131" y="681037"/>
            <a:ext cx="10920335" cy="4126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15F8DE-DC9D-4F15-AF31-CAFA32607C93}"/>
              </a:ext>
            </a:extLst>
          </p:cNvPr>
          <p:cNvSpPr>
            <a:spLocks noGrp="1"/>
          </p:cNvSpPr>
          <p:nvPr>
            <p:ph type="title"/>
          </p:nvPr>
        </p:nvSpPr>
        <p:spPr/>
        <p:txBody>
          <a:bodyPr/>
          <a:lstStyle/>
          <a:p>
            <a:r>
              <a:rPr lang="en-US"/>
              <a:t>Developer Portal</a:t>
            </a:r>
          </a:p>
        </p:txBody>
      </p:sp>
      <p:cxnSp>
        <p:nvCxnSpPr>
          <p:cNvPr id="4" name="Straight Connector 3">
            <a:extLst>
              <a:ext uri="{FF2B5EF4-FFF2-40B4-BE49-F238E27FC236}">
                <a16:creationId xmlns:a16="http://schemas.microsoft.com/office/drawing/2014/main" id="{FA58456E-339E-4688-AFD3-71D73C48437E}"/>
              </a:ext>
            </a:extLst>
          </p:cNvPr>
          <p:cNvCxnSpPr>
            <a:cxnSpLocks/>
          </p:cNvCxnSpPr>
          <p:nvPr/>
        </p:nvCxnSpPr>
        <p:spPr>
          <a:xfrm>
            <a:off x="1226985" y="5062928"/>
            <a:ext cx="7173053" cy="0"/>
          </a:xfrm>
          <a:prstGeom prst="line">
            <a:avLst/>
          </a:prstGeom>
          <a:ln w="101600">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81" name="Table 81">
            <a:extLst>
              <a:ext uri="{FF2B5EF4-FFF2-40B4-BE49-F238E27FC236}">
                <a16:creationId xmlns:a16="http://schemas.microsoft.com/office/drawing/2014/main" id="{6EB5B434-3BA8-4F38-90E3-927FC900CFDA}"/>
              </a:ext>
            </a:extLst>
          </p:cNvPr>
          <p:cNvGraphicFramePr>
            <a:graphicFrameLocks noGrp="1"/>
          </p:cNvGraphicFramePr>
          <p:nvPr>
            <p:extLst>
              <p:ext uri="{D42A27DB-BD31-4B8C-83A1-F6EECF244321}">
                <p14:modId xmlns:p14="http://schemas.microsoft.com/office/powerpoint/2010/main" val="1816059644"/>
              </p:ext>
            </p:extLst>
          </p:nvPr>
        </p:nvGraphicFramePr>
        <p:xfrm>
          <a:off x="917753" y="1331750"/>
          <a:ext cx="10431881" cy="3403600"/>
        </p:xfrm>
        <a:graphic>
          <a:graphicData uri="http://schemas.openxmlformats.org/drawingml/2006/table">
            <a:tbl>
              <a:tblPr firstRow="1" bandRow="1">
                <a:tableStyleId>{5C22544A-7EE6-4342-B048-85BDC9FD1C3A}</a:tableStyleId>
              </a:tblPr>
              <a:tblGrid>
                <a:gridCol w="2649381">
                  <a:extLst>
                    <a:ext uri="{9D8B030D-6E8A-4147-A177-3AD203B41FA5}">
                      <a16:colId xmlns:a16="http://schemas.microsoft.com/office/drawing/2014/main" val="2967428320"/>
                    </a:ext>
                  </a:extLst>
                </a:gridCol>
                <a:gridCol w="2794252">
                  <a:extLst>
                    <a:ext uri="{9D8B030D-6E8A-4147-A177-3AD203B41FA5}">
                      <a16:colId xmlns:a16="http://schemas.microsoft.com/office/drawing/2014/main" val="2624158883"/>
                    </a:ext>
                  </a:extLst>
                </a:gridCol>
                <a:gridCol w="1186162">
                  <a:extLst>
                    <a:ext uri="{9D8B030D-6E8A-4147-A177-3AD203B41FA5}">
                      <a16:colId xmlns:a16="http://schemas.microsoft.com/office/drawing/2014/main" val="3985840824"/>
                    </a:ext>
                  </a:extLst>
                </a:gridCol>
                <a:gridCol w="1715710">
                  <a:extLst>
                    <a:ext uri="{9D8B030D-6E8A-4147-A177-3AD203B41FA5}">
                      <a16:colId xmlns:a16="http://schemas.microsoft.com/office/drawing/2014/main" val="1143554343"/>
                    </a:ext>
                  </a:extLst>
                </a:gridCol>
                <a:gridCol w="2086376">
                  <a:extLst>
                    <a:ext uri="{9D8B030D-6E8A-4147-A177-3AD203B41FA5}">
                      <a16:colId xmlns:a16="http://schemas.microsoft.com/office/drawing/2014/main" val="3852659833"/>
                    </a:ext>
                  </a:extLst>
                </a:gridCol>
              </a:tblGrid>
              <a:tr h="370840">
                <a:tc>
                  <a:txBody>
                    <a:bodyPr/>
                    <a:lstStyle/>
                    <a:p>
                      <a:r>
                        <a:rPr lang="en-US"/>
                        <a:t>Item</a:t>
                      </a:r>
                    </a:p>
                  </a:txBody>
                  <a:tcPr/>
                </a:tc>
                <a:tc>
                  <a:txBody>
                    <a:bodyPr/>
                    <a:lstStyle/>
                    <a:p>
                      <a:r>
                        <a:rPr lang="en-US"/>
                        <a:t>Responsible</a:t>
                      </a:r>
                    </a:p>
                  </a:txBody>
                  <a:tcPr/>
                </a:tc>
                <a:tc>
                  <a:txBody>
                    <a:bodyPr/>
                    <a:lstStyle/>
                    <a:p>
                      <a:r>
                        <a:rPr lang="en-US"/>
                        <a:t>Target</a:t>
                      </a:r>
                    </a:p>
                  </a:txBody>
                  <a:tcPr/>
                </a:tc>
                <a:tc>
                  <a:txBody>
                    <a:bodyPr/>
                    <a:lstStyle/>
                    <a:p>
                      <a:r>
                        <a:rPr lang="en-US"/>
                        <a:t>Status</a:t>
                      </a:r>
                    </a:p>
                  </a:txBody>
                  <a:tcPr/>
                </a:tc>
                <a:tc>
                  <a:txBody>
                    <a:bodyPr/>
                    <a:lstStyle/>
                    <a:p>
                      <a:r>
                        <a:rPr lang="en-US"/>
                        <a:t>Reason</a:t>
                      </a:r>
                    </a:p>
                  </a:txBody>
                  <a:tcPr/>
                </a:tc>
                <a:extLst>
                  <a:ext uri="{0D108BD9-81ED-4DB2-BD59-A6C34878D82A}">
                    <a16:rowId xmlns:a16="http://schemas.microsoft.com/office/drawing/2014/main" val="23878306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Generic Portal POC</a:t>
                      </a:r>
                    </a:p>
                    <a:p>
                      <a:endParaRPr lang="en-US"/>
                    </a:p>
                  </a:txBody>
                  <a:tcPr/>
                </a:tc>
                <a:tc>
                  <a:txBody>
                    <a:bodyPr/>
                    <a:lstStyle/>
                    <a:p>
                      <a:r>
                        <a:rPr lang="en-US" err="1"/>
                        <a:t>MavenWave</a:t>
                      </a:r>
                      <a:endParaRPr lang="en-US"/>
                    </a:p>
                  </a:txBody>
                  <a:tcPr/>
                </a:tc>
                <a:tc>
                  <a:txBody>
                    <a:bodyPr/>
                    <a:lstStyle/>
                    <a:p>
                      <a:r>
                        <a:rPr lang="en-US"/>
                        <a:t>Apr2</a:t>
                      </a:r>
                    </a:p>
                  </a:txBody>
                  <a:tcPr/>
                </a:tc>
                <a:tc>
                  <a:txBody>
                    <a:bodyPr/>
                    <a:lstStyle/>
                    <a:p>
                      <a:r>
                        <a:rPr lang="en-US" sz="1800" b="0" i="0" kern="1200">
                          <a:solidFill>
                            <a:schemeClr val="dk1"/>
                          </a:solidFill>
                          <a:effectLst/>
                          <a:highlight>
                            <a:srgbClr val="00FF00"/>
                          </a:highlight>
                          <a:latin typeface="+mn-lt"/>
                          <a:ea typeface="+mn-ea"/>
                          <a:cs typeface="+mn-cs"/>
                        </a:rPr>
                        <a:t>On Track</a:t>
                      </a:r>
                    </a:p>
                  </a:txBody>
                  <a:tcPr/>
                </a:tc>
                <a:tc>
                  <a:txBody>
                    <a:bodyPr/>
                    <a:lstStyle/>
                    <a:p>
                      <a:endParaRPr lang="en-US"/>
                    </a:p>
                  </a:txBody>
                  <a:tcPr/>
                </a:tc>
                <a:extLst>
                  <a:ext uri="{0D108BD9-81ED-4DB2-BD59-A6C34878D82A}">
                    <a16:rowId xmlns:a16="http://schemas.microsoft.com/office/drawing/2014/main" val="28565139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Branding Assets/Guidance</a:t>
                      </a:r>
                    </a:p>
                  </a:txBody>
                  <a:tcPr/>
                </a:tc>
                <a:tc>
                  <a:txBody>
                    <a:bodyPr/>
                    <a:lstStyle/>
                    <a:p>
                      <a:r>
                        <a:rPr lang="en-US"/>
                        <a:t>Author – Design/Comms</a:t>
                      </a:r>
                    </a:p>
                  </a:txBody>
                  <a:tcPr/>
                </a:tc>
                <a:tc>
                  <a:txBody>
                    <a:bodyPr/>
                    <a:lstStyle/>
                    <a:p>
                      <a:r>
                        <a:rPr lang="en-US"/>
                        <a:t>May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highlight>
                            <a:srgbClr val="00FF00"/>
                          </a:highlight>
                          <a:uLnTx/>
                          <a:uFillTx/>
                          <a:latin typeface="+mn-lt"/>
                          <a:ea typeface="+mn-ea"/>
                          <a:cs typeface="+mn-cs"/>
                        </a:rPr>
                        <a:t>On Track</a:t>
                      </a:r>
                    </a:p>
                  </a:txBody>
                  <a:tcPr/>
                </a:tc>
                <a:tc>
                  <a:txBody>
                    <a:bodyPr/>
                    <a:lstStyle/>
                    <a:p>
                      <a:endParaRPr lang="en-US"/>
                    </a:p>
                  </a:txBody>
                  <a:tcPr/>
                </a:tc>
                <a:extLst>
                  <a:ext uri="{0D108BD9-81ED-4DB2-BD59-A6C34878D82A}">
                    <a16:rowId xmlns:a16="http://schemas.microsoft.com/office/drawing/2014/main" val="4207087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Integrate with Apogee</a:t>
                      </a:r>
                    </a:p>
                    <a:p>
                      <a:endParaRPr lang="en-US"/>
                    </a:p>
                  </a:txBody>
                  <a:tcPr/>
                </a:tc>
                <a:tc>
                  <a:txBody>
                    <a:bodyPr/>
                    <a:lstStyle/>
                    <a:p>
                      <a:r>
                        <a:rPr lang="en-US" err="1"/>
                        <a:t>MavenWave</a:t>
                      </a:r>
                      <a:endParaRPr lang="en-US"/>
                    </a:p>
                  </a:txBody>
                  <a:tcPr/>
                </a:tc>
                <a:tc>
                  <a:txBody>
                    <a:bodyPr/>
                    <a:lstStyle/>
                    <a:p>
                      <a:r>
                        <a:rPr lang="en-US"/>
                        <a:t>April 16</a:t>
                      </a:r>
                    </a:p>
                  </a:txBody>
                  <a:tcPr/>
                </a:tc>
                <a:tc>
                  <a:txBody>
                    <a:bodyPr/>
                    <a:lstStyle/>
                    <a:p>
                      <a:r>
                        <a:rPr lang="en-US">
                          <a:highlight>
                            <a:srgbClr val="00FF00"/>
                          </a:highlight>
                        </a:rPr>
                        <a:t>On Track</a:t>
                      </a:r>
                    </a:p>
                  </a:txBody>
                  <a:tcPr/>
                </a:tc>
                <a:tc>
                  <a:txBody>
                    <a:bodyPr/>
                    <a:lstStyle/>
                    <a:p>
                      <a:endParaRPr lang="en-US"/>
                    </a:p>
                  </a:txBody>
                  <a:tcPr/>
                </a:tc>
                <a:extLst>
                  <a:ext uri="{0D108BD9-81ED-4DB2-BD59-A6C34878D82A}">
                    <a16:rowId xmlns:a16="http://schemas.microsoft.com/office/drawing/2014/main" val="40847355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Connect to Swagger Dev</a:t>
                      </a:r>
                    </a:p>
                  </a:txBody>
                  <a:tcPr/>
                </a:tc>
                <a:tc>
                  <a:txBody>
                    <a:bodyPr/>
                    <a:lstStyle/>
                    <a:p>
                      <a:r>
                        <a:rPr lang="en-US" err="1"/>
                        <a:t>MavenWave</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May 14</a:t>
                      </a:r>
                    </a:p>
                  </a:txBody>
                  <a:tcPr/>
                </a:tc>
                <a:tc>
                  <a:txBody>
                    <a:bodyPr/>
                    <a:lstStyle/>
                    <a:p>
                      <a:r>
                        <a:rPr lang="en-US">
                          <a:highlight>
                            <a:srgbClr val="C0C0C0"/>
                          </a:highlight>
                        </a:rPr>
                        <a:t>Not Started</a:t>
                      </a:r>
                    </a:p>
                  </a:txBody>
                  <a:tcPr/>
                </a:tc>
                <a:tc>
                  <a:txBody>
                    <a:bodyPr/>
                    <a:lstStyle/>
                    <a:p>
                      <a:endParaRPr lang="en-US"/>
                    </a:p>
                  </a:txBody>
                  <a:tcPr/>
                </a:tc>
                <a:extLst>
                  <a:ext uri="{0D108BD9-81ED-4DB2-BD59-A6C34878D82A}">
                    <a16:rowId xmlns:a16="http://schemas.microsoft.com/office/drawing/2014/main" val="32472725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Final Brand Adj. Per Author Comms</a:t>
                      </a:r>
                    </a:p>
                  </a:txBody>
                  <a:tcPr/>
                </a:tc>
                <a:tc>
                  <a:txBody>
                    <a:bodyPr/>
                    <a:lstStyle/>
                    <a:p>
                      <a:r>
                        <a:rPr lang="en-US" err="1"/>
                        <a:t>MavenWave</a:t>
                      </a:r>
                      <a:r>
                        <a:rPr lang="en-US"/>
                        <a:t>/Author CXP</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t>By June 1</a:t>
                      </a:r>
                    </a:p>
                    <a:p>
                      <a:endParaRPr lang="en-US"/>
                    </a:p>
                  </a:txBody>
                  <a:tcPr/>
                </a:tc>
                <a:tc>
                  <a:txBody>
                    <a:bodyPr/>
                    <a:lstStyle/>
                    <a:p>
                      <a:r>
                        <a:rPr lang="en-US">
                          <a:highlight>
                            <a:srgbClr val="C0C0C0"/>
                          </a:highlight>
                        </a:rPr>
                        <a:t>Not Started</a:t>
                      </a:r>
                    </a:p>
                    <a:p>
                      <a:endParaRPr lang="en-US"/>
                    </a:p>
                  </a:txBody>
                  <a:tcPr/>
                </a:tc>
                <a:tc>
                  <a:txBody>
                    <a:bodyPr/>
                    <a:lstStyle/>
                    <a:p>
                      <a:endParaRPr lang="en-US"/>
                    </a:p>
                  </a:txBody>
                  <a:tcPr/>
                </a:tc>
                <a:extLst>
                  <a:ext uri="{0D108BD9-81ED-4DB2-BD59-A6C34878D82A}">
                    <a16:rowId xmlns:a16="http://schemas.microsoft.com/office/drawing/2014/main" val="24156836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SIT/UAT -&gt; Release</a:t>
                      </a:r>
                    </a:p>
                  </a:txBody>
                  <a:tcPr/>
                </a:tc>
                <a:tc>
                  <a:txBody>
                    <a:bodyPr/>
                    <a:lstStyle/>
                    <a:p>
                      <a:r>
                        <a:rPr lang="en-US" err="1"/>
                        <a:t>MavenWave</a:t>
                      </a:r>
                      <a:r>
                        <a:rPr lang="en-US"/>
                        <a:t>/Author CXP</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t>By June 25</a:t>
                      </a:r>
                    </a:p>
                  </a:txBody>
                  <a:tcPr/>
                </a:tc>
                <a:tc>
                  <a:txBody>
                    <a:bodyPr/>
                    <a:lstStyle/>
                    <a:p>
                      <a:r>
                        <a:rPr lang="en-US">
                          <a:highlight>
                            <a:srgbClr val="C0C0C0"/>
                          </a:highlight>
                        </a:rPr>
                        <a:t>Not Started</a:t>
                      </a:r>
                    </a:p>
                  </a:txBody>
                  <a:tcPr/>
                </a:tc>
                <a:tc>
                  <a:txBody>
                    <a:bodyPr/>
                    <a:lstStyle/>
                    <a:p>
                      <a:endParaRPr lang="en-US"/>
                    </a:p>
                  </a:txBody>
                  <a:tcPr/>
                </a:tc>
                <a:extLst>
                  <a:ext uri="{0D108BD9-81ED-4DB2-BD59-A6C34878D82A}">
                    <a16:rowId xmlns:a16="http://schemas.microsoft.com/office/drawing/2014/main" val="3993598426"/>
                  </a:ext>
                </a:extLst>
              </a:tr>
            </a:tbl>
          </a:graphicData>
        </a:graphic>
      </p:graphicFrame>
      <p:sp>
        <p:nvSpPr>
          <p:cNvPr id="82" name="TextBox 81">
            <a:extLst>
              <a:ext uri="{FF2B5EF4-FFF2-40B4-BE49-F238E27FC236}">
                <a16:creationId xmlns:a16="http://schemas.microsoft.com/office/drawing/2014/main" id="{93A6FB7C-D3A7-4A29-8C51-B575A4210515}"/>
              </a:ext>
            </a:extLst>
          </p:cNvPr>
          <p:cNvSpPr txBox="1"/>
          <p:nvPr/>
        </p:nvSpPr>
        <p:spPr>
          <a:xfrm>
            <a:off x="8400038" y="607102"/>
            <a:ext cx="2700997" cy="646331"/>
          </a:xfrm>
          <a:prstGeom prst="rect">
            <a:avLst/>
          </a:prstGeom>
          <a:noFill/>
        </p:spPr>
        <p:txBody>
          <a:bodyPr wrap="square" rtlCol="0">
            <a:spAutoFit/>
          </a:bodyPr>
          <a:lstStyle/>
          <a:p>
            <a:r>
              <a:rPr lang="en-US"/>
              <a:t>Overall Status This workstream: </a:t>
            </a:r>
            <a:r>
              <a:rPr lang="en-US">
                <a:highlight>
                  <a:srgbClr val="00FF00"/>
                </a:highlight>
              </a:rPr>
              <a:t>On Track</a:t>
            </a:r>
          </a:p>
        </p:txBody>
      </p:sp>
      <p:sp>
        <p:nvSpPr>
          <p:cNvPr id="83" name="Oval 82">
            <a:extLst>
              <a:ext uri="{FF2B5EF4-FFF2-40B4-BE49-F238E27FC236}">
                <a16:creationId xmlns:a16="http://schemas.microsoft.com/office/drawing/2014/main" id="{224DFE40-501D-49F4-A1A2-BB353366CE1C}"/>
              </a:ext>
            </a:extLst>
          </p:cNvPr>
          <p:cNvSpPr/>
          <p:nvPr/>
        </p:nvSpPr>
        <p:spPr>
          <a:xfrm>
            <a:off x="3191194" y="4894286"/>
            <a:ext cx="337279" cy="337279"/>
          </a:xfrm>
          <a:prstGeom prst="ellipse">
            <a:avLst/>
          </a:prstGeom>
          <a:solidFill>
            <a:srgbClr val="00B05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US" sz="1600"/>
              <a:t>2</a:t>
            </a:r>
          </a:p>
        </p:txBody>
      </p:sp>
      <p:sp>
        <p:nvSpPr>
          <p:cNvPr id="84" name="Oval 83">
            <a:extLst>
              <a:ext uri="{FF2B5EF4-FFF2-40B4-BE49-F238E27FC236}">
                <a16:creationId xmlns:a16="http://schemas.microsoft.com/office/drawing/2014/main" id="{5A642B18-7BFA-4E7B-BDF6-A9995DAD42CE}"/>
              </a:ext>
            </a:extLst>
          </p:cNvPr>
          <p:cNvSpPr/>
          <p:nvPr/>
        </p:nvSpPr>
        <p:spPr>
          <a:xfrm>
            <a:off x="4285950" y="4905528"/>
            <a:ext cx="337279" cy="337279"/>
          </a:xfrm>
          <a:prstGeom prst="ellipse">
            <a:avLst/>
          </a:prstGeom>
          <a:solidFill>
            <a:srgbClr val="00B05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US" sz="1600"/>
              <a:t>3</a:t>
            </a:r>
          </a:p>
        </p:txBody>
      </p:sp>
      <p:sp>
        <p:nvSpPr>
          <p:cNvPr id="85" name="Oval 84">
            <a:extLst>
              <a:ext uri="{FF2B5EF4-FFF2-40B4-BE49-F238E27FC236}">
                <a16:creationId xmlns:a16="http://schemas.microsoft.com/office/drawing/2014/main" id="{147C3795-FC5A-4349-90C2-C2E6A2358108}"/>
              </a:ext>
            </a:extLst>
          </p:cNvPr>
          <p:cNvSpPr/>
          <p:nvPr/>
        </p:nvSpPr>
        <p:spPr>
          <a:xfrm>
            <a:off x="4862416" y="4905528"/>
            <a:ext cx="337279" cy="337279"/>
          </a:xfrm>
          <a:prstGeom prst="ellipse">
            <a:avLst/>
          </a:prstGeom>
          <a:solidFill>
            <a:srgbClr val="00B05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US" sz="1600"/>
              <a:t>14</a:t>
            </a:r>
          </a:p>
        </p:txBody>
      </p:sp>
      <p:sp>
        <p:nvSpPr>
          <p:cNvPr id="86" name="Oval 85">
            <a:extLst>
              <a:ext uri="{FF2B5EF4-FFF2-40B4-BE49-F238E27FC236}">
                <a16:creationId xmlns:a16="http://schemas.microsoft.com/office/drawing/2014/main" id="{07E4139C-6C34-4506-A851-8DA1FBC1C3BF}"/>
              </a:ext>
            </a:extLst>
          </p:cNvPr>
          <p:cNvSpPr/>
          <p:nvPr/>
        </p:nvSpPr>
        <p:spPr>
          <a:xfrm>
            <a:off x="5894037" y="4905528"/>
            <a:ext cx="337279" cy="337279"/>
          </a:xfrm>
          <a:prstGeom prst="ellipse">
            <a:avLst/>
          </a:prstGeom>
          <a:solidFill>
            <a:srgbClr val="00B05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US" sz="1600"/>
              <a:t>1</a:t>
            </a:r>
          </a:p>
        </p:txBody>
      </p:sp>
      <p:sp>
        <p:nvSpPr>
          <p:cNvPr id="34" name="Oval 33">
            <a:extLst>
              <a:ext uri="{FF2B5EF4-FFF2-40B4-BE49-F238E27FC236}">
                <a16:creationId xmlns:a16="http://schemas.microsoft.com/office/drawing/2014/main" id="{2A828D9E-6127-4802-B4F3-80B7705592C7}"/>
              </a:ext>
            </a:extLst>
          </p:cNvPr>
          <p:cNvSpPr/>
          <p:nvPr/>
        </p:nvSpPr>
        <p:spPr>
          <a:xfrm>
            <a:off x="8227232" y="4905527"/>
            <a:ext cx="337279" cy="337279"/>
          </a:xfrm>
          <a:prstGeom prst="ellipse">
            <a:avLst/>
          </a:prstGeom>
          <a:solidFill>
            <a:srgbClr val="00B05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US" sz="1600"/>
              <a:t>25</a:t>
            </a:r>
          </a:p>
        </p:txBody>
      </p:sp>
    </p:spTree>
    <p:extLst>
      <p:ext uri="{BB962C8B-B14F-4D97-AF65-F5344CB8AC3E}">
        <p14:creationId xmlns:p14="http://schemas.microsoft.com/office/powerpoint/2010/main" val="432252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C130A31-488D-40D2-B878-78D9C9FBEA8C}"/>
              </a:ext>
            </a:extLst>
          </p:cNvPr>
          <p:cNvSpPr/>
          <p:nvPr/>
        </p:nvSpPr>
        <p:spPr>
          <a:xfrm>
            <a:off x="3120129" y="858559"/>
            <a:ext cx="2930250" cy="906378"/>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50000"/>
                  </a:schemeClr>
                </a:solidFill>
              </a:rPr>
              <a:t>Vendor</a:t>
            </a:r>
          </a:p>
        </p:txBody>
      </p:sp>
      <p:sp>
        <p:nvSpPr>
          <p:cNvPr id="9" name="Rectangle 8">
            <a:extLst>
              <a:ext uri="{FF2B5EF4-FFF2-40B4-BE49-F238E27FC236}">
                <a16:creationId xmlns:a16="http://schemas.microsoft.com/office/drawing/2014/main" id="{6A20E830-1BC1-4F3D-8F19-F09A81B17526}"/>
              </a:ext>
            </a:extLst>
          </p:cNvPr>
          <p:cNvSpPr/>
          <p:nvPr/>
        </p:nvSpPr>
        <p:spPr>
          <a:xfrm>
            <a:off x="6081653" y="858558"/>
            <a:ext cx="5542436" cy="906379"/>
          </a:xfrm>
          <a:prstGeom prst="rect">
            <a:avLst/>
          </a:prstGeom>
          <a:solidFill>
            <a:srgbClr val="FFC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4A92E9-F3AA-45AA-A5D4-D5E99E28B0DF}"/>
              </a:ext>
            </a:extLst>
          </p:cNvPr>
          <p:cNvSpPr/>
          <p:nvPr/>
        </p:nvSpPr>
        <p:spPr>
          <a:xfrm>
            <a:off x="6058526" y="858559"/>
            <a:ext cx="5573570" cy="88862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solidFill>
                  <a:schemeClr val="tx1"/>
                </a:solidFill>
              </a:rPr>
              <a:t>Both</a:t>
            </a:r>
          </a:p>
        </p:txBody>
      </p:sp>
      <p:grpSp>
        <p:nvGrpSpPr>
          <p:cNvPr id="20" name="Group 19">
            <a:extLst>
              <a:ext uri="{FF2B5EF4-FFF2-40B4-BE49-F238E27FC236}">
                <a16:creationId xmlns:a16="http://schemas.microsoft.com/office/drawing/2014/main" id="{244E59F4-658D-4BEA-8901-6A05193C8902}"/>
              </a:ext>
            </a:extLst>
          </p:cNvPr>
          <p:cNvGrpSpPr/>
          <p:nvPr/>
        </p:nvGrpSpPr>
        <p:grpSpPr>
          <a:xfrm>
            <a:off x="2815328" y="858558"/>
            <a:ext cx="799742" cy="5219671"/>
            <a:chOff x="2815328" y="858558"/>
            <a:chExt cx="799742" cy="5219671"/>
          </a:xfrm>
        </p:grpSpPr>
        <p:sp>
          <p:nvSpPr>
            <p:cNvPr id="13" name="TextBox 12">
              <a:extLst>
                <a:ext uri="{FF2B5EF4-FFF2-40B4-BE49-F238E27FC236}">
                  <a16:creationId xmlns:a16="http://schemas.microsoft.com/office/drawing/2014/main" id="{F61FCA50-98A8-40B3-81DE-3B19D19DA584}"/>
                </a:ext>
              </a:extLst>
            </p:cNvPr>
            <p:cNvSpPr txBox="1"/>
            <p:nvPr/>
          </p:nvSpPr>
          <p:spPr>
            <a:xfrm>
              <a:off x="2815328" y="5801230"/>
              <a:ext cx="799742" cy="276999"/>
            </a:xfrm>
            <a:prstGeom prst="rect">
              <a:avLst/>
            </a:prstGeom>
            <a:noFill/>
          </p:spPr>
          <p:txBody>
            <a:bodyPr wrap="square" rtlCol="0">
              <a:spAutoFit/>
            </a:bodyPr>
            <a:lstStyle/>
            <a:p>
              <a:r>
                <a:rPr lang="en-US" sz="1200" b="1" i="1" u="sng"/>
                <a:t>March 1</a:t>
              </a:r>
            </a:p>
          </p:txBody>
        </p:sp>
        <p:cxnSp>
          <p:nvCxnSpPr>
            <p:cNvPr id="19" name="Straight Connector 18">
              <a:extLst>
                <a:ext uri="{FF2B5EF4-FFF2-40B4-BE49-F238E27FC236}">
                  <a16:creationId xmlns:a16="http://schemas.microsoft.com/office/drawing/2014/main" id="{59B7CE18-D8C3-4E18-B6DB-02181EA24D52}"/>
                </a:ext>
              </a:extLst>
            </p:cNvPr>
            <p:cNvCxnSpPr>
              <a:stCxn id="13" idx="0"/>
            </p:cNvCxnSpPr>
            <p:nvPr/>
          </p:nvCxnSpPr>
          <p:spPr>
            <a:xfrm flipH="1" flipV="1">
              <a:off x="3211033" y="858558"/>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E4B5230C-091A-482D-944B-67C09F6F2ED0}"/>
              </a:ext>
            </a:extLst>
          </p:cNvPr>
          <p:cNvGrpSpPr/>
          <p:nvPr/>
        </p:nvGrpSpPr>
        <p:grpSpPr>
          <a:xfrm>
            <a:off x="4405126" y="858558"/>
            <a:ext cx="799742" cy="5219671"/>
            <a:chOff x="4405126" y="858558"/>
            <a:chExt cx="799742" cy="5219671"/>
          </a:xfrm>
        </p:grpSpPr>
        <p:sp>
          <p:nvSpPr>
            <p:cNvPr id="21" name="TextBox 20">
              <a:extLst>
                <a:ext uri="{FF2B5EF4-FFF2-40B4-BE49-F238E27FC236}">
                  <a16:creationId xmlns:a16="http://schemas.microsoft.com/office/drawing/2014/main" id="{DCCA07A1-7DFD-4A1E-8BBD-AA95397E7DFF}"/>
                </a:ext>
              </a:extLst>
            </p:cNvPr>
            <p:cNvSpPr txBox="1"/>
            <p:nvPr/>
          </p:nvSpPr>
          <p:spPr>
            <a:xfrm>
              <a:off x="4405126" y="5801230"/>
              <a:ext cx="799742" cy="276999"/>
            </a:xfrm>
            <a:prstGeom prst="rect">
              <a:avLst/>
            </a:prstGeom>
            <a:noFill/>
          </p:spPr>
          <p:txBody>
            <a:bodyPr wrap="square" rtlCol="0">
              <a:spAutoFit/>
            </a:bodyPr>
            <a:lstStyle/>
            <a:p>
              <a:pPr algn="ctr"/>
              <a:r>
                <a:rPr lang="en-US" sz="1200" b="1" i="1" u="sng"/>
                <a:t>April 1</a:t>
              </a:r>
            </a:p>
          </p:txBody>
        </p:sp>
        <p:cxnSp>
          <p:nvCxnSpPr>
            <p:cNvPr id="22" name="Straight Connector 21">
              <a:extLst>
                <a:ext uri="{FF2B5EF4-FFF2-40B4-BE49-F238E27FC236}">
                  <a16:creationId xmlns:a16="http://schemas.microsoft.com/office/drawing/2014/main" id="{C2CE9013-4269-452C-83F1-8D251D43A696}"/>
                </a:ext>
              </a:extLst>
            </p:cNvPr>
            <p:cNvCxnSpPr>
              <a:stCxn id="21" idx="0"/>
            </p:cNvCxnSpPr>
            <p:nvPr/>
          </p:nvCxnSpPr>
          <p:spPr>
            <a:xfrm flipH="1" flipV="1">
              <a:off x="4800831" y="858558"/>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39" name="Group 38">
            <a:extLst>
              <a:ext uri="{FF2B5EF4-FFF2-40B4-BE49-F238E27FC236}">
                <a16:creationId xmlns:a16="http://schemas.microsoft.com/office/drawing/2014/main" id="{C958A884-51F9-4C0A-B663-4CF654ED8392}"/>
              </a:ext>
            </a:extLst>
          </p:cNvPr>
          <p:cNvGrpSpPr/>
          <p:nvPr/>
        </p:nvGrpSpPr>
        <p:grpSpPr>
          <a:xfrm>
            <a:off x="5903767" y="857415"/>
            <a:ext cx="799742" cy="5219671"/>
            <a:chOff x="5903767" y="857415"/>
            <a:chExt cx="799742" cy="5219671"/>
          </a:xfrm>
        </p:grpSpPr>
        <p:sp>
          <p:nvSpPr>
            <p:cNvPr id="23" name="TextBox 22">
              <a:extLst>
                <a:ext uri="{FF2B5EF4-FFF2-40B4-BE49-F238E27FC236}">
                  <a16:creationId xmlns:a16="http://schemas.microsoft.com/office/drawing/2014/main" id="{B38EAFC9-6FBA-4C2C-A9D8-24CC89BD3FE2}"/>
                </a:ext>
              </a:extLst>
            </p:cNvPr>
            <p:cNvSpPr txBox="1"/>
            <p:nvPr/>
          </p:nvSpPr>
          <p:spPr>
            <a:xfrm>
              <a:off x="5903767" y="5800087"/>
              <a:ext cx="799742" cy="276999"/>
            </a:xfrm>
            <a:prstGeom prst="rect">
              <a:avLst/>
            </a:prstGeom>
            <a:noFill/>
          </p:spPr>
          <p:txBody>
            <a:bodyPr wrap="square" rtlCol="0">
              <a:spAutoFit/>
            </a:bodyPr>
            <a:lstStyle/>
            <a:p>
              <a:pPr algn="ctr"/>
              <a:r>
                <a:rPr lang="en-US" sz="1200" b="1" i="1" u="sng"/>
                <a:t>May 1</a:t>
              </a:r>
            </a:p>
          </p:txBody>
        </p:sp>
        <p:cxnSp>
          <p:nvCxnSpPr>
            <p:cNvPr id="24" name="Straight Connector 23">
              <a:extLst>
                <a:ext uri="{FF2B5EF4-FFF2-40B4-BE49-F238E27FC236}">
                  <a16:creationId xmlns:a16="http://schemas.microsoft.com/office/drawing/2014/main" id="{1B12AD17-780A-4464-8C18-8B8EEC8CBA8C}"/>
                </a:ext>
              </a:extLst>
            </p:cNvPr>
            <p:cNvCxnSpPr>
              <a:stCxn id="23" idx="0"/>
            </p:cNvCxnSpPr>
            <p:nvPr/>
          </p:nvCxnSpPr>
          <p:spPr>
            <a:xfrm flipH="1" flipV="1">
              <a:off x="6299472" y="857415"/>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40" name="Group 39">
            <a:extLst>
              <a:ext uri="{FF2B5EF4-FFF2-40B4-BE49-F238E27FC236}">
                <a16:creationId xmlns:a16="http://schemas.microsoft.com/office/drawing/2014/main" id="{CC44C1E0-D3ED-41D3-A356-F92F256602D3}"/>
              </a:ext>
            </a:extLst>
          </p:cNvPr>
          <p:cNvGrpSpPr/>
          <p:nvPr/>
        </p:nvGrpSpPr>
        <p:grpSpPr>
          <a:xfrm>
            <a:off x="7707409" y="858558"/>
            <a:ext cx="799742" cy="5219671"/>
            <a:chOff x="7707409" y="858558"/>
            <a:chExt cx="799742" cy="5219671"/>
          </a:xfrm>
        </p:grpSpPr>
        <p:sp>
          <p:nvSpPr>
            <p:cNvPr id="28" name="TextBox 27">
              <a:extLst>
                <a:ext uri="{FF2B5EF4-FFF2-40B4-BE49-F238E27FC236}">
                  <a16:creationId xmlns:a16="http://schemas.microsoft.com/office/drawing/2014/main" id="{C5DEF24A-99E7-40AD-9225-712CAE3547C9}"/>
                </a:ext>
              </a:extLst>
            </p:cNvPr>
            <p:cNvSpPr txBox="1"/>
            <p:nvPr/>
          </p:nvSpPr>
          <p:spPr>
            <a:xfrm>
              <a:off x="7707409" y="5801230"/>
              <a:ext cx="799742" cy="276999"/>
            </a:xfrm>
            <a:prstGeom prst="rect">
              <a:avLst/>
            </a:prstGeom>
            <a:noFill/>
          </p:spPr>
          <p:txBody>
            <a:bodyPr wrap="square" rtlCol="0">
              <a:spAutoFit/>
            </a:bodyPr>
            <a:lstStyle/>
            <a:p>
              <a:pPr algn="ctr"/>
              <a:r>
                <a:rPr lang="en-US" sz="1200" b="1" i="1" u="sng"/>
                <a:t>June 1</a:t>
              </a:r>
            </a:p>
          </p:txBody>
        </p:sp>
        <p:cxnSp>
          <p:nvCxnSpPr>
            <p:cNvPr id="29" name="Straight Connector 28">
              <a:extLst>
                <a:ext uri="{FF2B5EF4-FFF2-40B4-BE49-F238E27FC236}">
                  <a16:creationId xmlns:a16="http://schemas.microsoft.com/office/drawing/2014/main" id="{D64F287A-FEE1-4CE0-B8FC-DC049807869F}"/>
                </a:ext>
              </a:extLst>
            </p:cNvPr>
            <p:cNvCxnSpPr>
              <a:stCxn id="28" idx="0"/>
            </p:cNvCxnSpPr>
            <p:nvPr/>
          </p:nvCxnSpPr>
          <p:spPr>
            <a:xfrm flipH="1" flipV="1">
              <a:off x="8103114" y="858558"/>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41" name="Group 40">
            <a:extLst>
              <a:ext uri="{FF2B5EF4-FFF2-40B4-BE49-F238E27FC236}">
                <a16:creationId xmlns:a16="http://schemas.microsoft.com/office/drawing/2014/main" id="{EF68225F-46C6-467F-861C-C686E81DC88F}"/>
              </a:ext>
            </a:extLst>
          </p:cNvPr>
          <p:cNvGrpSpPr/>
          <p:nvPr/>
        </p:nvGrpSpPr>
        <p:grpSpPr>
          <a:xfrm>
            <a:off x="10431206" y="857415"/>
            <a:ext cx="799742" cy="5219671"/>
            <a:chOff x="10431206" y="857415"/>
            <a:chExt cx="799742" cy="5219671"/>
          </a:xfrm>
        </p:grpSpPr>
        <p:sp>
          <p:nvSpPr>
            <p:cNvPr id="30" name="TextBox 29">
              <a:extLst>
                <a:ext uri="{FF2B5EF4-FFF2-40B4-BE49-F238E27FC236}">
                  <a16:creationId xmlns:a16="http://schemas.microsoft.com/office/drawing/2014/main" id="{BEE17F29-74DF-48BF-9BFA-50CA4697DEE7}"/>
                </a:ext>
              </a:extLst>
            </p:cNvPr>
            <p:cNvSpPr txBox="1"/>
            <p:nvPr/>
          </p:nvSpPr>
          <p:spPr>
            <a:xfrm>
              <a:off x="10431206" y="5800087"/>
              <a:ext cx="799742" cy="276999"/>
            </a:xfrm>
            <a:prstGeom prst="rect">
              <a:avLst/>
            </a:prstGeom>
            <a:noFill/>
            <a:ln>
              <a:noFill/>
            </a:ln>
          </p:spPr>
          <p:txBody>
            <a:bodyPr wrap="square" rtlCol="0">
              <a:spAutoFit/>
            </a:bodyPr>
            <a:lstStyle/>
            <a:p>
              <a:r>
                <a:rPr lang="en-US" sz="1200" b="1" i="1" u="sng">
                  <a:solidFill>
                    <a:srgbClr val="0070C0"/>
                  </a:solidFill>
                </a:rPr>
                <a:t>July 1</a:t>
              </a:r>
            </a:p>
          </p:txBody>
        </p:sp>
        <p:cxnSp>
          <p:nvCxnSpPr>
            <p:cNvPr id="31" name="Straight Connector 30">
              <a:extLst>
                <a:ext uri="{FF2B5EF4-FFF2-40B4-BE49-F238E27FC236}">
                  <a16:creationId xmlns:a16="http://schemas.microsoft.com/office/drawing/2014/main" id="{9889FC82-A5D9-4AD1-BA85-C6462607715A}"/>
                </a:ext>
              </a:extLst>
            </p:cNvPr>
            <p:cNvCxnSpPr>
              <a:stCxn id="30" idx="0"/>
            </p:cNvCxnSpPr>
            <p:nvPr/>
          </p:nvCxnSpPr>
          <p:spPr>
            <a:xfrm flipH="1" flipV="1">
              <a:off x="10826911" y="857415"/>
              <a:ext cx="4166" cy="4942672"/>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grpSp>
      <p:sp>
        <p:nvSpPr>
          <p:cNvPr id="34" name="Arrow: Right 33">
            <a:extLst>
              <a:ext uri="{FF2B5EF4-FFF2-40B4-BE49-F238E27FC236}">
                <a16:creationId xmlns:a16="http://schemas.microsoft.com/office/drawing/2014/main" id="{776FFFAE-DF87-41A9-AEF5-F4A2B2826191}"/>
              </a:ext>
            </a:extLst>
          </p:cNvPr>
          <p:cNvSpPr/>
          <p:nvPr/>
        </p:nvSpPr>
        <p:spPr>
          <a:xfrm>
            <a:off x="1181915" y="943184"/>
            <a:ext cx="1971395" cy="818058"/>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Tech Data Workstream</a:t>
            </a:r>
          </a:p>
        </p:txBody>
      </p:sp>
      <p:grpSp>
        <p:nvGrpSpPr>
          <p:cNvPr id="10" name="Group 9">
            <a:extLst>
              <a:ext uri="{FF2B5EF4-FFF2-40B4-BE49-F238E27FC236}">
                <a16:creationId xmlns:a16="http://schemas.microsoft.com/office/drawing/2014/main" id="{813665F4-42FF-4B3B-AD8A-EEE02D4FEB43}"/>
              </a:ext>
            </a:extLst>
          </p:cNvPr>
          <p:cNvGrpSpPr/>
          <p:nvPr/>
        </p:nvGrpSpPr>
        <p:grpSpPr>
          <a:xfrm>
            <a:off x="4239661" y="866963"/>
            <a:ext cx="799742" cy="5071623"/>
            <a:chOff x="3526582" y="857415"/>
            <a:chExt cx="799742" cy="5220815"/>
          </a:xfrm>
        </p:grpSpPr>
        <p:sp>
          <p:nvSpPr>
            <p:cNvPr id="36" name="TextBox 35">
              <a:extLst>
                <a:ext uri="{FF2B5EF4-FFF2-40B4-BE49-F238E27FC236}">
                  <a16:creationId xmlns:a16="http://schemas.microsoft.com/office/drawing/2014/main" id="{3DF3B856-343A-4E64-A334-84DB60E52826}"/>
                </a:ext>
              </a:extLst>
            </p:cNvPr>
            <p:cNvSpPr txBox="1"/>
            <p:nvPr/>
          </p:nvSpPr>
          <p:spPr>
            <a:xfrm>
              <a:off x="3526582" y="5801231"/>
              <a:ext cx="799742" cy="276999"/>
            </a:xfrm>
            <a:prstGeom prst="rect">
              <a:avLst/>
            </a:prstGeom>
            <a:noFill/>
          </p:spPr>
          <p:txBody>
            <a:bodyPr wrap="square" rtlCol="0">
              <a:spAutoFit/>
            </a:bodyPr>
            <a:lstStyle/>
            <a:p>
              <a:pPr algn="ctr"/>
              <a:r>
                <a:rPr lang="en-US" sz="1200" b="1" i="1" u="sng">
                  <a:solidFill>
                    <a:schemeClr val="accent6">
                      <a:lumMod val="75000"/>
                    </a:schemeClr>
                  </a:solidFill>
                </a:rPr>
                <a:t>NOW</a:t>
              </a:r>
            </a:p>
          </p:txBody>
        </p:sp>
        <p:cxnSp>
          <p:nvCxnSpPr>
            <p:cNvPr id="37" name="Straight Connector 36">
              <a:extLst>
                <a:ext uri="{FF2B5EF4-FFF2-40B4-BE49-F238E27FC236}">
                  <a16:creationId xmlns:a16="http://schemas.microsoft.com/office/drawing/2014/main" id="{9B48EC91-3C25-4C20-8E89-D6FDA5066CE7}"/>
                </a:ext>
              </a:extLst>
            </p:cNvPr>
            <p:cNvCxnSpPr>
              <a:cxnSpLocks/>
            </p:cNvCxnSpPr>
            <p:nvPr/>
          </p:nvCxnSpPr>
          <p:spPr>
            <a:xfrm flipH="1" flipV="1">
              <a:off x="3921700" y="857415"/>
              <a:ext cx="4166" cy="4942672"/>
            </a:xfrm>
            <a:prstGeom prst="line">
              <a:avLst/>
            </a:prstGeom>
            <a:ln>
              <a:solidFill>
                <a:schemeClr val="accent6">
                  <a:lumMod val="75000"/>
                </a:schemeClr>
              </a:solidFill>
            </a:ln>
          </p:spPr>
          <p:style>
            <a:lnRef idx="1">
              <a:schemeClr val="dk1"/>
            </a:lnRef>
            <a:fillRef idx="0">
              <a:schemeClr val="dk1"/>
            </a:fillRef>
            <a:effectRef idx="0">
              <a:schemeClr val="dk1"/>
            </a:effectRef>
            <a:fontRef idx="minor">
              <a:schemeClr val="tx1"/>
            </a:fontRef>
          </p:style>
        </p:cxnSp>
      </p:grpSp>
      <p:sp>
        <p:nvSpPr>
          <p:cNvPr id="43" name="Rectangle 42">
            <a:extLst>
              <a:ext uri="{FF2B5EF4-FFF2-40B4-BE49-F238E27FC236}">
                <a16:creationId xmlns:a16="http://schemas.microsoft.com/office/drawing/2014/main" id="{39DA1E02-E5FE-4DE9-85E6-A536992E6C75}"/>
              </a:ext>
            </a:extLst>
          </p:cNvPr>
          <p:cNvSpPr/>
          <p:nvPr/>
        </p:nvSpPr>
        <p:spPr>
          <a:xfrm>
            <a:off x="3116632" y="853720"/>
            <a:ext cx="2943354" cy="353967"/>
          </a:xfrm>
          <a:prstGeom prst="rect">
            <a:avLst/>
          </a:prstGeom>
          <a:solidFill>
            <a:srgbClr val="7030A0">
              <a:alpha val="25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800" b="1" i="1">
                <a:solidFill>
                  <a:schemeClr val="bg1">
                    <a:lumMod val="50000"/>
                  </a:schemeClr>
                </a:solidFill>
              </a:rPr>
              <a:t>Contract Phase 1 </a:t>
            </a:r>
          </a:p>
        </p:txBody>
      </p:sp>
      <p:sp>
        <p:nvSpPr>
          <p:cNvPr id="44" name="Rectangle 43">
            <a:extLst>
              <a:ext uri="{FF2B5EF4-FFF2-40B4-BE49-F238E27FC236}">
                <a16:creationId xmlns:a16="http://schemas.microsoft.com/office/drawing/2014/main" id="{639FE5CC-F8AA-40B3-A4B6-0849637DF13C}"/>
              </a:ext>
            </a:extLst>
          </p:cNvPr>
          <p:cNvSpPr/>
          <p:nvPr/>
        </p:nvSpPr>
        <p:spPr>
          <a:xfrm>
            <a:off x="6059985" y="853720"/>
            <a:ext cx="5542436" cy="350274"/>
          </a:xfrm>
          <a:prstGeom prst="rect">
            <a:avLst/>
          </a:prstGeom>
          <a:solidFill>
            <a:srgbClr val="7030A0">
              <a:alpha val="25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800" b="1" i="1">
                <a:solidFill>
                  <a:schemeClr val="bg1">
                    <a:lumMod val="50000"/>
                  </a:schemeClr>
                </a:solidFill>
              </a:rPr>
              <a:t>Contract Phase 2</a:t>
            </a:r>
          </a:p>
        </p:txBody>
      </p:sp>
      <p:sp>
        <p:nvSpPr>
          <p:cNvPr id="42" name="Rectangle 41">
            <a:extLst>
              <a:ext uri="{FF2B5EF4-FFF2-40B4-BE49-F238E27FC236}">
                <a16:creationId xmlns:a16="http://schemas.microsoft.com/office/drawing/2014/main" id="{BB03FE57-01F7-4296-8545-2528AECF197A}"/>
              </a:ext>
            </a:extLst>
          </p:cNvPr>
          <p:cNvSpPr/>
          <p:nvPr/>
        </p:nvSpPr>
        <p:spPr>
          <a:xfrm>
            <a:off x="3120126" y="2745091"/>
            <a:ext cx="2561055" cy="513042"/>
          </a:xfrm>
          <a:prstGeom prst="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 Questions</a:t>
            </a:r>
            <a:br>
              <a:rPr lang="en-US">
                <a:solidFill>
                  <a:schemeClr val="tx1"/>
                </a:solidFill>
              </a:rPr>
            </a:br>
            <a:r>
              <a:rPr lang="en-US">
                <a:solidFill>
                  <a:schemeClr val="tx1"/>
                </a:solidFill>
              </a:rPr>
              <a:t>(Author/Core)</a:t>
            </a:r>
          </a:p>
        </p:txBody>
      </p:sp>
      <p:sp>
        <p:nvSpPr>
          <p:cNvPr id="4" name="Diamond 3">
            <a:extLst>
              <a:ext uri="{FF2B5EF4-FFF2-40B4-BE49-F238E27FC236}">
                <a16:creationId xmlns:a16="http://schemas.microsoft.com/office/drawing/2014/main" id="{B0CA7090-4B2F-4D46-9AD7-6BBAED3605A5}"/>
              </a:ext>
            </a:extLst>
          </p:cNvPr>
          <p:cNvSpPr/>
          <p:nvPr/>
        </p:nvSpPr>
        <p:spPr>
          <a:xfrm>
            <a:off x="5578345" y="2875872"/>
            <a:ext cx="204357" cy="204357"/>
          </a:xfrm>
          <a:prstGeom prst="diamond">
            <a:avLst/>
          </a:prstGeom>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8F2EBFEE-1513-4814-AA29-0FF1035C1315}"/>
              </a:ext>
            </a:extLst>
          </p:cNvPr>
          <p:cNvSpPr txBox="1"/>
          <p:nvPr/>
        </p:nvSpPr>
        <p:spPr>
          <a:xfrm>
            <a:off x="4881263" y="1385139"/>
            <a:ext cx="1609576" cy="430887"/>
          </a:xfrm>
          <a:prstGeom prst="rect">
            <a:avLst/>
          </a:prstGeom>
          <a:noFill/>
        </p:spPr>
        <p:txBody>
          <a:bodyPr wrap="square">
            <a:spAutoFit/>
          </a:bodyPr>
          <a:lstStyle/>
          <a:p>
            <a:r>
              <a:rPr lang="en-US" sz="1100">
                <a:solidFill>
                  <a:schemeClr val="tx1"/>
                </a:solidFill>
              </a:rPr>
              <a:t>Data Verified –&gt; Data Mapping 100%</a:t>
            </a:r>
          </a:p>
        </p:txBody>
      </p:sp>
      <p:sp>
        <p:nvSpPr>
          <p:cNvPr id="53" name="Rectangle 52">
            <a:extLst>
              <a:ext uri="{FF2B5EF4-FFF2-40B4-BE49-F238E27FC236}">
                <a16:creationId xmlns:a16="http://schemas.microsoft.com/office/drawing/2014/main" id="{C3310269-435B-4B58-8E76-1523D5D481A5}"/>
              </a:ext>
            </a:extLst>
          </p:cNvPr>
          <p:cNvSpPr/>
          <p:nvPr/>
        </p:nvSpPr>
        <p:spPr>
          <a:xfrm>
            <a:off x="3124958" y="4130127"/>
            <a:ext cx="801496" cy="513042"/>
          </a:xfrm>
          <a:prstGeom prst="rect">
            <a:avLst/>
          </a:prstGeom>
          <a:solidFill>
            <a:srgbClr val="00B0F0">
              <a:alpha val="25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PIRC </a:t>
            </a:r>
            <a:r>
              <a:rPr lang="en-US" sz="1200">
                <a:solidFill>
                  <a:schemeClr val="tx1"/>
                </a:solidFill>
              </a:rPr>
              <a:t>(done)</a:t>
            </a:r>
            <a:endParaRPr lang="en-US">
              <a:solidFill>
                <a:schemeClr val="tx1"/>
              </a:solidFill>
            </a:endParaRPr>
          </a:p>
        </p:txBody>
      </p:sp>
      <p:sp>
        <p:nvSpPr>
          <p:cNvPr id="18" name="Rectangle 17">
            <a:extLst>
              <a:ext uri="{FF2B5EF4-FFF2-40B4-BE49-F238E27FC236}">
                <a16:creationId xmlns:a16="http://schemas.microsoft.com/office/drawing/2014/main" id="{84A82570-642F-4214-8EEF-F48C756CA419}"/>
              </a:ext>
            </a:extLst>
          </p:cNvPr>
          <p:cNvSpPr/>
          <p:nvPr/>
        </p:nvSpPr>
        <p:spPr>
          <a:xfrm>
            <a:off x="10831077" y="1203994"/>
            <a:ext cx="767177" cy="557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lumMod val="50000"/>
                  </a:schemeClr>
                </a:solidFill>
              </a:rPr>
              <a:t>4 weeks Support</a:t>
            </a:r>
          </a:p>
        </p:txBody>
      </p:sp>
      <p:sp>
        <p:nvSpPr>
          <p:cNvPr id="55" name="Rectangle 54">
            <a:extLst>
              <a:ext uri="{FF2B5EF4-FFF2-40B4-BE49-F238E27FC236}">
                <a16:creationId xmlns:a16="http://schemas.microsoft.com/office/drawing/2014/main" id="{449010F4-C707-4407-BEFE-C873F5744742}"/>
              </a:ext>
            </a:extLst>
          </p:cNvPr>
          <p:cNvSpPr/>
          <p:nvPr/>
        </p:nvSpPr>
        <p:spPr>
          <a:xfrm>
            <a:off x="3937348" y="4130128"/>
            <a:ext cx="2366290" cy="507934"/>
          </a:xfrm>
          <a:prstGeom prst="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Implement Security and test (with Vendor)</a:t>
            </a:r>
          </a:p>
        </p:txBody>
      </p:sp>
      <p:sp>
        <p:nvSpPr>
          <p:cNvPr id="56" name="Diamond 55">
            <a:extLst>
              <a:ext uri="{FF2B5EF4-FFF2-40B4-BE49-F238E27FC236}">
                <a16:creationId xmlns:a16="http://schemas.microsoft.com/office/drawing/2014/main" id="{E98B3B1C-2811-4F18-8DAC-EA9EDD192A39}"/>
              </a:ext>
            </a:extLst>
          </p:cNvPr>
          <p:cNvSpPr/>
          <p:nvPr/>
        </p:nvSpPr>
        <p:spPr>
          <a:xfrm>
            <a:off x="6212353" y="4284469"/>
            <a:ext cx="204357" cy="204357"/>
          </a:xfrm>
          <a:prstGeom prst="diamond">
            <a:avLst/>
          </a:prstGeom>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A29A19E7-F90E-4E1F-9E82-527668EDF40A}"/>
              </a:ext>
            </a:extLst>
          </p:cNvPr>
          <p:cNvCxnSpPr>
            <a:cxnSpLocks/>
            <a:stCxn id="56" idx="3"/>
          </p:cNvCxnSpPr>
          <p:nvPr/>
        </p:nvCxnSpPr>
        <p:spPr>
          <a:xfrm flipV="1">
            <a:off x="6416710" y="1717404"/>
            <a:ext cx="451115" cy="2669244"/>
          </a:xfrm>
          <a:prstGeom prst="bentConnector2">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F658215-608D-474A-8C2F-A825BE172ECC}"/>
              </a:ext>
            </a:extLst>
          </p:cNvPr>
          <p:cNvSpPr txBox="1"/>
          <p:nvPr/>
        </p:nvSpPr>
        <p:spPr>
          <a:xfrm>
            <a:off x="6567009" y="1286517"/>
            <a:ext cx="1080970" cy="430887"/>
          </a:xfrm>
          <a:prstGeom prst="rect">
            <a:avLst/>
          </a:prstGeom>
          <a:noFill/>
        </p:spPr>
        <p:txBody>
          <a:bodyPr wrap="square">
            <a:spAutoFit/>
          </a:bodyPr>
          <a:lstStyle/>
          <a:p>
            <a:r>
              <a:rPr lang="en-US" sz="1100">
                <a:solidFill>
                  <a:schemeClr val="tx1"/>
                </a:solidFill>
              </a:rPr>
              <a:t>Security testing can -&gt; 100%</a:t>
            </a:r>
          </a:p>
        </p:txBody>
      </p:sp>
      <p:sp>
        <p:nvSpPr>
          <p:cNvPr id="63" name="Diamond 62">
            <a:extLst>
              <a:ext uri="{FF2B5EF4-FFF2-40B4-BE49-F238E27FC236}">
                <a16:creationId xmlns:a16="http://schemas.microsoft.com/office/drawing/2014/main" id="{14BFCD85-3986-4364-BF8F-DB0838AEB813}"/>
              </a:ext>
            </a:extLst>
          </p:cNvPr>
          <p:cNvSpPr/>
          <p:nvPr/>
        </p:nvSpPr>
        <p:spPr>
          <a:xfrm>
            <a:off x="9457418" y="1669252"/>
            <a:ext cx="204357" cy="204357"/>
          </a:xfrm>
          <a:prstGeom prst="diamond">
            <a:avLst/>
          </a:prstGeom>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654F85B8-1303-4BB2-8AEB-C03D13FEAA90}"/>
              </a:ext>
            </a:extLst>
          </p:cNvPr>
          <p:cNvSpPr txBox="1"/>
          <p:nvPr/>
        </p:nvSpPr>
        <p:spPr>
          <a:xfrm>
            <a:off x="9713825" y="1849363"/>
            <a:ext cx="1609576" cy="600164"/>
          </a:xfrm>
          <a:prstGeom prst="rect">
            <a:avLst/>
          </a:prstGeom>
          <a:noFill/>
        </p:spPr>
        <p:txBody>
          <a:bodyPr wrap="square">
            <a:spAutoFit/>
          </a:bodyPr>
          <a:lstStyle/>
          <a:p>
            <a:r>
              <a:rPr lang="en-US" sz="1100"/>
              <a:t>Training/Support enabled on lower environment</a:t>
            </a:r>
            <a:endParaRPr lang="en-US" sz="1100">
              <a:solidFill>
                <a:schemeClr val="tx1"/>
              </a:solidFill>
            </a:endParaRPr>
          </a:p>
        </p:txBody>
      </p:sp>
      <p:sp>
        <p:nvSpPr>
          <p:cNvPr id="75" name="Arrow: Right 74">
            <a:extLst>
              <a:ext uri="{FF2B5EF4-FFF2-40B4-BE49-F238E27FC236}">
                <a16:creationId xmlns:a16="http://schemas.microsoft.com/office/drawing/2014/main" id="{345489E2-0C38-48F8-BD3C-B5631D6549CD}"/>
              </a:ext>
            </a:extLst>
          </p:cNvPr>
          <p:cNvSpPr/>
          <p:nvPr/>
        </p:nvSpPr>
        <p:spPr>
          <a:xfrm>
            <a:off x="1852697" y="1993351"/>
            <a:ext cx="1131041" cy="46934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Core VSR</a:t>
            </a:r>
          </a:p>
        </p:txBody>
      </p:sp>
      <p:sp>
        <p:nvSpPr>
          <p:cNvPr id="81" name="Rectangle 80">
            <a:extLst>
              <a:ext uri="{FF2B5EF4-FFF2-40B4-BE49-F238E27FC236}">
                <a16:creationId xmlns:a16="http://schemas.microsoft.com/office/drawing/2014/main" id="{B2C71C55-26DC-4567-81BF-5C1DD8B05E48}"/>
              </a:ext>
            </a:extLst>
          </p:cNvPr>
          <p:cNvSpPr/>
          <p:nvPr/>
        </p:nvSpPr>
        <p:spPr>
          <a:xfrm>
            <a:off x="3267249" y="2055718"/>
            <a:ext cx="2978964" cy="406973"/>
          </a:xfrm>
          <a:prstGeom prst="rect">
            <a:avLst/>
          </a:prstGeom>
          <a:solidFill>
            <a:srgbClr val="FF00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Need API Specs/Tech Info!!</a:t>
            </a:r>
          </a:p>
        </p:txBody>
      </p:sp>
      <p:sp>
        <p:nvSpPr>
          <p:cNvPr id="54" name="Diamond 53">
            <a:extLst>
              <a:ext uri="{FF2B5EF4-FFF2-40B4-BE49-F238E27FC236}">
                <a16:creationId xmlns:a16="http://schemas.microsoft.com/office/drawing/2014/main" id="{8EC676F6-0788-47AE-B012-EA1F0F059890}"/>
              </a:ext>
            </a:extLst>
          </p:cNvPr>
          <p:cNvSpPr/>
          <p:nvPr/>
        </p:nvSpPr>
        <p:spPr>
          <a:xfrm>
            <a:off x="7773368" y="2104779"/>
            <a:ext cx="204357" cy="204357"/>
          </a:xfrm>
          <a:prstGeom prst="diamond">
            <a:avLst/>
          </a:prstGeom>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a:solidFill>
                  <a:schemeClr val="tx1"/>
                </a:solidFill>
              </a:rPr>
              <a:t>?</a:t>
            </a:r>
            <a:endParaRPr lang="en-US">
              <a:solidFill>
                <a:schemeClr val="tx1"/>
              </a:solidFill>
            </a:endParaRPr>
          </a:p>
        </p:txBody>
      </p:sp>
      <p:sp>
        <p:nvSpPr>
          <p:cNvPr id="65" name="Diamond 64">
            <a:extLst>
              <a:ext uri="{FF2B5EF4-FFF2-40B4-BE49-F238E27FC236}">
                <a16:creationId xmlns:a16="http://schemas.microsoft.com/office/drawing/2014/main" id="{142B31E9-5C52-4D89-A8F3-143019BD0BB0}"/>
              </a:ext>
            </a:extLst>
          </p:cNvPr>
          <p:cNvSpPr/>
          <p:nvPr/>
        </p:nvSpPr>
        <p:spPr>
          <a:xfrm>
            <a:off x="7925768" y="2257179"/>
            <a:ext cx="204357" cy="204357"/>
          </a:xfrm>
          <a:prstGeom prst="diamond">
            <a:avLst/>
          </a:prstGeom>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a:solidFill>
                  <a:schemeClr val="tx1"/>
                </a:solidFill>
              </a:rPr>
              <a:t>?</a:t>
            </a:r>
            <a:endParaRPr lang="en-US">
              <a:solidFill>
                <a:schemeClr val="tx1"/>
              </a:solidFill>
            </a:endParaRPr>
          </a:p>
        </p:txBody>
      </p:sp>
      <p:sp>
        <p:nvSpPr>
          <p:cNvPr id="66" name="Diamond 65">
            <a:extLst>
              <a:ext uri="{FF2B5EF4-FFF2-40B4-BE49-F238E27FC236}">
                <a16:creationId xmlns:a16="http://schemas.microsoft.com/office/drawing/2014/main" id="{34B405C5-C930-48A0-9790-23AD08F4F36A}"/>
              </a:ext>
            </a:extLst>
          </p:cNvPr>
          <p:cNvSpPr/>
          <p:nvPr/>
        </p:nvSpPr>
        <p:spPr>
          <a:xfrm>
            <a:off x="7977818" y="2030732"/>
            <a:ext cx="204357" cy="204357"/>
          </a:xfrm>
          <a:prstGeom prst="diamond">
            <a:avLst/>
          </a:prstGeom>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a:solidFill>
                  <a:schemeClr val="tx1"/>
                </a:solidFill>
              </a:rPr>
              <a:t>?</a:t>
            </a:r>
            <a:endParaRPr lang="en-US">
              <a:solidFill>
                <a:schemeClr val="tx1"/>
              </a:solidFill>
            </a:endParaRPr>
          </a:p>
        </p:txBody>
      </p:sp>
      <p:sp>
        <p:nvSpPr>
          <p:cNvPr id="67" name="Diamond 66">
            <a:extLst>
              <a:ext uri="{FF2B5EF4-FFF2-40B4-BE49-F238E27FC236}">
                <a16:creationId xmlns:a16="http://schemas.microsoft.com/office/drawing/2014/main" id="{5FEE608D-6825-42F5-AF28-A2BBB1FA84C0}"/>
              </a:ext>
            </a:extLst>
          </p:cNvPr>
          <p:cNvSpPr/>
          <p:nvPr/>
        </p:nvSpPr>
        <p:spPr>
          <a:xfrm>
            <a:off x="8130397" y="2184000"/>
            <a:ext cx="204357" cy="204357"/>
          </a:xfrm>
          <a:prstGeom prst="diamond">
            <a:avLst/>
          </a:prstGeom>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a:solidFill>
                  <a:schemeClr val="tx1"/>
                </a:solidFill>
              </a:rPr>
              <a:t>?</a:t>
            </a:r>
            <a:endParaRPr lang="en-US">
              <a:solidFill>
                <a:schemeClr val="tx1"/>
              </a:solidFill>
            </a:endParaRPr>
          </a:p>
        </p:txBody>
      </p:sp>
      <p:cxnSp>
        <p:nvCxnSpPr>
          <p:cNvPr id="68" name="Connector: Elbow 67">
            <a:extLst>
              <a:ext uri="{FF2B5EF4-FFF2-40B4-BE49-F238E27FC236}">
                <a16:creationId xmlns:a16="http://schemas.microsoft.com/office/drawing/2014/main" id="{0A5D26EB-C94C-4FFC-A57C-6FF0723A10BF}"/>
              </a:ext>
            </a:extLst>
          </p:cNvPr>
          <p:cNvCxnSpPr>
            <a:cxnSpLocks/>
          </p:cNvCxnSpPr>
          <p:nvPr/>
        </p:nvCxnSpPr>
        <p:spPr>
          <a:xfrm rot="5400000" flipH="1" flipV="1">
            <a:off x="8075543" y="1832900"/>
            <a:ext cx="471147" cy="7261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C5F39BF-CE8D-4AA0-AC27-B222601ADB59}"/>
              </a:ext>
            </a:extLst>
          </p:cNvPr>
          <p:cNvSpPr txBox="1"/>
          <p:nvPr/>
        </p:nvSpPr>
        <p:spPr>
          <a:xfrm>
            <a:off x="7844158" y="1398397"/>
            <a:ext cx="1254940" cy="430887"/>
          </a:xfrm>
          <a:prstGeom prst="rect">
            <a:avLst/>
          </a:prstGeom>
          <a:noFill/>
        </p:spPr>
        <p:txBody>
          <a:bodyPr wrap="square">
            <a:spAutoFit/>
          </a:bodyPr>
          <a:lstStyle/>
          <a:p>
            <a:r>
              <a:rPr lang="en-US" sz="1100">
                <a:solidFill>
                  <a:schemeClr val="tx1"/>
                </a:solidFill>
              </a:rPr>
              <a:t>E2E testing can be done</a:t>
            </a:r>
          </a:p>
        </p:txBody>
      </p:sp>
      <p:sp>
        <p:nvSpPr>
          <p:cNvPr id="70" name="Rectangle 69">
            <a:extLst>
              <a:ext uri="{FF2B5EF4-FFF2-40B4-BE49-F238E27FC236}">
                <a16:creationId xmlns:a16="http://schemas.microsoft.com/office/drawing/2014/main" id="{26178175-C1D6-42DB-BA04-5761710DB6E5}"/>
              </a:ext>
            </a:extLst>
          </p:cNvPr>
          <p:cNvSpPr/>
          <p:nvPr/>
        </p:nvSpPr>
        <p:spPr>
          <a:xfrm>
            <a:off x="6820090" y="2047885"/>
            <a:ext cx="1629636" cy="406973"/>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bg1">
                    <a:lumMod val="50000"/>
                  </a:schemeClr>
                </a:solidFill>
              </a:rPr>
              <a:t>Core APIs</a:t>
            </a:r>
            <a:br>
              <a:rPr lang="en-US" sz="1400">
                <a:solidFill>
                  <a:schemeClr val="bg1">
                    <a:lumMod val="50000"/>
                  </a:schemeClr>
                </a:solidFill>
              </a:rPr>
            </a:br>
            <a:r>
              <a:rPr lang="en-US" sz="1400">
                <a:solidFill>
                  <a:schemeClr val="bg1">
                    <a:lumMod val="50000"/>
                  </a:schemeClr>
                </a:solidFill>
              </a:rPr>
              <a:t> go live?</a:t>
            </a:r>
          </a:p>
        </p:txBody>
      </p:sp>
      <p:sp>
        <p:nvSpPr>
          <p:cNvPr id="77" name="Rectangle 76">
            <a:extLst>
              <a:ext uri="{FF2B5EF4-FFF2-40B4-BE49-F238E27FC236}">
                <a16:creationId xmlns:a16="http://schemas.microsoft.com/office/drawing/2014/main" id="{B466C208-5061-4D6C-83CC-6EC2318A3F40}"/>
              </a:ext>
            </a:extLst>
          </p:cNvPr>
          <p:cNvSpPr/>
          <p:nvPr/>
        </p:nvSpPr>
        <p:spPr>
          <a:xfrm>
            <a:off x="10063899" y="5298270"/>
            <a:ext cx="767177" cy="5102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lumMod val="50000"/>
                  </a:schemeClr>
                </a:solidFill>
              </a:rPr>
              <a:t>UAT</a:t>
            </a:r>
          </a:p>
        </p:txBody>
      </p:sp>
      <p:sp>
        <p:nvSpPr>
          <p:cNvPr id="73" name="Title 1">
            <a:extLst>
              <a:ext uri="{FF2B5EF4-FFF2-40B4-BE49-F238E27FC236}">
                <a16:creationId xmlns:a16="http://schemas.microsoft.com/office/drawing/2014/main" id="{21F60495-C4E7-4165-8B7A-C310A7563DE7}"/>
              </a:ext>
            </a:extLst>
          </p:cNvPr>
          <p:cNvSpPr txBox="1">
            <a:spLocks/>
          </p:cNvSpPr>
          <p:nvPr/>
        </p:nvSpPr>
        <p:spPr>
          <a:xfrm>
            <a:off x="837727" y="254870"/>
            <a:ext cx="10515600" cy="60368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spc="-100">
                <a:solidFill>
                  <a:srgbClr val="8D9699"/>
                </a:solidFill>
                <a:latin typeface="Gotham Rounded Book" pitchFamily="2" charset="0"/>
              </a:rPr>
              <a:t>Author HPDI Program &amp; Timeline to 7/1/2021</a:t>
            </a:r>
            <a:endParaRPr lang="en-US" sz="3800" b="0" i="0" spc="-100" baseline="0">
              <a:solidFill>
                <a:srgbClr val="8D9699"/>
              </a:solidFill>
              <a:latin typeface="Gotham Rounded Book" pitchFamily="2" charset="0"/>
            </a:endParaRPr>
          </a:p>
        </p:txBody>
      </p:sp>
      <p:sp>
        <p:nvSpPr>
          <p:cNvPr id="59" name="Diamond 58">
            <a:extLst>
              <a:ext uri="{FF2B5EF4-FFF2-40B4-BE49-F238E27FC236}">
                <a16:creationId xmlns:a16="http://schemas.microsoft.com/office/drawing/2014/main" id="{7C933385-1ADA-4194-B5E8-09D678916292}"/>
              </a:ext>
            </a:extLst>
          </p:cNvPr>
          <p:cNvSpPr/>
          <p:nvPr/>
        </p:nvSpPr>
        <p:spPr>
          <a:xfrm>
            <a:off x="5989616" y="2181573"/>
            <a:ext cx="204357" cy="204357"/>
          </a:xfrm>
          <a:prstGeom prst="diamond">
            <a:avLst/>
          </a:prstGeom>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79" name="Connector: Elbow 78">
            <a:extLst>
              <a:ext uri="{FF2B5EF4-FFF2-40B4-BE49-F238E27FC236}">
                <a16:creationId xmlns:a16="http://schemas.microsoft.com/office/drawing/2014/main" id="{831EC2C1-4E66-45C6-B04D-F44316CC4699}"/>
              </a:ext>
            </a:extLst>
          </p:cNvPr>
          <p:cNvCxnSpPr>
            <a:cxnSpLocks/>
            <a:stCxn id="59" idx="3"/>
          </p:cNvCxnSpPr>
          <p:nvPr/>
        </p:nvCxnSpPr>
        <p:spPr>
          <a:xfrm flipV="1">
            <a:off x="6193973" y="1683803"/>
            <a:ext cx="540192" cy="59994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6" name="Diamond 95">
            <a:extLst>
              <a:ext uri="{FF2B5EF4-FFF2-40B4-BE49-F238E27FC236}">
                <a16:creationId xmlns:a16="http://schemas.microsoft.com/office/drawing/2014/main" id="{4CEE0AF9-68DC-4EDD-A97F-A9B01B659BC7}"/>
              </a:ext>
            </a:extLst>
          </p:cNvPr>
          <p:cNvSpPr/>
          <p:nvPr/>
        </p:nvSpPr>
        <p:spPr>
          <a:xfrm>
            <a:off x="3721960" y="4303331"/>
            <a:ext cx="204357" cy="204357"/>
          </a:xfrm>
          <a:prstGeom prst="diamond">
            <a:avLst/>
          </a:prstGeom>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60" name="Connector: Elbow 59">
            <a:extLst>
              <a:ext uri="{FF2B5EF4-FFF2-40B4-BE49-F238E27FC236}">
                <a16:creationId xmlns:a16="http://schemas.microsoft.com/office/drawing/2014/main" id="{A906F444-B0CB-4392-8131-30E3F2CB9403}"/>
              </a:ext>
            </a:extLst>
          </p:cNvPr>
          <p:cNvCxnSpPr>
            <a:cxnSpLocks/>
            <a:stCxn id="4" idx="3"/>
          </p:cNvCxnSpPr>
          <p:nvPr/>
        </p:nvCxnSpPr>
        <p:spPr>
          <a:xfrm flipV="1">
            <a:off x="5782702" y="1630782"/>
            <a:ext cx="178262" cy="1347269"/>
          </a:xfrm>
          <a:prstGeom prst="bentConnector2">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2" name="&quot;Not Allowed&quot; Symbol 61">
            <a:extLst>
              <a:ext uri="{FF2B5EF4-FFF2-40B4-BE49-F238E27FC236}">
                <a16:creationId xmlns:a16="http://schemas.microsoft.com/office/drawing/2014/main" id="{00BADA99-01D7-4A45-9B0F-97C189339866}"/>
              </a:ext>
            </a:extLst>
          </p:cNvPr>
          <p:cNvSpPr/>
          <p:nvPr/>
        </p:nvSpPr>
        <p:spPr>
          <a:xfrm>
            <a:off x="6358533" y="2131904"/>
            <a:ext cx="293577" cy="293577"/>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quot;Not Allowed&quot; Symbol 63">
            <a:extLst>
              <a:ext uri="{FF2B5EF4-FFF2-40B4-BE49-F238E27FC236}">
                <a16:creationId xmlns:a16="http://schemas.microsoft.com/office/drawing/2014/main" id="{8626A0E7-D804-44A2-8CBA-9220E778792D}"/>
              </a:ext>
            </a:extLst>
          </p:cNvPr>
          <p:cNvSpPr/>
          <p:nvPr/>
        </p:nvSpPr>
        <p:spPr>
          <a:xfrm>
            <a:off x="8219447" y="1781122"/>
            <a:ext cx="293577" cy="293577"/>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13F59F81-3D05-45B4-A08C-4F4102CBCFF3}"/>
              </a:ext>
            </a:extLst>
          </p:cNvPr>
          <p:cNvSpPr txBox="1"/>
          <p:nvPr/>
        </p:nvSpPr>
        <p:spPr>
          <a:xfrm>
            <a:off x="573455" y="2449527"/>
            <a:ext cx="2004210" cy="3416320"/>
          </a:xfrm>
          <a:prstGeom prst="rect">
            <a:avLst/>
          </a:prstGeom>
          <a:solidFill>
            <a:srgbClr val="FFFF00"/>
          </a:solidFill>
          <a:ln>
            <a:solidFill>
              <a:srgbClr val="FF0000"/>
            </a:solidFill>
          </a:ln>
        </p:spPr>
        <p:txBody>
          <a:bodyPr wrap="square" rtlCol="0">
            <a:spAutoFit/>
          </a:bodyPr>
          <a:lstStyle/>
          <a:p>
            <a:r>
              <a:rPr lang="en-US" sz="2400" b="1"/>
              <a:t>This is not OK and needs an agreed solution.</a:t>
            </a:r>
            <a:br>
              <a:rPr lang="en-US" sz="2400" b="1"/>
            </a:br>
            <a:br>
              <a:rPr lang="en-US" sz="2400" b="1"/>
            </a:br>
            <a:r>
              <a:rPr lang="en-US" sz="2400" b="1"/>
              <a:t>Needs Ashley/Matt Bone’s help (Devender)</a:t>
            </a:r>
          </a:p>
        </p:txBody>
      </p:sp>
      <p:sp>
        <p:nvSpPr>
          <p:cNvPr id="76" name="Rectangle 75">
            <a:extLst>
              <a:ext uri="{FF2B5EF4-FFF2-40B4-BE49-F238E27FC236}">
                <a16:creationId xmlns:a16="http://schemas.microsoft.com/office/drawing/2014/main" id="{6661C632-32F1-4912-88C3-FB399CE1C188}"/>
              </a:ext>
            </a:extLst>
          </p:cNvPr>
          <p:cNvSpPr/>
          <p:nvPr/>
        </p:nvSpPr>
        <p:spPr>
          <a:xfrm>
            <a:off x="5495674" y="4640184"/>
            <a:ext cx="801496" cy="513042"/>
          </a:xfrm>
          <a:prstGeom prst="rect">
            <a:avLst/>
          </a:prstGeom>
          <a:solidFill>
            <a:srgbClr val="00B0F0">
              <a:alpha val="25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SAR</a:t>
            </a:r>
            <a:br>
              <a:rPr lang="en-US">
                <a:solidFill>
                  <a:schemeClr val="tx1"/>
                </a:solidFill>
              </a:rPr>
            </a:br>
            <a:r>
              <a:rPr lang="en-US">
                <a:solidFill>
                  <a:schemeClr val="tx1"/>
                </a:solidFill>
              </a:rPr>
              <a:t> </a:t>
            </a:r>
            <a:r>
              <a:rPr lang="en-US" sz="1200">
                <a:solidFill>
                  <a:schemeClr val="tx1"/>
                </a:solidFill>
              </a:rPr>
              <a:t>(To Do)</a:t>
            </a:r>
            <a:endParaRPr lang="en-US">
              <a:solidFill>
                <a:schemeClr val="tx1"/>
              </a:solidFill>
            </a:endParaRPr>
          </a:p>
        </p:txBody>
      </p:sp>
      <p:cxnSp>
        <p:nvCxnSpPr>
          <p:cNvPr id="26" name="Straight Arrow Connector 25">
            <a:extLst>
              <a:ext uri="{FF2B5EF4-FFF2-40B4-BE49-F238E27FC236}">
                <a16:creationId xmlns:a16="http://schemas.microsoft.com/office/drawing/2014/main" id="{A6BCFBEF-ABE4-44C9-BC86-3649BCBC2D34}"/>
              </a:ext>
            </a:extLst>
          </p:cNvPr>
          <p:cNvCxnSpPr>
            <a:cxnSpLocks/>
            <a:endCxn id="62" idx="3"/>
          </p:cNvCxnSpPr>
          <p:nvPr/>
        </p:nvCxnSpPr>
        <p:spPr>
          <a:xfrm flipV="1">
            <a:off x="2186571" y="2382488"/>
            <a:ext cx="4214955" cy="135425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ADBB599-3D9B-4014-961C-98F875F6370C}"/>
              </a:ext>
            </a:extLst>
          </p:cNvPr>
          <p:cNvCxnSpPr>
            <a:cxnSpLocks/>
            <a:endCxn id="64" idx="2"/>
          </p:cNvCxnSpPr>
          <p:nvPr/>
        </p:nvCxnSpPr>
        <p:spPr>
          <a:xfrm flipV="1">
            <a:off x="2338971" y="1927911"/>
            <a:ext cx="5880476" cy="19612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28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CB25-924A-C446-B955-1B2D17A19295}"/>
              </a:ext>
            </a:extLst>
          </p:cNvPr>
          <p:cNvSpPr txBox="1">
            <a:spLocks/>
          </p:cNvSpPr>
          <p:nvPr/>
        </p:nvSpPr>
        <p:spPr>
          <a:xfrm>
            <a:off x="914400" y="735478"/>
            <a:ext cx="10515600" cy="120505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0" i="0" spc="-100" baseline="0">
                <a:solidFill>
                  <a:srgbClr val="8D9699"/>
                </a:solidFill>
                <a:latin typeface="Gotham Rounded Book" pitchFamily="2" charset="0"/>
              </a:rPr>
              <a:t>Major Milestones and Target Dates</a:t>
            </a:r>
          </a:p>
        </p:txBody>
      </p:sp>
      <p:sp>
        <p:nvSpPr>
          <p:cNvPr id="4" name="Slide Number Placeholder 5">
            <a:extLst>
              <a:ext uri="{FF2B5EF4-FFF2-40B4-BE49-F238E27FC236}">
                <a16:creationId xmlns:a16="http://schemas.microsoft.com/office/drawing/2014/main" id="{047D669A-30D9-E641-9E66-B38D6B2FA021}"/>
              </a:ext>
            </a:extLst>
          </p:cNvPr>
          <p:cNvSpPr txBox="1">
            <a:spLocks/>
          </p:cNvSpPr>
          <p:nvPr/>
        </p:nvSpPr>
        <p:spPr>
          <a:xfrm>
            <a:off x="9235507" y="637373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chemeClr val="tx1">
                    <a:tint val="75000"/>
                  </a:schemeClr>
                </a:solidFill>
                <a:latin typeface="Gotham Rounded Book"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D0BC51-EFA4-9E40-AB32-F19BF8DD68DA}" type="slidenum">
              <a:rPr lang="en-US" smtClean="0"/>
              <a:pPr/>
              <a:t>14</a:t>
            </a:fld>
            <a:endParaRPr lang="en-US"/>
          </a:p>
        </p:txBody>
      </p:sp>
      <p:pic>
        <p:nvPicPr>
          <p:cNvPr id="5" name="Picture 4">
            <a:extLst>
              <a:ext uri="{FF2B5EF4-FFF2-40B4-BE49-F238E27FC236}">
                <a16:creationId xmlns:a16="http://schemas.microsoft.com/office/drawing/2014/main" id="{D8B2D2E3-9014-9543-A468-CE4CE7250DD4}"/>
              </a:ext>
            </a:extLst>
          </p:cNvPr>
          <p:cNvPicPr>
            <a:picLocks noChangeAspect="1"/>
          </p:cNvPicPr>
          <p:nvPr/>
        </p:nvPicPr>
        <p:blipFill rotWithShape="1">
          <a:blip r:embed="rId2">
            <a:extLst>
              <a:ext uri="{28A0092B-C50C-407E-A947-70E740481C1C}">
                <a14:useLocalDpi xmlns:a14="http://schemas.microsoft.com/office/drawing/2010/main" val="0"/>
              </a:ext>
            </a:extLst>
          </a:blip>
          <a:srcRect l="18340" t="30038" r="19304" b="31948"/>
          <a:stretch/>
        </p:blipFill>
        <p:spPr>
          <a:xfrm>
            <a:off x="260266" y="6244037"/>
            <a:ext cx="974809" cy="396180"/>
          </a:xfrm>
          <a:prstGeom prst="rect">
            <a:avLst/>
          </a:prstGeom>
        </p:spPr>
      </p:pic>
      <p:cxnSp>
        <p:nvCxnSpPr>
          <p:cNvPr id="6" name="Straight Connector 5">
            <a:extLst>
              <a:ext uri="{FF2B5EF4-FFF2-40B4-BE49-F238E27FC236}">
                <a16:creationId xmlns:a16="http://schemas.microsoft.com/office/drawing/2014/main" id="{F2AE3956-0D5F-9342-B60C-927A04E4F939}"/>
              </a:ext>
            </a:extLst>
          </p:cNvPr>
          <p:cNvCxnSpPr>
            <a:cxnSpLocks/>
          </p:cNvCxnSpPr>
          <p:nvPr/>
        </p:nvCxnSpPr>
        <p:spPr>
          <a:xfrm flipH="1">
            <a:off x="782011" y="6603537"/>
            <a:ext cx="10870239" cy="0"/>
          </a:xfrm>
          <a:prstGeom prst="line">
            <a:avLst/>
          </a:prstGeom>
          <a:ln>
            <a:solidFill>
              <a:srgbClr val="FF5100"/>
            </a:solidFill>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DCE3E9FA-CC85-48B6-B0E3-933A4F95B443}"/>
              </a:ext>
            </a:extLst>
          </p:cNvPr>
          <p:cNvGraphicFramePr>
            <a:graphicFrameLocks noGrp="1"/>
          </p:cNvGraphicFramePr>
          <p:nvPr>
            <p:extLst>
              <p:ext uri="{D42A27DB-BD31-4B8C-83A1-F6EECF244321}">
                <p14:modId xmlns:p14="http://schemas.microsoft.com/office/powerpoint/2010/main" val="431814147"/>
              </p:ext>
            </p:extLst>
          </p:nvPr>
        </p:nvGraphicFramePr>
        <p:xfrm>
          <a:off x="2395610" y="1549631"/>
          <a:ext cx="6514046" cy="4541229"/>
        </p:xfrm>
        <a:graphic>
          <a:graphicData uri="http://schemas.openxmlformats.org/drawingml/2006/table">
            <a:tbl>
              <a:tblPr/>
              <a:tblGrid>
                <a:gridCol w="4891237">
                  <a:extLst>
                    <a:ext uri="{9D8B030D-6E8A-4147-A177-3AD203B41FA5}">
                      <a16:colId xmlns:a16="http://schemas.microsoft.com/office/drawing/2014/main" val="1768786616"/>
                    </a:ext>
                  </a:extLst>
                </a:gridCol>
                <a:gridCol w="1622809">
                  <a:extLst>
                    <a:ext uri="{9D8B030D-6E8A-4147-A177-3AD203B41FA5}">
                      <a16:colId xmlns:a16="http://schemas.microsoft.com/office/drawing/2014/main" val="4194339144"/>
                    </a:ext>
                  </a:extLst>
                </a:gridCol>
              </a:tblGrid>
              <a:tr h="247074">
                <a:tc>
                  <a:txBody>
                    <a:bodyPr/>
                    <a:lstStyle/>
                    <a:p>
                      <a:pPr algn="ctr" fontAlgn="ctr"/>
                      <a:r>
                        <a:rPr lang="en-US" sz="1400" b="1" i="0" u="none" strike="noStrike">
                          <a:solidFill>
                            <a:srgbClr val="FFFFFF"/>
                          </a:solidFill>
                          <a:effectLst/>
                          <a:latin typeface="Calibri" panose="020F0502020204030204" pitchFamily="34" charset="0"/>
                        </a:rPr>
                        <a:t>Milestone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1400" b="1" i="0" u="none" strike="noStrike">
                          <a:solidFill>
                            <a:srgbClr val="FFFFFF"/>
                          </a:solidFill>
                          <a:effectLst/>
                          <a:latin typeface="Calibri" panose="020F0502020204030204" pitchFamily="34" charset="0"/>
                        </a:rPr>
                        <a:t>Target Date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4047150483"/>
                  </a:ext>
                </a:extLst>
              </a:tr>
              <a:tr h="247074">
                <a:tc>
                  <a:txBody>
                    <a:bodyPr/>
                    <a:lstStyle/>
                    <a:p>
                      <a:pPr algn="l" fontAlgn="b"/>
                      <a:r>
                        <a:rPr lang="en-US" sz="1400" b="0" i="0" u="none" strike="noStrike">
                          <a:solidFill>
                            <a:srgbClr val="000000"/>
                          </a:solidFill>
                          <a:effectLst/>
                          <a:latin typeface="Calibri" panose="020F0502020204030204" pitchFamily="34" charset="0"/>
                        </a:rPr>
                        <a:t>Finalize source system(s) for data subjects </a:t>
                      </a:r>
                      <a:r>
                        <a:rPr lang="en-US" sz="1400" b="0" i="0" u="none" strike="noStrike">
                          <a:solidFill>
                            <a:schemeClr val="accent2"/>
                          </a:solidFill>
                          <a:effectLst/>
                          <a:latin typeface="Calibri" panose="020F0502020204030204" pitchFamily="34" charset="0"/>
                        </a:rPr>
                        <a:t>(90% Done)</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US" sz="1400" b="0" i="0" u="none" strike="noStrike">
                          <a:solidFill>
                            <a:srgbClr val="000000"/>
                          </a:solidFill>
                          <a:effectLst/>
                          <a:latin typeface="Calibri" panose="020F0502020204030204" pitchFamily="34" charset="0"/>
                        </a:rPr>
                        <a:t>2/19/2021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310985207"/>
                  </a:ext>
                </a:extLst>
              </a:tr>
              <a:tr h="247074">
                <a:tc>
                  <a:txBody>
                    <a:bodyPr/>
                    <a:lstStyle/>
                    <a:p>
                      <a:pPr algn="l" fontAlgn="b"/>
                      <a:r>
                        <a:rPr lang="en-US" sz="1400" b="0" i="0" u="none" strike="noStrike">
                          <a:solidFill>
                            <a:srgbClr val="000000"/>
                          </a:solidFill>
                          <a:effectLst/>
                          <a:latin typeface="Calibri" panose="020F0502020204030204" pitchFamily="34" charset="0"/>
                        </a:rPr>
                        <a:t>Submit request for PIRC approval </a:t>
                      </a:r>
                      <a:r>
                        <a:rPr lang="en-US" sz="1400" b="0" i="0" u="none" strike="noStrike">
                          <a:solidFill>
                            <a:srgbClr val="00B050"/>
                          </a:solidFill>
                          <a:effectLst/>
                          <a:latin typeface="Calibri" panose="020F0502020204030204" pitchFamily="34" charset="0"/>
                        </a:rPr>
                        <a:t>(Done)</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sngStrike">
                          <a:solidFill>
                            <a:srgbClr val="000000"/>
                          </a:solidFill>
                          <a:effectLst/>
                          <a:latin typeface="Calibri" panose="020F0502020204030204" pitchFamily="34" charset="0"/>
                        </a:rPr>
                        <a:t>2/19/2021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6543815"/>
                  </a:ext>
                </a:extLst>
              </a:tr>
              <a:tr h="494148">
                <a:tc>
                  <a:txBody>
                    <a:bodyPr/>
                    <a:lstStyle/>
                    <a:p>
                      <a:pPr algn="l" fontAlgn="b"/>
                      <a:r>
                        <a:rPr lang="en-US" sz="1400" b="0" i="0" u="none" strike="noStrike">
                          <a:solidFill>
                            <a:srgbClr val="000000"/>
                          </a:solidFill>
                          <a:effectLst/>
                          <a:latin typeface="Calibri" panose="020F0502020204030204" pitchFamily="34" charset="0"/>
                        </a:rPr>
                        <a:t>Kick off engagement with Google and determine pre-work needed by 3/1 </a:t>
                      </a:r>
                      <a:r>
                        <a:rPr lang="en-US" sz="1400" b="0" i="0" u="none" strike="noStrike">
                          <a:solidFill>
                            <a:srgbClr val="00B050"/>
                          </a:solidFill>
                          <a:effectLst/>
                          <a:latin typeface="Calibri" panose="020F0502020204030204" pitchFamily="34" charset="0"/>
                        </a:rPr>
                        <a:t>(Done)</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US" sz="1400" b="0" i="0" u="none" strike="sngStrike">
                          <a:solidFill>
                            <a:srgbClr val="000000"/>
                          </a:solidFill>
                          <a:effectLst/>
                          <a:latin typeface="Calibri" panose="020F0502020204030204" pitchFamily="34" charset="0"/>
                        </a:rPr>
                        <a:t>2/25/2021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191315663"/>
                  </a:ext>
                </a:extLst>
              </a:tr>
              <a:tr h="340971">
                <a:tc>
                  <a:txBody>
                    <a:bodyPr/>
                    <a:lstStyle/>
                    <a:p>
                      <a:pPr algn="l" fontAlgn="b"/>
                      <a:r>
                        <a:rPr lang="en-US" sz="1400" b="0" i="0" u="none" strike="noStrike">
                          <a:solidFill>
                            <a:srgbClr val="000000"/>
                          </a:solidFill>
                          <a:effectLst/>
                          <a:latin typeface="Calibri" panose="020F0502020204030204" pitchFamily="34" charset="0"/>
                        </a:rPr>
                        <a:t>Complete prep work for Google engagement to kick-off </a:t>
                      </a:r>
                      <a:r>
                        <a:rPr lang="en-US" sz="1400" b="0" i="0" u="none" strike="noStrike">
                          <a:solidFill>
                            <a:srgbClr val="FF0000"/>
                          </a:solidFill>
                          <a:effectLst/>
                          <a:latin typeface="Calibri" panose="020F0502020204030204" pitchFamily="34" charset="0"/>
                        </a:rPr>
                        <a:t>(80%)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3/1/2021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9560553"/>
                  </a:ext>
                </a:extLst>
              </a:tr>
              <a:tr h="247074">
                <a:tc>
                  <a:txBody>
                    <a:bodyPr/>
                    <a:lstStyle/>
                    <a:p>
                      <a:pPr algn="l" fontAlgn="b"/>
                      <a:r>
                        <a:rPr lang="en-US" sz="1400" b="0" i="0" u="none" strike="noStrike">
                          <a:solidFill>
                            <a:srgbClr val="000000"/>
                          </a:solidFill>
                          <a:effectLst/>
                          <a:latin typeface="Calibri" panose="020F0502020204030204" pitchFamily="34" charset="0"/>
                        </a:rPr>
                        <a:t>Formalize requirements for source data needed </a:t>
                      </a:r>
                      <a:r>
                        <a:rPr lang="en-US" sz="1400" b="0" i="0" u="none" strike="noStrike">
                          <a:solidFill>
                            <a:srgbClr val="FF0000"/>
                          </a:solidFill>
                          <a:effectLst/>
                          <a:latin typeface="Calibri" panose="020F0502020204030204" pitchFamily="34" charset="0"/>
                        </a:rPr>
                        <a:t>(80%)</a:t>
                      </a:r>
                      <a:endParaRPr lang="en-US" sz="1400" b="0" i="0" u="none" strike="noStrike">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US" sz="1400" b="0" i="0" u="none" strike="noStrike">
                          <a:solidFill>
                            <a:srgbClr val="000000"/>
                          </a:solidFill>
                          <a:effectLst/>
                          <a:latin typeface="Calibri" panose="020F0502020204030204" pitchFamily="34" charset="0"/>
                        </a:rPr>
                        <a:t>3/5/2021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320545050"/>
                  </a:ext>
                </a:extLst>
              </a:tr>
              <a:tr h="247074">
                <a:tc>
                  <a:txBody>
                    <a:bodyPr/>
                    <a:lstStyle/>
                    <a:p>
                      <a:pPr marL="457200" algn="l" fontAlgn="b"/>
                      <a:r>
                        <a:rPr lang="en-US" sz="1400" b="0" i="0" u="none" strike="noStrike">
                          <a:solidFill>
                            <a:srgbClr val="000000"/>
                          </a:solidFill>
                          <a:effectLst/>
                          <a:latin typeface="Calibri" panose="020F0502020204030204" pitchFamily="34" charset="0"/>
                        </a:rPr>
                        <a:t>Gain core commitment to deliver source data needed </a:t>
                      </a:r>
                      <a:r>
                        <a:rPr lang="en-US" sz="1400" b="0" i="0" u="none" strike="noStrike">
                          <a:solidFill>
                            <a:srgbClr val="FF0000"/>
                          </a:solidFill>
                          <a:effectLst/>
                          <a:latin typeface="Calibri" panose="020F0502020204030204" pitchFamily="34" charset="0"/>
                        </a:rPr>
                        <a:t>(80%)</a:t>
                      </a:r>
                      <a:endParaRPr lang="en-US" sz="1400" b="0" i="0" u="none" strike="noStrike">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3/12/2021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0584447"/>
                  </a:ext>
                </a:extLst>
              </a:tr>
              <a:tr h="24707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a:solidFill>
                            <a:srgbClr val="000000"/>
                          </a:solidFill>
                          <a:effectLst/>
                          <a:latin typeface="Calibri" panose="020F0502020204030204" pitchFamily="34" charset="0"/>
                        </a:rPr>
                        <a:t>Finalize Infrastructure Planning</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US" sz="1400" b="0" i="0" u="none" strike="noStrike">
                          <a:solidFill>
                            <a:srgbClr val="000000"/>
                          </a:solidFill>
                          <a:effectLst/>
                          <a:latin typeface="Calibri" panose="020F0502020204030204" pitchFamily="34" charset="0"/>
                        </a:rPr>
                        <a:t>3/12/2021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759767745"/>
                  </a:ext>
                </a:extLst>
              </a:tr>
              <a:tr h="24707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a:solidFill>
                            <a:srgbClr val="000000"/>
                          </a:solidFill>
                          <a:effectLst/>
                          <a:latin typeface="Calibri" panose="020F0502020204030204" pitchFamily="34" charset="0"/>
                        </a:rPr>
                        <a:t>Google deliverables as part of phase 1 contract: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endParaRPr lang="en-US" sz="1400" b="0" i="0" u="none" strike="noStrike">
                        <a:solidFill>
                          <a:srgbClr val="000000"/>
                        </a:solidFill>
                        <a:effectLst/>
                        <a:latin typeface="Calibri" panose="020F0502020204030204" pitchFamily="34"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59953413"/>
                  </a:ext>
                </a:extLst>
              </a:tr>
              <a:tr h="247074">
                <a:tc>
                  <a:txBody>
                    <a:bodyPr/>
                    <a:lstStyle/>
                    <a:p>
                      <a:pPr algn="l" fontAlgn="ctr"/>
                      <a:r>
                        <a:rPr lang="en-US" sz="1400" b="0" i="0" u="none" strike="noStrike">
                          <a:solidFill>
                            <a:srgbClr val="000000"/>
                          </a:solidFill>
                          <a:effectLst/>
                          <a:latin typeface="Calibri" panose="020F0502020204030204" pitchFamily="34" charset="0"/>
                        </a:rPr>
                        <a:t>High-Availability Deployment​ </a:t>
                      </a:r>
                      <a:r>
                        <a:rPr lang="en-US" sz="1400" b="0" i="0" u="none" strike="noStrike">
                          <a:solidFill>
                            <a:schemeClr val="accent2"/>
                          </a:solidFill>
                          <a:effectLst/>
                          <a:latin typeface="Calibri" panose="020F0502020204030204" pitchFamily="34" charset="0"/>
                        </a:rPr>
                        <a:t>(Delayed)</a:t>
                      </a:r>
                    </a:p>
                  </a:txBody>
                  <a:tcPr marL="200025"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US" sz="1400" b="0" i="0" u="none" strike="noStrike">
                          <a:solidFill>
                            <a:srgbClr val="000000"/>
                          </a:solidFill>
                          <a:effectLst/>
                          <a:latin typeface="Calibri" panose="020F0502020204030204" pitchFamily="34" charset="0"/>
                        </a:rPr>
                        <a:t>4/23/2021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719016157"/>
                  </a:ext>
                </a:extLst>
              </a:tr>
              <a:tr h="494148">
                <a:tc>
                  <a:txBody>
                    <a:bodyPr/>
                    <a:lstStyle/>
                    <a:p>
                      <a:pPr algn="l" fontAlgn="ctr"/>
                      <a:r>
                        <a:rPr lang="en-US" sz="1400" b="0" i="0" u="none" strike="noStrike">
                          <a:solidFill>
                            <a:srgbClr val="000000"/>
                          </a:solidFill>
                          <a:effectLst/>
                          <a:latin typeface="Calibri" panose="020F0502020204030204" pitchFamily="34" charset="0"/>
                        </a:rPr>
                        <a:t>Minimal viable product(MVP) data engineering and data integration to FHIR format​  </a:t>
                      </a:r>
                      <a:r>
                        <a:rPr lang="en-US" sz="1400" b="0" i="0" u="none" strike="noStrike">
                          <a:solidFill>
                            <a:schemeClr val="accent2"/>
                          </a:solidFill>
                          <a:effectLst/>
                          <a:latin typeface="Calibri" panose="020F0502020204030204" pitchFamily="34" charset="0"/>
                        </a:rPr>
                        <a:t>(Delayed)</a:t>
                      </a:r>
                      <a:endParaRPr lang="en-US" sz="1400" b="0" i="0" u="none" strike="noStrike">
                        <a:solidFill>
                          <a:srgbClr val="000000"/>
                        </a:solidFill>
                        <a:effectLst/>
                        <a:latin typeface="Calibri" panose="020F0502020204030204" pitchFamily="34" charset="0"/>
                      </a:endParaRPr>
                    </a:p>
                  </a:txBody>
                  <a:tcPr marL="200025"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4/23/2021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235678374"/>
                  </a:ext>
                </a:extLst>
              </a:tr>
              <a:tr h="494148">
                <a:tc>
                  <a:txBody>
                    <a:bodyPr/>
                    <a:lstStyle/>
                    <a:p>
                      <a:pPr algn="l" fontAlgn="ctr"/>
                      <a:r>
                        <a:rPr lang="en-US" sz="1400" b="0" i="0" u="none" strike="noStrike">
                          <a:solidFill>
                            <a:srgbClr val="000000"/>
                          </a:solidFill>
                          <a:effectLst/>
                          <a:latin typeface="Calibri" panose="020F0502020204030204" pitchFamily="34" charset="0"/>
                        </a:rPr>
                        <a:t>System conforming to CMS Interop requirements on test data provided​ </a:t>
                      </a:r>
                      <a:r>
                        <a:rPr lang="en-US" sz="1400" b="0" i="0" u="none" strike="noStrike">
                          <a:solidFill>
                            <a:schemeClr val="accent2"/>
                          </a:solidFill>
                          <a:effectLst/>
                          <a:latin typeface="Calibri" panose="020F0502020204030204" pitchFamily="34" charset="0"/>
                        </a:rPr>
                        <a:t>(Delayed)</a:t>
                      </a:r>
                      <a:endParaRPr lang="en-US" sz="1400" b="0" i="0" u="none" strike="noStrike">
                        <a:solidFill>
                          <a:srgbClr val="000000"/>
                        </a:solidFill>
                        <a:effectLst/>
                        <a:latin typeface="Calibri" panose="020F0502020204030204" pitchFamily="34" charset="0"/>
                      </a:endParaRPr>
                    </a:p>
                  </a:txBody>
                  <a:tcPr marL="200025"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US" sz="1400" b="0" i="0" u="none" strike="noStrike">
                          <a:solidFill>
                            <a:srgbClr val="000000"/>
                          </a:solidFill>
                          <a:effectLst/>
                          <a:latin typeface="Calibri" panose="020F0502020204030204" pitchFamily="34" charset="0"/>
                        </a:rPr>
                        <a:t>4/23/2021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341086719"/>
                  </a:ext>
                </a:extLst>
              </a:tr>
              <a:tr h="247074">
                <a:tc>
                  <a:txBody>
                    <a:bodyPr/>
                    <a:lstStyle/>
                    <a:p>
                      <a:pPr algn="l" fontAlgn="ctr"/>
                      <a:r>
                        <a:rPr lang="en-US" sz="1400" b="0" i="0" u="none" strike="noStrike">
                          <a:solidFill>
                            <a:srgbClr val="000000"/>
                          </a:solidFill>
                          <a:effectLst/>
                          <a:latin typeface="Calibri" panose="020F0502020204030204" pitchFamily="34" charset="0"/>
                        </a:rPr>
                        <a:t>Infrastructure manifest and architecture diagram </a:t>
                      </a:r>
                      <a:r>
                        <a:rPr lang="en-US" sz="1400" b="0" i="0" u="none" strike="noStrike">
                          <a:solidFill>
                            <a:schemeClr val="accent2"/>
                          </a:solidFill>
                          <a:effectLst/>
                          <a:latin typeface="Calibri" panose="020F0502020204030204" pitchFamily="34" charset="0"/>
                        </a:rPr>
                        <a:t>(Delayed)</a:t>
                      </a:r>
                      <a:endParaRPr lang="en-US" sz="1400" b="0" i="0" u="none" strike="noStrike">
                        <a:solidFill>
                          <a:srgbClr val="000000"/>
                        </a:solidFill>
                        <a:effectLst/>
                        <a:latin typeface="Calibri" panose="020F0502020204030204" pitchFamily="34" charset="0"/>
                      </a:endParaRPr>
                    </a:p>
                  </a:txBody>
                  <a:tcPr marL="200025"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4/23/2021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33369393"/>
                  </a:ext>
                </a:extLst>
              </a:tr>
              <a:tr h="247074">
                <a:tc>
                  <a:txBody>
                    <a:bodyPr/>
                    <a:lstStyle/>
                    <a:p>
                      <a:pPr algn="l" fontAlgn="ctr"/>
                      <a:r>
                        <a:rPr lang="en-US" sz="1400" b="0" i="0" u="none" strike="noStrike">
                          <a:solidFill>
                            <a:srgbClr val="000000"/>
                          </a:solidFill>
                          <a:effectLst/>
                          <a:latin typeface="Calibri" panose="020F0502020204030204" pitchFamily="34" charset="0"/>
                        </a:rPr>
                        <a:t>End-to-end auto-scaling platform/pay-as-you-go​ </a:t>
                      </a:r>
                    </a:p>
                  </a:txBody>
                  <a:tcPr marL="200025"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US" sz="1400" b="0" i="0" u="none" strike="noStrike">
                          <a:solidFill>
                            <a:srgbClr val="000000"/>
                          </a:solidFill>
                          <a:effectLst/>
                          <a:latin typeface="Calibri" panose="020F0502020204030204" pitchFamily="34" charset="0"/>
                        </a:rPr>
                        <a:t>4/23/2021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011868833"/>
                  </a:ext>
                </a:extLst>
              </a:tr>
              <a:tr h="247074">
                <a:tc>
                  <a:txBody>
                    <a:bodyPr/>
                    <a:lstStyle/>
                    <a:p>
                      <a:pPr algn="l" fontAlgn="b"/>
                      <a:r>
                        <a:rPr lang="en-US" sz="1400" b="1" i="0" u="none" strike="noStrike">
                          <a:solidFill>
                            <a:srgbClr val="000000"/>
                          </a:solidFill>
                          <a:effectLst/>
                          <a:latin typeface="Calibri" panose="020F0502020204030204" pitchFamily="34" charset="0"/>
                        </a:rPr>
                        <a:t>Finalize contract for phase 2 of delivery</a:t>
                      </a:r>
                      <a:r>
                        <a:rPr lang="en-US" sz="1400" b="1" i="0" u="none" strike="noStrike">
                          <a:solidFill>
                            <a:srgbClr val="00B050"/>
                          </a:solidFill>
                          <a:effectLst/>
                          <a:latin typeface="Calibri" panose="020F0502020204030204" pitchFamily="34" charset="0"/>
                        </a:rPr>
                        <a:t> </a:t>
                      </a:r>
                      <a:r>
                        <a:rPr lang="en-US" sz="1400" b="0" i="0" u="none" strike="noStrike">
                          <a:solidFill>
                            <a:srgbClr val="00B050"/>
                          </a:solidFill>
                          <a:effectLst/>
                          <a:latin typeface="Calibri" panose="020F0502020204030204" pitchFamily="34" charset="0"/>
                        </a:rPr>
                        <a:t>(WIP)</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4/25/2021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61822917"/>
                  </a:ext>
                </a:extLst>
              </a:tr>
            </a:tbl>
          </a:graphicData>
        </a:graphic>
      </p:graphicFrame>
      <p:sp>
        <p:nvSpPr>
          <p:cNvPr id="7" name="Arrow: Right 6">
            <a:extLst>
              <a:ext uri="{FF2B5EF4-FFF2-40B4-BE49-F238E27FC236}">
                <a16:creationId xmlns:a16="http://schemas.microsoft.com/office/drawing/2014/main" id="{429F0BD3-5DAD-4879-A378-39EDE4AC860B}"/>
              </a:ext>
            </a:extLst>
          </p:cNvPr>
          <p:cNvSpPr/>
          <p:nvPr/>
        </p:nvSpPr>
        <p:spPr>
          <a:xfrm>
            <a:off x="134206" y="2714695"/>
            <a:ext cx="2201737" cy="584096"/>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Core  – Sample Data </a:t>
            </a:r>
            <a:r>
              <a:rPr lang="en-US" sz="1400">
                <a:solidFill>
                  <a:srgbClr val="FF0000"/>
                </a:solidFill>
              </a:rPr>
              <a:t>80%</a:t>
            </a:r>
          </a:p>
        </p:txBody>
      </p:sp>
      <p:sp>
        <p:nvSpPr>
          <p:cNvPr id="8" name="&quot;Not Allowed&quot; Symbol 7">
            <a:extLst>
              <a:ext uri="{FF2B5EF4-FFF2-40B4-BE49-F238E27FC236}">
                <a16:creationId xmlns:a16="http://schemas.microsoft.com/office/drawing/2014/main" id="{582A91AD-0494-472F-980D-7D32C81FAB5D}"/>
              </a:ext>
            </a:extLst>
          </p:cNvPr>
          <p:cNvSpPr/>
          <p:nvPr/>
        </p:nvSpPr>
        <p:spPr>
          <a:xfrm>
            <a:off x="2077337" y="2847493"/>
            <a:ext cx="293577" cy="293577"/>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Right 9">
            <a:extLst>
              <a:ext uri="{FF2B5EF4-FFF2-40B4-BE49-F238E27FC236}">
                <a16:creationId xmlns:a16="http://schemas.microsoft.com/office/drawing/2014/main" id="{04E8FA41-BCB4-442E-BB58-CB998A6B6434}"/>
              </a:ext>
            </a:extLst>
          </p:cNvPr>
          <p:cNvSpPr/>
          <p:nvPr/>
        </p:nvSpPr>
        <p:spPr>
          <a:xfrm>
            <a:off x="151691" y="3227372"/>
            <a:ext cx="2201737" cy="584096"/>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Core  – </a:t>
            </a:r>
            <a:r>
              <a:rPr lang="en-US" sz="1400">
                <a:solidFill>
                  <a:srgbClr val="FF0000"/>
                </a:solidFill>
              </a:rPr>
              <a:t>3 APIs needed</a:t>
            </a:r>
          </a:p>
        </p:txBody>
      </p:sp>
      <p:sp>
        <p:nvSpPr>
          <p:cNvPr id="11" name="&quot;Not Allowed&quot; Symbol 10">
            <a:extLst>
              <a:ext uri="{FF2B5EF4-FFF2-40B4-BE49-F238E27FC236}">
                <a16:creationId xmlns:a16="http://schemas.microsoft.com/office/drawing/2014/main" id="{2A385706-DA5D-4829-BEF1-F9C83087C3B6}"/>
              </a:ext>
            </a:extLst>
          </p:cNvPr>
          <p:cNvSpPr/>
          <p:nvPr/>
        </p:nvSpPr>
        <p:spPr>
          <a:xfrm>
            <a:off x="2072199" y="3369098"/>
            <a:ext cx="293577" cy="293577"/>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32386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CB25-924A-C446-B955-1B2D17A19295}"/>
              </a:ext>
            </a:extLst>
          </p:cNvPr>
          <p:cNvSpPr txBox="1">
            <a:spLocks/>
          </p:cNvSpPr>
          <p:nvPr/>
        </p:nvSpPr>
        <p:spPr>
          <a:xfrm>
            <a:off x="914400" y="735478"/>
            <a:ext cx="10515600" cy="120505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spc="-100">
                <a:solidFill>
                  <a:srgbClr val="8D9699"/>
                </a:solidFill>
                <a:latin typeface="Gotham Rounded Book" pitchFamily="2" charset="0"/>
              </a:rPr>
              <a:t>Author HPDI Engineering Team</a:t>
            </a:r>
            <a:endParaRPr lang="en-US" sz="3800" b="0" i="0" spc="-100" baseline="0">
              <a:solidFill>
                <a:srgbClr val="8D9699"/>
              </a:solidFill>
              <a:latin typeface="Gotham Rounded Book" pitchFamily="2" charset="0"/>
            </a:endParaRPr>
          </a:p>
        </p:txBody>
      </p:sp>
      <p:sp>
        <p:nvSpPr>
          <p:cNvPr id="4" name="Slide Number Placeholder 5">
            <a:extLst>
              <a:ext uri="{FF2B5EF4-FFF2-40B4-BE49-F238E27FC236}">
                <a16:creationId xmlns:a16="http://schemas.microsoft.com/office/drawing/2014/main" id="{047D669A-30D9-E641-9E66-B38D6B2FA021}"/>
              </a:ext>
            </a:extLst>
          </p:cNvPr>
          <p:cNvSpPr txBox="1">
            <a:spLocks/>
          </p:cNvSpPr>
          <p:nvPr/>
        </p:nvSpPr>
        <p:spPr>
          <a:xfrm>
            <a:off x="9235507" y="637373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chemeClr val="tx1">
                    <a:tint val="75000"/>
                  </a:schemeClr>
                </a:solidFill>
                <a:latin typeface="Gotham Rounded Book"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D0BC51-EFA4-9E40-AB32-F19BF8DD68DA}" type="slidenum">
              <a:rPr lang="en-US" smtClean="0"/>
              <a:pPr/>
              <a:t>15</a:t>
            </a:fld>
            <a:endParaRPr lang="en-US"/>
          </a:p>
        </p:txBody>
      </p:sp>
      <p:pic>
        <p:nvPicPr>
          <p:cNvPr id="5" name="Picture 4">
            <a:extLst>
              <a:ext uri="{FF2B5EF4-FFF2-40B4-BE49-F238E27FC236}">
                <a16:creationId xmlns:a16="http://schemas.microsoft.com/office/drawing/2014/main" id="{D8B2D2E3-9014-9543-A468-CE4CE7250DD4}"/>
              </a:ext>
            </a:extLst>
          </p:cNvPr>
          <p:cNvPicPr>
            <a:picLocks noChangeAspect="1"/>
          </p:cNvPicPr>
          <p:nvPr/>
        </p:nvPicPr>
        <p:blipFill rotWithShape="1">
          <a:blip r:embed="rId2">
            <a:extLst>
              <a:ext uri="{28A0092B-C50C-407E-A947-70E740481C1C}">
                <a14:useLocalDpi xmlns:a14="http://schemas.microsoft.com/office/drawing/2010/main" val="0"/>
              </a:ext>
            </a:extLst>
          </a:blip>
          <a:srcRect l="18340" t="30038" r="19304" b="31948"/>
          <a:stretch/>
        </p:blipFill>
        <p:spPr>
          <a:xfrm>
            <a:off x="260266" y="6244037"/>
            <a:ext cx="974809" cy="396180"/>
          </a:xfrm>
          <a:prstGeom prst="rect">
            <a:avLst/>
          </a:prstGeom>
        </p:spPr>
      </p:pic>
      <p:cxnSp>
        <p:nvCxnSpPr>
          <p:cNvPr id="6" name="Straight Connector 5">
            <a:extLst>
              <a:ext uri="{FF2B5EF4-FFF2-40B4-BE49-F238E27FC236}">
                <a16:creationId xmlns:a16="http://schemas.microsoft.com/office/drawing/2014/main" id="{F2AE3956-0D5F-9342-B60C-927A04E4F939}"/>
              </a:ext>
            </a:extLst>
          </p:cNvPr>
          <p:cNvCxnSpPr>
            <a:cxnSpLocks/>
          </p:cNvCxnSpPr>
          <p:nvPr/>
        </p:nvCxnSpPr>
        <p:spPr>
          <a:xfrm flipH="1">
            <a:off x="782011" y="6603537"/>
            <a:ext cx="10870239" cy="0"/>
          </a:xfrm>
          <a:prstGeom prst="line">
            <a:avLst/>
          </a:prstGeom>
          <a:ln>
            <a:solidFill>
              <a:srgbClr val="FF5100"/>
            </a:solidFill>
          </a:ln>
        </p:spPr>
        <p:style>
          <a:lnRef idx="1">
            <a:schemeClr val="accent1"/>
          </a:lnRef>
          <a:fillRef idx="0">
            <a:schemeClr val="accent1"/>
          </a:fillRef>
          <a:effectRef idx="0">
            <a:schemeClr val="accent1"/>
          </a:effectRef>
          <a:fontRef idx="minor">
            <a:schemeClr val="tx1"/>
          </a:fontRef>
        </p:style>
      </p:cxnSp>
      <p:graphicFrame>
        <p:nvGraphicFramePr>
          <p:cNvPr id="8" name="Table 8">
            <a:extLst>
              <a:ext uri="{FF2B5EF4-FFF2-40B4-BE49-F238E27FC236}">
                <a16:creationId xmlns:a16="http://schemas.microsoft.com/office/drawing/2014/main" id="{2E608AB9-91DF-4D73-8B2E-5363E48AB1EB}"/>
              </a:ext>
            </a:extLst>
          </p:cNvPr>
          <p:cNvGraphicFramePr>
            <a:graphicFrameLocks noGrp="1"/>
          </p:cNvGraphicFramePr>
          <p:nvPr/>
        </p:nvGraphicFramePr>
        <p:xfrm>
          <a:off x="1091957" y="1843827"/>
          <a:ext cx="9795465" cy="3977640"/>
        </p:xfrm>
        <a:graphic>
          <a:graphicData uri="http://schemas.openxmlformats.org/drawingml/2006/table">
            <a:tbl>
              <a:tblPr firstRow="1" bandRow="1">
                <a:tableStyleId>{5C22544A-7EE6-4342-B048-85BDC9FD1C3A}</a:tableStyleId>
              </a:tblPr>
              <a:tblGrid>
                <a:gridCol w="1493416">
                  <a:extLst>
                    <a:ext uri="{9D8B030D-6E8A-4147-A177-3AD203B41FA5}">
                      <a16:colId xmlns:a16="http://schemas.microsoft.com/office/drawing/2014/main" val="1876406854"/>
                    </a:ext>
                  </a:extLst>
                </a:gridCol>
                <a:gridCol w="2795343">
                  <a:extLst>
                    <a:ext uri="{9D8B030D-6E8A-4147-A177-3AD203B41FA5}">
                      <a16:colId xmlns:a16="http://schemas.microsoft.com/office/drawing/2014/main" val="464226988"/>
                    </a:ext>
                  </a:extLst>
                </a:gridCol>
                <a:gridCol w="5506706">
                  <a:extLst>
                    <a:ext uri="{9D8B030D-6E8A-4147-A177-3AD203B41FA5}">
                      <a16:colId xmlns:a16="http://schemas.microsoft.com/office/drawing/2014/main" val="2762996819"/>
                    </a:ext>
                  </a:extLst>
                </a:gridCol>
              </a:tblGrid>
              <a:tr h="370840">
                <a:tc>
                  <a:txBody>
                    <a:bodyPr/>
                    <a:lstStyle/>
                    <a:p>
                      <a:r>
                        <a:rPr lang="en-US"/>
                        <a:t>Person</a:t>
                      </a:r>
                    </a:p>
                  </a:txBody>
                  <a:tcPr/>
                </a:tc>
                <a:tc>
                  <a:txBody>
                    <a:bodyPr/>
                    <a:lstStyle/>
                    <a:p>
                      <a:r>
                        <a:rPr lang="en-US"/>
                        <a:t>Author Role</a:t>
                      </a:r>
                    </a:p>
                  </a:txBody>
                  <a:tcPr/>
                </a:tc>
                <a:tc>
                  <a:txBody>
                    <a:bodyPr/>
                    <a:lstStyle/>
                    <a:p>
                      <a:r>
                        <a:rPr lang="en-US"/>
                        <a:t>Role on HDMI team</a:t>
                      </a:r>
                    </a:p>
                  </a:txBody>
                  <a:tcPr/>
                </a:tc>
                <a:extLst>
                  <a:ext uri="{0D108BD9-81ED-4DB2-BD59-A6C34878D82A}">
                    <a16:rowId xmlns:a16="http://schemas.microsoft.com/office/drawing/2014/main" val="1414353620"/>
                  </a:ext>
                </a:extLst>
              </a:tr>
              <a:tr h="370840">
                <a:tc>
                  <a:txBody>
                    <a:bodyPr/>
                    <a:lstStyle/>
                    <a:p>
                      <a:r>
                        <a:rPr lang="en-US"/>
                        <a:t>Sumana</a:t>
                      </a:r>
                    </a:p>
                  </a:txBody>
                  <a:tcPr/>
                </a:tc>
                <a:tc>
                  <a:txBody>
                    <a:bodyPr/>
                    <a:lstStyle/>
                    <a:p>
                      <a:r>
                        <a:rPr lang="en-US"/>
                        <a:t>Solution Arch</a:t>
                      </a:r>
                    </a:p>
                  </a:txBody>
                  <a:tcPr/>
                </a:tc>
                <a:tc>
                  <a:txBody>
                    <a:bodyPr/>
                    <a:lstStyle/>
                    <a:p>
                      <a:r>
                        <a:rPr lang="en-US"/>
                        <a:t>Responsible for overall architecture (i.e. L0)</a:t>
                      </a:r>
                    </a:p>
                  </a:txBody>
                  <a:tcPr/>
                </a:tc>
                <a:extLst>
                  <a:ext uri="{0D108BD9-81ED-4DB2-BD59-A6C34878D82A}">
                    <a16:rowId xmlns:a16="http://schemas.microsoft.com/office/drawing/2014/main" val="3123788410"/>
                  </a:ext>
                </a:extLst>
              </a:tr>
              <a:tr h="370840">
                <a:tc>
                  <a:txBody>
                    <a:bodyPr/>
                    <a:lstStyle/>
                    <a:p>
                      <a:r>
                        <a:rPr lang="en-US"/>
                        <a:t>Tim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Solution Arch</a:t>
                      </a:r>
                    </a:p>
                  </a:txBody>
                  <a:tcPr/>
                </a:tc>
                <a:tc>
                  <a:txBody>
                    <a:bodyPr/>
                    <a:lstStyle/>
                    <a:p>
                      <a:r>
                        <a:rPr lang="en-US"/>
                        <a:t>Responsible for project specific architecture (i.e. L1)</a:t>
                      </a:r>
                    </a:p>
                  </a:txBody>
                  <a:tcPr/>
                </a:tc>
                <a:extLst>
                  <a:ext uri="{0D108BD9-81ED-4DB2-BD59-A6C34878D82A}">
                    <a16:rowId xmlns:a16="http://schemas.microsoft.com/office/drawing/2014/main" val="61842513"/>
                  </a:ext>
                </a:extLst>
              </a:tr>
              <a:tr h="370840">
                <a:tc>
                  <a:txBody>
                    <a:bodyPr/>
                    <a:lstStyle/>
                    <a:p>
                      <a:r>
                        <a:rPr lang="en-US"/>
                        <a:t>Aakash</a:t>
                      </a:r>
                    </a:p>
                  </a:txBody>
                  <a:tcPr/>
                </a:tc>
                <a:tc>
                  <a:txBody>
                    <a:bodyPr/>
                    <a:lstStyle/>
                    <a:p>
                      <a:r>
                        <a:rPr lang="en-US"/>
                        <a:t>Engineering Leader</a:t>
                      </a:r>
                    </a:p>
                  </a:txBody>
                  <a:tcPr/>
                </a:tc>
                <a:tc>
                  <a:txBody>
                    <a:bodyPr/>
                    <a:lstStyle/>
                    <a:p>
                      <a:r>
                        <a:rPr lang="en-US"/>
                        <a:t>Google relationship </a:t>
                      </a:r>
                      <a:r>
                        <a:rPr lang="en-US" err="1"/>
                        <a:t>mgr</a:t>
                      </a:r>
                      <a:r>
                        <a:rPr lang="en-US"/>
                        <a:t> and engineering liaison</a:t>
                      </a:r>
                    </a:p>
                  </a:txBody>
                  <a:tcPr/>
                </a:tc>
                <a:extLst>
                  <a:ext uri="{0D108BD9-81ED-4DB2-BD59-A6C34878D82A}">
                    <a16:rowId xmlns:a16="http://schemas.microsoft.com/office/drawing/2014/main" val="4267718859"/>
                  </a:ext>
                </a:extLst>
              </a:tr>
              <a:tr h="370840">
                <a:tc>
                  <a:txBody>
                    <a:bodyPr/>
                    <a:lstStyle/>
                    <a:p>
                      <a:r>
                        <a:rPr lang="en-US"/>
                        <a:t>James</a:t>
                      </a:r>
                      <a:br>
                        <a:rPr lang="en-US"/>
                      </a:br>
                      <a:r>
                        <a:rPr lang="en-US"/>
                        <a:t>Charles</a:t>
                      </a:r>
                    </a:p>
                  </a:txBody>
                  <a:tcPr/>
                </a:tc>
                <a:tc>
                  <a:txBody>
                    <a:bodyPr/>
                    <a:lstStyle/>
                    <a:p>
                      <a:r>
                        <a:rPr lang="en-US"/>
                        <a:t>Project Managers</a:t>
                      </a:r>
                    </a:p>
                  </a:txBody>
                  <a:tcPr/>
                </a:tc>
                <a:tc>
                  <a:txBody>
                    <a:bodyPr/>
                    <a:lstStyle/>
                    <a:p>
                      <a:r>
                        <a:rPr lang="en-US"/>
                        <a:t>James – Interop</a:t>
                      </a:r>
                      <a:br>
                        <a:rPr lang="en-US"/>
                      </a:br>
                      <a:r>
                        <a:rPr lang="en-US"/>
                        <a:t>Charles – Digital Experience</a:t>
                      </a:r>
                    </a:p>
                  </a:txBody>
                  <a:tcPr/>
                </a:tc>
                <a:extLst>
                  <a:ext uri="{0D108BD9-81ED-4DB2-BD59-A6C34878D82A}">
                    <a16:rowId xmlns:a16="http://schemas.microsoft.com/office/drawing/2014/main" val="2312420349"/>
                  </a:ext>
                </a:extLst>
              </a:tr>
              <a:tr h="370840">
                <a:tc>
                  <a:txBody>
                    <a:bodyPr/>
                    <a:lstStyle/>
                    <a:p>
                      <a:r>
                        <a:rPr lang="en-US"/>
                        <a:t>Fredrik</a:t>
                      </a:r>
                    </a:p>
                  </a:txBody>
                  <a:tcPr/>
                </a:tc>
                <a:tc>
                  <a:txBody>
                    <a:bodyPr/>
                    <a:lstStyle/>
                    <a:p>
                      <a:r>
                        <a:rPr lang="en-US"/>
                        <a:t>SDL for Digital Exp</a:t>
                      </a:r>
                    </a:p>
                  </a:txBody>
                  <a:tcPr/>
                </a:tc>
                <a:tc>
                  <a:txBody>
                    <a:bodyPr/>
                    <a:lstStyle/>
                    <a:p>
                      <a:r>
                        <a:rPr lang="en-US"/>
                        <a:t>Responsible for member portal delivery</a:t>
                      </a:r>
                    </a:p>
                  </a:txBody>
                  <a:tcPr/>
                </a:tc>
                <a:extLst>
                  <a:ext uri="{0D108BD9-81ED-4DB2-BD59-A6C34878D82A}">
                    <a16:rowId xmlns:a16="http://schemas.microsoft.com/office/drawing/2014/main" val="3729076891"/>
                  </a:ext>
                </a:extLst>
              </a:tr>
              <a:tr h="370840">
                <a:tc>
                  <a:txBody>
                    <a:bodyPr/>
                    <a:lstStyle/>
                    <a:p>
                      <a:r>
                        <a:rPr lang="en-US"/>
                        <a:t>Sarah</a:t>
                      </a:r>
                    </a:p>
                  </a:txBody>
                  <a:tcPr/>
                </a:tc>
                <a:tc>
                  <a:txBody>
                    <a:bodyPr/>
                    <a:lstStyle/>
                    <a:p>
                      <a:r>
                        <a:rPr lang="en-US"/>
                        <a:t>SDL for Interop</a:t>
                      </a:r>
                    </a:p>
                  </a:txBody>
                  <a:tcPr/>
                </a:tc>
                <a:tc>
                  <a:txBody>
                    <a:bodyPr/>
                    <a:lstStyle/>
                    <a:p>
                      <a:r>
                        <a:rPr lang="en-US"/>
                        <a:t>Responsible for interop delivery</a:t>
                      </a:r>
                    </a:p>
                  </a:txBody>
                  <a:tcPr/>
                </a:tc>
                <a:extLst>
                  <a:ext uri="{0D108BD9-81ED-4DB2-BD59-A6C34878D82A}">
                    <a16:rowId xmlns:a16="http://schemas.microsoft.com/office/drawing/2014/main" val="3815787005"/>
                  </a:ext>
                </a:extLst>
              </a:tr>
              <a:tr h="370840">
                <a:tc>
                  <a:txBody>
                    <a:bodyPr/>
                    <a:lstStyle/>
                    <a:p>
                      <a:r>
                        <a:rPr lang="en-US"/>
                        <a:t>Catherine</a:t>
                      </a:r>
                    </a:p>
                  </a:txBody>
                  <a:tcPr/>
                </a:tc>
                <a:tc>
                  <a:txBody>
                    <a:bodyPr/>
                    <a:lstStyle/>
                    <a:p>
                      <a:r>
                        <a:rPr lang="en-US"/>
                        <a:t>Business Consultant</a:t>
                      </a:r>
                    </a:p>
                  </a:txBody>
                  <a:tcPr/>
                </a:tc>
                <a:tc>
                  <a:txBody>
                    <a:bodyPr/>
                    <a:lstStyle/>
                    <a:p>
                      <a:r>
                        <a:rPr lang="en-US"/>
                        <a:t>Oversees data mapping for data subjects and attributes</a:t>
                      </a:r>
                    </a:p>
                  </a:txBody>
                  <a:tcPr/>
                </a:tc>
                <a:extLst>
                  <a:ext uri="{0D108BD9-81ED-4DB2-BD59-A6C34878D82A}">
                    <a16:rowId xmlns:a16="http://schemas.microsoft.com/office/drawing/2014/main" val="4291554332"/>
                  </a:ext>
                </a:extLst>
              </a:tr>
              <a:tr h="370840">
                <a:tc>
                  <a:txBody>
                    <a:bodyPr/>
                    <a:lstStyle/>
                    <a:p>
                      <a:r>
                        <a:rPr lang="en-US"/>
                        <a:t>Ronald</a:t>
                      </a:r>
                    </a:p>
                  </a:txBody>
                  <a:tcPr/>
                </a:tc>
                <a:tc>
                  <a:txBody>
                    <a:bodyPr/>
                    <a:lstStyle/>
                    <a:p>
                      <a:r>
                        <a:rPr lang="en-US"/>
                        <a:t>Product </a:t>
                      </a:r>
                      <a:r>
                        <a:rPr lang="en-US" err="1"/>
                        <a:t>Mgr</a:t>
                      </a:r>
                      <a:r>
                        <a:rPr lang="en-US"/>
                        <a:t> for Digital Exp</a:t>
                      </a:r>
                    </a:p>
                  </a:txBody>
                  <a:tcPr/>
                </a:tc>
                <a:tc>
                  <a:txBody>
                    <a:bodyPr/>
                    <a:lstStyle/>
                    <a:p>
                      <a:r>
                        <a:rPr lang="en-US"/>
                        <a:t>Responsible for digital requirements</a:t>
                      </a:r>
                    </a:p>
                  </a:txBody>
                  <a:tcPr/>
                </a:tc>
                <a:extLst>
                  <a:ext uri="{0D108BD9-81ED-4DB2-BD59-A6C34878D82A}">
                    <a16:rowId xmlns:a16="http://schemas.microsoft.com/office/drawing/2014/main" val="3064307726"/>
                  </a:ext>
                </a:extLst>
              </a:tr>
              <a:tr h="370840">
                <a:tc>
                  <a:txBody>
                    <a:bodyPr/>
                    <a:lstStyle/>
                    <a:p>
                      <a:r>
                        <a:rPr lang="en-US"/>
                        <a:t>Carlene</a:t>
                      </a:r>
                    </a:p>
                  </a:txBody>
                  <a:tcPr/>
                </a:tc>
                <a:tc>
                  <a:txBody>
                    <a:bodyPr/>
                    <a:lstStyle/>
                    <a:p>
                      <a:r>
                        <a:rPr lang="en-US"/>
                        <a:t>Compliance Leader</a:t>
                      </a:r>
                    </a:p>
                  </a:txBody>
                  <a:tcPr/>
                </a:tc>
                <a:tc>
                  <a:txBody>
                    <a:bodyPr/>
                    <a:lstStyle/>
                    <a:p>
                      <a:r>
                        <a:rPr lang="en-US"/>
                        <a:t>Ensures team is interpreting CMS guidance correctly</a:t>
                      </a:r>
                    </a:p>
                  </a:txBody>
                  <a:tcPr/>
                </a:tc>
                <a:extLst>
                  <a:ext uri="{0D108BD9-81ED-4DB2-BD59-A6C34878D82A}">
                    <a16:rowId xmlns:a16="http://schemas.microsoft.com/office/drawing/2014/main" val="3243371247"/>
                  </a:ext>
                </a:extLst>
              </a:tr>
            </a:tbl>
          </a:graphicData>
        </a:graphic>
      </p:graphicFrame>
    </p:spTree>
    <p:extLst>
      <p:ext uri="{BB962C8B-B14F-4D97-AF65-F5344CB8AC3E}">
        <p14:creationId xmlns:p14="http://schemas.microsoft.com/office/powerpoint/2010/main" val="65143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43514DD-96A8-44AD-8A12-4E2A5F073ADF}"/>
              </a:ext>
            </a:extLst>
          </p:cNvPr>
          <p:cNvSpPr txBox="1"/>
          <p:nvPr/>
        </p:nvSpPr>
        <p:spPr>
          <a:xfrm>
            <a:off x="1422193" y="6199448"/>
            <a:ext cx="6097248" cy="369332"/>
          </a:xfrm>
          <a:prstGeom prst="rect">
            <a:avLst/>
          </a:prstGeom>
          <a:noFill/>
        </p:spPr>
        <p:txBody>
          <a:bodyPr wrap="square" lIns="91440" tIns="45720" rIns="91440" bIns="45720" anchor="t">
            <a:spAutoFit/>
          </a:bodyPr>
          <a:lstStyle/>
          <a:p>
            <a:r>
              <a:rPr lang="en-US" sz="1800" b="0" i="0" kern="1200">
                <a:solidFill>
                  <a:schemeClr val="bg1"/>
                </a:solidFill>
                <a:effectLst/>
                <a:latin typeface="+mn-lt"/>
                <a:ea typeface="+mn-ea"/>
                <a:cs typeface="+mn-cs"/>
              </a:rPr>
              <a:t>On Track, At </a:t>
            </a:r>
            <a:r>
              <a:rPr lang="en-US">
                <a:solidFill>
                  <a:schemeClr val="bg1"/>
                </a:solidFill>
              </a:rPr>
              <a:t>Risk</a:t>
            </a:r>
            <a:r>
              <a:rPr lang="en-US" sz="1800" b="0" i="0" kern="1200">
                <a:solidFill>
                  <a:schemeClr val="bg1"/>
                </a:solidFill>
                <a:effectLst/>
                <a:latin typeface="+mn-lt"/>
                <a:ea typeface="+mn-ea"/>
                <a:cs typeface="+mn-cs"/>
              </a:rPr>
              <a:t>, Off Track, Complete, Not Started</a:t>
            </a:r>
          </a:p>
        </p:txBody>
      </p:sp>
      <p:sp>
        <p:nvSpPr>
          <p:cNvPr id="42" name="Rectangle 41">
            <a:extLst>
              <a:ext uri="{FF2B5EF4-FFF2-40B4-BE49-F238E27FC236}">
                <a16:creationId xmlns:a16="http://schemas.microsoft.com/office/drawing/2014/main" id="{BCF5066F-0CCD-4DB0-B39E-EDEDF03BBD09}"/>
              </a:ext>
            </a:extLst>
          </p:cNvPr>
          <p:cNvSpPr/>
          <p:nvPr/>
        </p:nvSpPr>
        <p:spPr>
          <a:xfrm>
            <a:off x="562131" y="681038"/>
            <a:ext cx="10920335" cy="5232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9000852A-1CB7-4EF3-B369-85A70DA5930B}"/>
              </a:ext>
            </a:extLst>
          </p:cNvPr>
          <p:cNvSpPr txBox="1"/>
          <p:nvPr/>
        </p:nvSpPr>
        <p:spPr>
          <a:xfrm>
            <a:off x="8400038" y="607102"/>
            <a:ext cx="2700997" cy="369332"/>
          </a:xfrm>
          <a:prstGeom prst="rect">
            <a:avLst/>
          </a:prstGeom>
          <a:noFill/>
        </p:spPr>
        <p:txBody>
          <a:bodyPr wrap="square" lIns="91440" tIns="45720" rIns="91440" bIns="45720" rtlCol="0" anchor="t">
            <a:spAutoFit/>
          </a:bodyPr>
          <a:lstStyle/>
          <a:p>
            <a:r>
              <a:rPr lang="en-US"/>
              <a:t>Overall Status: </a:t>
            </a:r>
            <a:r>
              <a:rPr lang="en-US">
                <a:highlight>
                  <a:srgbClr val="FFFF00"/>
                </a:highlight>
              </a:rPr>
              <a:t>At Risk</a:t>
            </a:r>
            <a:endParaRPr lang="en-US">
              <a:highlight>
                <a:srgbClr val="FFFF00"/>
              </a:highlight>
              <a:cs typeface="Calibri"/>
            </a:endParaRPr>
          </a:p>
        </p:txBody>
      </p:sp>
      <p:sp>
        <p:nvSpPr>
          <p:cNvPr id="2" name="Title 1">
            <a:extLst>
              <a:ext uri="{FF2B5EF4-FFF2-40B4-BE49-F238E27FC236}">
                <a16:creationId xmlns:a16="http://schemas.microsoft.com/office/drawing/2014/main" id="{203246EF-43CB-4BFE-9F53-749EB3CDC37C}"/>
              </a:ext>
            </a:extLst>
          </p:cNvPr>
          <p:cNvSpPr>
            <a:spLocks noGrp="1"/>
          </p:cNvSpPr>
          <p:nvPr>
            <p:ph type="title"/>
          </p:nvPr>
        </p:nvSpPr>
        <p:spPr>
          <a:xfrm>
            <a:off x="838200" y="365125"/>
            <a:ext cx="7320694" cy="1325563"/>
          </a:xfrm>
        </p:spPr>
        <p:txBody>
          <a:bodyPr/>
          <a:lstStyle/>
          <a:p>
            <a:r>
              <a:rPr lang="en-US"/>
              <a:t>Tech Roll Up - HPDI</a:t>
            </a:r>
          </a:p>
        </p:txBody>
      </p:sp>
      <p:graphicFrame>
        <p:nvGraphicFramePr>
          <p:cNvPr id="4" name="Table 81">
            <a:extLst>
              <a:ext uri="{FF2B5EF4-FFF2-40B4-BE49-F238E27FC236}">
                <a16:creationId xmlns:a16="http://schemas.microsoft.com/office/drawing/2014/main" id="{FA404885-8544-4728-BE31-E8F771AF0CB6}"/>
              </a:ext>
            </a:extLst>
          </p:cNvPr>
          <p:cNvGraphicFramePr>
            <a:graphicFrameLocks noGrp="1"/>
          </p:cNvGraphicFramePr>
          <p:nvPr>
            <p:extLst>
              <p:ext uri="{D42A27DB-BD31-4B8C-83A1-F6EECF244321}">
                <p14:modId xmlns:p14="http://schemas.microsoft.com/office/powerpoint/2010/main" val="2486666665"/>
              </p:ext>
            </p:extLst>
          </p:nvPr>
        </p:nvGraphicFramePr>
        <p:xfrm>
          <a:off x="400942" y="1292347"/>
          <a:ext cx="10878623" cy="5257800"/>
        </p:xfrm>
        <a:graphic>
          <a:graphicData uri="http://schemas.openxmlformats.org/drawingml/2006/table">
            <a:tbl>
              <a:tblPr firstRow="1" bandRow="1">
                <a:tableStyleId>{5C22544A-7EE6-4342-B048-85BDC9FD1C3A}</a:tableStyleId>
              </a:tblPr>
              <a:tblGrid>
                <a:gridCol w="4228709">
                  <a:extLst>
                    <a:ext uri="{9D8B030D-6E8A-4147-A177-3AD203B41FA5}">
                      <a16:colId xmlns:a16="http://schemas.microsoft.com/office/drawing/2014/main" val="2967428320"/>
                    </a:ext>
                  </a:extLst>
                </a:gridCol>
                <a:gridCol w="3245988">
                  <a:extLst>
                    <a:ext uri="{9D8B030D-6E8A-4147-A177-3AD203B41FA5}">
                      <a16:colId xmlns:a16="http://schemas.microsoft.com/office/drawing/2014/main" val="2624158883"/>
                    </a:ext>
                  </a:extLst>
                </a:gridCol>
                <a:gridCol w="3403926">
                  <a:extLst>
                    <a:ext uri="{9D8B030D-6E8A-4147-A177-3AD203B41FA5}">
                      <a16:colId xmlns:a16="http://schemas.microsoft.com/office/drawing/2014/main" val="3985840824"/>
                    </a:ext>
                  </a:extLst>
                </a:gridCol>
              </a:tblGrid>
              <a:tr h="370840">
                <a:tc>
                  <a:txBody>
                    <a:bodyPr/>
                    <a:lstStyle/>
                    <a:p>
                      <a:r>
                        <a:rPr lang="en-US"/>
                        <a:t>Item</a:t>
                      </a:r>
                    </a:p>
                  </a:txBody>
                  <a:tcPr/>
                </a:tc>
                <a:tc>
                  <a:txBody>
                    <a:bodyPr/>
                    <a:lstStyle/>
                    <a:p>
                      <a:r>
                        <a:rPr lang="en-US"/>
                        <a:t>Responsible</a:t>
                      </a:r>
                    </a:p>
                  </a:txBody>
                  <a:tcPr/>
                </a:tc>
                <a:tc>
                  <a:txBody>
                    <a:bodyPr/>
                    <a:lstStyle/>
                    <a:p>
                      <a:r>
                        <a:rPr lang="en-US"/>
                        <a:t>PM Tracking</a:t>
                      </a:r>
                    </a:p>
                  </a:txBody>
                  <a:tcPr/>
                </a:tc>
                <a:extLst>
                  <a:ext uri="{0D108BD9-81ED-4DB2-BD59-A6C34878D82A}">
                    <a16:rowId xmlns:a16="http://schemas.microsoft.com/office/drawing/2014/main" val="2387830657"/>
                  </a:ext>
                </a:extLst>
              </a:tr>
              <a:tr h="370840">
                <a:tc>
                  <a:txBody>
                    <a:bodyPr/>
                    <a:lstStyle/>
                    <a:p>
                      <a:pPr marL="0" marR="0" lvl="0" indent="0" algn="l" rtl="0">
                        <a:lnSpc>
                          <a:spcPct val="100000"/>
                        </a:lnSpc>
                        <a:spcBef>
                          <a:spcPts val="0"/>
                        </a:spcBef>
                        <a:spcAft>
                          <a:spcPts val="0"/>
                        </a:spcAft>
                        <a:buClrTx/>
                        <a:buSzTx/>
                        <a:buFontTx/>
                        <a:buNone/>
                      </a:pPr>
                      <a:r>
                        <a:rPr lang="en-US"/>
                        <a:t>Author Tech Requirements</a:t>
                      </a:r>
                    </a:p>
                  </a:txBody>
                  <a:tcPr/>
                </a:tc>
                <a:tc>
                  <a:txBody>
                    <a:bodyPr/>
                    <a:lstStyle/>
                    <a:p>
                      <a:pPr lvl="0" algn="l">
                        <a:lnSpc>
                          <a:spcPct val="100000"/>
                        </a:lnSpc>
                        <a:spcBef>
                          <a:spcPts val="0"/>
                        </a:spcBef>
                        <a:spcAft>
                          <a:spcPts val="0"/>
                        </a:spcAft>
                        <a:buNone/>
                      </a:pPr>
                      <a:r>
                        <a:rPr lang="en-US" sz="1800" b="0" i="0" u="none" strike="noStrike" noProof="0">
                          <a:latin typeface="Calibri"/>
                        </a:rPr>
                        <a:t>Sumana / Sarah </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t>Sarah/Tim/Sumana</a:t>
                      </a:r>
                    </a:p>
                  </a:txBody>
                  <a:tcPr/>
                </a:tc>
                <a:extLst>
                  <a:ext uri="{0D108BD9-81ED-4DB2-BD59-A6C34878D82A}">
                    <a16:rowId xmlns:a16="http://schemas.microsoft.com/office/drawing/2014/main" val="3487241859"/>
                  </a:ext>
                </a:extLst>
              </a:tr>
              <a:tr h="370840">
                <a:tc>
                  <a:txBody>
                    <a:bodyPr/>
                    <a:lstStyle/>
                    <a:p>
                      <a:pPr marL="0" marR="0" lvl="0" indent="0" algn="l" rtl="0">
                        <a:lnSpc>
                          <a:spcPct val="100000"/>
                        </a:lnSpc>
                        <a:spcBef>
                          <a:spcPts val="0"/>
                        </a:spcBef>
                        <a:spcAft>
                          <a:spcPts val="0"/>
                        </a:spcAft>
                        <a:buClrTx/>
                        <a:buSzTx/>
                        <a:buFontTx/>
                        <a:buNone/>
                      </a:pPr>
                      <a:r>
                        <a:rPr lang="en-US"/>
                        <a:t>UST </a:t>
                      </a:r>
                      <a:r>
                        <a:rPr lang="en-US">
                          <a:ea typeface="+mj-lt"/>
                          <a:cs typeface="+mj-lt"/>
                        </a:rPr>
                        <a:t>- CR37 Member Pub.</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UST /  DK &amp; Sarah</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t>Suresh</a:t>
                      </a:r>
                    </a:p>
                  </a:txBody>
                  <a:tcPr/>
                </a:tc>
                <a:extLst>
                  <a:ext uri="{0D108BD9-81ED-4DB2-BD59-A6C34878D82A}">
                    <a16:rowId xmlns:a16="http://schemas.microsoft.com/office/drawing/2014/main" val="2856513931"/>
                  </a:ext>
                </a:extLst>
              </a:tr>
              <a:tr h="370840">
                <a:tc>
                  <a:txBody>
                    <a:bodyPr/>
                    <a:lstStyle/>
                    <a:p>
                      <a:pPr marL="0" marR="0" lvl="0" indent="0" algn="l">
                        <a:lnSpc>
                          <a:spcPct val="100000"/>
                        </a:lnSpc>
                        <a:spcBef>
                          <a:spcPts val="0"/>
                        </a:spcBef>
                        <a:spcAft>
                          <a:spcPts val="0"/>
                        </a:spcAft>
                        <a:buNone/>
                      </a:pPr>
                      <a:r>
                        <a:rPr lang="en-US" sz="1800" b="0" i="0" u="none" strike="noStrike" noProof="0">
                          <a:latin typeface="Calibri"/>
                        </a:rPr>
                        <a:t>Core - VSR – MF1, MF4, MF5 remain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noProof="0">
                          <a:latin typeface="Calibri"/>
                        </a:rPr>
                        <a:t>Jennifer V, </a:t>
                      </a:r>
                      <a:r>
                        <a:rPr lang="en-US" sz="1800" b="0" i="0" u="none" strike="noStrike" noProof="0"/>
                        <a:t>Kumar Kakani, Sonya Ash, Shivang Patel</a:t>
                      </a:r>
                      <a:endParaRPr lang="en-US"/>
                    </a:p>
                  </a:txBody>
                  <a:tcPr/>
                </a:tc>
                <a:tc>
                  <a:txBody>
                    <a:bodyPr/>
                    <a:lstStyle/>
                    <a:p>
                      <a:pPr marL="0" lvl="0" indent="0" algn="l">
                        <a:lnSpc>
                          <a:spcPct val="100000"/>
                        </a:lnSpc>
                        <a:spcBef>
                          <a:spcPts val="0"/>
                        </a:spcBef>
                        <a:spcAft>
                          <a:spcPts val="0"/>
                        </a:spcAft>
                        <a:buNone/>
                      </a:pPr>
                      <a:r>
                        <a:rPr lang="en-US"/>
                        <a:t>Aisha/James (author)</a:t>
                      </a:r>
                      <a:br>
                        <a:rPr lang="en-US"/>
                      </a:br>
                      <a:r>
                        <a:rPr lang="en-US"/>
                        <a:t>Devender (Core)</a:t>
                      </a:r>
                    </a:p>
                  </a:txBody>
                  <a:tcPr/>
                </a:tc>
                <a:extLst>
                  <a:ext uri="{0D108BD9-81ED-4DB2-BD59-A6C34878D82A}">
                    <a16:rowId xmlns:a16="http://schemas.microsoft.com/office/drawing/2014/main" val="40847355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Sugar Feature </a:t>
                      </a:r>
                      <a:r>
                        <a:rPr lang="en-US">
                          <a:highlight>
                            <a:srgbClr val="00FF00"/>
                          </a:highlight>
                        </a:rPr>
                        <a:t>ED-1307</a:t>
                      </a:r>
                    </a:p>
                  </a:txBody>
                  <a:tcPr/>
                </a:tc>
                <a:tc>
                  <a:txBody>
                    <a:bodyPr/>
                    <a:lstStyle/>
                    <a:p>
                      <a:pPr lvl="0">
                        <a:buNone/>
                      </a:pPr>
                      <a:r>
                        <a:rPr lang="en-US"/>
                        <a:t>Mitch</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t>Brian/Noel</a:t>
                      </a:r>
                    </a:p>
                  </a:txBody>
                  <a:tcPr/>
                </a:tc>
                <a:extLst>
                  <a:ext uri="{0D108BD9-81ED-4DB2-BD59-A6C34878D82A}">
                    <a16:rowId xmlns:a16="http://schemas.microsoft.com/office/drawing/2014/main" val="120253710"/>
                  </a:ext>
                </a:extLst>
              </a:tr>
              <a:tr h="370840">
                <a:tc>
                  <a:txBody>
                    <a:bodyPr/>
                    <a:lstStyle/>
                    <a:p>
                      <a:pPr marL="0" marR="0" lvl="0" indent="0" algn="l">
                        <a:lnSpc>
                          <a:spcPct val="100000"/>
                        </a:lnSpc>
                        <a:spcBef>
                          <a:spcPts val="0"/>
                        </a:spcBef>
                        <a:spcAft>
                          <a:spcPts val="0"/>
                        </a:spcAft>
                        <a:buNone/>
                      </a:pPr>
                      <a:r>
                        <a:rPr lang="en-US"/>
                        <a:t>Author Infrastructure work</a:t>
                      </a:r>
                    </a:p>
                  </a:txBody>
                  <a:tcPr/>
                </a:tc>
                <a:tc>
                  <a:txBody>
                    <a:bodyPr/>
                    <a:lstStyle/>
                    <a:p>
                      <a:pPr lvl="0">
                        <a:buNone/>
                      </a:pPr>
                      <a:r>
                        <a:rPr lang="en-US"/>
                        <a:t>Tamas</a:t>
                      </a:r>
                    </a:p>
                  </a:txBody>
                  <a:tcPr/>
                </a:tc>
                <a:tc>
                  <a:txBody>
                    <a:bodyPr/>
                    <a:lstStyle/>
                    <a:p>
                      <a:pPr marL="0" marR="0" lvl="0" indent="0" algn="l">
                        <a:lnSpc>
                          <a:spcPct val="100000"/>
                        </a:lnSpc>
                        <a:spcBef>
                          <a:spcPts val="0"/>
                        </a:spcBef>
                        <a:spcAft>
                          <a:spcPts val="0"/>
                        </a:spcAft>
                        <a:buNone/>
                      </a:pPr>
                      <a:r>
                        <a:rPr lang="en-US"/>
                        <a:t>Janie/Tamas</a:t>
                      </a:r>
                      <a:br>
                        <a:rPr lang="en-US"/>
                      </a:br>
                      <a:r>
                        <a:rPr lang="en-US"/>
                        <a:t>(May not need tracking ask Janie) </a:t>
                      </a:r>
                    </a:p>
                  </a:txBody>
                  <a:tcPr/>
                </a:tc>
                <a:extLst>
                  <a:ext uri="{0D108BD9-81ED-4DB2-BD59-A6C34878D82A}">
                    <a16:rowId xmlns:a16="http://schemas.microsoft.com/office/drawing/2014/main" val="405918916"/>
                  </a:ext>
                </a:extLst>
              </a:tr>
              <a:tr h="370840">
                <a:tc>
                  <a:txBody>
                    <a:bodyPr/>
                    <a:lstStyle/>
                    <a:p>
                      <a:pPr marL="0" marR="0" lvl="0" indent="0" algn="l">
                        <a:lnSpc>
                          <a:spcPct val="100000"/>
                        </a:lnSpc>
                        <a:spcBef>
                          <a:spcPts val="0"/>
                        </a:spcBef>
                        <a:spcAft>
                          <a:spcPts val="0"/>
                        </a:spcAft>
                        <a:buNone/>
                      </a:pPr>
                      <a:r>
                        <a:rPr lang="en-US">
                          <a:cs typeface="Calibri Light"/>
                        </a:rPr>
                        <a:t>Vendor - Data ETL</a:t>
                      </a:r>
                      <a:endParaRPr lang="en-US"/>
                    </a:p>
                  </a:txBody>
                  <a:tcPr/>
                </a:tc>
                <a:tc>
                  <a:txBody>
                    <a:bodyPr/>
                    <a:lstStyle/>
                    <a:p>
                      <a:pPr lvl="0">
                        <a:buNone/>
                      </a:pPr>
                      <a:r>
                        <a:rPr lang="en-US" err="1"/>
                        <a:t>MavenWave</a:t>
                      </a:r>
                      <a:r>
                        <a:rPr lang="en-US"/>
                        <a:t> / Sarah</a:t>
                      </a:r>
                    </a:p>
                  </a:txBody>
                  <a:tcPr/>
                </a:tc>
                <a:tc>
                  <a:txBody>
                    <a:bodyPr/>
                    <a:lstStyle/>
                    <a:p>
                      <a:pPr marL="0" marR="0" lvl="0" indent="0" algn="l">
                        <a:lnSpc>
                          <a:spcPct val="100000"/>
                        </a:lnSpc>
                        <a:spcBef>
                          <a:spcPts val="0"/>
                        </a:spcBef>
                        <a:spcAft>
                          <a:spcPts val="0"/>
                        </a:spcAft>
                        <a:buNone/>
                      </a:pPr>
                      <a:r>
                        <a:rPr lang="en-US" sz="1800" b="0" i="0" u="none" strike="noStrike" noProof="0">
                          <a:latin typeface="Calibri"/>
                        </a:rPr>
                        <a:t>James</a:t>
                      </a:r>
                      <a:endParaRPr lang="en-US"/>
                    </a:p>
                  </a:txBody>
                  <a:tcPr/>
                </a:tc>
                <a:extLst>
                  <a:ext uri="{0D108BD9-81ED-4DB2-BD59-A6C34878D82A}">
                    <a16:rowId xmlns:a16="http://schemas.microsoft.com/office/drawing/2014/main" val="3247272596"/>
                  </a:ext>
                </a:extLst>
              </a:tr>
              <a:tr h="370840">
                <a:tc>
                  <a:txBody>
                    <a:bodyPr/>
                    <a:lstStyle/>
                    <a:p>
                      <a:pPr marL="0" marR="0" lvl="0" indent="0" algn="l">
                        <a:lnSpc>
                          <a:spcPct val="100000"/>
                        </a:lnSpc>
                        <a:spcBef>
                          <a:spcPts val="0"/>
                        </a:spcBef>
                        <a:spcAft>
                          <a:spcPts val="0"/>
                        </a:spcAft>
                        <a:buNone/>
                      </a:pPr>
                      <a:r>
                        <a:rPr lang="en-US"/>
                        <a:t>Author Interop Data API </a:t>
                      </a:r>
                    </a:p>
                    <a:p>
                      <a:pPr marL="0" marR="0" lvl="0" indent="0" algn="l">
                        <a:lnSpc>
                          <a:spcPct val="100000"/>
                        </a:lnSpc>
                        <a:spcBef>
                          <a:spcPts val="0"/>
                        </a:spcBef>
                        <a:spcAft>
                          <a:spcPts val="0"/>
                        </a:spcAft>
                        <a:buNone/>
                      </a:pPr>
                      <a:r>
                        <a:rPr lang="en-US">
                          <a:highlight>
                            <a:srgbClr val="00FF00"/>
                          </a:highlight>
                        </a:rPr>
                        <a:t>ED-???</a:t>
                      </a:r>
                    </a:p>
                  </a:txBody>
                  <a:tcPr/>
                </a:tc>
                <a:tc>
                  <a:txBody>
                    <a:bodyPr/>
                    <a:lstStyle/>
                    <a:p>
                      <a:pPr lvl="0">
                        <a:buNone/>
                      </a:pPr>
                      <a:r>
                        <a:rPr lang="en-US"/>
                        <a:t>Sarah</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t>James</a:t>
                      </a:r>
                    </a:p>
                  </a:txBody>
                  <a:tcPr/>
                </a:tc>
                <a:extLst>
                  <a:ext uri="{0D108BD9-81ED-4DB2-BD59-A6C34878D82A}">
                    <a16:rowId xmlns:a16="http://schemas.microsoft.com/office/drawing/2014/main" val="3900185231"/>
                  </a:ext>
                </a:extLst>
              </a:tr>
              <a:tr h="370840">
                <a:tc>
                  <a:txBody>
                    <a:bodyPr/>
                    <a:lstStyle/>
                    <a:p>
                      <a:r>
                        <a:rPr lang="en-US"/>
                        <a:t>Developer Portal </a:t>
                      </a:r>
                    </a:p>
                  </a:txBody>
                  <a:tcPr/>
                </a:tc>
                <a:tc>
                  <a:txBody>
                    <a:bodyPr/>
                    <a:lstStyle/>
                    <a:p>
                      <a:r>
                        <a:rPr lang="en-US" err="1"/>
                        <a:t>MavenWave</a:t>
                      </a:r>
                      <a:r>
                        <a:rPr lang="en-US"/>
                        <a:t> / Fredrik</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t>Charles</a:t>
                      </a:r>
                    </a:p>
                  </a:txBody>
                  <a:tcPr/>
                </a:tc>
                <a:extLst>
                  <a:ext uri="{0D108BD9-81ED-4DB2-BD59-A6C34878D82A}">
                    <a16:rowId xmlns:a16="http://schemas.microsoft.com/office/drawing/2014/main" val="428882789"/>
                  </a:ext>
                </a:extLst>
              </a:tr>
              <a:tr h="370840">
                <a:tc>
                  <a:txBody>
                    <a:bodyPr/>
                    <a:lstStyle/>
                    <a:p>
                      <a:pPr marL="0" marR="0" lvl="0" indent="0" algn="l">
                        <a:lnSpc>
                          <a:spcPct val="100000"/>
                        </a:lnSpc>
                        <a:spcBef>
                          <a:spcPts val="0"/>
                        </a:spcBef>
                        <a:spcAft>
                          <a:spcPts val="0"/>
                        </a:spcAft>
                        <a:buNone/>
                      </a:pPr>
                      <a:r>
                        <a:rPr lang="en-US"/>
                        <a:t>Testing Design and Data </a:t>
                      </a:r>
                    </a:p>
                  </a:txBody>
                  <a:tcPr/>
                </a:tc>
                <a:tc>
                  <a:txBody>
                    <a:bodyPr/>
                    <a:lstStyle/>
                    <a:p>
                      <a:pPr lvl="0" algn="l">
                        <a:lnSpc>
                          <a:spcPct val="100000"/>
                        </a:lnSpc>
                        <a:spcBef>
                          <a:spcPts val="0"/>
                        </a:spcBef>
                        <a:spcAft>
                          <a:spcPts val="0"/>
                        </a:spcAft>
                        <a:buNone/>
                      </a:pPr>
                      <a:r>
                        <a:rPr lang="en-US" sz="1800" b="0" i="0" u="none" strike="noStrike" noProof="0">
                          <a:latin typeface="Calibri"/>
                        </a:rPr>
                        <a:t>Author Testing Cynthia</a:t>
                      </a:r>
                    </a:p>
                  </a:txBody>
                  <a:tcPr/>
                </a:tc>
                <a:tc>
                  <a:txBody>
                    <a:bodyPr/>
                    <a:lstStyle/>
                    <a:p>
                      <a:pPr lvl="0">
                        <a:buNone/>
                      </a:pPr>
                      <a:r>
                        <a:rPr lang="en-US"/>
                        <a:t>Per each team + UAT</a:t>
                      </a:r>
                    </a:p>
                  </a:txBody>
                  <a:tcPr/>
                </a:tc>
                <a:extLst>
                  <a:ext uri="{0D108BD9-81ED-4DB2-BD59-A6C34878D82A}">
                    <a16:rowId xmlns:a16="http://schemas.microsoft.com/office/drawing/2014/main" val="2415683627"/>
                  </a:ext>
                </a:extLst>
              </a:tr>
              <a:tr h="370840">
                <a:tc>
                  <a:txBody>
                    <a:bodyPr/>
                    <a:lstStyle/>
                    <a:p>
                      <a:r>
                        <a:rPr lang="en-US"/>
                        <a:t>CXP Consent </a:t>
                      </a:r>
                      <a:r>
                        <a:rPr lang="en-US">
                          <a:highlight>
                            <a:srgbClr val="00FF00"/>
                          </a:highlight>
                        </a:rPr>
                        <a:t>ED-1247/1248</a:t>
                      </a:r>
                    </a:p>
                  </a:txBody>
                  <a:tcPr/>
                </a:tc>
                <a:tc>
                  <a:txBody>
                    <a:bodyPr/>
                    <a:lstStyle/>
                    <a:p>
                      <a:r>
                        <a:rPr lang="en-US"/>
                        <a:t>Fredrik</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t>Charles</a:t>
                      </a:r>
                    </a:p>
                  </a:txBody>
                  <a:tcPr/>
                </a:tc>
                <a:extLst>
                  <a:ext uri="{0D108BD9-81ED-4DB2-BD59-A6C34878D82A}">
                    <a16:rowId xmlns:a16="http://schemas.microsoft.com/office/drawing/2014/main" val="3041933255"/>
                  </a:ext>
                </a:extLst>
              </a:tr>
              <a:tr h="370840">
                <a:tc>
                  <a:txBody>
                    <a:bodyPr/>
                    <a:lstStyle/>
                    <a:p>
                      <a:r>
                        <a:rPr lang="en-US"/>
                        <a:t>OVERALL INTEGRATED TECH PLAN</a:t>
                      </a:r>
                    </a:p>
                  </a:txBody>
                  <a:tcPr/>
                </a:tc>
                <a:tc>
                  <a:txBody>
                    <a:bodyPr/>
                    <a:lstStyle/>
                    <a:p>
                      <a:r>
                        <a:rPr lang="en-US"/>
                        <a:t>PMO</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t>Suresh</a:t>
                      </a:r>
                    </a:p>
                  </a:txBody>
                  <a:tcPr/>
                </a:tc>
                <a:extLst>
                  <a:ext uri="{0D108BD9-81ED-4DB2-BD59-A6C34878D82A}">
                    <a16:rowId xmlns:a16="http://schemas.microsoft.com/office/drawing/2014/main" val="3213369961"/>
                  </a:ext>
                </a:extLst>
              </a:tr>
            </a:tbl>
          </a:graphicData>
        </a:graphic>
      </p:graphicFrame>
    </p:spTree>
    <p:extLst>
      <p:ext uri="{BB962C8B-B14F-4D97-AF65-F5344CB8AC3E}">
        <p14:creationId xmlns:p14="http://schemas.microsoft.com/office/powerpoint/2010/main" val="319162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43514DD-96A8-44AD-8A12-4E2A5F073ADF}"/>
              </a:ext>
            </a:extLst>
          </p:cNvPr>
          <p:cNvSpPr txBox="1"/>
          <p:nvPr/>
        </p:nvSpPr>
        <p:spPr>
          <a:xfrm>
            <a:off x="1422193" y="6199448"/>
            <a:ext cx="6097248" cy="369332"/>
          </a:xfrm>
          <a:prstGeom prst="rect">
            <a:avLst/>
          </a:prstGeom>
          <a:noFill/>
        </p:spPr>
        <p:txBody>
          <a:bodyPr wrap="square" lIns="91440" tIns="45720" rIns="91440" bIns="45720" anchor="t">
            <a:spAutoFit/>
          </a:bodyPr>
          <a:lstStyle/>
          <a:p>
            <a:r>
              <a:rPr lang="en-US" sz="1800" b="0" i="0" kern="1200">
                <a:solidFill>
                  <a:schemeClr val="bg1"/>
                </a:solidFill>
                <a:effectLst/>
                <a:latin typeface="+mn-lt"/>
                <a:ea typeface="+mn-ea"/>
                <a:cs typeface="+mn-cs"/>
              </a:rPr>
              <a:t>On Track, At </a:t>
            </a:r>
            <a:r>
              <a:rPr lang="en-US">
                <a:solidFill>
                  <a:schemeClr val="bg1"/>
                </a:solidFill>
              </a:rPr>
              <a:t>Risk</a:t>
            </a:r>
            <a:r>
              <a:rPr lang="en-US" sz="1800" b="0" i="0" kern="1200">
                <a:solidFill>
                  <a:schemeClr val="bg1"/>
                </a:solidFill>
                <a:effectLst/>
                <a:latin typeface="+mn-lt"/>
                <a:ea typeface="+mn-ea"/>
                <a:cs typeface="+mn-cs"/>
              </a:rPr>
              <a:t>, Off Track, Complete, Not Started</a:t>
            </a:r>
          </a:p>
        </p:txBody>
      </p:sp>
      <p:sp>
        <p:nvSpPr>
          <p:cNvPr id="42" name="Rectangle 41">
            <a:extLst>
              <a:ext uri="{FF2B5EF4-FFF2-40B4-BE49-F238E27FC236}">
                <a16:creationId xmlns:a16="http://schemas.microsoft.com/office/drawing/2014/main" id="{BCF5066F-0CCD-4DB0-B39E-EDEDF03BBD09}"/>
              </a:ext>
            </a:extLst>
          </p:cNvPr>
          <p:cNvSpPr/>
          <p:nvPr/>
        </p:nvSpPr>
        <p:spPr>
          <a:xfrm>
            <a:off x="562131" y="681038"/>
            <a:ext cx="10920335" cy="5232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9000852A-1CB7-4EF3-B369-85A70DA5930B}"/>
              </a:ext>
            </a:extLst>
          </p:cNvPr>
          <p:cNvSpPr txBox="1"/>
          <p:nvPr/>
        </p:nvSpPr>
        <p:spPr>
          <a:xfrm>
            <a:off x="8400038" y="607102"/>
            <a:ext cx="2700997" cy="369332"/>
          </a:xfrm>
          <a:prstGeom prst="rect">
            <a:avLst/>
          </a:prstGeom>
          <a:noFill/>
        </p:spPr>
        <p:txBody>
          <a:bodyPr wrap="square" lIns="91440" tIns="45720" rIns="91440" bIns="45720" rtlCol="0" anchor="t">
            <a:spAutoFit/>
          </a:bodyPr>
          <a:lstStyle/>
          <a:p>
            <a:r>
              <a:rPr lang="en-US"/>
              <a:t>Overall Status: </a:t>
            </a:r>
            <a:r>
              <a:rPr lang="en-US">
                <a:highlight>
                  <a:srgbClr val="FFFF00"/>
                </a:highlight>
              </a:rPr>
              <a:t>At Risk</a:t>
            </a:r>
            <a:endParaRPr lang="en-US">
              <a:highlight>
                <a:srgbClr val="FFFF00"/>
              </a:highlight>
              <a:cs typeface="Calibri"/>
            </a:endParaRPr>
          </a:p>
        </p:txBody>
      </p:sp>
      <p:sp>
        <p:nvSpPr>
          <p:cNvPr id="2" name="Title 1">
            <a:extLst>
              <a:ext uri="{FF2B5EF4-FFF2-40B4-BE49-F238E27FC236}">
                <a16:creationId xmlns:a16="http://schemas.microsoft.com/office/drawing/2014/main" id="{203246EF-43CB-4BFE-9F53-749EB3CDC37C}"/>
              </a:ext>
            </a:extLst>
          </p:cNvPr>
          <p:cNvSpPr>
            <a:spLocks noGrp="1"/>
          </p:cNvSpPr>
          <p:nvPr>
            <p:ph type="title"/>
          </p:nvPr>
        </p:nvSpPr>
        <p:spPr>
          <a:xfrm>
            <a:off x="838200" y="365125"/>
            <a:ext cx="7320694" cy="1325563"/>
          </a:xfrm>
        </p:spPr>
        <p:txBody>
          <a:bodyPr/>
          <a:lstStyle/>
          <a:p>
            <a:r>
              <a:rPr lang="en-US"/>
              <a:t>Tech Roll Up - HPDI</a:t>
            </a:r>
          </a:p>
        </p:txBody>
      </p:sp>
      <p:graphicFrame>
        <p:nvGraphicFramePr>
          <p:cNvPr id="4" name="Table 81">
            <a:extLst>
              <a:ext uri="{FF2B5EF4-FFF2-40B4-BE49-F238E27FC236}">
                <a16:creationId xmlns:a16="http://schemas.microsoft.com/office/drawing/2014/main" id="{FA404885-8544-4728-BE31-E8F771AF0CB6}"/>
              </a:ext>
            </a:extLst>
          </p:cNvPr>
          <p:cNvGraphicFramePr>
            <a:graphicFrameLocks noGrp="1"/>
          </p:cNvGraphicFramePr>
          <p:nvPr>
            <p:extLst>
              <p:ext uri="{D42A27DB-BD31-4B8C-83A1-F6EECF244321}">
                <p14:modId xmlns:p14="http://schemas.microsoft.com/office/powerpoint/2010/main" val="1974519821"/>
              </p:ext>
            </p:extLst>
          </p:nvPr>
        </p:nvGraphicFramePr>
        <p:xfrm>
          <a:off x="400942" y="1292347"/>
          <a:ext cx="11390117" cy="5430520"/>
        </p:xfrm>
        <a:graphic>
          <a:graphicData uri="http://schemas.openxmlformats.org/drawingml/2006/table">
            <a:tbl>
              <a:tblPr firstRow="1" bandRow="1">
                <a:tableStyleId>{5C22544A-7EE6-4342-B048-85BDC9FD1C3A}</a:tableStyleId>
              </a:tblPr>
              <a:tblGrid>
                <a:gridCol w="2994978">
                  <a:extLst>
                    <a:ext uri="{9D8B030D-6E8A-4147-A177-3AD203B41FA5}">
                      <a16:colId xmlns:a16="http://schemas.microsoft.com/office/drawing/2014/main" val="2967428320"/>
                    </a:ext>
                  </a:extLst>
                </a:gridCol>
                <a:gridCol w="2457739">
                  <a:extLst>
                    <a:ext uri="{9D8B030D-6E8A-4147-A177-3AD203B41FA5}">
                      <a16:colId xmlns:a16="http://schemas.microsoft.com/office/drawing/2014/main" val="2624158883"/>
                    </a:ext>
                  </a:extLst>
                </a:gridCol>
                <a:gridCol w="1958626">
                  <a:extLst>
                    <a:ext uri="{9D8B030D-6E8A-4147-A177-3AD203B41FA5}">
                      <a16:colId xmlns:a16="http://schemas.microsoft.com/office/drawing/2014/main" val="3985840824"/>
                    </a:ext>
                  </a:extLst>
                </a:gridCol>
                <a:gridCol w="1311639">
                  <a:extLst>
                    <a:ext uri="{9D8B030D-6E8A-4147-A177-3AD203B41FA5}">
                      <a16:colId xmlns:a16="http://schemas.microsoft.com/office/drawing/2014/main" val="1143554343"/>
                    </a:ext>
                  </a:extLst>
                </a:gridCol>
                <a:gridCol w="2667135">
                  <a:extLst>
                    <a:ext uri="{9D8B030D-6E8A-4147-A177-3AD203B41FA5}">
                      <a16:colId xmlns:a16="http://schemas.microsoft.com/office/drawing/2014/main" val="3852659833"/>
                    </a:ext>
                  </a:extLst>
                </a:gridCol>
              </a:tblGrid>
              <a:tr h="370840">
                <a:tc>
                  <a:txBody>
                    <a:bodyPr/>
                    <a:lstStyle/>
                    <a:p>
                      <a:r>
                        <a:rPr lang="en-US"/>
                        <a:t>Item</a:t>
                      </a:r>
                    </a:p>
                  </a:txBody>
                  <a:tcPr/>
                </a:tc>
                <a:tc>
                  <a:txBody>
                    <a:bodyPr/>
                    <a:lstStyle/>
                    <a:p>
                      <a:r>
                        <a:rPr lang="en-US"/>
                        <a:t>Responsible</a:t>
                      </a:r>
                    </a:p>
                  </a:txBody>
                  <a:tcPr/>
                </a:tc>
                <a:tc>
                  <a:txBody>
                    <a:bodyPr/>
                    <a:lstStyle/>
                    <a:p>
                      <a:r>
                        <a:rPr lang="en-US"/>
                        <a:t>Target</a:t>
                      </a:r>
                    </a:p>
                  </a:txBody>
                  <a:tcPr/>
                </a:tc>
                <a:tc>
                  <a:txBody>
                    <a:bodyPr/>
                    <a:lstStyle/>
                    <a:p>
                      <a:r>
                        <a:rPr lang="en-US"/>
                        <a:t>Status</a:t>
                      </a:r>
                    </a:p>
                  </a:txBody>
                  <a:tcPr/>
                </a:tc>
                <a:tc>
                  <a:txBody>
                    <a:bodyPr/>
                    <a:lstStyle/>
                    <a:p>
                      <a:r>
                        <a:rPr lang="en-US"/>
                        <a:t>Reason</a:t>
                      </a:r>
                    </a:p>
                  </a:txBody>
                  <a:tcPr/>
                </a:tc>
                <a:extLst>
                  <a:ext uri="{0D108BD9-81ED-4DB2-BD59-A6C34878D82A}">
                    <a16:rowId xmlns:a16="http://schemas.microsoft.com/office/drawing/2014/main" val="2387830657"/>
                  </a:ext>
                </a:extLst>
              </a:tr>
              <a:tr h="370840">
                <a:tc>
                  <a:txBody>
                    <a:bodyPr/>
                    <a:lstStyle/>
                    <a:p>
                      <a:pPr marL="0" marR="0" lvl="0" indent="0" algn="l" rtl="0">
                        <a:lnSpc>
                          <a:spcPct val="100000"/>
                        </a:lnSpc>
                        <a:spcBef>
                          <a:spcPts val="0"/>
                        </a:spcBef>
                        <a:spcAft>
                          <a:spcPts val="0"/>
                        </a:spcAft>
                        <a:buClrTx/>
                        <a:buSzTx/>
                        <a:buFontTx/>
                        <a:buNone/>
                      </a:pPr>
                      <a:r>
                        <a:rPr lang="en-US"/>
                        <a:t>Author Tech Requirements</a:t>
                      </a:r>
                    </a:p>
                  </a:txBody>
                  <a:tcPr/>
                </a:tc>
                <a:tc>
                  <a:txBody>
                    <a:bodyPr/>
                    <a:lstStyle/>
                    <a:p>
                      <a:pPr lvl="0" algn="l">
                        <a:lnSpc>
                          <a:spcPct val="100000"/>
                        </a:lnSpc>
                        <a:spcBef>
                          <a:spcPts val="0"/>
                        </a:spcBef>
                        <a:spcAft>
                          <a:spcPts val="0"/>
                        </a:spcAft>
                        <a:buNone/>
                      </a:pPr>
                      <a:r>
                        <a:rPr lang="en-US" sz="1800" b="0" i="0" u="none" strike="noStrike" noProof="0">
                          <a:latin typeface="Calibri"/>
                        </a:rPr>
                        <a:t>Sumana / Sarah </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t>Feb – April 15</a:t>
                      </a:r>
                    </a:p>
                  </a:txBody>
                  <a:tcPr/>
                </a:tc>
                <a:tc>
                  <a:txBody>
                    <a:bodyPr/>
                    <a:lstStyle/>
                    <a:p>
                      <a:pPr lvl="0">
                        <a:buNone/>
                      </a:pPr>
                      <a:r>
                        <a:rPr lang="en-US">
                          <a:highlight>
                            <a:srgbClr val="00FF00"/>
                          </a:highlight>
                        </a:rPr>
                        <a:t>On Track</a:t>
                      </a:r>
                    </a:p>
                  </a:txBody>
                  <a:tcPr/>
                </a:tc>
                <a:tc>
                  <a:txBody>
                    <a:bodyPr/>
                    <a:lstStyle/>
                    <a:p>
                      <a:endParaRPr lang="en-US"/>
                    </a:p>
                  </a:txBody>
                  <a:tcPr/>
                </a:tc>
                <a:extLst>
                  <a:ext uri="{0D108BD9-81ED-4DB2-BD59-A6C34878D82A}">
                    <a16:rowId xmlns:a16="http://schemas.microsoft.com/office/drawing/2014/main" val="3487241859"/>
                  </a:ext>
                </a:extLst>
              </a:tr>
              <a:tr h="370840">
                <a:tc>
                  <a:txBody>
                    <a:bodyPr/>
                    <a:lstStyle/>
                    <a:p>
                      <a:pPr marL="0" marR="0" lvl="0" indent="0" algn="l" rtl="0">
                        <a:lnSpc>
                          <a:spcPct val="100000"/>
                        </a:lnSpc>
                        <a:spcBef>
                          <a:spcPts val="0"/>
                        </a:spcBef>
                        <a:spcAft>
                          <a:spcPts val="0"/>
                        </a:spcAft>
                        <a:buClrTx/>
                        <a:buSzTx/>
                        <a:buFontTx/>
                        <a:buNone/>
                      </a:pPr>
                      <a:r>
                        <a:rPr lang="en-US"/>
                        <a:t>UST </a:t>
                      </a:r>
                      <a:r>
                        <a:rPr lang="en-US">
                          <a:ea typeface="+mj-lt"/>
                          <a:cs typeface="+mj-lt"/>
                        </a:rPr>
                        <a:t>- CR37 Member Pub.</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UST /  DK &amp; Sarah</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highlight>
                            <a:srgbClr val="FFFF00"/>
                          </a:highlight>
                        </a:rPr>
                        <a:t>Date needed</a:t>
                      </a:r>
                    </a:p>
                  </a:txBody>
                  <a:tcPr/>
                </a:tc>
                <a:tc>
                  <a:txBody>
                    <a:bodyPr/>
                    <a:lstStyle/>
                    <a:p>
                      <a:pPr lvl="0">
                        <a:buNone/>
                      </a:pPr>
                      <a:r>
                        <a:rPr lang="en-US">
                          <a:highlight>
                            <a:srgbClr val="00FF00"/>
                          </a:highlight>
                        </a:rPr>
                        <a:t>On Track</a:t>
                      </a:r>
                    </a:p>
                  </a:txBody>
                  <a:tcPr/>
                </a:tc>
                <a:tc>
                  <a:txBody>
                    <a:bodyPr/>
                    <a:lstStyle/>
                    <a:p>
                      <a:r>
                        <a:rPr lang="en-US"/>
                        <a:t>UST to publish schedule on 4/5/21 (</a:t>
                      </a:r>
                      <a:r>
                        <a:rPr lang="en-US" sz="1800" b="0" i="0" u="none" strike="noStrike" noProof="0">
                          <a:latin typeface="Calibri"/>
                        </a:rPr>
                        <a:t>Suresh)</a:t>
                      </a:r>
                      <a:endParaRPr lang="en-US"/>
                    </a:p>
                  </a:txBody>
                  <a:tcPr/>
                </a:tc>
                <a:extLst>
                  <a:ext uri="{0D108BD9-81ED-4DB2-BD59-A6C34878D82A}">
                    <a16:rowId xmlns:a16="http://schemas.microsoft.com/office/drawing/2014/main" val="2856513931"/>
                  </a:ext>
                </a:extLst>
              </a:tr>
              <a:tr h="370840">
                <a:tc>
                  <a:txBody>
                    <a:bodyPr/>
                    <a:lstStyle/>
                    <a:p>
                      <a:pPr marL="0" marR="0" lvl="0" indent="0" algn="l">
                        <a:lnSpc>
                          <a:spcPct val="100000"/>
                        </a:lnSpc>
                        <a:spcBef>
                          <a:spcPts val="0"/>
                        </a:spcBef>
                        <a:spcAft>
                          <a:spcPts val="0"/>
                        </a:spcAft>
                        <a:buNone/>
                      </a:pPr>
                      <a:r>
                        <a:rPr lang="en-US" sz="1800" b="0" i="0" u="none" strike="noStrike" noProof="0">
                          <a:latin typeface="Calibri"/>
                        </a:rPr>
                        <a:t>Core - VSR – MF1, MF4, MF5 remain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noProof="0">
                          <a:latin typeface="Calibri"/>
                        </a:rPr>
                        <a:t>Jennifer V, </a:t>
                      </a:r>
                      <a:r>
                        <a:rPr lang="en-US" sz="1800" b="0" i="0" u="none" strike="noStrike" noProof="0"/>
                        <a:t>Kumar Kakani, Sonya Ash, Shivang Patel</a:t>
                      </a:r>
                      <a:endParaRPr lang="en-US"/>
                    </a:p>
                  </a:txBody>
                  <a:tcPr/>
                </a:tc>
                <a:tc>
                  <a:txBody>
                    <a:bodyPr/>
                    <a:lstStyle/>
                    <a:p>
                      <a:pPr marL="0" lvl="0" indent="0" algn="l">
                        <a:lnSpc>
                          <a:spcPct val="100000"/>
                        </a:lnSpc>
                        <a:spcBef>
                          <a:spcPts val="0"/>
                        </a:spcBef>
                        <a:spcAft>
                          <a:spcPts val="0"/>
                        </a:spcAft>
                        <a:buNone/>
                      </a:pPr>
                      <a:r>
                        <a:rPr lang="en-US"/>
                        <a:t>April 1- May 30</a:t>
                      </a:r>
                    </a:p>
                  </a:txBody>
                  <a:tcPr/>
                </a:tc>
                <a:tc>
                  <a:txBody>
                    <a:bodyPr/>
                    <a:lstStyle/>
                    <a:p>
                      <a:pPr lvl="0">
                        <a:buNone/>
                      </a:pPr>
                      <a:r>
                        <a:rPr lang="en-US">
                          <a:highlight>
                            <a:srgbClr val="00FF00"/>
                          </a:highlight>
                        </a:rPr>
                        <a:t>On Track</a:t>
                      </a:r>
                    </a:p>
                  </a:txBody>
                  <a:tcPr/>
                </a:tc>
                <a:tc>
                  <a:txBody>
                    <a:bodyPr/>
                    <a:lstStyle/>
                    <a:p>
                      <a:pPr lvl="0">
                        <a:buNone/>
                      </a:pPr>
                      <a:r>
                        <a:rPr lang="en-US"/>
                        <a:t>Delivery date has downstream impact</a:t>
                      </a:r>
                    </a:p>
                  </a:txBody>
                  <a:tcPr/>
                </a:tc>
                <a:extLst>
                  <a:ext uri="{0D108BD9-81ED-4DB2-BD59-A6C34878D82A}">
                    <a16:rowId xmlns:a16="http://schemas.microsoft.com/office/drawing/2014/main" val="40847355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Sugar Feature ED-1307</a:t>
                      </a:r>
                    </a:p>
                  </a:txBody>
                  <a:tcPr/>
                </a:tc>
                <a:tc>
                  <a:txBody>
                    <a:bodyPr/>
                    <a:lstStyle/>
                    <a:p>
                      <a:pPr lvl="0">
                        <a:buNone/>
                      </a:pPr>
                      <a:r>
                        <a:rPr lang="en-US"/>
                        <a:t>Mitch</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highlight>
                            <a:srgbClr val="FFFF00"/>
                          </a:highlight>
                        </a:rPr>
                        <a:t>Date needed</a:t>
                      </a:r>
                    </a:p>
                  </a:txBody>
                  <a:tcPr/>
                </a:tc>
                <a:tc>
                  <a:txBody>
                    <a:bodyPr/>
                    <a:lstStyle/>
                    <a:p>
                      <a:pPr lvl="0">
                        <a:buNone/>
                      </a:pPr>
                      <a:r>
                        <a:rPr lang="en-US">
                          <a:highlight>
                            <a:srgbClr val="C0C0C0"/>
                          </a:highlight>
                        </a:rPr>
                        <a:t>Not Started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OCR Delivery within PI7?</a:t>
                      </a:r>
                    </a:p>
                  </a:txBody>
                  <a:tcPr/>
                </a:tc>
                <a:extLst>
                  <a:ext uri="{0D108BD9-81ED-4DB2-BD59-A6C34878D82A}">
                    <a16:rowId xmlns:a16="http://schemas.microsoft.com/office/drawing/2014/main" val="120253710"/>
                  </a:ext>
                </a:extLst>
              </a:tr>
              <a:tr h="370840">
                <a:tc>
                  <a:txBody>
                    <a:bodyPr/>
                    <a:lstStyle/>
                    <a:p>
                      <a:pPr marL="0" marR="0" lvl="0" indent="0" algn="l">
                        <a:lnSpc>
                          <a:spcPct val="100000"/>
                        </a:lnSpc>
                        <a:spcBef>
                          <a:spcPts val="0"/>
                        </a:spcBef>
                        <a:spcAft>
                          <a:spcPts val="0"/>
                        </a:spcAft>
                        <a:buNone/>
                      </a:pPr>
                      <a:r>
                        <a:rPr lang="en-US"/>
                        <a:t>Author Infrastructure work</a:t>
                      </a:r>
                    </a:p>
                  </a:txBody>
                  <a:tcPr/>
                </a:tc>
                <a:tc>
                  <a:txBody>
                    <a:bodyPr/>
                    <a:lstStyle/>
                    <a:p>
                      <a:pPr lvl="0">
                        <a:buNone/>
                      </a:pPr>
                      <a:r>
                        <a:rPr lang="en-US"/>
                        <a:t>Tamas</a:t>
                      </a:r>
                    </a:p>
                  </a:txBody>
                  <a:tcPr/>
                </a:tc>
                <a:tc>
                  <a:txBody>
                    <a:bodyPr/>
                    <a:lstStyle/>
                    <a:p>
                      <a:pPr marL="0" marR="0" lvl="0" indent="0" algn="l">
                        <a:lnSpc>
                          <a:spcPct val="100000"/>
                        </a:lnSpc>
                        <a:spcBef>
                          <a:spcPts val="0"/>
                        </a:spcBef>
                        <a:spcAft>
                          <a:spcPts val="0"/>
                        </a:spcAft>
                        <a:buNone/>
                      </a:pPr>
                      <a:r>
                        <a:rPr lang="en-US">
                          <a:highlight>
                            <a:srgbClr val="FF0000"/>
                          </a:highlight>
                        </a:rPr>
                        <a:t>3/12</a:t>
                      </a:r>
                    </a:p>
                  </a:txBody>
                  <a:tcPr/>
                </a:tc>
                <a:tc>
                  <a:txBody>
                    <a:bodyPr/>
                    <a:lstStyle/>
                    <a:p>
                      <a:pPr lvl="0">
                        <a:buNone/>
                      </a:pPr>
                      <a:r>
                        <a:rPr lang="en-US" sz="1800" b="0" i="0" u="none" strike="noStrike" noProof="0">
                          <a:highlight>
                            <a:srgbClr val="FF0000"/>
                          </a:highlight>
                          <a:latin typeface="+mn-lt"/>
                        </a:rPr>
                        <a:t>Off Track</a:t>
                      </a:r>
                      <a:endParaRPr lang="en-US">
                        <a:highlight>
                          <a:srgbClr val="FF0000"/>
                        </a:highlight>
                      </a:endParaRPr>
                    </a:p>
                  </a:txBody>
                  <a:tcPr/>
                </a:tc>
                <a:tc>
                  <a:txBody>
                    <a:bodyPr/>
                    <a:lstStyle/>
                    <a:p>
                      <a:pPr lvl="0">
                        <a:buNone/>
                      </a:pPr>
                      <a:r>
                        <a:rPr lang="en-US"/>
                        <a:t>Still in Discovery/Design</a:t>
                      </a:r>
                    </a:p>
                  </a:txBody>
                  <a:tcPr/>
                </a:tc>
                <a:extLst>
                  <a:ext uri="{0D108BD9-81ED-4DB2-BD59-A6C34878D82A}">
                    <a16:rowId xmlns:a16="http://schemas.microsoft.com/office/drawing/2014/main" val="405918916"/>
                  </a:ext>
                </a:extLst>
              </a:tr>
              <a:tr h="370840">
                <a:tc>
                  <a:txBody>
                    <a:bodyPr/>
                    <a:lstStyle/>
                    <a:p>
                      <a:pPr marL="0" marR="0" lvl="0" indent="0" algn="l">
                        <a:lnSpc>
                          <a:spcPct val="100000"/>
                        </a:lnSpc>
                        <a:spcBef>
                          <a:spcPts val="0"/>
                        </a:spcBef>
                        <a:spcAft>
                          <a:spcPts val="0"/>
                        </a:spcAft>
                        <a:buNone/>
                      </a:pPr>
                      <a:r>
                        <a:rPr lang="en-US">
                          <a:cs typeface="Calibri Light"/>
                        </a:rPr>
                        <a:t>Vendor - Data ETL</a:t>
                      </a:r>
                      <a:endParaRPr lang="en-US"/>
                    </a:p>
                  </a:txBody>
                  <a:tcPr/>
                </a:tc>
                <a:tc>
                  <a:txBody>
                    <a:bodyPr/>
                    <a:lstStyle/>
                    <a:p>
                      <a:pPr lvl="0">
                        <a:buNone/>
                      </a:pPr>
                      <a:r>
                        <a:rPr lang="en-US" err="1"/>
                        <a:t>MavenWave</a:t>
                      </a:r>
                      <a:r>
                        <a:rPr lang="en-US"/>
                        <a:t> / Sarah</a:t>
                      </a:r>
                    </a:p>
                  </a:txBody>
                  <a:tcPr/>
                </a:tc>
                <a:tc>
                  <a:txBody>
                    <a:bodyPr/>
                    <a:lstStyle/>
                    <a:p>
                      <a:pPr marL="0" marR="0" lvl="0" indent="0" algn="l">
                        <a:lnSpc>
                          <a:spcPct val="100000"/>
                        </a:lnSpc>
                        <a:spcBef>
                          <a:spcPts val="0"/>
                        </a:spcBef>
                        <a:spcAft>
                          <a:spcPts val="0"/>
                        </a:spcAft>
                        <a:buNone/>
                      </a:pPr>
                      <a:r>
                        <a:rPr lang="en-US" sz="1800" b="0" i="0" u="none" strike="noStrike" noProof="0">
                          <a:latin typeface="Calibri"/>
                        </a:rPr>
                        <a:t>June 1</a:t>
                      </a:r>
                      <a:endParaRPr lang="en-US"/>
                    </a:p>
                  </a:txBody>
                  <a:tcPr/>
                </a:tc>
                <a:tc>
                  <a:txBody>
                    <a:bodyPr/>
                    <a:lstStyle/>
                    <a:p>
                      <a:pPr lvl="0">
                        <a:buNone/>
                      </a:pPr>
                      <a:r>
                        <a:rPr lang="en-US" sz="1800" b="0" i="0" u="none" strike="noStrike" noProof="0">
                          <a:highlight>
                            <a:srgbClr val="FFFF00"/>
                          </a:highlight>
                          <a:latin typeface="Calibri"/>
                        </a:rPr>
                        <a:t>At Risk</a:t>
                      </a:r>
                      <a:endParaRPr lang="en-US"/>
                    </a:p>
                  </a:txBody>
                  <a:tcPr/>
                </a:tc>
                <a:tc>
                  <a:txBody>
                    <a:bodyPr/>
                    <a:lstStyle/>
                    <a:p>
                      <a:pPr lvl="0">
                        <a:buNone/>
                      </a:pPr>
                      <a:r>
                        <a:rPr lang="en-US"/>
                        <a:t>Schedule risk: Core data, Author Data.</a:t>
                      </a:r>
                    </a:p>
                  </a:txBody>
                  <a:tcPr/>
                </a:tc>
                <a:extLst>
                  <a:ext uri="{0D108BD9-81ED-4DB2-BD59-A6C34878D82A}">
                    <a16:rowId xmlns:a16="http://schemas.microsoft.com/office/drawing/2014/main" val="3247272596"/>
                  </a:ext>
                </a:extLst>
              </a:tr>
              <a:tr h="370840">
                <a:tc>
                  <a:txBody>
                    <a:bodyPr/>
                    <a:lstStyle/>
                    <a:p>
                      <a:pPr marL="0" marR="0" lvl="0" indent="0" algn="l">
                        <a:lnSpc>
                          <a:spcPct val="100000"/>
                        </a:lnSpc>
                        <a:spcBef>
                          <a:spcPts val="0"/>
                        </a:spcBef>
                        <a:spcAft>
                          <a:spcPts val="0"/>
                        </a:spcAft>
                        <a:buNone/>
                      </a:pPr>
                      <a:r>
                        <a:rPr lang="en-US"/>
                        <a:t>Author Interop Data API </a:t>
                      </a:r>
                    </a:p>
                    <a:p>
                      <a:pPr marL="0" marR="0" lvl="0" indent="0" algn="l">
                        <a:lnSpc>
                          <a:spcPct val="100000"/>
                        </a:lnSpc>
                        <a:spcBef>
                          <a:spcPts val="0"/>
                        </a:spcBef>
                        <a:spcAft>
                          <a:spcPts val="0"/>
                        </a:spcAft>
                        <a:buNone/>
                      </a:pPr>
                      <a:r>
                        <a:rPr lang="en-US"/>
                        <a:t>ED-???</a:t>
                      </a:r>
                    </a:p>
                  </a:txBody>
                  <a:tcPr/>
                </a:tc>
                <a:tc>
                  <a:txBody>
                    <a:bodyPr/>
                    <a:lstStyle/>
                    <a:p>
                      <a:pPr lvl="0">
                        <a:buNone/>
                      </a:pPr>
                      <a:r>
                        <a:rPr lang="en-US"/>
                        <a:t>Sarah</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highlight>
                            <a:srgbClr val="FFFF00"/>
                          </a:highlight>
                        </a:rPr>
                        <a:t>Date needed</a:t>
                      </a:r>
                    </a:p>
                  </a:txBody>
                  <a:tcPr/>
                </a:tc>
                <a:tc>
                  <a:txBody>
                    <a:bodyPr/>
                    <a:lstStyle/>
                    <a:p>
                      <a:pPr lvl="0">
                        <a:buNone/>
                      </a:pPr>
                      <a:r>
                        <a:rPr lang="en-US">
                          <a:highlight>
                            <a:srgbClr val="C0C0C0"/>
                          </a:highlight>
                        </a:rPr>
                        <a:t>Not Started</a:t>
                      </a:r>
                    </a:p>
                  </a:txBody>
                  <a:tcPr/>
                </a:tc>
                <a:tc>
                  <a:txBody>
                    <a:bodyPr/>
                    <a:lstStyle/>
                    <a:p>
                      <a:pPr lvl="0">
                        <a:buNone/>
                      </a:pPr>
                      <a:r>
                        <a:rPr lang="en-US"/>
                        <a:t>OCR Delivery within PI7?</a:t>
                      </a:r>
                      <a:br>
                        <a:rPr lang="en-US"/>
                      </a:br>
                      <a:r>
                        <a:rPr lang="en-US"/>
                        <a:t>Schedule risk: Core data</a:t>
                      </a:r>
                    </a:p>
                  </a:txBody>
                  <a:tcPr/>
                </a:tc>
                <a:extLst>
                  <a:ext uri="{0D108BD9-81ED-4DB2-BD59-A6C34878D82A}">
                    <a16:rowId xmlns:a16="http://schemas.microsoft.com/office/drawing/2014/main" val="3900185231"/>
                  </a:ext>
                </a:extLst>
              </a:tr>
              <a:tr h="370840">
                <a:tc>
                  <a:txBody>
                    <a:bodyPr/>
                    <a:lstStyle/>
                    <a:p>
                      <a:r>
                        <a:rPr lang="en-US"/>
                        <a:t>Developer Portal </a:t>
                      </a:r>
                    </a:p>
                  </a:txBody>
                  <a:tcPr/>
                </a:tc>
                <a:tc>
                  <a:txBody>
                    <a:bodyPr/>
                    <a:lstStyle/>
                    <a:p>
                      <a:r>
                        <a:rPr lang="en-US" err="1"/>
                        <a:t>MavenWave</a:t>
                      </a:r>
                      <a:r>
                        <a:rPr lang="en-US"/>
                        <a:t> / Fredrik</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t>6/1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highlight>
                            <a:srgbClr val="00FF00"/>
                          </a:highlight>
                          <a:uLnTx/>
                          <a:uFillTx/>
                          <a:latin typeface="+mn-lt"/>
                          <a:ea typeface="+mn-ea"/>
                          <a:cs typeface="+mn-cs"/>
                        </a:rPr>
                        <a:t>On Track</a:t>
                      </a:r>
                    </a:p>
                  </a:txBody>
                  <a:tcPr/>
                </a:tc>
                <a:tc>
                  <a:txBody>
                    <a:bodyPr/>
                    <a:lstStyle/>
                    <a:p>
                      <a:endParaRPr lang="en-US"/>
                    </a:p>
                  </a:txBody>
                  <a:tcPr/>
                </a:tc>
                <a:extLst>
                  <a:ext uri="{0D108BD9-81ED-4DB2-BD59-A6C34878D82A}">
                    <a16:rowId xmlns:a16="http://schemas.microsoft.com/office/drawing/2014/main" val="428882789"/>
                  </a:ext>
                </a:extLst>
              </a:tr>
              <a:tr h="370840">
                <a:tc>
                  <a:txBody>
                    <a:bodyPr/>
                    <a:lstStyle/>
                    <a:p>
                      <a:pPr marL="0" marR="0" lvl="0" indent="0" algn="l">
                        <a:lnSpc>
                          <a:spcPct val="100000"/>
                        </a:lnSpc>
                        <a:spcBef>
                          <a:spcPts val="0"/>
                        </a:spcBef>
                        <a:spcAft>
                          <a:spcPts val="0"/>
                        </a:spcAft>
                        <a:buNone/>
                      </a:pPr>
                      <a:r>
                        <a:rPr lang="en-US"/>
                        <a:t>Testing Design and Data </a:t>
                      </a:r>
                    </a:p>
                  </a:txBody>
                  <a:tcPr/>
                </a:tc>
                <a:tc>
                  <a:txBody>
                    <a:bodyPr/>
                    <a:lstStyle/>
                    <a:p>
                      <a:pPr lvl="0" algn="l">
                        <a:lnSpc>
                          <a:spcPct val="100000"/>
                        </a:lnSpc>
                        <a:spcBef>
                          <a:spcPts val="0"/>
                        </a:spcBef>
                        <a:spcAft>
                          <a:spcPts val="0"/>
                        </a:spcAft>
                        <a:buNone/>
                      </a:pPr>
                      <a:r>
                        <a:rPr lang="en-US" sz="1800" b="0" i="0" u="none" strike="noStrike" noProof="0">
                          <a:latin typeface="Calibri"/>
                        </a:rPr>
                        <a:t>Author Testing Cynthia</a:t>
                      </a:r>
                    </a:p>
                  </a:txBody>
                  <a:tcPr/>
                </a:tc>
                <a:tc>
                  <a:txBody>
                    <a:bodyPr/>
                    <a:lstStyle/>
                    <a:p>
                      <a:pPr lvl="0">
                        <a:buNone/>
                      </a:pPr>
                      <a:r>
                        <a:rPr lang="en-US"/>
                        <a:t>June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highlight>
                            <a:srgbClr val="C0C0C0"/>
                          </a:highlight>
                        </a:rPr>
                        <a:t>Not Started</a:t>
                      </a:r>
                    </a:p>
                  </a:txBody>
                  <a:tcPr/>
                </a:tc>
                <a:tc>
                  <a:txBody>
                    <a:bodyPr/>
                    <a:lstStyle/>
                    <a:p>
                      <a:r>
                        <a:rPr lang="en-US"/>
                        <a:t>Need E2E Testing Plan</a:t>
                      </a:r>
                    </a:p>
                  </a:txBody>
                  <a:tcPr/>
                </a:tc>
                <a:extLst>
                  <a:ext uri="{0D108BD9-81ED-4DB2-BD59-A6C34878D82A}">
                    <a16:rowId xmlns:a16="http://schemas.microsoft.com/office/drawing/2014/main" val="2415683627"/>
                  </a:ext>
                </a:extLst>
              </a:tr>
              <a:tr h="370840">
                <a:tc>
                  <a:txBody>
                    <a:bodyPr/>
                    <a:lstStyle/>
                    <a:p>
                      <a:r>
                        <a:rPr lang="en-US"/>
                        <a:t>CXP Consent ED-1247/1248</a:t>
                      </a:r>
                    </a:p>
                  </a:txBody>
                  <a:tcPr/>
                </a:tc>
                <a:tc>
                  <a:txBody>
                    <a:bodyPr/>
                    <a:lstStyle/>
                    <a:p>
                      <a:r>
                        <a:rPr lang="en-US"/>
                        <a:t>Fredrik</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highlight>
                            <a:srgbClr val="FFFF00"/>
                          </a:highlight>
                        </a:rPr>
                        <a:t>6/15 (PI7 release)</a:t>
                      </a:r>
                    </a:p>
                  </a:txBody>
                  <a:tcPr/>
                </a:tc>
                <a:tc>
                  <a:txBody>
                    <a:bodyPr/>
                    <a:lstStyle/>
                    <a:p>
                      <a:r>
                        <a:rPr lang="en-US">
                          <a:highlight>
                            <a:srgbClr val="C0C0C0"/>
                          </a:highlight>
                        </a:rPr>
                        <a:t>Not Started</a:t>
                      </a:r>
                    </a:p>
                  </a:txBody>
                  <a:tcPr/>
                </a:tc>
                <a:tc>
                  <a:txBody>
                    <a:bodyPr/>
                    <a:lstStyle/>
                    <a:p>
                      <a:r>
                        <a:rPr lang="en-US"/>
                        <a:t>OCR Delivery within PI7?</a:t>
                      </a:r>
                    </a:p>
                  </a:txBody>
                  <a:tcPr/>
                </a:tc>
                <a:extLst>
                  <a:ext uri="{0D108BD9-81ED-4DB2-BD59-A6C34878D82A}">
                    <a16:rowId xmlns:a16="http://schemas.microsoft.com/office/drawing/2014/main" val="3041933255"/>
                  </a:ext>
                </a:extLst>
              </a:tr>
            </a:tbl>
          </a:graphicData>
        </a:graphic>
      </p:graphicFrame>
    </p:spTree>
    <p:extLst>
      <p:ext uri="{BB962C8B-B14F-4D97-AF65-F5344CB8AC3E}">
        <p14:creationId xmlns:p14="http://schemas.microsoft.com/office/powerpoint/2010/main" val="2147867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F38298-FBB7-42F1-BEEA-182D366C4729}"/>
              </a:ext>
            </a:extLst>
          </p:cNvPr>
          <p:cNvGrpSpPr/>
          <p:nvPr/>
        </p:nvGrpSpPr>
        <p:grpSpPr>
          <a:xfrm>
            <a:off x="784160" y="1027906"/>
            <a:ext cx="9452340" cy="5220815"/>
            <a:chOff x="2815328" y="857415"/>
            <a:chExt cx="9452340" cy="5220815"/>
          </a:xfrm>
        </p:grpSpPr>
        <p:grpSp>
          <p:nvGrpSpPr>
            <p:cNvPr id="11" name="Group 10">
              <a:extLst>
                <a:ext uri="{FF2B5EF4-FFF2-40B4-BE49-F238E27FC236}">
                  <a16:creationId xmlns:a16="http://schemas.microsoft.com/office/drawing/2014/main" id="{7E30CD8A-A057-42F4-A93D-9D84ABAD0169}"/>
                </a:ext>
              </a:extLst>
            </p:cNvPr>
            <p:cNvGrpSpPr/>
            <p:nvPr/>
          </p:nvGrpSpPr>
          <p:grpSpPr>
            <a:xfrm>
              <a:off x="2815328" y="858558"/>
              <a:ext cx="799742" cy="5219671"/>
              <a:chOff x="2815328" y="858558"/>
              <a:chExt cx="799742" cy="5219671"/>
            </a:xfrm>
          </p:grpSpPr>
          <p:sp>
            <p:nvSpPr>
              <p:cNvPr id="30" name="TextBox 29">
                <a:extLst>
                  <a:ext uri="{FF2B5EF4-FFF2-40B4-BE49-F238E27FC236}">
                    <a16:creationId xmlns:a16="http://schemas.microsoft.com/office/drawing/2014/main" id="{213CD3EB-0C39-4C54-A903-B0614825E728}"/>
                  </a:ext>
                </a:extLst>
              </p:cNvPr>
              <p:cNvSpPr txBox="1"/>
              <p:nvPr/>
            </p:nvSpPr>
            <p:spPr>
              <a:xfrm>
                <a:off x="2815328" y="5801230"/>
                <a:ext cx="799742" cy="276999"/>
              </a:xfrm>
              <a:prstGeom prst="rect">
                <a:avLst/>
              </a:prstGeom>
              <a:noFill/>
            </p:spPr>
            <p:txBody>
              <a:bodyPr wrap="square" rtlCol="0">
                <a:spAutoFit/>
              </a:bodyPr>
              <a:lstStyle/>
              <a:p>
                <a:r>
                  <a:rPr lang="en-US" sz="1200" b="1" i="1" u="sng"/>
                  <a:t>March 1</a:t>
                </a:r>
              </a:p>
            </p:txBody>
          </p:sp>
          <p:cxnSp>
            <p:nvCxnSpPr>
              <p:cNvPr id="31" name="Straight Connector 30">
                <a:extLst>
                  <a:ext uri="{FF2B5EF4-FFF2-40B4-BE49-F238E27FC236}">
                    <a16:creationId xmlns:a16="http://schemas.microsoft.com/office/drawing/2014/main" id="{3E59928C-FDEB-4A51-870A-67332C2028CD}"/>
                  </a:ext>
                </a:extLst>
              </p:cNvPr>
              <p:cNvCxnSpPr>
                <a:stCxn id="24" idx="0"/>
              </p:cNvCxnSpPr>
              <p:nvPr/>
            </p:nvCxnSpPr>
            <p:spPr>
              <a:xfrm flipH="1" flipV="1">
                <a:off x="3211033" y="858558"/>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4DE4CEEB-A6DF-45C3-B83C-73D8B582CA79}"/>
                </a:ext>
              </a:extLst>
            </p:cNvPr>
            <p:cNvGrpSpPr/>
            <p:nvPr/>
          </p:nvGrpSpPr>
          <p:grpSpPr>
            <a:xfrm>
              <a:off x="4777546" y="858558"/>
              <a:ext cx="799742" cy="5219671"/>
              <a:chOff x="4405126" y="858558"/>
              <a:chExt cx="799742" cy="5219671"/>
            </a:xfrm>
          </p:grpSpPr>
          <p:sp>
            <p:nvSpPr>
              <p:cNvPr id="28" name="TextBox 27">
                <a:extLst>
                  <a:ext uri="{FF2B5EF4-FFF2-40B4-BE49-F238E27FC236}">
                    <a16:creationId xmlns:a16="http://schemas.microsoft.com/office/drawing/2014/main" id="{D1501D14-1DF7-47D3-A66F-9AC5CB490C0D}"/>
                  </a:ext>
                </a:extLst>
              </p:cNvPr>
              <p:cNvSpPr txBox="1"/>
              <p:nvPr/>
            </p:nvSpPr>
            <p:spPr>
              <a:xfrm>
                <a:off x="4405126" y="5801230"/>
                <a:ext cx="799742" cy="276999"/>
              </a:xfrm>
              <a:prstGeom prst="rect">
                <a:avLst/>
              </a:prstGeom>
              <a:noFill/>
            </p:spPr>
            <p:txBody>
              <a:bodyPr wrap="square" rtlCol="0">
                <a:spAutoFit/>
              </a:bodyPr>
              <a:lstStyle/>
              <a:p>
                <a:pPr algn="ctr"/>
                <a:r>
                  <a:rPr lang="en-US" sz="1200" b="1" i="1" u="sng"/>
                  <a:t>April 1</a:t>
                </a:r>
              </a:p>
            </p:txBody>
          </p:sp>
          <p:cxnSp>
            <p:nvCxnSpPr>
              <p:cNvPr id="29" name="Straight Connector 28">
                <a:extLst>
                  <a:ext uri="{FF2B5EF4-FFF2-40B4-BE49-F238E27FC236}">
                    <a16:creationId xmlns:a16="http://schemas.microsoft.com/office/drawing/2014/main" id="{13DBB6FD-D2D7-4F46-91FE-8F7C78B71674}"/>
                  </a:ext>
                </a:extLst>
              </p:cNvPr>
              <p:cNvCxnSpPr>
                <a:stCxn id="22" idx="0"/>
              </p:cNvCxnSpPr>
              <p:nvPr/>
            </p:nvCxnSpPr>
            <p:spPr>
              <a:xfrm flipH="1" flipV="1">
                <a:off x="4800831" y="858558"/>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EF665A81-0FCF-4155-90F4-61708DD1D555}"/>
                </a:ext>
              </a:extLst>
            </p:cNvPr>
            <p:cNvGrpSpPr/>
            <p:nvPr/>
          </p:nvGrpSpPr>
          <p:grpSpPr>
            <a:xfrm>
              <a:off x="5903767" y="857415"/>
              <a:ext cx="799742" cy="5219671"/>
              <a:chOff x="5903767" y="857415"/>
              <a:chExt cx="799742" cy="5219671"/>
            </a:xfrm>
          </p:grpSpPr>
          <p:sp>
            <p:nvSpPr>
              <p:cNvPr id="26" name="TextBox 25">
                <a:extLst>
                  <a:ext uri="{FF2B5EF4-FFF2-40B4-BE49-F238E27FC236}">
                    <a16:creationId xmlns:a16="http://schemas.microsoft.com/office/drawing/2014/main" id="{417B8268-97EA-4C7C-B4CB-DC2AFA78FDF1}"/>
                  </a:ext>
                </a:extLst>
              </p:cNvPr>
              <p:cNvSpPr txBox="1"/>
              <p:nvPr/>
            </p:nvSpPr>
            <p:spPr>
              <a:xfrm>
                <a:off x="5903767" y="5800087"/>
                <a:ext cx="799742" cy="276999"/>
              </a:xfrm>
              <a:prstGeom prst="rect">
                <a:avLst/>
              </a:prstGeom>
              <a:noFill/>
            </p:spPr>
            <p:txBody>
              <a:bodyPr wrap="square" rtlCol="0">
                <a:spAutoFit/>
              </a:bodyPr>
              <a:lstStyle/>
              <a:p>
                <a:pPr algn="ctr"/>
                <a:r>
                  <a:rPr lang="en-US" sz="1200" b="1" i="1" u="sng"/>
                  <a:t>May 1</a:t>
                </a:r>
              </a:p>
            </p:txBody>
          </p:sp>
          <p:cxnSp>
            <p:nvCxnSpPr>
              <p:cNvPr id="27" name="Straight Connector 26">
                <a:extLst>
                  <a:ext uri="{FF2B5EF4-FFF2-40B4-BE49-F238E27FC236}">
                    <a16:creationId xmlns:a16="http://schemas.microsoft.com/office/drawing/2014/main" id="{E32E6B00-BD4A-4AA2-A94D-C3F80B7CD00D}"/>
                  </a:ext>
                </a:extLst>
              </p:cNvPr>
              <p:cNvCxnSpPr>
                <a:stCxn id="20" idx="0"/>
              </p:cNvCxnSpPr>
              <p:nvPr/>
            </p:nvCxnSpPr>
            <p:spPr>
              <a:xfrm flipH="1" flipV="1">
                <a:off x="6299472" y="857415"/>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14" name="Group 13">
              <a:extLst>
                <a:ext uri="{FF2B5EF4-FFF2-40B4-BE49-F238E27FC236}">
                  <a16:creationId xmlns:a16="http://schemas.microsoft.com/office/drawing/2014/main" id="{10613541-A8F3-4C4A-A040-F89B990EE614}"/>
                </a:ext>
              </a:extLst>
            </p:cNvPr>
            <p:cNvGrpSpPr/>
            <p:nvPr/>
          </p:nvGrpSpPr>
          <p:grpSpPr>
            <a:xfrm>
              <a:off x="7707409" y="858558"/>
              <a:ext cx="799742" cy="5219671"/>
              <a:chOff x="7707409" y="858558"/>
              <a:chExt cx="799742" cy="5219671"/>
            </a:xfrm>
          </p:grpSpPr>
          <p:sp>
            <p:nvSpPr>
              <p:cNvPr id="24" name="TextBox 23">
                <a:extLst>
                  <a:ext uri="{FF2B5EF4-FFF2-40B4-BE49-F238E27FC236}">
                    <a16:creationId xmlns:a16="http://schemas.microsoft.com/office/drawing/2014/main" id="{358500D5-DBC6-402C-9612-B99FD1B79917}"/>
                  </a:ext>
                </a:extLst>
              </p:cNvPr>
              <p:cNvSpPr txBox="1"/>
              <p:nvPr/>
            </p:nvSpPr>
            <p:spPr>
              <a:xfrm>
                <a:off x="7707409" y="5801230"/>
                <a:ext cx="799742" cy="276999"/>
              </a:xfrm>
              <a:prstGeom prst="rect">
                <a:avLst/>
              </a:prstGeom>
              <a:noFill/>
            </p:spPr>
            <p:txBody>
              <a:bodyPr wrap="square" rtlCol="0">
                <a:spAutoFit/>
              </a:bodyPr>
              <a:lstStyle/>
              <a:p>
                <a:pPr algn="ctr"/>
                <a:r>
                  <a:rPr lang="en-US" sz="1200" b="1" i="1" u="sng"/>
                  <a:t>June 1</a:t>
                </a:r>
              </a:p>
            </p:txBody>
          </p:sp>
          <p:cxnSp>
            <p:nvCxnSpPr>
              <p:cNvPr id="25" name="Straight Connector 24">
                <a:extLst>
                  <a:ext uri="{FF2B5EF4-FFF2-40B4-BE49-F238E27FC236}">
                    <a16:creationId xmlns:a16="http://schemas.microsoft.com/office/drawing/2014/main" id="{7D08A275-F1A3-4C17-9141-1FD0C9697D58}"/>
                  </a:ext>
                </a:extLst>
              </p:cNvPr>
              <p:cNvCxnSpPr>
                <a:stCxn id="18" idx="0"/>
              </p:cNvCxnSpPr>
              <p:nvPr/>
            </p:nvCxnSpPr>
            <p:spPr>
              <a:xfrm flipH="1" flipV="1">
                <a:off x="8103114" y="858558"/>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15" name="Group 14">
              <a:extLst>
                <a:ext uri="{FF2B5EF4-FFF2-40B4-BE49-F238E27FC236}">
                  <a16:creationId xmlns:a16="http://schemas.microsoft.com/office/drawing/2014/main" id="{38A2F662-E40F-4B03-B8E1-94F03DB337DD}"/>
                </a:ext>
              </a:extLst>
            </p:cNvPr>
            <p:cNvGrpSpPr/>
            <p:nvPr/>
          </p:nvGrpSpPr>
          <p:grpSpPr>
            <a:xfrm>
              <a:off x="10431206" y="857415"/>
              <a:ext cx="799742" cy="5219671"/>
              <a:chOff x="10431206" y="857415"/>
              <a:chExt cx="799742" cy="5219671"/>
            </a:xfrm>
          </p:grpSpPr>
          <p:sp>
            <p:nvSpPr>
              <p:cNvPr id="22" name="TextBox 21">
                <a:extLst>
                  <a:ext uri="{FF2B5EF4-FFF2-40B4-BE49-F238E27FC236}">
                    <a16:creationId xmlns:a16="http://schemas.microsoft.com/office/drawing/2014/main" id="{536A9A59-6B6F-4BF1-B4A6-7078E478B665}"/>
                  </a:ext>
                </a:extLst>
              </p:cNvPr>
              <p:cNvSpPr txBox="1"/>
              <p:nvPr/>
            </p:nvSpPr>
            <p:spPr>
              <a:xfrm>
                <a:off x="10431206" y="5800087"/>
                <a:ext cx="799742" cy="276999"/>
              </a:xfrm>
              <a:prstGeom prst="rect">
                <a:avLst/>
              </a:prstGeom>
              <a:noFill/>
              <a:ln>
                <a:noFill/>
              </a:ln>
            </p:spPr>
            <p:txBody>
              <a:bodyPr wrap="square" rtlCol="0">
                <a:spAutoFit/>
              </a:bodyPr>
              <a:lstStyle/>
              <a:p>
                <a:r>
                  <a:rPr lang="en-US" sz="1200" b="1" i="1" u="sng">
                    <a:solidFill>
                      <a:srgbClr val="0070C0"/>
                    </a:solidFill>
                  </a:rPr>
                  <a:t>July 1</a:t>
                </a:r>
              </a:p>
            </p:txBody>
          </p:sp>
          <p:cxnSp>
            <p:nvCxnSpPr>
              <p:cNvPr id="23" name="Straight Connector 22">
                <a:extLst>
                  <a:ext uri="{FF2B5EF4-FFF2-40B4-BE49-F238E27FC236}">
                    <a16:creationId xmlns:a16="http://schemas.microsoft.com/office/drawing/2014/main" id="{7A876C33-02FC-4D14-ACF2-6B611DBA6555}"/>
                  </a:ext>
                </a:extLst>
              </p:cNvPr>
              <p:cNvCxnSpPr>
                <a:cxnSpLocks/>
                <a:stCxn id="16" idx="0"/>
              </p:cNvCxnSpPr>
              <p:nvPr/>
            </p:nvCxnSpPr>
            <p:spPr>
              <a:xfrm flipH="1" flipV="1">
                <a:off x="10826911" y="857415"/>
                <a:ext cx="4166" cy="4942672"/>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EC727FA6-594A-4C45-82B7-D1B8DA07690F}"/>
                </a:ext>
              </a:extLst>
            </p:cNvPr>
            <p:cNvGrpSpPr/>
            <p:nvPr/>
          </p:nvGrpSpPr>
          <p:grpSpPr>
            <a:xfrm>
              <a:off x="11467926" y="858559"/>
              <a:ext cx="799742" cy="5219671"/>
              <a:chOff x="10431206" y="857415"/>
              <a:chExt cx="799742" cy="5219671"/>
            </a:xfrm>
          </p:grpSpPr>
          <p:sp>
            <p:nvSpPr>
              <p:cNvPr id="20" name="TextBox 19">
                <a:extLst>
                  <a:ext uri="{FF2B5EF4-FFF2-40B4-BE49-F238E27FC236}">
                    <a16:creationId xmlns:a16="http://schemas.microsoft.com/office/drawing/2014/main" id="{5FE40160-26DD-4F3B-BA29-CD967BD76772}"/>
                  </a:ext>
                </a:extLst>
              </p:cNvPr>
              <p:cNvSpPr txBox="1"/>
              <p:nvPr/>
            </p:nvSpPr>
            <p:spPr>
              <a:xfrm>
                <a:off x="10431206" y="5800087"/>
                <a:ext cx="799742" cy="276999"/>
              </a:xfrm>
              <a:prstGeom prst="rect">
                <a:avLst/>
              </a:prstGeom>
              <a:noFill/>
              <a:ln>
                <a:solidFill>
                  <a:schemeClr val="bg1">
                    <a:lumMod val="50000"/>
                  </a:schemeClr>
                </a:solidFill>
              </a:ln>
            </p:spPr>
            <p:txBody>
              <a:bodyPr wrap="square" rtlCol="0">
                <a:spAutoFit/>
              </a:bodyPr>
              <a:lstStyle/>
              <a:p>
                <a:pPr algn="ctr"/>
                <a:r>
                  <a:rPr lang="en-US" sz="1200" b="1" i="1" u="sng"/>
                  <a:t>Aug 1</a:t>
                </a:r>
              </a:p>
            </p:txBody>
          </p:sp>
          <p:cxnSp>
            <p:nvCxnSpPr>
              <p:cNvPr id="21" name="Straight Connector 20">
                <a:extLst>
                  <a:ext uri="{FF2B5EF4-FFF2-40B4-BE49-F238E27FC236}">
                    <a16:creationId xmlns:a16="http://schemas.microsoft.com/office/drawing/2014/main" id="{837A5A36-B3E6-45CA-BD9B-E2737B3CD544}"/>
                  </a:ext>
                </a:extLst>
              </p:cNvPr>
              <p:cNvCxnSpPr>
                <a:cxnSpLocks/>
                <a:stCxn id="14" idx="0"/>
              </p:cNvCxnSpPr>
              <p:nvPr/>
            </p:nvCxnSpPr>
            <p:spPr>
              <a:xfrm flipH="1" flipV="1">
                <a:off x="10826911" y="857415"/>
                <a:ext cx="4166" cy="4942672"/>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17" name="Group 16">
              <a:extLst>
                <a:ext uri="{FF2B5EF4-FFF2-40B4-BE49-F238E27FC236}">
                  <a16:creationId xmlns:a16="http://schemas.microsoft.com/office/drawing/2014/main" id="{56FE763A-B2C1-4C1A-9740-D4095D454003}"/>
                </a:ext>
              </a:extLst>
            </p:cNvPr>
            <p:cNvGrpSpPr/>
            <p:nvPr/>
          </p:nvGrpSpPr>
          <p:grpSpPr>
            <a:xfrm>
              <a:off x="4591260" y="858558"/>
              <a:ext cx="799742" cy="5068922"/>
              <a:chOff x="3374182" y="706159"/>
              <a:chExt cx="799742" cy="5219671"/>
            </a:xfrm>
          </p:grpSpPr>
          <p:sp>
            <p:nvSpPr>
              <p:cNvPr id="18" name="TextBox 17">
                <a:extLst>
                  <a:ext uri="{FF2B5EF4-FFF2-40B4-BE49-F238E27FC236}">
                    <a16:creationId xmlns:a16="http://schemas.microsoft.com/office/drawing/2014/main" id="{E9C51B31-8447-457B-959D-8BF3678DCBED}"/>
                  </a:ext>
                </a:extLst>
              </p:cNvPr>
              <p:cNvSpPr txBox="1"/>
              <p:nvPr/>
            </p:nvSpPr>
            <p:spPr>
              <a:xfrm>
                <a:off x="3374182" y="5648831"/>
                <a:ext cx="799742" cy="276999"/>
              </a:xfrm>
              <a:prstGeom prst="rect">
                <a:avLst/>
              </a:prstGeom>
              <a:noFill/>
            </p:spPr>
            <p:txBody>
              <a:bodyPr wrap="square" rtlCol="0">
                <a:spAutoFit/>
              </a:bodyPr>
              <a:lstStyle/>
              <a:p>
                <a:pPr algn="ctr"/>
                <a:r>
                  <a:rPr lang="en-US" sz="1200" b="1" i="1" u="sng">
                    <a:solidFill>
                      <a:schemeClr val="accent6">
                        <a:lumMod val="75000"/>
                      </a:schemeClr>
                    </a:solidFill>
                  </a:rPr>
                  <a:t>NOW</a:t>
                </a:r>
              </a:p>
            </p:txBody>
          </p:sp>
          <p:cxnSp>
            <p:nvCxnSpPr>
              <p:cNvPr id="19" name="Straight Connector 18">
                <a:extLst>
                  <a:ext uri="{FF2B5EF4-FFF2-40B4-BE49-F238E27FC236}">
                    <a16:creationId xmlns:a16="http://schemas.microsoft.com/office/drawing/2014/main" id="{80B4D3E0-D890-47C6-A674-2F285CAC9CA3}"/>
                  </a:ext>
                </a:extLst>
              </p:cNvPr>
              <p:cNvCxnSpPr>
                <a:cxnSpLocks/>
                <a:stCxn id="12" idx="0"/>
              </p:cNvCxnSpPr>
              <p:nvPr/>
            </p:nvCxnSpPr>
            <p:spPr>
              <a:xfrm flipH="1" flipV="1">
                <a:off x="3769887" y="706159"/>
                <a:ext cx="4166" cy="4942672"/>
              </a:xfrm>
              <a:prstGeom prst="line">
                <a:avLst/>
              </a:prstGeom>
              <a:ln>
                <a:solidFill>
                  <a:schemeClr val="accent6">
                    <a:lumMod val="75000"/>
                  </a:schemeClr>
                </a:solidFill>
              </a:ln>
            </p:spPr>
            <p:style>
              <a:lnRef idx="1">
                <a:schemeClr val="dk1"/>
              </a:lnRef>
              <a:fillRef idx="0">
                <a:schemeClr val="dk1"/>
              </a:fillRef>
              <a:effectRef idx="0">
                <a:schemeClr val="dk1"/>
              </a:effectRef>
              <a:fontRef idx="minor">
                <a:schemeClr val="tx1"/>
              </a:fontRef>
            </p:style>
          </p:cxnSp>
        </p:grpSp>
      </p:grpSp>
      <p:sp>
        <p:nvSpPr>
          <p:cNvPr id="3" name="Content Placeholder 2">
            <a:extLst>
              <a:ext uri="{FF2B5EF4-FFF2-40B4-BE49-F238E27FC236}">
                <a16:creationId xmlns:a16="http://schemas.microsoft.com/office/drawing/2014/main" id="{B886BEB3-8745-4CA5-AAFE-5E929D319040}"/>
              </a:ext>
            </a:extLst>
          </p:cNvPr>
          <p:cNvSpPr>
            <a:spLocks noGrp="1"/>
          </p:cNvSpPr>
          <p:nvPr>
            <p:ph idx="1"/>
          </p:nvPr>
        </p:nvSpPr>
        <p:spPr/>
        <p:txBody>
          <a:bodyPr vert="horz" lIns="91440" tIns="45720" rIns="91440" bIns="45720" rtlCol="0" anchor="t">
            <a:normAutofit/>
          </a:bodyPr>
          <a:lstStyle/>
          <a:p>
            <a:endParaRPr lang="en-US"/>
          </a:p>
          <a:p>
            <a:endParaRPr lang="en-US">
              <a:cs typeface="Calibri"/>
            </a:endParaRPr>
          </a:p>
          <a:p>
            <a:br>
              <a:rPr lang="en-US"/>
            </a:br>
            <a:endParaRPr lang="en-US"/>
          </a:p>
        </p:txBody>
      </p:sp>
      <p:cxnSp>
        <p:nvCxnSpPr>
          <p:cNvPr id="7" name="Straight Connector 6">
            <a:extLst>
              <a:ext uri="{FF2B5EF4-FFF2-40B4-BE49-F238E27FC236}">
                <a16:creationId xmlns:a16="http://schemas.microsoft.com/office/drawing/2014/main" id="{5F253641-F313-49E1-89C7-7D6D0B3B0354}"/>
              </a:ext>
            </a:extLst>
          </p:cNvPr>
          <p:cNvCxnSpPr/>
          <p:nvPr/>
        </p:nvCxnSpPr>
        <p:spPr>
          <a:xfrm>
            <a:off x="1736651" y="3429000"/>
            <a:ext cx="2083982" cy="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F486A67-38DE-4BCC-9E17-FA15D696E71C}"/>
              </a:ext>
            </a:extLst>
          </p:cNvPr>
          <p:cNvSpPr/>
          <p:nvPr/>
        </p:nvSpPr>
        <p:spPr>
          <a:xfrm>
            <a:off x="3127307" y="3260360"/>
            <a:ext cx="337279" cy="337279"/>
          </a:xfrm>
          <a:prstGeom prst="ellipse">
            <a:avLst/>
          </a:pr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43514DD-96A8-44AD-8A12-4E2A5F073ADF}"/>
              </a:ext>
            </a:extLst>
          </p:cNvPr>
          <p:cNvSpPr txBox="1"/>
          <p:nvPr/>
        </p:nvSpPr>
        <p:spPr>
          <a:xfrm>
            <a:off x="1422193" y="6199448"/>
            <a:ext cx="6097248" cy="369332"/>
          </a:xfrm>
          <a:prstGeom prst="rect">
            <a:avLst/>
          </a:prstGeom>
          <a:noFill/>
        </p:spPr>
        <p:txBody>
          <a:bodyPr wrap="square" lIns="91440" tIns="45720" rIns="91440" bIns="45720" anchor="t">
            <a:spAutoFit/>
          </a:bodyPr>
          <a:lstStyle/>
          <a:p>
            <a:r>
              <a:rPr lang="en-US" sz="1800" b="0" i="0" kern="1200">
                <a:solidFill>
                  <a:schemeClr val="dk1"/>
                </a:solidFill>
                <a:effectLst/>
                <a:latin typeface="+mn-lt"/>
                <a:ea typeface="+mn-ea"/>
                <a:cs typeface="+mn-cs"/>
              </a:rPr>
              <a:t>On Track, At </a:t>
            </a:r>
            <a:r>
              <a:rPr lang="en-US">
                <a:solidFill>
                  <a:schemeClr val="dk1"/>
                </a:solidFill>
              </a:rPr>
              <a:t>Risk</a:t>
            </a:r>
            <a:r>
              <a:rPr lang="en-US" sz="1800" b="0" i="0" kern="1200">
                <a:solidFill>
                  <a:schemeClr val="dk1"/>
                </a:solidFill>
                <a:effectLst/>
                <a:latin typeface="+mn-lt"/>
                <a:ea typeface="+mn-ea"/>
                <a:cs typeface="+mn-cs"/>
              </a:rPr>
              <a:t>, Off Track, Complete, Not Started</a:t>
            </a:r>
          </a:p>
        </p:txBody>
      </p:sp>
      <p:sp>
        <p:nvSpPr>
          <p:cNvPr id="42" name="Rectangle 41">
            <a:extLst>
              <a:ext uri="{FF2B5EF4-FFF2-40B4-BE49-F238E27FC236}">
                <a16:creationId xmlns:a16="http://schemas.microsoft.com/office/drawing/2014/main" id="{BCF5066F-0CCD-4DB0-B39E-EDEDF03BBD09}"/>
              </a:ext>
            </a:extLst>
          </p:cNvPr>
          <p:cNvSpPr/>
          <p:nvPr/>
        </p:nvSpPr>
        <p:spPr>
          <a:xfrm>
            <a:off x="562131" y="681037"/>
            <a:ext cx="10920335" cy="4126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D7E6700-63A4-4470-83F0-71C951B467DF}"/>
              </a:ext>
            </a:extLst>
          </p:cNvPr>
          <p:cNvCxnSpPr>
            <a:cxnSpLocks/>
          </p:cNvCxnSpPr>
          <p:nvPr/>
        </p:nvCxnSpPr>
        <p:spPr>
          <a:xfrm flipV="1">
            <a:off x="1226985" y="5056832"/>
            <a:ext cx="4612971" cy="6096"/>
          </a:xfrm>
          <a:prstGeom prst="line">
            <a:avLst/>
          </a:prstGeom>
          <a:ln w="1016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8B602143-DC9B-4034-966B-3BE860263D31}"/>
              </a:ext>
            </a:extLst>
          </p:cNvPr>
          <p:cNvSpPr/>
          <p:nvPr/>
        </p:nvSpPr>
        <p:spPr>
          <a:xfrm>
            <a:off x="2441963" y="4894287"/>
            <a:ext cx="337279" cy="337279"/>
          </a:xfrm>
          <a:prstGeom prst="ellipse">
            <a:avLst/>
          </a:prstGeom>
          <a:solidFill>
            <a:srgbClr val="00B05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US" sz="1600"/>
              <a:t>26</a:t>
            </a:r>
          </a:p>
        </p:txBody>
      </p:sp>
      <p:sp>
        <p:nvSpPr>
          <p:cNvPr id="36" name="TextBox 35">
            <a:extLst>
              <a:ext uri="{FF2B5EF4-FFF2-40B4-BE49-F238E27FC236}">
                <a16:creationId xmlns:a16="http://schemas.microsoft.com/office/drawing/2014/main" id="{9000852A-1CB7-4EF3-B369-85A70DA5930B}"/>
              </a:ext>
            </a:extLst>
          </p:cNvPr>
          <p:cNvSpPr txBox="1"/>
          <p:nvPr/>
        </p:nvSpPr>
        <p:spPr>
          <a:xfrm>
            <a:off x="8400038" y="607102"/>
            <a:ext cx="2700997" cy="646331"/>
          </a:xfrm>
          <a:prstGeom prst="rect">
            <a:avLst/>
          </a:prstGeom>
          <a:noFill/>
        </p:spPr>
        <p:txBody>
          <a:bodyPr wrap="square" lIns="91440" tIns="45720" rIns="91440" bIns="45720" rtlCol="0" anchor="t">
            <a:spAutoFit/>
          </a:bodyPr>
          <a:lstStyle/>
          <a:p>
            <a:r>
              <a:rPr lang="en-US"/>
              <a:t>Overall Status This workstream: </a:t>
            </a:r>
            <a:r>
              <a:rPr lang="en-US">
                <a:highlight>
                  <a:srgbClr val="FFFF00"/>
                </a:highlight>
              </a:rPr>
              <a:t>At Risk</a:t>
            </a:r>
            <a:endParaRPr lang="en-US">
              <a:highlight>
                <a:srgbClr val="FFFF00"/>
              </a:highlight>
              <a:cs typeface="Calibri"/>
            </a:endParaRPr>
          </a:p>
        </p:txBody>
      </p:sp>
      <p:sp>
        <p:nvSpPr>
          <p:cNvPr id="38" name="Oval 37">
            <a:extLst>
              <a:ext uri="{FF2B5EF4-FFF2-40B4-BE49-F238E27FC236}">
                <a16:creationId xmlns:a16="http://schemas.microsoft.com/office/drawing/2014/main" id="{FB12F8A6-C436-41F5-9276-2AA7A1E5F9EA}"/>
              </a:ext>
            </a:extLst>
          </p:cNvPr>
          <p:cNvSpPr/>
          <p:nvPr/>
        </p:nvSpPr>
        <p:spPr>
          <a:xfrm>
            <a:off x="3567438" y="4896132"/>
            <a:ext cx="337279" cy="337279"/>
          </a:xfrm>
          <a:prstGeom prst="ellipse">
            <a:avLst/>
          </a:prstGeom>
          <a:solidFill>
            <a:srgbClr val="00B05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US" sz="1600"/>
              <a:t>?</a:t>
            </a:r>
          </a:p>
        </p:txBody>
      </p:sp>
      <p:sp>
        <p:nvSpPr>
          <p:cNvPr id="40" name="Oval 39">
            <a:extLst>
              <a:ext uri="{FF2B5EF4-FFF2-40B4-BE49-F238E27FC236}">
                <a16:creationId xmlns:a16="http://schemas.microsoft.com/office/drawing/2014/main" id="{22A6A091-D8FC-481F-BCF6-D3EC069354A3}"/>
              </a:ext>
            </a:extLst>
          </p:cNvPr>
          <p:cNvSpPr/>
          <p:nvPr/>
        </p:nvSpPr>
        <p:spPr>
          <a:xfrm>
            <a:off x="5598446" y="4894287"/>
            <a:ext cx="337279" cy="337279"/>
          </a:xfrm>
          <a:prstGeom prst="ellipse">
            <a:avLst/>
          </a:prstGeom>
          <a:solidFill>
            <a:schemeClr val="accent4">
              <a:lumMod val="60000"/>
              <a:lumOff val="40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US" sz="1600">
                <a:solidFill>
                  <a:srgbClr val="000000"/>
                </a:solidFill>
              </a:rPr>
              <a:t>21</a:t>
            </a:r>
          </a:p>
        </p:txBody>
      </p:sp>
      <p:sp>
        <p:nvSpPr>
          <p:cNvPr id="2" name="Title 1">
            <a:extLst>
              <a:ext uri="{FF2B5EF4-FFF2-40B4-BE49-F238E27FC236}">
                <a16:creationId xmlns:a16="http://schemas.microsoft.com/office/drawing/2014/main" id="{203246EF-43CB-4BFE-9F53-749EB3CDC37C}"/>
              </a:ext>
            </a:extLst>
          </p:cNvPr>
          <p:cNvSpPr>
            <a:spLocks noGrp="1"/>
          </p:cNvSpPr>
          <p:nvPr>
            <p:ph type="title"/>
          </p:nvPr>
        </p:nvSpPr>
        <p:spPr/>
        <p:txBody>
          <a:bodyPr/>
          <a:lstStyle/>
          <a:p>
            <a:r>
              <a:rPr lang="en-US"/>
              <a:t>UST </a:t>
            </a:r>
            <a:r>
              <a:rPr lang="en-US">
                <a:ea typeface="+mj-lt"/>
                <a:cs typeface="+mj-lt"/>
              </a:rPr>
              <a:t>- CR37 Member Publication</a:t>
            </a:r>
            <a:endParaRPr lang="en-US"/>
          </a:p>
        </p:txBody>
      </p:sp>
      <p:graphicFrame>
        <p:nvGraphicFramePr>
          <p:cNvPr id="4" name="Table 81">
            <a:extLst>
              <a:ext uri="{FF2B5EF4-FFF2-40B4-BE49-F238E27FC236}">
                <a16:creationId xmlns:a16="http://schemas.microsoft.com/office/drawing/2014/main" id="{FA404885-8544-4728-BE31-E8F771AF0CB6}"/>
              </a:ext>
            </a:extLst>
          </p:cNvPr>
          <p:cNvGraphicFramePr>
            <a:graphicFrameLocks noGrp="1"/>
          </p:cNvGraphicFramePr>
          <p:nvPr>
            <p:extLst>
              <p:ext uri="{D42A27DB-BD31-4B8C-83A1-F6EECF244321}">
                <p14:modId xmlns:p14="http://schemas.microsoft.com/office/powerpoint/2010/main" val="2260204842"/>
              </p:ext>
            </p:extLst>
          </p:nvPr>
        </p:nvGraphicFramePr>
        <p:xfrm>
          <a:off x="917753" y="1331750"/>
          <a:ext cx="10431876" cy="2763520"/>
        </p:xfrm>
        <a:graphic>
          <a:graphicData uri="http://schemas.openxmlformats.org/drawingml/2006/table">
            <a:tbl>
              <a:tblPr firstRow="1" bandRow="1">
                <a:tableStyleId>{5C22544A-7EE6-4342-B048-85BDC9FD1C3A}</a:tableStyleId>
              </a:tblPr>
              <a:tblGrid>
                <a:gridCol w="2807207">
                  <a:extLst>
                    <a:ext uri="{9D8B030D-6E8A-4147-A177-3AD203B41FA5}">
                      <a16:colId xmlns:a16="http://schemas.microsoft.com/office/drawing/2014/main" val="2967428320"/>
                    </a:ext>
                  </a:extLst>
                </a:gridCol>
                <a:gridCol w="2356771">
                  <a:extLst>
                    <a:ext uri="{9D8B030D-6E8A-4147-A177-3AD203B41FA5}">
                      <a16:colId xmlns:a16="http://schemas.microsoft.com/office/drawing/2014/main" val="2624158883"/>
                    </a:ext>
                  </a:extLst>
                </a:gridCol>
                <a:gridCol w="1515176">
                  <a:extLst>
                    <a:ext uri="{9D8B030D-6E8A-4147-A177-3AD203B41FA5}">
                      <a16:colId xmlns:a16="http://schemas.microsoft.com/office/drawing/2014/main" val="3985840824"/>
                    </a:ext>
                  </a:extLst>
                </a:gridCol>
                <a:gridCol w="1666347">
                  <a:extLst>
                    <a:ext uri="{9D8B030D-6E8A-4147-A177-3AD203B41FA5}">
                      <a16:colId xmlns:a16="http://schemas.microsoft.com/office/drawing/2014/main" val="1143554343"/>
                    </a:ext>
                  </a:extLst>
                </a:gridCol>
                <a:gridCol w="2086375">
                  <a:extLst>
                    <a:ext uri="{9D8B030D-6E8A-4147-A177-3AD203B41FA5}">
                      <a16:colId xmlns:a16="http://schemas.microsoft.com/office/drawing/2014/main" val="3852659833"/>
                    </a:ext>
                  </a:extLst>
                </a:gridCol>
              </a:tblGrid>
              <a:tr h="370840">
                <a:tc>
                  <a:txBody>
                    <a:bodyPr/>
                    <a:lstStyle/>
                    <a:p>
                      <a:r>
                        <a:rPr lang="en-US"/>
                        <a:t>Item</a:t>
                      </a:r>
                    </a:p>
                  </a:txBody>
                  <a:tcPr/>
                </a:tc>
                <a:tc>
                  <a:txBody>
                    <a:bodyPr/>
                    <a:lstStyle/>
                    <a:p>
                      <a:r>
                        <a:rPr lang="en-US"/>
                        <a:t>Responsible</a:t>
                      </a:r>
                    </a:p>
                  </a:txBody>
                  <a:tcPr/>
                </a:tc>
                <a:tc>
                  <a:txBody>
                    <a:bodyPr/>
                    <a:lstStyle/>
                    <a:p>
                      <a:r>
                        <a:rPr lang="en-US"/>
                        <a:t>Target</a:t>
                      </a:r>
                    </a:p>
                  </a:txBody>
                  <a:tcPr/>
                </a:tc>
                <a:tc>
                  <a:txBody>
                    <a:bodyPr/>
                    <a:lstStyle/>
                    <a:p>
                      <a:r>
                        <a:rPr lang="en-US"/>
                        <a:t>Status</a:t>
                      </a:r>
                    </a:p>
                  </a:txBody>
                  <a:tcPr/>
                </a:tc>
                <a:tc>
                  <a:txBody>
                    <a:bodyPr/>
                    <a:lstStyle/>
                    <a:p>
                      <a:r>
                        <a:rPr lang="en-US"/>
                        <a:t>Reason</a:t>
                      </a:r>
                    </a:p>
                  </a:txBody>
                  <a:tcPr/>
                </a:tc>
                <a:extLst>
                  <a:ext uri="{0D108BD9-81ED-4DB2-BD59-A6C34878D82A}">
                    <a16:rowId xmlns:a16="http://schemas.microsoft.com/office/drawing/2014/main" val="2387830657"/>
                  </a:ext>
                </a:extLst>
              </a:tr>
              <a:tr h="370840">
                <a:tc>
                  <a:txBody>
                    <a:bodyPr/>
                    <a:lstStyle/>
                    <a:p>
                      <a:pPr marL="0" marR="0" lvl="0" indent="0" algn="l" rtl="0">
                        <a:lnSpc>
                          <a:spcPct val="100000"/>
                        </a:lnSpc>
                        <a:spcBef>
                          <a:spcPts val="0"/>
                        </a:spcBef>
                        <a:spcAft>
                          <a:spcPts val="0"/>
                        </a:spcAft>
                        <a:buClrTx/>
                        <a:buSzTx/>
                        <a:buFontTx/>
                        <a:buNone/>
                      </a:pPr>
                      <a:r>
                        <a:rPr lang="en-US"/>
                        <a:t>Requirements to UST</a:t>
                      </a:r>
                    </a:p>
                    <a:p>
                      <a:pPr lvl="0">
                        <a:buNone/>
                      </a:pPr>
                      <a:endParaRPr lang="en-US"/>
                    </a:p>
                  </a:txBody>
                  <a:tcPr/>
                </a:tc>
                <a:tc>
                  <a:txBody>
                    <a:bodyPr/>
                    <a:lstStyle/>
                    <a:p>
                      <a:pPr lvl="0">
                        <a:buNone/>
                      </a:pPr>
                      <a:r>
                        <a:rPr lang="en-US"/>
                        <a:t>Sarah / Author Interop</a:t>
                      </a:r>
                    </a:p>
                  </a:txBody>
                  <a:tcPr/>
                </a:tc>
                <a:tc>
                  <a:txBody>
                    <a:bodyPr/>
                    <a:lstStyle/>
                    <a:p>
                      <a:r>
                        <a:rPr lang="en-US"/>
                        <a:t>Fill in</a:t>
                      </a:r>
                    </a:p>
                  </a:txBody>
                  <a:tcPr/>
                </a:tc>
                <a:tc>
                  <a:txBody>
                    <a:bodyPr/>
                    <a:lstStyle/>
                    <a:p>
                      <a:r>
                        <a:rPr lang="en-US" sz="1800" b="0" i="0" kern="1200">
                          <a:solidFill>
                            <a:schemeClr val="bg1"/>
                          </a:solidFill>
                          <a:effectLst/>
                          <a:highlight>
                            <a:srgbClr val="0000FF"/>
                          </a:highlight>
                          <a:latin typeface="+mn-lt"/>
                          <a:ea typeface="+mn-ea"/>
                          <a:cs typeface="+mn-cs"/>
                        </a:rPr>
                        <a:t>Complete</a:t>
                      </a:r>
                    </a:p>
                  </a:txBody>
                  <a:tcPr/>
                </a:tc>
                <a:tc>
                  <a:txBody>
                    <a:bodyPr/>
                    <a:lstStyle/>
                    <a:p>
                      <a:endParaRPr lang="en-US"/>
                    </a:p>
                  </a:txBody>
                  <a:tcPr/>
                </a:tc>
                <a:extLst>
                  <a:ext uri="{0D108BD9-81ED-4DB2-BD59-A6C34878D82A}">
                    <a16:rowId xmlns:a16="http://schemas.microsoft.com/office/drawing/2014/main" val="2856513931"/>
                  </a:ext>
                </a:extLst>
              </a:tr>
              <a:tr h="370840">
                <a:tc>
                  <a:txBody>
                    <a:bodyPr/>
                    <a:lstStyle/>
                    <a:p>
                      <a:pPr marL="0" marR="0" lvl="0" indent="0" algn="l">
                        <a:lnSpc>
                          <a:spcPct val="100000"/>
                        </a:lnSpc>
                        <a:spcBef>
                          <a:spcPts val="0"/>
                        </a:spcBef>
                        <a:spcAft>
                          <a:spcPts val="0"/>
                        </a:spcAft>
                        <a:buNone/>
                      </a:pPr>
                      <a:r>
                        <a:rPr lang="en-US"/>
                        <a:t>Estimate received from UST</a:t>
                      </a:r>
                    </a:p>
                  </a:txBody>
                  <a:tcPr/>
                </a:tc>
                <a:tc>
                  <a:txBody>
                    <a:bodyPr/>
                    <a:lstStyle/>
                    <a:p>
                      <a:r>
                        <a:rPr lang="en-US"/>
                        <a:t>UST </a:t>
                      </a:r>
                      <a:r>
                        <a:rPr lang="en-US" sz="1800" b="0" i="0" u="none" strike="noStrike" noProof="0">
                          <a:latin typeface="Calibri"/>
                        </a:rPr>
                        <a:t>/ DK-Suresh</a:t>
                      </a:r>
                      <a:endParaRPr lang="en-US"/>
                    </a:p>
                  </a:txBody>
                  <a:tcPr/>
                </a:tc>
                <a:tc>
                  <a:txBody>
                    <a:bodyPr/>
                    <a:lstStyle/>
                    <a:p>
                      <a:r>
                        <a:rPr lang="en-US"/>
                        <a:t>March 26</a:t>
                      </a:r>
                    </a:p>
                  </a:txBody>
                  <a:tcPr/>
                </a:tc>
                <a:tc>
                  <a:txBody>
                    <a:bodyPr/>
                    <a:lstStyle/>
                    <a:p>
                      <a:pPr lvl="0" algn="l">
                        <a:lnSpc>
                          <a:spcPct val="100000"/>
                        </a:lnSpc>
                        <a:spcBef>
                          <a:spcPts val="0"/>
                        </a:spcBef>
                        <a:spcAft>
                          <a:spcPts val="0"/>
                        </a:spcAft>
                        <a:buNone/>
                      </a:pPr>
                      <a:r>
                        <a:rPr lang="en-US" sz="1800" b="0" i="0" u="none" strike="noStrike" noProof="0">
                          <a:solidFill>
                            <a:schemeClr val="bg1"/>
                          </a:solidFill>
                          <a:highlight>
                            <a:srgbClr val="0000FF"/>
                          </a:highlight>
                          <a:latin typeface="Calibri"/>
                        </a:rPr>
                        <a:t>Complete</a:t>
                      </a:r>
                      <a:endParaRPr lang="en-US" sz="1800" b="0" i="0" u="none" strike="noStrike" noProof="0">
                        <a:highlight>
                          <a:srgbClr val="C0C0C0"/>
                        </a:highlight>
                        <a:latin typeface="Calibri"/>
                      </a:endParaRPr>
                    </a:p>
                  </a:txBody>
                  <a:tcPr/>
                </a:tc>
                <a:tc>
                  <a:txBody>
                    <a:bodyPr/>
                    <a:lstStyle/>
                    <a:p>
                      <a:endParaRPr lang="en-US"/>
                    </a:p>
                  </a:txBody>
                  <a:tcPr/>
                </a:tc>
                <a:extLst>
                  <a:ext uri="{0D108BD9-81ED-4DB2-BD59-A6C34878D82A}">
                    <a16:rowId xmlns:a16="http://schemas.microsoft.com/office/drawing/2014/main" val="420708777"/>
                  </a:ext>
                </a:extLst>
              </a:tr>
              <a:tr h="370840">
                <a:tc>
                  <a:txBody>
                    <a:bodyPr/>
                    <a:lstStyle/>
                    <a:p>
                      <a:pPr marL="0" marR="0" lvl="0" indent="0" algn="l">
                        <a:lnSpc>
                          <a:spcPct val="100000"/>
                        </a:lnSpc>
                        <a:spcBef>
                          <a:spcPts val="0"/>
                        </a:spcBef>
                        <a:spcAft>
                          <a:spcPts val="0"/>
                        </a:spcAft>
                        <a:buNone/>
                      </a:pPr>
                      <a:r>
                        <a:rPr lang="en-US"/>
                        <a:t>Budget Approval?</a:t>
                      </a:r>
                    </a:p>
                  </a:txBody>
                  <a:tcPr/>
                </a:tc>
                <a:tc>
                  <a:txBody>
                    <a:bodyPr/>
                    <a:lstStyle/>
                    <a:p>
                      <a:pPr lvl="0" algn="l">
                        <a:lnSpc>
                          <a:spcPct val="100000"/>
                        </a:lnSpc>
                        <a:spcBef>
                          <a:spcPts val="0"/>
                        </a:spcBef>
                        <a:spcAft>
                          <a:spcPts val="0"/>
                        </a:spcAft>
                        <a:buNone/>
                      </a:pPr>
                      <a:r>
                        <a:rPr lang="en-US" sz="1800" b="0" i="0" u="none" strike="noStrike" noProof="0">
                          <a:latin typeface="Calibri"/>
                        </a:rPr>
                        <a:t>Sarah/Author Interop</a:t>
                      </a:r>
                    </a:p>
                  </a:txBody>
                  <a:tcPr/>
                </a:tc>
                <a:tc>
                  <a:txBody>
                    <a:bodyPr/>
                    <a:lstStyle/>
                    <a:p>
                      <a:pPr lvl="0">
                        <a:buNone/>
                      </a:pPr>
                      <a:r>
                        <a:rPr lang="en-US"/>
                        <a:t>Fill in</a:t>
                      </a:r>
                    </a:p>
                  </a:txBody>
                  <a:tcPr/>
                </a:tc>
                <a:tc>
                  <a:txBody>
                    <a:bodyPr/>
                    <a:lstStyle/>
                    <a:p>
                      <a:pPr lvl="0" algn="l">
                        <a:lnSpc>
                          <a:spcPct val="100000"/>
                        </a:lnSpc>
                        <a:spcBef>
                          <a:spcPts val="0"/>
                        </a:spcBef>
                        <a:spcAft>
                          <a:spcPts val="0"/>
                        </a:spcAft>
                        <a:buNone/>
                      </a:pPr>
                      <a:r>
                        <a:rPr lang="en-US" sz="1800" b="0" i="0" u="none" strike="noStrike" noProof="0">
                          <a:solidFill>
                            <a:schemeClr val="bg1"/>
                          </a:solidFill>
                          <a:highlight>
                            <a:srgbClr val="0000FF"/>
                          </a:highlight>
                          <a:latin typeface="Calibri"/>
                        </a:rPr>
                        <a:t>Complete</a:t>
                      </a:r>
                      <a:endParaRPr lang="en-US" sz="1800" b="0" i="0" u="none" strike="noStrike" noProof="0">
                        <a:highlight>
                          <a:srgbClr val="00FF00"/>
                        </a:highlight>
                        <a:latin typeface="Calibri"/>
                      </a:endParaRPr>
                    </a:p>
                  </a:txBody>
                  <a:tcPr/>
                </a:tc>
                <a:tc>
                  <a:txBody>
                    <a:bodyPr/>
                    <a:lstStyle/>
                    <a:p>
                      <a:endParaRPr lang="en-US"/>
                    </a:p>
                  </a:txBody>
                  <a:tcPr/>
                </a:tc>
                <a:extLst>
                  <a:ext uri="{0D108BD9-81ED-4DB2-BD59-A6C34878D82A}">
                    <a16:rowId xmlns:a16="http://schemas.microsoft.com/office/drawing/2014/main" val="4084735580"/>
                  </a:ext>
                </a:extLst>
              </a:tr>
              <a:tr h="370840">
                <a:tc>
                  <a:txBody>
                    <a:bodyPr/>
                    <a:lstStyle/>
                    <a:p>
                      <a:pPr marL="0" marR="0" lvl="0" indent="0" algn="l">
                        <a:lnSpc>
                          <a:spcPct val="100000"/>
                        </a:lnSpc>
                        <a:spcBef>
                          <a:spcPts val="0"/>
                        </a:spcBef>
                        <a:spcAft>
                          <a:spcPts val="0"/>
                        </a:spcAft>
                        <a:buNone/>
                      </a:pPr>
                      <a:r>
                        <a:rPr lang="en-US"/>
                        <a:t>Schedule for Work</a:t>
                      </a:r>
                    </a:p>
                  </a:txBody>
                  <a:tcPr/>
                </a:tc>
                <a:tc>
                  <a:txBody>
                    <a:bodyPr/>
                    <a:lstStyle/>
                    <a:p>
                      <a:pPr lvl="0">
                        <a:buNone/>
                      </a:pPr>
                      <a:r>
                        <a:rPr lang="en-US"/>
                        <a:t>UST / DK-Suresh</a:t>
                      </a:r>
                    </a:p>
                  </a:txBody>
                  <a:tcPr/>
                </a:tc>
                <a:tc>
                  <a:txBody>
                    <a:bodyPr/>
                    <a:lstStyle/>
                    <a:p>
                      <a:pPr marL="0" marR="0" lvl="0" indent="0" algn="l" defTabSz="914400">
                        <a:lnSpc>
                          <a:spcPct val="100000"/>
                        </a:lnSpc>
                        <a:spcBef>
                          <a:spcPts val="0"/>
                        </a:spcBef>
                        <a:spcAft>
                          <a:spcPts val="0"/>
                        </a:spcAft>
                        <a:buNone/>
                        <a:tabLst/>
                        <a:defRPr/>
                      </a:pPr>
                      <a:r>
                        <a:rPr lang="en-US"/>
                        <a:t>ASAP</a:t>
                      </a:r>
                    </a:p>
                  </a:txBody>
                  <a:tcPr/>
                </a:tc>
                <a:tc>
                  <a:txBody>
                    <a:bodyPr/>
                    <a:lstStyle/>
                    <a:p>
                      <a:pPr lvl="0">
                        <a:buNone/>
                      </a:pPr>
                      <a:r>
                        <a:rPr lang="en-US" sz="1800" b="0" i="0" u="none" strike="noStrike" noProof="0">
                          <a:solidFill>
                            <a:schemeClr val="dk1"/>
                          </a:solidFill>
                          <a:highlight>
                            <a:srgbClr val="00FF00"/>
                          </a:highlight>
                          <a:latin typeface="Calibri"/>
                        </a:rPr>
                        <a:t>On Track</a:t>
                      </a:r>
                      <a:endParaRPr lang="en-US"/>
                    </a:p>
                  </a:txBody>
                  <a:tcPr/>
                </a:tc>
                <a:tc>
                  <a:txBody>
                    <a:bodyPr/>
                    <a:lstStyle/>
                    <a:p>
                      <a:endParaRPr lang="en-US"/>
                    </a:p>
                  </a:txBody>
                  <a:tcPr/>
                </a:tc>
                <a:extLst>
                  <a:ext uri="{0D108BD9-81ED-4DB2-BD59-A6C34878D82A}">
                    <a16:rowId xmlns:a16="http://schemas.microsoft.com/office/drawing/2014/main" val="32472725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Final Delivery</a:t>
                      </a:r>
                    </a:p>
                  </a:txBody>
                  <a:tcPr/>
                </a:tc>
                <a:tc>
                  <a:txBody>
                    <a:bodyPr/>
                    <a:lstStyle/>
                    <a:p>
                      <a:pPr lvl="0" algn="l">
                        <a:lnSpc>
                          <a:spcPct val="100000"/>
                        </a:lnSpc>
                        <a:spcBef>
                          <a:spcPts val="0"/>
                        </a:spcBef>
                        <a:spcAft>
                          <a:spcPts val="0"/>
                        </a:spcAft>
                        <a:buNone/>
                      </a:pPr>
                      <a:r>
                        <a:rPr lang="en-US" sz="1800" b="0" i="0" u="none" strike="noStrike" noProof="0">
                          <a:latin typeface="Calibri"/>
                        </a:rPr>
                        <a:t>UST / DK-Suresh</a:t>
                      </a:r>
                    </a:p>
                    <a:p>
                      <a:pPr lvl="0">
                        <a:buNone/>
                      </a:pPr>
                      <a:endParaRPr lang="en-US"/>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a:t>May 21?</a:t>
                      </a:r>
                    </a:p>
                    <a:p>
                      <a:endParaRPr lang="en-US"/>
                    </a:p>
                  </a:txBody>
                  <a:tcPr/>
                </a:tc>
                <a:tc>
                  <a:txBody>
                    <a:bodyPr/>
                    <a:lstStyle/>
                    <a:p>
                      <a:pPr lvl="0">
                        <a:buNone/>
                      </a:pPr>
                      <a:r>
                        <a:rPr lang="en-US" sz="1800" b="0" i="0" u="none" strike="noStrike" noProof="0">
                          <a:highlight>
                            <a:srgbClr val="FFFF00"/>
                          </a:highlight>
                          <a:latin typeface="Calibri"/>
                        </a:rPr>
                        <a:t>TBD</a:t>
                      </a:r>
                      <a:endParaRPr lang="en-US"/>
                    </a:p>
                    <a:p>
                      <a:endParaRPr lang="en-US"/>
                    </a:p>
                  </a:txBody>
                  <a:tcPr/>
                </a:tc>
                <a:tc>
                  <a:txBody>
                    <a:bodyPr/>
                    <a:lstStyle/>
                    <a:p>
                      <a:r>
                        <a:rPr lang="en-US"/>
                        <a:t>Unknown</a:t>
                      </a:r>
                    </a:p>
                  </a:txBody>
                  <a:tcPr/>
                </a:tc>
                <a:extLst>
                  <a:ext uri="{0D108BD9-81ED-4DB2-BD59-A6C34878D82A}">
                    <a16:rowId xmlns:a16="http://schemas.microsoft.com/office/drawing/2014/main" val="2415683627"/>
                  </a:ext>
                </a:extLst>
              </a:tr>
            </a:tbl>
          </a:graphicData>
        </a:graphic>
      </p:graphicFrame>
      <p:sp>
        <p:nvSpPr>
          <p:cNvPr id="43" name="Oval 42">
            <a:extLst>
              <a:ext uri="{FF2B5EF4-FFF2-40B4-BE49-F238E27FC236}">
                <a16:creationId xmlns:a16="http://schemas.microsoft.com/office/drawing/2014/main" id="{1C49A187-E19A-4CED-B069-FA954166083A}"/>
              </a:ext>
            </a:extLst>
          </p:cNvPr>
          <p:cNvSpPr/>
          <p:nvPr/>
        </p:nvSpPr>
        <p:spPr>
          <a:xfrm>
            <a:off x="1677678" y="4896132"/>
            <a:ext cx="337279" cy="337279"/>
          </a:xfrm>
          <a:prstGeom prst="ellipse">
            <a:avLst/>
          </a:prstGeom>
          <a:solidFill>
            <a:srgbClr val="00B05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US" sz="1600"/>
              <a:t>?</a:t>
            </a:r>
          </a:p>
        </p:txBody>
      </p:sp>
      <p:sp>
        <p:nvSpPr>
          <p:cNvPr id="37" name="TextBox 36">
            <a:extLst>
              <a:ext uri="{FF2B5EF4-FFF2-40B4-BE49-F238E27FC236}">
                <a16:creationId xmlns:a16="http://schemas.microsoft.com/office/drawing/2014/main" id="{9647725D-1C01-47A1-B975-F2CF9CC294CC}"/>
              </a:ext>
            </a:extLst>
          </p:cNvPr>
          <p:cNvSpPr txBox="1"/>
          <p:nvPr/>
        </p:nvSpPr>
        <p:spPr>
          <a:xfrm>
            <a:off x="917753" y="4184600"/>
            <a:ext cx="9881626" cy="369332"/>
          </a:xfrm>
          <a:prstGeom prst="rect">
            <a:avLst/>
          </a:prstGeom>
          <a:noFill/>
        </p:spPr>
        <p:txBody>
          <a:bodyPr wrap="square">
            <a:spAutoFit/>
          </a:bodyPr>
          <a:lstStyle/>
          <a:p>
            <a:r>
              <a:rPr lang="en-US"/>
              <a:t>UST is making a Member Publication – This is a source data input for the system</a:t>
            </a:r>
          </a:p>
        </p:txBody>
      </p:sp>
    </p:spTree>
    <p:extLst>
      <p:ext uri="{BB962C8B-B14F-4D97-AF65-F5344CB8AC3E}">
        <p14:creationId xmlns:p14="http://schemas.microsoft.com/office/powerpoint/2010/main" val="37651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F38298-FBB7-42F1-BEEA-182D366C4729}"/>
              </a:ext>
            </a:extLst>
          </p:cNvPr>
          <p:cNvGrpSpPr/>
          <p:nvPr/>
        </p:nvGrpSpPr>
        <p:grpSpPr>
          <a:xfrm>
            <a:off x="784160" y="1027906"/>
            <a:ext cx="9452340" cy="5220815"/>
            <a:chOff x="2815328" y="857415"/>
            <a:chExt cx="9452340" cy="5220815"/>
          </a:xfrm>
        </p:grpSpPr>
        <p:grpSp>
          <p:nvGrpSpPr>
            <p:cNvPr id="11" name="Group 10">
              <a:extLst>
                <a:ext uri="{FF2B5EF4-FFF2-40B4-BE49-F238E27FC236}">
                  <a16:creationId xmlns:a16="http://schemas.microsoft.com/office/drawing/2014/main" id="{7E30CD8A-A057-42F4-A93D-9D84ABAD0169}"/>
                </a:ext>
              </a:extLst>
            </p:cNvPr>
            <p:cNvGrpSpPr/>
            <p:nvPr/>
          </p:nvGrpSpPr>
          <p:grpSpPr>
            <a:xfrm>
              <a:off x="2815328" y="858558"/>
              <a:ext cx="799742" cy="5219671"/>
              <a:chOff x="2815328" y="858558"/>
              <a:chExt cx="799742" cy="5219671"/>
            </a:xfrm>
          </p:grpSpPr>
          <p:sp>
            <p:nvSpPr>
              <p:cNvPr id="30" name="TextBox 29">
                <a:extLst>
                  <a:ext uri="{FF2B5EF4-FFF2-40B4-BE49-F238E27FC236}">
                    <a16:creationId xmlns:a16="http://schemas.microsoft.com/office/drawing/2014/main" id="{213CD3EB-0C39-4C54-A903-B0614825E728}"/>
                  </a:ext>
                </a:extLst>
              </p:cNvPr>
              <p:cNvSpPr txBox="1"/>
              <p:nvPr/>
            </p:nvSpPr>
            <p:spPr>
              <a:xfrm>
                <a:off x="2815328" y="5801230"/>
                <a:ext cx="799742" cy="276999"/>
              </a:xfrm>
              <a:prstGeom prst="rect">
                <a:avLst/>
              </a:prstGeom>
              <a:noFill/>
            </p:spPr>
            <p:txBody>
              <a:bodyPr wrap="square" rtlCol="0">
                <a:spAutoFit/>
              </a:bodyPr>
              <a:lstStyle/>
              <a:p>
                <a:r>
                  <a:rPr lang="en-US" sz="1200" b="1" i="1" u="sng"/>
                  <a:t>March 1</a:t>
                </a:r>
              </a:p>
            </p:txBody>
          </p:sp>
          <p:cxnSp>
            <p:nvCxnSpPr>
              <p:cNvPr id="31" name="Straight Connector 30">
                <a:extLst>
                  <a:ext uri="{FF2B5EF4-FFF2-40B4-BE49-F238E27FC236}">
                    <a16:creationId xmlns:a16="http://schemas.microsoft.com/office/drawing/2014/main" id="{3E59928C-FDEB-4A51-870A-67332C2028CD}"/>
                  </a:ext>
                </a:extLst>
              </p:cNvPr>
              <p:cNvCxnSpPr>
                <a:stCxn id="24" idx="0"/>
              </p:cNvCxnSpPr>
              <p:nvPr/>
            </p:nvCxnSpPr>
            <p:spPr>
              <a:xfrm flipH="1" flipV="1">
                <a:off x="3211033" y="858558"/>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4DE4CEEB-A6DF-45C3-B83C-73D8B582CA79}"/>
                </a:ext>
              </a:extLst>
            </p:cNvPr>
            <p:cNvGrpSpPr/>
            <p:nvPr/>
          </p:nvGrpSpPr>
          <p:grpSpPr>
            <a:xfrm>
              <a:off x="4777546" y="858558"/>
              <a:ext cx="799742" cy="5219671"/>
              <a:chOff x="4405126" y="858558"/>
              <a:chExt cx="799742" cy="5219671"/>
            </a:xfrm>
          </p:grpSpPr>
          <p:sp>
            <p:nvSpPr>
              <p:cNvPr id="28" name="TextBox 27">
                <a:extLst>
                  <a:ext uri="{FF2B5EF4-FFF2-40B4-BE49-F238E27FC236}">
                    <a16:creationId xmlns:a16="http://schemas.microsoft.com/office/drawing/2014/main" id="{D1501D14-1DF7-47D3-A66F-9AC5CB490C0D}"/>
                  </a:ext>
                </a:extLst>
              </p:cNvPr>
              <p:cNvSpPr txBox="1"/>
              <p:nvPr/>
            </p:nvSpPr>
            <p:spPr>
              <a:xfrm>
                <a:off x="4405126" y="5801230"/>
                <a:ext cx="799742" cy="276999"/>
              </a:xfrm>
              <a:prstGeom prst="rect">
                <a:avLst/>
              </a:prstGeom>
              <a:noFill/>
            </p:spPr>
            <p:txBody>
              <a:bodyPr wrap="square" rtlCol="0">
                <a:spAutoFit/>
              </a:bodyPr>
              <a:lstStyle/>
              <a:p>
                <a:pPr algn="ctr"/>
                <a:r>
                  <a:rPr lang="en-US" sz="1200" b="1" i="1" u="sng"/>
                  <a:t>April 1</a:t>
                </a:r>
              </a:p>
            </p:txBody>
          </p:sp>
          <p:cxnSp>
            <p:nvCxnSpPr>
              <p:cNvPr id="29" name="Straight Connector 28">
                <a:extLst>
                  <a:ext uri="{FF2B5EF4-FFF2-40B4-BE49-F238E27FC236}">
                    <a16:creationId xmlns:a16="http://schemas.microsoft.com/office/drawing/2014/main" id="{13DBB6FD-D2D7-4F46-91FE-8F7C78B71674}"/>
                  </a:ext>
                </a:extLst>
              </p:cNvPr>
              <p:cNvCxnSpPr>
                <a:stCxn id="22" idx="0"/>
              </p:cNvCxnSpPr>
              <p:nvPr/>
            </p:nvCxnSpPr>
            <p:spPr>
              <a:xfrm flipH="1" flipV="1">
                <a:off x="4800831" y="858558"/>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EF665A81-0FCF-4155-90F4-61708DD1D555}"/>
                </a:ext>
              </a:extLst>
            </p:cNvPr>
            <p:cNvGrpSpPr/>
            <p:nvPr/>
          </p:nvGrpSpPr>
          <p:grpSpPr>
            <a:xfrm>
              <a:off x="5903767" y="857415"/>
              <a:ext cx="799742" cy="5219671"/>
              <a:chOff x="5903767" y="857415"/>
              <a:chExt cx="799742" cy="5219671"/>
            </a:xfrm>
          </p:grpSpPr>
          <p:sp>
            <p:nvSpPr>
              <p:cNvPr id="26" name="TextBox 25">
                <a:extLst>
                  <a:ext uri="{FF2B5EF4-FFF2-40B4-BE49-F238E27FC236}">
                    <a16:creationId xmlns:a16="http://schemas.microsoft.com/office/drawing/2014/main" id="{417B8268-97EA-4C7C-B4CB-DC2AFA78FDF1}"/>
                  </a:ext>
                </a:extLst>
              </p:cNvPr>
              <p:cNvSpPr txBox="1"/>
              <p:nvPr/>
            </p:nvSpPr>
            <p:spPr>
              <a:xfrm>
                <a:off x="5903767" y="5800087"/>
                <a:ext cx="799742" cy="276999"/>
              </a:xfrm>
              <a:prstGeom prst="rect">
                <a:avLst/>
              </a:prstGeom>
              <a:noFill/>
            </p:spPr>
            <p:txBody>
              <a:bodyPr wrap="square" rtlCol="0">
                <a:spAutoFit/>
              </a:bodyPr>
              <a:lstStyle/>
              <a:p>
                <a:pPr algn="ctr"/>
                <a:r>
                  <a:rPr lang="en-US" sz="1200" b="1" i="1" u="sng"/>
                  <a:t>May 1</a:t>
                </a:r>
              </a:p>
            </p:txBody>
          </p:sp>
          <p:cxnSp>
            <p:nvCxnSpPr>
              <p:cNvPr id="27" name="Straight Connector 26">
                <a:extLst>
                  <a:ext uri="{FF2B5EF4-FFF2-40B4-BE49-F238E27FC236}">
                    <a16:creationId xmlns:a16="http://schemas.microsoft.com/office/drawing/2014/main" id="{E32E6B00-BD4A-4AA2-A94D-C3F80B7CD00D}"/>
                  </a:ext>
                </a:extLst>
              </p:cNvPr>
              <p:cNvCxnSpPr>
                <a:stCxn id="20" idx="0"/>
              </p:cNvCxnSpPr>
              <p:nvPr/>
            </p:nvCxnSpPr>
            <p:spPr>
              <a:xfrm flipH="1" flipV="1">
                <a:off x="6299472" y="857415"/>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14" name="Group 13">
              <a:extLst>
                <a:ext uri="{FF2B5EF4-FFF2-40B4-BE49-F238E27FC236}">
                  <a16:creationId xmlns:a16="http://schemas.microsoft.com/office/drawing/2014/main" id="{10613541-A8F3-4C4A-A040-F89B990EE614}"/>
                </a:ext>
              </a:extLst>
            </p:cNvPr>
            <p:cNvGrpSpPr/>
            <p:nvPr/>
          </p:nvGrpSpPr>
          <p:grpSpPr>
            <a:xfrm>
              <a:off x="7707409" y="858558"/>
              <a:ext cx="799742" cy="5219671"/>
              <a:chOff x="7707409" y="858558"/>
              <a:chExt cx="799742" cy="5219671"/>
            </a:xfrm>
          </p:grpSpPr>
          <p:sp>
            <p:nvSpPr>
              <p:cNvPr id="24" name="TextBox 23">
                <a:extLst>
                  <a:ext uri="{FF2B5EF4-FFF2-40B4-BE49-F238E27FC236}">
                    <a16:creationId xmlns:a16="http://schemas.microsoft.com/office/drawing/2014/main" id="{358500D5-DBC6-402C-9612-B99FD1B79917}"/>
                  </a:ext>
                </a:extLst>
              </p:cNvPr>
              <p:cNvSpPr txBox="1"/>
              <p:nvPr/>
            </p:nvSpPr>
            <p:spPr>
              <a:xfrm>
                <a:off x="7707409" y="5801230"/>
                <a:ext cx="799742" cy="276999"/>
              </a:xfrm>
              <a:prstGeom prst="rect">
                <a:avLst/>
              </a:prstGeom>
              <a:noFill/>
            </p:spPr>
            <p:txBody>
              <a:bodyPr wrap="square" rtlCol="0">
                <a:spAutoFit/>
              </a:bodyPr>
              <a:lstStyle/>
              <a:p>
                <a:pPr algn="ctr"/>
                <a:r>
                  <a:rPr lang="en-US" sz="1200" b="1" i="1" u="sng"/>
                  <a:t>June 1</a:t>
                </a:r>
              </a:p>
            </p:txBody>
          </p:sp>
          <p:cxnSp>
            <p:nvCxnSpPr>
              <p:cNvPr id="25" name="Straight Connector 24">
                <a:extLst>
                  <a:ext uri="{FF2B5EF4-FFF2-40B4-BE49-F238E27FC236}">
                    <a16:creationId xmlns:a16="http://schemas.microsoft.com/office/drawing/2014/main" id="{7D08A275-F1A3-4C17-9141-1FD0C9697D58}"/>
                  </a:ext>
                </a:extLst>
              </p:cNvPr>
              <p:cNvCxnSpPr>
                <a:stCxn id="18" idx="0"/>
              </p:cNvCxnSpPr>
              <p:nvPr/>
            </p:nvCxnSpPr>
            <p:spPr>
              <a:xfrm flipH="1" flipV="1">
                <a:off x="8103114" y="858558"/>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15" name="Group 14">
              <a:extLst>
                <a:ext uri="{FF2B5EF4-FFF2-40B4-BE49-F238E27FC236}">
                  <a16:creationId xmlns:a16="http://schemas.microsoft.com/office/drawing/2014/main" id="{38A2F662-E40F-4B03-B8E1-94F03DB337DD}"/>
                </a:ext>
              </a:extLst>
            </p:cNvPr>
            <p:cNvGrpSpPr/>
            <p:nvPr/>
          </p:nvGrpSpPr>
          <p:grpSpPr>
            <a:xfrm>
              <a:off x="10431206" y="857415"/>
              <a:ext cx="799742" cy="5219671"/>
              <a:chOff x="10431206" y="857415"/>
              <a:chExt cx="799742" cy="5219671"/>
            </a:xfrm>
          </p:grpSpPr>
          <p:sp>
            <p:nvSpPr>
              <p:cNvPr id="22" name="TextBox 21">
                <a:extLst>
                  <a:ext uri="{FF2B5EF4-FFF2-40B4-BE49-F238E27FC236}">
                    <a16:creationId xmlns:a16="http://schemas.microsoft.com/office/drawing/2014/main" id="{536A9A59-6B6F-4BF1-B4A6-7078E478B665}"/>
                  </a:ext>
                </a:extLst>
              </p:cNvPr>
              <p:cNvSpPr txBox="1"/>
              <p:nvPr/>
            </p:nvSpPr>
            <p:spPr>
              <a:xfrm>
                <a:off x="10431206" y="5800087"/>
                <a:ext cx="799742" cy="276999"/>
              </a:xfrm>
              <a:prstGeom prst="rect">
                <a:avLst/>
              </a:prstGeom>
              <a:noFill/>
              <a:ln>
                <a:noFill/>
              </a:ln>
            </p:spPr>
            <p:txBody>
              <a:bodyPr wrap="square" rtlCol="0">
                <a:spAutoFit/>
              </a:bodyPr>
              <a:lstStyle/>
              <a:p>
                <a:r>
                  <a:rPr lang="en-US" sz="1200" b="1" i="1" u="sng">
                    <a:solidFill>
                      <a:srgbClr val="0070C0"/>
                    </a:solidFill>
                  </a:rPr>
                  <a:t>July 1</a:t>
                </a:r>
              </a:p>
            </p:txBody>
          </p:sp>
          <p:cxnSp>
            <p:nvCxnSpPr>
              <p:cNvPr id="23" name="Straight Connector 22">
                <a:extLst>
                  <a:ext uri="{FF2B5EF4-FFF2-40B4-BE49-F238E27FC236}">
                    <a16:creationId xmlns:a16="http://schemas.microsoft.com/office/drawing/2014/main" id="{7A876C33-02FC-4D14-ACF2-6B611DBA6555}"/>
                  </a:ext>
                </a:extLst>
              </p:cNvPr>
              <p:cNvCxnSpPr>
                <a:cxnSpLocks/>
                <a:stCxn id="16" idx="0"/>
              </p:cNvCxnSpPr>
              <p:nvPr/>
            </p:nvCxnSpPr>
            <p:spPr>
              <a:xfrm flipH="1" flipV="1">
                <a:off x="10826911" y="857415"/>
                <a:ext cx="4166" cy="4942672"/>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EC727FA6-594A-4C45-82B7-D1B8DA07690F}"/>
                </a:ext>
              </a:extLst>
            </p:cNvPr>
            <p:cNvGrpSpPr/>
            <p:nvPr/>
          </p:nvGrpSpPr>
          <p:grpSpPr>
            <a:xfrm>
              <a:off x="11467926" y="858559"/>
              <a:ext cx="799742" cy="5219671"/>
              <a:chOff x="10431206" y="857415"/>
              <a:chExt cx="799742" cy="5219671"/>
            </a:xfrm>
          </p:grpSpPr>
          <p:sp>
            <p:nvSpPr>
              <p:cNvPr id="20" name="TextBox 19">
                <a:extLst>
                  <a:ext uri="{FF2B5EF4-FFF2-40B4-BE49-F238E27FC236}">
                    <a16:creationId xmlns:a16="http://schemas.microsoft.com/office/drawing/2014/main" id="{5FE40160-26DD-4F3B-BA29-CD967BD76772}"/>
                  </a:ext>
                </a:extLst>
              </p:cNvPr>
              <p:cNvSpPr txBox="1"/>
              <p:nvPr/>
            </p:nvSpPr>
            <p:spPr>
              <a:xfrm>
                <a:off x="10431206" y="5800087"/>
                <a:ext cx="799742" cy="276999"/>
              </a:xfrm>
              <a:prstGeom prst="rect">
                <a:avLst/>
              </a:prstGeom>
              <a:noFill/>
              <a:ln>
                <a:solidFill>
                  <a:schemeClr val="bg1">
                    <a:lumMod val="50000"/>
                  </a:schemeClr>
                </a:solidFill>
              </a:ln>
            </p:spPr>
            <p:txBody>
              <a:bodyPr wrap="square" rtlCol="0">
                <a:spAutoFit/>
              </a:bodyPr>
              <a:lstStyle/>
              <a:p>
                <a:pPr algn="ctr"/>
                <a:r>
                  <a:rPr lang="en-US" sz="1200" b="1" i="1" u="sng"/>
                  <a:t>Aug 1</a:t>
                </a:r>
              </a:p>
            </p:txBody>
          </p:sp>
          <p:cxnSp>
            <p:nvCxnSpPr>
              <p:cNvPr id="21" name="Straight Connector 20">
                <a:extLst>
                  <a:ext uri="{FF2B5EF4-FFF2-40B4-BE49-F238E27FC236}">
                    <a16:creationId xmlns:a16="http://schemas.microsoft.com/office/drawing/2014/main" id="{837A5A36-B3E6-45CA-BD9B-E2737B3CD544}"/>
                  </a:ext>
                </a:extLst>
              </p:cNvPr>
              <p:cNvCxnSpPr>
                <a:cxnSpLocks/>
                <a:stCxn id="14" idx="0"/>
              </p:cNvCxnSpPr>
              <p:nvPr/>
            </p:nvCxnSpPr>
            <p:spPr>
              <a:xfrm flipH="1" flipV="1">
                <a:off x="10826911" y="857415"/>
                <a:ext cx="4166" cy="4942672"/>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17" name="Group 16">
              <a:extLst>
                <a:ext uri="{FF2B5EF4-FFF2-40B4-BE49-F238E27FC236}">
                  <a16:creationId xmlns:a16="http://schemas.microsoft.com/office/drawing/2014/main" id="{56FE763A-B2C1-4C1A-9740-D4095D454003}"/>
                </a:ext>
              </a:extLst>
            </p:cNvPr>
            <p:cNvGrpSpPr/>
            <p:nvPr/>
          </p:nvGrpSpPr>
          <p:grpSpPr>
            <a:xfrm>
              <a:off x="4591260" y="858558"/>
              <a:ext cx="799742" cy="5068922"/>
              <a:chOff x="3374182" y="706159"/>
              <a:chExt cx="799742" cy="5219671"/>
            </a:xfrm>
          </p:grpSpPr>
          <p:sp>
            <p:nvSpPr>
              <p:cNvPr id="18" name="TextBox 17">
                <a:extLst>
                  <a:ext uri="{FF2B5EF4-FFF2-40B4-BE49-F238E27FC236}">
                    <a16:creationId xmlns:a16="http://schemas.microsoft.com/office/drawing/2014/main" id="{E9C51B31-8447-457B-959D-8BF3678DCBED}"/>
                  </a:ext>
                </a:extLst>
              </p:cNvPr>
              <p:cNvSpPr txBox="1"/>
              <p:nvPr/>
            </p:nvSpPr>
            <p:spPr>
              <a:xfrm>
                <a:off x="3374182" y="5648831"/>
                <a:ext cx="799742" cy="276999"/>
              </a:xfrm>
              <a:prstGeom prst="rect">
                <a:avLst/>
              </a:prstGeom>
              <a:noFill/>
            </p:spPr>
            <p:txBody>
              <a:bodyPr wrap="square" rtlCol="0">
                <a:spAutoFit/>
              </a:bodyPr>
              <a:lstStyle/>
              <a:p>
                <a:pPr algn="ctr"/>
                <a:r>
                  <a:rPr lang="en-US" sz="1200" b="1" i="1" u="sng">
                    <a:solidFill>
                      <a:schemeClr val="accent6">
                        <a:lumMod val="75000"/>
                      </a:schemeClr>
                    </a:solidFill>
                  </a:rPr>
                  <a:t>NOW</a:t>
                </a:r>
              </a:p>
            </p:txBody>
          </p:sp>
          <p:cxnSp>
            <p:nvCxnSpPr>
              <p:cNvPr id="19" name="Straight Connector 18">
                <a:extLst>
                  <a:ext uri="{FF2B5EF4-FFF2-40B4-BE49-F238E27FC236}">
                    <a16:creationId xmlns:a16="http://schemas.microsoft.com/office/drawing/2014/main" id="{80B4D3E0-D890-47C6-A674-2F285CAC9CA3}"/>
                  </a:ext>
                </a:extLst>
              </p:cNvPr>
              <p:cNvCxnSpPr>
                <a:cxnSpLocks/>
                <a:stCxn id="12" idx="0"/>
              </p:cNvCxnSpPr>
              <p:nvPr/>
            </p:nvCxnSpPr>
            <p:spPr>
              <a:xfrm flipH="1" flipV="1">
                <a:off x="3769887" y="706159"/>
                <a:ext cx="4166" cy="4942672"/>
              </a:xfrm>
              <a:prstGeom prst="line">
                <a:avLst/>
              </a:prstGeom>
              <a:ln>
                <a:solidFill>
                  <a:schemeClr val="accent6">
                    <a:lumMod val="75000"/>
                  </a:schemeClr>
                </a:solidFill>
              </a:ln>
            </p:spPr>
            <p:style>
              <a:lnRef idx="1">
                <a:schemeClr val="dk1"/>
              </a:lnRef>
              <a:fillRef idx="0">
                <a:schemeClr val="dk1"/>
              </a:fillRef>
              <a:effectRef idx="0">
                <a:schemeClr val="dk1"/>
              </a:effectRef>
              <a:fontRef idx="minor">
                <a:schemeClr val="tx1"/>
              </a:fontRef>
            </p:style>
          </p:cxnSp>
        </p:grpSp>
      </p:grpSp>
      <p:sp>
        <p:nvSpPr>
          <p:cNvPr id="3" name="Content Placeholder 2">
            <a:extLst>
              <a:ext uri="{FF2B5EF4-FFF2-40B4-BE49-F238E27FC236}">
                <a16:creationId xmlns:a16="http://schemas.microsoft.com/office/drawing/2014/main" id="{B886BEB3-8745-4CA5-AAFE-5E929D319040}"/>
              </a:ext>
            </a:extLst>
          </p:cNvPr>
          <p:cNvSpPr>
            <a:spLocks noGrp="1"/>
          </p:cNvSpPr>
          <p:nvPr>
            <p:ph idx="1"/>
          </p:nvPr>
        </p:nvSpPr>
        <p:spPr/>
        <p:txBody>
          <a:bodyPr vert="horz" lIns="91440" tIns="45720" rIns="91440" bIns="45720" rtlCol="0" anchor="t">
            <a:normAutofit/>
          </a:bodyPr>
          <a:lstStyle/>
          <a:p>
            <a:endParaRPr lang="en-US"/>
          </a:p>
          <a:p>
            <a:endParaRPr lang="en-US">
              <a:cs typeface="Calibri"/>
            </a:endParaRPr>
          </a:p>
          <a:p>
            <a:br>
              <a:rPr lang="en-US"/>
            </a:br>
            <a:endParaRPr lang="en-US"/>
          </a:p>
        </p:txBody>
      </p:sp>
      <p:cxnSp>
        <p:nvCxnSpPr>
          <p:cNvPr id="7" name="Straight Connector 6">
            <a:extLst>
              <a:ext uri="{FF2B5EF4-FFF2-40B4-BE49-F238E27FC236}">
                <a16:creationId xmlns:a16="http://schemas.microsoft.com/office/drawing/2014/main" id="{5F253641-F313-49E1-89C7-7D6D0B3B0354}"/>
              </a:ext>
            </a:extLst>
          </p:cNvPr>
          <p:cNvCxnSpPr/>
          <p:nvPr/>
        </p:nvCxnSpPr>
        <p:spPr>
          <a:xfrm>
            <a:off x="1736651" y="3429000"/>
            <a:ext cx="2083982" cy="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F486A67-38DE-4BCC-9E17-FA15D696E71C}"/>
              </a:ext>
            </a:extLst>
          </p:cNvPr>
          <p:cNvSpPr/>
          <p:nvPr/>
        </p:nvSpPr>
        <p:spPr>
          <a:xfrm>
            <a:off x="3127307" y="3260360"/>
            <a:ext cx="337279" cy="337279"/>
          </a:xfrm>
          <a:prstGeom prst="ellipse">
            <a:avLst/>
          </a:pr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43514DD-96A8-44AD-8A12-4E2A5F073ADF}"/>
              </a:ext>
            </a:extLst>
          </p:cNvPr>
          <p:cNvSpPr txBox="1"/>
          <p:nvPr/>
        </p:nvSpPr>
        <p:spPr>
          <a:xfrm>
            <a:off x="1660686" y="6573675"/>
            <a:ext cx="6097248" cy="369332"/>
          </a:xfrm>
          <a:prstGeom prst="rect">
            <a:avLst/>
          </a:prstGeom>
          <a:noFill/>
        </p:spPr>
        <p:txBody>
          <a:bodyPr wrap="square" lIns="91440" tIns="45720" rIns="91440" bIns="45720" anchor="t">
            <a:spAutoFit/>
          </a:bodyPr>
          <a:lstStyle/>
          <a:p>
            <a:r>
              <a:rPr lang="en-US" sz="1800" b="0" i="0" kern="1200">
                <a:solidFill>
                  <a:schemeClr val="bg1"/>
                </a:solidFill>
                <a:effectLst/>
                <a:latin typeface="+mn-lt"/>
                <a:ea typeface="+mn-ea"/>
                <a:cs typeface="+mn-cs"/>
              </a:rPr>
              <a:t>On Track, At </a:t>
            </a:r>
            <a:r>
              <a:rPr lang="en-US">
                <a:solidFill>
                  <a:schemeClr val="bg1"/>
                </a:solidFill>
              </a:rPr>
              <a:t>Risk</a:t>
            </a:r>
            <a:r>
              <a:rPr lang="en-US" sz="1800" b="0" i="0" kern="1200">
                <a:solidFill>
                  <a:schemeClr val="bg1"/>
                </a:solidFill>
                <a:effectLst/>
                <a:latin typeface="+mn-lt"/>
                <a:ea typeface="+mn-ea"/>
                <a:cs typeface="+mn-cs"/>
              </a:rPr>
              <a:t>, Off Track, Complete, Not Started</a:t>
            </a:r>
          </a:p>
        </p:txBody>
      </p:sp>
      <p:sp>
        <p:nvSpPr>
          <p:cNvPr id="42" name="Rectangle 41">
            <a:extLst>
              <a:ext uri="{FF2B5EF4-FFF2-40B4-BE49-F238E27FC236}">
                <a16:creationId xmlns:a16="http://schemas.microsoft.com/office/drawing/2014/main" id="{BCF5066F-0CCD-4DB0-B39E-EDEDF03BBD09}"/>
              </a:ext>
            </a:extLst>
          </p:cNvPr>
          <p:cNvSpPr/>
          <p:nvPr/>
        </p:nvSpPr>
        <p:spPr>
          <a:xfrm>
            <a:off x="562131" y="681037"/>
            <a:ext cx="10920335" cy="4126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D7E6700-63A4-4470-83F0-71C951B467DF}"/>
              </a:ext>
            </a:extLst>
          </p:cNvPr>
          <p:cNvCxnSpPr>
            <a:cxnSpLocks/>
          </p:cNvCxnSpPr>
          <p:nvPr/>
        </p:nvCxnSpPr>
        <p:spPr>
          <a:xfrm flipV="1">
            <a:off x="1226985" y="5056832"/>
            <a:ext cx="4612971" cy="6096"/>
          </a:xfrm>
          <a:prstGeom prst="line">
            <a:avLst/>
          </a:prstGeom>
          <a:ln w="1016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8B602143-DC9B-4034-966B-3BE860263D31}"/>
              </a:ext>
            </a:extLst>
          </p:cNvPr>
          <p:cNvSpPr/>
          <p:nvPr/>
        </p:nvSpPr>
        <p:spPr>
          <a:xfrm>
            <a:off x="2441963" y="4894287"/>
            <a:ext cx="337279" cy="337279"/>
          </a:xfrm>
          <a:prstGeom prst="ellipse">
            <a:avLst/>
          </a:prstGeom>
          <a:solidFill>
            <a:srgbClr val="00B05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US" sz="1600"/>
              <a:t>26</a:t>
            </a:r>
          </a:p>
        </p:txBody>
      </p:sp>
      <p:sp>
        <p:nvSpPr>
          <p:cNvPr id="36" name="TextBox 35">
            <a:extLst>
              <a:ext uri="{FF2B5EF4-FFF2-40B4-BE49-F238E27FC236}">
                <a16:creationId xmlns:a16="http://schemas.microsoft.com/office/drawing/2014/main" id="{9000852A-1CB7-4EF3-B369-85A70DA5930B}"/>
              </a:ext>
            </a:extLst>
          </p:cNvPr>
          <p:cNvSpPr txBox="1"/>
          <p:nvPr/>
        </p:nvSpPr>
        <p:spPr>
          <a:xfrm>
            <a:off x="8400038" y="607102"/>
            <a:ext cx="2700997" cy="646331"/>
          </a:xfrm>
          <a:prstGeom prst="rect">
            <a:avLst/>
          </a:prstGeom>
          <a:noFill/>
        </p:spPr>
        <p:txBody>
          <a:bodyPr wrap="square" lIns="91440" tIns="45720" rIns="91440" bIns="45720" rtlCol="0" anchor="t">
            <a:spAutoFit/>
          </a:bodyPr>
          <a:lstStyle/>
          <a:p>
            <a:r>
              <a:rPr lang="en-US"/>
              <a:t>Overall Status This workstream: </a:t>
            </a:r>
            <a:r>
              <a:rPr lang="en-US">
                <a:highlight>
                  <a:srgbClr val="FFFF00"/>
                </a:highlight>
              </a:rPr>
              <a:t>At Risk</a:t>
            </a:r>
            <a:endParaRPr lang="en-US">
              <a:highlight>
                <a:srgbClr val="FFFF00"/>
              </a:highlight>
              <a:cs typeface="Calibri"/>
            </a:endParaRPr>
          </a:p>
        </p:txBody>
      </p:sp>
      <p:sp>
        <p:nvSpPr>
          <p:cNvPr id="38" name="Oval 37">
            <a:extLst>
              <a:ext uri="{FF2B5EF4-FFF2-40B4-BE49-F238E27FC236}">
                <a16:creationId xmlns:a16="http://schemas.microsoft.com/office/drawing/2014/main" id="{FB12F8A6-C436-41F5-9276-2AA7A1E5F9EA}"/>
              </a:ext>
            </a:extLst>
          </p:cNvPr>
          <p:cNvSpPr/>
          <p:nvPr/>
        </p:nvSpPr>
        <p:spPr>
          <a:xfrm>
            <a:off x="3567438" y="4896132"/>
            <a:ext cx="337279" cy="337279"/>
          </a:xfrm>
          <a:prstGeom prst="ellipse">
            <a:avLst/>
          </a:prstGeom>
          <a:solidFill>
            <a:srgbClr val="00B05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US" sz="1600"/>
              <a:t>?</a:t>
            </a:r>
          </a:p>
        </p:txBody>
      </p:sp>
      <p:sp>
        <p:nvSpPr>
          <p:cNvPr id="40" name="Oval 39">
            <a:extLst>
              <a:ext uri="{FF2B5EF4-FFF2-40B4-BE49-F238E27FC236}">
                <a16:creationId xmlns:a16="http://schemas.microsoft.com/office/drawing/2014/main" id="{22A6A091-D8FC-481F-BCF6-D3EC069354A3}"/>
              </a:ext>
            </a:extLst>
          </p:cNvPr>
          <p:cNvSpPr/>
          <p:nvPr/>
        </p:nvSpPr>
        <p:spPr>
          <a:xfrm>
            <a:off x="5598446" y="4894287"/>
            <a:ext cx="337279" cy="337279"/>
          </a:xfrm>
          <a:prstGeom prst="ellipse">
            <a:avLst/>
          </a:prstGeom>
          <a:solidFill>
            <a:schemeClr val="accent4">
              <a:lumMod val="60000"/>
              <a:lumOff val="40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US" sz="1600">
                <a:solidFill>
                  <a:srgbClr val="000000"/>
                </a:solidFill>
              </a:rPr>
              <a:t>21</a:t>
            </a:r>
          </a:p>
        </p:txBody>
      </p:sp>
      <p:sp>
        <p:nvSpPr>
          <p:cNvPr id="2" name="Title 1">
            <a:extLst>
              <a:ext uri="{FF2B5EF4-FFF2-40B4-BE49-F238E27FC236}">
                <a16:creationId xmlns:a16="http://schemas.microsoft.com/office/drawing/2014/main" id="{203246EF-43CB-4BFE-9F53-749EB3CDC37C}"/>
              </a:ext>
            </a:extLst>
          </p:cNvPr>
          <p:cNvSpPr>
            <a:spLocks noGrp="1"/>
          </p:cNvSpPr>
          <p:nvPr>
            <p:ph type="title"/>
          </p:nvPr>
        </p:nvSpPr>
        <p:spPr/>
        <p:txBody>
          <a:bodyPr/>
          <a:lstStyle/>
          <a:p>
            <a:r>
              <a:rPr lang="en-US">
                <a:ea typeface="+mj-lt"/>
                <a:cs typeface="+mj-lt"/>
              </a:rPr>
              <a:t>Core - VSR Major Features</a:t>
            </a:r>
            <a:endParaRPr lang="en-US"/>
          </a:p>
        </p:txBody>
      </p:sp>
      <p:graphicFrame>
        <p:nvGraphicFramePr>
          <p:cNvPr id="4" name="Table 81">
            <a:extLst>
              <a:ext uri="{FF2B5EF4-FFF2-40B4-BE49-F238E27FC236}">
                <a16:creationId xmlns:a16="http://schemas.microsoft.com/office/drawing/2014/main" id="{FA404885-8544-4728-BE31-E8F771AF0CB6}"/>
              </a:ext>
            </a:extLst>
          </p:cNvPr>
          <p:cNvGraphicFramePr>
            <a:graphicFrameLocks noGrp="1"/>
          </p:cNvGraphicFramePr>
          <p:nvPr>
            <p:extLst>
              <p:ext uri="{D42A27DB-BD31-4B8C-83A1-F6EECF244321}">
                <p14:modId xmlns:p14="http://schemas.microsoft.com/office/powerpoint/2010/main" val="2431411507"/>
              </p:ext>
            </p:extLst>
          </p:nvPr>
        </p:nvGraphicFramePr>
        <p:xfrm>
          <a:off x="917753" y="1331750"/>
          <a:ext cx="10431875" cy="2763519"/>
        </p:xfrm>
        <a:graphic>
          <a:graphicData uri="http://schemas.openxmlformats.org/drawingml/2006/table">
            <a:tbl>
              <a:tblPr firstRow="1" bandRow="1">
                <a:tableStyleId>{5C22544A-7EE6-4342-B048-85BDC9FD1C3A}</a:tableStyleId>
              </a:tblPr>
              <a:tblGrid>
                <a:gridCol w="1771650">
                  <a:extLst>
                    <a:ext uri="{9D8B030D-6E8A-4147-A177-3AD203B41FA5}">
                      <a16:colId xmlns:a16="http://schemas.microsoft.com/office/drawing/2014/main" val="2967428320"/>
                    </a:ext>
                  </a:extLst>
                </a:gridCol>
                <a:gridCol w="4239542">
                  <a:extLst>
                    <a:ext uri="{9D8B030D-6E8A-4147-A177-3AD203B41FA5}">
                      <a16:colId xmlns:a16="http://schemas.microsoft.com/office/drawing/2014/main" val="2624158883"/>
                    </a:ext>
                  </a:extLst>
                </a:gridCol>
                <a:gridCol w="1119352">
                  <a:extLst>
                    <a:ext uri="{9D8B030D-6E8A-4147-A177-3AD203B41FA5}">
                      <a16:colId xmlns:a16="http://schemas.microsoft.com/office/drawing/2014/main" val="3985840824"/>
                    </a:ext>
                  </a:extLst>
                </a:gridCol>
                <a:gridCol w="1434662">
                  <a:extLst>
                    <a:ext uri="{9D8B030D-6E8A-4147-A177-3AD203B41FA5}">
                      <a16:colId xmlns:a16="http://schemas.microsoft.com/office/drawing/2014/main" val="1143554343"/>
                    </a:ext>
                  </a:extLst>
                </a:gridCol>
                <a:gridCol w="1866669">
                  <a:extLst>
                    <a:ext uri="{9D8B030D-6E8A-4147-A177-3AD203B41FA5}">
                      <a16:colId xmlns:a16="http://schemas.microsoft.com/office/drawing/2014/main" val="3852659833"/>
                    </a:ext>
                  </a:extLst>
                </a:gridCol>
              </a:tblGrid>
              <a:tr h="370840">
                <a:tc>
                  <a:txBody>
                    <a:bodyPr/>
                    <a:lstStyle/>
                    <a:p>
                      <a:r>
                        <a:rPr lang="en-US"/>
                        <a:t>Item</a:t>
                      </a:r>
                    </a:p>
                  </a:txBody>
                  <a:tcPr/>
                </a:tc>
                <a:tc>
                  <a:txBody>
                    <a:bodyPr/>
                    <a:lstStyle/>
                    <a:p>
                      <a:r>
                        <a:rPr lang="en-US"/>
                        <a:t>Responsible</a:t>
                      </a:r>
                    </a:p>
                  </a:txBody>
                  <a:tcPr/>
                </a:tc>
                <a:tc>
                  <a:txBody>
                    <a:bodyPr/>
                    <a:lstStyle/>
                    <a:p>
                      <a:r>
                        <a:rPr lang="en-US"/>
                        <a:t>Target</a:t>
                      </a:r>
                    </a:p>
                  </a:txBody>
                  <a:tcPr/>
                </a:tc>
                <a:tc>
                  <a:txBody>
                    <a:bodyPr/>
                    <a:lstStyle/>
                    <a:p>
                      <a:r>
                        <a:rPr lang="en-US"/>
                        <a:t>Status</a:t>
                      </a:r>
                    </a:p>
                  </a:txBody>
                  <a:tcPr/>
                </a:tc>
                <a:tc>
                  <a:txBody>
                    <a:bodyPr/>
                    <a:lstStyle/>
                    <a:p>
                      <a:r>
                        <a:rPr lang="en-US"/>
                        <a:t>Reason</a:t>
                      </a:r>
                    </a:p>
                  </a:txBody>
                  <a:tcPr/>
                </a:tc>
                <a:extLst>
                  <a:ext uri="{0D108BD9-81ED-4DB2-BD59-A6C34878D82A}">
                    <a16:rowId xmlns:a16="http://schemas.microsoft.com/office/drawing/2014/main" val="2387830657"/>
                  </a:ext>
                </a:extLst>
              </a:tr>
              <a:tr h="370840">
                <a:tc>
                  <a:txBody>
                    <a:bodyPr/>
                    <a:lstStyle/>
                    <a:p>
                      <a:pPr marL="0" marR="0" lvl="0" indent="0" algn="l">
                        <a:lnSpc>
                          <a:spcPct val="100000"/>
                        </a:lnSpc>
                        <a:spcBef>
                          <a:spcPts val="0"/>
                        </a:spcBef>
                        <a:spcAft>
                          <a:spcPts val="0"/>
                        </a:spcAft>
                        <a:buNone/>
                      </a:pPr>
                      <a:r>
                        <a:rPr lang="en-US" sz="1800" b="0" i="0" u="none" strike="noStrike" noProof="0">
                          <a:latin typeface="Calibri"/>
                        </a:rPr>
                        <a:t>Major Feature 1</a:t>
                      </a:r>
                    </a:p>
                  </a:txBody>
                  <a:tcPr/>
                </a:tc>
                <a:tc>
                  <a:txBody>
                    <a:bodyPr/>
                    <a:lstStyle/>
                    <a:p>
                      <a:pPr lvl="0">
                        <a:buNone/>
                      </a:pPr>
                      <a:r>
                        <a:rPr lang="en-US" sz="1800" b="0" i="0" u="none" strike="noStrike" noProof="0"/>
                        <a:t>Sonya Ash, Kumar Kakani, Shivang Patel</a:t>
                      </a:r>
                      <a:endParaRPr lang="en-US"/>
                    </a:p>
                  </a:txBody>
                  <a:tcPr/>
                </a:tc>
                <a:tc>
                  <a:txBody>
                    <a:bodyPr/>
                    <a:lstStyle/>
                    <a:p>
                      <a:r>
                        <a:rPr lang="en-US"/>
                        <a:t>April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highlight>
                            <a:srgbClr val="00FF00"/>
                          </a:highlight>
                          <a:uLnTx/>
                          <a:uFillTx/>
                          <a:latin typeface="+mn-lt"/>
                          <a:ea typeface="+mn-ea"/>
                          <a:cs typeface="+mn-cs"/>
                        </a:rPr>
                        <a:t>On Track</a:t>
                      </a:r>
                      <a:endParaRPr kumimoji="0" lang="en-US" sz="1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r>
                        <a:rPr lang="en-US"/>
                        <a:t>(Date may be 4/9)</a:t>
                      </a:r>
                    </a:p>
                  </a:txBody>
                  <a:tcPr/>
                </a:tc>
                <a:extLst>
                  <a:ext uri="{0D108BD9-81ED-4DB2-BD59-A6C34878D82A}">
                    <a16:rowId xmlns:a16="http://schemas.microsoft.com/office/drawing/2014/main" val="420708777"/>
                  </a:ext>
                </a:extLst>
              </a:tr>
              <a:tr h="370839">
                <a:tc>
                  <a:txBody>
                    <a:bodyPr/>
                    <a:lstStyle/>
                    <a:p>
                      <a:pPr marL="0" lvl="0" indent="0" algn="l">
                        <a:lnSpc>
                          <a:spcPct val="100000"/>
                        </a:lnSpc>
                        <a:spcBef>
                          <a:spcPts val="0"/>
                        </a:spcBef>
                        <a:spcAft>
                          <a:spcPts val="0"/>
                        </a:spcAft>
                        <a:buNone/>
                      </a:pPr>
                      <a:r>
                        <a:rPr lang="en-US" sz="1800" b="0" i="0" u="none" strike="noStrike" noProof="0">
                          <a:latin typeface="Calibri"/>
                        </a:rPr>
                        <a:t>Major Feature 2</a:t>
                      </a:r>
                    </a:p>
                  </a:txBody>
                  <a:tcPr/>
                </a:tc>
                <a:tc>
                  <a:txBody>
                    <a:bodyPr/>
                    <a:lstStyle/>
                    <a:p>
                      <a:pPr lvl="0">
                        <a:buNone/>
                      </a:pPr>
                      <a:r>
                        <a:rPr lang="en-US" sz="1800" b="0" i="0" u="none" strike="noStrike" noProof="0"/>
                        <a:t>Shivang Patel</a:t>
                      </a:r>
                      <a:endParaRPr lang="en-US"/>
                    </a:p>
                  </a:txBody>
                  <a:tcPr/>
                </a:tc>
                <a:tc>
                  <a:txBody>
                    <a:bodyPr/>
                    <a:lstStyle/>
                    <a:p>
                      <a:pPr lvl="0">
                        <a:buNone/>
                      </a:pPr>
                      <a:r>
                        <a:rPr lang="en-US">
                          <a:solidFill>
                            <a:schemeClr val="tx1"/>
                          </a:solidFill>
                        </a:rPr>
                        <a:t>April 30</a:t>
                      </a:r>
                    </a:p>
                  </a:txBody>
                  <a:tcPr/>
                </a:tc>
                <a:tc>
                  <a:txBody>
                    <a:bodyPr/>
                    <a:lstStyle/>
                    <a:p>
                      <a:pPr lvl="0">
                        <a:buNone/>
                      </a:pPr>
                      <a:r>
                        <a:rPr lang="en-US" sz="1800" b="0" i="0" u="none" strike="noStrike" noProof="0">
                          <a:solidFill>
                            <a:schemeClr val="dk1"/>
                          </a:solidFill>
                          <a:highlight>
                            <a:srgbClr val="00FF00"/>
                          </a:highlight>
                          <a:latin typeface="+mn-lt"/>
                        </a:rPr>
                        <a:t>On Track</a:t>
                      </a:r>
                      <a:endParaRPr lang="en-US"/>
                    </a:p>
                  </a:txBody>
                  <a:tcPr/>
                </a:tc>
                <a:tc>
                  <a:txBody>
                    <a:bodyPr/>
                    <a:lstStyle/>
                    <a:p>
                      <a:pPr lvl="0">
                        <a:buNone/>
                      </a:pPr>
                      <a:r>
                        <a:rPr lang="en-US"/>
                        <a:t>(real time load)</a:t>
                      </a:r>
                    </a:p>
                  </a:txBody>
                  <a:tcPr/>
                </a:tc>
                <a:extLst>
                  <a:ext uri="{0D108BD9-81ED-4DB2-BD59-A6C34878D82A}">
                    <a16:rowId xmlns:a16="http://schemas.microsoft.com/office/drawing/2014/main" val="688122392"/>
                  </a:ext>
                </a:extLst>
              </a:tr>
              <a:tr h="370840">
                <a:tc>
                  <a:txBody>
                    <a:bodyPr/>
                    <a:lstStyle/>
                    <a:p>
                      <a:pPr marL="0" marR="0" lvl="0" indent="0" algn="l">
                        <a:lnSpc>
                          <a:spcPct val="100000"/>
                        </a:lnSpc>
                        <a:spcBef>
                          <a:spcPts val="0"/>
                        </a:spcBef>
                        <a:spcAft>
                          <a:spcPts val="0"/>
                        </a:spcAft>
                        <a:buNone/>
                      </a:pPr>
                      <a:r>
                        <a:rPr lang="en-US" sz="1800" b="0" i="0" u="none" strike="noStrike" noProof="0">
                          <a:latin typeface="Calibri"/>
                        </a:rPr>
                        <a:t>Major Feature 3</a:t>
                      </a:r>
                      <a:endParaRPr lang="en-US"/>
                    </a:p>
                  </a:txBody>
                  <a:tcPr/>
                </a:tc>
                <a:tc>
                  <a:txBody>
                    <a:bodyPr/>
                    <a:lstStyle/>
                    <a:p>
                      <a:pPr lvl="0" algn="l">
                        <a:lnSpc>
                          <a:spcPct val="100000"/>
                        </a:lnSpc>
                        <a:spcBef>
                          <a:spcPts val="0"/>
                        </a:spcBef>
                        <a:spcAft>
                          <a:spcPts val="0"/>
                        </a:spcAft>
                        <a:buNone/>
                      </a:pPr>
                      <a:r>
                        <a:rPr lang="en-US" sz="1800" b="0" i="0" u="none" strike="noStrike" noProof="0"/>
                        <a:t>Author: Julia/Karen</a:t>
                      </a:r>
                      <a:br>
                        <a:rPr lang="en-US" sz="1800" b="0" i="0" u="none" strike="noStrike" noProof="0"/>
                      </a:br>
                      <a:r>
                        <a:rPr lang="en-US" sz="1800" b="0" i="0" u="none" strike="noStrike" noProof="0"/>
                        <a:t>Core: Sid Sehgal / Tim Sandman</a:t>
                      </a:r>
                      <a:endParaRPr lang="en-US" sz="1800" b="0" i="0" u="none" strike="noStrike" noProof="0">
                        <a:latin typeface="Calibri"/>
                      </a:endParaRPr>
                    </a:p>
                  </a:txBody>
                  <a:tcPr/>
                </a:tc>
                <a:tc>
                  <a:txBody>
                    <a:bodyPr/>
                    <a:lstStyle/>
                    <a:p>
                      <a:pPr lvl="0">
                        <a:buNone/>
                      </a:pPr>
                      <a:r>
                        <a:rPr lang="en-US"/>
                        <a:t>ASAP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highlight>
                            <a:srgbClr val="00FF00"/>
                          </a:highlight>
                          <a:uLnTx/>
                          <a:uFillTx/>
                          <a:latin typeface="+mn-lt"/>
                          <a:ea typeface="+mn-ea"/>
                          <a:cs typeface="+mn-cs"/>
                        </a:rPr>
                        <a:t>On Track</a:t>
                      </a:r>
                      <a:endParaRPr kumimoji="0" lang="en-US" sz="1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r>
                        <a:rPr lang="en-US"/>
                        <a:t>N/A – only needs information</a:t>
                      </a:r>
                    </a:p>
                  </a:txBody>
                  <a:tcPr/>
                </a:tc>
                <a:extLst>
                  <a:ext uri="{0D108BD9-81ED-4DB2-BD59-A6C34878D82A}">
                    <a16:rowId xmlns:a16="http://schemas.microsoft.com/office/drawing/2014/main" val="4084735580"/>
                  </a:ext>
                </a:extLst>
              </a:tr>
              <a:tr h="370840">
                <a:tc>
                  <a:txBody>
                    <a:bodyPr/>
                    <a:lstStyle/>
                    <a:p>
                      <a:pPr marL="0" marR="0" lvl="0" indent="0" algn="l">
                        <a:lnSpc>
                          <a:spcPct val="100000"/>
                        </a:lnSpc>
                        <a:spcBef>
                          <a:spcPts val="0"/>
                        </a:spcBef>
                        <a:spcAft>
                          <a:spcPts val="0"/>
                        </a:spcAft>
                        <a:buNone/>
                      </a:pPr>
                      <a:r>
                        <a:rPr lang="en-US" sz="1800" b="0" i="0" u="none" strike="noStrike" noProof="0">
                          <a:latin typeface="Calibri"/>
                        </a:rPr>
                        <a:t>Major Feature 4</a:t>
                      </a:r>
                      <a:endParaRPr lang="en-US"/>
                    </a:p>
                  </a:txBody>
                  <a:tcPr/>
                </a:tc>
                <a:tc>
                  <a:txBody>
                    <a:bodyPr/>
                    <a:lstStyle/>
                    <a:p>
                      <a:pPr lvl="0">
                        <a:buNone/>
                      </a:pPr>
                      <a:r>
                        <a:rPr lang="en-US" sz="1800" b="0" i="0" u="none" strike="noStrike" noProof="0" err="1">
                          <a:latin typeface="Calibri"/>
                        </a:rPr>
                        <a:t>Shivang</a:t>
                      </a:r>
                      <a:r>
                        <a:rPr lang="en-US" sz="1800" b="0" i="0" u="none" strike="noStrike" noProof="0">
                          <a:latin typeface="Calibri"/>
                        </a:rPr>
                        <a:t> Patel</a:t>
                      </a:r>
                      <a:endParaRPr lang="en-US"/>
                    </a:p>
                  </a:txBody>
                  <a:tcPr/>
                </a:tc>
                <a:tc>
                  <a:txBody>
                    <a:bodyPr/>
                    <a:lstStyle/>
                    <a:p>
                      <a:pPr marL="0" marR="0" lvl="0" indent="0" algn="l">
                        <a:lnSpc>
                          <a:spcPct val="100000"/>
                        </a:lnSpc>
                        <a:spcBef>
                          <a:spcPts val="0"/>
                        </a:spcBef>
                        <a:spcAft>
                          <a:spcPts val="0"/>
                        </a:spcAft>
                        <a:buNone/>
                      </a:pPr>
                      <a:r>
                        <a:rPr lang="en-US"/>
                        <a:t>May 30</a:t>
                      </a:r>
                    </a:p>
                  </a:txBody>
                  <a:tcPr/>
                </a:tc>
                <a:tc>
                  <a:txBody>
                    <a:bodyPr/>
                    <a:lstStyle/>
                    <a:p>
                      <a:pPr lvl="0">
                        <a:buNone/>
                      </a:pPr>
                      <a:r>
                        <a:rPr lang="en-US" sz="1800" b="0" i="0" u="none" strike="noStrike" noProof="0">
                          <a:solidFill>
                            <a:schemeClr val="dk1"/>
                          </a:solidFill>
                          <a:highlight>
                            <a:srgbClr val="00FF00"/>
                          </a:highlight>
                          <a:latin typeface="Calibri"/>
                        </a:rPr>
                        <a:t>On Track</a:t>
                      </a:r>
                      <a:endParaRPr lang="en-US"/>
                    </a:p>
                  </a:txBody>
                  <a:tcPr/>
                </a:tc>
                <a:tc>
                  <a:txBody>
                    <a:bodyPr/>
                    <a:lstStyle/>
                    <a:p>
                      <a:endParaRPr lang="en-US"/>
                    </a:p>
                  </a:txBody>
                  <a:tcPr/>
                </a:tc>
                <a:extLst>
                  <a:ext uri="{0D108BD9-81ED-4DB2-BD59-A6C34878D82A}">
                    <a16:rowId xmlns:a16="http://schemas.microsoft.com/office/drawing/2014/main" val="3247272596"/>
                  </a:ext>
                </a:extLst>
              </a:tr>
              <a:tr h="370839">
                <a:tc>
                  <a:txBody>
                    <a:bodyPr/>
                    <a:lstStyle/>
                    <a:p>
                      <a:pPr marL="0" lvl="0" indent="0" algn="l">
                        <a:lnSpc>
                          <a:spcPct val="100000"/>
                        </a:lnSpc>
                        <a:spcBef>
                          <a:spcPts val="0"/>
                        </a:spcBef>
                        <a:spcAft>
                          <a:spcPts val="0"/>
                        </a:spcAft>
                        <a:buNone/>
                      </a:pPr>
                      <a:r>
                        <a:rPr lang="en-US" sz="1800" b="0" i="0" u="none" strike="noStrike" noProof="0">
                          <a:latin typeface="Calibri"/>
                        </a:rPr>
                        <a:t>Major Feature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noProof="0">
                          <a:latin typeface="Calibri"/>
                        </a:rPr>
                        <a:t>-</a:t>
                      </a:r>
                      <a:r>
                        <a:rPr lang="en-US"/>
                        <a:t>Data to Author</a:t>
                      </a:r>
                    </a:p>
                  </a:txBody>
                  <a:tcPr/>
                </a:tc>
                <a:tc>
                  <a:txBody>
                    <a:bodyPr/>
                    <a:lstStyle/>
                    <a:p>
                      <a:pPr lvl="0">
                        <a:buNone/>
                      </a:pPr>
                      <a:r>
                        <a:rPr lang="en-US" sz="1800" b="0" i="0" u="none" strike="noStrike" noProof="0">
                          <a:latin typeface="Calibri"/>
                        </a:rPr>
                        <a:t>Jennifer </a:t>
                      </a:r>
                      <a:r>
                        <a:rPr lang="en-US" sz="1800" b="0" i="0" u="none" strike="noStrike" noProof="0" err="1">
                          <a:latin typeface="Calibri"/>
                        </a:rPr>
                        <a:t>Vesole</a:t>
                      </a:r>
                      <a:endParaRPr lang="en-US" err="1"/>
                    </a:p>
                  </a:txBody>
                  <a:tcPr/>
                </a:tc>
                <a:tc>
                  <a:txBody>
                    <a:bodyPr/>
                    <a:lstStyle/>
                    <a:p>
                      <a:pPr marL="0" lvl="0" indent="0" algn="l">
                        <a:lnSpc>
                          <a:spcPct val="100000"/>
                        </a:lnSpc>
                        <a:spcBef>
                          <a:spcPts val="0"/>
                        </a:spcBef>
                        <a:spcAft>
                          <a:spcPts val="0"/>
                        </a:spcAft>
                        <a:buNone/>
                      </a:pPr>
                      <a:r>
                        <a:rPr lang="en-US"/>
                        <a:t>May 30</a:t>
                      </a:r>
                    </a:p>
                  </a:txBody>
                  <a:tcPr/>
                </a:tc>
                <a:tc>
                  <a:txBody>
                    <a:bodyPr/>
                    <a:lstStyle/>
                    <a:p>
                      <a:pPr lvl="0">
                        <a:buNone/>
                      </a:pPr>
                      <a:r>
                        <a:rPr lang="en-US" sz="1800" b="0" i="0" u="none" strike="noStrike" noProof="0">
                          <a:solidFill>
                            <a:schemeClr val="dk1"/>
                          </a:solidFill>
                          <a:highlight>
                            <a:srgbClr val="C0C0C0"/>
                          </a:highlight>
                          <a:latin typeface="Calibri"/>
                        </a:rPr>
                        <a:t>Not Started</a:t>
                      </a:r>
                    </a:p>
                  </a:txBody>
                  <a:tcPr/>
                </a:tc>
                <a:tc>
                  <a:txBody>
                    <a:bodyPr/>
                    <a:lstStyle/>
                    <a:p>
                      <a:pPr lvl="0">
                        <a:buNone/>
                      </a:pPr>
                      <a:r>
                        <a:rPr lang="en-US"/>
                        <a:t>This date is not ideal</a:t>
                      </a:r>
                    </a:p>
                  </a:txBody>
                  <a:tcPr/>
                </a:tc>
                <a:extLst>
                  <a:ext uri="{0D108BD9-81ED-4DB2-BD59-A6C34878D82A}">
                    <a16:rowId xmlns:a16="http://schemas.microsoft.com/office/drawing/2014/main" val="2685264589"/>
                  </a:ext>
                </a:extLst>
              </a:tr>
            </a:tbl>
          </a:graphicData>
        </a:graphic>
      </p:graphicFrame>
      <p:sp>
        <p:nvSpPr>
          <p:cNvPr id="43" name="Oval 42">
            <a:extLst>
              <a:ext uri="{FF2B5EF4-FFF2-40B4-BE49-F238E27FC236}">
                <a16:creationId xmlns:a16="http://schemas.microsoft.com/office/drawing/2014/main" id="{1C49A187-E19A-4CED-B069-FA954166083A}"/>
              </a:ext>
            </a:extLst>
          </p:cNvPr>
          <p:cNvSpPr/>
          <p:nvPr/>
        </p:nvSpPr>
        <p:spPr>
          <a:xfrm>
            <a:off x="1677678" y="4896132"/>
            <a:ext cx="337279" cy="337279"/>
          </a:xfrm>
          <a:prstGeom prst="ellipse">
            <a:avLst/>
          </a:prstGeom>
          <a:solidFill>
            <a:srgbClr val="00B05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US" sz="1600"/>
              <a:t>?</a:t>
            </a:r>
          </a:p>
        </p:txBody>
      </p:sp>
      <p:sp>
        <p:nvSpPr>
          <p:cNvPr id="37" name="TextBox 36">
            <a:extLst>
              <a:ext uri="{FF2B5EF4-FFF2-40B4-BE49-F238E27FC236}">
                <a16:creationId xmlns:a16="http://schemas.microsoft.com/office/drawing/2014/main" id="{6994308E-C840-4272-9A9E-603D2BC0DB95}"/>
              </a:ext>
            </a:extLst>
          </p:cNvPr>
          <p:cNvSpPr txBox="1"/>
          <p:nvPr/>
        </p:nvSpPr>
        <p:spPr>
          <a:xfrm>
            <a:off x="917753" y="4404030"/>
            <a:ext cx="9881626" cy="369332"/>
          </a:xfrm>
          <a:prstGeom prst="rect">
            <a:avLst/>
          </a:prstGeom>
          <a:noFill/>
        </p:spPr>
        <p:txBody>
          <a:bodyPr wrap="square">
            <a:spAutoFit/>
          </a:bodyPr>
          <a:lstStyle/>
          <a:p>
            <a:r>
              <a:rPr lang="en-US"/>
              <a:t>Core MFs are source data inputs for the system</a:t>
            </a:r>
          </a:p>
        </p:txBody>
      </p:sp>
    </p:spTree>
    <p:extLst>
      <p:ext uri="{BB962C8B-B14F-4D97-AF65-F5344CB8AC3E}">
        <p14:creationId xmlns:p14="http://schemas.microsoft.com/office/powerpoint/2010/main" val="292754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46EF-43CB-4BFE-9F53-749EB3CDC37C}"/>
              </a:ext>
            </a:extLst>
          </p:cNvPr>
          <p:cNvSpPr>
            <a:spLocks noGrp="1"/>
          </p:cNvSpPr>
          <p:nvPr>
            <p:ph type="title"/>
          </p:nvPr>
        </p:nvSpPr>
        <p:spPr/>
        <p:txBody>
          <a:bodyPr/>
          <a:lstStyle/>
          <a:p>
            <a:r>
              <a:rPr lang="en-US"/>
              <a:t>James</a:t>
            </a:r>
          </a:p>
        </p:txBody>
      </p:sp>
      <p:sp>
        <p:nvSpPr>
          <p:cNvPr id="3" name="Content Placeholder 2">
            <a:extLst>
              <a:ext uri="{FF2B5EF4-FFF2-40B4-BE49-F238E27FC236}">
                <a16:creationId xmlns:a16="http://schemas.microsoft.com/office/drawing/2014/main" id="{B886BEB3-8745-4CA5-AAFE-5E929D319040}"/>
              </a:ext>
            </a:extLst>
          </p:cNvPr>
          <p:cNvSpPr>
            <a:spLocks noGrp="1"/>
          </p:cNvSpPr>
          <p:nvPr>
            <p:ph idx="1"/>
          </p:nvPr>
        </p:nvSpPr>
        <p:spPr/>
        <p:txBody>
          <a:bodyPr vert="horz" lIns="91440" tIns="45720" rIns="91440" bIns="45720" rtlCol="0" anchor="t">
            <a:normAutofit fontScale="92500" lnSpcReduction="20000"/>
          </a:bodyPr>
          <a:lstStyle/>
          <a:p>
            <a:r>
              <a:rPr lang="en-US"/>
              <a:t>VSR Timeline by Major Feature (From Devender's report)</a:t>
            </a:r>
          </a:p>
          <a:p>
            <a:pPr lvl="1"/>
            <a:r>
              <a:rPr lang="en-US">
                <a:cs typeface="Calibri"/>
              </a:rPr>
              <a:t>MF1 + team</a:t>
            </a:r>
            <a:endParaRPr lang="en-US">
              <a:ea typeface="+mn-lt"/>
              <a:cs typeface="+mn-lt"/>
            </a:endParaRPr>
          </a:p>
          <a:p>
            <a:pPr lvl="2"/>
            <a:r>
              <a:rPr lang="en-US">
                <a:ea typeface="+mn-lt"/>
                <a:cs typeface="+mn-lt"/>
              </a:rPr>
              <a:t>Requested dates from Google are 4/1 [Sarah]</a:t>
            </a:r>
            <a:endParaRPr lang="en-US">
              <a:cs typeface="Calibri"/>
            </a:endParaRPr>
          </a:p>
          <a:p>
            <a:pPr lvl="1"/>
            <a:r>
              <a:rPr lang="en-US"/>
              <a:t>MF2 + team</a:t>
            </a:r>
          </a:p>
          <a:p>
            <a:pPr lvl="2"/>
            <a:r>
              <a:rPr lang="en-US">
                <a:cs typeface="Calibri"/>
              </a:rPr>
              <a:t>Requested dates from Google are 4/22 [Sarah]</a:t>
            </a:r>
          </a:p>
          <a:p>
            <a:pPr lvl="1"/>
            <a:r>
              <a:rPr lang="en-US"/>
              <a:t>MF3 + team (tech owned – timeline TBD) [James]</a:t>
            </a:r>
            <a:endParaRPr lang="en-US">
              <a:cs typeface="Calibri"/>
            </a:endParaRPr>
          </a:p>
          <a:p>
            <a:pPr lvl="1"/>
            <a:r>
              <a:rPr lang="en-US"/>
              <a:t>MF4 + team</a:t>
            </a:r>
            <a:endParaRPr lang="en-US">
              <a:cs typeface="Calibri"/>
            </a:endParaRPr>
          </a:p>
          <a:p>
            <a:pPr lvl="2"/>
            <a:r>
              <a:rPr lang="en-US">
                <a:ea typeface="+mn-lt"/>
                <a:cs typeface="+mn-lt"/>
              </a:rPr>
              <a:t>For MF4, we last recorded as 5/30 to complete development  [Devender]</a:t>
            </a:r>
          </a:p>
          <a:p>
            <a:pPr lvl="1"/>
            <a:r>
              <a:rPr lang="en-US"/>
              <a:t>MF5 + team</a:t>
            </a:r>
          </a:p>
          <a:p>
            <a:pPr lvl="2"/>
            <a:r>
              <a:rPr lang="en-US"/>
              <a:t>4/30</a:t>
            </a:r>
            <a:r>
              <a:rPr lang="en-US">
                <a:ea typeface="+mn-lt"/>
                <a:cs typeface="+mn-lt"/>
              </a:rPr>
              <a:t> is when the core is to receive the information.  [Ashley </a:t>
            </a:r>
            <a:r>
              <a:rPr lang="en-US" err="1">
                <a:ea typeface="+mn-lt"/>
                <a:cs typeface="+mn-lt"/>
              </a:rPr>
              <a:t>Heitzmann</a:t>
            </a:r>
            <a:r>
              <a:rPr lang="en-US">
                <a:ea typeface="+mn-lt"/>
                <a:cs typeface="+mn-lt"/>
              </a:rPr>
              <a:t>]</a:t>
            </a:r>
          </a:p>
          <a:p>
            <a:pPr lvl="2"/>
            <a:r>
              <a:rPr lang="en-US">
                <a:ea typeface="+mn-lt"/>
                <a:cs typeface="+mn-lt"/>
              </a:rPr>
              <a:t>5/30 is when the information will be shared with Author.  [Ashley </a:t>
            </a:r>
            <a:r>
              <a:rPr lang="en-US" err="1">
                <a:ea typeface="+mn-lt"/>
                <a:cs typeface="+mn-lt"/>
              </a:rPr>
              <a:t>Heitzmann</a:t>
            </a:r>
            <a:r>
              <a:rPr lang="en-US">
                <a:ea typeface="+mn-lt"/>
                <a:cs typeface="+mn-lt"/>
              </a:rPr>
              <a:t>]</a:t>
            </a:r>
            <a:endParaRPr lang="en-US">
              <a:cs typeface="Calibri"/>
            </a:endParaRPr>
          </a:p>
          <a:p>
            <a:pPr lvl="1"/>
            <a:endParaRPr lang="en-US"/>
          </a:p>
          <a:p>
            <a:pPr lvl="1"/>
            <a:r>
              <a:rPr lang="en-US"/>
              <a:t>Note that these connect with the Author Interop features for PI7. (API connection to the ETL system)</a:t>
            </a:r>
          </a:p>
        </p:txBody>
      </p:sp>
      <p:cxnSp>
        <p:nvCxnSpPr>
          <p:cNvPr id="7" name="Straight Connector 6">
            <a:extLst>
              <a:ext uri="{FF2B5EF4-FFF2-40B4-BE49-F238E27FC236}">
                <a16:creationId xmlns:a16="http://schemas.microsoft.com/office/drawing/2014/main" id="{5F253641-F313-49E1-89C7-7D6D0B3B0354}"/>
              </a:ext>
            </a:extLst>
          </p:cNvPr>
          <p:cNvCxnSpPr/>
          <p:nvPr/>
        </p:nvCxnSpPr>
        <p:spPr>
          <a:xfrm>
            <a:off x="2937378" y="611909"/>
            <a:ext cx="2083982" cy="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F486A67-38DE-4BCC-9E17-FA15D696E71C}"/>
              </a:ext>
            </a:extLst>
          </p:cNvPr>
          <p:cNvSpPr/>
          <p:nvPr/>
        </p:nvSpPr>
        <p:spPr>
          <a:xfrm>
            <a:off x="5156598" y="196350"/>
            <a:ext cx="337279" cy="337279"/>
          </a:xfrm>
          <a:prstGeom prst="ellipse">
            <a:avLst/>
          </a:pr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timeline&#10;&#10;Description automatically generated">
            <a:extLst>
              <a:ext uri="{FF2B5EF4-FFF2-40B4-BE49-F238E27FC236}">
                <a16:creationId xmlns:a16="http://schemas.microsoft.com/office/drawing/2014/main" id="{2DBEA490-F392-4B5A-9B99-EE78E835E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9112"/>
            <a:ext cx="12192000" cy="5819775"/>
          </a:xfrm>
          <a:prstGeom prst="rect">
            <a:avLst/>
          </a:prstGeom>
        </p:spPr>
      </p:pic>
      <p:sp>
        <p:nvSpPr>
          <p:cNvPr id="10" name="Title 1">
            <a:extLst>
              <a:ext uri="{FF2B5EF4-FFF2-40B4-BE49-F238E27FC236}">
                <a16:creationId xmlns:a16="http://schemas.microsoft.com/office/drawing/2014/main" id="{CFC6D030-1B24-4F07-908B-FEB0CA8DA565}"/>
              </a:ext>
            </a:extLst>
          </p:cNvPr>
          <p:cNvSpPr txBox="1">
            <a:spLocks/>
          </p:cNvSpPr>
          <p:nvPr/>
        </p:nvSpPr>
        <p:spPr>
          <a:xfrm>
            <a:off x="990600" y="517526"/>
            <a:ext cx="10274508" cy="749144"/>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ea typeface="+mj-lt"/>
                <a:cs typeface="+mj-lt"/>
              </a:rPr>
              <a:t>Core - VSR Major Features Detail</a:t>
            </a:r>
            <a:endParaRPr lang="en-US"/>
          </a:p>
        </p:txBody>
      </p:sp>
    </p:spTree>
    <p:extLst>
      <p:ext uri="{BB962C8B-B14F-4D97-AF65-F5344CB8AC3E}">
        <p14:creationId xmlns:p14="http://schemas.microsoft.com/office/powerpoint/2010/main" val="4161926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46EF-43CB-4BFE-9F53-749EB3CDC37C}"/>
              </a:ext>
            </a:extLst>
          </p:cNvPr>
          <p:cNvSpPr>
            <a:spLocks noGrp="1"/>
          </p:cNvSpPr>
          <p:nvPr>
            <p:ph type="title"/>
          </p:nvPr>
        </p:nvSpPr>
        <p:spPr/>
        <p:txBody>
          <a:bodyPr/>
          <a:lstStyle/>
          <a:p>
            <a:r>
              <a:rPr lang="en-US"/>
              <a:t>James</a:t>
            </a:r>
          </a:p>
        </p:txBody>
      </p:sp>
      <p:sp>
        <p:nvSpPr>
          <p:cNvPr id="3" name="Content Placeholder 2">
            <a:extLst>
              <a:ext uri="{FF2B5EF4-FFF2-40B4-BE49-F238E27FC236}">
                <a16:creationId xmlns:a16="http://schemas.microsoft.com/office/drawing/2014/main" id="{B886BEB3-8745-4CA5-AAFE-5E929D319040}"/>
              </a:ext>
            </a:extLst>
          </p:cNvPr>
          <p:cNvSpPr>
            <a:spLocks noGrp="1"/>
          </p:cNvSpPr>
          <p:nvPr>
            <p:ph idx="1"/>
          </p:nvPr>
        </p:nvSpPr>
        <p:spPr/>
        <p:txBody>
          <a:bodyPr vert="horz" lIns="91440" tIns="45720" rIns="91440" bIns="45720" rtlCol="0" anchor="t">
            <a:normAutofit/>
          </a:bodyPr>
          <a:lstStyle/>
          <a:p>
            <a:r>
              <a:rPr lang="en-US"/>
              <a:t>Sugar Feature ED-1307</a:t>
            </a:r>
          </a:p>
          <a:p>
            <a:pPr lvl="1"/>
            <a:r>
              <a:rPr lang="en-US"/>
              <a:t>This is being handled by Mitch(Noel)/Brian</a:t>
            </a:r>
            <a:endParaRPr lang="en-US">
              <a:cs typeface="Calibri"/>
            </a:endParaRPr>
          </a:p>
          <a:p>
            <a:pPr lvl="1"/>
            <a:r>
              <a:rPr lang="en-US">
                <a:cs typeface="Calibri"/>
              </a:rPr>
              <a:t>Grooming</a:t>
            </a:r>
          </a:p>
          <a:p>
            <a:pPr lvl="1"/>
            <a:r>
              <a:rPr lang="en-US">
                <a:cs typeface="Calibri"/>
              </a:rPr>
              <a:t>PI planning</a:t>
            </a:r>
          </a:p>
          <a:p>
            <a:pPr lvl="1"/>
            <a:r>
              <a:rPr lang="en-US">
                <a:cs typeface="Calibri"/>
              </a:rPr>
              <a:t>Delivery date – suggest one!</a:t>
            </a:r>
          </a:p>
        </p:txBody>
      </p:sp>
      <p:cxnSp>
        <p:nvCxnSpPr>
          <p:cNvPr id="7" name="Straight Connector 6">
            <a:extLst>
              <a:ext uri="{FF2B5EF4-FFF2-40B4-BE49-F238E27FC236}">
                <a16:creationId xmlns:a16="http://schemas.microsoft.com/office/drawing/2014/main" id="{5F253641-F313-49E1-89C7-7D6D0B3B0354}"/>
              </a:ext>
            </a:extLst>
          </p:cNvPr>
          <p:cNvCxnSpPr/>
          <p:nvPr/>
        </p:nvCxnSpPr>
        <p:spPr>
          <a:xfrm>
            <a:off x="1565201" y="4457700"/>
            <a:ext cx="2083982" cy="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F486A67-38DE-4BCC-9E17-FA15D696E71C}"/>
              </a:ext>
            </a:extLst>
          </p:cNvPr>
          <p:cNvSpPr/>
          <p:nvPr/>
        </p:nvSpPr>
        <p:spPr>
          <a:xfrm>
            <a:off x="3384482" y="4317635"/>
            <a:ext cx="337279" cy="337279"/>
          </a:xfrm>
          <a:prstGeom prst="ellipse">
            <a:avLst/>
          </a:pr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8036871-AC8A-4A3A-B370-A85CA1BC9F4F}"/>
              </a:ext>
            </a:extLst>
          </p:cNvPr>
          <p:cNvSpPr txBox="1"/>
          <p:nvPr/>
        </p:nvSpPr>
        <p:spPr>
          <a:xfrm>
            <a:off x="838200" y="3833670"/>
            <a:ext cx="9881626" cy="369332"/>
          </a:xfrm>
          <a:prstGeom prst="rect">
            <a:avLst/>
          </a:prstGeom>
          <a:noFill/>
        </p:spPr>
        <p:txBody>
          <a:bodyPr wrap="square">
            <a:spAutoFit/>
          </a:bodyPr>
          <a:lstStyle/>
          <a:p>
            <a:r>
              <a:rPr lang="en-US"/>
              <a:t>Sugar Feature is a source data input for the system</a:t>
            </a:r>
          </a:p>
        </p:txBody>
      </p:sp>
    </p:spTree>
    <p:extLst>
      <p:ext uri="{BB962C8B-B14F-4D97-AF65-F5344CB8AC3E}">
        <p14:creationId xmlns:p14="http://schemas.microsoft.com/office/powerpoint/2010/main" val="1986830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46EF-43CB-4BFE-9F53-749EB3CDC37C}"/>
              </a:ext>
            </a:extLst>
          </p:cNvPr>
          <p:cNvSpPr>
            <a:spLocks noGrp="1"/>
          </p:cNvSpPr>
          <p:nvPr>
            <p:ph type="title"/>
          </p:nvPr>
        </p:nvSpPr>
        <p:spPr/>
        <p:txBody>
          <a:bodyPr/>
          <a:lstStyle/>
          <a:p>
            <a:r>
              <a:rPr lang="en-US"/>
              <a:t>Author Infrastructure – (Janie Please fill in)</a:t>
            </a:r>
          </a:p>
        </p:txBody>
      </p:sp>
      <p:sp>
        <p:nvSpPr>
          <p:cNvPr id="3" name="Content Placeholder 2">
            <a:extLst>
              <a:ext uri="{FF2B5EF4-FFF2-40B4-BE49-F238E27FC236}">
                <a16:creationId xmlns:a16="http://schemas.microsoft.com/office/drawing/2014/main" id="{B886BEB3-8745-4CA5-AAFE-5E929D319040}"/>
              </a:ext>
            </a:extLst>
          </p:cNvPr>
          <p:cNvSpPr>
            <a:spLocks noGrp="1"/>
          </p:cNvSpPr>
          <p:nvPr>
            <p:ph idx="1"/>
          </p:nvPr>
        </p:nvSpPr>
        <p:spPr>
          <a:xfrm>
            <a:off x="635833" y="3057993"/>
            <a:ext cx="10515600" cy="3102964"/>
          </a:xfrm>
        </p:spPr>
        <p:txBody>
          <a:bodyPr>
            <a:normAutofit fontScale="85000" lnSpcReduction="20000"/>
          </a:bodyPr>
          <a:lstStyle/>
          <a:p>
            <a:pPr marL="0" indent="0">
              <a:buNone/>
            </a:pPr>
            <a:r>
              <a:rPr lang="en-US" b="1"/>
              <a:t>Infrastructure</a:t>
            </a:r>
            <a:br>
              <a:rPr lang="en-US" b="1"/>
            </a:br>
            <a:endParaRPr lang="en-US" b="1"/>
          </a:p>
          <a:p>
            <a:pPr marL="457200" lvl="1" indent="0">
              <a:buNone/>
            </a:pPr>
            <a:r>
              <a:rPr lang="en-US" b="1"/>
              <a:t>Decision: </a:t>
            </a:r>
            <a:r>
              <a:rPr lang="en-US"/>
              <a:t>(Ian/Kapil/Tamas) </a:t>
            </a:r>
            <a:r>
              <a:rPr lang="en-US" b="1"/>
              <a:t>4/2</a:t>
            </a:r>
          </a:p>
          <a:p>
            <a:pPr lvl="1"/>
            <a:r>
              <a:rPr lang="en-US" sz="2400"/>
              <a:t>We will go forward with the subscription model for infrastructure</a:t>
            </a:r>
          </a:p>
          <a:p>
            <a:pPr lvl="1"/>
            <a:r>
              <a:rPr lang="en-US"/>
              <a:t>This enables the work to move forward</a:t>
            </a:r>
          </a:p>
          <a:p>
            <a:pPr lvl="1"/>
            <a:r>
              <a:rPr lang="en-US"/>
              <a:t>Later in time (after 7/1) we may make a transition on infrastructure.</a:t>
            </a:r>
          </a:p>
          <a:p>
            <a:pPr lvl="1"/>
            <a:endParaRPr lang="en-US" b="1"/>
          </a:p>
          <a:p>
            <a:pPr marL="457200" lvl="1" indent="0">
              <a:buNone/>
            </a:pPr>
            <a:r>
              <a:rPr lang="en-US" b="1"/>
              <a:t>Security Issue – impact has been mitigated.</a:t>
            </a:r>
          </a:p>
          <a:p>
            <a:pPr lvl="1"/>
            <a:r>
              <a:rPr lang="en-US" sz="2400"/>
              <a:t>GCP for development to be a </a:t>
            </a:r>
            <a:r>
              <a:rPr lang="en-US" sz="2400" err="1"/>
              <a:t>MavenWave</a:t>
            </a:r>
            <a:r>
              <a:rPr lang="en-US" sz="2400"/>
              <a:t> Environment until Security issues are resolved.</a:t>
            </a:r>
          </a:p>
          <a:p>
            <a:pPr lvl="1"/>
            <a:r>
              <a:rPr lang="en-US"/>
              <a:t>Allows install with </a:t>
            </a:r>
            <a:r>
              <a:rPr lang="en-US" err="1"/>
              <a:t>MavenWave</a:t>
            </a:r>
            <a:r>
              <a:rPr lang="en-US"/>
              <a:t> (4/12) so they can continue with mapping/development.</a:t>
            </a:r>
            <a:endParaRPr lang="en-US" sz="2400"/>
          </a:p>
          <a:p>
            <a:pPr lvl="1"/>
            <a:endParaRPr lang="en-US"/>
          </a:p>
        </p:txBody>
      </p:sp>
      <p:graphicFrame>
        <p:nvGraphicFramePr>
          <p:cNvPr id="6" name="Table 81">
            <a:extLst>
              <a:ext uri="{FF2B5EF4-FFF2-40B4-BE49-F238E27FC236}">
                <a16:creationId xmlns:a16="http://schemas.microsoft.com/office/drawing/2014/main" id="{EE1CCE74-2184-4CD3-8B60-6B4AD6918ABA}"/>
              </a:ext>
            </a:extLst>
          </p:cNvPr>
          <p:cNvGraphicFramePr>
            <a:graphicFrameLocks noGrp="1"/>
          </p:cNvGraphicFramePr>
          <p:nvPr>
            <p:extLst>
              <p:ext uri="{D42A27DB-BD31-4B8C-83A1-F6EECF244321}">
                <p14:modId xmlns:p14="http://schemas.microsoft.com/office/powerpoint/2010/main" val="444812024"/>
              </p:ext>
            </p:extLst>
          </p:nvPr>
        </p:nvGraphicFramePr>
        <p:xfrm>
          <a:off x="331077" y="1331750"/>
          <a:ext cx="11430000" cy="1483360"/>
        </p:xfrm>
        <a:graphic>
          <a:graphicData uri="http://schemas.openxmlformats.org/drawingml/2006/table">
            <a:tbl>
              <a:tblPr firstRow="1" bandRow="1">
                <a:tableStyleId>{5C22544A-7EE6-4342-B048-85BDC9FD1C3A}</a:tableStyleId>
              </a:tblPr>
              <a:tblGrid>
                <a:gridCol w="3034861">
                  <a:extLst>
                    <a:ext uri="{9D8B030D-6E8A-4147-A177-3AD203B41FA5}">
                      <a16:colId xmlns:a16="http://schemas.microsoft.com/office/drawing/2014/main" val="2967428320"/>
                    </a:ext>
                  </a:extLst>
                </a:gridCol>
                <a:gridCol w="2408514">
                  <a:extLst>
                    <a:ext uri="{9D8B030D-6E8A-4147-A177-3AD203B41FA5}">
                      <a16:colId xmlns:a16="http://schemas.microsoft.com/office/drawing/2014/main" val="2624158883"/>
                    </a:ext>
                  </a:extLst>
                </a:gridCol>
                <a:gridCol w="1597154">
                  <a:extLst>
                    <a:ext uri="{9D8B030D-6E8A-4147-A177-3AD203B41FA5}">
                      <a16:colId xmlns:a16="http://schemas.microsoft.com/office/drawing/2014/main" val="3985840824"/>
                    </a:ext>
                  </a:extLst>
                </a:gridCol>
                <a:gridCol w="1756505">
                  <a:extLst>
                    <a:ext uri="{9D8B030D-6E8A-4147-A177-3AD203B41FA5}">
                      <a16:colId xmlns:a16="http://schemas.microsoft.com/office/drawing/2014/main" val="1143554343"/>
                    </a:ext>
                  </a:extLst>
                </a:gridCol>
                <a:gridCol w="2632966">
                  <a:extLst>
                    <a:ext uri="{9D8B030D-6E8A-4147-A177-3AD203B41FA5}">
                      <a16:colId xmlns:a16="http://schemas.microsoft.com/office/drawing/2014/main" val="3852659833"/>
                    </a:ext>
                  </a:extLst>
                </a:gridCol>
              </a:tblGrid>
              <a:tr h="370840">
                <a:tc>
                  <a:txBody>
                    <a:bodyPr/>
                    <a:lstStyle/>
                    <a:p>
                      <a:r>
                        <a:rPr lang="en-US"/>
                        <a:t>Item</a:t>
                      </a:r>
                    </a:p>
                  </a:txBody>
                  <a:tcPr/>
                </a:tc>
                <a:tc>
                  <a:txBody>
                    <a:bodyPr/>
                    <a:lstStyle/>
                    <a:p>
                      <a:r>
                        <a:rPr lang="en-US"/>
                        <a:t>Responsible</a:t>
                      </a:r>
                    </a:p>
                  </a:txBody>
                  <a:tcPr/>
                </a:tc>
                <a:tc>
                  <a:txBody>
                    <a:bodyPr/>
                    <a:lstStyle/>
                    <a:p>
                      <a:r>
                        <a:rPr lang="en-US"/>
                        <a:t>Target</a:t>
                      </a:r>
                    </a:p>
                  </a:txBody>
                  <a:tcPr/>
                </a:tc>
                <a:tc>
                  <a:txBody>
                    <a:bodyPr/>
                    <a:lstStyle/>
                    <a:p>
                      <a:r>
                        <a:rPr lang="en-US"/>
                        <a:t>Status</a:t>
                      </a:r>
                    </a:p>
                  </a:txBody>
                  <a:tcPr/>
                </a:tc>
                <a:tc>
                  <a:txBody>
                    <a:bodyPr/>
                    <a:lstStyle/>
                    <a:p>
                      <a:r>
                        <a:rPr lang="en-US"/>
                        <a:t>Reason</a:t>
                      </a:r>
                    </a:p>
                  </a:txBody>
                  <a:tcPr/>
                </a:tc>
                <a:extLst>
                  <a:ext uri="{0D108BD9-81ED-4DB2-BD59-A6C34878D82A}">
                    <a16:rowId xmlns:a16="http://schemas.microsoft.com/office/drawing/2014/main" val="2387830657"/>
                  </a:ext>
                </a:extLst>
              </a:tr>
              <a:tr h="370840">
                <a:tc>
                  <a:txBody>
                    <a:bodyPr/>
                    <a:lstStyle/>
                    <a:p>
                      <a:pPr marL="0" marR="0" lvl="0" indent="0" algn="l">
                        <a:lnSpc>
                          <a:spcPct val="100000"/>
                        </a:lnSpc>
                        <a:spcBef>
                          <a:spcPts val="0"/>
                        </a:spcBef>
                        <a:spcAft>
                          <a:spcPts val="0"/>
                        </a:spcAft>
                        <a:buNone/>
                      </a:pPr>
                      <a:r>
                        <a:rPr lang="en-US"/>
                        <a:t>Vendor Onboarding</a:t>
                      </a:r>
                    </a:p>
                  </a:txBody>
                  <a:tcPr/>
                </a:tc>
                <a:tc>
                  <a:txBody>
                    <a:bodyPr/>
                    <a:lstStyle/>
                    <a:p>
                      <a:pPr lvl="0">
                        <a:buNone/>
                      </a:pPr>
                      <a:r>
                        <a:rPr lang="en-US"/>
                        <a:t>Author </a:t>
                      </a:r>
                      <a:r>
                        <a:rPr lang="en-US" err="1"/>
                        <a:t>CloudFit</a:t>
                      </a:r>
                      <a:endParaRPr lang="en-US"/>
                    </a:p>
                  </a:txBody>
                  <a:tcPr/>
                </a:tc>
                <a:tc>
                  <a:txBody>
                    <a:bodyPr/>
                    <a:lstStyle/>
                    <a:p>
                      <a:pPr marL="0" marR="0" lvl="0" indent="0" algn="l">
                        <a:lnSpc>
                          <a:spcPct val="100000"/>
                        </a:lnSpc>
                        <a:spcBef>
                          <a:spcPts val="0"/>
                        </a:spcBef>
                        <a:spcAft>
                          <a:spcPts val="0"/>
                        </a:spcAft>
                        <a:buNone/>
                      </a:pPr>
                      <a:r>
                        <a:rPr lang="en-US"/>
                        <a:t>3/12</a:t>
                      </a:r>
                    </a:p>
                  </a:txBody>
                  <a:tcPr/>
                </a:tc>
                <a:tc>
                  <a:txBody>
                    <a:bodyPr/>
                    <a:lstStyle/>
                    <a:p>
                      <a:pPr lvl="0">
                        <a:buNone/>
                      </a:pPr>
                      <a:r>
                        <a:rPr lang="en-US">
                          <a:solidFill>
                            <a:schemeClr val="bg1"/>
                          </a:solidFill>
                          <a:highlight>
                            <a:srgbClr val="0000FF"/>
                          </a:highlight>
                        </a:rPr>
                        <a:t>Complete 3/19</a:t>
                      </a:r>
                    </a:p>
                  </a:txBody>
                  <a:tcPr/>
                </a:tc>
                <a:tc>
                  <a:txBody>
                    <a:bodyPr/>
                    <a:lstStyle/>
                    <a:p>
                      <a:pPr lvl="0">
                        <a:buNone/>
                      </a:pPr>
                      <a:endParaRPr lang="en-US"/>
                    </a:p>
                  </a:txBody>
                  <a:tcPr/>
                </a:tc>
                <a:extLst>
                  <a:ext uri="{0D108BD9-81ED-4DB2-BD59-A6C34878D82A}">
                    <a16:rowId xmlns:a16="http://schemas.microsoft.com/office/drawing/2014/main" val="2186719479"/>
                  </a:ext>
                </a:extLst>
              </a:tr>
              <a:tr h="370840">
                <a:tc>
                  <a:txBody>
                    <a:bodyPr/>
                    <a:lstStyle/>
                    <a:p>
                      <a:pPr marL="0" marR="0" lvl="0" indent="0" algn="l">
                        <a:lnSpc>
                          <a:spcPct val="100000"/>
                        </a:lnSpc>
                        <a:spcBef>
                          <a:spcPts val="0"/>
                        </a:spcBef>
                        <a:spcAft>
                          <a:spcPts val="0"/>
                        </a:spcAft>
                        <a:buNone/>
                      </a:pPr>
                      <a:r>
                        <a:rPr lang="en-US"/>
                        <a:t>Author Infrastructure work</a:t>
                      </a:r>
                    </a:p>
                  </a:txBody>
                  <a:tcPr/>
                </a:tc>
                <a:tc>
                  <a:txBody>
                    <a:bodyPr/>
                    <a:lstStyle/>
                    <a:p>
                      <a:pPr lvl="0">
                        <a:buNone/>
                      </a:pPr>
                      <a:r>
                        <a:rPr lang="en-US"/>
                        <a:t>Author </a:t>
                      </a:r>
                      <a:r>
                        <a:rPr lang="en-US" err="1"/>
                        <a:t>GCPOps</a:t>
                      </a:r>
                      <a:endParaRPr lang="en-US"/>
                    </a:p>
                  </a:txBody>
                  <a:tcPr/>
                </a:tc>
                <a:tc>
                  <a:txBody>
                    <a:bodyPr/>
                    <a:lstStyle/>
                    <a:p>
                      <a:pPr marL="0" marR="0" lvl="0" indent="0" algn="l">
                        <a:lnSpc>
                          <a:spcPct val="100000"/>
                        </a:lnSpc>
                        <a:spcBef>
                          <a:spcPts val="0"/>
                        </a:spcBef>
                        <a:spcAft>
                          <a:spcPts val="0"/>
                        </a:spcAft>
                        <a:buNone/>
                      </a:pPr>
                      <a:r>
                        <a:rPr lang="en-US"/>
                        <a:t>3/12</a:t>
                      </a:r>
                    </a:p>
                  </a:txBody>
                  <a:tcPr/>
                </a:tc>
                <a:tc>
                  <a:txBody>
                    <a:bodyPr/>
                    <a:lstStyle/>
                    <a:p>
                      <a:pPr lvl="0">
                        <a:buNone/>
                      </a:pPr>
                      <a:r>
                        <a:rPr lang="en-US" sz="1800" b="0" i="0" u="none" strike="noStrike" noProof="0">
                          <a:highlight>
                            <a:srgbClr val="FF0000"/>
                          </a:highlight>
                          <a:latin typeface="+mn-lt"/>
                        </a:rPr>
                        <a:t>Off Track</a:t>
                      </a:r>
                      <a:endParaRPr lang="en-US">
                        <a:highlight>
                          <a:srgbClr val="FF0000"/>
                        </a:highlight>
                      </a:endParaRPr>
                    </a:p>
                  </a:txBody>
                  <a:tcPr/>
                </a:tc>
                <a:tc>
                  <a:txBody>
                    <a:bodyPr/>
                    <a:lstStyle/>
                    <a:p>
                      <a:pPr lvl="0">
                        <a:buNone/>
                      </a:pPr>
                      <a:r>
                        <a:rPr lang="en-US"/>
                        <a:t>New Date of 4/12</a:t>
                      </a:r>
                    </a:p>
                  </a:txBody>
                  <a:tcPr/>
                </a:tc>
                <a:extLst>
                  <a:ext uri="{0D108BD9-81ED-4DB2-BD59-A6C34878D82A}">
                    <a16:rowId xmlns:a16="http://schemas.microsoft.com/office/drawing/2014/main" val="405918916"/>
                  </a:ext>
                </a:extLst>
              </a:tr>
              <a:tr h="370840">
                <a:tc>
                  <a:txBody>
                    <a:bodyPr/>
                    <a:lstStyle/>
                    <a:p>
                      <a:pPr marL="0" marR="0" lvl="0" indent="0" algn="l">
                        <a:lnSpc>
                          <a:spcPct val="100000"/>
                        </a:lnSpc>
                        <a:spcBef>
                          <a:spcPts val="0"/>
                        </a:spcBef>
                        <a:spcAft>
                          <a:spcPts val="0"/>
                        </a:spcAft>
                        <a:buNone/>
                      </a:pPr>
                      <a:endParaRPr lang="en-US"/>
                    </a:p>
                  </a:txBody>
                  <a:tcPr/>
                </a:tc>
                <a:tc>
                  <a:txBody>
                    <a:bodyPr/>
                    <a:lstStyle/>
                    <a:p>
                      <a:pPr lvl="0" algn="l">
                        <a:lnSpc>
                          <a:spcPct val="100000"/>
                        </a:lnSpc>
                        <a:spcBef>
                          <a:spcPts val="0"/>
                        </a:spcBef>
                        <a:spcAft>
                          <a:spcPts val="0"/>
                        </a:spcAft>
                        <a:buNone/>
                      </a:pPr>
                      <a:endParaRPr lang="en-US" sz="1800" b="0" i="0" u="none" strike="noStrike" noProof="0">
                        <a:latin typeface="Calibri"/>
                      </a:endParaRPr>
                    </a:p>
                  </a:txBody>
                  <a:tcPr/>
                </a:tc>
                <a:tc>
                  <a:txBody>
                    <a:bodyPr/>
                    <a:lstStyle/>
                    <a:p>
                      <a:pPr lvl="0">
                        <a:buNone/>
                      </a:pPr>
                      <a:endParaRPr lang="en-US"/>
                    </a:p>
                  </a:txBody>
                  <a:tcPr/>
                </a:tc>
                <a:tc>
                  <a:txBody>
                    <a:bodyPr/>
                    <a:lstStyle/>
                    <a:p>
                      <a:pPr lvl="0" algn="l">
                        <a:lnSpc>
                          <a:spcPct val="100000"/>
                        </a:lnSpc>
                        <a:spcBef>
                          <a:spcPts val="0"/>
                        </a:spcBef>
                        <a:spcAft>
                          <a:spcPts val="0"/>
                        </a:spcAft>
                        <a:buNone/>
                      </a:pPr>
                      <a:endParaRPr lang="en-US" sz="1800" b="0" i="0" u="none" strike="noStrike" noProof="0">
                        <a:highlight>
                          <a:srgbClr val="00FF00"/>
                        </a:highlight>
                        <a:latin typeface="Calibri"/>
                      </a:endParaRPr>
                    </a:p>
                  </a:txBody>
                  <a:tcPr/>
                </a:tc>
                <a:tc>
                  <a:txBody>
                    <a:bodyPr/>
                    <a:lstStyle/>
                    <a:p>
                      <a:endParaRPr lang="en-US"/>
                    </a:p>
                  </a:txBody>
                  <a:tcPr/>
                </a:tc>
                <a:extLst>
                  <a:ext uri="{0D108BD9-81ED-4DB2-BD59-A6C34878D82A}">
                    <a16:rowId xmlns:a16="http://schemas.microsoft.com/office/drawing/2014/main" val="2415683627"/>
                  </a:ext>
                </a:extLst>
              </a:tr>
            </a:tbl>
          </a:graphicData>
        </a:graphic>
      </p:graphicFrame>
    </p:spTree>
    <p:extLst>
      <p:ext uri="{BB962C8B-B14F-4D97-AF65-F5344CB8AC3E}">
        <p14:creationId xmlns:p14="http://schemas.microsoft.com/office/powerpoint/2010/main" val="104118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F38298-FBB7-42F1-BEEA-182D366C4729}"/>
              </a:ext>
            </a:extLst>
          </p:cNvPr>
          <p:cNvGrpSpPr/>
          <p:nvPr/>
        </p:nvGrpSpPr>
        <p:grpSpPr>
          <a:xfrm>
            <a:off x="784160" y="1027906"/>
            <a:ext cx="9452340" cy="5220815"/>
            <a:chOff x="2815328" y="857415"/>
            <a:chExt cx="9452340" cy="5220815"/>
          </a:xfrm>
        </p:grpSpPr>
        <p:grpSp>
          <p:nvGrpSpPr>
            <p:cNvPr id="11" name="Group 10">
              <a:extLst>
                <a:ext uri="{FF2B5EF4-FFF2-40B4-BE49-F238E27FC236}">
                  <a16:creationId xmlns:a16="http://schemas.microsoft.com/office/drawing/2014/main" id="{7E30CD8A-A057-42F4-A93D-9D84ABAD0169}"/>
                </a:ext>
              </a:extLst>
            </p:cNvPr>
            <p:cNvGrpSpPr/>
            <p:nvPr/>
          </p:nvGrpSpPr>
          <p:grpSpPr>
            <a:xfrm>
              <a:off x="2815328" y="858558"/>
              <a:ext cx="799742" cy="5219671"/>
              <a:chOff x="2815328" y="858558"/>
              <a:chExt cx="799742" cy="5219671"/>
            </a:xfrm>
          </p:grpSpPr>
          <p:sp>
            <p:nvSpPr>
              <p:cNvPr id="30" name="TextBox 29">
                <a:extLst>
                  <a:ext uri="{FF2B5EF4-FFF2-40B4-BE49-F238E27FC236}">
                    <a16:creationId xmlns:a16="http://schemas.microsoft.com/office/drawing/2014/main" id="{213CD3EB-0C39-4C54-A903-B0614825E728}"/>
                  </a:ext>
                </a:extLst>
              </p:cNvPr>
              <p:cNvSpPr txBox="1"/>
              <p:nvPr/>
            </p:nvSpPr>
            <p:spPr>
              <a:xfrm>
                <a:off x="2815328" y="5801230"/>
                <a:ext cx="799742" cy="276999"/>
              </a:xfrm>
              <a:prstGeom prst="rect">
                <a:avLst/>
              </a:prstGeom>
              <a:noFill/>
            </p:spPr>
            <p:txBody>
              <a:bodyPr wrap="square" rtlCol="0">
                <a:spAutoFit/>
              </a:bodyPr>
              <a:lstStyle/>
              <a:p>
                <a:r>
                  <a:rPr lang="en-US" sz="1200" b="1" i="1" u="sng"/>
                  <a:t>March 1</a:t>
                </a:r>
              </a:p>
            </p:txBody>
          </p:sp>
          <p:cxnSp>
            <p:nvCxnSpPr>
              <p:cNvPr id="31" name="Straight Connector 30">
                <a:extLst>
                  <a:ext uri="{FF2B5EF4-FFF2-40B4-BE49-F238E27FC236}">
                    <a16:creationId xmlns:a16="http://schemas.microsoft.com/office/drawing/2014/main" id="{3E59928C-FDEB-4A51-870A-67332C2028CD}"/>
                  </a:ext>
                </a:extLst>
              </p:cNvPr>
              <p:cNvCxnSpPr>
                <a:stCxn id="24" idx="0"/>
              </p:cNvCxnSpPr>
              <p:nvPr/>
            </p:nvCxnSpPr>
            <p:spPr>
              <a:xfrm flipH="1" flipV="1">
                <a:off x="3211033" y="858558"/>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4DE4CEEB-A6DF-45C3-B83C-73D8B582CA79}"/>
                </a:ext>
              </a:extLst>
            </p:cNvPr>
            <p:cNvGrpSpPr/>
            <p:nvPr/>
          </p:nvGrpSpPr>
          <p:grpSpPr>
            <a:xfrm>
              <a:off x="4777546" y="858558"/>
              <a:ext cx="799742" cy="5219671"/>
              <a:chOff x="4405126" y="858558"/>
              <a:chExt cx="799742" cy="5219671"/>
            </a:xfrm>
          </p:grpSpPr>
          <p:sp>
            <p:nvSpPr>
              <p:cNvPr id="28" name="TextBox 27">
                <a:extLst>
                  <a:ext uri="{FF2B5EF4-FFF2-40B4-BE49-F238E27FC236}">
                    <a16:creationId xmlns:a16="http://schemas.microsoft.com/office/drawing/2014/main" id="{D1501D14-1DF7-47D3-A66F-9AC5CB490C0D}"/>
                  </a:ext>
                </a:extLst>
              </p:cNvPr>
              <p:cNvSpPr txBox="1"/>
              <p:nvPr/>
            </p:nvSpPr>
            <p:spPr>
              <a:xfrm>
                <a:off x="4405126" y="5801230"/>
                <a:ext cx="799742" cy="276999"/>
              </a:xfrm>
              <a:prstGeom prst="rect">
                <a:avLst/>
              </a:prstGeom>
              <a:noFill/>
            </p:spPr>
            <p:txBody>
              <a:bodyPr wrap="square" rtlCol="0">
                <a:spAutoFit/>
              </a:bodyPr>
              <a:lstStyle/>
              <a:p>
                <a:pPr algn="ctr"/>
                <a:r>
                  <a:rPr lang="en-US" sz="1200" b="1" i="1" u="sng"/>
                  <a:t>April 1</a:t>
                </a:r>
              </a:p>
            </p:txBody>
          </p:sp>
          <p:cxnSp>
            <p:nvCxnSpPr>
              <p:cNvPr id="29" name="Straight Connector 28">
                <a:extLst>
                  <a:ext uri="{FF2B5EF4-FFF2-40B4-BE49-F238E27FC236}">
                    <a16:creationId xmlns:a16="http://schemas.microsoft.com/office/drawing/2014/main" id="{13DBB6FD-D2D7-4F46-91FE-8F7C78B71674}"/>
                  </a:ext>
                </a:extLst>
              </p:cNvPr>
              <p:cNvCxnSpPr>
                <a:stCxn id="22" idx="0"/>
              </p:cNvCxnSpPr>
              <p:nvPr/>
            </p:nvCxnSpPr>
            <p:spPr>
              <a:xfrm flipH="1" flipV="1">
                <a:off x="4800831" y="858558"/>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EF665A81-0FCF-4155-90F4-61708DD1D555}"/>
                </a:ext>
              </a:extLst>
            </p:cNvPr>
            <p:cNvGrpSpPr/>
            <p:nvPr/>
          </p:nvGrpSpPr>
          <p:grpSpPr>
            <a:xfrm>
              <a:off x="5903767" y="857415"/>
              <a:ext cx="799742" cy="5219671"/>
              <a:chOff x="5903767" y="857415"/>
              <a:chExt cx="799742" cy="5219671"/>
            </a:xfrm>
          </p:grpSpPr>
          <p:sp>
            <p:nvSpPr>
              <p:cNvPr id="26" name="TextBox 25">
                <a:extLst>
                  <a:ext uri="{FF2B5EF4-FFF2-40B4-BE49-F238E27FC236}">
                    <a16:creationId xmlns:a16="http://schemas.microsoft.com/office/drawing/2014/main" id="{417B8268-97EA-4C7C-B4CB-DC2AFA78FDF1}"/>
                  </a:ext>
                </a:extLst>
              </p:cNvPr>
              <p:cNvSpPr txBox="1"/>
              <p:nvPr/>
            </p:nvSpPr>
            <p:spPr>
              <a:xfrm>
                <a:off x="5903767" y="5800087"/>
                <a:ext cx="799742" cy="276999"/>
              </a:xfrm>
              <a:prstGeom prst="rect">
                <a:avLst/>
              </a:prstGeom>
              <a:noFill/>
            </p:spPr>
            <p:txBody>
              <a:bodyPr wrap="square" rtlCol="0">
                <a:spAutoFit/>
              </a:bodyPr>
              <a:lstStyle/>
              <a:p>
                <a:pPr algn="ctr"/>
                <a:r>
                  <a:rPr lang="en-US" sz="1200" b="1" i="1" u="sng"/>
                  <a:t>May 1</a:t>
                </a:r>
              </a:p>
            </p:txBody>
          </p:sp>
          <p:cxnSp>
            <p:nvCxnSpPr>
              <p:cNvPr id="27" name="Straight Connector 26">
                <a:extLst>
                  <a:ext uri="{FF2B5EF4-FFF2-40B4-BE49-F238E27FC236}">
                    <a16:creationId xmlns:a16="http://schemas.microsoft.com/office/drawing/2014/main" id="{E32E6B00-BD4A-4AA2-A94D-C3F80B7CD00D}"/>
                  </a:ext>
                </a:extLst>
              </p:cNvPr>
              <p:cNvCxnSpPr>
                <a:stCxn id="20" idx="0"/>
              </p:cNvCxnSpPr>
              <p:nvPr/>
            </p:nvCxnSpPr>
            <p:spPr>
              <a:xfrm flipH="1" flipV="1">
                <a:off x="6299472" y="857415"/>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14" name="Group 13">
              <a:extLst>
                <a:ext uri="{FF2B5EF4-FFF2-40B4-BE49-F238E27FC236}">
                  <a16:creationId xmlns:a16="http://schemas.microsoft.com/office/drawing/2014/main" id="{10613541-A8F3-4C4A-A040-F89B990EE614}"/>
                </a:ext>
              </a:extLst>
            </p:cNvPr>
            <p:cNvGrpSpPr/>
            <p:nvPr/>
          </p:nvGrpSpPr>
          <p:grpSpPr>
            <a:xfrm>
              <a:off x="7707409" y="858558"/>
              <a:ext cx="799742" cy="5219671"/>
              <a:chOff x="7707409" y="858558"/>
              <a:chExt cx="799742" cy="5219671"/>
            </a:xfrm>
          </p:grpSpPr>
          <p:sp>
            <p:nvSpPr>
              <p:cNvPr id="24" name="TextBox 23">
                <a:extLst>
                  <a:ext uri="{FF2B5EF4-FFF2-40B4-BE49-F238E27FC236}">
                    <a16:creationId xmlns:a16="http://schemas.microsoft.com/office/drawing/2014/main" id="{358500D5-DBC6-402C-9612-B99FD1B79917}"/>
                  </a:ext>
                </a:extLst>
              </p:cNvPr>
              <p:cNvSpPr txBox="1"/>
              <p:nvPr/>
            </p:nvSpPr>
            <p:spPr>
              <a:xfrm>
                <a:off x="7707409" y="5801230"/>
                <a:ext cx="799742" cy="276999"/>
              </a:xfrm>
              <a:prstGeom prst="rect">
                <a:avLst/>
              </a:prstGeom>
              <a:noFill/>
            </p:spPr>
            <p:txBody>
              <a:bodyPr wrap="square" rtlCol="0">
                <a:spAutoFit/>
              </a:bodyPr>
              <a:lstStyle/>
              <a:p>
                <a:pPr algn="ctr"/>
                <a:r>
                  <a:rPr lang="en-US" sz="1200" b="1" i="1" u="sng"/>
                  <a:t>June 1</a:t>
                </a:r>
              </a:p>
            </p:txBody>
          </p:sp>
          <p:cxnSp>
            <p:nvCxnSpPr>
              <p:cNvPr id="25" name="Straight Connector 24">
                <a:extLst>
                  <a:ext uri="{FF2B5EF4-FFF2-40B4-BE49-F238E27FC236}">
                    <a16:creationId xmlns:a16="http://schemas.microsoft.com/office/drawing/2014/main" id="{7D08A275-F1A3-4C17-9141-1FD0C9697D58}"/>
                  </a:ext>
                </a:extLst>
              </p:cNvPr>
              <p:cNvCxnSpPr>
                <a:stCxn id="18" idx="0"/>
              </p:cNvCxnSpPr>
              <p:nvPr/>
            </p:nvCxnSpPr>
            <p:spPr>
              <a:xfrm flipH="1" flipV="1">
                <a:off x="8103114" y="858558"/>
                <a:ext cx="4166" cy="4942672"/>
              </a:xfrm>
              <a:prstGeom prst="line">
                <a:avLst/>
              </a:prstGeom>
            </p:spPr>
            <p:style>
              <a:lnRef idx="1">
                <a:schemeClr val="dk1"/>
              </a:lnRef>
              <a:fillRef idx="0">
                <a:schemeClr val="dk1"/>
              </a:fillRef>
              <a:effectRef idx="0">
                <a:schemeClr val="dk1"/>
              </a:effectRef>
              <a:fontRef idx="minor">
                <a:schemeClr val="tx1"/>
              </a:fontRef>
            </p:style>
          </p:cxnSp>
        </p:grpSp>
        <p:grpSp>
          <p:nvGrpSpPr>
            <p:cNvPr id="15" name="Group 14">
              <a:extLst>
                <a:ext uri="{FF2B5EF4-FFF2-40B4-BE49-F238E27FC236}">
                  <a16:creationId xmlns:a16="http://schemas.microsoft.com/office/drawing/2014/main" id="{38A2F662-E40F-4B03-B8E1-94F03DB337DD}"/>
                </a:ext>
              </a:extLst>
            </p:cNvPr>
            <p:cNvGrpSpPr/>
            <p:nvPr/>
          </p:nvGrpSpPr>
          <p:grpSpPr>
            <a:xfrm>
              <a:off x="10431206" y="857415"/>
              <a:ext cx="799742" cy="5219671"/>
              <a:chOff x="10431206" y="857415"/>
              <a:chExt cx="799742" cy="5219671"/>
            </a:xfrm>
          </p:grpSpPr>
          <p:sp>
            <p:nvSpPr>
              <p:cNvPr id="22" name="TextBox 21">
                <a:extLst>
                  <a:ext uri="{FF2B5EF4-FFF2-40B4-BE49-F238E27FC236}">
                    <a16:creationId xmlns:a16="http://schemas.microsoft.com/office/drawing/2014/main" id="{536A9A59-6B6F-4BF1-B4A6-7078E478B665}"/>
                  </a:ext>
                </a:extLst>
              </p:cNvPr>
              <p:cNvSpPr txBox="1"/>
              <p:nvPr/>
            </p:nvSpPr>
            <p:spPr>
              <a:xfrm>
                <a:off x="10431206" y="5800087"/>
                <a:ext cx="799742" cy="276999"/>
              </a:xfrm>
              <a:prstGeom prst="rect">
                <a:avLst/>
              </a:prstGeom>
              <a:noFill/>
              <a:ln>
                <a:noFill/>
              </a:ln>
            </p:spPr>
            <p:txBody>
              <a:bodyPr wrap="square" rtlCol="0">
                <a:spAutoFit/>
              </a:bodyPr>
              <a:lstStyle/>
              <a:p>
                <a:r>
                  <a:rPr lang="en-US" sz="1200" b="1" i="1" u="sng">
                    <a:solidFill>
                      <a:srgbClr val="0070C0"/>
                    </a:solidFill>
                  </a:rPr>
                  <a:t>July 1</a:t>
                </a:r>
              </a:p>
            </p:txBody>
          </p:sp>
          <p:cxnSp>
            <p:nvCxnSpPr>
              <p:cNvPr id="23" name="Straight Connector 22">
                <a:extLst>
                  <a:ext uri="{FF2B5EF4-FFF2-40B4-BE49-F238E27FC236}">
                    <a16:creationId xmlns:a16="http://schemas.microsoft.com/office/drawing/2014/main" id="{7A876C33-02FC-4D14-ACF2-6B611DBA6555}"/>
                  </a:ext>
                </a:extLst>
              </p:cNvPr>
              <p:cNvCxnSpPr>
                <a:cxnSpLocks/>
                <a:stCxn id="16" idx="0"/>
              </p:cNvCxnSpPr>
              <p:nvPr/>
            </p:nvCxnSpPr>
            <p:spPr>
              <a:xfrm flipH="1" flipV="1">
                <a:off x="10826911" y="857415"/>
                <a:ext cx="4166" cy="4942672"/>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EC727FA6-594A-4C45-82B7-D1B8DA07690F}"/>
                </a:ext>
              </a:extLst>
            </p:cNvPr>
            <p:cNvGrpSpPr/>
            <p:nvPr/>
          </p:nvGrpSpPr>
          <p:grpSpPr>
            <a:xfrm>
              <a:off x="11467926" y="858559"/>
              <a:ext cx="799742" cy="5219671"/>
              <a:chOff x="10431206" y="857415"/>
              <a:chExt cx="799742" cy="5219671"/>
            </a:xfrm>
          </p:grpSpPr>
          <p:sp>
            <p:nvSpPr>
              <p:cNvPr id="20" name="TextBox 19">
                <a:extLst>
                  <a:ext uri="{FF2B5EF4-FFF2-40B4-BE49-F238E27FC236}">
                    <a16:creationId xmlns:a16="http://schemas.microsoft.com/office/drawing/2014/main" id="{5FE40160-26DD-4F3B-BA29-CD967BD76772}"/>
                  </a:ext>
                </a:extLst>
              </p:cNvPr>
              <p:cNvSpPr txBox="1"/>
              <p:nvPr/>
            </p:nvSpPr>
            <p:spPr>
              <a:xfrm>
                <a:off x="10431206" y="5800087"/>
                <a:ext cx="799742" cy="276999"/>
              </a:xfrm>
              <a:prstGeom prst="rect">
                <a:avLst/>
              </a:prstGeom>
              <a:noFill/>
              <a:ln>
                <a:solidFill>
                  <a:schemeClr val="bg1">
                    <a:lumMod val="50000"/>
                  </a:schemeClr>
                </a:solidFill>
              </a:ln>
            </p:spPr>
            <p:txBody>
              <a:bodyPr wrap="square" rtlCol="0">
                <a:spAutoFit/>
              </a:bodyPr>
              <a:lstStyle/>
              <a:p>
                <a:pPr algn="ctr"/>
                <a:r>
                  <a:rPr lang="en-US" sz="1200" b="1" i="1" u="sng"/>
                  <a:t>Aug 1</a:t>
                </a:r>
              </a:p>
            </p:txBody>
          </p:sp>
          <p:cxnSp>
            <p:nvCxnSpPr>
              <p:cNvPr id="21" name="Straight Connector 20">
                <a:extLst>
                  <a:ext uri="{FF2B5EF4-FFF2-40B4-BE49-F238E27FC236}">
                    <a16:creationId xmlns:a16="http://schemas.microsoft.com/office/drawing/2014/main" id="{837A5A36-B3E6-45CA-BD9B-E2737B3CD544}"/>
                  </a:ext>
                </a:extLst>
              </p:cNvPr>
              <p:cNvCxnSpPr>
                <a:cxnSpLocks/>
                <a:stCxn id="14" idx="0"/>
              </p:cNvCxnSpPr>
              <p:nvPr/>
            </p:nvCxnSpPr>
            <p:spPr>
              <a:xfrm flipH="1" flipV="1">
                <a:off x="10826911" y="857415"/>
                <a:ext cx="4166" cy="4942672"/>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17" name="Group 16">
              <a:extLst>
                <a:ext uri="{FF2B5EF4-FFF2-40B4-BE49-F238E27FC236}">
                  <a16:creationId xmlns:a16="http://schemas.microsoft.com/office/drawing/2014/main" id="{56FE763A-B2C1-4C1A-9740-D4095D454003}"/>
                </a:ext>
              </a:extLst>
            </p:cNvPr>
            <p:cNvGrpSpPr/>
            <p:nvPr/>
          </p:nvGrpSpPr>
          <p:grpSpPr>
            <a:xfrm>
              <a:off x="4591260" y="858558"/>
              <a:ext cx="799742" cy="5068922"/>
              <a:chOff x="3374182" y="706159"/>
              <a:chExt cx="799742" cy="5219671"/>
            </a:xfrm>
          </p:grpSpPr>
          <p:sp>
            <p:nvSpPr>
              <p:cNvPr id="18" name="TextBox 17">
                <a:extLst>
                  <a:ext uri="{FF2B5EF4-FFF2-40B4-BE49-F238E27FC236}">
                    <a16:creationId xmlns:a16="http://schemas.microsoft.com/office/drawing/2014/main" id="{E9C51B31-8447-457B-959D-8BF3678DCBED}"/>
                  </a:ext>
                </a:extLst>
              </p:cNvPr>
              <p:cNvSpPr txBox="1"/>
              <p:nvPr/>
            </p:nvSpPr>
            <p:spPr>
              <a:xfrm>
                <a:off x="3374182" y="5648831"/>
                <a:ext cx="799742" cy="276999"/>
              </a:xfrm>
              <a:prstGeom prst="rect">
                <a:avLst/>
              </a:prstGeom>
              <a:noFill/>
            </p:spPr>
            <p:txBody>
              <a:bodyPr wrap="square" rtlCol="0">
                <a:spAutoFit/>
              </a:bodyPr>
              <a:lstStyle/>
              <a:p>
                <a:pPr algn="ctr"/>
                <a:r>
                  <a:rPr lang="en-US" sz="1200" b="1" i="1" u="sng">
                    <a:solidFill>
                      <a:schemeClr val="accent6">
                        <a:lumMod val="75000"/>
                      </a:schemeClr>
                    </a:solidFill>
                  </a:rPr>
                  <a:t>NOW</a:t>
                </a:r>
              </a:p>
            </p:txBody>
          </p:sp>
          <p:cxnSp>
            <p:nvCxnSpPr>
              <p:cNvPr id="19" name="Straight Connector 18">
                <a:extLst>
                  <a:ext uri="{FF2B5EF4-FFF2-40B4-BE49-F238E27FC236}">
                    <a16:creationId xmlns:a16="http://schemas.microsoft.com/office/drawing/2014/main" id="{80B4D3E0-D890-47C6-A674-2F285CAC9CA3}"/>
                  </a:ext>
                </a:extLst>
              </p:cNvPr>
              <p:cNvCxnSpPr>
                <a:cxnSpLocks/>
                <a:stCxn id="12" idx="0"/>
              </p:cNvCxnSpPr>
              <p:nvPr/>
            </p:nvCxnSpPr>
            <p:spPr>
              <a:xfrm flipH="1" flipV="1">
                <a:off x="3769887" y="706159"/>
                <a:ext cx="4166" cy="4942672"/>
              </a:xfrm>
              <a:prstGeom prst="line">
                <a:avLst/>
              </a:prstGeom>
              <a:ln>
                <a:solidFill>
                  <a:schemeClr val="accent6">
                    <a:lumMod val="75000"/>
                  </a:schemeClr>
                </a:solidFill>
              </a:ln>
            </p:spPr>
            <p:style>
              <a:lnRef idx="1">
                <a:schemeClr val="dk1"/>
              </a:lnRef>
              <a:fillRef idx="0">
                <a:schemeClr val="dk1"/>
              </a:fillRef>
              <a:effectRef idx="0">
                <a:schemeClr val="dk1"/>
              </a:effectRef>
              <a:fontRef idx="minor">
                <a:schemeClr val="tx1"/>
              </a:fontRef>
            </p:style>
          </p:cxnSp>
        </p:grpSp>
      </p:grpSp>
      <p:sp>
        <p:nvSpPr>
          <p:cNvPr id="3" name="Content Placeholder 2">
            <a:extLst>
              <a:ext uri="{FF2B5EF4-FFF2-40B4-BE49-F238E27FC236}">
                <a16:creationId xmlns:a16="http://schemas.microsoft.com/office/drawing/2014/main" id="{B886BEB3-8745-4CA5-AAFE-5E929D319040}"/>
              </a:ext>
            </a:extLst>
          </p:cNvPr>
          <p:cNvSpPr>
            <a:spLocks noGrp="1"/>
          </p:cNvSpPr>
          <p:nvPr>
            <p:ph idx="1"/>
          </p:nvPr>
        </p:nvSpPr>
        <p:spPr/>
        <p:txBody>
          <a:bodyPr vert="horz" lIns="91440" tIns="45720" rIns="91440" bIns="45720" rtlCol="0" anchor="t">
            <a:normAutofit/>
          </a:bodyPr>
          <a:lstStyle/>
          <a:p>
            <a:endParaRPr lang="en-US"/>
          </a:p>
          <a:p>
            <a:endParaRPr lang="en-US">
              <a:cs typeface="Calibri"/>
            </a:endParaRPr>
          </a:p>
          <a:p>
            <a:br>
              <a:rPr lang="en-US"/>
            </a:br>
            <a:endParaRPr lang="en-US"/>
          </a:p>
        </p:txBody>
      </p:sp>
      <p:cxnSp>
        <p:nvCxnSpPr>
          <p:cNvPr id="7" name="Straight Connector 6">
            <a:extLst>
              <a:ext uri="{FF2B5EF4-FFF2-40B4-BE49-F238E27FC236}">
                <a16:creationId xmlns:a16="http://schemas.microsoft.com/office/drawing/2014/main" id="{5F253641-F313-49E1-89C7-7D6D0B3B0354}"/>
              </a:ext>
            </a:extLst>
          </p:cNvPr>
          <p:cNvCxnSpPr/>
          <p:nvPr/>
        </p:nvCxnSpPr>
        <p:spPr>
          <a:xfrm>
            <a:off x="1736651" y="3429000"/>
            <a:ext cx="2083982" cy="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F486A67-38DE-4BCC-9E17-FA15D696E71C}"/>
              </a:ext>
            </a:extLst>
          </p:cNvPr>
          <p:cNvSpPr/>
          <p:nvPr/>
        </p:nvSpPr>
        <p:spPr>
          <a:xfrm>
            <a:off x="3127307" y="3260360"/>
            <a:ext cx="337279" cy="337279"/>
          </a:xfrm>
          <a:prstGeom prst="ellipse">
            <a:avLst/>
          </a:pr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43514DD-96A8-44AD-8A12-4E2A5F073ADF}"/>
              </a:ext>
            </a:extLst>
          </p:cNvPr>
          <p:cNvSpPr txBox="1"/>
          <p:nvPr/>
        </p:nvSpPr>
        <p:spPr>
          <a:xfrm>
            <a:off x="1422193" y="6199448"/>
            <a:ext cx="6097248" cy="369332"/>
          </a:xfrm>
          <a:prstGeom prst="rect">
            <a:avLst/>
          </a:prstGeom>
          <a:noFill/>
        </p:spPr>
        <p:txBody>
          <a:bodyPr wrap="square">
            <a:spAutoFit/>
          </a:bodyPr>
          <a:lstStyle/>
          <a:p>
            <a:r>
              <a:rPr lang="en-US" sz="1800" b="0" i="0" kern="1200">
                <a:solidFill>
                  <a:schemeClr val="dk1"/>
                </a:solidFill>
                <a:effectLst/>
                <a:latin typeface="+mn-lt"/>
                <a:ea typeface="+mn-ea"/>
                <a:cs typeface="+mn-cs"/>
              </a:rPr>
              <a:t>On Track, At </a:t>
            </a:r>
            <a:r>
              <a:rPr lang="en-US" sz="1800" b="0" i="0" kern="1200" err="1">
                <a:solidFill>
                  <a:schemeClr val="dk1"/>
                </a:solidFill>
                <a:effectLst/>
                <a:latin typeface="+mn-lt"/>
                <a:ea typeface="+mn-ea"/>
                <a:cs typeface="+mn-cs"/>
              </a:rPr>
              <a:t>RIsk</a:t>
            </a:r>
            <a:r>
              <a:rPr lang="en-US" sz="1800" b="0" i="0" kern="1200">
                <a:solidFill>
                  <a:schemeClr val="dk1"/>
                </a:solidFill>
                <a:effectLst/>
                <a:latin typeface="+mn-lt"/>
                <a:ea typeface="+mn-ea"/>
                <a:cs typeface="+mn-cs"/>
              </a:rPr>
              <a:t>, Off Track, Complete, Not Started</a:t>
            </a:r>
          </a:p>
        </p:txBody>
      </p:sp>
      <p:sp>
        <p:nvSpPr>
          <p:cNvPr id="42" name="Rectangle 41">
            <a:extLst>
              <a:ext uri="{FF2B5EF4-FFF2-40B4-BE49-F238E27FC236}">
                <a16:creationId xmlns:a16="http://schemas.microsoft.com/office/drawing/2014/main" id="{BCF5066F-0CCD-4DB0-B39E-EDEDF03BBD09}"/>
              </a:ext>
            </a:extLst>
          </p:cNvPr>
          <p:cNvSpPr/>
          <p:nvPr/>
        </p:nvSpPr>
        <p:spPr>
          <a:xfrm>
            <a:off x="562131" y="681037"/>
            <a:ext cx="10920335" cy="4126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D7E6700-63A4-4470-83F0-71C951B467DF}"/>
              </a:ext>
            </a:extLst>
          </p:cNvPr>
          <p:cNvCxnSpPr>
            <a:cxnSpLocks/>
          </p:cNvCxnSpPr>
          <p:nvPr/>
        </p:nvCxnSpPr>
        <p:spPr>
          <a:xfrm flipV="1">
            <a:off x="1226985" y="5028257"/>
            <a:ext cx="4841571" cy="34671"/>
          </a:xfrm>
          <a:prstGeom prst="line">
            <a:avLst/>
          </a:prstGeom>
          <a:ln w="1016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8B602143-DC9B-4034-966B-3BE860263D31}"/>
              </a:ext>
            </a:extLst>
          </p:cNvPr>
          <p:cNvSpPr/>
          <p:nvPr/>
        </p:nvSpPr>
        <p:spPr>
          <a:xfrm>
            <a:off x="4899413" y="4884762"/>
            <a:ext cx="337279" cy="337279"/>
          </a:xfrm>
          <a:prstGeom prst="ellipse">
            <a:avLst/>
          </a:prstGeom>
          <a:solidFill>
            <a:schemeClr val="bg1">
              <a:lumMod val="50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US" sz="1600"/>
              <a:t>15</a:t>
            </a:r>
            <a:endParaRPr lang="en-US" sz="1600">
              <a:cs typeface="Calibri"/>
            </a:endParaRPr>
          </a:p>
        </p:txBody>
      </p:sp>
      <p:sp>
        <p:nvSpPr>
          <p:cNvPr id="36" name="TextBox 35">
            <a:extLst>
              <a:ext uri="{FF2B5EF4-FFF2-40B4-BE49-F238E27FC236}">
                <a16:creationId xmlns:a16="http://schemas.microsoft.com/office/drawing/2014/main" id="{9000852A-1CB7-4EF3-B369-85A70DA5930B}"/>
              </a:ext>
            </a:extLst>
          </p:cNvPr>
          <p:cNvSpPr txBox="1"/>
          <p:nvPr/>
        </p:nvSpPr>
        <p:spPr>
          <a:xfrm>
            <a:off x="8400038" y="607102"/>
            <a:ext cx="2700997" cy="646331"/>
          </a:xfrm>
          <a:prstGeom prst="rect">
            <a:avLst/>
          </a:prstGeom>
          <a:noFill/>
        </p:spPr>
        <p:txBody>
          <a:bodyPr wrap="square" lIns="91440" tIns="45720" rIns="91440" bIns="45720" rtlCol="0" anchor="t">
            <a:spAutoFit/>
          </a:bodyPr>
          <a:lstStyle/>
          <a:p>
            <a:r>
              <a:rPr lang="en-US"/>
              <a:t>Overall Status This Workstream: </a:t>
            </a:r>
            <a:r>
              <a:rPr lang="en-US">
                <a:highlight>
                  <a:srgbClr val="FFFF00"/>
                </a:highlight>
              </a:rPr>
              <a:t>At Risk</a:t>
            </a:r>
            <a:endParaRPr lang="en-US">
              <a:highlight>
                <a:srgbClr val="FFFF00"/>
              </a:highlight>
              <a:cs typeface="Calibri"/>
            </a:endParaRPr>
          </a:p>
        </p:txBody>
      </p:sp>
      <p:sp>
        <p:nvSpPr>
          <p:cNvPr id="40" name="Oval 39">
            <a:extLst>
              <a:ext uri="{FF2B5EF4-FFF2-40B4-BE49-F238E27FC236}">
                <a16:creationId xmlns:a16="http://schemas.microsoft.com/office/drawing/2014/main" id="{22A6A091-D8FC-481F-BCF6-D3EC069354A3}"/>
              </a:ext>
            </a:extLst>
          </p:cNvPr>
          <p:cNvSpPr/>
          <p:nvPr/>
        </p:nvSpPr>
        <p:spPr>
          <a:xfrm>
            <a:off x="2979071" y="4884762"/>
            <a:ext cx="337279" cy="337279"/>
          </a:xfrm>
          <a:prstGeom prst="ellipse">
            <a:avLst/>
          </a:prstGeom>
          <a:solidFill>
            <a:schemeClr val="accent4">
              <a:lumMod val="60000"/>
              <a:lumOff val="40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US" sz="1600">
                <a:solidFill>
                  <a:srgbClr val="000000"/>
                </a:solidFill>
              </a:rPr>
              <a:t>1</a:t>
            </a:r>
          </a:p>
        </p:txBody>
      </p:sp>
      <p:sp>
        <p:nvSpPr>
          <p:cNvPr id="2" name="Title 1">
            <a:extLst>
              <a:ext uri="{FF2B5EF4-FFF2-40B4-BE49-F238E27FC236}">
                <a16:creationId xmlns:a16="http://schemas.microsoft.com/office/drawing/2014/main" id="{203246EF-43CB-4BFE-9F53-749EB3CDC37C}"/>
              </a:ext>
            </a:extLst>
          </p:cNvPr>
          <p:cNvSpPr>
            <a:spLocks noGrp="1"/>
          </p:cNvSpPr>
          <p:nvPr>
            <p:ph type="title"/>
          </p:nvPr>
        </p:nvSpPr>
        <p:spPr>
          <a:xfrm>
            <a:off x="838200" y="365125"/>
            <a:ext cx="7631600" cy="1325563"/>
          </a:xfrm>
        </p:spPr>
        <p:txBody>
          <a:bodyPr/>
          <a:lstStyle/>
          <a:p>
            <a:r>
              <a:rPr lang="en-US">
                <a:cs typeface="Calibri Light"/>
              </a:rPr>
              <a:t>Vendor Data ETL (</a:t>
            </a:r>
            <a:r>
              <a:rPr lang="en-US" err="1">
                <a:cs typeface="Calibri Light"/>
              </a:rPr>
              <a:t>Mavenwave</a:t>
            </a:r>
            <a:r>
              <a:rPr lang="en-US">
                <a:cs typeface="Calibri Light"/>
              </a:rPr>
              <a:t>*)</a:t>
            </a:r>
          </a:p>
        </p:txBody>
      </p:sp>
      <p:graphicFrame>
        <p:nvGraphicFramePr>
          <p:cNvPr id="4" name="Table 81">
            <a:extLst>
              <a:ext uri="{FF2B5EF4-FFF2-40B4-BE49-F238E27FC236}">
                <a16:creationId xmlns:a16="http://schemas.microsoft.com/office/drawing/2014/main" id="{FA404885-8544-4728-BE31-E8F771AF0CB6}"/>
              </a:ext>
            </a:extLst>
          </p:cNvPr>
          <p:cNvGraphicFramePr>
            <a:graphicFrameLocks noGrp="1"/>
          </p:cNvGraphicFramePr>
          <p:nvPr>
            <p:extLst>
              <p:ext uri="{D42A27DB-BD31-4B8C-83A1-F6EECF244321}">
                <p14:modId xmlns:p14="http://schemas.microsoft.com/office/powerpoint/2010/main" val="3619332995"/>
              </p:ext>
            </p:extLst>
          </p:nvPr>
        </p:nvGraphicFramePr>
        <p:xfrm>
          <a:off x="917753" y="1331750"/>
          <a:ext cx="10431876" cy="2289655"/>
        </p:xfrm>
        <a:graphic>
          <a:graphicData uri="http://schemas.openxmlformats.org/drawingml/2006/table">
            <a:tbl>
              <a:tblPr firstRow="1" bandRow="1">
                <a:tableStyleId>{5C22544A-7EE6-4342-B048-85BDC9FD1C3A}</a:tableStyleId>
              </a:tblPr>
              <a:tblGrid>
                <a:gridCol w="2807207">
                  <a:extLst>
                    <a:ext uri="{9D8B030D-6E8A-4147-A177-3AD203B41FA5}">
                      <a16:colId xmlns:a16="http://schemas.microsoft.com/office/drawing/2014/main" val="2967428320"/>
                    </a:ext>
                  </a:extLst>
                </a:gridCol>
                <a:gridCol w="2356771">
                  <a:extLst>
                    <a:ext uri="{9D8B030D-6E8A-4147-A177-3AD203B41FA5}">
                      <a16:colId xmlns:a16="http://schemas.microsoft.com/office/drawing/2014/main" val="2624158883"/>
                    </a:ext>
                  </a:extLst>
                </a:gridCol>
                <a:gridCol w="1368380">
                  <a:extLst>
                    <a:ext uri="{9D8B030D-6E8A-4147-A177-3AD203B41FA5}">
                      <a16:colId xmlns:a16="http://schemas.microsoft.com/office/drawing/2014/main" val="3985840824"/>
                    </a:ext>
                  </a:extLst>
                </a:gridCol>
                <a:gridCol w="1813143">
                  <a:extLst>
                    <a:ext uri="{9D8B030D-6E8A-4147-A177-3AD203B41FA5}">
                      <a16:colId xmlns:a16="http://schemas.microsoft.com/office/drawing/2014/main" val="1143554343"/>
                    </a:ext>
                  </a:extLst>
                </a:gridCol>
                <a:gridCol w="2086375">
                  <a:extLst>
                    <a:ext uri="{9D8B030D-6E8A-4147-A177-3AD203B41FA5}">
                      <a16:colId xmlns:a16="http://schemas.microsoft.com/office/drawing/2014/main" val="3852659833"/>
                    </a:ext>
                  </a:extLst>
                </a:gridCol>
              </a:tblGrid>
              <a:tr h="347411">
                <a:tc>
                  <a:txBody>
                    <a:bodyPr/>
                    <a:lstStyle/>
                    <a:p>
                      <a:r>
                        <a:rPr lang="en-US"/>
                        <a:t>Item</a:t>
                      </a:r>
                    </a:p>
                  </a:txBody>
                  <a:tcPr/>
                </a:tc>
                <a:tc>
                  <a:txBody>
                    <a:bodyPr/>
                    <a:lstStyle/>
                    <a:p>
                      <a:r>
                        <a:rPr lang="en-US"/>
                        <a:t>Responsible</a:t>
                      </a:r>
                    </a:p>
                  </a:txBody>
                  <a:tcPr/>
                </a:tc>
                <a:tc>
                  <a:txBody>
                    <a:bodyPr/>
                    <a:lstStyle/>
                    <a:p>
                      <a:r>
                        <a:rPr lang="en-US"/>
                        <a:t>Target</a:t>
                      </a:r>
                    </a:p>
                  </a:txBody>
                  <a:tcPr/>
                </a:tc>
                <a:tc>
                  <a:txBody>
                    <a:bodyPr/>
                    <a:lstStyle/>
                    <a:p>
                      <a:r>
                        <a:rPr lang="en-US"/>
                        <a:t>Status</a:t>
                      </a:r>
                    </a:p>
                  </a:txBody>
                  <a:tcPr/>
                </a:tc>
                <a:tc>
                  <a:txBody>
                    <a:bodyPr/>
                    <a:lstStyle/>
                    <a:p>
                      <a:r>
                        <a:rPr lang="en-US"/>
                        <a:t>Reason</a:t>
                      </a:r>
                    </a:p>
                  </a:txBody>
                  <a:tcPr/>
                </a:tc>
                <a:extLst>
                  <a:ext uri="{0D108BD9-81ED-4DB2-BD59-A6C34878D82A}">
                    <a16:rowId xmlns:a16="http://schemas.microsoft.com/office/drawing/2014/main" val="2387830657"/>
                  </a:ext>
                </a:extLst>
              </a:tr>
              <a:tr h="605743">
                <a:tc>
                  <a:txBody>
                    <a:bodyPr/>
                    <a:lstStyle/>
                    <a:p>
                      <a:pPr marL="0" marR="0" lvl="0" indent="0" algn="l" rtl="0">
                        <a:lnSpc>
                          <a:spcPct val="100000"/>
                        </a:lnSpc>
                        <a:spcBef>
                          <a:spcPts val="0"/>
                        </a:spcBef>
                        <a:spcAft>
                          <a:spcPts val="0"/>
                        </a:spcAft>
                        <a:buClrTx/>
                        <a:buSzTx/>
                        <a:buFontTx/>
                        <a:buNone/>
                      </a:pPr>
                      <a:r>
                        <a:rPr lang="en-US"/>
                        <a:t>Data Analysis</a:t>
                      </a:r>
                    </a:p>
                    <a:p>
                      <a:pPr lvl="0">
                        <a:buNone/>
                      </a:pPr>
                      <a:endParaRPr lang="en-US"/>
                    </a:p>
                  </a:txBody>
                  <a:tcPr/>
                </a:tc>
                <a:tc>
                  <a:txBody>
                    <a:bodyPr/>
                    <a:lstStyle/>
                    <a:p>
                      <a:pPr lvl="0">
                        <a:buNone/>
                      </a:pPr>
                      <a:r>
                        <a:rPr lang="en-US" err="1"/>
                        <a:t>MavenWave</a:t>
                      </a:r>
                      <a:r>
                        <a:rPr lang="en-US"/>
                        <a:t>/Sarah</a:t>
                      </a:r>
                    </a:p>
                  </a:txBody>
                  <a:tcPr/>
                </a:tc>
                <a:tc>
                  <a:txBody>
                    <a:bodyPr/>
                    <a:lstStyle/>
                    <a:p>
                      <a:r>
                        <a:rPr lang="en-US">
                          <a:highlight>
                            <a:srgbClr val="FF0000"/>
                          </a:highlight>
                        </a:rPr>
                        <a:t>April 1</a:t>
                      </a:r>
                    </a:p>
                  </a:txBody>
                  <a:tcPr/>
                </a:tc>
                <a:tc>
                  <a:txBody>
                    <a:bodyPr/>
                    <a:lstStyle/>
                    <a:p>
                      <a:pPr lvl="0">
                        <a:buNone/>
                      </a:pPr>
                      <a:r>
                        <a:rPr lang="en-US" sz="1800" b="0" i="0" u="none" strike="noStrike" kern="1200" noProof="0">
                          <a:effectLst/>
                          <a:highlight>
                            <a:srgbClr val="FFFF00"/>
                          </a:highlight>
                          <a:latin typeface="+mn-lt"/>
                        </a:rPr>
                        <a:t>At Risk</a:t>
                      </a:r>
                      <a:br>
                        <a:rPr lang="en-US" sz="1800" b="0" i="0" u="none" strike="noStrike" kern="1200" noProof="0">
                          <a:effectLst/>
                          <a:highlight>
                            <a:srgbClr val="FFFF00"/>
                          </a:highlight>
                          <a:latin typeface="Calibri"/>
                        </a:rPr>
                      </a:br>
                      <a:r>
                        <a:rPr lang="en-US" sz="1800" b="0" i="0" u="none" strike="noStrike" kern="1200" noProof="0">
                          <a:effectLst/>
                          <a:highlight>
                            <a:srgbClr val="FFFF00"/>
                          </a:highlight>
                          <a:latin typeface="Calibri"/>
                        </a:rPr>
                        <a:t>(Need to replan)</a:t>
                      </a:r>
                      <a:endParaRPr lang="en-US" sz="1800" b="0" i="0" kern="1200">
                        <a:solidFill>
                          <a:schemeClr val="bg1"/>
                        </a:solidFill>
                        <a:effectLst/>
                        <a:highlight>
                          <a:srgbClr val="0000FF"/>
                        </a:highlight>
                        <a:latin typeface="+mn-lt"/>
                        <a:ea typeface="+mn-ea"/>
                        <a:cs typeface="+mn-cs"/>
                      </a:endParaRPr>
                    </a:p>
                  </a:txBody>
                  <a:tcPr/>
                </a:tc>
                <a:tc>
                  <a:txBody>
                    <a:bodyPr/>
                    <a:lstStyle/>
                    <a:p>
                      <a:r>
                        <a:rPr lang="en-US"/>
                        <a:t>Data input availability is 80%</a:t>
                      </a:r>
                    </a:p>
                  </a:txBody>
                  <a:tcPr/>
                </a:tc>
                <a:extLst>
                  <a:ext uri="{0D108BD9-81ED-4DB2-BD59-A6C34878D82A}">
                    <a16:rowId xmlns:a16="http://schemas.microsoft.com/office/drawing/2014/main" val="2856513931"/>
                  </a:ext>
                </a:extLst>
              </a:tr>
              <a:tr h="347411">
                <a:tc>
                  <a:txBody>
                    <a:bodyPr/>
                    <a:lstStyle/>
                    <a:p>
                      <a:pPr marL="0" marR="0" lvl="0" indent="0" algn="l">
                        <a:lnSpc>
                          <a:spcPct val="100000"/>
                        </a:lnSpc>
                        <a:spcBef>
                          <a:spcPts val="0"/>
                        </a:spcBef>
                        <a:spcAft>
                          <a:spcPts val="0"/>
                        </a:spcAft>
                        <a:buNone/>
                      </a:pPr>
                      <a:r>
                        <a:rPr lang="en-US"/>
                        <a:t>Data ETL </a:t>
                      </a:r>
                    </a:p>
                  </a:txBody>
                  <a:tcPr/>
                </a:tc>
                <a:tc>
                  <a:txBody>
                    <a:bodyPr/>
                    <a:lstStyle/>
                    <a:p>
                      <a:pPr lvl="0">
                        <a:buNone/>
                      </a:pPr>
                      <a:r>
                        <a:rPr lang="en-US" err="1"/>
                        <a:t>MavenWave</a:t>
                      </a:r>
                      <a:r>
                        <a:rPr lang="en-US"/>
                        <a:t>/Sarah</a:t>
                      </a:r>
                    </a:p>
                  </a:txBody>
                  <a:tcPr/>
                </a:tc>
                <a:tc>
                  <a:txBody>
                    <a:bodyPr/>
                    <a:lstStyle/>
                    <a:p>
                      <a:r>
                        <a:rPr lang="en-US"/>
                        <a:t>May 15</a:t>
                      </a:r>
                    </a:p>
                  </a:txBody>
                  <a:tcPr/>
                </a:tc>
                <a:tc>
                  <a:txBody>
                    <a:bodyPr/>
                    <a:lstStyle/>
                    <a:p>
                      <a:pPr lvl="0" algn="l">
                        <a:lnSpc>
                          <a:spcPct val="100000"/>
                        </a:lnSpc>
                        <a:spcBef>
                          <a:spcPts val="0"/>
                        </a:spcBef>
                        <a:spcAft>
                          <a:spcPts val="0"/>
                        </a:spcAft>
                        <a:buNone/>
                      </a:pPr>
                      <a:r>
                        <a:rPr lang="en-US" sz="1800" b="0" i="0" u="none" strike="noStrike" kern="1200" noProof="0">
                          <a:effectLst/>
                          <a:highlight>
                            <a:srgbClr val="FFFF00"/>
                          </a:highlight>
                          <a:latin typeface="+mn-lt"/>
                        </a:rPr>
                        <a:t>At Risk</a:t>
                      </a:r>
                      <a:endParaRPr lang="en-US">
                        <a:highlight>
                          <a:srgbClr val="FFFF00"/>
                        </a:highlight>
                      </a:endParaRPr>
                    </a:p>
                  </a:txBody>
                  <a:tcPr/>
                </a:tc>
                <a:tc>
                  <a:txBody>
                    <a:bodyPr/>
                    <a:lstStyle/>
                    <a:p>
                      <a:endParaRPr lang="en-US"/>
                    </a:p>
                  </a:txBody>
                  <a:tcPr/>
                </a:tc>
                <a:extLst>
                  <a:ext uri="{0D108BD9-81ED-4DB2-BD59-A6C34878D82A}">
                    <a16:rowId xmlns:a16="http://schemas.microsoft.com/office/drawing/2014/main" val="420708777"/>
                  </a:ext>
                </a:extLst>
              </a:tr>
              <a:tr h="347411">
                <a:tc>
                  <a:txBody>
                    <a:bodyPr/>
                    <a:lstStyle/>
                    <a:p>
                      <a:pPr marL="0" marR="0" lvl="0" indent="0" algn="l">
                        <a:lnSpc>
                          <a:spcPct val="100000"/>
                        </a:lnSpc>
                        <a:spcBef>
                          <a:spcPts val="0"/>
                        </a:spcBef>
                        <a:spcAft>
                          <a:spcPts val="0"/>
                        </a:spcAft>
                        <a:buNone/>
                      </a:pPr>
                      <a:r>
                        <a:rPr lang="en-US"/>
                        <a:t>Data Quality Assurance</a:t>
                      </a:r>
                    </a:p>
                  </a:txBody>
                  <a:tcPr/>
                </a:tc>
                <a:tc>
                  <a:txBody>
                    <a:bodyPr/>
                    <a:lstStyle/>
                    <a:p>
                      <a:pPr lvl="0">
                        <a:buNone/>
                      </a:pPr>
                      <a:r>
                        <a:rPr lang="en-US" err="1"/>
                        <a:t>MavenWave</a:t>
                      </a:r>
                      <a:r>
                        <a:rPr lang="en-US"/>
                        <a:t>/Sarah</a:t>
                      </a:r>
                    </a:p>
                  </a:txBody>
                  <a:tcPr/>
                </a:tc>
                <a:tc>
                  <a:txBody>
                    <a:bodyPr/>
                    <a:lstStyle/>
                    <a:p>
                      <a:pPr lvl="0">
                        <a:buNone/>
                      </a:pPr>
                      <a:r>
                        <a:rPr lang="en-US"/>
                        <a:t>June 1</a:t>
                      </a:r>
                    </a:p>
                  </a:txBody>
                  <a:tcPr/>
                </a:tc>
                <a:tc>
                  <a:txBody>
                    <a:bodyPr/>
                    <a:lstStyle/>
                    <a:p>
                      <a:pPr lvl="0" algn="l">
                        <a:lnSpc>
                          <a:spcPct val="100000"/>
                        </a:lnSpc>
                        <a:spcBef>
                          <a:spcPts val="0"/>
                        </a:spcBef>
                        <a:spcAft>
                          <a:spcPts val="0"/>
                        </a:spcAft>
                        <a:buNone/>
                      </a:pPr>
                      <a:r>
                        <a:rPr lang="en-US" sz="1800" b="0" i="0" u="none" strike="noStrike" noProof="0">
                          <a:highlight>
                            <a:srgbClr val="C0C0C0"/>
                          </a:highlight>
                        </a:rPr>
                        <a:t>Not Started</a:t>
                      </a:r>
                      <a:endParaRPr lang="en-US"/>
                    </a:p>
                  </a:txBody>
                  <a:tcPr/>
                </a:tc>
                <a:tc>
                  <a:txBody>
                    <a:bodyPr/>
                    <a:lstStyle/>
                    <a:p>
                      <a:endParaRPr lang="en-US"/>
                    </a:p>
                  </a:txBody>
                  <a:tcPr/>
                </a:tc>
                <a:extLst>
                  <a:ext uri="{0D108BD9-81ED-4DB2-BD59-A6C34878D82A}">
                    <a16:rowId xmlns:a16="http://schemas.microsoft.com/office/drawing/2014/main" val="4084735580"/>
                  </a:ext>
                </a:extLst>
              </a:tr>
              <a:tr h="552295">
                <a:tc>
                  <a:txBody>
                    <a:bodyPr/>
                    <a:lstStyle/>
                    <a:p>
                      <a:pPr marL="0" marR="0" lvl="0" indent="0" algn="l" rtl="0">
                        <a:lnSpc>
                          <a:spcPct val="100000"/>
                        </a:lnSpc>
                        <a:spcBef>
                          <a:spcPts val="0"/>
                        </a:spcBef>
                        <a:spcAft>
                          <a:spcPts val="0"/>
                        </a:spcAft>
                        <a:buClrTx/>
                        <a:buSzTx/>
                        <a:buFontTx/>
                        <a:buNone/>
                      </a:pPr>
                      <a:r>
                        <a:rPr lang="en-US"/>
                        <a:t>Final Delivery</a:t>
                      </a:r>
                    </a:p>
                  </a:txBody>
                  <a:tcPr/>
                </a:tc>
                <a:tc>
                  <a:txBody>
                    <a:bodyPr/>
                    <a:lstStyle/>
                    <a:p>
                      <a:pPr lvl="0">
                        <a:buNone/>
                      </a:pPr>
                      <a:r>
                        <a:rPr lang="en-US" err="1"/>
                        <a:t>MavenWave</a:t>
                      </a:r>
                      <a:r>
                        <a:rPr lang="en-US"/>
                        <a:t>/Sarah</a:t>
                      </a:r>
                    </a:p>
                  </a:txBody>
                  <a:tcPr/>
                </a:tc>
                <a:tc>
                  <a:txBody>
                    <a:bodyPr/>
                    <a:lstStyle/>
                    <a:p>
                      <a:pPr marL="0" marR="0" lvl="0" indent="0" algn="l">
                        <a:lnSpc>
                          <a:spcPct val="100000"/>
                        </a:lnSpc>
                        <a:spcBef>
                          <a:spcPts val="0"/>
                        </a:spcBef>
                        <a:spcAft>
                          <a:spcPts val="0"/>
                        </a:spcAft>
                        <a:buNone/>
                      </a:pPr>
                      <a:r>
                        <a:rPr lang="en-US" sz="1800" b="0" i="0" u="none" strike="noStrike" noProof="0">
                          <a:latin typeface="Calibri"/>
                        </a:rPr>
                        <a:t>June 1</a:t>
                      </a:r>
                      <a:endParaRPr lang="en-US"/>
                    </a:p>
                  </a:txBody>
                  <a:tcPr/>
                </a:tc>
                <a:tc>
                  <a:txBody>
                    <a:bodyPr/>
                    <a:lstStyle/>
                    <a:p>
                      <a:pPr lvl="0">
                        <a:buNone/>
                      </a:pPr>
                      <a:r>
                        <a:rPr lang="en-US" sz="1800" b="0" i="0" u="none" strike="noStrike" noProof="0">
                          <a:highlight>
                            <a:srgbClr val="FFFF00"/>
                          </a:highlight>
                          <a:latin typeface="Calibri"/>
                        </a:rPr>
                        <a:t>At Risk</a:t>
                      </a:r>
                      <a:endParaRPr lang="en-US"/>
                    </a:p>
                  </a:txBody>
                  <a:tcPr/>
                </a:tc>
                <a:tc>
                  <a:txBody>
                    <a:bodyPr/>
                    <a:lstStyle/>
                    <a:p>
                      <a:pPr lvl="0">
                        <a:buNone/>
                      </a:pPr>
                      <a:r>
                        <a:rPr lang="en-US"/>
                        <a:t>At risk as unknown</a:t>
                      </a:r>
                    </a:p>
                  </a:txBody>
                  <a:tcPr/>
                </a:tc>
                <a:extLst>
                  <a:ext uri="{0D108BD9-81ED-4DB2-BD59-A6C34878D82A}">
                    <a16:rowId xmlns:a16="http://schemas.microsoft.com/office/drawing/2014/main" val="3247272596"/>
                  </a:ext>
                </a:extLst>
              </a:tr>
            </a:tbl>
          </a:graphicData>
        </a:graphic>
      </p:graphicFrame>
      <p:sp>
        <p:nvSpPr>
          <p:cNvPr id="37" name="Oval 36">
            <a:extLst>
              <a:ext uri="{FF2B5EF4-FFF2-40B4-BE49-F238E27FC236}">
                <a16:creationId xmlns:a16="http://schemas.microsoft.com/office/drawing/2014/main" id="{67983042-F66D-484A-8F7A-477380092B9E}"/>
              </a:ext>
            </a:extLst>
          </p:cNvPr>
          <p:cNvSpPr/>
          <p:nvPr/>
        </p:nvSpPr>
        <p:spPr>
          <a:xfrm>
            <a:off x="5899538" y="4884762"/>
            <a:ext cx="337279" cy="337279"/>
          </a:xfrm>
          <a:prstGeom prst="ellipse">
            <a:avLst/>
          </a:prstGeom>
          <a:solidFill>
            <a:schemeClr val="bg1">
              <a:lumMod val="50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US" sz="1600"/>
              <a:t>1</a:t>
            </a:r>
            <a:endParaRPr lang="en-US" sz="1600">
              <a:cs typeface="Calibri"/>
            </a:endParaRPr>
          </a:p>
        </p:txBody>
      </p:sp>
      <p:sp>
        <p:nvSpPr>
          <p:cNvPr id="38" name="TextBox 37">
            <a:extLst>
              <a:ext uri="{FF2B5EF4-FFF2-40B4-BE49-F238E27FC236}">
                <a16:creationId xmlns:a16="http://schemas.microsoft.com/office/drawing/2014/main" id="{83693353-82E6-49C5-8401-FD848B797C56}"/>
              </a:ext>
            </a:extLst>
          </p:cNvPr>
          <p:cNvSpPr txBox="1"/>
          <p:nvPr/>
        </p:nvSpPr>
        <p:spPr>
          <a:xfrm>
            <a:off x="7702574" y="3612179"/>
            <a:ext cx="6097314" cy="369332"/>
          </a:xfrm>
          <a:prstGeom prst="rect">
            <a:avLst/>
          </a:prstGeom>
          <a:noFill/>
        </p:spPr>
        <p:txBody>
          <a:bodyPr wrap="square">
            <a:spAutoFit/>
          </a:bodyPr>
          <a:lstStyle/>
          <a:p>
            <a:r>
              <a:rPr lang="en-US"/>
              <a:t>* </a:t>
            </a:r>
            <a:r>
              <a:rPr lang="en-US" err="1"/>
              <a:t>Mavenwave</a:t>
            </a:r>
            <a:r>
              <a:rPr lang="en-US"/>
              <a:t> is a Google subcontractor</a:t>
            </a:r>
          </a:p>
        </p:txBody>
      </p:sp>
    </p:spTree>
    <p:extLst>
      <p:ext uri="{BB962C8B-B14F-4D97-AF65-F5344CB8AC3E}">
        <p14:creationId xmlns:p14="http://schemas.microsoft.com/office/powerpoint/2010/main" val="1260482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19DEA9431B3AE47AA315174FE822D19" ma:contentTypeVersion="10" ma:contentTypeDescription="Create a new document." ma:contentTypeScope="" ma:versionID="2e99ab50224b651b8f5930ed98ca5dac">
  <xsd:schema xmlns:xsd="http://www.w3.org/2001/XMLSchema" xmlns:xs="http://www.w3.org/2001/XMLSchema" xmlns:p="http://schemas.microsoft.com/office/2006/metadata/properties" xmlns:ns2="33659353-58b0-4dbd-8183-e889feb90a52" xmlns:ns3="1d426b22-1397-4e39-8b81-758e36fac4c0" targetNamespace="http://schemas.microsoft.com/office/2006/metadata/properties" ma:root="true" ma:fieldsID="a416dac34011dd67824d6438a0828dfc" ns2:_="" ns3:_="">
    <xsd:import namespace="33659353-58b0-4dbd-8183-e889feb90a52"/>
    <xsd:import namespace="1d426b22-1397-4e39-8b81-758e36fac4c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659353-58b0-4dbd-8183-e889feb90a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d426b22-1397-4e39-8b81-758e36fac4c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EC4DCC-B7A8-494A-BC1C-63090705981A}">
  <ds:schemaRefs>
    <ds:schemaRef ds:uri="http://schemas.microsoft.com/sharepoint/v3/contenttype/forms"/>
  </ds:schemaRefs>
</ds:datastoreItem>
</file>

<file path=customXml/itemProps2.xml><?xml version="1.0" encoding="utf-8"?>
<ds:datastoreItem xmlns:ds="http://schemas.openxmlformats.org/officeDocument/2006/customXml" ds:itemID="{923A1259-48F8-4E1C-ABD3-2B712A40FDDE}">
  <ds:schemaRefs>
    <ds:schemaRef ds:uri="1d426b22-1397-4e39-8b81-758e36fac4c0"/>
    <ds:schemaRef ds:uri="33659353-58b0-4dbd-8183-e889feb90a5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4D223F1-1E41-4B3B-898E-61ABAA808B93}">
  <ds:schemaRefs>
    <ds:schemaRef ds:uri="1d426b22-1397-4e39-8b81-758e36fac4c0"/>
    <ds:schemaRef ds:uri="33659353-58b0-4dbd-8183-e889feb90a5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3</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Tech Roll Up - HPDI</vt:lpstr>
      <vt:lpstr>Tech Roll Up - HPDI</vt:lpstr>
      <vt:lpstr>UST - CR37 Member Publication</vt:lpstr>
      <vt:lpstr>Core - VSR Major Features</vt:lpstr>
      <vt:lpstr>James</vt:lpstr>
      <vt:lpstr>James</vt:lpstr>
      <vt:lpstr>Author Infrastructure – (Janie Please fill in)</vt:lpstr>
      <vt:lpstr>Vendor Data ETL (Mavenwave*)</vt:lpstr>
      <vt:lpstr>James</vt:lpstr>
      <vt:lpstr>CXP Customized App Portal</vt:lpstr>
      <vt:lpstr>Developer Portal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Southworth</dc:creator>
  <cp:revision>1</cp:revision>
  <dcterms:created xsi:type="dcterms:W3CDTF">2021-03-30T13:21:30Z</dcterms:created>
  <dcterms:modified xsi:type="dcterms:W3CDTF">2021-04-09T18:01:39Z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7f8cd33-4449-4212-bb46-2eef89309112_Enabled">
    <vt:lpwstr>true</vt:lpwstr>
  </property>
  <property fmtid="{D5CDD505-2E9C-101B-9397-08002B2CF9AE}" pid="3" name="MSIP_Label_77f8cd33-4449-4212-bb46-2eef89309112_SetDate">
    <vt:lpwstr>2021-03-30T13:21:30Z</vt:lpwstr>
  </property>
  <property fmtid="{D5CDD505-2E9C-101B-9397-08002B2CF9AE}" pid="4" name="MSIP_Label_77f8cd33-4449-4212-bb46-2eef89309112_Method">
    <vt:lpwstr>Standard</vt:lpwstr>
  </property>
  <property fmtid="{D5CDD505-2E9C-101B-9397-08002B2CF9AE}" pid="5" name="MSIP_Label_77f8cd33-4449-4212-bb46-2eef89309112_Name">
    <vt:lpwstr>Internal</vt:lpwstr>
  </property>
  <property fmtid="{D5CDD505-2E9C-101B-9397-08002B2CF9AE}" pid="6" name="MSIP_Label_77f8cd33-4449-4212-bb46-2eef89309112_SiteId">
    <vt:lpwstr>e7ae15d8-3d54-4aca-81ae-a79e6f307169</vt:lpwstr>
  </property>
  <property fmtid="{D5CDD505-2E9C-101B-9397-08002B2CF9AE}" pid="7" name="MSIP_Label_77f8cd33-4449-4212-bb46-2eef89309112_ActionId">
    <vt:lpwstr>e306a241-3250-4add-959d-c5aa408abfab</vt:lpwstr>
  </property>
  <property fmtid="{D5CDD505-2E9C-101B-9397-08002B2CF9AE}" pid="8" name="MSIP_Label_77f8cd33-4449-4212-bb46-2eef89309112_ContentBits">
    <vt:lpwstr>0</vt:lpwstr>
  </property>
  <property fmtid="{D5CDD505-2E9C-101B-9397-08002B2CF9AE}" pid="9" name="ContentTypeId">
    <vt:lpwstr>0x010100919DEA9431B3AE47AA315174FE822D19</vt:lpwstr>
  </property>
</Properties>
</file>