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4BFB4C-BB76-41F6-9EE5-D8EAC6A311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B630FD4-01FB-4E5A-A0D4-7032FF72B8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CF56D5A-4256-49C4-9486-09FCFC73E0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B0AF11-ECA6-48F3-AFC5-34694C5253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1BB26F-8D04-422E-9DC0-496C365C7A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0172632-D2CE-45D7-9DD7-8240177A62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46ABC3C-DA06-48DE-9A97-37EAAAA2E5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9D8208D-2847-45FE-9241-479B21C3C0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39FB0D1-8E3D-452D-AD39-3EAD900CC6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0671E7D-4C80-47E3-B486-F8C8FE8FB6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9F7848D-CA09-4FBD-8E75-64574B97DB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5A79C0-8454-4E88-B2B6-A5331EEEBDD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DC0A98-2EC9-404C-B5D9-DB6F1D10F7F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B031B7-367B-4765-8C59-6CBA295EFC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A42BEC-0F38-4971-ADC0-AAED0D0AB2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10D9C9-4EC7-4768-9D76-40311961420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E3C604-FF14-4BC4-99D3-AB4384C0F97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61353D-E997-4448-A6B0-EC076A9870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767124-D2C2-43CE-A0F3-705D52EE8AD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D09204-F1FD-4521-8E0C-90B1248DC20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854F-80BA-4BEE-A07C-F208DC4C774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A8D52B-5BD3-47A7-A672-C5D804C7CC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5"/>
          <p:cNvSpPr/>
          <p:nvPr/>
        </p:nvSpPr>
        <p:spPr>
          <a:xfrm>
            <a:off x="3533400" y="327960"/>
            <a:ext cx="4491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3D-printed version of the building block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(VeroWhitePlus+Agilus30)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Picture 44" descr="A wooden table&#10;&#10;Description automatically generated"/>
          <p:cNvPicPr/>
          <p:nvPr/>
        </p:nvPicPr>
        <p:blipFill>
          <a:blip r:embed="rId1"/>
          <a:srcRect l="15371" t="0" r="8690" b="11066"/>
          <a:stretch/>
        </p:blipFill>
        <p:spPr>
          <a:xfrm flipH="1" rot="10800000">
            <a:off x="528120" y="1916640"/>
            <a:ext cx="1533960" cy="2395800"/>
          </a:xfrm>
          <a:prstGeom prst="rect">
            <a:avLst/>
          </a:prstGeom>
          <a:ln w="0">
            <a:noFill/>
          </a:ln>
        </p:spPr>
      </p:pic>
      <p:grpSp>
        <p:nvGrpSpPr>
          <p:cNvPr id="67" name="Group 55"/>
          <p:cNvGrpSpPr/>
          <p:nvPr/>
        </p:nvGrpSpPr>
        <p:grpSpPr>
          <a:xfrm>
            <a:off x="2352600" y="1089000"/>
            <a:ext cx="5193000" cy="4561560"/>
            <a:chOff x="2352600" y="1089000"/>
            <a:chExt cx="5193000" cy="4561560"/>
          </a:xfrm>
        </p:grpSpPr>
        <p:pic>
          <p:nvPicPr>
            <p:cNvPr id="68" name="Picture 4" descr=""/>
            <p:cNvPicPr/>
            <p:nvPr/>
          </p:nvPicPr>
          <p:blipFill>
            <a:blip r:embed="rId2"/>
            <a:stretch/>
          </p:blipFill>
          <p:spPr>
            <a:xfrm>
              <a:off x="3286800" y="1210320"/>
              <a:ext cx="2970000" cy="3322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" name="TextBox 6"/>
            <p:cNvSpPr/>
            <p:nvPr/>
          </p:nvSpPr>
          <p:spPr>
            <a:xfrm>
              <a:off x="5463360" y="1089000"/>
              <a:ext cx="13352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top plate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TextBox 7"/>
            <p:cNvSpPr/>
            <p:nvPr/>
          </p:nvSpPr>
          <p:spPr>
            <a:xfrm>
              <a:off x="5085360" y="4556880"/>
              <a:ext cx="15638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bottom plate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Box 8"/>
            <p:cNvSpPr/>
            <p:nvPr/>
          </p:nvSpPr>
          <p:spPr>
            <a:xfrm>
              <a:off x="6257160" y="3617640"/>
              <a:ext cx="94572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vertical links X3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TextBox 15"/>
            <p:cNvSpPr/>
            <p:nvPr/>
          </p:nvSpPr>
          <p:spPr>
            <a:xfrm>
              <a:off x="2478600" y="2784960"/>
              <a:ext cx="107748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diagonal links X6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18"/>
            <p:cNvCxnSpPr/>
            <p:nvPr/>
          </p:nvCxnSpPr>
          <p:spPr>
            <a:xfrm>
              <a:off x="3371760" y="3227400"/>
              <a:ext cx="773640" cy="315000"/>
            </a:xfrm>
            <a:prstGeom prst="straightConnector1">
              <a:avLst/>
            </a:prstGeom>
            <a:ln>
              <a:solidFill>
                <a:srgbClr val="4472c4"/>
              </a:solidFill>
              <a:tailEnd len="med" type="triangle" w="med"/>
            </a:ln>
          </p:spPr>
        </p:cxnSp>
        <p:sp>
          <p:nvSpPr>
            <p:cNvPr id="74" name="TextBox 22"/>
            <p:cNvSpPr/>
            <p:nvPr/>
          </p:nvSpPr>
          <p:spPr>
            <a:xfrm>
              <a:off x="2352600" y="4654800"/>
              <a:ext cx="156384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soft joints on the plates X6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5" name="Straight Arrow Connector 27"/>
            <p:cNvCxnSpPr/>
            <p:nvPr/>
          </p:nvCxnSpPr>
          <p:spPr>
            <a:xfrm flipV="1">
              <a:off x="2949840" y="4019400"/>
              <a:ext cx="870480" cy="598320"/>
            </a:xfrm>
            <a:prstGeom prst="straightConnector1">
              <a:avLst/>
            </a:prstGeom>
            <a:ln>
              <a:solidFill>
                <a:srgbClr val="4472c4"/>
              </a:solidFill>
              <a:tailEnd len="med" type="triangle" w="med"/>
            </a:ln>
          </p:spPr>
        </p:cxnSp>
        <p:cxnSp>
          <p:nvCxnSpPr>
            <p:cNvPr id="76" name="Straight Arrow Connector 29"/>
            <p:cNvCxnSpPr>
              <a:stCxn id="69" idx="1"/>
            </p:cNvCxnSpPr>
            <p:nvPr/>
          </p:nvCxnSpPr>
          <p:spPr>
            <a:xfrm flipH="1">
              <a:off x="5190840" y="1270800"/>
              <a:ext cx="272880" cy="569160"/>
            </a:xfrm>
            <a:prstGeom prst="straightConnector1">
              <a:avLst/>
            </a:prstGeom>
            <a:ln>
              <a:solidFill>
                <a:srgbClr val="4472c4"/>
              </a:solidFill>
              <a:tailEnd len="med" type="triangle" w="med"/>
            </a:ln>
          </p:spPr>
        </p:cxnSp>
        <p:cxnSp>
          <p:nvCxnSpPr>
            <p:cNvPr id="77" name="Straight Arrow Connector 35"/>
            <p:cNvCxnSpPr/>
            <p:nvPr/>
          </p:nvCxnSpPr>
          <p:spPr>
            <a:xfrm flipH="1" flipV="1">
              <a:off x="5023800" y="4019400"/>
              <a:ext cx="633240" cy="598320"/>
            </a:xfrm>
            <a:prstGeom prst="straightConnector1">
              <a:avLst/>
            </a:prstGeom>
            <a:ln>
              <a:solidFill>
                <a:srgbClr val="4472c4"/>
              </a:solidFill>
              <a:tailEnd len="med" type="triangle" w="med"/>
            </a:ln>
          </p:spPr>
        </p:cxnSp>
        <p:cxnSp>
          <p:nvCxnSpPr>
            <p:cNvPr id="78" name="Straight Arrow Connector 37"/>
            <p:cNvCxnSpPr>
              <a:stCxn id="71" idx="1"/>
            </p:cNvCxnSpPr>
            <p:nvPr/>
          </p:nvCxnSpPr>
          <p:spPr>
            <a:xfrm flipH="1" flipV="1">
              <a:off x="5717880" y="3542040"/>
              <a:ext cx="539640" cy="532080"/>
            </a:xfrm>
            <a:prstGeom prst="straightConnector1">
              <a:avLst/>
            </a:prstGeom>
            <a:ln>
              <a:solidFill>
                <a:srgbClr val="4472c4"/>
              </a:solidFill>
              <a:tailEnd len="med" type="triangle" w="med"/>
            </a:ln>
          </p:spPr>
        </p:cxnSp>
        <p:sp>
          <p:nvSpPr>
            <p:cNvPr id="79" name="TextBox 38"/>
            <p:cNvSpPr/>
            <p:nvPr/>
          </p:nvSpPr>
          <p:spPr>
            <a:xfrm>
              <a:off x="6210360" y="2363760"/>
              <a:ext cx="133524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diagonal soft joint X3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0" name="Straight Arrow Connector 42"/>
            <p:cNvCxnSpPr>
              <a:stCxn id="79" idx="1"/>
            </p:cNvCxnSpPr>
            <p:nvPr/>
          </p:nvCxnSpPr>
          <p:spPr>
            <a:xfrm flipH="1">
              <a:off x="5190840" y="2819880"/>
              <a:ext cx="1019880" cy="52200"/>
            </a:xfrm>
            <a:prstGeom prst="straightConnector1">
              <a:avLst/>
            </a:prstGeom>
            <a:ln>
              <a:solidFill>
                <a:srgbClr val="4472c4"/>
              </a:solidFill>
              <a:tailEnd len="med" type="triangle" w="med"/>
            </a:ln>
          </p:spPr>
        </p:cxnSp>
        <p:cxnSp>
          <p:nvCxnSpPr>
            <p:cNvPr id="81" name="Straight Connector 46"/>
            <p:cNvCxnSpPr/>
            <p:nvPr/>
          </p:nvCxnSpPr>
          <p:spPr>
            <a:xfrm>
              <a:off x="4786560" y="1839600"/>
              <a:ext cx="360" cy="331272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</a:ln>
          </p:spPr>
        </p:cxnSp>
        <p:sp>
          <p:nvSpPr>
            <p:cNvPr id="82" name="Oval 48"/>
            <p:cNvSpPr/>
            <p:nvPr/>
          </p:nvSpPr>
          <p:spPr>
            <a:xfrm>
              <a:off x="4760280" y="1839600"/>
              <a:ext cx="45000" cy="442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3680" bIns="-136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3" name="TextBox 50"/>
            <p:cNvSpPr/>
            <p:nvPr/>
          </p:nvSpPr>
          <p:spPr>
            <a:xfrm>
              <a:off x="5190840" y="5286600"/>
              <a:ext cx="8870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cable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4" name="Straight Arrow Connector 52"/>
            <p:cNvCxnSpPr/>
            <p:nvPr/>
          </p:nvCxnSpPr>
          <p:spPr>
            <a:xfrm flipH="1" flipV="1">
              <a:off x="4889160" y="4969080"/>
              <a:ext cx="302040" cy="315360"/>
            </a:xfrm>
            <a:prstGeom prst="straightConnector1">
              <a:avLst/>
            </a:prstGeom>
            <a:ln>
              <a:solidFill>
                <a:srgbClr val="4472c4"/>
              </a:solidFill>
              <a:tailEnd len="med" type="triangle" w="med"/>
            </a:ln>
          </p:spPr>
        </p:cxnSp>
      </p:grpSp>
      <p:sp>
        <p:nvSpPr>
          <p:cNvPr id="85" name="TextBox 53"/>
          <p:cNvSpPr/>
          <p:nvPr/>
        </p:nvSpPr>
        <p:spPr>
          <a:xfrm>
            <a:off x="847080" y="1239840"/>
            <a:ext cx="896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Printed module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54"/>
          <p:cNvSpPr/>
          <p:nvPr/>
        </p:nvSpPr>
        <p:spPr>
          <a:xfrm>
            <a:off x="7727760" y="1233720"/>
            <a:ext cx="41666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The bottom plate is fixed.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The six soft joints on the plates are always soft (30A).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When pulling the cable downward, we can get different trajectories and eventual orientations of the top plate, which are determined by the stiffnesses of the three diagonal soft joints.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"/>
          <p:cNvSpPr/>
          <p:nvPr/>
        </p:nvSpPr>
        <p:spPr>
          <a:xfrm>
            <a:off x="0" y="0"/>
            <a:ext cx="2165760" cy="63828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Structural design of the module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3"/>
          <p:cNvSpPr/>
          <p:nvPr/>
        </p:nvSpPr>
        <p:spPr>
          <a:xfrm>
            <a:off x="3009600" y="338400"/>
            <a:ext cx="6950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Main function: recursive_flow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4"/>
          <p:cNvSpPr/>
          <p:nvPr/>
        </p:nvSpPr>
        <p:spPr>
          <a:xfrm>
            <a:off x="4918320" y="1258920"/>
            <a:ext cx="5317200" cy="146124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Search for the new bs (step_energy).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Objective: minimum potential energy   (potential_energy_addsup)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Constraints: the cable length decreased by 0.1mm </a:t>
            </a: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（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step_Constraints_addsup</a:t>
            </a: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）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5"/>
          <p:cNvSpPr/>
          <p:nvPr/>
        </p:nvSpPr>
        <p:spPr>
          <a:xfrm>
            <a:off x="363960" y="1674360"/>
            <a:ext cx="2822760" cy="912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Initialization of the geometry(recursive_flow)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Arrow: Right 6"/>
          <p:cNvSpPr/>
          <p:nvPr/>
        </p:nvSpPr>
        <p:spPr>
          <a:xfrm>
            <a:off x="3675240" y="1892880"/>
            <a:ext cx="940680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TextBox 7"/>
          <p:cNvSpPr/>
          <p:nvPr/>
        </p:nvSpPr>
        <p:spPr>
          <a:xfrm>
            <a:off x="4918320" y="3618720"/>
            <a:ext cx="5317200" cy="146124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Update the geometry (step).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Get thetas from bs.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Get geometry from thetas.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Get g (the transformation vector used for plotting)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Arrow: Down 8"/>
          <p:cNvSpPr/>
          <p:nvPr/>
        </p:nvSpPr>
        <p:spPr>
          <a:xfrm>
            <a:off x="7404120" y="2837520"/>
            <a:ext cx="203760" cy="709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TextBox 9"/>
          <p:cNvSpPr/>
          <p:nvPr/>
        </p:nvSpPr>
        <p:spPr>
          <a:xfrm>
            <a:off x="4918320" y="5996880"/>
            <a:ext cx="5317200" cy="6382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Plotting after simulation finished (moduleplot)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Arrow: Down 10"/>
          <p:cNvSpPr/>
          <p:nvPr/>
        </p:nvSpPr>
        <p:spPr>
          <a:xfrm>
            <a:off x="7404120" y="5054760"/>
            <a:ext cx="203760" cy="709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3"/>
          <p:cNvSpPr/>
          <p:nvPr/>
        </p:nvSpPr>
        <p:spPr>
          <a:xfrm>
            <a:off x="1819800" y="150840"/>
            <a:ext cx="8551800" cy="16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We can set the stiffness to be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stiffness=[0.3242,0.664,300]’;  %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0.3242 is the Young’s modulus of material 30A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                                             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%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0.664 is the Young’s modulus of material 70A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                                             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%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300 is arbitrarily chosen to represent the Young’s modulus of rigid part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1819800" y="1713240"/>
            <a:ext cx="855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stiffness=repmat(stiffness,4,1); %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 the stiffnesses of four modules to be identical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                                                                  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%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4 indicate the number of modules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5"/>
          <p:cNvSpPr/>
          <p:nvPr/>
        </p:nvSpPr>
        <p:spPr>
          <a:xfrm>
            <a:off x="585360" y="2608560"/>
            <a:ext cx="115210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Call the function: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[g_out,jiaodu,bs_vector,fval2_vector]=recursive_flow(r,k,phi, S,final_displacement, n_iter)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[g_out,jiaodu,bs_vector,fval2_vector]=recursive_flow(17.8979,32/17.8979,10/180*pi,</a:t>
            </a:r>
            <a:r>
              <a:rPr b="0" lang="en-US" sz="1800" spc="-1" strike="noStrike">
                <a:solidFill>
                  <a:schemeClr val="dk1"/>
                </a:solidFill>
                <a:latin typeface="Menlo"/>
              </a:rPr>
              <a:t> S,final_displacement, n_iter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% 17.8979 is the value of 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% 32/17.8979 is the value of k (the ratio of height (h) to r)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% 10/180*pi is the value of (initial rotation angle)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% S is the stiffnesses of all the diagonal joints. Number of entries in this vector is determined by 3 X N (number of modules).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% final_displacement is the displacements of the three cables.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% n_iter is the number of steps of iterations. Can be 2, 5 , 10, etc.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% bs_vector is the required output, indicating the lengths of all the diagonal links.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5"/>
          <p:cNvSpPr/>
          <p:nvPr/>
        </p:nvSpPr>
        <p:spPr>
          <a:xfrm>
            <a:off x="0" y="0"/>
            <a:ext cx="2165760" cy="9126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Simplified geometry used in the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Group 21"/>
          <p:cNvGrpSpPr/>
          <p:nvPr/>
        </p:nvGrpSpPr>
        <p:grpSpPr>
          <a:xfrm>
            <a:off x="2630160" y="323280"/>
            <a:ext cx="3954600" cy="4655160"/>
            <a:chOff x="2630160" y="323280"/>
            <a:chExt cx="3954600" cy="4655160"/>
          </a:xfrm>
        </p:grpSpPr>
        <p:pic>
          <p:nvPicPr>
            <p:cNvPr id="101" name="Picture 4" descr=""/>
            <p:cNvPicPr/>
            <p:nvPr/>
          </p:nvPicPr>
          <p:blipFill>
            <a:blip r:embed="rId1"/>
            <a:stretch/>
          </p:blipFill>
          <p:spPr>
            <a:xfrm>
              <a:off x="2630160" y="323280"/>
              <a:ext cx="3954600" cy="4655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2" name="TextBox 6"/>
            <p:cNvSpPr/>
            <p:nvPr/>
          </p:nvSpPr>
          <p:spPr>
            <a:xfrm>
              <a:off x="2763360" y="2171520"/>
              <a:ext cx="434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as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TextBox 7"/>
            <p:cNvSpPr/>
            <p:nvPr/>
          </p:nvSpPr>
          <p:spPr>
            <a:xfrm>
              <a:off x="3997440" y="2677680"/>
              <a:ext cx="434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TextBox 8"/>
            <p:cNvSpPr/>
            <p:nvPr/>
          </p:nvSpPr>
          <p:spPr>
            <a:xfrm>
              <a:off x="3997440" y="4535640"/>
              <a:ext cx="434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5" name="Group 17"/>
          <p:cNvGrpSpPr/>
          <p:nvPr/>
        </p:nvGrpSpPr>
        <p:grpSpPr>
          <a:xfrm>
            <a:off x="6770880" y="242280"/>
            <a:ext cx="3846600" cy="2917800"/>
            <a:chOff x="6770880" y="242280"/>
            <a:chExt cx="3846600" cy="2917800"/>
          </a:xfrm>
        </p:grpSpPr>
        <p:pic>
          <p:nvPicPr>
            <p:cNvPr id="106" name="Picture 12" descr=""/>
            <p:cNvPicPr/>
            <p:nvPr/>
          </p:nvPicPr>
          <p:blipFill>
            <a:blip r:embed="rId2"/>
            <a:stretch/>
          </p:blipFill>
          <p:spPr>
            <a:xfrm>
              <a:off x="6770880" y="242280"/>
              <a:ext cx="3846600" cy="2917800"/>
            </a:xfrm>
            <a:prstGeom prst="rect">
              <a:avLst/>
            </a:prstGeom>
            <a:ln w="0">
              <a:noFill/>
            </a:ln>
          </p:spPr>
        </p:pic>
        <mc:AlternateContent>
          <mc:Choice xmlns:a14="http://schemas.microsoft.com/office/drawing/2010/main" Requires="a14">
            <p:sp>
              <p:nvSpPr>
                <p:cNvPr id="107" name="TextBox 13"/>
                <p:cNvSpPr txBox="1"/>
                <p:nvPr/>
              </p:nvSpPr>
              <p:spPr>
                <a:xfrm>
                  <a:off x="8209800" y="1081440"/>
                  <a:ext cx="370440" cy="29736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∅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08" name="TextBox 14"/>
            <p:cNvSpPr/>
            <p:nvPr/>
          </p:nvSpPr>
          <p:spPr>
            <a:xfrm>
              <a:off x="8694360" y="1432080"/>
              <a:ext cx="370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r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TextBox 15"/>
            <p:cNvSpPr/>
            <p:nvPr/>
          </p:nvSpPr>
          <p:spPr>
            <a:xfrm rot="20506200">
              <a:off x="9104400" y="2448000"/>
              <a:ext cx="370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0" name="Group 23"/>
          <p:cNvGrpSpPr/>
          <p:nvPr/>
        </p:nvGrpSpPr>
        <p:grpSpPr>
          <a:xfrm>
            <a:off x="8395200" y="3281040"/>
            <a:ext cx="3425400" cy="3509640"/>
            <a:chOff x="8395200" y="3281040"/>
            <a:chExt cx="3425400" cy="3509640"/>
          </a:xfrm>
        </p:grpSpPr>
        <p:pic>
          <p:nvPicPr>
            <p:cNvPr id="111" name="Picture 16" descr=""/>
            <p:cNvPicPr/>
            <p:nvPr/>
          </p:nvPicPr>
          <p:blipFill>
            <a:blip r:embed="rId3"/>
            <a:stretch/>
          </p:blipFill>
          <p:spPr>
            <a:xfrm>
              <a:off x="8395200" y="3281040"/>
              <a:ext cx="3425400" cy="350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2" name="TextBox 20"/>
            <p:cNvSpPr/>
            <p:nvPr/>
          </p:nvSpPr>
          <p:spPr>
            <a:xfrm>
              <a:off x="9587160" y="5174280"/>
              <a:ext cx="838800" cy="3639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h=r*k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3" name="TextBox 22"/>
          <p:cNvSpPr/>
          <p:nvPr/>
        </p:nvSpPr>
        <p:spPr>
          <a:xfrm>
            <a:off x="621360" y="4895640"/>
            <a:ext cx="757044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as is the length of the three vertical rod. (3 X 1 vector, constant)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bs is the length of the three diagonal rod. (3 X 1 vector, variable)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 is the length of the side of the equilateral triangular plate. (scalar constant)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 the initial rotating angle of the top plate, with respect to the fixed bottom plate. (scalar constant)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 is the perpendicular distance from the center of triangular plate to the side. (scalar constant)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is the initial height of the module (distance between the top and bottom plate). (scalar constant)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k is the ratio of h to r. (scalar constant)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Straight Arrow Connector 19"/>
          <p:cNvCxnSpPr/>
          <p:nvPr/>
        </p:nvCxnSpPr>
        <p:spPr>
          <a:xfrm flipV="1">
            <a:off x="9517680" y="3615840"/>
            <a:ext cx="360" cy="2778840"/>
          </a:xfrm>
          <a:prstGeom prst="straightConnector1">
            <a:avLst/>
          </a:prstGeom>
          <a:ln w="19050">
            <a:solidFill>
              <a:srgbClr val="4472c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3"/>
          <p:cNvSpPr/>
          <p:nvPr/>
        </p:nvSpPr>
        <p:spPr>
          <a:xfrm>
            <a:off x="1686600" y="568080"/>
            <a:ext cx="44089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7501680" y="1287360"/>
            <a:ext cx="2254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 is 3, the number of sides of the triangular plate.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4" descr=""/>
          <p:cNvPicPr/>
          <p:nvPr/>
        </p:nvPicPr>
        <p:blipFill>
          <a:blip r:embed="rId1"/>
          <a:stretch/>
        </p:blipFill>
        <p:spPr>
          <a:xfrm>
            <a:off x="3968280" y="1707120"/>
            <a:ext cx="2500560" cy="2570760"/>
          </a:xfrm>
          <a:prstGeom prst="rect">
            <a:avLst/>
          </a:prstGeom>
          <a:ln w="0">
            <a:noFill/>
          </a:ln>
        </p:spPr>
      </p:pic>
      <p:sp>
        <p:nvSpPr>
          <p:cNvPr id="118" name="TextBox 3"/>
          <p:cNvSpPr/>
          <p:nvPr/>
        </p:nvSpPr>
        <p:spPr>
          <a:xfrm>
            <a:off x="0" y="0"/>
            <a:ext cx="2574000" cy="63828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Geometrical relations used in the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" name="Group 13"/>
          <p:cNvGrpSpPr/>
          <p:nvPr/>
        </p:nvGrpSpPr>
        <p:grpSpPr>
          <a:xfrm>
            <a:off x="963720" y="936360"/>
            <a:ext cx="5419080" cy="3292560"/>
            <a:chOff x="963720" y="936360"/>
            <a:chExt cx="5419080" cy="3292560"/>
          </a:xfrm>
        </p:grpSpPr>
        <p:grpSp>
          <p:nvGrpSpPr>
            <p:cNvPr id="120" name="Group 4"/>
            <p:cNvGrpSpPr/>
            <p:nvPr/>
          </p:nvGrpSpPr>
          <p:grpSpPr>
            <a:xfrm>
              <a:off x="963720" y="936360"/>
              <a:ext cx="2574000" cy="3292560"/>
              <a:chOff x="963720" y="936360"/>
              <a:chExt cx="2574000" cy="3292560"/>
            </a:xfrm>
          </p:grpSpPr>
          <p:pic>
            <p:nvPicPr>
              <p:cNvPr id="121" name="Picture 5" descr=""/>
              <p:cNvPicPr/>
              <p:nvPr/>
            </p:nvPicPr>
            <p:blipFill>
              <a:blip r:embed="rId2"/>
              <a:stretch/>
            </p:blipFill>
            <p:spPr>
              <a:xfrm>
                <a:off x="979200" y="936360"/>
                <a:ext cx="2558520" cy="3236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2" name="TextBox 6"/>
              <p:cNvSpPr/>
              <p:nvPr/>
            </p:nvSpPr>
            <p:spPr>
              <a:xfrm>
                <a:off x="963720" y="2221200"/>
                <a:ext cx="38304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dk1"/>
                    </a:solidFill>
                    <a:latin typeface="Calibri"/>
                  </a:rPr>
                  <a:t>as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" name="TextBox 7"/>
              <p:cNvSpPr/>
              <p:nvPr/>
            </p:nvSpPr>
            <p:spPr>
              <a:xfrm>
                <a:off x="1802160" y="2502360"/>
                <a:ext cx="42264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dk1"/>
                    </a:solidFill>
                    <a:latin typeface="Calibri"/>
                  </a:rPr>
                  <a:t>bs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TextBox 8"/>
              <p:cNvSpPr/>
              <p:nvPr/>
            </p:nvSpPr>
            <p:spPr>
              <a:xfrm>
                <a:off x="1863720" y="3864960"/>
                <a:ext cx="2811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dk1"/>
                    </a:solidFill>
                    <a:latin typeface="Calibri"/>
                  </a:rPr>
                  <a:t>l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5" name="TextBox 9"/>
            <p:cNvSpPr/>
            <p:nvPr/>
          </p:nvSpPr>
          <p:spPr>
            <a:xfrm>
              <a:off x="1144440" y="1450440"/>
              <a:ext cx="202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TextBox 10"/>
            <p:cNvSpPr/>
            <p:nvPr/>
          </p:nvSpPr>
          <p:spPr>
            <a:xfrm>
              <a:off x="963720" y="3713040"/>
              <a:ext cx="202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TextBox 11"/>
            <p:cNvSpPr/>
            <p:nvPr/>
          </p:nvSpPr>
          <p:spPr>
            <a:xfrm>
              <a:off x="3091320" y="3841200"/>
              <a:ext cx="202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28" name="TextBox 12"/>
                <p:cNvSpPr txBox="1"/>
                <p:nvPr/>
              </p:nvSpPr>
              <p:spPr>
                <a:xfrm>
                  <a:off x="1924560" y="3064320"/>
                  <a:ext cx="202320" cy="2563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𝐴</m:t>
                          </m:r>
                        </m:e>
                        <m:sup>
                          <m:r>
                            <m:t xml:space="preserve">′</m:t>
                          </m:r>
                        </m:sup>
                      </m:sSup>
                    </m:oMath>
                  </a14:m>
                </a:p>
              </p:txBody>
            </p:sp>
          </mc:Choice>
          <mc:Fallback/>
        </mc:AlternateContent>
        <p:sp>
          <p:nvSpPr>
            <p:cNvPr id="129" name="TextBox 15"/>
            <p:cNvSpPr/>
            <p:nvPr/>
          </p:nvSpPr>
          <p:spPr>
            <a:xfrm>
              <a:off x="4215960" y="1796760"/>
              <a:ext cx="202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TextBox 16"/>
            <p:cNvSpPr/>
            <p:nvPr/>
          </p:nvSpPr>
          <p:spPr>
            <a:xfrm>
              <a:off x="4037040" y="3711600"/>
              <a:ext cx="202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TextBox 17"/>
            <p:cNvSpPr/>
            <p:nvPr/>
          </p:nvSpPr>
          <p:spPr>
            <a:xfrm>
              <a:off x="6180480" y="3748320"/>
              <a:ext cx="202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132" name="TextBox 18"/>
                <p:cNvSpPr txBox="1"/>
                <p:nvPr/>
              </p:nvSpPr>
              <p:spPr>
                <a:xfrm>
                  <a:off x="5014800" y="3090960"/>
                  <a:ext cx="202320" cy="2563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𝐴</m:t>
                          </m:r>
                        </m:e>
                        <m:sup>
                          <m:r>
                            <m:t xml:space="preserve">′</m:t>
                          </m:r>
                        </m:sup>
                      </m:sSup>
                    </m:oMath>
                  </a14:m>
                </a:p>
              </p:txBody>
            </p:sp>
          </mc:Choice>
          <mc:Fallback/>
        </mc:AlternateContent>
      </p:grpSp>
      <p:sp>
        <p:nvSpPr>
          <p:cNvPr id="133" name="Arrow: Right 19"/>
          <p:cNvSpPr/>
          <p:nvPr/>
        </p:nvSpPr>
        <p:spPr>
          <a:xfrm>
            <a:off x="3604320" y="2871720"/>
            <a:ext cx="257040" cy="19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4" name="Picture 20" descr=""/>
          <p:cNvPicPr/>
          <p:nvPr/>
        </p:nvPicPr>
        <p:blipFill>
          <a:blip r:embed="rId3"/>
          <a:stretch/>
        </p:blipFill>
        <p:spPr>
          <a:xfrm>
            <a:off x="7138080" y="1388520"/>
            <a:ext cx="2914560" cy="3207600"/>
          </a:xfrm>
          <a:prstGeom prst="rect">
            <a:avLst/>
          </a:prstGeom>
          <a:ln w="0">
            <a:noFill/>
          </a:ln>
        </p:spPr>
      </p:pic>
      <p:sp>
        <p:nvSpPr>
          <p:cNvPr id="135" name="TextBox 21"/>
          <p:cNvSpPr/>
          <p:nvPr/>
        </p:nvSpPr>
        <p:spPr>
          <a:xfrm>
            <a:off x="7652520" y="1427400"/>
            <a:ext cx="22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22"/>
          <p:cNvSpPr/>
          <p:nvPr/>
        </p:nvSpPr>
        <p:spPr>
          <a:xfrm>
            <a:off x="7106760" y="3937320"/>
            <a:ext cx="22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23"/>
          <p:cNvSpPr/>
          <p:nvPr/>
        </p:nvSpPr>
        <p:spPr>
          <a:xfrm>
            <a:off x="9730080" y="3908880"/>
            <a:ext cx="22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38" name="TextBox 24"/>
              <p:cNvSpPr txBox="1"/>
              <p:nvPr/>
            </p:nvSpPr>
            <p:spPr>
              <a:xfrm>
                <a:off x="8140680" y="2808000"/>
                <a:ext cx="22176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𝐴</m:t>
                        </m:r>
                      </m:e>
                      <m:sup>
                        <m:r>
                          <m:t xml:space="preserve">′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39" name="TextBox 25"/>
          <p:cNvSpPr/>
          <p:nvPr/>
        </p:nvSpPr>
        <p:spPr>
          <a:xfrm>
            <a:off x="3091320" y="4752720"/>
            <a:ext cx="5370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theta is a 3 X 1 vector, each entry corresponding to a dihedral angles (the dihedral angle between planes ABC and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Arrow: Right 26"/>
          <p:cNvSpPr/>
          <p:nvPr/>
        </p:nvSpPr>
        <p:spPr>
          <a:xfrm>
            <a:off x="6675120" y="2808000"/>
            <a:ext cx="257040" cy="19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2967480" y="624240"/>
            <a:ext cx="5217480" cy="46774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4"/>
          <p:cNvSpPr/>
          <p:nvPr/>
        </p:nvSpPr>
        <p:spPr>
          <a:xfrm>
            <a:off x="0" y="0"/>
            <a:ext cx="2139120" cy="91260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How to use theta to locate the vertex A?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5"/>
          <p:cNvSpPr/>
          <p:nvPr/>
        </p:nvSpPr>
        <p:spPr>
          <a:xfrm>
            <a:off x="4012560" y="1011960"/>
            <a:ext cx="29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6"/>
          <p:cNvSpPr/>
          <p:nvPr/>
        </p:nvSpPr>
        <p:spPr>
          <a:xfrm>
            <a:off x="3453480" y="4527720"/>
            <a:ext cx="29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7"/>
          <p:cNvSpPr/>
          <p:nvPr/>
        </p:nvSpPr>
        <p:spPr>
          <a:xfrm>
            <a:off x="7634880" y="4527720"/>
            <a:ext cx="29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46" name="TextBox 8"/>
              <p:cNvSpPr txBox="1"/>
              <p:nvPr/>
            </p:nvSpPr>
            <p:spPr>
              <a:xfrm>
                <a:off x="4714200" y="2963160"/>
                <a:ext cx="26604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𝐴</m:t>
                        </m:r>
                      </m:e>
                      <m:sup>
                        <m:r>
                          <m:t xml:space="preserve">′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47" name="TextBox 9"/>
          <p:cNvSpPr/>
          <p:nvPr/>
        </p:nvSpPr>
        <p:spPr>
          <a:xfrm>
            <a:off x="5229000" y="3879720"/>
            <a:ext cx="23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0"/>
          <p:cNvSpPr/>
          <p:nvPr/>
        </p:nvSpPr>
        <p:spPr>
          <a:xfrm>
            <a:off x="4119120" y="4811760"/>
            <a:ext cx="38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1"/>
          <p:cNvSpPr/>
          <p:nvPr/>
        </p:nvSpPr>
        <p:spPr>
          <a:xfrm>
            <a:off x="62280" y="2707560"/>
            <a:ext cx="290484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 is the centroid of the bottom plate.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 is perpendicular to BC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2"/>
          <p:cNvSpPr/>
          <p:nvPr/>
        </p:nvSpPr>
        <p:spPr>
          <a:xfrm>
            <a:off x="8389440" y="222120"/>
            <a:ext cx="3310920" cy="49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If we denote by: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: the ratio of BD to BC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: the ratio of AD to BC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: vector OC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: vector OB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chemeClr val="dk1"/>
                </a:solidFill>
                <a:latin typeface="Calibri"/>
              </a:rPr>
              <a:t>q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: vector OD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: unit vector along BC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H: unit vector along DA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: rotation matrix, angle theta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        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along the axis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P: position of the vertex 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Then, we can have: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LibreOffice/24.2.2.2$Linux_X86_64 LibreOffice_project/420$Build-2</Application>
  <AppVersion>15.0000</AppVersion>
  <Words>791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2020-08-18T02:50:57Z</dcterms:created>
  <dc:creator>Zhe Chen</dc:creator>
  <dc:description/>
  <dc:language>en-US</dc:language>
  <cp:lastModifiedBy/>
  <dcterms:modified xsi:type="dcterms:W3CDTF">2024-05-28T03:53:28Z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