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67" r:id="rId5"/>
    <p:sldId id="259" r:id="rId6"/>
    <p:sldId id="262" r:id="rId7"/>
    <p:sldId id="260" r:id="rId8"/>
    <p:sldId id="261" r:id="rId9"/>
    <p:sldId id="263" r:id="rId10"/>
    <p:sldId id="264" r:id="rId11"/>
    <p:sldId id="265" r:id="rId12"/>
    <p:sldId id="268" r:id="rId13"/>
    <p:sldId id="269" r:id="rId1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5" autoAdjust="0"/>
    <p:restoredTop sz="94660"/>
  </p:normalViewPr>
  <p:slideViewPr>
    <p:cSldViewPr snapToGrid="0">
      <p:cViewPr varScale="1">
        <p:scale>
          <a:sx n="86" d="100"/>
          <a:sy n="86" d="100"/>
        </p:scale>
        <p:origin x="55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5FCA8C-481C-42EF-9BA4-B516820A1A53}" type="datetimeFigureOut">
              <a:rPr lang="zh-TW" altLang="en-US" smtClean="0"/>
              <a:t>2021/6/6</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7BFEF8-AFCD-4225-80CD-68B01A62C1F5}" type="slidenum">
              <a:rPr lang="zh-TW" altLang="en-US" smtClean="0"/>
              <a:t>‹#›</a:t>
            </a:fld>
            <a:endParaRPr lang="zh-TW" altLang="en-US"/>
          </a:p>
        </p:txBody>
      </p:sp>
    </p:spTree>
    <p:extLst>
      <p:ext uri="{BB962C8B-B14F-4D97-AF65-F5344CB8AC3E}">
        <p14:creationId xmlns:p14="http://schemas.microsoft.com/office/powerpoint/2010/main" val="3204700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E69565-4483-4F53-8F9F-03D1E948BF7E}"/>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8B16E184-F5D1-46AD-AE7B-D977FDAC63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7031FFA1-ADE7-4F45-ACC1-0CB2997B9805}"/>
              </a:ext>
            </a:extLst>
          </p:cNvPr>
          <p:cNvSpPr>
            <a:spLocks noGrp="1"/>
          </p:cNvSpPr>
          <p:nvPr>
            <p:ph type="dt" sz="half" idx="10"/>
          </p:nvPr>
        </p:nvSpPr>
        <p:spPr/>
        <p:txBody>
          <a:bodyPr/>
          <a:lstStyle/>
          <a:p>
            <a:fld id="{D70D005F-1FD7-4DDD-8981-B3972B14125E}" type="datetime1">
              <a:rPr lang="zh-TW" altLang="en-US" smtClean="0"/>
              <a:t>2021/6/6</a:t>
            </a:fld>
            <a:endParaRPr lang="zh-TW" altLang="en-US"/>
          </a:p>
        </p:txBody>
      </p:sp>
      <p:sp>
        <p:nvSpPr>
          <p:cNvPr id="5" name="頁尾版面配置區 4">
            <a:extLst>
              <a:ext uri="{FF2B5EF4-FFF2-40B4-BE49-F238E27FC236}">
                <a16:creationId xmlns:a16="http://schemas.microsoft.com/office/drawing/2014/main" id="{AFD05D4E-2FEE-42E0-8478-EFEA3BD7138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AAC8ED2-1181-40AB-AC4B-487800A12689}"/>
              </a:ext>
            </a:extLst>
          </p:cNvPr>
          <p:cNvSpPr>
            <a:spLocks noGrp="1"/>
          </p:cNvSpPr>
          <p:nvPr>
            <p:ph type="sldNum" sz="quarter" idx="12"/>
          </p:nvPr>
        </p:nvSpPr>
        <p:spPr/>
        <p:txBody>
          <a:bodyPr/>
          <a:lstStyle/>
          <a:p>
            <a:fld id="{3B1CCF4E-8B0F-4AE5-A3B9-E1D4086A9FDA}" type="slidenum">
              <a:rPr lang="zh-TW" altLang="en-US" smtClean="0"/>
              <a:t>‹#›</a:t>
            </a:fld>
            <a:endParaRPr lang="zh-TW" altLang="en-US"/>
          </a:p>
        </p:txBody>
      </p:sp>
    </p:spTree>
    <p:extLst>
      <p:ext uri="{BB962C8B-B14F-4D97-AF65-F5344CB8AC3E}">
        <p14:creationId xmlns:p14="http://schemas.microsoft.com/office/powerpoint/2010/main" val="23451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9EB6BD-BED7-4EFA-9DCE-AC55B7665535}"/>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7868A8EB-1602-4875-892A-3958BD749C19}"/>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777C999-1F47-4E8D-B086-B624FB5BDC6E}"/>
              </a:ext>
            </a:extLst>
          </p:cNvPr>
          <p:cNvSpPr>
            <a:spLocks noGrp="1"/>
          </p:cNvSpPr>
          <p:nvPr>
            <p:ph type="dt" sz="half" idx="10"/>
          </p:nvPr>
        </p:nvSpPr>
        <p:spPr/>
        <p:txBody>
          <a:bodyPr/>
          <a:lstStyle/>
          <a:p>
            <a:fld id="{EFB19AB8-6EB0-423E-9B5D-2E1F7EEA3B47}" type="datetime1">
              <a:rPr lang="zh-TW" altLang="en-US" smtClean="0"/>
              <a:t>2021/6/6</a:t>
            </a:fld>
            <a:endParaRPr lang="zh-TW" altLang="en-US"/>
          </a:p>
        </p:txBody>
      </p:sp>
      <p:sp>
        <p:nvSpPr>
          <p:cNvPr id="5" name="頁尾版面配置區 4">
            <a:extLst>
              <a:ext uri="{FF2B5EF4-FFF2-40B4-BE49-F238E27FC236}">
                <a16:creationId xmlns:a16="http://schemas.microsoft.com/office/drawing/2014/main" id="{C73A7C80-8CCD-4D60-87E2-8B7A1E73E70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6D74DCA-C3EA-4896-AA71-0B08323FFCA7}"/>
              </a:ext>
            </a:extLst>
          </p:cNvPr>
          <p:cNvSpPr>
            <a:spLocks noGrp="1"/>
          </p:cNvSpPr>
          <p:nvPr>
            <p:ph type="sldNum" sz="quarter" idx="12"/>
          </p:nvPr>
        </p:nvSpPr>
        <p:spPr/>
        <p:txBody>
          <a:bodyPr/>
          <a:lstStyle/>
          <a:p>
            <a:fld id="{3B1CCF4E-8B0F-4AE5-A3B9-E1D4086A9FDA}" type="slidenum">
              <a:rPr lang="zh-TW" altLang="en-US" smtClean="0"/>
              <a:t>‹#›</a:t>
            </a:fld>
            <a:endParaRPr lang="zh-TW" altLang="en-US"/>
          </a:p>
        </p:txBody>
      </p:sp>
    </p:spTree>
    <p:extLst>
      <p:ext uri="{BB962C8B-B14F-4D97-AF65-F5344CB8AC3E}">
        <p14:creationId xmlns:p14="http://schemas.microsoft.com/office/powerpoint/2010/main" val="3898365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80E458DF-4237-4075-826B-328CAEBC6E4A}"/>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1320CE79-C844-4564-8699-609F81C6DF16}"/>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3CF6BCB-50E4-478C-BF32-2CCBB71BFF69}"/>
              </a:ext>
            </a:extLst>
          </p:cNvPr>
          <p:cNvSpPr>
            <a:spLocks noGrp="1"/>
          </p:cNvSpPr>
          <p:nvPr>
            <p:ph type="dt" sz="half" idx="10"/>
          </p:nvPr>
        </p:nvSpPr>
        <p:spPr/>
        <p:txBody>
          <a:bodyPr/>
          <a:lstStyle/>
          <a:p>
            <a:fld id="{39066F19-3A24-4707-BCE0-C263589F9CA1}" type="datetime1">
              <a:rPr lang="zh-TW" altLang="en-US" smtClean="0"/>
              <a:t>2021/6/6</a:t>
            </a:fld>
            <a:endParaRPr lang="zh-TW" altLang="en-US"/>
          </a:p>
        </p:txBody>
      </p:sp>
      <p:sp>
        <p:nvSpPr>
          <p:cNvPr id="5" name="頁尾版面配置區 4">
            <a:extLst>
              <a:ext uri="{FF2B5EF4-FFF2-40B4-BE49-F238E27FC236}">
                <a16:creationId xmlns:a16="http://schemas.microsoft.com/office/drawing/2014/main" id="{234D1F6B-1760-4CF7-8A01-B41D79B71FA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8F9B5D7-266A-4861-A3AD-A0B31EACC522}"/>
              </a:ext>
            </a:extLst>
          </p:cNvPr>
          <p:cNvSpPr>
            <a:spLocks noGrp="1"/>
          </p:cNvSpPr>
          <p:nvPr>
            <p:ph type="sldNum" sz="quarter" idx="12"/>
          </p:nvPr>
        </p:nvSpPr>
        <p:spPr/>
        <p:txBody>
          <a:bodyPr/>
          <a:lstStyle/>
          <a:p>
            <a:fld id="{3B1CCF4E-8B0F-4AE5-A3B9-E1D4086A9FDA}" type="slidenum">
              <a:rPr lang="zh-TW" altLang="en-US" smtClean="0"/>
              <a:t>‹#›</a:t>
            </a:fld>
            <a:endParaRPr lang="zh-TW" altLang="en-US"/>
          </a:p>
        </p:txBody>
      </p:sp>
    </p:spTree>
    <p:extLst>
      <p:ext uri="{BB962C8B-B14F-4D97-AF65-F5344CB8AC3E}">
        <p14:creationId xmlns:p14="http://schemas.microsoft.com/office/powerpoint/2010/main" val="3376770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4D31A6-DAF1-49A2-8239-235A47F8E439}"/>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27E7693A-0CD9-4F7E-BF68-3F3E00BD3E9D}"/>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80F206E-247E-4EBF-828C-A2C3E09B0747}"/>
              </a:ext>
            </a:extLst>
          </p:cNvPr>
          <p:cNvSpPr>
            <a:spLocks noGrp="1"/>
          </p:cNvSpPr>
          <p:nvPr>
            <p:ph type="dt" sz="half" idx="10"/>
          </p:nvPr>
        </p:nvSpPr>
        <p:spPr/>
        <p:txBody>
          <a:bodyPr/>
          <a:lstStyle/>
          <a:p>
            <a:fld id="{F7AD3BDC-5E17-4B0F-A858-B25935EF591F}" type="datetime1">
              <a:rPr lang="zh-TW" altLang="en-US" smtClean="0"/>
              <a:t>2021/6/6</a:t>
            </a:fld>
            <a:endParaRPr lang="zh-TW" altLang="en-US"/>
          </a:p>
        </p:txBody>
      </p:sp>
      <p:sp>
        <p:nvSpPr>
          <p:cNvPr id="5" name="頁尾版面配置區 4">
            <a:extLst>
              <a:ext uri="{FF2B5EF4-FFF2-40B4-BE49-F238E27FC236}">
                <a16:creationId xmlns:a16="http://schemas.microsoft.com/office/drawing/2014/main" id="{E36A9AA2-CDBD-4BE3-B4FC-12F5E8C89FF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DCE8258-6BF1-4A04-B8E1-2226255E509B}"/>
              </a:ext>
            </a:extLst>
          </p:cNvPr>
          <p:cNvSpPr>
            <a:spLocks noGrp="1"/>
          </p:cNvSpPr>
          <p:nvPr>
            <p:ph type="sldNum" sz="quarter" idx="12"/>
          </p:nvPr>
        </p:nvSpPr>
        <p:spPr/>
        <p:txBody>
          <a:bodyPr/>
          <a:lstStyle/>
          <a:p>
            <a:fld id="{3B1CCF4E-8B0F-4AE5-A3B9-E1D4086A9FDA}" type="slidenum">
              <a:rPr lang="zh-TW" altLang="en-US" smtClean="0"/>
              <a:t>‹#›</a:t>
            </a:fld>
            <a:endParaRPr lang="zh-TW" altLang="en-US"/>
          </a:p>
        </p:txBody>
      </p:sp>
    </p:spTree>
    <p:extLst>
      <p:ext uri="{BB962C8B-B14F-4D97-AF65-F5344CB8AC3E}">
        <p14:creationId xmlns:p14="http://schemas.microsoft.com/office/powerpoint/2010/main" val="3775034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9440CF-08A0-401D-909D-755010901877}"/>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6C155043-DD38-4A7E-A9FC-EFB0BD78D8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A31B9486-31CA-4305-B168-A0F526E5C68B}"/>
              </a:ext>
            </a:extLst>
          </p:cNvPr>
          <p:cNvSpPr>
            <a:spLocks noGrp="1"/>
          </p:cNvSpPr>
          <p:nvPr>
            <p:ph type="dt" sz="half" idx="10"/>
          </p:nvPr>
        </p:nvSpPr>
        <p:spPr/>
        <p:txBody>
          <a:bodyPr/>
          <a:lstStyle/>
          <a:p>
            <a:fld id="{305AEFB9-4AEE-4896-AD3E-A98472385540}" type="datetime1">
              <a:rPr lang="zh-TW" altLang="en-US" smtClean="0"/>
              <a:t>2021/6/6</a:t>
            </a:fld>
            <a:endParaRPr lang="zh-TW" altLang="en-US"/>
          </a:p>
        </p:txBody>
      </p:sp>
      <p:sp>
        <p:nvSpPr>
          <p:cNvPr id="5" name="頁尾版面配置區 4">
            <a:extLst>
              <a:ext uri="{FF2B5EF4-FFF2-40B4-BE49-F238E27FC236}">
                <a16:creationId xmlns:a16="http://schemas.microsoft.com/office/drawing/2014/main" id="{766300AF-60FD-455D-BA08-9EA2D224C5A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917EF2F-065F-4821-9FFE-068CECDA8D9C}"/>
              </a:ext>
            </a:extLst>
          </p:cNvPr>
          <p:cNvSpPr>
            <a:spLocks noGrp="1"/>
          </p:cNvSpPr>
          <p:nvPr>
            <p:ph type="sldNum" sz="quarter" idx="12"/>
          </p:nvPr>
        </p:nvSpPr>
        <p:spPr/>
        <p:txBody>
          <a:bodyPr/>
          <a:lstStyle/>
          <a:p>
            <a:fld id="{3B1CCF4E-8B0F-4AE5-A3B9-E1D4086A9FDA}" type="slidenum">
              <a:rPr lang="zh-TW" altLang="en-US" smtClean="0"/>
              <a:t>‹#›</a:t>
            </a:fld>
            <a:endParaRPr lang="zh-TW" altLang="en-US"/>
          </a:p>
        </p:txBody>
      </p:sp>
    </p:spTree>
    <p:extLst>
      <p:ext uri="{BB962C8B-B14F-4D97-AF65-F5344CB8AC3E}">
        <p14:creationId xmlns:p14="http://schemas.microsoft.com/office/powerpoint/2010/main" val="1462733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CBC3D3-106F-4189-83DE-EED4AC5D502D}"/>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08503823-AE72-4EF2-ACAB-AA7C76797E7C}"/>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21709C0D-6121-48D6-B674-0F992F725307}"/>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C00EF01F-A1E1-41F6-B5EE-958C8DC1F8C1}"/>
              </a:ext>
            </a:extLst>
          </p:cNvPr>
          <p:cNvSpPr>
            <a:spLocks noGrp="1"/>
          </p:cNvSpPr>
          <p:nvPr>
            <p:ph type="dt" sz="half" idx="10"/>
          </p:nvPr>
        </p:nvSpPr>
        <p:spPr/>
        <p:txBody>
          <a:bodyPr/>
          <a:lstStyle/>
          <a:p>
            <a:fld id="{C1E5277E-51FE-459A-9226-2A0770B1A415}" type="datetime1">
              <a:rPr lang="zh-TW" altLang="en-US" smtClean="0"/>
              <a:t>2021/6/6</a:t>
            </a:fld>
            <a:endParaRPr lang="zh-TW" altLang="en-US"/>
          </a:p>
        </p:txBody>
      </p:sp>
      <p:sp>
        <p:nvSpPr>
          <p:cNvPr id="6" name="頁尾版面配置區 5">
            <a:extLst>
              <a:ext uri="{FF2B5EF4-FFF2-40B4-BE49-F238E27FC236}">
                <a16:creationId xmlns:a16="http://schemas.microsoft.com/office/drawing/2014/main" id="{891CBCCA-9F71-4742-BA95-1784C2870F5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69C943C-66D1-4B14-894F-E1C94D7F33F2}"/>
              </a:ext>
            </a:extLst>
          </p:cNvPr>
          <p:cNvSpPr>
            <a:spLocks noGrp="1"/>
          </p:cNvSpPr>
          <p:nvPr>
            <p:ph type="sldNum" sz="quarter" idx="12"/>
          </p:nvPr>
        </p:nvSpPr>
        <p:spPr/>
        <p:txBody>
          <a:bodyPr/>
          <a:lstStyle/>
          <a:p>
            <a:fld id="{3B1CCF4E-8B0F-4AE5-A3B9-E1D4086A9FDA}" type="slidenum">
              <a:rPr lang="zh-TW" altLang="en-US" smtClean="0"/>
              <a:t>‹#›</a:t>
            </a:fld>
            <a:endParaRPr lang="zh-TW" altLang="en-US"/>
          </a:p>
        </p:txBody>
      </p:sp>
    </p:spTree>
    <p:extLst>
      <p:ext uri="{BB962C8B-B14F-4D97-AF65-F5344CB8AC3E}">
        <p14:creationId xmlns:p14="http://schemas.microsoft.com/office/powerpoint/2010/main" val="2427990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72600D-B0E5-455C-AF0B-43BC092EC48D}"/>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5DA15FB-48F3-48B2-BCBE-52DEA29201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E0EBDC1D-2E48-4F92-81CA-CD4DB32C0628}"/>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43735035-A3E2-485E-AE5C-E3B9E644CD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A6861DB1-10DE-4BE0-BBD3-2E5CDD70DEC1}"/>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0694BB58-EC98-441B-922C-E99835A45203}"/>
              </a:ext>
            </a:extLst>
          </p:cNvPr>
          <p:cNvSpPr>
            <a:spLocks noGrp="1"/>
          </p:cNvSpPr>
          <p:nvPr>
            <p:ph type="dt" sz="half" idx="10"/>
          </p:nvPr>
        </p:nvSpPr>
        <p:spPr/>
        <p:txBody>
          <a:bodyPr/>
          <a:lstStyle/>
          <a:p>
            <a:fld id="{B7E00902-1FC3-430E-B3AA-2E409031CA07}" type="datetime1">
              <a:rPr lang="zh-TW" altLang="en-US" smtClean="0"/>
              <a:t>2021/6/6</a:t>
            </a:fld>
            <a:endParaRPr lang="zh-TW" altLang="en-US"/>
          </a:p>
        </p:txBody>
      </p:sp>
      <p:sp>
        <p:nvSpPr>
          <p:cNvPr id="8" name="頁尾版面配置區 7">
            <a:extLst>
              <a:ext uri="{FF2B5EF4-FFF2-40B4-BE49-F238E27FC236}">
                <a16:creationId xmlns:a16="http://schemas.microsoft.com/office/drawing/2014/main" id="{75D9F5CC-50FD-49B6-9A14-44D656864B59}"/>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969D558F-5AE8-4E1D-B27A-7036D5AD6C09}"/>
              </a:ext>
            </a:extLst>
          </p:cNvPr>
          <p:cNvSpPr>
            <a:spLocks noGrp="1"/>
          </p:cNvSpPr>
          <p:nvPr>
            <p:ph type="sldNum" sz="quarter" idx="12"/>
          </p:nvPr>
        </p:nvSpPr>
        <p:spPr/>
        <p:txBody>
          <a:bodyPr/>
          <a:lstStyle/>
          <a:p>
            <a:fld id="{3B1CCF4E-8B0F-4AE5-A3B9-E1D4086A9FDA}" type="slidenum">
              <a:rPr lang="zh-TW" altLang="en-US" smtClean="0"/>
              <a:t>‹#›</a:t>
            </a:fld>
            <a:endParaRPr lang="zh-TW" altLang="en-US"/>
          </a:p>
        </p:txBody>
      </p:sp>
    </p:spTree>
    <p:extLst>
      <p:ext uri="{BB962C8B-B14F-4D97-AF65-F5344CB8AC3E}">
        <p14:creationId xmlns:p14="http://schemas.microsoft.com/office/powerpoint/2010/main" val="2682757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B1895D-A1B1-47AE-BDF4-B1BD0719AD2B}"/>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E87E4349-FA44-4130-88D3-7980083F5F88}"/>
              </a:ext>
            </a:extLst>
          </p:cNvPr>
          <p:cNvSpPr>
            <a:spLocks noGrp="1"/>
          </p:cNvSpPr>
          <p:nvPr>
            <p:ph type="dt" sz="half" idx="10"/>
          </p:nvPr>
        </p:nvSpPr>
        <p:spPr/>
        <p:txBody>
          <a:bodyPr/>
          <a:lstStyle/>
          <a:p>
            <a:fld id="{E5FE0C44-F689-4EA3-AC75-9AD83FEE2C59}" type="datetime1">
              <a:rPr lang="zh-TW" altLang="en-US" smtClean="0"/>
              <a:t>2021/6/6</a:t>
            </a:fld>
            <a:endParaRPr lang="zh-TW" altLang="en-US"/>
          </a:p>
        </p:txBody>
      </p:sp>
      <p:sp>
        <p:nvSpPr>
          <p:cNvPr id="4" name="頁尾版面配置區 3">
            <a:extLst>
              <a:ext uri="{FF2B5EF4-FFF2-40B4-BE49-F238E27FC236}">
                <a16:creationId xmlns:a16="http://schemas.microsoft.com/office/drawing/2014/main" id="{2606819B-C872-4F87-8C84-4E39B887C9EC}"/>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25381131-5C1B-4E11-8A39-3536C5A62323}"/>
              </a:ext>
            </a:extLst>
          </p:cNvPr>
          <p:cNvSpPr>
            <a:spLocks noGrp="1"/>
          </p:cNvSpPr>
          <p:nvPr>
            <p:ph type="sldNum" sz="quarter" idx="12"/>
          </p:nvPr>
        </p:nvSpPr>
        <p:spPr/>
        <p:txBody>
          <a:bodyPr/>
          <a:lstStyle/>
          <a:p>
            <a:fld id="{3B1CCF4E-8B0F-4AE5-A3B9-E1D4086A9FDA}" type="slidenum">
              <a:rPr lang="zh-TW" altLang="en-US" smtClean="0"/>
              <a:t>‹#›</a:t>
            </a:fld>
            <a:endParaRPr lang="zh-TW" altLang="en-US"/>
          </a:p>
        </p:txBody>
      </p:sp>
    </p:spTree>
    <p:extLst>
      <p:ext uri="{BB962C8B-B14F-4D97-AF65-F5344CB8AC3E}">
        <p14:creationId xmlns:p14="http://schemas.microsoft.com/office/powerpoint/2010/main" val="3762829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5A132E3E-AF29-4A18-A51C-E0AD82E5A0F6}"/>
              </a:ext>
            </a:extLst>
          </p:cNvPr>
          <p:cNvSpPr>
            <a:spLocks noGrp="1"/>
          </p:cNvSpPr>
          <p:nvPr>
            <p:ph type="dt" sz="half" idx="10"/>
          </p:nvPr>
        </p:nvSpPr>
        <p:spPr/>
        <p:txBody>
          <a:bodyPr/>
          <a:lstStyle/>
          <a:p>
            <a:fld id="{1B049F0E-116E-45EF-9DD4-6BE4389157EE}" type="datetime1">
              <a:rPr lang="zh-TW" altLang="en-US" smtClean="0"/>
              <a:t>2021/6/6</a:t>
            </a:fld>
            <a:endParaRPr lang="zh-TW" altLang="en-US"/>
          </a:p>
        </p:txBody>
      </p:sp>
      <p:sp>
        <p:nvSpPr>
          <p:cNvPr id="3" name="頁尾版面配置區 2">
            <a:extLst>
              <a:ext uri="{FF2B5EF4-FFF2-40B4-BE49-F238E27FC236}">
                <a16:creationId xmlns:a16="http://schemas.microsoft.com/office/drawing/2014/main" id="{F139838E-8E02-40E9-BF47-BEB813322202}"/>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CF9E99B4-8FF3-40C6-B60D-1224D3178E92}"/>
              </a:ext>
            </a:extLst>
          </p:cNvPr>
          <p:cNvSpPr>
            <a:spLocks noGrp="1"/>
          </p:cNvSpPr>
          <p:nvPr>
            <p:ph type="sldNum" sz="quarter" idx="12"/>
          </p:nvPr>
        </p:nvSpPr>
        <p:spPr/>
        <p:txBody>
          <a:bodyPr/>
          <a:lstStyle/>
          <a:p>
            <a:fld id="{3B1CCF4E-8B0F-4AE5-A3B9-E1D4086A9FDA}" type="slidenum">
              <a:rPr lang="zh-TW" altLang="en-US" smtClean="0"/>
              <a:t>‹#›</a:t>
            </a:fld>
            <a:endParaRPr lang="zh-TW" altLang="en-US"/>
          </a:p>
        </p:txBody>
      </p:sp>
    </p:spTree>
    <p:extLst>
      <p:ext uri="{BB962C8B-B14F-4D97-AF65-F5344CB8AC3E}">
        <p14:creationId xmlns:p14="http://schemas.microsoft.com/office/powerpoint/2010/main" val="1975594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C459DE-96E1-42B9-B59D-0FDEA67E0FF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43ADCA23-A916-4A07-AFF4-B3FAA56EE0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F66F2AF-D222-4828-9953-BACF1284C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EC2BFD61-B0CF-4CCE-8971-26ACFDBF9E23}"/>
              </a:ext>
            </a:extLst>
          </p:cNvPr>
          <p:cNvSpPr>
            <a:spLocks noGrp="1"/>
          </p:cNvSpPr>
          <p:nvPr>
            <p:ph type="dt" sz="half" idx="10"/>
          </p:nvPr>
        </p:nvSpPr>
        <p:spPr/>
        <p:txBody>
          <a:bodyPr/>
          <a:lstStyle/>
          <a:p>
            <a:fld id="{321DADCB-A834-4DFE-9DC4-C52C1BB8AFA8}" type="datetime1">
              <a:rPr lang="zh-TW" altLang="en-US" smtClean="0"/>
              <a:t>2021/6/6</a:t>
            </a:fld>
            <a:endParaRPr lang="zh-TW" altLang="en-US"/>
          </a:p>
        </p:txBody>
      </p:sp>
      <p:sp>
        <p:nvSpPr>
          <p:cNvPr id="6" name="頁尾版面配置區 5">
            <a:extLst>
              <a:ext uri="{FF2B5EF4-FFF2-40B4-BE49-F238E27FC236}">
                <a16:creationId xmlns:a16="http://schemas.microsoft.com/office/drawing/2014/main" id="{2E654EEF-5BB2-4CA1-8981-9D9F1B10463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73941F4-B81B-4124-90BF-281C75C1C2DC}"/>
              </a:ext>
            </a:extLst>
          </p:cNvPr>
          <p:cNvSpPr>
            <a:spLocks noGrp="1"/>
          </p:cNvSpPr>
          <p:nvPr>
            <p:ph type="sldNum" sz="quarter" idx="12"/>
          </p:nvPr>
        </p:nvSpPr>
        <p:spPr/>
        <p:txBody>
          <a:bodyPr/>
          <a:lstStyle/>
          <a:p>
            <a:fld id="{3B1CCF4E-8B0F-4AE5-A3B9-E1D4086A9FDA}" type="slidenum">
              <a:rPr lang="zh-TW" altLang="en-US" smtClean="0"/>
              <a:t>‹#›</a:t>
            </a:fld>
            <a:endParaRPr lang="zh-TW" altLang="en-US"/>
          </a:p>
        </p:txBody>
      </p:sp>
    </p:spTree>
    <p:extLst>
      <p:ext uri="{BB962C8B-B14F-4D97-AF65-F5344CB8AC3E}">
        <p14:creationId xmlns:p14="http://schemas.microsoft.com/office/powerpoint/2010/main" val="861390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A733F34-2721-4806-BB8F-B2207B4D664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DE43E2FB-22F0-497D-A991-2D9977BDA3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4296801C-0C26-4824-84A7-4AEE48893F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F568E87E-9612-45D6-83B6-54570E4191F2}"/>
              </a:ext>
            </a:extLst>
          </p:cNvPr>
          <p:cNvSpPr>
            <a:spLocks noGrp="1"/>
          </p:cNvSpPr>
          <p:nvPr>
            <p:ph type="dt" sz="half" idx="10"/>
          </p:nvPr>
        </p:nvSpPr>
        <p:spPr/>
        <p:txBody>
          <a:bodyPr/>
          <a:lstStyle/>
          <a:p>
            <a:fld id="{38442F9C-BCCF-4E76-80FA-F9A584BA5727}" type="datetime1">
              <a:rPr lang="zh-TW" altLang="en-US" smtClean="0"/>
              <a:t>2021/6/6</a:t>
            </a:fld>
            <a:endParaRPr lang="zh-TW" altLang="en-US"/>
          </a:p>
        </p:txBody>
      </p:sp>
      <p:sp>
        <p:nvSpPr>
          <p:cNvPr id="6" name="頁尾版面配置區 5">
            <a:extLst>
              <a:ext uri="{FF2B5EF4-FFF2-40B4-BE49-F238E27FC236}">
                <a16:creationId xmlns:a16="http://schemas.microsoft.com/office/drawing/2014/main" id="{4F23FE22-A1BD-4713-9CCE-CC3C82A785B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A887B31-5E20-4970-8950-146C1D04512D}"/>
              </a:ext>
            </a:extLst>
          </p:cNvPr>
          <p:cNvSpPr>
            <a:spLocks noGrp="1"/>
          </p:cNvSpPr>
          <p:nvPr>
            <p:ph type="sldNum" sz="quarter" idx="12"/>
          </p:nvPr>
        </p:nvSpPr>
        <p:spPr/>
        <p:txBody>
          <a:bodyPr/>
          <a:lstStyle/>
          <a:p>
            <a:fld id="{3B1CCF4E-8B0F-4AE5-A3B9-E1D4086A9FDA}" type="slidenum">
              <a:rPr lang="zh-TW" altLang="en-US" smtClean="0"/>
              <a:t>‹#›</a:t>
            </a:fld>
            <a:endParaRPr lang="zh-TW" altLang="en-US"/>
          </a:p>
        </p:txBody>
      </p:sp>
    </p:spTree>
    <p:extLst>
      <p:ext uri="{BB962C8B-B14F-4D97-AF65-F5344CB8AC3E}">
        <p14:creationId xmlns:p14="http://schemas.microsoft.com/office/powerpoint/2010/main" val="1989665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2C55D21F-6BAA-4D75-BF3E-C8E9A51627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06B12DE-CA62-45A5-8A6D-B437EAE219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E7FA518-FB63-491E-A4FD-8A3EA356C5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4AF75-69E2-4EDA-A56D-9B1A83A246F9}" type="datetime1">
              <a:rPr lang="zh-TW" altLang="en-US" smtClean="0"/>
              <a:t>2021/6/6</a:t>
            </a:fld>
            <a:endParaRPr lang="zh-TW" altLang="en-US"/>
          </a:p>
        </p:txBody>
      </p:sp>
      <p:sp>
        <p:nvSpPr>
          <p:cNvPr id="5" name="頁尾版面配置區 4">
            <a:extLst>
              <a:ext uri="{FF2B5EF4-FFF2-40B4-BE49-F238E27FC236}">
                <a16:creationId xmlns:a16="http://schemas.microsoft.com/office/drawing/2014/main" id="{53422C42-480E-4EF1-94F2-60B40D188D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B9508861-4149-405D-8AE5-043256BA23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1CCF4E-8B0F-4AE5-A3B9-E1D4086A9FDA}" type="slidenum">
              <a:rPr lang="zh-TW" altLang="en-US" smtClean="0"/>
              <a:t>‹#›</a:t>
            </a:fld>
            <a:endParaRPr lang="zh-TW" altLang="en-US"/>
          </a:p>
        </p:txBody>
      </p:sp>
    </p:spTree>
    <p:extLst>
      <p:ext uri="{BB962C8B-B14F-4D97-AF65-F5344CB8AC3E}">
        <p14:creationId xmlns:p14="http://schemas.microsoft.com/office/powerpoint/2010/main" val="832641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230F27-9F9C-4D64-B32E-E060BC2E6389}"/>
              </a:ext>
            </a:extLst>
          </p:cNvPr>
          <p:cNvSpPr>
            <a:spLocks noGrp="1"/>
          </p:cNvSpPr>
          <p:nvPr>
            <p:ph type="ctrTitle"/>
          </p:nvPr>
        </p:nvSpPr>
        <p:spPr/>
        <p:txBody>
          <a:bodyPr/>
          <a:lstStyle/>
          <a:p>
            <a:r>
              <a:rPr lang="zh-TW" altLang="en-US" dirty="0"/>
              <a:t>基於遊戲的機器學習入門</a:t>
            </a:r>
          </a:p>
        </p:txBody>
      </p:sp>
      <p:sp>
        <p:nvSpPr>
          <p:cNvPr id="3" name="副標題 2">
            <a:extLst>
              <a:ext uri="{FF2B5EF4-FFF2-40B4-BE49-F238E27FC236}">
                <a16:creationId xmlns:a16="http://schemas.microsoft.com/office/drawing/2014/main" id="{BB521747-811C-406C-BC65-12933B09D6F5}"/>
              </a:ext>
            </a:extLst>
          </p:cNvPr>
          <p:cNvSpPr>
            <a:spLocks noGrp="1"/>
          </p:cNvSpPr>
          <p:nvPr>
            <p:ph type="subTitle" idx="1"/>
          </p:nvPr>
        </p:nvSpPr>
        <p:spPr/>
        <p:txBody>
          <a:bodyPr/>
          <a:lstStyle/>
          <a:p>
            <a:r>
              <a:rPr lang="zh-TW" altLang="en-US" dirty="0"/>
              <a:t>作業四</a:t>
            </a:r>
          </a:p>
        </p:txBody>
      </p:sp>
      <p:sp>
        <p:nvSpPr>
          <p:cNvPr id="4" name="投影片編號版面配置區 3">
            <a:extLst>
              <a:ext uri="{FF2B5EF4-FFF2-40B4-BE49-F238E27FC236}">
                <a16:creationId xmlns:a16="http://schemas.microsoft.com/office/drawing/2014/main" id="{8EC89E1A-67B7-4F26-8D43-C5EA90F3C27B}"/>
              </a:ext>
            </a:extLst>
          </p:cNvPr>
          <p:cNvSpPr>
            <a:spLocks noGrp="1"/>
          </p:cNvSpPr>
          <p:nvPr>
            <p:ph type="sldNum" sz="quarter" idx="12"/>
          </p:nvPr>
        </p:nvSpPr>
        <p:spPr/>
        <p:txBody>
          <a:bodyPr/>
          <a:lstStyle/>
          <a:p>
            <a:fld id="{3B1CCF4E-8B0F-4AE5-A3B9-E1D4086A9FDA}" type="slidenum">
              <a:rPr lang="zh-TW" altLang="en-US" smtClean="0"/>
              <a:t>1</a:t>
            </a:fld>
            <a:endParaRPr lang="zh-TW" altLang="en-US"/>
          </a:p>
        </p:txBody>
      </p:sp>
    </p:spTree>
    <p:extLst>
      <p:ext uri="{BB962C8B-B14F-4D97-AF65-F5344CB8AC3E}">
        <p14:creationId xmlns:p14="http://schemas.microsoft.com/office/powerpoint/2010/main" val="2601128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E3E321E-E02C-42EA-BF12-44466EE4A5A8}"/>
              </a:ext>
            </a:extLst>
          </p:cNvPr>
          <p:cNvSpPr>
            <a:spLocks noGrp="1"/>
          </p:cNvSpPr>
          <p:nvPr>
            <p:ph type="title"/>
          </p:nvPr>
        </p:nvSpPr>
        <p:spPr/>
        <p:txBody>
          <a:bodyPr/>
          <a:lstStyle/>
          <a:p>
            <a:r>
              <a:rPr lang="en-US" altLang="zh-TW" dirty="0"/>
              <a:t>Discussion</a:t>
            </a:r>
            <a:r>
              <a:rPr lang="zh-TW" altLang="en-US" dirty="0"/>
              <a:t> </a:t>
            </a:r>
            <a:r>
              <a:rPr lang="en-US" altLang="zh-TW" dirty="0"/>
              <a:t>–</a:t>
            </a:r>
            <a:r>
              <a:rPr lang="zh-TW" altLang="en-US" dirty="0"/>
              <a:t> </a:t>
            </a:r>
            <a:r>
              <a:rPr lang="en-US" altLang="zh-TW" dirty="0"/>
              <a:t>Q-learning(</a:t>
            </a:r>
            <a:r>
              <a:rPr lang="en-US" altLang="zh-TW" dirty="0" err="1"/>
              <a:t>con’d</a:t>
            </a:r>
            <a:r>
              <a:rPr lang="en-US" altLang="zh-TW" dirty="0"/>
              <a:t>)</a:t>
            </a:r>
            <a:endParaRPr lang="zh-TW" altLang="en-US" dirty="0"/>
          </a:p>
        </p:txBody>
      </p:sp>
      <p:sp>
        <p:nvSpPr>
          <p:cNvPr id="3" name="內容版面配置區 2">
            <a:extLst>
              <a:ext uri="{FF2B5EF4-FFF2-40B4-BE49-F238E27FC236}">
                <a16:creationId xmlns:a16="http://schemas.microsoft.com/office/drawing/2014/main" id="{36097D4B-21BE-4C1B-9C93-6BFB87FD2735}"/>
              </a:ext>
            </a:extLst>
          </p:cNvPr>
          <p:cNvSpPr>
            <a:spLocks noGrp="1"/>
          </p:cNvSpPr>
          <p:nvPr>
            <p:ph idx="1"/>
          </p:nvPr>
        </p:nvSpPr>
        <p:spPr/>
        <p:txBody>
          <a:bodyPr>
            <a:normAutofit fontScale="85000" lnSpcReduction="10000"/>
          </a:bodyPr>
          <a:lstStyle/>
          <a:p>
            <a:pPr>
              <a:lnSpc>
                <a:spcPct val="160000"/>
              </a:lnSpc>
            </a:pPr>
            <a:r>
              <a:rPr lang="zh-TW" altLang="en-US" sz="3100" dirty="0"/>
              <a:t>基礎：</a:t>
            </a:r>
            <a:endParaRPr lang="en-US" altLang="zh-TW" sz="3100" dirty="0"/>
          </a:p>
          <a:p>
            <a:pPr lvl="1">
              <a:lnSpc>
                <a:spcPct val="160000"/>
              </a:lnSpc>
            </a:pPr>
            <a:r>
              <a:rPr lang="zh-TW" altLang="en-US" dirty="0"/>
              <a:t>訓練次數：</a:t>
            </a:r>
            <a:endParaRPr lang="en-US" altLang="zh-TW" dirty="0"/>
          </a:p>
          <a:p>
            <a:pPr lvl="2">
              <a:lnSpc>
                <a:spcPct val="160000"/>
              </a:lnSpc>
            </a:pPr>
            <a:r>
              <a:rPr lang="zh-TW" altLang="en-US" dirty="0"/>
              <a:t>我原先以為訓練次數多了之後會讓慢慢呈現訓練效果，但是成效都不好，最多訓練到</a:t>
            </a:r>
            <a:r>
              <a:rPr lang="en-US" altLang="zh-TW" dirty="0"/>
              <a:t>20000</a:t>
            </a:r>
            <a:r>
              <a:rPr lang="zh-TW" altLang="en-US" dirty="0"/>
              <a:t>代</a:t>
            </a:r>
            <a:r>
              <a:rPr lang="en-US" altLang="zh-TW" dirty="0"/>
              <a:t>…</a:t>
            </a:r>
          </a:p>
          <a:p>
            <a:pPr lvl="2">
              <a:lnSpc>
                <a:spcPct val="160000"/>
              </a:lnSpc>
            </a:pPr>
            <a:r>
              <a:rPr lang="zh-TW" altLang="en-US" dirty="0"/>
              <a:t>全部都有收斂，只是結果就是以下幾種：</a:t>
            </a:r>
            <a:endParaRPr lang="en-US" altLang="zh-TW" dirty="0"/>
          </a:p>
          <a:p>
            <a:pPr lvl="3">
              <a:lnSpc>
                <a:spcPct val="160000"/>
              </a:lnSpc>
            </a:pPr>
            <a:r>
              <a:rPr lang="zh-TW" altLang="en-US" dirty="0"/>
              <a:t>蛇透過我的</a:t>
            </a:r>
            <a:r>
              <a:rPr lang="en-US" altLang="zh-TW" dirty="0"/>
              <a:t>reward</a:t>
            </a:r>
            <a:r>
              <a:rPr lang="zh-TW" altLang="en-US" dirty="0"/>
              <a:t>設定機制，抓到設計漏洞（進階篇會詳細描述）</a:t>
            </a:r>
            <a:endParaRPr lang="en-US" altLang="zh-TW" dirty="0"/>
          </a:p>
          <a:p>
            <a:pPr lvl="3">
              <a:lnSpc>
                <a:spcPct val="160000"/>
              </a:lnSpc>
            </a:pPr>
            <a:r>
              <a:rPr lang="zh-TW" altLang="en-US" dirty="0"/>
              <a:t>直接跑去自殺</a:t>
            </a:r>
            <a:endParaRPr lang="en-US" altLang="zh-TW" dirty="0"/>
          </a:p>
          <a:p>
            <a:pPr lvl="3">
              <a:lnSpc>
                <a:spcPct val="160000"/>
              </a:lnSpc>
            </a:pPr>
            <a:r>
              <a:rPr lang="zh-TW" altLang="en-US" dirty="0"/>
              <a:t>先跑到最底，然後往上吃掉所有出現的食物，不過不會往下回去吃在下方出現的食物</a:t>
            </a:r>
            <a:endParaRPr lang="en-US" altLang="zh-TW" dirty="0"/>
          </a:p>
          <a:p>
            <a:pPr lvl="2">
              <a:lnSpc>
                <a:spcPct val="160000"/>
              </a:lnSpc>
            </a:pPr>
            <a:r>
              <a:rPr lang="zh-TW" altLang="en-US" dirty="0"/>
              <a:t>因此我認為，訓練次數過少的確是無法達到效果，但是過多時會使模型收斂，因此也不需要跑太多（可以設立</a:t>
            </a:r>
            <a:r>
              <a:rPr lang="en-US" altLang="zh-TW" dirty="0"/>
              <a:t>early stop</a:t>
            </a:r>
            <a:r>
              <a:rPr lang="zh-TW" altLang="en-US" dirty="0"/>
              <a:t>，不過我這次沒有實作）</a:t>
            </a:r>
            <a:endParaRPr lang="en-US" altLang="zh-TW" dirty="0"/>
          </a:p>
        </p:txBody>
      </p:sp>
      <p:sp>
        <p:nvSpPr>
          <p:cNvPr id="4" name="投影片編號版面配置區 3">
            <a:extLst>
              <a:ext uri="{FF2B5EF4-FFF2-40B4-BE49-F238E27FC236}">
                <a16:creationId xmlns:a16="http://schemas.microsoft.com/office/drawing/2014/main" id="{8EC02CBC-7B33-4A6C-9699-48602EA06E06}"/>
              </a:ext>
            </a:extLst>
          </p:cNvPr>
          <p:cNvSpPr>
            <a:spLocks noGrp="1"/>
          </p:cNvSpPr>
          <p:nvPr>
            <p:ph type="sldNum" sz="quarter" idx="12"/>
          </p:nvPr>
        </p:nvSpPr>
        <p:spPr/>
        <p:txBody>
          <a:bodyPr/>
          <a:lstStyle/>
          <a:p>
            <a:fld id="{3B1CCF4E-8B0F-4AE5-A3B9-E1D4086A9FDA}" type="slidenum">
              <a:rPr lang="zh-TW" altLang="en-US" smtClean="0"/>
              <a:t>10</a:t>
            </a:fld>
            <a:endParaRPr lang="zh-TW" altLang="en-US"/>
          </a:p>
        </p:txBody>
      </p:sp>
    </p:spTree>
    <p:extLst>
      <p:ext uri="{BB962C8B-B14F-4D97-AF65-F5344CB8AC3E}">
        <p14:creationId xmlns:p14="http://schemas.microsoft.com/office/powerpoint/2010/main" val="1859294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E3E321E-E02C-42EA-BF12-44466EE4A5A8}"/>
              </a:ext>
            </a:extLst>
          </p:cNvPr>
          <p:cNvSpPr>
            <a:spLocks noGrp="1"/>
          </p:cNvSpPr>
          <p:nvPr>
            <p:ph type="title"/>
          </p:nvPr>
        </p:nvSpPr>
        <p:spPr/>
        <p:txBody>
          <a:bodyPr/>
          <a:lstStyle/>
          <a:p>
            <a:r>
              <a:rPr lang="en-US" altLang="zh-TW" dirty="0"/>
              <a:t>Discussion</a:t>
            </a:r>
            <a:r>
              <a:rPr lang="zh-TW" altLang="en-US" dirty="0"/>
              <a:t> </a:t>
            </a:r>
            <a:r>
              <a:rPr lang="en-US" altLang="zh-TW" dirty="0"/>
              <a:t>–</a:t>
            </a:r>
            <a:r>
              <a:rPr lang="zh-TW" altLang="en-US" dirty="0"/>
              <a:t> </a:t>
            </a:r>
            <a:r>
              <a:rPr lang="en-US" altLang="zh-TW" dirty="0"/>
              <a:t>Q-learning(</a:t>
            </a:r>
            <a:r>
              <a:rPr lang="en-US" altLang="zh-TW" dirty="0" err="1"/>
              <a:t>con’d</a:t>
            </a:r>
            <a:r>
              <a:rPr lang="en-US" altLang="zh-TW" dirty="0"/>
              <a:t>)</a:t>
            </a:r>
            <a:endParaRPr lang="zh-TW" altLang="en-US" dirty="0"/>
          </a:p>
        </p:txBody>
      </p:sp>
      <p:sp>
        <p:nvSpPr>
          <p:cNvPr id="3" name="內容版面配置區 2">
            <a:extLst>
              <a:ext uri="{FF2B5EF4-FFF2-40B4-BE49-F238E27FC236}">
                <a16:creationId xmlns:a16="http://schemas.microsoft.com/office/drawing/2014/main" id="{36097D4B-21BE-4C1B-9C93-6BFB87FD2735}"/>
              </a:ext>
            </a:extLst>
          </p:cNvPr>
          <p:cNvSpPr>
            <a:spLocks noGrp="1"/>
          </p:cNvSpPr>
          <p:nvPr>
            <p:ph idx="1"/>
          </p:nvPr>
        </p:nvSpPr>
        <p:spPr/>
        <p:txBody>
          <a:bodyPr>
            <a:normAutofit fontScale="85000" lnSpcReduction="10000"/>
          </a:bodyPr>
          <a:lstStyle/>
          <a:p>
            <a:pPr>
              <a:lnSpc>
                <a:spcPct val="160000"/>
              </a:lnSpc>
            </a:pPr>
            <a:r>
              <a:rPr lang="zh-TW" altLang="en-US" sz="3100" dirty="0"/>
              <a:t>進階：</a:t>
            </a:r>
            <a:endParaRPr lang="en-US" altLang="zh-TW" sz="3100" dirty="0"/>
          </a:p>
          <a:p>
            <a:pPr lvl="1">
              <a:lnSpc>
                <a:spcPct val="160000"/>
              </a:lnSpc>
            </a:pPr>
            <a:r>
              <a:rPr lang="en-US" altLang="zh-TW" dirty="0"/>
              <a:t>reward</a:t>
            </a:r>
            <a:r>
              <a:rPr lang="zh-TW" altLang="en-US" dirty="0"/>
              <a:t>：</a:t>
            </a:r>
            <a:endParaRPr lang="en-US" altLang="zh-TW" dirty="0"/>
          </a:p>
          <a:p>
            <a:pPr lvl="2">
              <a:lnSpc>
                <a:spcPct val="160000"/>
              </a:lnSpc>
            </a:pPr>
            <a:r>
              <a:rPr lang="zh-TW" altLang="en-US" dirty="0"/>
              <a:t>一開始的想法很簡單，就是有吃到加分，死掉扣分，但是這裡出現一個大問題，在貪吃蛇遊戲中，蛇要用隨機的移動去吃到食物的可能性太低了（稀疏性），成效也的確很糟（幾乎沒學），因此後來加入</a:t>
            </a:r>
            <a:r>
              <a:rPr lang="en-US" altLang="zh-TW" dirty="0"/>
              <a:t>reward shaping</a:t>
            </a:r>
            <a:r>
              <a:rPr lang="zh-TW" altLang="en-US" dirty="0"/>
              <a:t>的方式，每當蛇更靠近食物就給一點</a:t>
            </a:r>
            <a:r>
              <a:rPr lang="en-US" altLang="zh-TW" dirty="0"/>
              <a:t>reward</a:t>
            </a:r>
            <a:r>
              <a:rPr lang="zh-TW" altLang="en-US" dirty="0"/>
              <a:t>，如果遠離就給扣一點</a:t>
            </a:r>
            <a:r>
              <a:rPr lang="en-US" altLang="zh-TW" dirty="0"/>
              <a:t>reward</a:t>
            </a:r>
            <a:r>
              <a:rPr lang="zh-TW" altLang="en-US" dirty="0"/>
              <a:t>，在</a:t>
            </a:r>
            <a:r>
              <a:rPr lang="en-US" altLang="zh-TW" dirty="0"/>
              <a:t>reward shaping</a:t>
            </a:r>
            <a:r>
              <a:rPr lang="zh-TW" altLang="en-US" dirty="0"/>
              <a:t>的幫助下，的確有表現的好一點（至少可以穩定的吃一個食物）。因此我認為</a:t>
            </a:r>
            <a:r>
              <a:rPr lang="en-US" altLang="zh-TW" dirty="0"/>
              <a:t>reward shaping</a:t>
            </a:r>
            <a:r>
              <a:rPr lang="zh-TW" altLang="en-US" dirty="0"/>
              <a:t>的技巧在</a:t>
            </a:r>
            <a:r>
              <a:rPr lang="en-US" altLang="zh-TW" dirty="0"/>
              <a:t>RL</a:t>
            </a:r>
            <a:r>
              <a:rPr lang="zh-TW" altLang="en-US" dirty="0"/>
              <a:t>中很有幫助，尤其是在獎勵稀疏性的任務中。</a:t>
            </a:r>
            <a:endParaRPr lang="en-US" altLang="zh-TW" dirty="0"/>
          </a:p>
          <a:p>
            <a:pPr lvl="2">
              <a:lnSpc>
                <a:spcPct val="160000"/>
              </a:lnSpc>
            </a:pPr>
            <a:r>
              <a:rPr lang="zh-TW" altLang="en-US" dirty="0"/>
              <a:t>不過</a:t>
            </a:r>
            <a:r>
              <a:rPr lang="en-US" altLang="zh-TW" dirty="0"/>
              <a:t>reward shaping</a:t>
            </a:r>
            <a:r>
              <a:rPr lang="zh-TW" altLang="en-US" dirty="0"/>
              <a:t>必須很小心的設計，一開始我僅有設計更靠近就加一點</a:t>
            </a:r>
            <a:r>
              <a:rPr lang="en-US" altLang="zh-TW" dirty="0"/>
              <a:t>reward</a:t>
            </a:r>
            <a:r>
              <a:rPr lang="zh-TW" altLang="en-US" dirty="0"/>
              <a:t>，但是這造成最後蛇學到他不用去吃食物，只要在原地讓圈圈就可以瘋狂刷</a:t>
            </a:r>
            <a:r>
              <a:rPr lang="en-US" altLang="zh-TW" dirty="0"/>
              <a:t>reward</a:t>
            </a:r>
            <a:r>
              <a:rPr lang="zh-TW" altLang="en-US" dirty="0"/>
              <a:t>。</a:t>
            </a:r>
            <a:endParaRPr lang="en-US" altLang="zh-TW" dirty="0"/>
          </a:p>
        </p:txBody>
      </p:sp>
      <p:sp>
        <p:nvSpPr>
          <p:cNvPr id="4" name="投影片編號版面配置區 3">
            <a:extLst>
              <a:ext uri="{FF2B5EF4-FFF2-40B4-BE49-F238E27FC236}">
                <a16:creationId xmlns:a16="http://schemas.microsoft.com/office/drawing/2014/main" id="{8EC02CBC-7B33-4A6C-9699-48602EA06E06}"/>
              </a:ext>
            </a:extLst>
          </p:cNvPr>
          <p:cNvSpPr>
            <a:spLocks noGrp="1"/>
          </p:cNvSpPr>
          <p:nvPr>
            <p:ph type="sldNum" sz="quarter" idx="12"/>
          </p:nvPr>
        </p:nvSpPr>
        <p:spPr/>
        <p:txBody>
          <a:bodyPr/>
          <a:lstStyle/>
          <a:p>
            <a:fld id="{3B1CCF4E-8B0F-4AE5-A3B9-E1D4086A9FDA}" type="slidenum">
              <a:rPr lang="zh-TW" altLang="en-US" smtClean="0"/>
              <a:t>11</a:t>
            </a:fld>
            <a:endParaRPr lang="zh-TW" altLang="en-US"/>
          </a:p>
        </p:txBody>
      </p:sp>
    </p:spTree>
    <p:extLst>
      <p:ext uri="{BB962C8B-B14F-4D97-AF65-F5344CB8AC3E}">
        <p14:creationId xmlns:p14="http://schemas.microsoft.com/office/powerpoint/2010/main" val="850098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E3E321E-E02C-42EA-BF12-44466EE4A5A8}"/>
              </a:ext>
            </a:extLst>
          </p:cNvPr>
          <p:cNvSpPr>
            <a:spLocks noGrp="1"/>
          </p:cNvSpPr>
          <p:nvPr>
            <p:ph type="title"/>
          </p:nvPr>
        </p:nvSpPr>
        <p:spPr/>
        <p:txBody>
          <a:bodyPr/>
          <a:lstStyle/>
          <a:p>
            <a:r>
              <a:rPr lang="en-US" altLang="zh-TW" dirty="0"/>
              <a:t>Discussion</a:t>
            </a:r>
            <a:r>
              <a:rPr lang="zh-TW" altLang="en-US" dirty="0"/>
              <a:t> </a:t>
            </a:r>
            <a:r>
              <a:rPr lang="en-US" altLang="zh-TW" dirty="0"/>
              <a:t>–</a:t>
            </a:r>
            <a:r>
              <a:rPr lang="zh-TW" altLang="en-US" dirty="0"/>
              <a:t> </a:t>
            </a:r>
            <a:r>
              <a:rPr lang="en-US" altLang="zh-TW" dirty="0"/>
              <a:t>Q-learning(</a:t>
            </a:r>
            <a:r>
              <a:rPr lang="en-US" altLang="zh-TW" dirty="0" err="1"/>
              <a:t>con’d</a:t>
            </a:r>
            <a:r>
              <a:rPr lang="en-US" altLang="zh-TW" dirty="0"/>
              <a:t>)</a:t>
            </a:r>
            <a:endParaRPr lang="zh-TW" altLang="en-US" dirty="0"/>
          </a:p>
        </p:txBody>
      </p:sp>
      <p:sp>
        <p:nvSpPr>
          <p:cNvPr id="3" name="內容版面配置區 2">
            <a:extLst>
              <a:ext uri="{FF2B5EF4-FFF2-40B4-BE49-F238E27FC236}">
                <a16:creationId xmlns:a16="http://schemas.microsoft.com/office/drawing/2014/main" id="{36097D4B-21BE-4C1B-9C93-6BFB87FD2735}"/>
              </a:ext>
            </a:extLst>
          </p:cNvPr>
          <p:cNvSpPr>
            <a:spLocks noGrp="1"/>
          </p:cNvSpPr>
          <p:nvPr>
            <p:ph idx="1"/>
          </p:nvPr>
        </p:nvSpPr>
        <p:spPr/>
        <p:txBody>
          <a:bodyPr>
            <a:normAutofit fontScale="85000" lnSpcReduction="10000"/>
          </a:bodyPr>
          <a:lstStyle/>
          <a:p>
            <a:pPr>
              <a:lnSpc>
                <a:spcPct val="160000"/>
              </a:lnSpc>
            </a:pPr>
            <a:r>
              <a:rPr lang="zh-TW" altLang="en-US" sz="3100" dirty="0"/>
              <a:t>進階：</a:t>
            </a:r>
            <a:endParaRPr lang="en-US" altLang="zh-TW" sz="3100" dirty="0"/>
          </a:p>
          <a:p>
            <a:pPr lvl="1">
              <a:lnSpc>
                <a:spcPct val="160000"/>
              </a:lnSpc>
            </a:pPr>
            <a:r>
              <a:rPr lang="en-US" altLang="zh-TW" dirty="0"/>
              <a:t>Double Q-learning</a:t>
            </a:r>
            <a:r>
              <a:rPr lang="zh-TW" altLang="en-US" dirty="0"/>
              <a:t>：</a:t>
            </a:r>
          </a:p>
          <a:p>
            <a:pPr lvl="2">
              <a:lnSpc>
                <a:spcPct val="160000"/>
              </a:lnSpc>
            </a:pPr>
            <a:r>
              <a:rPr lang="zh-TW" altLang="en-US" dirty="0"/>
              <a:t>理論上透過將訓練用</a:t>
            </a:r>
            <a:r>
              <a:rPr lang="en-US" altLang="zh-TW" dirty="0"/>
              <a:t>Q-table</a:t>
            </a:r>
            <a:r>
              <a:rPr lang="zh-TW" altLang="en-US" dirty="0"/>
              <a:t>跟實際預測用的</a:t>
            </a:r>
            <a:r>
              <a:rPr lang="en-US" altLang="zh-TW" dirty="0"/>
              <a:t>Q-table</a:t>
            </a:r>
            <a:r>
              <a:rPr lang="zh-TW" altLang="en-US" dirty="0"/>
              <a:t>分開，並且每隔一定時間再進行</a:t>
            </a:r>
            <a:r>
              <a:rPr lang="en-US" altLang="zh-TW" dirty="0"/>
              <a:t>table</a:t>
            </a:r>
            <a:r>
              <a:rPr lang="zh-TW" altLang="en-US" dirty="0"/>
              <a:t>更新可以使的實際預測用的</a:t>
            </a:r>
            <a:r>
              <a:rPr lang="en-US" altLang="zh-TW" dirty="0"/>
              <a:t>table</a:t>
            </a:r>
            <a:r>
              <a:rPr lang="zh-TW" altLang="en-US" dirty="0"/>
              <a:t>更加穩定，但是在此嘗試中沒有出現效果，我猜測是因為原先的</a:t>
            </a:r>
            <a:r>
              <a:rPr lang="en-US" altLang="zh-TW" dirty="0"/>
              <a:t>Q-learning</a:t>
            </a:r>
            <a:r>
              <a:rPr lang="zh-TW" altLang="en-US" dirty="0"/>
              <a:t>設計就不良，所以也無法讓表現更好</a:t>
            </a:r>
            <a:endParaRPr lang="en-US" altLang="zh-TW" dirty="0"/>
          </a:p>
          <a:p>
            <a:pPr lvl="1">
              <a:lnSpc>
                <a:spcPct val="160000"/>
              </a:lnSpc>
            </a:pPr>
            <a:r>
              <a:rPr lang="en-US" altLang="zh-TW" dirty="0"/>
              <a:t>Memory replay</a:t>
            </a:r>
            <a:r>
              <a:rPr lang="zh-TW" altLang="en-US" dirty="0"/>
              <a:t>：</a:t>
            </a:r>
            <a:endParaRPr lang="en-US" altLang="zh-TW" dirty="0"/>
          </a:p>
          <a:p>
            <a:pPr lvl="2">
              <a:lnSpc>
                <a:spcPct val="160000"/>
              </a:lnSpc>
            </a:pPr>
            <a:r>
              <a:rPr lang="zh-TW" altLang="en-US" dirty="0"/>
              <a:t>建立</a:t>
            </a:r>
            <a:r>
              <a:rPr lang="en-US" altLang="zh-TW" dirty="0" err="1"/>
              <a:t>quene</a:t>
            </a:r>
            <a:r>
              <a:rPr lang="zh-TW" altLang="en-US" dirty="0"/>
              <a:t>之類的機制儲存每次行動前後，</a:t>
            </a:r>
            <a:r>
              <a:rPr lang="en-US" altLang="zh-TW" dirty="0"/>
              <a:t>state</a:t>
            </a:r>
            <a:r>
              <a:rPr lang="zh-TW" altLang="en-US" dirty="0"/>
              <a:t>的變化，選擇的</a:t>
            </a:r>
            <a:r>
              <a:rPr lang="en-US" altLang="zh-TW" dirty="0"/>
              <a:t>action</a:t>
            </a:r>
            <a:r>
              <a:rPr lang="zh-TW" altLang="en-US" dirty="0"/>
              <a:t>以及產生的</a:t>
            </a:r>
            <a:r>
              <a:rPr lang="en-US" altLang="zh-TW" dirty="0"/>
              <a:t>reward</a:t>
            </a:r>
            <a:r>
              <a:rPr lang="zh-TW" altLang="en-US" dirty="0"/>
              <a:t>，用以作為訓練基礎，並且隨著收新資料會丟棄舊資料，增加新資料的重要性，一般用於</a:t>
            </a:r>
            <a:r>
              <a:rPr lang="en-US" altLang="zh-TW" dirty="0"/>
              <a:t>DQN</a:t>
            </a:r>
            <a:r>
              <a:rPr lang="zh-TW" altLang="en-US" dirty="0"/>
              <a:t>這種有</a:t>
            </a:r>
            <a:r>
              <a:rPr lang="en-US" altLang="zh-TW" dirty="0"/>
              <a:t>model</a:t>
            </a:r>
            <a:r>
              <a:rPr lang="zh-TW" altLang="en-US" dirty="0"/>
              <a:t>的</a:t>
            </a:r>
            <a:r>
              <a:rPr lang="en-US" altLang="zh-TW" dirty="0"/>
              <a:t>Q-learning</a:t>
            </a:r>
            <a:r>
              <a:rPr lang="zh-TW" altLang="en-US" dirty="0"/>
              <a:t>，本次實作中我認為一樣礙於本身設計問題，導致其沒有帶來更好的結果</a:t>
            </a:r>
            <a:endParaRPr lang="en-US" altLang="zh-TW" dirty="0"/>
          </a:p>
        </p:txBody>
      </p:sp>
      <p:sp>
        <p:nvSpPr>
          <p:cNvPr id="4" name="投影片編號版面配置區 3">
            <a:extLst>
              <a:ext uri="{FF2B5EF4-FFF2-40B4-BE49-F238E27FC236}">
                <a16:creationId xmlns:a16="http://schemas.microsoft.com/office/drawing/2014/main" id="{8EC02CBC-7B33-4A6C-9699-48602EA06E06}"/>
              </a:ext>
            </a:extLst>
          </p:cNvPr>
          <p:cNvSpPr>
            <a:spLocks noGrp="1"/>
          </p:cNvSpPr>
          <p:nvPr>
            <p:ph type="sldNum" sz="quarter" idx="12"/>
          </p:nvPr>
        </p:nvSpPr>
        <p:spPr/>
        <p:txBody>
          <a:bodyPr/>
          <a:lstStyle/>
          <a:p>
            <a:fld id="{3B1CCF4E-8B0F-4AE5-A3B9-E1D4086A9FDA}" type="slidenum">
              <a:rPr lang="zh-TW" altLang="en-US" smtClean="0"/>
              <a:t>12</a:t>
            </a:fld>
            <a:endParaRPr lang="zh-TW" altLang="en-US"/>
          </a:p>
        </p:txBody>
      </p:sp>
    </p:spTree>
    <p:extLst>
      <p:ext uri="{BB962C8B-B14F-4D97-AF65-F5344CB8AC3E}">
        <p14:creationId xmlns:p14="http://schemas.microsoft.com/office/powerpoint/2010/main" val="902881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FAE59C-09FE-480B-964F-E37D47665AE6}"/>
              </a:ext>
            </a:extLst>
          </p:cNvPr>
          <p:cNvSpPr>
            <a:spLocks noGrp="1"/>
          </p:cNvSpPr>
          <p:nvPr>
            <p:ph type="title"/>
          </p:nvPr>
        </p:nvSpPr>
        <p:spPr/>
        <p:txBody>
          <a:bodyPr/>
          <a:lstStyle/>
          <a:p>
            <a:r>
              <a:rPr lang="en-US" altLang="zh-TW" dirty="0"/>
              <a:t>Discussion</a:t>
            </a:r>
            <a:r>
              <a:rPr lang="zh-TW" altLang="en-US" dirty="0"/>
              <a:t> </a:t>
            </a:r>
            <a:r>
              <a:rPr lang="en-US" altLang="zh-TW" dirty="0"/>
              <a:t>–</a:t>
            </a:r>
            <a:r>
              <a:rPr lang="zh-TW" altLang="en-US" dirty="0"/>
              <a:t> </a:t>
            </a:r>
            <a:r>
              <a:rPr lang="en-US" altLang="zh-TW" dirty="0"/>
              <a:t>DQN</a:t>
            </a:r>
            <a:endParaRPr lang="zh-TW" altLang="en-US" dirty="0"/>
          </a:p>
        </p:txBody>
      </p:sp>
      <p:sp>
        <p:nvSpPr>
          <p:cNvPr id="3" name="內容版面配置區 2">
            <a:extLst>
              <a:ext uri="{FF2B5EF4-FFF2-40B4-BE49-F238E27FC236}">
                <a16:creationId xmlns:a16="http://schemas.microsoft.com/office/drawing/2014/main" id="{3912F9A3-0598-4076-A3F4-9A68E171BC5D}"/>
              </a:ext>
            </a:extLst>
          </p:cNvPr>
          <p:cNvSpPr>
            <a:spLocks noGrp="1"/>
          </p:cNvSpPr>
          <p:nvPr>
            <p:ph idx="1"/>
          </p:nvPr>
        </p:nvSpPr>
        <p:spPr/>
        <p:txBody>
          <a:bodyPr>
            <a:normAutofit fontScale="92500" lnSpcReduction="20000"/>
          </a:bodyPr>
          <a:lstStyle/>
          <a:p>
            <a:pPr>
              <a:lnSpc>
                <a:spcPct val="150000"/>
              </a:lnSpc>
            </a:pPr>
            <a:r>
              <a:rPr lang="zh-TW" altLang="en-US" dirty="0"/>
              <a:t>由於加入類神經網路進行訓練（</a:t>
            </a:r>
            <a:r>
              <a:rPr lang="en-US" altLang="zh-TW" dirty="0"/>
              <a:t>CNN</a:t>
            </a:r>
            <a:r>
              <a:rPr lang="zh-TW" altLang="en-US" dirty="0"/>
              <a:t>、</a:t>
            </a:r>
            <a:r>
              <a:rPr lang="en-US" altLang="zh-TW" dirty="0"/>
              <a:t>DNN</a:t>
            </a:r>
            <a:r>
              <a:rPr lang="zh-TW" altLang="en-US" dirty="0"/>
              <a:t>都有試過），導致無法即時呈現訓練結果，最終導致</a:t>
            </a:r>
            <a:r>
              <a:rPr lang="en-US" altLang="zh-TW" dirty="0"/>
              <a:t>delay</a:t>
            </a:r>
            <a:r>
              <a:rPr lang="zh-TW" altLang="en-US" dirty="0"/>
              <a:t>，隨著訓練資料集的增加，甚至會導致遊戲無法進行，不過我認為這是作業三中的貪吃蛇本身設計上的限制，導致於一般的</a:t>
            </a:r>
            <a:r>
              <a:rPr lang="en-US" altLang="zh-TW" dirty="0"/>
              <a:t>DQN</a:t>
            </a:r>
            <a:r>
              <a:rPr lang="zh-TW" altLang="en-US" dirty="0"/>
              <a:t>設計無法順利進行</a:t>
            </a:r>
            <a:endParaRPr lang="en-US" altLang="zh-TW" dirty="0"/>
          </a:p>
          <a:p>
            <a:pPr>
              <a:lnSpc>
                <a:spcPct val="150000"/>
              </a:lnSpc>
            </a:pPr>
            <a:r>
              <a:rPr lang="zh-TW" altLang="en-US" dirty="0"/>
              <a:t>補充：關於即時訓練，我有去查相關文獻，有查到在</a:t>
            </a:r>
            <a:r>
              <a:rPr lang="en-US" altLang="zh-TW" dirty="0"/>
              <a:t>RL</a:t>
            </a:r>
            <a:r>
              <a:rPr lang="zh-TW" altLang="en-US" dirty="0"/>
              <a:t>中很有名的測驗遊戲</a:t>
            </a:r>
            <a:r>
              <a:rPr lang="en-US" altLang="zh-TW" dirty="0"/>
              <a:t>—</a:t>
            </a:r>
            <a:r>
              <a:rPr lang="en-US" altLang="zh-TW" dirty="0" err="1"/>
              <a:t>ViZDoom</a:t>
            </a:r>
            <a:r>
              <a:rPr lang="zh-TW" altLang="en-US" dirty="0"/>
              <a:t>，雖然我不確定是否訓練</a:t>
            </a:r>
            <a:r>
              <a:rPr lang="en-US" altLang="zh-TW" dirty="0" err="1"/>
              <a:t>ViZDoom</a:t>
            </a:r>
            <a:r>
              <a:rPr lang="zh-TW" altLang="en-US" dirty="0"/>
              <a:t>時是即時一偵一偵的訓練，但是既然可以應用在</a:t>
            </a:r>
            <a:r>
              <a:rPr lang="en-US" altLang="zh-TW" dirty="0"/>
              <a:t>fps</a:t>
            </a:r>
            <a:r>
              <a:rPr lang="zh-TW" altLang="en-US" dirty="0"/>
              <a:t>遊戲中，貪吃蛇應該更簡單吧？不過礙於資質愚鈍，目前並沒有研究出結果</a:t>
            </a:r>
            <a:r>
              <a:rPr lang="en-US" altLang="zh-TW" dirty="0"/>
              <a:t>…</a:t>
            </a:r>
            <a:endParaRPr lang="zh-TW" altLang="en-US" dirty="0"/>
          </a:p>
        </p:txBody>
      </p:sp>
      <p:sp>
        <p:nvSpPr>
          <p:cNvPr id="4" name="投影片編號版面配置區 3">
            <a:extLst>
              <a:ext uri="{FF2B5EF4-FFF2-40B4-BE49-F238E27FC236}">
                <a16:creationId xmlns:a16="http://schemas.microsoft.com/office/drawing/2014/main" id="{68D56425-CFC6-4E27-B89D-497D812FB31A}"/>
              </a:ext>
            </a:extLst>
          </p:cNvPr>
          <p:cNvSpPr>
            <a:spLocks noGrp="1"/>
          </p:cNvSpPr>
          <p:nvPr>
            <p:ph type="sldNum" sz="quarter" idx="12"/>
          </p:nvPr>
        </p:nvSpPr>
        <p:spPr/>
        <p:txBody>
          <a:bodyPr/>
          <a:lstStyle/>
          <a:p>
            <a:fld id="{3B1CCF4E-8B0F-4AE5-A3B9-E1D4086A9FDA}" type="slidenum">
              <a:rPr lang="zh-TW" altLang="en-US" smtClean="0"/>
              <a:t>13</a:t>
            </a:fld>
            <a:endParaRPr lang="zh-TW" altLang="en-US"/>
          </a:p>
        </p:txBody>
      </p:sp>
    </p:spTree>
    <p:extLst>
      <p:ext uri="{BB962C8B-B14F-4D97-AF65-F5344CB8AC3E}">
        <p14:creationId xmlns:p14="http://schemas.microsoft.com/office/powerpoint/2010/main" val="1357834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B924E6-B181-43E6-B6B5-9C9EC50D9532}"/>
              </a:ext>
            </a:extLst>
          </p:cNvPr>
          <p:cNvSpPr>
            <a:spLocks noGrp="1"/>
          </p:cNvSpPr>
          <p:nvPr>
            <p:ph type="title"/>
          </p:nvPr>
        </p:nvSpPr>
        <p:spPr/>
        <p:txBody>
          <a:bodyPr/>
          <a:lstStyle/>
          <a:p>
            <a:r>
              <a:rPr lang="en-US" altLang="zh-TW" dirty="0"/>
              <a:t>Intro.</a:t>
            </a:r>
            <a:r>
              <a:rPr lang="zh-TW" altLang="en-US" dirty="0"/>
              <a:t> </a:t>
            </a:r>
            <a:r>
              <a:rPr lang="en-US" altLang="zh-TW" dirty="0"/>
              <a:t>-</a:t>
            </a:r>
            <a:r>
              <a:rPr lang="zh-TW" altLang="en-US" dirty="0"/>
              <a:t> </a:t>
            </a:r>
            <a:r>
              <a:rPr lang="en-US" altLang="zh-TW" dirty="0"/>
              <a:t>RL</a:t>
            </a:r>
            <a:endParaRPr lang="zh-TW" altLang="en-US" dirty="0"/>
          </a:p>
        </p:txBody>
      </p:sp>
      <p:sp>
        <p:nvSpPr>
          <p:cNvPr id="7" name="投影片編號版面配置區 6">
            <a:extLst>
              <a:ext uri="{FF2B5EF4-FFF2-40B4-BE49-F238E27FC236}">
                <a16:creationId xmlns:a16="http://schemas.microsoft.com/office/drawing/2014/main" id="{E6C72F4E-F635-4E97-BA38-F30BC6504A7E}"/>
              </a:ext>
            </a:extLst>
          </p:cNvPr>
          <p:cNvSpPr>
            <a:spLocks noGrp="1"/>
          </p:cNvSpPr>
          <p:nvPr>
            <p:ph type="sldNum" sz="quarter" idx="12"/>
          </p:nvPr>
        </p:nvSpPr>
        <p:spPr/>
        <p:txBody>
          <a:bodyPr/>
          <a:lstStyle/>
          <a:p>
            <a:fld id="{3B1CCF4E-8B0F-4AE5-A3B9-E1D4086A9FDA}" type="slidenum">
              <a:rPr lang="zh-TW" altLang="en-US" smtClean="0"/>
              <a:t>2</a:t>
            </a:fld>
            <a:endParaRPr lang="zh-TW" altLang="en-US" dirty="0"/>
          </a:p>
        </p:txBody>
      </p:sp>
      <p:sp>
        <p:nvSpPr>
          <p:cNvPr id="5" name="內容版面配置區 4">
            <a:extLst>
              <a:ext uri="{FF2B5EF4-FFF2-40B4-BE49-F238E27FC236}">
                <a16:creationId xmlns:a16="http://schemas.microsoft.com/office/drawing/2014/main" id="{24A3EC37-6BE6-493C-B891-59F2D3755A45}"/>
              </a:ext>
            </a:extLst>
          </p:cNvPr>
          <p:cNvSpPr>
            <a:spLocks noGrp="1"/>
          </p:cNvSpPr>
          <p:nvPr>
            <p:ph idx="1"/>
          </p:nvPr>
        </p:nvSpPr>
        <p:spPr/>
        <p:txBody>
          <a:bodyPr>
            <a:normAutofit fontScale="92500"/>
          </a:bodyPr>
          <a:lstStyle/>
          <a:p>
            <a:pPr>
              <a:lnSpc>
                <a:spcPct val="150000"/>
              </a:lnSpc>
            </a:pPr>
            <a:r>
              <a:rPr lang="zh-TW" altLang="en-US" dirty="0"/>
              <a:t>增強式學習為透過</a:t>
            </a:r>
            <a:r>
              <a:rPr lang="en-US" altLang="zh-TW" dirty="0"/>
              <a:t>agent</a:t>
            </a:r>
            <a:r>
              <a:rPr lang="zh-TW" altLang="en-US" dirty="0"/>
              <a:t>與</a:t>
            </a:r>
            <a:r>
              <a:rPr lang="en-US" altLang="zh-TW" dirty="0" err="1"/>
              <a:t>enviroment</a:t>
            </a:r>
            <a:r>
              <a:rPr lang="zh-TW" altLang="en-US" dirty="0"/>
              <a:t>的互動，給予</a:t>
            </a:r>
            <a:r>
              <a:rPr lang="en-US" altLang="zh-TW" dirty="0"/>
              <a:t>reward</a:t>
            </a:r>
            <a:r>
              <a:rPr lang="zh-TW" altLang="en-US" dirty="0"/>
              <a:t>，用以更進下一次不同</a:t>
            </a:r>
            <a:r>
              <a:rPr lang="en-US" altLang="zh-TW" dirty="0"/>
              <a:t>action</a:t>
            </a:r>
            <a:r>
              <a:rPr lang="zh-TW" altLang="en-US" dirty="0"/>
              <a:t>間的價值，最後透過不斷的互動後，學習到能夠獲得最高</a:t>
            </a:r>
            <a:r>
              <a:rPr lang="en-US" altLang="zh-TW" dirty="0"/>
              <a:t>reward</a:t>
            </a:r>
            <a:r>
              <a:rPr lang="zh-TW" altLang="en-US" dirty="0"/>
              <a:t>的行為模式</a:t>
            </a:r>
            <a:endParaRPr lang="en-US" altLang="zh-TW" dirty="0"/>
          </a:p>
          <a:p>
            <a:pPr>
              <a:lnSpc>
                <a:spcPct val="150000"/>
              </a:lnSpc>
            </a:pPr>
            <a:endParaRPr lang="en-US" altLang="zh-TW" dirty="0"/>
          </a:p>
          <a:p>
            <a:pPr>
              <a:lnSpc>
                <a:spcPct val="150000"/>
              </a:lnSpc>
            </a:pPr>
            <a:r>
              <a:rPr lang="zh-TW" altLang="en-US" dirty="0"/>
              <a:t>其精神與心理學中的操作型制約有異曲同工之妙，皆是透過獎勵及懲罰，來形塑個體的目標行為（如透過給予食物，讓鴿子學會轉圈）</a:t>
            </a:r>
          </a:p>
        </p:txBody>
      </p:sp>
    </p:spTree>
    <p:extLst>
      <p:ext uri="{BB962C8B-B14F-4D97-AF65-F5344CB8AC3E}">
        <p14:creationId xmlns:p14="http://schemas.microsoft.com/office/powerpoint/2010/main" val="2147072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B924E6-B181-43E6-B6B5-9C9EC50D9532}"/>
              </a:ext>
            </a:extLst>
          </p:cNvPr>
          <p:cNvSpPr>
            <a:spLocks noGrp="1"/>
          </p:cNvSpPr>
          <p:nvPr>
            <p:ph type="title"/>
          </p:nvPr>
        </p:nvSpPr>
        <p:spPr/>
        <p:txBody>
          <a:bodyPr/>
          <a:lstStyle/>
          <a:p>
            <a:r>
              <a:rPr lang="en-US" altLang="zh-TW" dirty="0"/>
              <a:t>Intro.</a:t>
            </a:r>
            <a:r>
              <a:rPr lang="zh-TW" altLang="en-US" dirty="0"/>
              <a:t> </a:t>
            </a:r>
            <a:r>
              <a:rPr lang="en-US" altLang="zh-TW" dirty="0"/>
              <a:t>–</a:t>
            </a:r>
            <a:r>
              <a:rPr lang="zh-TW" altLang="en-US" dirty="0"/>
              <a:t> </a:t>
            </a:r>
            <a:r>
              <a:rPr lang="en-US" altLang="zh-TW" dirty="0"/>
              <a:t>Q-Learning</a:t>
            </a:r>
            <a:endParaRPr lang="zh-TW" altLang="en-US" dirty="0"/>
          </a:p>
        </p:txBody>
      </p:sp>
      <p:sp>
        <p:nvSpPr>
          <p:cNvPr id="7" name="投影片編號版面配置區 6">
            <a:extLst>
              <a:ext uri="{FF2B5EF4-FFF2-40B4-BE49-F238E27FC236}">
                <a16:creationId xmlns:a16="http://schemas.microsoft.com/office/drawing/2014/main" id="{E6C72F4E-F635-4E97-BA38-F30BC6504A7E}"/>
              </a:ext>
            </a:extLst>
          </p:cNvPr>
          <p:cNvSpPr>
            <a:spLocks noGrp="1"/>
          </p:cNvSpPr>
          <p:nvPr>
            <p:ph type="sldNum" sz="quarter" idx="12"/>
          </p:nvPr>
        </p:nvSpPr>
        <p:spPr/>
        <p:txBody>
          <a:bodyPr/>
          <a:lstStyle/>
          <a:p>
            <a:fld id="{3B1CCF4E-8B0F-4AE5-A3B9-E1D4086A9FDA}" type="slidenum">
              <a:rPr lang="zh-TW" altLang="en-US" smtClean="0"/>
              <a:t>3</a:t>
            </a:fld>
            <a:endParaRPr lang="zh-TW" altLang="en-US" dirty="0"/>
          </a:p>
        </p:txBody>
      </p:sp>
      <mc:AlternateContent xmlns:mc="http://schemas.openxmlformats.org/markup-compatibility/2006">
        <mc:Choice xmlns:a14="http://schemas.microsoft.com/office/drawing/2010/main" Requires="a14">
          <p:sp>
            <p:nvSpPr>
              <p:cNvPr id="5" name="內容版面配置區 4">
                <a:extLst>
                  <a:ext uri="{FF2B5EF4-FFF2-40B4-BE49-F238E27FC236}">
                    <a16:creationId xmlns:a16="http://schemas.microsoft.com/office/drawing/2014/main" id="{24A3EC37-6BE6-493C-B891-59F2D3755A45}"/>
                  </a:ext>
                </a:extLst>
              </p:cNvPr>
              <p:cNvSpPr>
                <a:spLocks noGrp="1"/>
              </p:cNvSpPr>
              <p:nvPr>
                <p:ph idx="1"/>
              </p:nvPr>
            </p:nvSpPr>
            <p:spPr>
              <a:xfrm>
                <a:off x="838199" y="1825625"/>
                <a:ext cx="11161295" cy="4351338"/>
              </a:xfrm>
            </p:spPr>
            <p:txBody>
              <a:bodyPr/>
              <a:lstStyle/>
              <a:p>
                <a:pPr>
                  <a:lnSpc>
                    <a:spcPct val="150000"/>
                  </a:lnSpc>
                </a:pPr>
                <a:r>
                  <a:rPr lang="en-US" altLang="zh-TW" dirty="0"/>
                  <a:t>Q-Learning</a:t>
                </a:r>
                <a:r>
                  <a:rPr lang="zh-TW" altLang="en-US" dirty="0"/>
                  <a:t>為實作增強式學習的一個手段，透過建立</a:t>
                </a:r>
                <a:r>
                  <a:rPr lang="en-US" altLang="zh-TW" dirty="0"/>
                  <a:t>Q-table</a:t>
                </a:r>
                <a:r>
                  <a:rPr lang="zh-TW" altLang="en-US" dirty="0"/>
                  <a:t>，將每一次</a:t>
                </a:r>
                <a:r>
                  <a:rPr lang="en-US" altLang="zh-TW" dirty="0"/>
                  <a:t>state</a:t>
                </a:r>
                <a:r>
                  <a:rPr lang="zh-TW" altLang="en-US" dirty="0"/>
                  <a:t>與其最終選擇的</a:t>
                </a:r>
                <a:r>
                  <a:rPr lang="en-US" altLang="zh-TW" dirty="0"/>
                  <a:t>action</a:t>
                </a:r>
                <a:r>
                  <a:rPr lang="zh-TW" altLang="en-US" dirty="0"/>
                  <a:t>記錄下來，並且透過每一次嘗試，結合</a:t>
                </a:r>
                <a:r>
                  <a:rPr lang="en-US" altLang="zh-TW" dirty="0"/>
                  <a:t>reward</a:t>
                </a:r>
                <a:r>
                  <a:rPr lang="zh-TW" altLang="en-US" dirty="0"/>
                  <a:t>和一些參數（</a:t>
                </a:r>
                <a:r>
                  <a:rPr lang="en-US" altLang="zh-TW" dirty="0"/>
                  <a:t>learning rate</a:t>
                </a:r>
                <a:r>
                  <a:rPr lang="zh-TW" altLang="en-US" dirty="0"/>
                  <a:t>、</a:t>
                </a:r>
                <a:r>
                  <a:rPr lang="en-US" altLang="zh-TW" dirty="0"/>
                  <a:t>factor</a:t>
                </a:r>
                <a:r>
                  <a:rPr lang="zh-TW" altLang="en-US" dirty="0"/>
                  <a:t>），利用以下算式，不斷更新</a:t>
                </a:r>
                <a:r>
                  <a:rPr lang="en-US" altLang="zh-TW" dirty="0"/>
                  <a:t>Q-table</a:t>
                </a:r>
                <a:r>
                  <a:rPr lang="zh-TW" altLang="en-US" dirty="0"/>
                  <a:t>。</a:t>
                </a:r>
                <a:endParaRPr lang="en-US" altLang="zh-TW" dirty="0"/>
              </a:p>
              <a:p>
                <a:pPr marL="457200" lvl="1" indent="0">
                  <a:buNone/>
                </a:pPr>
                <a:endParaRPr lang="en-US" altLang="zh-TW" b="0" i="1" dirty="0">
                  <a:latin typeface="Cambria Math" panose="02040503050406030204" pitchFamily="18" charset="0"/>
                </a:endParaRPr>
              </a:p>
              <a:p>
                <a:pPr marL="457200" lvl="1" indent="0">
                  <a:buNone/>
                </a:pPr>
                <a14:m>
                  <m:oMathPara xmlns:m="http://schemas.openxmlformats.org/officeDocument/2006/math">
                    <m:oMathParaPr>
                      <m:jc m:val="center"/>
                    </m:oMathParaPr>
                    <m:oMath xmlns:m="http://schemas.openxmlformats.org/officeDocument/2006/math">
                      <m:r>
                        <a:rPr lang="en-US" altLang="zh-TW" b="0" i="1" smtClean="0">
                          <a:latin typeface="Cambria Math" panose="02040503050406030204" pitchFamily="18" charset="0"/>
                        </a:rPr>
                        <m:t>𝑄</m:t>
                      </m:r>
                      <m:d>
                        <m:dPr>
                          <m:begChr m:val="["/>
                          <m:endChr m:val="]"/>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𝑠𝑡𝑎𝑡𝑒</m:t>
                          </m:r>
                        </m:e>
                      </m:d>
                      <m:d>
                        <m:dPr>
                          <m:begChr m:val="["/>
                          <m:endChr m:val="]"/>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𝑎𝑐𝑡𝑖𝑜𝑛</m:t>
                          </m:r>
                        </m:e>
                      </m:d>
                      <m:r>
                        <a:rPr lang="en-US" altLang="zh-TW" b="0" i="1" smtClean="0">
                          <a:latin typeface="Cambria Math" panose="02040503050406030204" pitchFamily="18" charset="0"/>
                        </a:rPr>
                        <m:t>=</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1−</m:t>
                          </m:r>
                          <m:r>
                            <a:rPr lang="en-US" altLang="zh-TW" b="0" i="1" smtClean="0">
                              <a:latin typeface="Cambria Math" panose="02040503050406030204" pitchFamily="18" charset="0"/>
                            </a:rPr>
                            <m:t>𝑙𝑟</m:t>
                          </m:r>
                        </m:e>
                      </m:d>
                      <m:r>
                        <a:rPr lang="en-US" altLang="zh-TW" b="0" i="1" smtClean="0">
                          <a:latin typeface="Cambria Math" panose="02040503050406030204" pitchFamily="18" charset="0"/>
                        </a:rPr>
                        <m:t>×</m:t>
                      </m:r>
                      <m:r>
                        <a:rPr lang="en-US" altLang="zh-TW" b="0" i="1" smtClean="0">
                          <a:latin typeface="Cambria Math" panose="02040503050406030204" pitchFamily="18" charset="0"/>
                        </a:rPr>
                        <m:t>𝑄</m:t>
                      </m:r>
                      <m:d>
                        <m:dPr>
                          <m:begChr m:val="["/>
                          <m:endChr m:val="]"/>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𝑠𝑡𝑎𝑡𝑒</m:t>
                          </m:r>
                        </m:e>
                      </m:d>
                      <m:d>
                        <m:dPr>
                          <m:begChr m:val="["/>
                          <m:endChr m:val="]"/>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𝑎𝑐𝑡𝑖𝑜𝑛</m:t>
                          </m:r>
                        </m:e>
                      </m:d>
                      <m:r>
                        <a:rPr lang="en-US" altLang="zh-TW" b="0" i="1" smtClean="0">
                          <a:latin typeface="Cambria Math" panose="02040503050406030204" pitchFamily="18" charset="0"/>
                        </a:rPr>
                        <m:t>+</m:t>
                      </m:r>
                      <m:r>
                        <a:rPr lang="en-US" altLang="zh-TW" b="0" i="1" smtClean="0">
                          <a:latin typeface="Cambria Math" panose="02040503050406030204" pitchFamily="18" charset="0"/>
                        </a:rPr>
                        <m:t>𝑙𝑟</m:t>
                      </m:r>
                      <m:r>
                        <a:rPr lang="en-US" altLang="zh-TW" b="0" i="1" smtClean="0">
                          <a:latin typeface="Cambria Math" panose="02040503050406030204" pitchFamily="18" charset="0"/>
                        </a:rPr>
                        <m:t>×(</m:t>
                      </m:r>
                      <m:r>
                        <a:rPr lang="en-US" altLang="zh-TW" b="0" i="1" smtClean="0">
                          <a:latin typeface="Cambria Math" panose="02040503050406030204" pitchFamily="18" charset="0"/>
                        </a:rPr>
                        <m:t>𝑟𝑒𝑤𝑎𝑟𝑑</m:t>
                      </m:r>
                      <m:r>
                        <a:rPr lang="en-US" altLang="zh-TW" b="0" i="1" smtClean="0">
                          <a:latin typeface="Cambria Math" panose="02040503050406030204" pitchFamily="18" charset="0"/>
                        </a:rPr>
                        <m:t>+</m:t>
                      </m:r>
                      <m:r>
                        <a:rPr lang="en-US" altLang="zh-TW" b="0" i="1" smtClean="0">
                          <a:latin typeface="Cambria Math" panose="02040503050406030204" pitchFamily="18" charset="0"/>
                        </a:rPr>
                        <m:t>𝑓𝑎𝑐𝑡𝑜𝑟</m:t>
                      </m:r>
                      <m:r>
                        <a:rPr lang="en-US" altLang="zh-TW" b="0" i="1" smtClean="0">
                          <a:latin typeface="Cambria Math" panose="02040503050406030204" pitchFamily="18" charset="0"/>
                        </a:rPr>
                        <m:t>×</m:t>
                      </m:r>
                      <m:r>
                        <m:rPr>
                          <m:sty m:val="p"/>
                        </m:rPr>
                        <a:rPr lang="en-US" altLang="zh-TW" b="0" i="0" smtClean="0">
                          <a:latin typeface="Cambria Math" panose="02040503050406030204" pitchFamily="18" charset="0"/>
                        </a:rPr>
                        <m:t>max</m:t>
                      </m:r>
                      <m:r>
                        <a:rPr lang="en-US" altLang="zh-TW" b="0" i="1" smtClean="0">
                          <a:latin typeface="Cambria Math" panose="02040503050406030204" pitchFamily="18" charset="0"/>
                        </a:rPr>
                        <m:t>⁡(</m:t>
                      </m:r>
                      <m:r>
                        <a:rPr lang="en-US" altLang="zh-TW" b="0" i="1" smtClean="0">
                          <a:latin typeface="Cambria Math" panose="02040503050406030204" pitchFamily="18" charset="0"/>
                        </a:rPr>
                        <m:t>𝑄</m:t>
                      </m:r>
                      <m:r>
                        <a:rPr lang="en-US" altLang="zh-TW" b="0" i="1" smtClean="0">
                          <a:latin typeface="Cambria Math" panose="02040503050406030204" pitchFamily="18" charset="0"/>
                        </a:rPr>
                        <m:t>[</m:t>
                      </m:r>
                      <m:r>
                        <a:rPr lang="en-US" altLang="zh-TW" b="0" i="1" smtClean="0">
                          <a:latin typeface="Cambria Math" panose="02040503050406030204" pitchFamily="18" charset="0"/>
                        </a:rPr>
                        <m:t>𝑛𝑒𝑥𝑡</m:t>
                      </m:r>
                      <m:r>
                        <a:rPr lang="en-US" altLang="zh-TW" b="0" i="1" smtClean="0">
                          <a:latin typeface="Cambria Math" panose="02040503050406030204" pitchFamily="18" charset="0"/>
                        </a:rPr>
                        <m:t>_</m:t>
                      </m:r>
                      <m:r>
                        <a:rPr lang="en-US" altLang="zh-TW" b="0" i="1" smtClean="0">
                          <a:latin typeface="Cambria Math" panose="02040503050406030204" pitchFamily="18" charset="0"/>
                        </a:rPr>
                        <m:t>𝑠𝑡𝑎𝑡𝑒</m:t>
                      </m:r>
                      <m:r>
                        <a:rPr lang="en-US" altLang="zh-TW" b="0" i="1" smtClean="0">
                          <a:latin typeface="Cambria Math" panose="02040503050406030204" pitchFamily="18" charset="0"/>
                        </a:rPr>
                        <m:t>]))</m:t>
                      </m:r>
                    </m:oMath>
                  </m:oMathPara>
                </a14:m>
                <a:endParaRPr lang="zh-TW" altLang="en-US" dirty="0"/>
              </a:p>
            </p:txBody>
          </p:sp>
        </mc:Choice>
        <mc:Fallback>
          <p:sp>
            <p:nvSpPr>
              <p:cNvPr id="5" name="內容版面配置區 4">
                <a:extLst>
                  <a:ext uri="{FF2B5EF4-FFF2-40B4-BE49-F238E27FC236}">
                    <a16:creationId xmlns:a16="http://schemas.microsoft.com/office/drawing/2014/main" id="{24A3EC37-6BE6-493C-B891-59F2D3755A45}"/>
                  </a:ext>
                </a:extLst>
              </p:cNvPr>
              <p:cNvSpPr>
                <a:spLocks noGrp="1" noRot="1" noChangeAspect="1" noMove="1" noResize="1" noEditPoints="1" noAdjustHandles="1" noChangeArrowheads="1" noChangeShapeType="1" noTextEdit="1"/>
              </p:cNvSpPr>
              <p:nvPr>
                <p:ph idx="1"/>
              </p:nvPr>
            </p:nvSpPr>
            <p:spPr>
              <a:xfrm>
                <a:off x="838199" y="1825625"/>
                <a:ext cx="11161295" cy="4351338"/>
              </a:xfrm>
              <a:blipFill>
                <a:blip r:embed="rId2"/>
                <a:stretch>
                  <a:fillRect l="-928"/>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044102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B924E6-B181-43E6-B6B5-9C9EC50D9532}"/>
              </a:ext>
            </a:extLst>
          </p:cNvPr>
          <p:cNvSpPr>
            <a:spLocks noGrp="1"/>
          </p:cNvSpPr>
          <p:nvPr>
            <p:ph type="title"/>
          </p:nvPr>
        </p:nvSpPr>
        <p:spPr/>
        <p:txBody>
          <a:bodyPr/>
          <a:lstStyle/>
          <a:p>
            <a:r>
              <a:rPr lang="en-US" altLang="zh-TW" dirty="0"/>
              <a:t>Intro.</a:t>
            </a:r>
            <a:r>
              <a:rPr lang="zh-TW" altLang="en-US" dirty="0"/>
              <a:t> </a:t>
            </a:r>
            <a:r>
              <a:rPr lang="en-US" altLang="zh-TW" dirty="0"/>
              <a:t>–</a:t>
            </a:r>
            <a:r>
              <a:rPr lang="zh-TW" altLang="en-US" dirty="0"/>
              <a:t> </a:t>
            </a:r>
            <a:r>
              <a:rPr lang="en-US" altLang="zh-TW" dirty="0"/>
              <a:t>Q-Learning(</a:t>
            </a:r>
            <a:r>
              <a:rPr lang="en-US" altLang="zh-TW" dirty="0" err="1"/>
              <a:t>con’d</a:t>
            </a:r>
            <a:r>
              <a:rPr lang="en-US" altLang="zh-TW" dirty="0"/>
              <a:t>)</a:t>
            </a:r>
            <a:endParaRPr lang="zh-TW" altLang="en-US" dirty="0"/>
          </a:p>
        </p:txBody>
      </p:sp>
      <p:sp>
        <p:nvSpPr>
          <p:cNvPr id="7" name="投影片編號版面配置區 6">
            <a:extLst>
              <a:ext uri="{FF2B5EF4-FFF2-40B4-BE49-F238E27FC236}">
                <a16:creationId xmlns:a16="http://schemas.microsoft.com/office/drawing/2014/main" id="{E6C72F4E-F635-4E97-BA38-F30BC6504A7E}"/>
              </a:ext>
            </a:extLst>
          </p:cNvPr>
          <p:cNvSpPr>
            <a:spLocks noGrp="1"/>
          </p:cNvSpPr>
          <p:nvPr>
            <p:ph type="sldNum" sz="quarter" idx="12"/>
          </p:nvPr>
        </p:nvSpPr>
        <p:spPr/>
        <p:txBody>
          <a:bodyPr/>
          <a:lstStyle/>
          <a:p>
            <a:fld id="{3B1CCF4E-8B0F-4AE5-A3B9-E1D4086A9FDA}" type="slidenum">
              <a:rPr lang="zh-TW" altLang="en-US" smtClean="0"/>
              <a:t>4</a:t>
            </a:fld>
            <a:endParaRPr lang="zh-TW" altLang="en-US" dirty="0"/>
          </a:p>
        </p:txBody>
      </p:sp>
      <p:sp>
        <p:nvSpPr>
          <p:cNvPr id="5" name="內容版面配置區 4">
            <a:extLst>
              <a:ext uri="{FF2B5EF4-FFF2-40B4-BE49-F238E27FC236}">
                <a16:creationId xmlns:a16="http://schemas.microsoft.com/office/drawing/2014/main" id="{24A3EC37-6BE6-493C-B891-59F2D3755A45}"/>
              </a:ext>
            </a:extLst>
          </p:cNvPr>
          <p:cNvSpPr>
            <a:spLocks noGrp="1"/>
          </p:cNvSpPr>
          <p:nvPr>
            <p:ph idx="1"/>
          </p:nvPr>
        </p:nvSpPr>
        <p:spPr>
          <a:xfrm>
            <a:off x="838199" y="1825625"/>
            <a:ext cx="11161295" cy="4351338"/>
          </a:xfrm>
        </p:spPr>
        <p:txBody>
          <a:bodyPr/>
          <a:lstStyle/>
          <a:p>
            <a:pPr>
              <a:lnSpc>
                <a:spcPct val="150000"/>
              </a:lnSpc>
            </a:pPr>
            <a:r>
              <a:rPr lang="el-GR" altLang="zh-TW" b="0" i="0" dirty="0">
                <a:solidFill>
                  <a:srgbClr val="292929"/>
                </a:solidFill>
                <a:effectLst/>
                <a:latin typeface="charter"/>
              </a:rPr>
              <a:t>ϵ-</a:t>
            </a:r>
            <a:r>
              <a:rPr lang="en-US" altLang="zh-TW" b="0" i="0" dirty="0">
                <a:solidFill>
                  <a:srgbClr val="292929"/>
                </a:solidFill>
                <a:effectLst/>
                <a:latin typeface="charter"/>
              </a:rPr>
              <a:t>greedy policy</a:t>
            </a:r>
          </a:p>
          <a:p>
            <a:pPr lvl="1">
              <a:lnSpc>
                <a:spcPct val="150000"/>
              </a:lnSpc>
            </a:pPr>
            <a:r>
              <a:rPr lang="zh-TW" altLang="en-US" b="0" dirty="0">
                <a:latin typeface="Cambria Math" panose="02040503050406030204" pitchFamily="18" charset="0"/>
              </a:rPr>
              <a:t>為了讓模型能夠保有一定的能力跳出局部最小值，因此設定一定的機率讓模型能夠隨機選擇</a:t>
            </a:r>
            <a:r>
              <a:rPr lang="en-US" altLang="zh-TW" b="0" dirty="0">
                <a:latin typeface="Cambria Math" panose="02040503050406030204" pitchFamily="18" charset="0"/>
              </a:rPr>
              <a:t>action</a:t>
            </a:r>
            <a:r>
              <a:rPr lang="zh-TW" altLang="en-US" b="0" dirty="0">
                <a:latin typeface="Cambria Math" panose="02040503050406030204" pitchFamily="18" charset="0"/>
              </a:rPr>
              <a:t>，而非固定按照</a:t>
            </a:r>
            <a:r>
              <a:rPr lang="en-US" altLang="zh-TW" b="0" dirty="0">
                <a:latin typeface="Cambria Math" panose="02040503050406030204" pitchFamily="18" charset="0"/>
              </a:rPr>
              <a:t>Q-table</a:t>
            </a:r>
            <a:r>
              <a:rPr lang="zh-TW" altLang="en-US" b="0" dirty="0">
                <a:latin typeface="Cambria Math" panose="02040503050406030204" pitchFamily="18" charset="0"/>
              </a:rPr>
              <a:t>中的最佳</a:t>
            </a:r>
            <a:r>
              <a:rPr lang="en-US" altLang="zh-TW" b="0" dirty="0">
                <a:latin typeface="Cambria Math" panose="02040503050406030204" pitchFamily="18" charset="0"/>
              </a:rPr>
              <a:t>action</a:t>
            </a:r>
            <a:r>
              <a:rPr lang="zh-TW" altLang="en-US" b="0" dirty="0">
                <a:latin typeface="Cambria Math" panose="02040503050406030204" pitchFamily="18" charset="0"/>
              </a:rPr>
              <a:t>移動，有些做法會設計讓模型隨著訓練次數的增加，逐漸減少隨機</a:t>
            </a:r>
            <a:r>
              <a:rPr lang="en-US" altLang="zh-TW" b="0" dirty="0">
                <a:latin typeface="Cambria Math" panose="02040503050406030204" pitchFamily="18" charset="0"/>
              </a:rPr>
              <a:t>action</a:t>
            </a:r>
            <a:r>
              <a:rPr lang="zh-TW" altLang="en-US" b="0" dirty="0">
                <a:latin typeface="Cambria Math" panose="02040503050406030204" pitchFamily="18" charset="0"/>
              </a:rPr>
              <a:t>的發生</a:t>
            </a:r>
            <a:endParaRPr lang="en-US" altLang="zh-TW" b="0" dirty="0">
              <a:latin typeface="Cambria Math" panose="02040503050406030204" pitchFamily="18" charset="0"/>
            </a:endParaRPr>
          </a:p>
        </p:txBody>
      </p:sp>
    </p:spTree>
    <p:extLst>
      <p:ext uri="{BB962C8B-B14F-4D97-AF65-F5344CB8AC3E}">
        <p14:creationId xmlns:p14="http://schemas.microsoft.com/office/powerpoint/2010/main" val="2392526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037402-C70B-4848-8A9E-5001DE24DEAB}"/>
              </a:ext>
            </a:extLst>
          </p:cNvPr>
          <p:cNvSpPr>
            <a:spLocks noGrp="1"/>
          </p:cNvSpPr>
          <p:nvPr>
            <p:ph type="title"/>
          </p:nvPr>
        </p:nvSpPr>
        <p:spPr/>
        <p:txBody>
          <a:bodyPr/>
          <a:lstStyle/>
          <a:p>
            <a:r>
              <a:rPr lang="en-US" altLang="zh-TW" dirty="0"/>
              <a:t>Method</a:t>
            </a:r>
            <a:endParaRPr lang="zh-TW" altLang="en-US" dirty="0"/>
          </a:p>
        </p:txBody>
      </p:sp>
      <p:sp>
        <p:nvSpPr>
          <p:cNvPr id="3" name="內容版面配置區 2">
            <a:extLst>
              <a:ext uri="{FF2B5EF4-FFF2-40B4-BE49-F238E27FC236}">
                <a16:creationId xmlns:a16="http://schemas.microsoft.com/office/drawing/2014/main" id="{76ED18B2-3550-44FB-80DE-AA6CFE9DB8F7}"/>
              </a:ext>
            </a:extLst>
          </p:cNvPr>
          <p:cNvSpPr>
            <a:spLocks noGrp="1"/>
          </p:cNvSpPr>
          <p:nvPr>
            <p:ph idx="1"/>
          </p:nvPr>
        </p:nvSpPr>
        <p:spPr/>
        <p:txBody>
          <a:bodyPr/>
          <a:lstStyle/>
          <a:p>
            <a:pPr marL="0" indent="0">
              <a:lnSpc>
                <a:spcPct val="150000"/>
              </a:lnSpc>
              <a:buNone/>
            </a:pPr>
            <a:r>
              <a:rPr lang="en-US" altLang="zh-TW" dirty="0"/>
              <a:t>	</a:t>
            </a:r>
            <a:r>
              <a:rPr lang="zh-TW" altLang="en-US" sz="2400" dirty="0"/>
              <a:t>以下例子為利用本次作業三的貪吃蛇遊戲進行嘗試，模型方面用了</a:t>
            </a:r>
            <a:r>
              <a:rPr lang="en-US" altLang="zh-TW" sz="2400" dirty="0"/>
              <a:t>DQN</a:t>
            </a:r>
            <a:r>
              <a:rPr lang="zh-TW" altLang="en-US" sz="2400" dirty="0"/>
              <a:t>的方式以及原始的</a:t>
            </a:r>
            <a:r>
              <a:rPr lang="en-US" altLang="zh-TW" sz="2400" dirty="0"/>
              <a:t>Q-learning</a:t>
            </a:r>
            <a:r>
              <a:rPr lang="zh-TW" altLang="en-US" sz="2400" dirty="0"/>
              <a:t>，由於</a:t>
            </a:r>
            <a:r>
              <a:rPr lang="en-US" altLang="zh-TW" sz="2400" dirty="0"/>
              <a:t>Q-learning</a:t>
            </a:r>
            <a:r>
              <a:rPr lang="zh-TW" altLang="en-US" sz="2400" dirty="0"/>
              <a:t>前面已經做過介紹，因此以下針對</a:t>
            </a:r>
            <a:r>
              <a:rPr lang="en-US" altLang="zh-TW" sz="2400" dirty="0"/>
              <a:t>DQN</a:t>
            </a:r>
            <a:r>
              <a:rPr lang="zh-TW" altLang="en-US" sz="2400" dirty="0"/>
              <a:t>進行簡單介紹。</a:t>
            </a:r>
            <a:endParaRPr lang="en-US" altLang="zh-TW" sz="2400" dirty="0"/>
          </a:p>
          <a:p>
            <a:pPr marL="0" indent="0">
              <a:lnSpc>
                <a:spcPct val="150000"/>
              </a:lnSpc>
              <a:buNone/>
            </a:pPr>
            <a:r>
              <a:rPr lang="en-US" altLang="zh-TW" sz="2400" dirty="0"/>
              <a:t>	</a:t>
            </a:r>
            <a:r>
              <a:rPr lang="zh-TW" altLang="en-US" sz="2400" dirty="0"/>
              <a:t>關於模型設計的重點我移到</a:t>
            </a:r>
            <a:r>
              <a:rPr lang="en-US" altLang="zh-TW" sz="2400" dirty="0"/>
              <a:t>discussion</a:t>
            </a:r>
            <a:r>
              <a:rPr lang="zh-TW" altLang="en-US" sz="2400" dirty="0"/>
              <a:t>中，因為都沒成功，而且成效很糟，所以我覺得在</a:t>
            </a:r>
            <a:r>
              <a:rPr lang="en-US" altLang="zh-TW" sz="2400" dirty="0"/>
              <a:t>method</a:t>
            </a:r>
            <a:r>
              <a:rPr lang="zh-TW" altLang="en-US" sz="2400" dirty="0"/>
              <a:t>中寫出來也沒多大意思，倒不如深入討論。</a:t>
            </a:r>
            <a:endParaRPr lang="en-US" altLang="zh-TW" sz="2400" dirty="0"/>
          </a:p>
        </p:txBody>
      </p:sp>
      <p:sp>
        <p:nvSpPr>
          <p:cNvPr id="4" name="投影片編號版面配置區 3">
            <a:extLst>
              <a:ext uri="{FF2B5EF4-FFF2-40B4-BE49-F238E27FC236}">
                <a16:creationId xmlns:a16="http://schemas.microsoft.com/office/drawing/2014/main" id="{C8C90910-4225-424B-B560-7D4FD9D5DD1E}"/>
              </a:ext>
            </a:extLst>
          </p:cNvPr>
          <p:cNvSpPr>
            <a:spLocks noGrp="1"/>
          </p:cNvSpPr>
          <p:nvPr>
            <p:ph type="sldNum" sz="quarter" idx="12"/>
          </p:nvPr>
        </p:nvSpPr>
        <p:spPr/>
        <p:txBody>
          <a:bodyPr/>
          <a:lstStyle/>
          <a:p>
            <a:fld id="{3B1CCF4E-8B0F-4AE5-A3B9-E1D4086A9FDA}" type="slidenum">
              <a:rPr lang="zh-TW" altLang="en-US" smtClean="0"/>
              <a:t>5</a:t>
            </a:fld>
            <a:endParaRPr lang="zh-TW" altLang="en-US"/>
          </a:p>
        </p:txBody>
      </p:sp>
    </p:spTree>
    <p:extLst>
      <p:ext uri="{BB962C8B-B14F-4D97-AF65-F5344CB8AC3E}">
        <p14:creationId xmlns:p14="http://schemas.microsoft.com/office/powerpoint/2010/main" val="520092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037402-C70B-4848-8A9E-5001DE24DEAB}"/>
              </a:ext>
            </a:extLst>
          </p:cNvPr>
          <p:cNvSpPr>
            <a:spLocks noGrp="1"/>
          </p:cNvSpPr>
          <p:nvPr>
            <p:ph type="title"/>
          </p:nvPr>
        </p:nvSpPr>
        <p:spPr/>
        <p:txBody>
          <a:bodyPr/>
          <a:lstStyle/>
          <a:p>
            <a:r>
              <a:rPr lang="en-US" altLang="zh-TW" dirty="0"/>
              <a:t>Method</a:t>
            </a:r>
            <a:r>
              <a:rPr lang="zh-TW" altLang="en-US" dirty="0"/>
              <a:t> </a:t>
            </a:r>
            <a:r>
              <a:rPr lang="en-US" altLang="zh-TW" dirty="0"/>
              <a:t>-</a:t>
            </a:r>
            <a:r>
              <a:rPr lang="zh-TW" altLang="en-US" dirty="0"/>
              <a:t> </a:t>
            </a:r>
            <a:r>
              <a:rPr lang="en-US" altLang="zh-TW" dirty="0"/>
              <a:t>DQN</a:t>
            </a:r>
            <a:endParaRPr lang="zh-TW" altLang="en-US" dirty="0"/>
          </a:p>
        </p:txBody>
      </p:sp>
      <p:sp>
        <p:nvSpPr>
          <p:cNvPr id="3" name="內容版面配置區 2">
            <a:extLst>
              <a:ext uri="{FF2B5EF4-FFF2-40B4-BE49-F238E27FC236}">
                <a16:creationId xmlns:a16="http://schemas.microsoft.com/office/drawing/2014/main" id="{76ED18B2-3550-44FB-80DE-AA6CFE9DB8F7}"/>
              </a:ext>
            </a:extLst>
          </p:cNvPr>
          <p:cNvSpPr>
            <a:spLocks noGrp="1"/>
          </p:cNvSpPr>
          <p:nvPr>
            <p:ph idx="1"/>
          </p:nvPr>
        </p:nvSpPr>
        <p:spPr/>
        <p:txBody>
          <a:bodyPr>
            <a:normAutofit/>
          </a:bodyPr>
          <a:lstStyle/>
          <a:p>
            <a:pPr marL="0" indent="0">
              <a:lnSpc>
                <a:spcPct val="150000"/>
              </a:lnSpc>
              <a:buNone/>
            </a:pPr>
            <a:r>
              <a:rPr lang="en-US" altLang="zh-TW" dirty="0"/>
              <a:t>	</a:t>
            </a:r>
            <a:r>
              <a:rPr lang="en-US" altLang="zh-TW" sz="2400" dirty="0"/>
              <a:t>DQN</a:t>
            </a:r>
            <a:r>
              <a:rPr lang="zh-TW" altLang="en-US" sz="2400" dirty="0"/>
              <a:t>，全名 </a:t>
            </a:r>
            <a:r>
              <a:rPr lang="en-US" altLang="zh-TW" sz="2400" dirty="0"/>
              <a:t>Deep Q-Network</a:t>
            </a:r>
            <a:r>
              <a:rPr lang="zh-TW" altLang="en-US" sz="2400" dirty="0"/>
              <a:t>，以下為模型簡介</a:t>
            </a:r>
            <a:endParaRPr lang="en-US" altLang="zh-TW" sz="2400" dirty="0"/>
          </a:p>
          <a:p>
            <a:pPr marL="0" indent="0">
              <a:lnSpc>
                <a:spcPct val="150000"/>
              </a:lnSpc>
              <a:buNone/>
            </a:pPr>
            <a:r>
              <a:rPr lang="en-US" altLang="zh-TW" sz="2400" dirty="0"/>
              <a:t>DQN</a:t>
            </a:r>
            <a:r>
              <a:rPr lang="zh-TW" altLang="en-US" sz="2400" dirty="0"/>
              <a:t>：</a:t>
            </a:r>
            <a:endParaRPr lang="en-US" altLang="zh-TW" sz="2400" dirty="0"/>
          </a:p>
          <a:p>
            <a:pPr marL="0" indent="0">
              <a:lnSpc>
                <a:spcPct val="150000"/>
              </a:lnSpc>
              <a:buNone/>
            </a:pPr>
            <a:r>
              <a:rPr lang="zh-TW" altLang="en-US" sz="2400" dirty="0"/>
              <a:t>利用</a:t>
            </a:r>
            <a:r>
              <a:rPr lang="en-US" altLang="zh-TW" sz="2400" dirty="0"/>
              <a:t>Deep learning</a:t>
            </a:r>
            <a:r>
              <a:rPr lang="zh-TW" altLang="en-US" sz="2400" dirty="0"/>
              <a:t>（可以是</a:t>
            </a:r>
            <a:r>
              <a:rPr lang="en-US" altLang="zh-TW" sz="2400" dirty="0"/>
              <a:t>DNN</a:t>
            </a:r>
            <a:r>
              <a:rPr lang="zh-TW" altLang="en-US" sz="2400" dirty="0"/>
              <a:t>、</a:t>
            </a:r>
            <a:r>
              <a:rPr lang="en-US" altLang="zh-TW" sz="2400" dirty="0"/>
              <a:t>CNN</a:t>
            </a:r>
            <a:r>
              <a:rPr lang="zh-TW" altLang="en-US" sz="2400" dirty="0"/>
              <a:t>、</a:t>
            </a:r>
            <a:r>
              <a:rPr lang="en-US" altLang="zh-TW" sz="2400" dirty="0"/>
              <a:t>RNN</a:t>
            </a:r>
            <a:r>
              <a:rPr lang="zh-TW" altLang="en-US" sz="2400" dirty="0"/>
              <a:t>、</a:t>
            </a:r>
            <a:r>
              <a:rPr lang="en-US" altLang="zh-TW" sz="2400" dirty="0"/>
              <a:t>LSTM</a:t>
            </a:r>
            <a:r>
              <a:rPr lang="zh-TW" altLang="en-US" sz="2400" dirty="0"/>
              <a:t>等，原則上也可用傳統</a:t>
            </a:r>
            <a:r>
              <a:rPr lang="en-US" altLang="zh-TW" sz="2400" dirty="0"/>
              <a:t>ML</a:t>
            </a:r>
            <a:r>
              <a:rPr lang="zh-TW" altLang="en-US" sz="2400" dirty="0"/>
              <a:t>，只是這樣就不</a:t>
            </a:r>
            <a:r>
              <a:rPr lang="en-US" altLang="zh-TW" sz="2400" dirty="0"/>
              <a:t>Deep</a:t>
            </a:r>
            <a:r>
              <a:rPr lang="zh-TW" altLang="en-US" sz="2400" dirty="0"/>
              <a:t>了）替換掉原先的</a:t>
            </a:r>
            <a:r>
              <a:rPr lang="en-US" altLang="zh-TW" sz="2400" dirty="0"/>
              <a:t>Q-table</a:t>
            </a:r>
            <a:r>
              <a:rPr lang="zh-TW" altLang="en-US" sz="2400" dirty="0"/>
              <a:t>，彌補</a:t>
            </a:r>
            <a:r>
              <a:rPr lang="en-US" altLang="zh-TW" sz="2400" dirty="0"/>
              <a:t>Q-table</a:t>
            </a:r>
            <a:r>
              <a:rPr lang="zh-TW" altLang="en-US" sz="2400" dirty="0"/>
              <a:t>當</a:t>
            </a:r>
            <a:r>
              <a:rPr lang="en-US" altLang="zh-TW" sz="2400" dirty="0"/>
              <a:t>state</a:t>
            </a:r>
            <a:r>
              <a:rPr lang="zh-TW" altLang="en-US" sz="2400" dirty="0"/>
              <a:t>太多時，會出現效率低落的問題，其餘部分與</a:t>
            </a:r>
            <a:r>
              <a:rPr lang="en-US" altLang="zh-TW" sz="2400" dirty="0"/>
              <a:t>Q-learning</a:t>
            </a:r>
            <a:r>
              <a:rPr lang="zh-TW" altLang="en-US" sz="2400" dirty="0"/>
              <a:t>大致一樣</a:t>
            </a:r>
            <a:endParaRPr lang="en-US" altLang="zh-TW" sz="2400" dirty="0"/>
          </a:p>
          <a:p>
            <a:pPr marL="0" indent="0">
              <a:buNone/>
            </a:pPr>
            <a:endParaRPr lang="en-US" altLang="zh-TW" dirty="0"/>
          </a:p>
          <a:p>
            <a:pPr marL="0" indent="0">
              <a:buNone/>
            </a:pPr>
            <a:endParaRPr lang="en-US" altLang="zh-TW" dirty="0"/>
          </a:p>
        </p:txBody>
      </p:sp>
      <p:sp>
        <p:nvSpPr>
          <p:cNvPr id="4" name="投影片編號版面配置區 3">
            <a:extLst>
              <a:ext uri="{FF2B5EF4-FFF2-40B4-BE49-F238E27FC236}">
                <a16:creationId xmlns:a16="http://schemas.microsoft.com/office/drawing/2014/main" id="{C8C90910-4225-424B-B560-7D4FD9D5DD1E}"/>
              </a:ext>
            </a:extLst>
          </p:cNvPr>
          <p:cNvSpPr>
            <a:spLocks noGrp="1"/>
          </p:cNvSpPr>
          <p:nvPr>
            <p:ph type="sldNum" sz="quarter" idx="12"/>
          </p:nvPr>
        </p:nvSpPr>
        <p:spPr/>
        <p:txBody>
          <a:bodyPr/>
          <a:lstStyle/>
          <a:p>
            <a:fld id="{3B1CCF4E-8B0F-4AE5-A3B9-E1D4086A9FDA}" type="slidenum">
              <a:rPr lang="zh-TW" altLang="en-US" smtClean="0"/>
              <a:t>6</a:t>
            </a:fld>
            <a:endParaRPr lang="zh-TW" altLang="en-US"/>
          </a:p>
        </p:txBody>
      </p:sp>
    </p:spTree>
    <p:extLst>
      <p:ext uri="{BB962C8B-B14F-4D97-AF65-F5344CB8AC3E}">
        <p14:creationId xmlns:p14="http://schemas.microsoft.com/office/powerpoint/2010/main" val="2270874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026D18-F9E4-44EB-95BA-425D7A653D5D}"/>
              </a:ext>
            </a:extLst>
          </p:cNvPr>
          <p:cNvSpPr>
            <a:spLocks noGrp="1"/>
          </p:cNvSpPr>
          <p:nvPr>
            <p:ph type="title"/>
          </p:nvPr>
        </p:nvSpPr>
        <p:spPr/>
        <p:txBody>
          <a:bodyPr/>
          <a:lstStyle/>
          <a:p>
            <a:r>
              <a:rPr lang="en-US" altLang="zh-TW" dirty="0"/>
              <a:t>Result</a:t>
            </a:r>
            <a:endParaRPr lang="zh-TW" altLang="en-US" dirty="0"/>
          </a:p>
        </p:txBody>
      </p:sp>
      <p:sp>
        <p:nvSpPr>
          <p:cNvPr id="3" name="內容版面配置區 2">
            <a:extLst>
              <a:ext uri="{FF2B5EF4-FFF2-40B4-BE49-F238E27FC236}">
                <a16:creationId xmlns:a16="http://schemas.microsoft.com/office/drawing/2014/main" id="{33EA4F32-AB40-4306-BBD4-923F9EA2A5DE}"/>
              </a:ext>
            </a:extLst>
          </p:cNvPr>
          <p:cNvSpPr>
            <a:spLocks noGrp="1"/>
          </p:cNvSpPr>
          <p:nvPr>
            <p:ph idx="1"/>
          </p:nvPr>
        </p:nvSpPr>
        <p:spPr/>
        <p:txBody>
          <a:bodyPr/>
          <a:lstStyle/>
          <a:p>
            <a:r>
              <a:rPr lang="zh-TW" altLang="en-US" dirty="0"/>
              <a:t>我只能說是慘不忍睹</a:t>
            </a:r>
            <a:r>
              <a:rPr lang="en-US" altLang="zh-TW" dirty="0"/>
              <a:t>QAQ</a:t>
            </a:r>
          </a:p>
          <a:p>
            <a:endParaRPr lang="en-US" altLang="zh-TW" dirty="0"/>
          </a:p>
          <a:p>
            <a:r>
              <a:rPr lang="en-US" altLang="zh-TW" dirty="0"/>
              <a:t>Q-learning</a:t>
            </a:r>
          </a:p>
          <a:p>
            <a:pPr lvl="1"/>
            <a:r>
              <a:rPr lang="zh-TW" altLang="en-US" dirty="0"/>
              <a:t>無論</a:t>
            </a:r>
            <a:r>
              <a:rPr lang="en-US" altLang="zh-TW" dirty="0"/>
              <a:t>State</a:t>
            </a:r>
            <a:r>
              <a:rPr lang="zh-TW" altLang="en-US" dirty="0"/>
              <a:t>怎麼選，</a:t>
            </a:r>
            <a:r>
              <a:rPr lang="en-US" altLang="zh-TW" dirty="0"/>
              <a:t>reward</a:t>
            </a:r>
            <a:r>
              <a:rPr lang="zh-TW" altLang="en-US" dirty="0"/>
              <a:t>怎麼設，頂多學到了怎麼吃食物，但是很奇怪的是一吃完就立刻自殺</a:t>
            </a:r>
            <a:r>
              <a:rPr lang="en-US" altLang="zh-TW" dirty="0"/>
              <a:t>…</a:t>
            </a:r>
            <a:r>
              <a:rPr lang="zh-TW" altLang="en-US" dirty="0"/>
              <a:t>（更詳細的內容</a:t>
            </a:r>
            <a:r>
              <a:rPr lang="en-US" altLang="zh-TW" dirty="0"/>
              <a:t>discussion</a:t>
            </a:r>
            <a:r>
              <a:rPr lang="zh-TW" altLang="en-US" dirty="0"/>
              <a:t>中會詳細討論）</a:t>
            </a:r>
            <a:endParaRPr lang="en-US" altLang="zh-TW" dirty="0"/>
          </a:p>
          <a:p>
            <a:pPr lvl="1"/>
            <a:endParaRPr lang="en-US" altLang="zh-TW" dirty="0"/>
          </a:p>
          <a:p>
            <a:r>
              <a:rPr lang="en-US" altLang="zh-TW" dirty="0"/>
              <a:t>DQN</a:t>
            </a:r>
          </a:p>
          <a:p>
            <a:pPr lvl="1"/>
            <a:r>
              <a:rPr lang="zh-TW" altLang="en-US" dirty="0"/>
              <a:t>在作業三中的貪吃蛇根本跑不了（觀察到的現象</a:t>
            </a:r>
            <a:r>
              <a:rPr lang="en-US" altLang="zh-TW" dirty="0"/>
              <a:t>discussion</a:t>
            </a:r>
            <a:r>
              <a:rPr lang="zh-TW" altLang="en-US" dirty="0"/>
              <a:t>中會討論，如果助教有收到用</a:t>
            </a:r>
            <a:r>
              <a:rPr lang="en-US" altLang="zh-TW" dirty="0"/>
              <a:t>DQN</a:t>
            </a:r>
            <a:r>
              <a:rPr lang="zh-TW" altLang="en-US" dirty="0"/>
              <a:t>跑作業三貪吃蛇成效還不錯的作品，不知道能不能</a:t>
            </a:r>
            <a:r>
              <a:rPr lang="en-US" altLang="zh-TW" dirty="0"/>
              <a:t>PO</a:t>
            </a:r>
            <a:r>
              <a:rPr lang="zh-TW" altLang="en-US" dirty="0"/>
              <a:t>上課程當個大神參考？）</a:t>
            </a:r>
            <a:endParaRPr lang="en-US" altLang="zh-TW" dirty="0"/>
          </a:p>
        </p:txBody>
      </p:sp>
      <p:sp>
        <p:nvSpPr>
          <p:cNvPr id="4" name="投影片編號版面配置區 3">
            <a:extLst>
              <a:ext uri="{FF2B5EF4-FFF2-40B4-BE49-F238E27FC236}">
                <a16:creationId xmlns:a16="http://schemas.microsoft.com/office/drawing/2014/main" id="{0F432C2F-1032-4C4F-AB66-B0AC018FDB69}"/>
              </a:ext>
            </a:extLst>
          </p:cNvPr>
          <p:cNvSpPr>
            <a:spLocks noGrp="1"/>
          </p:cNvSpPr>
          <p:nvPr>
            <p:ph type="sldNum" sz="quarter" idx="12"/>
          </p:nvPr>
        </p:nvSpPr>
        <p:spPr/>
        <p:txBody>
          <a:bodyPr/>
          <a:lstStyle/>
          <a:p>
            <a:fld id="{3B1CCF4E-8B0F-4AE5-A3B9-E1D4086A9FDA}" type="slidenum">
              <a:rPr lang="zh-TW" altLang="en-US" smtClean="0"/>
              <a:t>7</a:t>
            </a:fld>
            <a:endParaRPr lang="zh-TW" altLang="en-US"/>
          </a:p>
        </p:txBody>
      </p:sp>
    </p:spTree>
    <p:extLst>
      <p:ext uri="{BB962C8B-B14F-4D97-AF65-F5344CB8AC3E}">
        <p14:creationId xmlns:p14="http://schemas.microsoft.com/office/powerpoint/2010/main" val="4093727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E437FF-9CE8-4793-AC13-2CAAF30BC5E3}"/>
              </a:ext>
            </a:extLst>
          </p:cNvPr>
          <p:cNvSpPr>
            <a:spLocks noGrp="1"/>
          </p:cNvSpPr>
          <p:nvPr>
            <p:ph type="title"/>
          </p:nvPr>
        </p:nvSpPr>
        <p:spPr/>
        <p:txBody>
          <a:bodyPr/>
          <a:lstStyle/>
          <a:p>
            <a:r>
              <a:rPr lang="en-US" altLang="zh-TW" dirty="0"/>
              <a:t>Discussion</a:t>
            </a:r>
            <a:endParaRPr lang="zh-TW" altLang="en-US" dirty="0"/>
          </a:p>
        </p:txBody>
      </p:sp>
      <p:sp>
        <p:nvSpPr>
          <p:cNvPr id="3" name="內容版面配置區 2">
            <a:extLst>
              <a:ext uri="{FF2B5EF4-FFF2-40B4-BE49-F238E27FC236}">
                <a16:creationId xmlns:a16="http://schemas.microsoft.com/office/drawing/2014/main" id="{B605EACE-FF1D-4199-9627-8617C8F1516C}"/>
              </a:ext>
            </a:extLst>
          </p:cNvPr>
          <p:cNvSpPr>
            <a:spLocks noGrp="1"/>
          </p:cNvSpPr>
          <p:nvPr>
            <p:ph idx="1"/>
          </p:nvPr>
        </p:nvSpPr>
        <p:spPr/>
        <p:txBody>
          <a:bodyPr>
            <a:normAutofit fontScale="85000" lnSpcReduction="20000"/>
          </a:bodyPr>
          <a:lstStyle/>
          <a:p>
            <a:pPr marL="0" indent="0">
              <a:lnSpc>
                <a:spcPct val="150000"/>
              </a:lnSpc>
              <a:buNone/>
            </a:pPr>
            <a:r>
              <a:rPr lang="zh-TW" altLang="en-US" sz="2400" dirty="0"/>
              <a:t>前言：</a:t>
            </a:r>
            <a:endParaRPr lang="en-US" altLang="zh-TW" sz="2400" dirty="0"/>
          </a:p>
          <a:p>
            <a:pPr marL="0" indent="0">
              <a:lnSpc>
                <a:spcPct val="150000"/>
              </a:lnSpc>
              <a:buNone/>
            </a:pPr>
            <a:r>
              <a:rPr lang="en-US" altLang="zh-TW" sz="2400" dirty="0"/>
              <a:t>	</a:t>
            </a:r>
            <a:r>
              <a:rPr lang="zh-TW" altLang="en-US" sz="2400" dirty="0"/>
              <a:t>看了助教提供的學習資源，也很興奮地去玩了</a:t>
            </a:r>
            <a:r>
              <a:rPr lang="en-US" altLang="zh-TW" sz="2400" dirty="0"/>
              <a:t>gym</a:t>
            </a:r>
            <a:r>
              <a:rPr lang="zh-TW" altLang="en-US" sz="2400" dirty="0"/>
              <a:t>，成效還不錯，不過最後沒有選擇用</a:t>
            </a:r>
            <a:r>
              <a:rPr lang="en-US" altLang="zh-TW" sz="2400" dirty="0"/>
              <a:t>gym</a:t>
            </a:r>
            <a:r>
              <a:rPr lang="zh-TW" altLang="en-US" sz="2400" dirty="0"/>
              <a:t>中的遊戲，而是用貪吃蛇是想要自己實作看看，但整體蠻慘烈的</a:t>
            </a:r>
            <a:r>
              <a:rPr lang="en-US" altLang="zh-TW" sz="2400" dirty="0"/>
              <a:t>…</a:t>
            </a:r>
          </a:p>
          <a:p>
            <a:pPr marL="0" indent="0">
              <a:lnSpc>
                <a:spcPct val="150000"/>
              </a:lnSpc>
              <a:buNone/>
            </a:pPr>
            <a:r>
              <a:rPr lang="en-US" altLang="zh-TW" sz="2400" dirty="0"/>
              <a:t>	</a:t>
            </a:r>
            <a:r>
              <a:rPr lang="zh-TW" altLang="en-US" sz="2400" dirty="0"/>
              <a:t>先提一些失敗的嘗試，下頁開始針對</a:t>
            </a:r>
            <a:r>
              <a:rPr lang="en-US" altLang="zh-TW" sz="2400" dirty="0"/>
              <a:t>Q-learning</a:t>
            </a:r>
            <a:r>
              <a:rPr lang="zh-TW" altLang="en-US" sz="2400" dirty="0"/>
              <a:t>和</a:t>
            </a:r>
            <a:r>
              <a:rPr lang="en-US" altLang="zh-TW" sz="2400" dirty="0"/>
              <a:t>DQN</a:t>
            </a:r>
            <a:r>
              <a:rPr lang="zh-TW" altLang="en-US" sz="2400" dirty="0"/>
              <a:t>進行討論。一開始嘗試將貪吃蛇包裝成</a:t>
            </a:r>
            <a:r>
              <a:rPr lang="en-US" altLang="zh-TW" sz="2400" dirty="0" err="1"/>
              <a:t>gym.envs</a:t>
            </a:r>
            <a:r>
              <a:rPr lang="zh-TW" altLang="en-US" sz="2400" dirty="0"/>
              <a:t>中的形式，但是後來考量到這個貪吃蛇遊戲是根據助教們寫好的遊戲進行模式進行的（</a:t>
            </a:r>
            <a:r>
              <a:rPr lang="en-US" altLang="zh-TW" sz="2400" dirty="0"/>
              <a:t>MLPlay.py</a:t>
            </a:r>
            <a:r>
              <a:rPr lang="zh-TW" altLang="en-US" sz="2400" dirty="0"/>
              <a:t>及內部許多模塊），最大的痛點是當某一偵的運算時間過長，會影響下一偵的畫面呈現，因此模型要盡可能的快速、及時，其次是由於遊戲模組並不是直接呼叫貪吃蛇遊戲，而是採用模組化的方式進行，因此加深了靈活調整遊戲的難度（有可能只是我能力不足），例如自由選擇呼叫下一次</a:t>
            </a:r>
            <a:r>
              <a:rPr lang="en-US" altLang="zh-TW" sz="2400" dirty="0"/>
              <a:t>update</a:t>
            </a:r>
            <a:r>
              <a:rPr lang="zh-TW" altLang="en-US" sz="2400" dirty="0"/>
              <a:t>的時間等，有嘗試調整架構，但光把整體架構及裡面的函式讀完就花了我不少時間，因而作罷。</a:t>
            </a:r>
          </a:p>
        </p:txBody>
      </p:sp>
      <p:sp>
        <p:nvSpPr>
          <p:cNvPr id="4" name="投影片編號版面配置區 3">
            <a:extLst>
              <a:ext uri="{FF2B5EF4-FFF2-40B4-BE49-F238E27FC236}">
                <a16:creationId xmlns:a16="http://schemas.microsoft.com/office/drawing/2014/main" id="{A9D8EC8B-42E1-46A2-A312-A06159CADC68}"/>
              </a:ext>
            </a:extLst>
          </p:cNvPr>
          <p:cNvSpPr>
            <a:spLocks noGrp="1"/>
          </p:cNvSpPr>
          <p:nvPr>
            <p:ph type="sldNum" sz="quarter" idx="12"/>
          </p:nvPr>
        </p:nvSpPr>
        <p:spPr/>
        <p:txBody>
          <a:bodyPr/>
          <a:lstStyle/>
          <a:p>
            <a:fld id="{3B1CCF4E-8B0F-4AE5-A3B9-E1D4086A9FDA}" type="slidenum">
              <a:rPr lang="zh-TW" altLang="en-US" smtClean="0"/>
              <a:t>8</a:t>
            </a:fld>
            <a:endParaRPr lang="zh-TW" altLang="en-US"/>
          </a:p>
        </p:txBody>
      </p:sp>
    </p:spTree>
    <p:extLst>
      <p:ext uri="{BB962C8B-B14F-4D97-AF65-F5344CB8AC3E}">
        <p14:creationId xmlns:p14="http://schemas.microsoft.com/office/powerpoint/2010/main" val="3126460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E3E321E-E02C-42EA-BF12-44466EE4A5A8}"/>
              </a:ext>
            </a:extLst>
          </p:cNvPr>
          <p:cNvSpPr>
            <a:spLocks noGrp="1"/>
          </p:cNvSpPr>
          <p:nvPr>
            <p:ph type="title"/>
          </p:nvPr>
        </p:nvSpPr>
        <p:spPr/>
        <p:txBody>
          <a:bodyPr/>
          <a:lstStyle/>
          <a:p>
            <a:r>
              <a:rPr lang="en-US" altLang="zh-TW" dirty="0"/>
              <a:t>Discussion</a:t>
            </a:r>
            <a:r>
              <a:rPr lang="zh-TW" altLang="en-US" dirty="0"/>
              <a:t> </a:t>
            </a:r>
            <a:r>
              <a:rPr lang="en-US" altLang="zh-TW" dirty="0"/>
              <a:t>–</a:t>
            </a:r>
            <a:r>
              <a:rPr lang="zh-TW" altLang="en-US" dirty="0"/>
              <a:t> </a:t>
            </a:r>
            <a:r>
              <a:rPr lang="en-US" altLang="zh-TW" dirty="0"/>
              <a:t>Q-learning</a:t>
            </a:r>
            <a:endParaRPr lang="zh-TW" altLang="en-US" dirty="0"/>
          </a:p>
        </p:txBody>
      </p:sp>
      <p:sp>
        <p:nvSpPr>
          <p:cNvPr id="3" name="內容版面配置區 2">
            <a:extLst>
              <a:ext uri="{FF2B5EF4-FFF2-40B4-BE49-F238E27FC236}">
                <a16:creationId xmlns:a16="http://schemas.microsoft.com/office/drawing/2014/main" id="{36097D4B-21BE-4C1B-9C93-6BFB87FD2735}"/>
              </a:ext>
            </a:extLst>
          </p:cNvPr>
          <p:cNvSpPr>
            <a:spLocks noGrp="1"/>
          </p:cNvSpPr>
          <p:nvPr>
            <p:ph idx="1"/>
          </p:nvPr>
        </p:nvSpPr>
        <p:spPr/>
        <p:txBody>
          <a:bodyPr>
            <a:normAutofit fontScale="70000" lnSpcReduction="20000"/>
          </a:bodyPr>
          <a:lstStyle/>
          <a:p>
            <a:pPr>
              <a:lnSpc>
                <a:spcPct val="160000"/>
              </a:lnSpc>
            </a:pPr>
            <a:r>
              <a:rPr lang="zh-TW" altLang="en-US" sz="3100" dirty="0"/>
              <a:t>針對</a:t>
            </a:r>
            <a:r>
              <a:rPr lang="en-US" altLang="zh-TW" sz="3100" dirty="0"/>
              <a:t>Q-learning</a:t>
            </a:r>
            <a:r>
              <a:rPr lang="zh-TW" altLang="en-US" sz="3100" dirty="0"/>
              <a:t>的討論有分為基礎部分跟進階部分</a:t>
            </a:r>
            <a:endParaRPr lang="en-US" altLang="zh-TW" sz="3100" dirty="0"/>
          </a:p>
          <a:p>
            <a:pPr>
              <a:lnSpc>
                <a:spcPct val="160000"/>
              </a:lnSpc>
            </a:pPr>
            <a:r>
              <a:rPr lang="zh-TW" altLang="en-US" sz="3100" dirty="0"/>
              <a:t>基礎：</a:t>
            </a:r>
            <a:endParaRPr lang="en-US" altLang="zh-TW" sz="3100" dirty="0"/>
          </a:p>
          <a:p>
            <a:pPr lvl="1">
              <a:lnSpc>
                <a:spcPct val="160000"/>
              </a:lnSpc>
            </a:pPr>
            <a:r>
              <a:rPr lang="zh-TW" altLang="en-US" sz="2600" dirty="0"/>
              <a:t>我個人實作下來的經驗是基本上</a:t>
            </a:r>
            <a:r>
              <a:rPr lang="en-US" altLang="zh-TW" sz="2600" dirty="0"/>
              <a:t>state</a:t>
            </a:r>
            <a:r>
              <a:rPr lang="zh-TW" altLang="en-US" sz="2600" dirty="0"/>
              <a:t>的選定會很大幅度影響</a:t>
            </a:r>
            <a:r>
              <a:rPr lang="en-US" altLang="zh-TW" sz="2600" dirty="0"/>
              <a:t>Q-learning</a:t>
            </a:r>
            <a:r>
              <a:rPr lang="zh-TW" altLang="en-US" sz="2600" dirty="0"/>
              <a:t>是否真的能夠學習，因為在貪吃蛇遊戲中不像經典的「平衡遊戲」或「爬坡遊戲」中的</a:t>
            </a:r>
            <a:r>
              <a:rPr lang="en-US" altLang="zh-TW" sz="2600" dirty="0"/>
              <a:t>state</a:t>
            </a:r>
            <a:r>
              <a:rPr lang="zh-TW" altLang="en-US" sz="2600" dirty="0"/>
              <a:t>一樣明確，這部分我覺得有點像是監督式學習，好的</a:t>
            </a:r>
            <a:r>
              <a:rPr lang="en-US" altLang="zh-TW" sz="2600" dirty="0"/>
              <a:t>state</a:t>
            </a:r>
            <a:r>
              <a:rPr lang="zh-TW" altLang="en-US" sz="2600" dirty="0"/>
              <a:t>（就像是監督式中的</a:t>
            </a:r>
            <a:r>
              <a:rPr lang="en-US" altLang="zh-TW" sz="2600" dirty="0"/>
              <a:t>feature</a:t>
            </a:r>
            <a:r>
              <a:rPr lang="zh-TW" altLang="en-US" sz="2600" dirty="0"/>
              <a:t>），可以幫助要訓練的目標更好的學習。</a:t>
            </a:r>
            <a:endParaRPr lang="en-US" altLang="zh-TW" sz="2600" dirty="0"/>
          </a:p>
          <a:p>
            <a:pPr lvl="1">
              <a:lnSpc>
                <a:spcPct val="160000"/>
              </a:lnSpc>
            </a:pPr>
            <a:r>
              <a:rPr lang="en-US" altLang="zh-TW" sz="2600" dirty="0"/>
              <a:t>State:</a:t>
            </a:r>
          </a:p>
          <a:p>
            <a:pPr lvl="2">
              <a:lnSpc>
                <a:spcPct val="160000"/>
              </a:lnSpc>
            </a:pPr>
            <a:r>
              <a:rPr lang="zh-TW" altLang="en-US" sz="1800" dirty="0"/>
              <a:t>蛇頭座標、食物座標，但是學習效果很差，因為即使將座標離散化，整個</a:t>
            </a:r>
            <a:r>
              <a:rPr lang="en-US" altLang="zh-TW" sz="1800" dirty="0"/>
              <a:t>table</a:t>
            </a:r>
            <a:r>
              <a:rPr lang="zh-TW" altLang="en-US" sz="1800" dirty="0"/>
              <a:t>還是很龐大，不利學習</a:t>
            </a:r>
            <a:endParaRPr lang="en-US" altLang="zh-TW" sz="1800" dirty="0"/>
          </a:p>
          <a:p>
            <a:pPr lvl="2">
              <a:lnSpc>
                <a:spcPct val="160000"/>
              </a:lnSpc>
            </a:pPr>
            <a:r>
              <a:rPr lang="zh-TW" altLang="en-US" sz="1800" dirty="0"/>
              <a:t>食物在蛇頭的哪個方向：這個是表現最好的，在經過</a:t>
            </a:r>
            <a:r>
              <a:rPr lang="en-US" altLang="zh-TW" sz="1800" dirty="0"/>
              <a:t>500</a:t>
            </a:r>
            <a:r>
              <a:rPr lang="zh-TW" altLang="en-US" sz="1800" dirty="0"/>
              <a:t>次之後，至少會去吃第一個食物，但是吃完之後會飛速自殺</a:t>
            </a:r>
            <a:endParaRPr lang="en-US" altLang="zh-TW" sz="1800" dirty="0"/>
          </a:p>
          <a:p>
            <a:pPr lvl="2">
              <a:lnSpc>
                <a:spcPct val="160000"/>
              </a:lnSpc>
            </a:pPr>
            <a:r>
              <a:rPr lang="zh-TW" altLang="en-US" sz="1800" dirty="0"/>
              <a:t>其他：</a:t>
            </a:r>
            <a:endParaRPr lang="en-US" altLang="zh-TW" sz="1800" dirty="0"/>
          </a:p>
          <a:p>
            <a:pPr lvl="3">
              <a:lnSpc>
                <a:spcPct val="160000"/>
              </a:lnSpc>
            </a:pPr>
            <a:r>
              <a:rPr lang="zh-TW" altLang="en-US" dirty="0"/>
              <a:t>蛇頭下一步移動有沒有死亡危險、混雜前幾種：表現皆很差，增加越多的</a:t>
            </a:r>
            <a:r>
              <a:rPr lang="en-US" altLang="zh-TW" dirty="0"/>
              <a:t>state</a:t>
            </a:r>
            <a:r>
              <a:rPr lang="zh-TW" altLang="en-US" dirty="0"/>
              <a:t>會讓</a:t>
            </a:r>
            <a:r>
              <a:rPr lang="en-US" altLang="zh-TW" dirty="0"/>
              <a:t>table</a:t>
            </a:r>
            <a:r>
              <a:rPr lang="zh-TW" altLang="en-US" dirty="0"/>
              <a:t>變得過於龐大，不利於訓練</a:t>
            </a:r>
            <a:endParaRPr lang="en-US" altLang="zh-TW" dirty="0"/>
          </a:p>
          <a:p>
            <a:pPr lvl="1"/>
            <a:endParaRPr lang="zh-TW" altLang="en-US" dirty="0"/>
          </a:p>
        </p:txBody>
      </p:sp>
      <p:sp>
        <p:nvSpPr>
          <p:cNvPr id="4" name="投影片編號版面配置區 3">
            <a:extLst>
              <a:ext uri="{FF2B5EF4-FFF2-40B4-BE49-F238E27FC236}">
                <a16:creationId xmlns:a16="http://schemas.microsoft.com/office/drawing/2014/main" id="{8EC02CBC-7B33-4A6C-9699-48602EA06E06}"/>
              </a:ext>
            </a:extLst>
          </p:cNvPr>
          <p:cNvSpPr>
            <a:spLocks noGrp="1"/>
          </p:cNvSpPr>
          <p:nvPr>
            <p:ph type="sldNum" sz="quarter" idx="12"/>
          </p:nvPr>
        </p:nvSpPr>
        <p:spPr/>
        <p:txBody>
          <a:bodyPr/>
          <a:lstStyle/>
          <a:p>
            <a:fld id="{3B1CCF4E-8B0F-4AE5-A3B9-E1D4086A9FDA}" type="slidenum">
              <a:rPr lang="zh-TW" altLang="en-US" smtClean="0"/>
              <a:t>9</a:t>
            </a:fld>
            <a:endParaRPr lang="zh-TW" altLang="en-US"/>
          </a:p>
        </p:txBody>
      </p:sp>
    </p:spTree>
    <p:extLst>
      <p:ext uri="{BB962C8B-B14F-4D97-AF65-F5344CB8AC3E}">
        <p14:creationId xmlns:p14="http://schemas.microsoft.com/office/powerpoint/2010/main" val="359039968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1565</TotalTime>
  <Words>1529</Words>
  <Application>Microsoft Office PowerPoint</Application>
  <PresentationFormat>寬螢幕</PresentationFormat>
  <Paragraphs>77</Paragraphs>
  <Slides>13</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13</vt:i4>
      </vt:variant>
    </vt:vector>
  </HeadingPairs>
  <TitlesOfParts>
    <vt:vector size="19" baseType="lpstr">
      <vt:lpstr>charter</vt:lpstr>
      <vt:lpstr>Arial</vt:lpstr>
      <vt:lpstr>Calibri</vt:lpstr>
      <vt:lpstr>Calibri Light</vt:lpstr>
      <vt:lpstr>Cambria Math</vt:lpstr>
      <vt:lpstr>Office 佈景主題</vt:lpstr>
      <vt:lpstr>基於遊戲的機器學習入門</vt:lpstr>
      <vt:lpstr>Intro. - RL</vt:lpstr>
      <vt:lpstr>Intro. – Q-Learning</vt:lpstr>
      <vt:lpstr>Intro. – Q-Learning(con’d)</vt:lpstr>
      <vt:lpstr>Method</vt:lpstr>
      <vt:lpstr>Method - DQN</vt:lpstr>
      <vt:lpstr>Result</vt:lpstr>
      <vt:lpstr>Discussion</vt:lpstr>
      <vt:lpstr>Discussion – Q-learning</vt:lpstr>
      <vt:lpstr>Discussion – Q-learning(con’d)</vt:lpstr>
      <vt:lpstr>Discussion – Q-learning(con’d)</vt:lpstr>
      <vt:lpstr>Discussion – Q-learning(con’d)</vt:lpstr>
      <vt:lpstr>Discussion – DQN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基於遊戲的機器學習入門</dc:title>
  <dc:creator>耀升 白</dc:creator>
  <cp:lastModifiedBy>耀升 白</cp:lastModifiedBy>
  <cp:revision>35</cp:revision>
  <dcterms:created xsi:type="dcterms:W3CDTF">2021-03-21T14:25:53Z</dcterms:created>
  <dcterms:modified xsi:type="dcterms:W3CDTF">2021-06-06T17:33:18Z</dcterms:modified>
</cp:coreProperties>
</file>