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doc" ContentType="application/mswor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378" r:id="rId4"/>
    <p:sldId id="403" r:id="rId5"/>
    <p:sldId id="389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404" r:id="rId15"/>
    <p:sldId id="405" r:id="rId16"/>
    <p:sldId id="287" r:id="rId1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51111"/>
    <a:srgbClr val="001C54"/>
    <a:srgbClr val="C62918"/>
    <a:srgbClr val="F0D118"/>
    <a:srgbClr val="FF3300"/>
    <a:srgbClr val="1C4372"/>
    <a:srgbClr val="F28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3272" autoAdjust="0"/>
  </p:normalViewPr>
  <p:slideViewPr>
    <p:cSldViewPr>
      <p:cViewPr varScale="1">
        <p:scale>
          <a:sx n="87" d="100"/>
          <a:sy n="87" d="100"/>
        </p:scale>
        <p:origin x="-499" y="-9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e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image" Target="../media/image40.wmf"/><Relationship Id="rId18" Type="http://schemas.openxmlformats.org/officeDocument/2006/relationships/image" Target="../media/image45.wmf"/><Relationship Id="rId3" Type="http://schemas.openxmlformats.org/officeDocument/2006/relationships/image" Target="../media/image30.wmf"/><Relationship Id="rId21" Type="http://schemas.openxmlformats.org/officeDocument/2006/relationships/image" Target="../media/image48.wmf"/><Relationship Id="rId7" Type="http://schemas.openxmlformats.org/officeDocument/2006/relationships/image" Target="../media/image34.wmf"/><Relationship Id="rId12" Type="http://schemas.openxmlformats.org/officeDocument/2006/relationships/image" Target="../media/image39.wmf"/><Relationship Id="rId17" Type="http://schemas.openxmlformats.org/officeDocument/2006/relationships/image" Target="../media/image44.wmf"/><Relationship Id="rId25" Type="http://schemas.openxmlformats.org/officeDocument/2006/relationships/image" Target="../media/image52.wmf"/><Relationship Id="rId2" Type="http://schemas.openxmlformats.org/officeDocument/2006/relationships/image" Target="../media/image29.wmf"/><Relationship Id="rId16" Type="http://schemas.openxmlformats.org/officeDocument/2006/relationships/image" Target="../media/image43.wmf"/><Relationship Id="rId20" Type="http://schemas.openxmlformats.org/officeDocument/2006/relationships/image" Target="../media/image47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11" Type="http://schemas.openxmlformats.org/officeDocument/2006/relationships/image" Target="../media/image38.wmf"/><Relationship Id="rId24" Type="http://schemas.openxmlformats.org/officeDocument/2006/relationships/image" Target="../media/image51.wmf"/><Relationship Id="rId5" Type="http://schemas.openxmlformats.org/officeDocument/2006/relationships/image" Target="../media/image32.wmf"/><Relationship Id="rId15" Type="http://schemas.openxmlformats.org/officeDocument/2006/relationships/image" Target="../media/image42.wmf"/><Relationship Id="rId23" Type="http://schemas.openxmlformats.org/officeDocument/2006/relationships/image" Target="../media/image50.wmf"/><Relationship Id="rId10" Type="http://schemas.openxmlformats.org/officeDocument/2006/relationships/image" Target="../media/image37.wmf"/><Relationship Id="rId19" Type="http://schemas.openxmlformats.org/officeDocument/2006/relationships/image" Target="../media/image46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Relationship Id="rId14" Type="http://schemas.openxmlformats.org/officeDocument/2006/relationships/image" Target="../media/image41.wmf"/><Relationship Id="rId22" Type="http://schemas.openxmlformats.org/officeDocument/2006/relationships/image" Target="../media/image4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4" Type="http://schemas.openxmlformats.org/officeDocument/2006/relationships/image" Target="../media/image7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527DEF5-92F6-4B37-80F8-35A0CBD431A2}" type="datetimeFigureOut">
              <a:rPr lang="zh-CN" altLang="en-US"/>
              <a:pPr>
                <a:defRPr/>
              </a:pPr>
              <a:t>2018-12-5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D50F384-B473-4607-875A-254D29706E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2759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9624C4-33CB-42C8-9DE1-E5D6FB68B03E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6FEEDA7-DB78-4D5C-858E-8375C6A544B3}" type="datetimeFigureOut">
              <a:rPr lang="zh-CN" altLang="en-US"/>
              <a:pPr>
                <a:defRPr/>
              </a:pPr>
              <a:t>2018-12-5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B016187-AFFC-43B2-B365-79DA24EBA7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00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C91A621-38D8-46E1-9C73-9D48E390C137}" type="datetimeFigureOut">
              <a:rPr lang="zh-CN" altLang="en-US"/>
              <a:pPr>
                <a:defRPr/>
              </a:pPr>
              <a:t>2018-12-5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2246233C-560A-4F27-BCC7-32F0ED2888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58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25F5FE0-9CF9-484D-A1DF-9D883A2688FE}" type="datetimeFigureOut">
              <a:rPr lang="zh-CN" altLang="en-US"/>
              <a:pPr>
                <a:defRPr/>
              </a:pPr>
              <a:t>2018-12-5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B288B3E8-3480-488C-8ED7-420CF89BA2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368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B95EEDE-10A3-48D9-BFE3-63CAC9D29B5D}" type="datetimeFigureOut">
              <a:rPr lang="zh-CN" altLang="en-US"/>
              <a:pPr>
                <a:defRPr/>
              </a:pPr>
              <a:t>2018-12-5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27CC72A6-3981-45C0-973E-0FDA408A55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936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90C7564-94A0-41D7-BADE-AB32FCD2062B}" type="datetimeFigureOut">
              <a:rPr lang="zh-CN" altLang="en-US"/>
              <a:pPr>
                <a:defRPr/>
              </a:pPr>
              <a:t>2018-12-5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568CDD9B-5BAE-43C4-A8EE-FEA727C8FA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33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C833259-4D65-488F-86C2-940D6E35096A}" type="datetimeFigureOut">
              <a:rPr lang="zh-CN" altLang="en-US"/>
              <a:pPr>
                <a:defRPr/>
              </a:pPr>
              <a:t>2018-12-5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483AB7D7-F165-4090-8792-E32C8335F2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165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FABE0AF-69DB-4709-BC81-F8544BDA11BE}" type="datetimeFigureOut">
              <a:rPr lang="zh-CN" altLang="en-US"/>
              <a:pPr>
                <a:defRPr/>
              </a:pPr>
              <a:t>2018-12-5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920D44D-260A-4D19-818A-827A08D54C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997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7542371-9856-44C5-BB56-4D9DA12897FB}" type="datetimeFigureOut">
              <a:rPr lang="zh-CN" altLang="en-US"/>
              <a:pPr>
                <a:defRPr/>
              </a:pPr>
              <a:t>2018-12-5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8E0032BA-CBC6-46DC-82EF-48DA741EE6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359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FB8EF99-71CF-4BFC-A06A-7F3BAF37138B}" type="datetimeFigureOut">
              <a:rPr lang="zh-CN" altLang="en-US"/>
              <a:pPr>
                <a:defRPr/>
              </a:pPr>
              <a:t>2018-12-5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26111D5-171D-48C2-BCD9-A6A171DC75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488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CDB91EF-1F3B-41AE-AE16-BDB1DCE09982}" type="datetimeFigureOut">
              <a:rPr lang="zh-CN" altLang="en-US"/>
              <a:pPr>
                <a:defRPr/>
              </a:pPr>
              <a:t>2018-12-5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983A06A7-0DCA-44C5-83C8-DD45326ADE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4562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B291CAC-8DD3-4E16-BEB2-A57940119D68}" type="datetimeFigureOut">
              <a:rPr lang="zh-CN" altLang="en-US"/>
              <a:pPr>
                <a:defRPr/>
              </a:pPr>
              <a:t>2018-12-5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44786777-6BA7-408F-9F73-D2F5A25270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4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13C8A23-3A9B-4DA4-8B60-7AF539BED9D1}" type="datetimeFigureOut">
              <a:rPr lang="zh-CN" altLang="en-US"/>
              <a:pPr>
                <a:defRPr/>
              </a:pPr>
              <a:t>2018-12-5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A107578-1745-4A79-A4AF-805BC87C98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4733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CB27318-8B5D-4246-9D28-D887A2DFCBEB}" type="datetimeFigureOut">
              <a:rPr lang="zh-CN" altLang="en-US"/>
              <a:pPr>
                <a:defRPr/>
              </a:pPr>
              <a:t>2018-12-5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1FFD5707-0912-4689-A5E6-F752DC5420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5330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10E25F8-46DA-4BE4-AA24-3B38AC5B31F7}" type="datetimeFigureOut">
              <a:rPr lang="zh-CN" altLang="en-US"/>
              <a:pPr>
                <a:defRPr/>
              </a:pPr>
              <a:t>2018-12-5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B60241F4-29D5-4200-90ED-48D4614B39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4369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CA6BA96-B28F-47BF-BAFC-1BFD954964C1}" type="datetimeFigureOut">
              <a:rPr lang="zh-CN" altLang="en-US"/>
              <a:pPr>
                <a:defRPr/>
              </a:pPr>
              <a:t>2018-12-5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89BE5E6B-C756-4626-8E85-2E8980A9B3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98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36A1ABE-4B55-4D6B-A9F7-C8CBF192B97D}" type="datetimeFigureOut">
              <a:rPr lang="zh-CN" altLang="en-US"/>
              <a:pPr>
                <a:defRPr/>
              </a:pPr>
              <a:t>2018-12-5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3DE1A065-44F3-4DA4-955A-A061836BFE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87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FEDA82D-D2C4-4FC2-B350-4B6C4A05CB0C}" type="datetimeFigureOut">
              <a:rPr lang="zh-CN" altLang="en-US"/>
              <a:pPr>
                <a:defRPr/>
              </a:pPr>
              <a:t>2018-12-5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99DFFB01-2BBF-48A8-B082-5A0CA59344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58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F724897-DDA5-4597-A7DE-DE6521D46B78}" type="datetimeFigureOut">
              <a:rPr lang="zh-CN" altLang="en-US"/>
              <a:pPr>
                <a:defRPr/>
              </a:pPr>
              <a:t>2018-12-5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20E88991-7914-4F16-AB08-313D2457C3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34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198B1B0-88E3-4342-A75B-DCA69A31D95C}" type="datetimeFigureOut">
              <a:rPr lang="zh-CN" altLang="en-US"/>
              <a:pPr>
                <a:defRPr/>
              </a:pPr>
              <a:t>2018-12-5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35928AC3-FABC-4321-B07D-E5B08CA91F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78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2F7E0BE-26B0-412E-ADB5-3C60D74B1D12}" type="datetimeFigureOut">
              <a:rPr lang="zh-CN" altLang="en-US"/>
              <a:pPr>
                <a:defRPr/>
              </a:pPr>
              <a:t>2018-12-5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C0F564E7-DDCF-4F3B-B5DF-458E0F7478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21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27AD160-73B7-430E-9C24-9754723CEABE}" type="datetimeFigureOut">
              <a:rPr lang="zh-CN" altLang="en-US"/>
              <a:pPr>
                <a:defRPr/>
              </a:pPr>
              <a:t>2018-12-5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CF2032AE-C3A0-4483-94AC-CE73B0BA6D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60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790C1A9-2E27-4BB4-8E5A-F587F83D76DD}" type="datetimeFigureOut">
              <a:rPr lang="zh-CN" altLang="en-US"/>
              <a:pPr>
                <a:defRPr/>
              </a:pPr>
              <a:t>2018-12-5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17D92E37-C378-4928-A35D-EC154CA07E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34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" y="450169"/>
            <a:ext cx="12187684" cy="448831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B w="114300" prst="hardEdge"/>
          </a:sp3d>
        </p:spPr>
      </p:pic>
      <p:sp>
        <p:nvSpPr>
          <p:cNvPr id="7" name="矩形 6"/>
          <p:cNvSpPr/>
          <p:nvPr/>
        </p:nvSpPr>
        <p:spPr>
          <a:xfrm>
            <a:off x="-1588" y="0"/>
            <a:ext cx="12211051" cy="476250"/>
          </a:xfrm>
          <a:prstGeom prst="rect">
            <a:avLst/>
          </a:prstGeom>
          <a:solidFill>
            <a:srgbClr val="8AB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 eaLnBrk="1" hangingPunct="1">
              <a:defRPr/>
            </a:pPr>
            <a:r>
              <a:rPr lang="zh-CN" altLang="en-US" b="1" dirty="0">
                <a:solidFill>
                  <a:srgbClr val="FFC000"/>
                </a:solidFill>
                <a:latin typeface="Mathematica6" pitchFamily="2" charset="0"/>
              </a:rPr>
              <a:t>                      </a:t>
            </a:r>
            <a:endParaRPr lang="zh-CN" altLang="en-US" sz="2000" b="1" dirty="0">
              <a:solidFill>
                <a:srgbClr val="FF3300"/>
              </a:solidFill>
              <a:latin typeface="Mathematica6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207567" cy="47667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9195" y="5301209"/>
            <a:ext cx="12218658" cy="1556790"/>
          </a:xfrm>
          <a:prstGeom prst="rect">
            <a:avLst/>
          </a:prstGeom>
          <a:solidFill>
            <a:srgbClr val="001C54"/>
          </a:solidFill>
          <a:ln>
            <a:noFill/>
          </a:ln>
          <a:scene3d>
            <a:camera prst="orthographicFront"/>
            <a:lightRig rig="threePt" dir="t"/>
          </a:scene3d>
          <a:sp3d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32" name="Picture 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3" y="5565775"/>
            <a:ext cx="11303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标题占位符 1"/>
          <p:cNvSpPr>
            <a:spLocks noGrp="1"/>
          </p:cNvSpPr>
          <p:nvPr>
            <p:ph type="title"/>
          </p:nvPr>
        </p:nvSpPr>
        <p:spPr bwMode="auto">
          <a:xfrm>
            <a:off x="966788" y="836613"/>
            <a:ext cx="987425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 smtClean="0"/>
          </a:p>
        </p:txBody>
      </p:sp>
      <p:sp>
        <p:nvSpPr>
          <p:cNvPr id="1034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487488" y="2530475"/>
            <a:ext cx="96012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 smtClean="0"/>
          </a:p>
        </p:txBody>
      </p:sp>
      <p:sp>
        <p:nvSpPr>
          <p:cNvPr id="13" name="文本占位符 2"/>
          <p:cNvSpPr txBox="1">
            <a:spLocks/>
          </p:cNvSpPr>
          <p:nvPr/>
        </p:nvSpPr>
        <p:spPr>
          <a:xfrm>
            <a:off x="5475288" y="5676900"/>
            <a:ext cx="6049962" cy="9953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1036" name="Picture 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5826125"/>
            <a:ext cx="1179513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6138863"/>
            <a:ext cx="1303337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88" y="5830888"/>
            <a:ext cx="10509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-28247" y="4845719"/>
            <a:ext cx="12237915" cy="599504"/>
          </a:xfrm>
          <a:prstGeom prst="rect">
            <a:avLst/>
          </a:prstGeom>
          <a:solidFill>
            <a:srgbClr val="E51111"/>
          </a:solidFill>
          <a:ln>
            <a:noFill/>
          </a:ln>
          <a:scene3d>
            <a:camera prst="orthographicFront"/>
            <a:lightRig rig="twoPt" dir="t"/>
          </a:scene3d>
          <a:sp3d prstMaterial="metal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 b="1">
              <a:solidFill>
                <a:srgbClr val="FFC000"/>
              </a:solidFill>
              <a:latin typeface="Mathematica6" pitchFamily="2" charset="0"/>
            </a:endParaRPr>
          </a:p>
        </p:txBody>
      </p:sp>
      <p:pic>
        <p:nvPicPr>
          <p:cNvPr id="1042" name="Picture 6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463" y="5565775"/>
            <a:ext cx="1157287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727"/>
            <a:ext cx="12192001" cy="5684836"/>
          </a:xfrm>
          <a:prstGeom prst="rect">
            <a:avLst/>
          </a:prstGeom>
          <a:effectLst>
            <a:softEdge rad="1270000"/>
          </a:effectLst>
        </p:spPr>
      </p:pic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850900"/>
            <a:ext cx="109728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39763" y="2047875"/>
            <a:ext cx="10972800" cy="40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6238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054" name="图片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14288"/>
            <a:ext cx="576262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  <p:sldLayoutId id="2147484146" r:id="rId2"/>
    <p:sldLayoutId id="2147484147" r:id="rId3"/>
    <p:sldLayoutId id="2147484148" r:id="rId4"/>
    <p:sldLayoutId id="2147484149" r:id="rId5"/>
    <p:sldLayoutId id="2147484150" r:id="rId6"/>
    <p:sldLayoutId id="2147484151" r:id="rId7"/>
    <p:sldLayoutId id="2147484152" r:id="rId8"/>
    <p:sldLayoutId id="2147484153" r:id="rId9"/>
    <p:sldLayoutId id="2147484154" r:id="rId10"/>
    <p:sldLayoutId id="214748415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64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6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6.wmf"/><Relationship Id="rId11" Type="http://schemas.openxmlformats.org/officeDocument/2006/relationships/oleObject" Target="../embeddings/Microsoft_Word_97_-_2003___2.doc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58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6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66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5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12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emf"/><Relationship Id="rId5" Type="http://schemas.openxmlformats.org/officeDocument/2006/relationships/oleObject" Target="../embeddings/Microsoft_Word_97_-_2003___1.doc"/><Relationship Id="rId4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26.w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3.bin"/><Relationship Id="rId18" Type="http://schemas.openxmlformats.org/officeDocument/2006/relationships/image" Target="../media/image35.wmf"/><Relationship Id="rId26" Type="http://schemas.openxmlformats.org/officeDocument/2006/relationships/oleObject" Target="../embeddings/oleObject29.bin"/><Relationship Id="rId39" Type="http://schemas.openxmlformats.org/officeDocument/2006/relationships/image" Target="../media/image45.wmf"/><Relationship Id="rId3" Type="http://schemas.openxmlformats.org/officeDocument/2006/relationships/oleObject" Target="../embeddings/oleObject18.bin"/><Relationship Id="rId21" Type="http://schemas.openxmlformats.org/officeDocument/2006/relationships/oleObject" Target="../embeddings/oleObject27.bin"/><Relationship Id="rId34" Type="http://schemas.openxmlformats.org/officeDocument/2006/relationships/oleObject" Target="../embeddings/oleObject33.bin"/><Relationship Id="rId42" Type="http://schemas.openxmlformats.org/officeDocument/2006/relationships/oleObject" Target="../embeddings/oleObject37.bin"/><Relationship Id="rId47" Type="http://schemas.openxmlformats.org/officeDocument/2006/relationships/image" Target="../media/image49.wmf"/><Relationship Id="rId50" Type="http://schemas.openxmlformats.org/officeDocument/2006/relationships/oleObject" Target="../embeddings/oleObject41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25.bin"/><Relationship Id="rId25" Type="http://schemas.openxmlformats.org/officeDocument/2006/relationships/image" Target="../media/image38.wmf"/><Relationship Id="rId33" Type="http://schemas.openxmlformats.org/officeDocument/2006/relationships/image" Target="../media/image42.wmf"/><Relationship Id="rId38" Type="http://schemas.openxmlformats.org/officeDocument/2006/relationships/oleObject" Target="../embeddings/oleObject35.bin"/><Relationship Id="rId46" Type="http://schemas.openxmlformats.org/officeDocument/2006/relationships/oleObject" Target="../embeddings/oleObject39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4.wmf"/><Relationship Id="rId20" Type="http://schemas.openxmlformats.org/officeDocument/2006/relationships/image" Target="../media/image36.wmf"/><Relationship Id="rId29" Type="http://schemas.openxmlformats.org/officeDocument/2006/relationships/image" Target="../media/image40.wmf"/><Relationship Id="rId41" Type="http://schemas.openxmlformats.org/officeDocument/2006/relationships/image" Target="../media/image46.wmf"/><Relationship Id="rId54" Type="http://schemas.openxmlformats.org/officeDocument/2006/relationships/oleObject" Target="../embeddings/oleObject43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2.bin"/><Relationship Id="rId24" Type="http://schemas.openxmlformats.org/officeDocument/2006/relationships/oleObject" Target="../embeddings/oleObject28.bin"/><Relationship Id="rId32" Type="http://schemas.openxmlformats.org/officeDocument/2006/relationships/oleObject" Target="../embeddings/oleObject32.bin"/><Relationship Id="rId37" Type="http://schemas.openxmlformats.org/officeDocument/2006/relationships/image" Target="../media/image44.wmf"/><Relationship Id="rId40" Type="http://schemas.openxmlformats.org/officeDocument/2006/relationships/oleObject" Target="../embeddings/oleObject36.bin"/><Relationship Id="rId45" Type="http://schemas.openxmlformats.org/officeDocument/2006/relationships/image" Target="../media/image48.wmf"/><Relationship Id="rId53" Type="http://schemas.openxmlformats.org/officeDocument/2006/relationships/image" Target="../media/image52.wmf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23" Type="http://schemas.openxmlformats.org/officeDocument/2006/relationships/image" Target="../media/image53.wmf"/><Relationship Id="rId28" Type="http://schemas.openxmlformats.org/officeDocument/2006/relationships/oleObject" Target="../embeddings/oleObject30.bin"/><Relationship Id="rId36" Type="http://schemas.openxmlformats.org/officeDocument/2006/relationships/oleObject" Target="../embeddings/oleObject34.bin"/><Relationship Id="rId49" Type="http://schemas.openxmlformats.org/officeDocument/2006/relationships/image" Target="../media/image50.wmf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26.bin"/><Relationship Id="rId31" Type="http://schemas.openxmlformats.org/officeDocument/2006/relationships/image" Target="../media/image41.wmf"/><Relationship Id="rId44" Type="http://schemas.openxmlformats.org/officeDocument/2006/relationships/oleObject" Target="../embeddings/oleObject38.bin"/><Relationship Id="rId52" Type="http://schemas.openxmlformats.org/officeDocument/2006/relationships/oleObject" Target="../embeddings/oleObject42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33.wmf"/><Relationship Id="rId22" Type="http://schemas.openxmlformats.org/officeDocument/2006/relationships/image" Target="../media/image37.wmf"/><Relationship Id="rId27" Type="http://schemas.openxmlformats.org/officeDocument/2006/relationships/image" Target="../media/image39.wmf"/><Relationship Id="rId30" Type="http://schemas.openxmlformats.org/officeDocument/2006/relationships/oleObject" Target="../embeddings/oleObject31.bin"/><Relationship Id="rId35" Type="http://schemas.openxmlformats.org/officeDocument/2006/relationships/image" Target="../media/image43.wmf"/><Relationship Id="rId43" Type="http://schemas.openxmlformats.org/officeDocument/2006/relationships/image" Target="../media/image47.wmf"/><Relationship Id="rId48" Type="http://schemas.openxmlformats.org/officeDocument/2006/relationships/oleObject" Target="../embeddings/oleObject40.bin"/><Relationship Id="rId8" Type="http://schemas.openxmlformats.org/officeDocument/2006/relationships/image" Target="../media/image30.wmf"/><Relationship Id="rId51" Type="http://schemas.openxmlformats.org/officeDocument/2006/relationships/image" Target="../media/image5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4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ctrTitle"/>
          </p:nvPr>
        </p:nvSpPr>
        <p:spPr>
          <a:xfrm>
            <a:off x="1703512" y="908720"/>
            <a:ext cx="9649072" cy="1470025"/>
          </a:xfrm>
        </p:spPr>
        <p:txBody>
          <a:bodyPr/>
          <a:lstStyle/>
          <a:p>
            <a:pPr eaLnBrk="1" hangingPunct="1"/>
            <a:r>
              <a:rPr lang="zh-CN" altLang="en-US" sz="5400" b="1" dirty="0" smtClean="0">
                <a:latin typeface="隶书" pitchFamily="49" charset="-122"/>
                <a:ea typeface="隶书" pitchFamily="49" charset="-122"/>
                <a:sym typeface="+mn-ea"/>
              </a:rPr>
              <a:t>第四章 </a:t>
            </a:r>
            <a:r>
              <a:rPr lang="zh-CN" altLang="en-US" sz="5400" b="1" dirty="0">
                <a:latin typeface="隶书" pitchFamily="49" charset="-122"/>
                <a:ea typeface="隶书" pitchFamily="49" charset="-122"/>
                <a:sym typeface="+mn-ea"/>
              </a:rPr>
              <a:t>随机变量的数字特征</a:t>
            </a:r>
            <a:endParaRPr lang="zh-CN" altLang="en-US" sz="5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627" name="副标题 2"/>
          <p:cNvSpPr>
            <a:spLocks noGrp="1"/>
          </p:cNvSpPr>
          <p:nvPr>
            <p:ph type="subTitle" idx="1"/>
          </p:nvPr>
        </p:nvSpPr>
        <p:spPr>
          <a:xfrm>
            <a:off x="2063552" y="2708920"/>
            <a:ext cx="8280920" cy="1080120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知识要点</a:t>
            </a:r>
            <a:endParaRPr lang="zh-CN" altLang="en-US" b="1" dirty="0">
              <a:solidFill>
                <a:srgbClr val="0000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628" name="TextBox 3"/>
          <p:cNvSpPr txBox="1">
            <a:spLocks noChangeArrowheads="1"/>
          </p:cNvSpPr>
          <p:nvPr/>
        </p:nvSpPr>
        <p:spPr bwMode="auto">
          <a:xfrm>
            <a:off x="7824191" y="5826090"/>
            <a:ext cx="38893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杨建芳</a:t>
            </a:r>
            <a:endParaRPr lang="zh-CN" altLang="en-US" b="1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695400" y="692696"/>
            <a:ext cx="10488017" cy="72008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协方差与相关系数的性质 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96280" y="2164471"/>
            <a:ext cx="5562600" cy="525463"/>
            <a:chOff x="996280" y="2164471"/>
            <a:chExt cx="5562600" cy="525463"/>
          </a:xfrm>
        </p:grpSpPr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996280" y="2164471"/>
              <a:ext cx="20574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cs typeface="Times New Roman" pitchFamily="18" charset="0"/>
                </a:rPr>
                <a:t>2. 对称性：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</a:p>
          </p:txBody>
        </p:sp>
        <p:graphicFrame>
          <p:nvGraphicFramePr>
            <p:cNvPr id="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7164828"/>
                </p:ext>
              </p:extLst>
            </p:nvPr>
          </p:nvGraphicFramePr>
          <p:xfrm>
            <a:off x="3129880" y="2248609"/>
            <a:ext cx="3429000" cy="441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0" r:id="rId3" imgW="1549045" imgH="203429" progId="Equation.3">
                    <p:embed/>
                  </p:oleObj>
                </mc:Choice>
                <mc:Fallback>
                  <p:oleObj r:id="rId3" imgW="1549045" imgH="2034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9880" y="2248609"/>
                          <a:ext cx="3429000" cy="441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组合 26"/>
          <p:cNvGrpSpPr/>
          <p:nvPr/>
        </p:nvGrpSpPr>
        <p:grpSpPr>
          <a:xfrm>
            <a:off x="996280" y="2842334"/>
            <a:ext cx="6532563" cy="519112"/>
            <a:chOff x="996280" y="2842334"/>
            <a:chExt cx="6532563" cy="519112"/>
          </a:xfrm>
        </p:grpSpPr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996280" y="2842334"/>
              <a:ext cx="205740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cs typeface="Times New Roman" pitchFamily="18" charset="0"/>
                </a:rPr>
                <a:t>3. </a:t>
              </a:r>
              <a:r>
                <a:rPr lang="zh-CN" altLang="en-US" dirty="0">
                  <a:solidFill>
                    <a:schemeClr val="tx1"/>
                  </a:solidFill>
                </a:rPr>
                <a:t>线性</a:t>
              </a:r>
              <a:r>
                <a:rPr lang="zh-CN" altLang="en-US" dirty="0">
                  <a:solidFill>
                    <a:schemeClr val="tx1"/>
                  </a:solidFill>
                  <a:cs typeface="Times New Roman" pitchFamily="18" charset="0"/>
                </a:rPr>
                <a:t>性：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</a:p>
          </p:txBody>
        </p:sp>
        <p:graphicFrame>
          <p:nvGraphicFramePr>
            <p:cNvPr id="6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3838619"/>
                </p:ext>
              </p:extLst>
            </p:nvPr>
          </p:nvGraphicFramePr>
          <p:xfrm>
            <a:off x="3053680" y="2886784"/>
            <a:ext cx="4475163" cy="468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1" r:id="rId5" imgW="1916354" imgH="203341" progId="Equation.3">
                    <p:embed/>
                  </p:oleObj>
                </mc:Choice>
                <mc:Fallback>
                  <p:oleObj r:id="rId5" imgW="1916354" imgH="20334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3680" y="2886784"/>
                          <a:ext cx="4475163" cy="468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221793"/>
              </p:ext>
            </p:extLst>
          </p:nvPr>
        </p:nvGraphicFramePr>
        <p:xfrm>
          <a:off x="1834480" y="3451934"/>
          <a:ext cx="67818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2" r:id="rId7" imgW="2866785" imgH="215936" progId="Equation.3">
                  <p:embed/>
                </p:oleObj>
              </mc:Choice>
              <mc:Fallback>
                <p:oleObj r:id="rId7" imgW="2866785" imgH="215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4480" y="3451934"/>
                        <a:ext cx="6781800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973471" y="1516771"/>
            <a:ext cx="3490342" cy="544125"/>
            <a:chOff x="973471" y="1516771"/>
            <a:chExt cx="3490342" cy="544125"/>
          </a:xfrm>
        </p:grpSpPr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973471" y="1516771"/>
              <a:ext cx="720725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cs typeface="Times New Roman" pitchFamily="18" charset="0"/>
                </a:rPr>
                <a:t>1.</a:t>
              </a:r>
              <a:r>
                <a:rPr lang="zh-CN" altLang="en-US" dirty="0"/>
                <a:t> </a:t>
              </a:r>
            </a:p>
          </p:txBody>
        </p:sp>
        <p:graphicFrame>
          <p:nvGraphicFramePr>
            <p:cNvPr id="13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6360729"/>
                </p:ext>
              </p:extLst>
            </p:nvPr>
          </p:nvGraphicFramePr>
          <p:xfrm>
            <a:off x="1622188" y="1619571"/>
            <a:ext cx="2841625" cy="441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3" r:id="rId9" imgW="1236256" imgH="204079" progId="Equation.3">
                    <p:embed/>
                  </p:oleObj>
                </mc:Choice>
                <mc:Fallback>
                  <p:oleObj r:id="rId9" imgW="1236256" imgH="2040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2188" y="1619571"/>
                          <a:ext cx="2841625" cy="441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组合 23"/>
          <p:cNvGrpSpPr/>
          <p:nvPr/>
        </p:nvGrpSpPr>
        <p:grpSpPr>
          <a:xfrm>
            <a:off x="986181" y="4159869"/>
            <a:ext cx="2095366" cy="646112"/>
            <a:chOff x="491441" y="4087813"/>
            <a:chExt cx="2095366" cy="646112"/>
          </a:xfrm>
        </p:grpSpPr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6931265"/>
                </p:ext>
              </p:extLst>
            </p:nvPr>
          </p:nvGraphicFramePr>
          <p:xfrm>
            <a:off x="983432" y="4087813"/>
            <a:ext cx="1603375" cy="646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4" name="Equation" r:id="rId11" imgW="558720" imgH="228600" progId="Equation.DSMT4">
                    <p:embed/>
                  </p:oleObj>
                </mc:Choice>
                <mc:Fallback>
                  <p:oleObj name="Equation" r:id="rId11" imgW="55872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3432" y="4087813"/>
                          <a:ext cx="1603375" cy="646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003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491441" y="4149080"/>
              <a:ext cx="70801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 smtClean="0">
                  <a:solidFill>
                    <a:schemeClr val="tx1"/>
                  </a:solidFill>
                  <a:cs typeface="Times New Roman" pitchFamily="18" charset="0"/>
                </a:rPr>
                <a:t>4</a:t>
              </a:r>
              <a:r>
                <a:rPr lang="zh-CN" altLang="en-US" dirty="0" smtClean="0">
                  <a:solidFill>
                    <a:schemeClr val="tx1"/>
                  </a:solidFill>
                  <a:cs typeface="Times New Roman" pitchFamily="18" charset="0"/>
                </a:rPr>
                <a:t>. 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954892" y="4941216"/>
            <a:ext cx="5923880" cy="648072"/>
            <a:chOff x="491441" y="4941168"/>
            <a:chExt cx="5923880" cy="648072"/>
          </a:xfrm>
        </p:grpSpPr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491441" y="4941168"/>
              <a:ext cx="491991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 smtClean="0">
                  <a:solidFill>
                    <a:schemeClr val="tx1"/>
                  </a:solidFill>
                  <a:cs typeface="Times New Roman" pitchFamily="18" charset="0"/>
                </a:rPr>
                <a:t>5</a:t>
              </a:r>
              <a:r>
                <a:rPr lang="zh-CN" altLang="en-US" dirty="0" smtClean="0">
                  <a:solidFill>
                    <a:schemeClr val="tx1"/>
                  </a:solidFill>
                  <a:cs typeface="Times New Roman" pitchFamily="18" charset="0"/>
                </a:rPr>
                <a:t>. 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9898242"/>
                </p:ext>
              </p:extLst>
            </p:nvPr>
          </p:nvGraphicFramePr>
          <p:xfrm>
            <a:off x="1022583" y="4943127"/>
            <a:ext cx="5392738" cy="646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5" name="Equation" r:id="rId13" imgW="1879560" imgH="228600" progId="Equation.DSMT4">
                    <p:embed/>
                  </p:oleObj>
                </mc:Choice>
                <mc:Fallback>
                  <p:oleObj name="Equation" r:id="rId13" imgW="1879560" imgH="228600" progId="Equation.DSMT4">
                    <p:embed/>
                    <p:pic>
                      <p:nvPicPr>
                        <p:cNvPr id="0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2583" y="4943127"/>
                          <a:ext cx="5392738" cy="646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003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组合 21"/>
          <p:cNvGrpSpPr/>
          <p:nvPr/>
        </p:nvGrpSpPr>
        <p:grpSpPr>
          <a:xfrm>
            <a:off x="974116" y="5661296"/>
            <a:ext cx="4966309" cy="647429"/>
            <a:chOff x="624950" y="5589240"/>
            <a:chExt cx="4966309" cy="647429"/>
          </a:xfrm>
        </p:grpSpPr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>
              <a:off x="624950" y="5589240"/>
              <a:ext cx="79053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tx1"/>
                  </a:solidFill>
                  <a:cs typeface="Times New Roman" pitchFamily="18" charset="0"/>
                </a:rPr>
                <a:t>6</a:t>
              </a:r>
              <a:r>
                <a:rPr lang="zh-CN" altLang="en-US" dirty="0" smtClean="0">
                  <a:solidFill>
                    <a:schemeClr val="tx1"/>
                  </a:solidFill>
                  <a:cs typeface="Times New Roman" pitchFamily="18" charset="0"/>
                </a:rPr>
                <a:t>. 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6971217"/>
                </p:ext>
              </p:extLst>
            </p:nvPr>
          </p:nvGraphicFramePr>
          <p:xfrm>
            <a:off x="1219284" y="5590557"/>
            <a:ext cx="4371975" cy="646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6" name="Equation" r:id="rId15" imgW="1523880" imgH="228600" progId="Equation.DSMT4">
                    <p:embed/>
                  </p:oleObj>
                </mc:Choice>
                <mc:Fallback>
                  <p:oleObj name="Equation" r:id="rId15" imgW="1523880" imgH="228600" progId="Equation.DSMT4">
                    <p:embed/>
                    <p:pic>
                      <p:nvPicPr>
                        <p:cNvPr id="0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9284" y="5590557"/>
                          <a:ext cx="4371975" cy="646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003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7983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31304" y="2420888"/>
            <a:ext cx="3505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下列事实彼此等价：</a:t>
            </a:r>
            <a:r>
              <a:rPr lang="zh-CN" altLang="en-US" sz="3200" b="0" dirty="0"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244224"/>
              </p:ext>
            </p:extLst>
          </p:nvPr>
        </p:nvGraphicFramePr>
        <p:xfrm>
          <a:off x="785292" y="3093367"/>
          <a:ext cx="5029200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0" r:id="rId3" imgW="2206189" imgH="462230" progId="Word.Document.8">
                  <p:embed/>
                </p:oleObj>
              </mc:Choice>
              <mc:Fallback>
                <p:oleObj r:id="rId3" imgW="2206189" imgH="4622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292" y="3093367"/>
                        <a:ext cx="5029200" cy="11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215938"/>
              </p:ext>
            </p:extLst>
          </p:nvPr>
        </p:nvGraphicFramePr>
        <p:xfrm>
          <a:off x="794792" y="4077072"/>
          <a:ext cx="34290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1" r:id="rId5" imgW="1321117" imgH="216217" progId="Equation.3">
                  <p:embed/>
                </p:oleObj>
              </mc:Choice>
              <mc:Fallback>
                <p:oleObj r:id="rId5" imgW="1321117" imgH="2162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792" y="4077072"/>
                        <a:ext cx="3429000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81121"/>
              </p:ext>
            </p:extLst>
          </p:nvPr>
        </p:nvGraphicFramePr>
        <p:xfrm>
          <a:off x="785292" y="4677692"/>
          <a:ext cx="468153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2" r:id="rId7" imgW="1801372" imgH="215936" progId="Equation.3">
                  <p:embed/>
                </p:oleObj>
              </mc:Choice>
              <mc:Fallback>
                <p:oleObj r:id="rId7" imgW="1801372" imgH="215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292" y="4677692"/>
                        <a:ext cx="4681537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903897"/>
              </p:ext>
            </p:extLst>
          </p:nvPr>
        </p:nvGraphicFramePr>
        <p:xfrm>
          <a:off x="782067" y="5398417"/>
          <a:ext cx="524192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3" r:id="rId9" imgW="2016991" imgH="215936" progId="Equation.3">
                  <p:embed/>
                </p:oleObj>
              </mc:Choice>
              <mc:Fallback>
                <p:oleObj r:id="rId9" imgW="2016991" imgH="215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067" y="5398417"/>
                        <a:ext cx="5241925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Rot="1" noChangeArrowheads="1"/>
          </p:cNvSpPr>
          <p:nvPr/>
        </p:nvSpPr>
        <p:spPr>
          <a:xfrm>
            <a:off x="695400" y="692696"/>
            <a:ext cx="10488017" cy="72008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相关性与独立性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418791"/>
              </p:ext>
            </p:extLst>
          </p:nvPr>
        </p:nvGraphicFramePr>
        <p:xfrm>
          <a:off x="695400" y="1412776"/>
          <a:ext cx="533400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4" r:id="rId11" imgW="2262433" imgH="395926" progId="Word.Document.8">
                  <p:embed/>
                </p:oleObj>
              </mc:Choice>
              <mc:Fallback>
                <p:oleObj r:id="rId11" imgW="2262433" imgH="39592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00" y="1412776"/>
                        <a:ext cx="5334000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875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90069" y="1208434"/>
            <a:ext cx="6840538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zh-CN" sz="3600">
              <a:solidFill>
                <a:srgbClr val="0000CC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53444" y="1627534"/>
            <a:ext cx="721042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CC0000"/>
                </a:solidFill>
              </a:rPr>
              <a:t>独立</a:t>
            </a:r>
            <a:r>
              <a:rPr lang="zh-CN" altLang="en-US" dirty="0">
                <a:solidFill>
                  <a:schemeClr val="accent2"/>
                </a:solidFill>
              </a:rPr>
              <a:t>：指一般关系（互相没有影响）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CC0000"/>
                </a:solidFill>
              </a:rPr>
              <a:t>不相关性</a:t>
            </a:r>
            <a:r>
              <a:rPr lang="zh-CN" altLang="en-US" dirty="0">
                <a:solidFill>
                  <a:schemeClr val="accent2"/>
                </a:solidFill>
              </a:rPr>
              <a:t>：指线性关系（没有线性关系）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846338" y="2997300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cs typeface="Times New Roman" pitchFamily="18" charset="0"/>
              </a:rPr>
              <a:t>若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zh-CN" altLang="en-US" dirty="0">
                <a:cs typeface="Times New Roman" pitchFamily="18" charset="0"/>
              </a:rPr>
              <a:t>与</a:t>
            </a:r>
            <a:r>
              <a:rPr lang="en-US" i="1" dirty="0">
                <a:latin typeface="Times New Roman" pitchFamily="18" charset="0"/>
              </a:rPr>
              <a:t>Y </a:t>
            </a:r>
            <a:r>
              <a:rPr lang="zh-CN" altLang="en-US" dirty="0">
                <a:cs typeface="Times New Roman" pitchFamily="18" charset="0"/>
              </a:rPr>
              <a:t>相互独立，则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zh-CN" altLang="en-US" dirty="0">
                <a:cs typeface="Times New Roman" pitchFamily="18" charset="0"/>
              </a:rPr>
              <a:t>与</a:t>
            </a:r>
            <a:r>
              <a:rPr lang="en-US" i="1" dirty="0">
                <a:latin typeface="Times New Roman" pitchFamily="18" charset="0"/>
              </a:rPr>
              <a:t>Y </a:t>
            </a:r>
            <a:r>
              <a:rPr lang="zh-CN" altLang="en-US" dirty="0">
                <a:cs typeface="Times New Roman" pitchFamily="18" charset="0"/>
              </a:rPr>
              <a:t>不相关。</a:t>
            </a:r>
            <a:r>
              <a:rPr lang="zh-CN" altLang="en-US" dirty="0"/>
              <a:t>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5400" y="2996952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定理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53444" y="3714918"/>
            <a:ext cx="15552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</a:rPr>
              <a:t>注意：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386532" y="5157192"/>
            <a:ext cx="85979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cs typeface="Times New Roman" pitchFamily="18" charset="0"/>
              </a:rPr>
              <a:t> </a:t>
            </a:r>
            <a:r>
              <a:rPr lang="zh-CN" altLang="en-US" dirty="0" smtClean="0">
                <a:cs typeface="Times New Roman" pitchFamily="18" charset="0"/>
              </a:rPr>
              <a:t>(</a:t>
            </a:r>
            <a:r>
              <a:rPr lang="en-US" altLang="zh-CN" dirty="0" smtClean="0">
                <a:cs typeface="Times New Roman" pitchFamily="18" charset="0"/>
              </a:rPr>
              <a:t>3</a:t>
            </a:r>
            <a:r>
              <a:rPr lang="zh-CN" altLang="en-US" dirty="0" smtClean="0">
                <a:cs typeface="Times New Roman" pitchFamily="18" charset="0"/>
              </a:rPr>
              <a:t>) 逆否命题成立</a:t>
            </a:r>
            <a:r>
              <a:rPr lang="zh-CN" altLang="en-US" dirty="0">
                <a:cs typeface="Times New Roman" pitchFamily="18" charset="0"/>
              </a:rPr>
              <a:t>,即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zh-CN" altLang="en-US" dirty="0">
                <a:cs typeface="Times New Roman" pitchFamily="18" charset="0"/>
              </a:rPr>
              <a:t>与</a:t>
            </a:r>
            <a:r>
              <a:rPr lang="en-US" i="1" dirty="0">
                <a:latin typeface="Times New Roman" pitchFamily="18" charset="0"/>
              </a:rPr>
              <a:t>Y </a:t>
            </a:r>
            <a:r>
              <a:rPr lang="zh-CN" altLang="en-US" dirty="0" smtClean="0">
                <a:cs typeface="Times New Roman" pitchFamily="18" charset="0"/>
              </a:rPr>
              <a:t>相关</a:t>
            </a:r>
            <a:r>
              <a:rPr lang="zh-CN" altLang="en-US" dirty="0">
                <a:cs typeface="Times New Roman" pitchFamily="18" charset="0"/>
              </a:rPr>
              <a:t>时</a:t>
            </a:r>
            <a:r>
              <a:rPr lang="zh-CN" altLang="en-US" dirty="0" smtClean="0">
                <a:cs typeface="Times New Roman" pitchFamily="18" charset="0"/>
              </a:rPr>
              <a:t>,一定不独立</a:t>
            </a:r>
            <a:r>
              <a:rPr lang="zh-CN" altLang="en-US" dirty="0">
                <a:cs typeface="Times New Roman" pitchFamily="18" charset="0"/>
              </a:rPr>
              <a:t>.</a:t>
            </a:r>
            <a:r>
              <a:rPr lang="zh-CN" altLang="en-US" dirty="0"/>
              <a:t> 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559496" y="5790208"/>
            <a:ext cx="838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cs typeface="Times New Roman" pitchFamily="18" charset="0"/>
              </a:rPr>
              <a:t>(</a:t>
            </a:r>
            <a:r>
              <a:rPr lang="en-US" altLang="zh-CN" dirty="0" smtClean="0">
                <a:cs typeface="Times New Roman" pitchFamily="18" charset="0"/>
              </a:rPr>
              <a:t>4</a:t>
            </a:r>
            <a:r>
              <a:rPr lang="zh-CN" altLang="en-US" dirty="0" smtClean="0">
                <a:cs typeface="Times New Roman" pitchFamily="18" charset="0"/>
              </a:rPr>
              <a:t>) </a:t>
            </a:r>
            <a:r>
              <a:rPr lang="zh-CN" altLang="en-US" dirty="0">
                <a:cs typeface="Times New Roman" pitchFamily="18" charset="0"/>
              </a:rPr>
              <a:t>在</a:t>
            </a:r>
            <a:r>
              <a:rPr lang="zh-CN" altLang="en-US" dirty="0">
                <a:solidFill>
                  <a:srgbClr val="0000CC"/>
                </a:solidFill>
                <a:ea typeface="黑体" pitchFamily="49" charset="-122"/>
              </a:rPr>
              <a:t>正态分布</a:t>
            </a:r>
            <a:r>
              <a:rPr lang="zh-CN" altLang="en-US" dirty="0">
                <a:cs typeface="Times New Roman" pitchFamily="18" charset="0"/>
              </a:rPr>
              <a:t>的场合,独立性与不相关性是一致的。</a:t>
            </a:r>
            <a:r>
              <a:rPr lang="zh-CN" altLang="en-US" dirty="0"/>
              <a:t> </a:t>
            </a:r>
          </a:p>
        </p:txBody>
      </p:sp>
      <p:sp>
        <p:nvSpPr>
          <p:cNvPr id="9" name="Rectangle 2"/>
          <p:cNvSpPr txBox="1">
            <a:spLocks noRot="1" noChangeArrowheads="1"/>
          </p:cNvSpPr>
          <p:nvPr/>
        </p:nvSpPr>
        <p:spPr>
          <a:xfrm>
            <a:off x="695400" y="692696"/>
            <a:ext cx="10488017" cy="72008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相关性与独立性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386532" y="4437112"/>
            <a:ext cx="85979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cs typeface="Times New Roman" pitchFamily="18" charset="0"/>
              </a:rPr>
              <a:t> </a:t>
            </a:r>
            <a:r>
              <a:rPr lang="zh-CN" altLang="en-US" dirty="0" smtClean="0">
                <a:cs typeface="Times New Roman" pitchFamily="18" charset="0"/>
              </a:rPr>
              <a:t>(</a:t>
            </a:r>
            <a:r>
              <a:rPr lang="en-US" altLang="zh-CN" dirty="0" smtClean="0">
                <a:cs typeface="Times New Roman" pitchFamily="18" charset="0"/>
              </a:rPr>
              <a:t>2</a:t>
            </a:r>
            <a:r>
              <a:rPr lang="zh-CN" altLang="en-US" dirty="0" smtClean="0">
                <a:cs typeface="Times New Roman" pitchFamily="18" charset="0"/>
              </a:rPr>
              <a:t>) 否命题</a:t>
            </a:r>
            <a:r>
              <a:rPr lang="zh-CN" altLang="en-US" dirty="0">
                <a:cs typeface="Times New Roman" pitchFamily="18" charset="0"/>
              </a:rPr>
              <a:t>不成立,即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zh-CN" altLang="en-US" dirty="0">
                <a:cs typeface="Times New Roman" pitchFamily="18" charset="0"/>
              </a:rPr>
              <a:t>与</a:t>
            </a:r>
            <a:r>
              <a:rPr lang="en-US" i="1" dirty="0">
                <a:latin typeface="Times New Roman" pitchFamily="18" charset="0"/>
              </a:rPr>
              <a:t>Y </a:t>
            </a:r>
            <a:r>
              <a:rPr lang="zh-CN" altLang="en-US" dirty="0" smtClean="0">
                <a:cs typeface="Times New Roman" pitchFamily="18" charset="0"/>
              </a:rPr>
              <a:t>不独立时</a:t>
            </a:r>
            <a:r>
              <a:rPr lang="zh-CN" altLang="en-US" dirty="0">
                <a:cs typeface="Times New Roman" pitchFamily="18" charset="0"/>
              </a:rPr>
              <a:t>,</a:t>
            </a:r>
            <a:r>
              <a:rPr lang="zh-CN" altLang="en-US" dirty="0" smtClean="0">
                <a:cs typeface="Times New Roman" pitchFamily="18" charset="0"/>
              </a:rPr>
              <a:t>不一定相关.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415480" y="3683698"/>
            <a:ext cx="85979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cs typeface="Times New Roman" pitchFamily="18" charset="0"/>
              </a:rPr>
              <a:t> (1) 逆命题不成立,即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zh-CN" altLang="en-US" dirty="0">
                <a:cs typeface="Times New Roman" pitchFamily="18" charset="0"/>
              </a:rPr>
              <a:t>与</a:t>
            </a:r>
            <a:r>
              <a:rPr lang="en-US" i="1" dirty="0">
                <a:latin typeface="Times New Roman" pitchFamily="18" charset="0"/>
              </a:rPr>
              <a:t>Y </a:t>
            </a:r>
            <a:r>
              <a:rPr lang="zh-CN" altLang="en-US" dirty="0">
                <a:cs typeface="Times New Roman" pitchFamily="18" charset="0"/>
              </a:rPr>
              <a:t>不相关时,不一定独立.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081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10" grpId="0" autoUpdateAnimBg="0"/>
      <p:bldP spid="1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695400" y="692696"/>
            <a:ext cx="10488017" cy="72008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矩、协方差矩阵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574602"/>
              </p:ext>
            </p:extLst>
          </p:nvPr>
        </p:nvGraphicFramePr>
        <p:xfrm>
          <a:off x="990600" y="1505098"/>
          <a:ext cx="34290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6" r:id="rId3" imgW="1322265" imgH="229116" progId="Equation.3">
                  <p:embed/>
                </p:oleObj>
              </mc:Choice>
              <mc:Fallback>
                <p:oleObj r:id="rId3" imgW="1322265" imgH="2291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05098"/>
                        <a:ext cx="34290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626560"/>
              </p:ext>
            </p:extLst>
          </p:nvPr>
        </p:nvGraphicFramePr>
        <p:xfrm>
          <a:off x="990600" y="2114698"/>
          <a:ext cx="47244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7" r:id="rId5" imgW="1918017" imgH="228917" progId="Equation.3">
                  <p:embed/>
                </p:oleObj>
              </mc:Choice>
              <mc:Fallback>
                <p:oleObj r:id="rId5" imgW="19180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14698"/>
                        <a:ext cx="47244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943600" y="1886098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其中</a:t>
            </a:r>
            <a:r>
              <a:rPr lang="zh-CN" altLang="en-US" sz="2800" b="1" i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</a:rPr>
              <a:t>k 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是正整数.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38200" y="5848498"/>
            <a:ext cx="68580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协方差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</a:rPr>
              <a:t>Cov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,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是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和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的二阶混合中心矩.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914400" y="4095898"/>
            <a:ext cx="556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称它为</a:t>
            </a:r>
            <a:r>
              <a:rPr lang="en-US" sz="2800" b="1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和</a:t>
            </a:r>
            <a:r>
              <a:rPr lang="en-US" sz="2800" b="1" i="1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的</a:t>
            </a:r>
            <a:r>
              <a:rPr lang="en-US" sz="2800" b="1" i="1">
                <a:solidFill>
                  <a:schemeClr val="tx1"/>
                </a:solidFill>
                <a:latin typeface="Times New Roman" pitchFamily="18" charset="0"/>
              </a:rPr>
              <a:t>k</a:t>
            </a:r>
            <a:r>
              <a:rPr lang="en-US" sz="2800" b="1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sz="2800" b="1" i="1">
                <a:solidFill>
                  <a:schemeClr val="tx1"/>
                </a:solidFill>
                <a:latin typeface="Times New Roman" pitchFamily="18" charset="0"/>
              </a:rPr>
              <a:t>l 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阶混合(原点)矩.</a:t>
            </a:r>
          </a:p>
        </p:txBody>
      </p: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939800" y="4705498"/>
            <a:ext cx="6716713" cy="571500"/>
            <a:chOff x="0" y="0"/>
            <a:chExt cx="4231" cy="360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tx1"/>
                  </a:solidFill>
                  <a:latin typeface="Times New Roman" pitchFamily="18" charset="0"/>
                </a:rPr>
                <a:t>若</a:t>
              </a:r>
            </a:p>
          </p:txBody>
        </p:sp>
        <p:graphicFrame>
          <p:nvGraphicFramePr>
            <p:cNvPr id="10" name="Object 11"/>
            <p:cNvGraphicFramePr>
              <a:graphicFrameLocks noChangeAspect="1"/>
            </p:cNvGraphicFramePr>
            <p:nvPr/>
          </p:nvGraphicFramePr>
          <p:xfrm>
            <a:off x="438" y="10"/>
            <a:ext cx="2858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08" r:id="rId7" imgW="1803717" imgH="228917" progId="Equation.3">
                    <p:embed/>
                  </p:oleObj>
                </mc:Choice>
                <mc:Fallback>
                  <p:oleObj r:id="rId7" imgW="1803717" imgH="2289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" y="10"/>
                          <a:ext cx="2858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003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440" y="15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800" b="1">
                  <a:solidFill>
                    <a:schemeClr val="tx1"/>
                  </a:solidFill>
                  <a:latin typeface="Times New Roman" pitchFamily="18" charset="0"/>
                </a:rPr>
                <a:t>存在，</a:t>
              </a:r>
            </a:p>
          </p:txBody>
        </p:sp>
      </p:grp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911424" y="5267007"/>
            <a:ext cx="533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称它为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和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的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</a:rPr>
              <a:t>k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</a:rPr>
              <a:t>l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阶混合中心矩. 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914400" y="2783036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设</a:t>
            </a:r>
            <a:r>
              <a:rPr lang="en-US" sz="2800" b="1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和</a:t>
            </a:r>
            <a:r>
              <a:rPr lang="en-US" sz="2800" b="1" i="1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是随机变量，若</a:t>
            </a: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1752600" y="3392636"/>
            <a:ext cx="5065713" cy="590550"/>
            <a:chOff x="0" y="0"/>
            <a:chExt cx="3191" cy="372"/>
          </a:xfrm>
        </p:grpSpPr>
        <p:graphicFrame>
          <p:nvGraphicFramePr>
            <p:cNvPr id="15" name="Object 16"/>
            <p:cNvGraphicFramePr>
              <a:graphicFrameLocks noChangeAspect="1"/>
            </p:cNvGraphicFramePr>
            <p:nvPr/>
          </p:nvGraphicFramePr>
          <p:xfrm>
            <a:off x="0" y="0"/>
            <a:ext cx="1035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09" r:id="rId9" imgW="635869" imgH="229116" progId="Equation.3">
                    <p:embed/>
                  </p:oleObj>
                </mc:Choice>
                <mc:Fallback>
                  <p:oleObj r:id="rId9" imgW="635869" imgH="22911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035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003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265" y="19"/>
              <a:ext cx="10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2800" b="1" i="1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lang="en-US" sz="2800" b="1">
                  <a:solidFill>
                    <a:schemeClr val="tx1"/>
                  </a:solidFill>
                  <a:latin typeface="Times New Roman" pitchFamily="18" charset="0"/>
                </a:rPr>
                <a:t>,</a:t>
              </a:r>
              <a:r>
                <a:rPr lang="en-US" sz="2800" b="1" i="1">
                  <a:solidFill>
                    <a:schemeClr val="tx1"/>
                  </a:solidFill>
                  <a:latin typeface="Times New Roman" pitchFamily="18" charset="0"/>
                </a:rPr>
                <a:t>l</a:t>
              </a:r>
              <a:r>
                <a:rPr lang="en-US" sz="2800" b="1">
                  <a:solidFill>
                    <a:schemeClr val="tx1"/>
                  </a:solidFill>
                  <a:latin typeface="Times New Roman" pitchFamily="18" charset="0"/>
                </a:rPr>
                <a:t>=1,2,…</a:t>
              </a: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2400" y="0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800" b="1">
                  <a:solidFill>
                    <a:schemeClr val="tx1"/>
                  </a:solidFill>
                  <a:latin typeface="Times New Roman" pitchFamily="18" charset="0"/>
                </a:rPr>
                <a:t>存在，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384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12" grpId="0" autoUpdateAnimBg="0"/>
      <p:bldP spid="1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ChangeArrowheads="1"/>
          </p:cNvSpPr>
          <p:nvPr/>
        </p:nvSpPr>
        <p:spPr bwMode="auto">
          <a:xfrm>
            <a:off x="914400" y="620688"/>
            <a:ext cx="416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协方差矩阵的定义</a:t>
            </a:r>
          </a:p>
        </p:txBody>
      </p:sp>
      <p:sp>
        <p:nvSpPr>
          <p:cNvPr id="79876" name="Rectangle 3"/>
          <p:cNvSpPr>
            <a:spLocks noChangeArrowheads="1"/>
          </p:cNvSpPr>
          <p:nvPr/>
        </p:nvSpPr>
        <p:spPr bwMode="auto">
          <a:xfrm>
            <a:off x="914400" y="1358116"/>
            <a:ext cx="10058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将二维随机变量（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sz="2800" b="1" baseline="-25000" dirty="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sz="2800" b="1" baseline="-25000" dirty="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）的四个二阶中心矩</a:t>
            </a:r>
          </a:p>
        </p:txBody>
      </p:sp>
      <p:graphicFrame>
        <p:nvGraphicFramePr>
          <p:cNvPr id="798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742065"/>
              </p:ext>
            </p:extLst>
          </p:nvPr>
        </p:nvGraphicFramePr>
        <p:xfrm>
          <a:off x="1847528" y="2006753"/>
          <a:ext cx="4824536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8" r:id="rId3" imgW="1498917" imgH="228917" progId="Equation.3">
                  <p:embed/>
                </p:oleObj>
              </mc:Choice>
              <mc:Fallback>
                <p:oleObj r:id="rId3" imgW="14989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8" y="2006753"/>
                        <a:ext cx="4824536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067860"/>
              </p:ext>
            </p:extLst>
          </p:nvPr>
        </p:nvGraphicFramePr>
        <p:xfrm>
          <a:off x="1888067" y="2579369"/>
          <a:ext cx="701624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9" r:id="rId5" imgW="2296028" imgH="215936" progId="Equation.3">
                  <p:embed/>
                </p:oleObj>
              </mc:Choice>
              <mc:Fallback>
                <p:oleObj r:id="rId5" imgW="2296028" imgH="215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8067" y="2579369"/>
                        <a:ext cx="701624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9" name="Rectangle 6"/>
          <p:cNvSpPr>
            <a:spLocks noChangeArrowheads="1"/>
          </p:cNvSpPr>
          <p:nvPr/>
        </p:nvSpPr>
        <p:spPr bwMode="auto">
          <a:xfrm>
            <a:off x="914400" y="4599041"/>
            <a:ext cx="39158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排成矩阵的形式:</a:t>
            </a:r>
          </a:p>
        </p:txBody>
      </p:sp>
      <p:graphicFrame>
        <p:nvGraphicFramePr>
          <p:cNvPr id="798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078200"/>
              </p:ext>
            </p:extLst>
          </p:nvPr>
        </p:nvGraphicFramePr>
        <p:xfrm>
          <a:off x="1919817" y="3188969"/>
          <a:ext cx="698449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0" r:id="rId7" imgW="2296028" imgH="215936" progId="Equation.3">
                  <p:embed/>
                </p:oleObj>
              </mc:Choice>
              <mc:Fallback>
                <p:oleObj r:id="rId7" imgW="2296028" imgH="215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817" y="3188969"/>
                        <a:ext cx="698449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353058"/>
              </p:ext>
            </p:extLst>
          </p:nvPr>
        </p:nvGraphicFramePr>
        <p:xfrm>
          <a:off x="1909234" y="3793807"/>
          <a:ext cx="469082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1" r:id="rId9" imgW="1524317" imgH="228917" progId="Equation.3">
                  <p:embed/>
                </p:oleObj>
              </mc:Choice>
              <mc:Fallback>
                <p:oleObj r:id="rId9" imgW="15243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234" y="3793807"/>
                        <a:ext cx="469082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2" name="Rectangle 9"/>
          <p:cNvSpPr>
            <a:spLocks noChangeArrowheads="1"/>
          </p:cNvSpPr>
          <p:nvPr/>
        </p:nvSpPr>
        <p:spPr bwMode="auto">
          <a:xfrm>
            <a:off x="914400" y="5930116"/>
            <a:ext cx="8128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称此矩阵为（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sz="2800" b="1" baseline="-25000" dirty="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sz="2800" b="1" baseline="-25000" dirty="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）的</a:t>
            </a:r>
            <a: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协方差矩阵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798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306611"/>
              </p:ext>
            </p:extLst>
          </p:nvPr>
        </p:nvGraphicFramePr>
        <p:xfrm>
          <a:off x="3863752" y="4494893"/>
          <a:ext cx="2641600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2" r:id="rId11" imgW="687011" imgH="470830" progId="Equation.3">
                  <p:embed/>
                </p:oleObj>
              </mc:Choice>
              <mc:Fallback>
                <p:oleObj r:id="rId11" imgW="687011" imgH="4708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752" y="4494893"/>
                        <a:ext cx="2641600" cy="1354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00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4" name="AutoShape 11"/>
          <p:cNvSpPr>
            <a:spLocks noChangeArrowheads="1"/>
          </p:cNvSpPr>
          <p:nvPr/>
        </p:nvSpPr>
        <p:spPr bwMode="auto">
          <a:xfrm>
            <a:off x="7824192" y="4164488"/>
            <a:ext cx="2641600" cy="1219200"/>
          </a:xfrm>
          <a:prstGeom prst="wedgeRoundRectCallout">
            <a:avLst>
              <a:gd name="adj1" fmla="val -97676"/>
              <a:gd name="adj2" fmla="val 28384"/>
              <a:gd name="adj3" fmla="val 16667"/>
            </a:avLst>
          </a:prstGeom>
          <a:solidFill>
            <a:srgbClr val="FFFF99"/>
          </a:solidFill>
          <a:ln w="15875" cmpd="sng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这是一个</a:t>
            </a:r>
          </a:p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对称矩阵</a:t>
            </a:r>
          </a:p>
        </p:txBody>
      </p:sp>
    </p:spTree>
    <p:extLst>
      <p:ext uri="{BB962C8B-B14F-4D97-AF65-F5344CB8AC3E}">
        <p14:creationId xmlns:p14="http://schemas.microsoft.com/office/powerpoint/2010/main" val="329186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7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autoUpdateAnimBg="0"/>
      <p:bldP spid="79876" grpId="0" autoUpdateAnimBg="0"/>
      <p:bldP spid="79879" grpId="0" autoUpdateAnimBg="0"/>
      <p:bldP spid="79882" grpId="0" autoUpdateAnimBg="0"/>
      <p:bldP spid="79884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xfrm>
            <a:off x="2063750" y="1196975"/>
            <a:ext cx="8229600" cy="4044950"/>
          </a:xfrm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4727575" y="2205038"/>
            <a:ext cx="3455988" cy="2016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4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304465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 idx="4294967295"/>
          </p:nvPr>
        </p:nvSpPr>
        <p:spPr>
          <a:xfrm>
            <a:off x="595932" y="414238"/>
            <a:ext cx="10972800" cy="998538"/>
          </a:xfrm>
        </p:spPr>
        <p:txBody>
          <a:bodyPr/>
          <a:lstStyle/>
          <a:p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知识框架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_s20484"/>
          <p:cNvSpPr>
            <a:spLocks noChangeArrowheads="1"/>
          </p:cNvSpPr>
          <p:nvPr/>
        </p:nvSpPr>
        <p:spPr bwMode="auto">
          <a:xfrm>
            <a:off x="4244183" y="1463174"/>
            <a:ext cx="2830286" cy="721453"/>
          </a:xfrm>
          <a:prstGeom prst="rect">
            <a:avLst/>
          </a:prstGeom>
          <a:solidFill>
            <a:srgbClr val="008080"/>
          </a:solidFill>
          <a:ln w="9525">
            <a:solidFill>
              <a:srgbClr val="6179A9"/>
            </a:solidFill>
            <a:miter lim="800000"/>
            <a:headEnd/>
            <a:tailEnd/>
          </a:ln>
          <a:effectLst>
            <a:outerShdw dist="63500" dir="19387806" algn="ctr" rotWithShape="0">
              <a:srgbClr val="123B8D"/>
            </a:outerShdw>
          </a:effectLst>
        </p:spPr>
        <p:txBody>
          <a:bodyPr vert="horz" wrap="square" lIns="90170" tIns="46990" rIns="90170" bIns="4699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</a:rPr>
              <a:t>数字特征</a:t>
            </a:r>
          </a:p>
        </p:txBody>
      </p:sp>
      <p:sp>
        <p:nvSpPr>
          <p:cNvPr id="5" name="_s20487"/>
          <p:cNvSpPr>
            <a:spLocks noChangeArrowheads="1"/>
          </p:cNvSpPr>
          <p:nvPr/>
        </p:nvSpPr>
        <p:spPr bwMode="auto">
          <a:xfrm>
            <a:off x="1157047" y="2783400"/>
            <a:ext cx="2830286" cy="887942"/>
          </a:xfrm>
          <a:prstGeom prst="rect">
            <a:avLst/>
          </a:prstGeom>
          <a:solidFill>
            <a:srgbClr val="5EAFA6"/>
          </a:solidFill>
          <a:ln w="9525">
            <a:solidFill>
              <a:srgbClr val="5EAFA6"/>
            </a:solidFill>
            <a:miter lim="800000"/>
            <a:headEnd/>
            <a:tailEnd/>
          </a:ln>
          <a:effectLst>
            <a:outerShdw dist="63500" dir="19387806" algn="ctr" rotWithShape="0">
              <a:srgbClr val="2D746C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均值（期望）</a:t>
            </a:r>
          </a:p>
        </p:txBody>
      </p:sp>
      <p:cxnSp>
        <p:nvCxnSpPr>
          <p:cNvPr id="20488" name="_s20488"/>
          <p:cNvCxnSpPr>
            <a:cxnSpLocks noChangeShapeType="1"/>
            <a:stCxn id="5" idx="3"/>
            <a:endCxn id="3" idx="2"/>
          </p:cNvCxnSpPr>
          <p:nvPr/>
        </p:nvCxnSpPr>
        <p:spPr bwMode="auto">
          <a:xfrm flipV="1">
            <a:off x="3987333" y="2184627"/>
            <a:ext cx="1671993" cy="1042744"/>
          </a:xfrm>
          <a:prstGeom prst="bentConnector2">
            <a:avLst/>
          </a:prstGeom>
          <a:noFill/>
          <a:ln w="28575">
            <a:solidFill>
              <a:srgbClr val="7B8BA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0" name="_s20490"/>
          <p:cNvCxnSpPr>
            <a:cxnSpLocks noChangeShapeType="1"/>
          </p:cNvCxnSpPr>
          <p:nvPr/>
        </p:nvCxnSpPr>
        <p:spPr bwMode="auto">
          <a:xfrm rot="10800000">
            <a:off x="5659327" y="2184627"/>
            <a:ext cx="2221939" cy="1028857"/>
          </a:xfrm>
          <a:prstGeom prst="bentConnector2">
            <a:avLst/>
          </a:prstGeom>
          <a:noFill/>
          <a:ln w="28575">
            <a:solidFill>
              <a:srgbClr val="7B8BA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3" name="AutoShape 13"/>
          <p:cNvSpPr>
            <a:spLocks noChangeArrowheads="1"/>
          </p:cNvSpPr>
          <p:nvPr/>
        </p:nvSpPr>
        <p:spPr bwMode="auto">
          <a:xfrm>
            <a:off x="1184521" y="4717256"/>
            <a:ext cx="5673924" cy="1016000"/>
          </a:xfrm>
          <a:prstGeom prst="flowChartProcess">
            <a:avLst/>
          </a:prstGeom>
          <a:solidFill>
            <a:srgbClr val="0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224" tIns="62652" rIns="120224" bIns="62652" anchor="ctr"/>
          <a:lstStyle/>
          <a:p>
            <a:pPr algn="ctr"/>
            <a:r>
              <a:rPr lang="zh-CN" altLang="en-US" sz="2700" b="1" dirty="0" smtClean="0">
                <a:solidFill>
                  <a:schemeClr val="bg1"/>
                </a:solidFill>
              </a:rPr>
              <a:t>几种常见随机变量的均值与方差</a:t>
            </a:r>
            <a:endParaRPr lang="zh-CN" altLang="en-US" sz="2700" b="1" dirty="0">
              <a:solidFill>
                <a:schemeClr val="bg1"/>
              </a:solidFill>
            </a:endParaRPr>
          </a:p>
        </p:txBody>
      </p:sp>
      <p:sp>
        <p:nvSpPr>
          <p:cNvPr id="5144" name="AutoShape 24"/>
          <p:cNvSpPr>
            <a:spLocks noChangeArrowheads="1"/>
          </p:cNvSpPr>
          <p:nvPr/>
        </p:nvSpPr>
        <p:spPr bwMode="auto">
          <a:xfrm>
            <a:off x="6991739" y="5227185"/>
            <a:ext cx="1574573" cy="434063"/>
          </a:xfrm>
          <a:prstGeom prst="flowChartProcess">
            <a:avLst/>
          </a:prstGeom>
          <a:solidFill>
            <a:srgbClr val="00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224" tIns="62652" rIns="120224" bIns="62652" anchor="ctr"/>
          <a:lstStyle/>
          <a:p>
            <a:pPr algn="ctr"/>
            <a:r>
              <a:rPr lang="zh-CN" altLang="en-US" sz="2700" b="1" dirty="0" smtClean="0">
                <a:solidFill>
                  <a:schemeClr val="bg1"/>
                </a:solidFill>
              </a:rPr>
              <a:t>独立性</a:t>
            </a:r>
            <a:endParaRPr lang="zh-CN" altLang="en-US" sz="2700" b="1" dirty="0">
              <a:solidFill>
                <a:schemeClr val="bg1"/>
              </a:solidFill>
            </a:endParaRPr>
          </a:p>
        </p:txBody>
      </p:sp>
      <p:sp>
        <p:nvSpPr>
          <p:cNvPr id="5152" name="AutoShape 32"/>
          <p:cNvSpPr>
            <a:spLocks noChangeArrowheads="1"/>
          </p:cNvSpPr>
          <p:nvPr/>
        </p:nvSpPr>
        <p:spPr bwMode="auto">
          <a:xfrm>
            <a:off x="8313313" y="4282066"/>
            <a:ext cx="2304256" cy="515086"/>
          </a:xfrm>
          <a:prstGeom prst="flowChartProcess">
            <a:avLst/>
          </a:prstGeom>
          <a:solidFill>
            <a:srgbClr val="00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224" tIns="62652" rIns="120224" bIns="62652" anchor="ctr"/>
          <a:lstStyle/>
          <a:p>
            <a:pPr algn="ctr"/>
            <a:r>
              <a:rPr lang="zh-CN" altLang="en-US" sz="2700" b="1" dirty="0" smtClean="0">
                <a:solidFill>
                  <a:schemeClr val="bg1"/>
                </a:solidFill>
              </a:rPr>
              <a:t>相关系数</a:t>
            </a:r>
            <a:endParaRPr lang="zh-CN" altLang="en-US" sz="2700" b="1" dirty="0">
              <a:solidFill>
                <a:schemeClr val="bg1"/>
              </a:solidFill>
            </a:endParaRPr>
          </a:p>
        </p:txBody>
      </p:sp>
      <p:sp>
        <p:nvSpPr>
          <p:cNvPr id="40" name="AutoShape 16"/>
          <p:cNvSpPr>
            <a:spLocks noChangeArrowheads="1"/>
          </p:cNvSpPr>
          <p:nvPr/>
        </p:nvSpPr>
        <p:spPr bwMode="auto">
          <a:xfrm rot="16200000" flipV="1">
            <a:off x="2144280" y="4067520"/>
            <a:ext cx="1010447" cy="3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 anchor="ctr"/>
          <a:lstStyle/>
          <a:p>
            <a:endParaRPr lang="zh-CN" altLang="en-US"/>
          </a:p>
        </p:txBody>
      </p:sp>
      <p:sp>
        <p:nvSpPr>
          <p:cNvPr id="41" name="AutoShape 16"/>
          <p:cNvSpPr>
            <a:spLocks noChangeArrowheads="1"/>
          </p:cNvSpPr>
          <p:nvPr/>
        </p:nvSpPr>
        <p:spPr bwMode="auto">
          <a:xfrm rot="16200000" flipV="1">
            <a:off x="9080914" y="3781824"/>
            <a:ext cx="578399" cy="3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 anchor="ctr"/>
          <a:lstStyle/>
          <a:p>
            <a:endParaRPr lang="zh-CN" altLang="en-US"/>
          </a:p>
        </p:txBody>
      </p:sp>
      <p:sp>
        <p:nvSpPr>
          <p:cNvPr id="4" name="_s20485"/>
          <p:cNvSpPr>
            <a:spLocks noChangeArrowheads="1"/>
          </p:cNvSpPr>
          <p:nvPr/>
        </p:nvSpPr>
        <p:spPr bwMode="auto">
          <a:xfrm>
            <a:off x="7881266" y="2754746"/>
            <a:ext cx="2977696" cy="887942"/>
          </a:xfrm>
          <a:prstGeom prst="rect">
            <a:avLst/>
          </a:prstGeom>
          <a:solidFill>
            <a:srgbClr val="5EAFA6"/>
          </a:solidFill>
          <a:ln w="9525">
            <a:solidFill>
              <a:srgbClr val="5EAFA6"/>
            </a:solidFill>
            <a:miter lim="800000"/>
            <a:headEnd/>
            <a:tailEnd/>
          </a:ln>
          <a:effectLst>
            <a:outerShdw dist="63500" dir="19387806" algn="ctr" rotWithShape="0">
              <a:srgbClr val="2D746C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Arial" pitchFamily="34" charset="0"/>
              </a:rPr>
              <a:t>协方差</a:t>
            </a:r>
          </a:p>
        </p:txBody>
      </p:sp>
      <p:sp>
        <p:nvSpPr>
          <p:cNvPr id="6" name="_s20489"/>
          <p:cNvSpPr>
            <a:spLocks noChangeArrowheads="1"/>
          </p:cNvSpPr>
          <p:nvPr/>
        </p:nvSpPr>
        <p:spPr bwMode="auto">
          <a:xfrm>
            <a:off x="4640905" y="2811383"/>
            <a:ext cx="2830286" cy="887942"/>
          </a:xfrm>
          <a:prstGeom prst="rect">
            <a:avLst/>
          </a:prstGeom>
          <a:solidFill>
            <a:srgbClr val="5EAFA6"/>
          </a:solidFill>
          <a:ln w="9525">
            <a:solidFill>
              <a:srgbClr val="5EAFA6"/>
            </a:solidFill>
            <a:miter lim="800000"/>
            <a:headEnd/>
            <a:tailEnd/>
          </a:ln>
          <a:effectLst>
            <a:outerShdw dist="63500" dir="19387806" algn="ctr" rotWithShape="0">
              <a:srgbClr val="2D746C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方差、标准差</a:t>
            </a:r>
          </a:p>
        </p:txBody>
      </p:sp>
      <p:sp>
        <p:nvSpPr>
          <p:cNvPr id="30" name="AutoShape 16"/>
          <p:cNvSpPr>
            <a:spLocks noChangeArrowheads="1"/>
          </p:cNvSpPr>
          <p:nvPr/>
        </p:nvSpPr>
        <p:spPr bwMode="auto">
          <a:xfrm rot="16200000" flipV="1">
            <a:off x="5423441" y="4052148"/>
            <a:ext cx="1010447" cy="3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 anchor="ctr"/>
          <a:lstStyle/>
          <a:p>
            <a:endParaRPr lang="zh-CN" altLang="en-US"/>
          </a:p>
        </p:txBody>
      </p:sp>
      <p:sp>
        <p:nvSpPr>
          <p:cNvPr id="31" name="AutoShape 24"/>
          <p:cNvSpPr>
            <a:spLocks noChangeArrowheads="1"/>
          </p:cNvSpPr>
          <p:nvPr/>
        </p:nvSpPr>
        <p:spPr bwMode="auto">
          <a:xfrm>
            <a:off x="9969497" y="5187871"/>
            <a:ext cx="1527103" cy="473377"/>
          </a:xfrm>
          <a:prstGeom prst="flowChartProcess">
            <a:avLst/>
          </a:prstGeom>
          <a:solidFill>
            <a:srgbClr val="00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224" tIns="62652" rIns="120224" bIns="62652" anchor="ctr"/>
          <a:lstStyle/>
          <a:p>
            <a:pPr algn="ctr"/>
            <a:r>
              <a:rPr lang="zh-CN" altLang="en-US" sz="2700" b="1" dirty="0" smtClean="0">
                <a:solidFill>
                  <a:schemeClr val="bg1"/>
                </a:solidFill>
              </a:rPr>
              <a:t>相关性</a:t>
            </a:r>
            <a:endParaRPr lang="zh-CN" altLang="en-US" sz="2700" b="1" dirty="0">
              <a:solidFill>
                <a:schemeClr val="bg1"/>
              </a:solidFill>
            </a:endParaRPr>
          </a:p>
        </p:txBody>
      </p:sp>
      <p:sp>
        <p:nvSpPr>
          <p:cNvPr id="13" name="左右箭头 12"/>
          <p:cNvSpPr/>
          <p:nvPr/>
        </p:nvSpPr>
        <p:spPr>
          <a:xfrm>
            <a:off x="8624664" y="5368509"/>
            <a:ext cx="1344833" cy="12805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739941" y="4869160"/>
            <a:ext cx="1373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关系？ </a:t>
            </a:r>
            <a:endParaRPr lang="zh-CN" altLang="en-US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7119933" y="1628800"/>
            <a:ext cx="131818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_s20484"/>
          <p:cNvSpPr>
            <a:spLocks noChangeArrowheads="1"/>
          </p:cNvSpPr>
          <p:nvPr/>
        </p:nvSpPr>
        <p:spPr bwMode="auto">
          <a:xfrm>
            <a:off x="8438117" y="1463173"/>
            <a:ext cx="2830286" cy="721453"/>
          </a:xfrm>
          <a:prstGeom prst="rect">
            <a:avLst/>
          </a:prstGeom>
          <a:solidFill>
            <a:srgbClr val="008080"/>
          </a:solidFill>
          <a:ln w="9525">
            <a:solidFill>
              <a:srgbClr val="6179A9"/>
            </a:solidFill>
            <a:miter lim="800000"/>
            <a:headEnd/>
            <a:tailEnd/>
          </a:ln>
          <a:effectLst>
            <a:outerShdw dist="63500" dir="19387806" algn="ctr" rotWithShape="0">
              <a:srgbClr val="123B8D"/>
            </a:outerShdw>
          </a:effectLst>
        </p:spPr>
        <p:txBody>
          <a:bodyPr vert="horz" wrap="square" lIns="90170" tIns="46990" rIns="90170" bIns="4699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</a:rPr>
              <a:t>矩、协方差矩阵</a:t>
            </a:r>
          </a:p>
        </p:txBody>
      </p:sp>
    </p:spTree>
    <p:extLst>
      <p:ext uri="{BB962C8B-B14F-4D97-AF65-F5344CB8AC3E}">
        <p14:creationId xmlns:p14="http://schemas.microsoft.com/office/powerpoint/2010/main" val="82212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5133" grpId="0" animBg="1"/>
      <p:bldP spid="5144" grpId="0" animBg="1"/>
      <p:bldP spid="5152" grpId="0" animBg="1"/>
      <p:bldP spid="40" grpId="0" animBg="1"/>
      <p:bldP spid="41" grpId="0" animBg="1"/>
      <p:bldP spid="4" grpId="0" animBg="1"/>
      <p:bldP spid="6" grpId="0" animBg="1"/>
      <p:bldP spid="30" grpId="0" animBg="1"/>
      <p:bldP spid="31" grpId="0" animBg="1"/>
      <p:bldP spid="13" grpId="0" animBg="1"/>
      <p:bldP spid="15" grpId="0"/>
      <p:bldP spid="16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3672955" y="692696"/>
            <a:ext cx="33591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本章的要点</a:t>
            </a:r>
          </a:p>
        </p:txBody>
      </p:sp>
      <p:sp>
        <p:nvSpPr>
          <p:cNvPr id="81924" name="Text Box 3"/>
          <p:cNvSpPr txBox="1">
            <a:spLocks noChangeArrowheads="1"/>
          </p:cNvSpPr>
          <p:nvPr/>
        </p:nvSpPr>
        <p:spPr bwMode="auto">
          <a:xfrm>
            <a:off x="839417" y="1406381"/>
            <a:ext cx="9984316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1.</a:t>
            </a:r>
            <a:r>
              <a:rPr lang="zh-CN" altLang="en-US" dirty="0">
                <a:solidFill>
                  <a:schemeClr val="tx1"/>
                </a:solidFill>
              </a:rPr>
              <a:t>期望、方差的定义、计算公式、性质、重要的结论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已知一维、二维离散型随机变量的分布律，如何求期望（包括函数的期望）、方差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3.</a:t>
            </a:r>
            <a:r>
              <a:rPr lang="zh-CN" altLang="en-US" dirty="0">
                <a:solidFill>
                  <a:schemeClr val="tx1"/>
                </a:solidFill>
              </a:rPr>
              <a:t>已知一维、二维连续型随机变量的概率密度函数，如何求期望（包括函数的期望）、方差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4.</a:t>
            </a:r>
            <a:r>
              <a:rPr lang="zh-CN" altLang="en-US" dirty="0">
                <a:solidFill>
                  <a:schemeClr val="tx1"/>
                </a:solidFill>
              </a:rPr>
              <a:t>重要的离散型随机变量的期望、方差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5.</a:t>
            </a:r>
            <a:r>
              <a:rPr lang="zh-CN" altLang="en-US" dirty="0">
                <a:solidFill>
                  <a:schemeClr val="tx1"/>
                </a:solidFill>
              </a:rPr>
              <a:t>重要的连续型随机变量的期望、方差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</a:rPr>
              <a:t>6.协方差和相关系数的计算.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</a:rPr>
              <a:t>7.不相关和独立的关系</a:t>
            </a:r>
          </a:p>
        </p:txBody>
      </p:sp>
    </p:spTree>
    <p:extLst>
      <p:ext uri="{BB962C8B-B14F-4D97-AF65-F5344CB8AC3E}">
        <p14:creationId xmlns:p14="http://schemas.microsoft.com/office/powerpoint/2010/main" val="161013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autoUpdateAnimBg="0"/>
      <p:bldP spid="8192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11424" y="548680"/>
            <a:ext cx="10488017" cy="1143000"/>
          </a:xfrm>
        </p:spPr>
        <p:txBody>
          <a:bodyPr/>
          <a:lstStyle/>
          <a:p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期望（均值 ） 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7408" y="1844824"/>
            <a:ext cx="3528392" cy="1368152"/>
            <a:chOff x="1055440" y="1912640"/>
            <a:chExt cx="3528392" cy="1447800"/>
          </a:xfrm>
        </p:grpSpPr>
        <p:graphicFrame>
          <p:nvGraphicFramePr>
            <p:cNvPr id="5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3327733"/>
                </p:ext>
              </p:extLst>
            </p:nvPr>
          </p:nvGraphicFramePr>
          <p:xfrm>
            <a:off x="1199456" y="1988840"/>
            <a:ext cx="3155950" cy="1254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91" r:id="rId5" imgW="1080755" imgH="432492" progId="Equation.3">
                    <p:embed/>
                  </p:oleObj>
                </mc:Choice>
                <mc:Fallback>
                  <p:oleObj r:id="rId5" imgW="1080755" imgH="4324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9456" y="1988840"/>
                          <a:ext cx="3155950" cy="1254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1055440" y="1912640"/>
              <a:ext cx="3528392" cy="1447800"/>
            </a:xfrm>
            <a:prstGeom prst="rect">
              <a:avLst/>
            </a:prstGeom>
            <a:noFill/>
            <a:ln w="38100" cmpd="sng">
              <a:solidFill>
                <a:srgbClr val="000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168008" y="1844824"/>
            <a:ext cx="4824536" cy="1224136"/>
            <a:chOff x="5735960" y="1844824"/>
            <a:chExt cx="4824536" cy="1447800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9872882"/>
                </p:ext>
              </p:extLst>
            </p:nvPr>
          </p:nvGraphicFramePr>
          <p:xfrm>
            <a:off x="5735960" y="1912640"/>
            <a:ext cx="4746625" cy="1230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92" r:id="rId7" imgW="1347955" imgH="343347" progId="Equation.3">
                    <p:embed/>
                  </p:oleObj>
                </mc:Choice>
                <mc:Fallback>
                  <p:oleObj r:id="rId7" imgW="1347955" imgH="343347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35960" y="1912640"/>
                          <a:ext cx="4746625" cy="1230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5735960" y="1844824"/>
              <a:ext cx="4824536" cy="1447800"/>
            </a:xfrm>
            <a:prstGeom prst="rect">
              <a:avLst/>
            </a:prstGeom>
            <a:noFill/>
            <a:ln w="38100" cmpd="sng">
              <a:solidFill>
                <a:srgbClr val="000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974190"/>
              </p:ext>
            </p:extLst>
          </p:nvPr>
        </p:nvGraphicFramePr>
        <p:xfrm>
          <a:off x="623392" y="3717032"/>
          <a:ext cx="48990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3" r:id="rId9" imgW="1981200" imgH="342900" progId="Equation.3">
                  <p:embed/>
                </p:oleObj>
              </mc:Choice>
              <mc:Fallback>
                <p:oleObj r:id="rId9" imgW="1981200" imgH="342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92" y="3717032"/>
                        <a:ext cx="48990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226489"/>
              </p:ext>
            </p:extLst>
          </p:nvPr>
        </p:nvGraphicFramePr>
        <p:xfrm>
          <a:off x="5807968" y="3573016"/>
          <a:ext cx="57800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4" r:id="rId11" imgW="2324100" imgH="342900" progId="Equation.3">
                  <p:embed/>
                </p:oleObj>
              </mc:Choice>
              <mc:Fallback>
                <p:oleObj r:id="rId11" imgW="2324100" imgH="342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968" y="3573016"/>
                        <a:ext cx="5780088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469106"/>
              </p:ext>
            </p:extLst>
          </p:nvPr>
        </p:nvGraphicFramePr>
        <p:xfrm>
          <a:off x="695400" y="4725144"/>
          <a:ext cx="64008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5" r:id="rId13" imgW="2667317" imgH="355917" progId="Equation.3">
                  <p:embed/>
                </p:oleObj>
              </mc:Choice>
              <mc:Fallback>
                <p:oleObj r:id="rId13" imgW="2667317" imgH="35591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00" y="4725144"/>
                        <a:ext cx="64008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005941"/>
              </p:ext>
            </p:extLst>
          </p:nvPr>
        </p:nvGraphicFramePr>
        <p:xfrm>
          <a:off x="695400" y="5733256"/>
          <a:ext cx="804227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6" r:id="rId15" imgW="3135539" imgH="342751" progId="Equation.3">
                  <p:embed/>
                </p:oleObj>
              </mc:Choice>
              <mc:Fallback>
                <p:oleObj r:id="rId15" imgW="3135539" imgH="34275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00" y="5733256"/>
                        <a:ext cx="8042275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7845413"/>
      </p:ext>
    </p:extLst>
  </p:cSld>
  <p:clrMapOvr>
    <a:masterClrMapping/>
  </p:clrMapOvr>
  <p:transition spd="slow">
    <p:pull/>
    <p:sndAc>
      <p:stSnd>
        <p:snd r:embed="rId4" name="cashreg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57200" y="1449983"/>
            <a:ext cx="541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cs typeface="Times New Roman" pitchFamily="18" charset="0"/>
              </a:rPr>
              <a:t>性质1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)=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</a:rPr>
              <a:t>C</a:t>
            </a:r>
            <a:r>
              <a:rPr lang="zh-CN" altLang="en-US" dirty="0">
                <a:solidFill>
                  <a:schemeClr val="tx1"/>
                </a:solidFill>
                <a:cs typeface="Times New Roman" pitchFamily="18" charset="0"/>
              </a:rPr>
              <a:t>，其中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</a:rPr>
              <a:t>C</a:t>
            </a:r>
            <a:r>
              <a:rPr lang="zh-CN" altLang="en-US" dirty="0">
                <a:solidFill>
                  <a:schemeClr val="tx1"/>
                </a:solidFill>
                <a:cs typeface="Times New Roman" pitchFamily="18" charset="0"/>
              </a:rPr>
              <a:t>是常数。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00" y="4650383"/>
            <a:ext cx="670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 dirty="0"/>
              <a:t>性质4 </a:t>
            </a:r>
            <a:r>
              <a:rPr lang="zh-CN" altLang="en-US" sz="2800" b="1" dirty="0">
                <a:latin typeface="Times New Roman" pitchFamily="18" charset="0"/>
              </a:rPr>
              <a:t>设</a:t>
            </a:r>
            <a:r>
              <a:rPr lang="en-US" sz="2800" b="1" i="1" dirty="0">
                <a:latin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</a:rPr>
              <a:t>、</a:t>
            </a:r>
            <a:r>
              <a:rPr lang="en-US" sz="2800" b="1" i="1" dirty="0">
                <a:latin typeface="Times New Roman" pitchFamily="18" charset="0"/>
              </a:rPr>
              <a:t>Y</a:t>
            </a:r>
            <a:r>
              <a:rPr lang="zh-CN" altLang="en-US" sz="2800" b="1" dirty="0">
                <a:latin typeface="Times New Roman" pitchFamily="18" charset="0"/>
              </a:rPr>
              <a:t>独立，则 </a:t>
            </a:r>
            <a:r>
              <a:rPr lang="en-US" sz="2800" b="1" i="1" dirty="0">
                <a:latin typeface="Times New Roman" pitchFamily="18" charset="0"/>
              </a:rPr>
              <a:t>E</a:t>
            </a:r>
            <a:r>
              <a:rPr lang="en-US" sz="2800" b="1" dirty="0">
                <a:latin typeface="Times New Roman" pitchFamily="18" charset="0"/>
              </a:rPr>
              <a:t>(</a:t>
            </a:r>
            <a:r>
              <a:rPr lang="en-US" sz="2800" b="1" i="1" dirty="0">
                <a:latin typeface="Times New Roman" pitchFamily="18" charset="0"/>
              </a:rPr>
              <a:t>XY</a:t>
            </a:r>
            <a:r>
              <a:rPr lang="en-US" sz="2800" b="1" dirty="0">
                <a:latin typeface="Times New Roman" pitchFamily="18" charset="0"/>
              </a:rPr>
              <a:t>)=</a:t>
            </a:r>
            <a:r>
              <a:rPr lang="en-US" sz="2800" b="1" i="1" dirty="0">
                <a:latin typeface="Times New Roman" pitchFamily="18" charset="0"/>
              </a:rPr>
              <a:t>E</a:t>
            </a:r>
            <a:r>
              <a:rPr lang="en-US" sz="2800" b="1" dirty="0">
                <a:latin typeface="Times New Roman" pitchFamily="18" charset="0"/>
              </a:rPr>
              <a:t>(</a:t>
            </a:r>
            <a:r>
              <a:rPr lang="en-US" sz="2800" b="1" i="1" dirty="0">
                <a:latin typeface="Times New Roman" pitchFamily="18" charset="0"/>
              </a:rPr>
              <a:t>X</a:t>
            </a:r>
            <a:r>
              <a:rPr lang="en-US" sz="2800" b="1" dirty="0">
                <a:latin typeface="Times New Roman" pitchFamily="18" charset="0"/>
              </a:rPr>
              <a:t>)</a:t>
            </a:r>
            <a:r>
              <a:rPr lang="en-US" sz="2800" b="1" i="1" dirty="0">
                <a:latin typeface="Times New Roman" pitchFamily="18" charset="0"/>
              </a:rPr>
              <a:t>E</a:t>
            </a:r>
            <a:r>
              <a:rPr lang="en-US" sz="2800" b="1" dirty="0">
                <a:latin typeface="Times New Roman" pitchFamily="18" charset="0"/>
              </a:rPr>
              <a:t>(</a:t>
            </a:r>
            <a:r>
              <a:rPr lang="en-US" sz="2800" b="1" i="1" dirty="0">
                <a:latin typeface="Times New Roman" pitchFamily="18" charset="0"/>
              </a:rPr>
              <a:t>Y</a:t>
            </a:r>
            <a:r>
              <a:rPr lang="en-US" sz="2800" b="1" dirty="0">
                <a:latin typeface="Times New Roman" pitchFamily="18" charset="0"/>
              </a:rPr>
              <a:t>);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" y="2135783"/>
            <a:ext cx="586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 dirty="0"/>
              <a:t>性质2 </a:t>
            </a:r>
            <a:r>
              <a:rPr lang="zh-CN" altLang="en-US" sz="2800" b="1" dirty="0">
                <a:latin typeface="Times New Roman" pitchFamily="18" charset="0"/>
              </a:rPr>
              <a:t>若</a:t>
            </a:r>
            <a:r>
              <a:rPr lang="en-US" sz="2800" b="1" i="1" dirty="0">
                <a:latin typeface="Times New Roman" pitchFamily="18" charset="0"/>
              </a:rPr>
              <a:t>k</a:t>
            </a:r>
            <a:r>
              <a:rPr lang="zh-CN" altLang="en-US" sz="2800" b="1" dirty="0">
                <a:latin typeface="Times New Roman" pitchFamily="18" charset="0"/>
              </a:rPr>
              <a:t>是常数，则 </a:t>
            </a:r>
            <a:r>
              <a:rPr lang="en-US" sz="2800" b="1" i="1" dirty="0">
                <a:latin typeface="Times New Roman" pitchFamily="18" charset="0"/>
              </a:rPr>
              <a:t>E</a:t>
            </a:r>
            <a:r>
              <a:rPr lang="en-US" sz="2800" b="1" dirty="0">
                <a:latin typeface="Times New Roman" pitchFamily="18" charset="0"/>
              </a:rPr>
              <a:t>(</a:t>
            </a:r>
            <a:r>
              <a:rPr lang="en-US" sz="2800" b="1" i="1" dirty="0" err="1">
                <a:latin typeface="Times New Roman" pitchFamily="18" charset="0"/>
              </a:rPr>
              <a:t>kX</a:t>
            </a:r>
            <a:r>
              <a:rPr lang="en-US" sz="2800" b="1" dirty="0">
                <a:latin typeface="Times New Roman" pitchFamily="18" charset="0"/>
              </a:rPr>
              <a:t>)=</a:t>
            </a:r>
            <a:r>
              <a:rPr lang="en-US" sz="2800" b="1" i="1" dirty="0" err="1">
                <a:latin typeface="Times New Roman" pitchFamily="18" charset="0"/>
              </a:rPr>
              <a:t>kE</a:t>
            </a:r>
            <a:r>
              <a:rPr lang="en-US" sz="2800" b="1" dirty="0">
                <a:latin typeface="Times New Roman" pitchFamily="18" charset="0"/>
              </a:rPr>
              <a:t>(</a:t>
            </a:r>
            <a:r>
              <a:rPr lang="en-US" sz="2800" b="1" i="1" dirty="0">
                <a:latin typeface="Times New Roman" pitchFamily="18" charset="0"/>
              </a:rPr>
              <a:t>X</a:t>
            </a:r>
            <a:r>
              <a:rPr lang="en-US" sz="2800" b="1" dirty="0">
                <a:latin typeface="Times New Roman" pitchFamily="18" charset="0"/>
              </a:rPr>
              <a:t>);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57200" y="2897783"/>
            <a:ext cx="518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 dirty="0"/>
              <a:t>性质3 </a:t>
            </a:r>
            <a:r>
              <a:rPr lang="en-US" sz="2800" b="1" i="1" dirty="0">
                <a:latin typeface="Times New Roman" pitchFamily="18" charset="0"/>
              </a:rPr>
              <a:t>E</a:t>
            </a:r>
            <a:r>
              <a:rPr lang="en-US" sz="2800" b="1" dirty="0">
                <a:latin typeface="Times New Roman" pitchFamily="18" charset="0"/>
              </a:rPr>
              <a:t>(</a:t>
            </a:r>
            <a:r>
              <a:rPr lang="en-US" sz="2800" b="1" i="1" dirty="0">
                <a:latin typeface="Times New Roman" pitchFamily="18" charset="0"/>
              </a:rPr>
              <a:t>X</a:t>
            </a:r>
            <a:r>
              <a:rPr lang="en-US" sz="2800" b="1" baseline="-25000" dirty="0">
                <a:latin typeface="Times New Roman" pitchFamily="18" charset="0"/>
              </a:rPr>
              <a:t>1</a:t>
            </a:r>
            <a:r>
              <a:rPr lang="en-US" sz="2800" b="1" dirty="0">
                <a:latin typeface="Times New Roman" pitchFamily="18" charset="0"/>
              </a:rPr>
              <a:t>+</a:t>
            </a:r>
            <a:r>
              <a:rPr lang="en-US" sz="2800" b="1" i="1" dirty="0">
                <a:latin typeface="Times New Roman" pitchFamily="18" charset="0"/>
              </a:rPr>
              <a:t>X</a:t>
            </a:r>
            <a:r>
              <a:rPr lang="en-US" sz="2800" b="1" baseline="-25000" dirty="0">
                <a:latin typeface="Times New Roman" pitchFamily="18" charset="0"/>
              </a:rPr>
              <a:t>2</a:t>
            </a:r>
            <a:r>
              <a:rPr lang="en-US" sz="2800" b="1" dirty="0">
                <a:latin typeface="Times New Roman" pitchFamily="18" charset="0"/>
              </a:rPr>
              <a:t>) =</a:t>
            </a:r>
            <a:r>
              <a:rPr lang="en-US" sz="2800" b="1" i="1" dirty="0">
                <a:latin typeface="Times New Roman" pitchFamily="18" charset="0"/>
              </a:rPr>
              <a:t> E</a:t>
            </a:r>
            <a:r>
              <a:rPr lang="en-US" sz="2800" b="1" dirty="0">
                <a:latin typeface="Times New Roman" pitchFamily="18" charset="0"/>
              </a:rPr>
              <a:t>(</a:t>
            </a:r>
            <a:r>
              <a:rPr lang="en-US" sz="2800" b="1" i="1" dirty="0">
                <a:latin typeface="Times New Roman" pitchFamily="18" charset="0"/>
              </a:rPr>
              <a:t>X</a:t>
            </a:r>
            <a:r>
              <a:rPr lang="en-US" sz="2800" b="1" baseline="-25000" dirty="0">
                <a:latin typeface="Times New Roman" pitchFamily="18" charset="0"/>
              </a:rPr>
              <a:t>1</a:t>
            </a:r>
            <a:r>
              <a:rPr lang="en-US" sz="2800" b="1" dirty="0">
                <a:latin typeface="Times New Roman" pitchFamily="18" charset="0"/>
              </a:rPr>
              <a:t>)+</a:t>
            </a:r>
            <a:r>
              <a:rPr lang="en-US" sz="2800" b="1" i="1" dirty="0">
                <a:latin typeface="Times New Roman" pitchFamily="18" charset="0"/>
              </a:rPr>
              <a:t>E</a:t>
            </a:r>
            <a:r>
              <a:rPr lang="en-US" sz="2800" b="1" dirty="0">
                <a:latin typeface="Times New Roman" pitchFamily="18" charset="0"/>
              </a:rPr>
              <a:t>(</a:t>
            </a:r>
            <a:r>
              <a:rPr lang="en-US" sz="2800" b="1" i="1" dirty="0">
                <a:latin typeface="Times New Roman" pitchFamily="18" charset="0"/>
              </a:rPr>
              <a:t>X</a:t>
            </a:r>
            <a:r>
              <a:rPr lang="en-US" sz="2800" b="1" baseline="-25000" dirty="0">
                <a:latin typeface="Times New Roman" pitchFamily="18" charset="0"/>
              </a:rPr>
              <a:t>2</a:t>
            </a:r>
            <a:r>
              <a:rPr lang="en-US" sz="2800" b="1" dirty="0">
                <a:latin typeface="Times New Roman" pitchFamily="18" charset="0"/>
              </a:rPr>
              <a:t>);</a:t>
            </a: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800077"/>
              </p:ext>
            </p:extLst>
          </p:nvPr>
        </p:nvGraphicFramePr>
        <p:xfrm>
          <a:off x="381000" y="5259983"/>
          <a:ext cx="4724400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r:id="rId3" imgW="1929880" imgH="431930" progId="Equation.3">
                  <p:embed/>
                </p:oleObj>
              </mc:Choice>
              <mc:Fallback>
                <p:oleObj r:id="rId3" imgW="1929880" imgH="4319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259983"/>
                        <a:ext cx="4724400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257800" y="5488583"/>
            <a:ext cx="22145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(诸</a:t>
            </a:r>
            <a:r>
              <a:rPr lang="en-US" sz="2800" i="1" dirty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sz="2800" i="1" baseline="-25000" dirty="0">
                <a:solidFill>
                  <a:srgbClr val="0000FF"/>
                </a:solidFill>
                <a:latin typeface="Times New Roman" pitchFamily="18" charset="0"/>
              </a:rPr>
              <a:t>i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独立时)</a:t>
            </a:r>
            <a:endParaRPr lang="zh-CN" altLang="en-US" sz="2800" baseline="-250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6248400" y="1983383"/>
            <a:ext cx="2590800" cy="1981200"/>
          </a:xfrm>
          <a:prstGeom prst="wedgeRoundRectCallout">
            <a:avLst>
              <a:gd name="adj1" fmla="val -45403"/>
              <a:gd name="adj2" fmla="val 83014"/>
              <a:gd name="adj3" fmla="val 16667"/>
            </a:avLst>
          </a:prstGeom>
          <a:noFill/>
          <a:ln w="38100" cmpd="sng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</a:rPr>
              <a:t>注意:</a:t>
            </a:r>
          </a:p>
          <a:p>
            <a:pPr>
              <a:lnSpc>
                <a:spcPct val="115000"/>
              </a:lnSpc>
            </a:pP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</a:rPr>
              <a:t>XY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)=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)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</a:rPr>
              <a:t>不一定能推出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,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</a:rPr>
              <a:t>Y 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</a:rPr>
              <a:t>独立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04800" y="365978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推广：</a:t>
            </a:r>
          </a:p>
        </p:txBody>
      </p:sp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037514"/>
              </p:ext>
            </p:extLst>
          </p:nvPr>
        </p:nvGraphicFramePr>
        <p:xfrm>
          <a:off x="1447800" y="3440708"/>
          <a:ext cx="3810000" cy="1005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r:id="rId5" imgW="1625212" imgH="431930" progId="Equation.3">
                  <p:embed/>
                </p:oleObj>
              </mc:Choice>
              <mc:Fallback>
                <p:oleObj r:id="rId5" imgW="1625212" imgH="4319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440708"/>
                        <a:ext cx="3810000" cy="1005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 txBox="1">
            <a:spLocks noRot="1" noChangeArrowheads="1"/>
          </p:cNvSpPr>
          <p:nvPr/>
        </p:nvSpPr>
        <p:spPr>
          <a:xfrm>
            <a:off x="911424" y="620688"/>
            <a:ext cx="10488017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期望（均值）性质 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680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8" grpId="0" autoUpdateAnimBg="0"/>
      <p:bldP spid="9" grpId="0" animBg="1" autoUpdateAnimBg="0"/>
      <p:bldP spid="1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695400" y="692696"/>
            <a:ext cx="10488017" cy="72008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方差 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975590"/>
              </p:ext>
            </p:extLst>
          </p:nvPr>
        </p:nvGraphicFramePr>
        <p:xfrm>
          <a:off x="1239266" y="2276872"/>
          <a:ext cx="452596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4" name="Equation" r:id="rId3" imgW="1562040" imgH="228600" progId="Equation.DSMT4">
                  <p:embed/>
                </p:oleObj>
              </mc:Choice>
              <mc:Fallback>
                <p:oleObj name="Equation" r:id="rId3" imgW="156204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266" y="2276872"/>
                        <a:ext cx="4525963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597825"/>
              </p:ext>
            </p:extLst>
          </p:nvPr>
        </p:nvGraphicFramePr>
        <p:xfrm>
          <a:off x="1361335" y="3140968"/>
          <a:ext cx="67310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5" r:id="rId5" imgW="2823480" imgH="318600" progId="Word.Document.8">
                  <p:embed/>
                </p:oleObj>
              </mc:Choice>
              <mc:Fallback>
                <p:oleObj r:id="rId5" imgW="2823480" imgH="31860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335" y="3140968"/>
                        <a:ext cx="67310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479785"/>
              </p:ext>
            </p:extLst>
          </p:nvPr>
        </p:nvGraphicFramePr>
        <p:xfrm>
          <a:off x="1336675" y="4813300"/>
          <a:ext cx="4281488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6" name="Equation" r:id="rId7" imgW="1587240" imgH="228600" progId="Equation.DSMT4">
                  <p:embed/>
                </p:oleObj>
              </mc:Choice>
              <mc:Fallback>
                <p:oleObj name="Equation" r:id="rId7" imgW="1587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4813300"/>
                        <a:ext cx="4281488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343472" y="4810794"/>
            <a:ext cx="4267200" cy="706438"/>
          </a:xfrm>
          <a:prstGeom prst="rect">
            <a:avLst/>
          </a:prstGeom>
          <a:noFill/>
          <a:ln w="38100" cmpd="sng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52207" y="4005064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方差计算式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7992" y="1439525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方差定义式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383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812800" y="1549450"/>
            <a:ext cx="721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cs typeface="Times New Roman" pitchFamily="18" charset="0"/>
              </a:rPr>
              <a:t>性质1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</a:rPr>
              <a:t>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</a:rPr>
              <a:t>C </a:t>
            </a:r>
            <a:r>
              <a:rPr lang="en-US" dirty="0">
                <a:solidFill>
                  <a:schemeClr val="tx1"/>
                </a:solidFill>
              </a:rPr>
              <a:t>)=0</a:t>
            </a:r>
            <a:r>
              <a:rPr lang="zh-CN" altLang="en-US" dirty="0">
                <a:solidFill>
                  <a:schemeClr val="tx1"/>
                </a:solidFill>
                <a:cs typeface="Times New Roman" pitchFamily="18" charset="0"/>
              </a:rPr>
              <a:t>，其中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</a:rPr>
              <a:t>C</a:t>
            </a:r>
            <a:r>
              <a:rPr lang="zh-CN" altLang="en-US" dirty="0">
                <a:solidFill>
                  <a:schemeClr val="tx1"/>
                </a:solidFill>
                <a:cs typeface="Times New Roman" pitchFamily="18" charset="0"/>
              </a:rPr>
              <a:t>是常数。 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812800" y="2221930"/>
            <a:ext cx="7266906" cy="592137"/>
            <a:chOff x="812800" y="2221930"/>
            <a:chExt cx="7266906" cy="592137"/>
          </a:xfrm>
        </p:grpSpPr>
        <p:sp>
          <p:nvSpPr>
            <p:cNvPr id="53253" name="Rectangle 4"/>
            <p:cNvSpPr>
              <a:spLocks noChangeArrowheads="1"/>
            </p:cNvSpPr>
            <p:nvPr/>
          </p:nvSpPr>
          <p:spPr bwMode="auto">
            <a:xfrm>
              <a:off x="812800" y="2233196"/>
              <a:ext cx="45720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800" b="1" dirty="0"/>
                <a:t>性质2 </a:t>
              </a:r>
              <a:r>
                <a:rPr lang="zh-CN" altLang="en-US" sz="2800" b="1" dirty="0" smtClean="0"/>
                <a:t> </a:t>
              </a:r>
              <a:r>
                <a:rPr lang="zh-CN" altLang="en-US" sz="2800" b="1" dirty="0" smtClean="0">
                  <a:latin typeface="Times New Roman" pitchFamily="18" charset="0"/>
                </a:rPr>
                <a:t>若</a:t>
              </a:r>
              <a:r>
                <a:rPr lang="en-US" sz="2800" b="1" i="1" dirty="0">
                  <a:latin typeface="Times New Roman" pitchFamily="18" charset="0"/>
                </a:rPr>
                <a:t>k</a:t>
              </a:r>
              <a:r>
                <a:rPr lang="zh-CN" altLang="en-US" sz="2800" b="1" dirty="0">
                  <a:latin typeface="Times New Roman" pitchFamily="18" charset="0"/>
                </a:rPr>
                <a:t>是常数,则</a:t>
              </a:r>
            </a:p>
          </p:txBody>
        </p:sp>
        <p:graphicFrame>
          <p:nvGraphicFramePr>
            <p:cNvPr id="5325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1504437"/>
                </p:ext>
              </p:extLst>
            </p:nvPr>
          </p:nvGraphicFramePr>
          <p:xfrm>
            <a:off x="4007768" y="2221930"/>
            <a:ext cx="4071938" cy="592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7" name="Equation" r:id="rId3" imgW="1180800" imgH="228600" progId="Equation.DSMT4">
                    <p:embed/>
                  </p:oleObj>
                </mc:Choice>
                <mc:Fallback>
                  <p:oleObj name="Equation" r:id="rId3" imgW="1180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7768" y="2221930"/>
                          <a:ext cx="4071938" cy="592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/>
          <p:nvPr/>
        </p:nvGrpSpPr>
        <p:grpSpPr>
          <a:xfrm>
            <a:off x="2094762" y="4847976"/>
            <a:ext cx="7620658" cy="558379"/>
            <a:chOff x="2086582" y="3951167"/>
            <a:chExt cx="7620658" cy="558379"/>
          </a:xfrm>
        </p:grpSpPr>
        <p:graphicFrame>
          <p:nvGraphicFramePr>
            <p:cNvPr id="5326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0566527"/>
                </p:ext>
              </p:extLst>
            </p:nvPr>
          </p:nvGraphicFramePr>
          <p:xfrm>
            <a:off x="2086582" y="3995196"/>
            <a:ext cx="4278312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8" name="Equation" r:id="rId5" imgW="1244520" imgH="203040" progId="Equation.DSMT4">
                    <p:embed/>
                  </p:oleObj>
                </mc:Choice>
                <mc:Fallback>
                  <p:oleObj name="Equation" r:id="rId5" imgW="12445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6582" y="3995196"/>
                          <a:ext cx="4278312" cy="514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1" name="Text Box 12"/>
            <p:cNvSpPr txBox="1">
              <a:spLocks noChangeArrowheads="1"/>
            </p:cNvSpPr>
            <p:nvPr/>
          </p:nvSpPr>
          <p:spPr bwMode="auto">
            <a:xfrm>
              <a:off x="6456040" y="3951167"/>
              <a:ext cx="32512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cs typeface="Times New Roman" pitchFamily="18" charset="0"/>
                </a:rPr>
                <a:t>其中</a:t>
              </a:r>
              <a:r>
                <a:rPr lang="en-US" i="1" dirty="0">
                  <a:solidFill>
                    <a:schemeClr val="tx1"/>
                  </a:solidFill>
                  <a:latin typeface="Times New Roman" pitchFamily="18" charset="0"/>
                </a:rPr>
                <a:t>C</a:t>
              </a:r>
              <a:r>
                <a:rPr lang="zh-CN" altLang="en-US" dirty="0">
                  <a:solidFill>
                    <a:schemeClr val="tx1"/>
                  </a:solidFill>
                  <a:cs typeface="Times New Roman" pitchFamily="18" charset="0"/>
                </a:rPr>
                <a:t>是常数。 </a:t>
              </a:r>
            </a:p>
          </p:txBody>
        </p:sp>
      </p:grp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2032000" y="3606155"/>
            <a:ext cx="670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chemeClr val="tx1"/>
                </a:solidFill>
                <a:cs typeface="Times New Roman" pitchFamily="18" charset="0"/>
              </a:rPr>
              <a:t>若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  <a:cs typeface="Times New Roman" pitchFamily="18" charset="0"/>
              </a:rPr>
              <a:t>和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 dirty="0">
                <a:solidFill>
                  <a:schemeClr val="tx1"/>
                </a:solidFill>
                <a:cs typeface="Times New Roman" pitchFamily="18" charset="0"/>
              </a:rPr>
              <a:t>是两个相互独立的随机变量，则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2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910771"/>
              </p:ext>
            </p:extLst>
          </p:nvPr>
        </p:nvGraphicFramePr>
        <p:xfrm>
          <a:off x="2135560" y="4326235"/>
          <a:ext cx="40687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" name="Equation" r:id="rId7" imgW="1638000" imgH="203040" progId="Equation.DSMT4">
                  <p:embed/>
                </p:oleObj>
              </mc:Choice>
              <mc:Fallback>
                <p:oleObj name="Equation" r:id="rId7" imgW="1638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0" y="4326235"/>
                        <a:ext cx="4068762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839416" y="3030091"/>
            <a:ext cx="9145016" cy="556072"/>
            <a:chOff x="839416" y="3030091"/>
            <a:chExt cx="9145016" cy="556072"/>
          </a:xfrm>
        </p:grpSpPr>
        <p:sp>
          <p:nvSpPr>
            <p:cNvPr id="18" name="Rectangle 2"/>
            <p:cNvSpPr>
              <a:spLocks noChangeArrowheads="1"/>
            </p:cNvSpPr>
            <p:nvPr/>
          </p:nvSpPr>
          <p:spPr bwMode="auto">
            <a:xfrm>
              <a:off x="839416" y="3030091"/>
              <a:ext cx="12954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800" b="1" dirty="0" smtClean="0"/>
                <a:t>性质</a:t>
              </a:r>
              <a:r>
                <a:rPr lang="en-US" altLang="zh-CN" sz="2800" b="1" dirty="0" smtClean="0"/>
                <a:t>3</a:t>
              </a:r>
              <a:endParaRPr lang="zh-CN" altLang="en-US" sz="2800" b="1" dirty="0">
                <a:latin typeface="Times New Roman" pitchFamily="18" charset="0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028825" y="3049588"/>
              <a:ext cx="7955607" cy="536575"/>
              <a:chOff x="992808" y="1564196"/>
              <a:chExt cx="7955607" cy="536575"/>
            </a:xfrm>
          </p:grpSpPr>
          <p:graphicFrame>
            <p:nvGraphicFramePr>
              <p:cNvPr id="4" name="对象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43825054"/>
                  </p:ext>
                </p:extLst>
              </p:nvPr>
            </p:nvGraphicFramePr>
            <p:xfrm>
              <a:off x="2450778" y="1564196"/>
              <a:ext cx="6497637" cy="5365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520" name="Equation" r:id="rId9" imgW="2895480" imgH="228600" progId="Equation.DSMT4">
                      <p:embed/>
                    </p:oleObj>
                  </mc:Choice>
                  <mc:Fallback>
                    <p:oleObj name="Equation" r:id="rId9" imgW="2895480" imgH="228600" progId="Equation.DSMT4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50778" y="1564196"/>
                            <a:ext cx="6497637" cy="5365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" name="对象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97884831"/>
                  </p:ext>
                </p:extLst>
              </p:nvPr>
            </p:nvGraphicFramePr>
            <p:xfrm>
              <a:off x="992808" y="1600758"/>
              <a:ext cx="1558925" cy="482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521" name="Equation" r:id="rId11" imgW="647640" imgH="203040" progId="Equation.DSMT4">
                      <p:embed/>
                    </p:oleObj>
                  </mc:Choice>
                  <mc:Fallback>
                    <p:oleObj name="Equation" r:id="rId11" imgW="647640" imgH="203040" progId="Equation.DSMT4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92808" y="1600758"/>
                            <a:ext cx="1558925" cy="482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" name="组合 6"/>
          <p:cNvGrpSpPr/>
          <p:nvPr/>
        </p:nvGrpSpPr>
        <p:grpSpPr>
          <a:xfrm>
            <a:off x="767408" y="5407075"/>
            <a:ext cx="10185292" cy="614213"/>
            <a:chOff x="558560" y="5407075"/>
            <a:chExt cx="10185292" cy="614213"/>
          </a:xfrm>
        </p:grpSpPr>
        <p:graphicFrame>
          <p:nvGraphicFramePr>
            <p:cNvPr id="26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079829"/>
                </p:ext>
              </p:extLst>
            </p:nvPr>
          </p:nvGraphicFramePr>
          <p:xfrm>
            <a:off x="1716088" y="5483275"/>
            <a:ext cx="1414462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2" name="Equation" r:id="rId13" imgW="634680" imgH="203040" progId="Equation.DSMT4">
                    <p:embed/>
                  </p:oleObj>
                </mc:Choice>
                <mc:Fallback>
                  <p:oleObj name="Equation" r:id="rId13" imgW="6346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6088" y="5483275"/>
                          <a:ext cx="1414462" cy="454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3073160" y="5418187"/>
              <a:ext cx="54102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</a:rPr>
                <a:t>的充分必要条件为,存在常数</a:t>
              </a:r>
              <a:r>
                <a:rPr lang="en-US" i="1">
                  <a:solidFill>
                    <a:schemeClr val="tx1"/>
                  </a:solidFill>
                  <a:latin typeface="Times New Roman" pitchFamily="18" charset="0"/>
                </a:rPr>
                <a:t>C</a:t>
              </a:r>
              <a:r>
                <a:rPr lang="en-US">
                  <a:solidFill>
                    <a:schemeClr val="tx1"/>
                  </a:solidFill>
                  <a:latin typeface="Times New Roman" pitchFamily="18" charset="0"/>
                </a:rPr>
                <a:t>,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</a:rPr>
                <a:t>使</a:t>
              </a:r>
            </a:p>
          </p:txBody>
        </p:sp>
        <p:graphicFrame>
          <p:nvGraphicFramePr>
            <p:cNvPr id="28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7375682"/>
                </p:ext>
              </p:extLst>
            </p:nvPr>
          </p:nvGraphicFramePr>
          <p:xfrm>
            <a:off x="8256240" y="5478363"/>
            <a:ext cx="2487612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3" name="Equation" r:id="rId15" imgW="927000" imgH="203040" progId="Equation.DSMT4">
                    <p:embed/>
                  </p:oleObj>
                </mc:Choice>
                <mc:Fallback>
                  <p:oleObj name="Equation" r:id="rId15" imgW="9270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56240" y="5478363"/>
                          <a:ext cx="2487612" cy="542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Rectangle 17"/>
            <p:cNvSpPr>
              <a:spLocks noChangeArrowheads="1"/>
            </p:cNvSpPr>
            <p:nvPr/>
          </p:nvSpPr>
          <p:spPr bwMode="auto">
            <a:xfrm>
              <a:off x="558560" y="5407075"/>
              <a:ext cx="129540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800" b="1" dirty="0" smtClean="0"/>
                <a:t>性质</a:t>
              </a:r>
              <a:r>
                <a:rPr lang="en-US" altLang="zh-CN" sz="2800" b="1" dirty="0" smtClean="0"/>
                <a:t>4</a:t>
              </a:r>
              <a:endParaRPr lang="zh-CN" altLang="en-US" sz="2800" b="1" dirty="0">
                <a:latin typeface="Times New Roman" pitchFamily="18" charset="0"/>
              </a:endParaRPr>
            </a:p>
          </p:txBody>
        </p:sp>
      </p:grpSp>
      <p:sp>
        <p:nvSpPr>
          <p:cNvPr id="30" name="Rectangle 2"/>
          <p:cNvSpPr txBox="1">
            <a:spLocks noRot="1" noChangeArrowheads="1"/>
          </p:cNvSpPr>
          <p:nvPr/>
        </p:nvSpPr>
        <p:spPr>
          <a:xfrm>
            <a:off x="695400" y="692696"/>
            <a:ext cx="10488017" cy="72008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方差性质 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739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autoUpdateAnimBg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864943" y="854241"/>
            <a:ext cx="622545" cy="574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几种常用的随机变量的数学期望与方差</a:t>
            </a:r>
            <a:r>
              <a:rPr lang="zh-CN" altLang="en-US" sz="2400" dirty="0"/>
              <a:t>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863366" y="769581"/>
            <a:ext cx="9417210" cy="5759797"/>
            <a:chOff x="1524000" y="117475"/>
            <a:chExt cx="10363200" cy="6450013"/>
          </a:xfrm>
        </p:grpSpPr>
        <p:grpSp>
          <p:nvGrpSpPr>
            <p:cNvPr id="52227" name="Group 3"/>
            <p:cNvGrpSpPr>
              <a:grpSpLocks/>
            </p:cNvGrpSpPr>
            <p:nvPr/>
          </p:nvGrpSpPr>
          <p:grpSpPr bwMode="auto">
            <a:xfrm>
              <a:off x="1625600" y="117475"/>
              <a:ext cx="9753600" cy="527050"/>
              <a:chOff x="0" y="0"/>
              <a:chExt cx="4608" cy="332"/>
            </a:xfrm>
          </p:grpSpPr>
          <p:sp>
            <p:nvSpPr>
              <p:cNvPr id="52228" name="Text Box 4"/>
              <p:cNvSpPr txBox="1">
                <a:spLocks noChangeArrowheads="1"/>
              </p:cNvSpPr>
              <p:nvPr/>
            </p:nvSpPr>
            <p:spPr bwMode="auto">
              <a:xfrm>
                <a:off x="0" y="82"/>
                <a:ext cx="5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/>
                  <a:t>分布</a:t>
                </a:r>
              </a:p>
            </p:txBody>
          </p:sp>
          <p:sp>
            <p:nvSpPr>
              <p:cNvPr id="52229" name="Text Box 5"/>
              <p:cNvSpPr txBox="1">
                <a:spLocks noChangeArrowheads="1"/>
              </p:cNvSpPr>
              <p:nvPr/>
            </p:nvSpPr>
            <p:spPr bwMode="auto">
              <a:xfrm>
                <a:off x="912" y="0"/>
                <a:ext cx="15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/>
                  <a:t>概率分布或概率密度</a:t>
                </a:r>
                <a:r>
                  <a:rPr lang="zh-CN" altLang="en-US"/>
                  <a:t> </a:t>
                </a:r>
              </a:p>
            </p:txBody>
          </p:sp>
          <p:sp>
            <p:nvSpPr>
              <p:cNvPr id="52230" name="Text Box 6"/>
              <p:cNvSpPr txBox="1">
                <a:spLocks noChangeArrowheads="1"/>
              </p:cNvSpPr>
              <p:nvPr/>
            </p:nvSpPr>
            <p:spPr bwMode="auto">
              <a:xfrm>
                <a:off x="3024" y="0"/>
                <a:ext cx="76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/>
                  <a:t>数学期望</a:t>
                </a:r>
                <a:r>
                  <a:rPr lang="zh-CN" altLang="en-US"/>
                  <a:t> </a:t>
                </a:r>
              </a:p>
            </p:txBody>
          </p:sp>
          <p:sp>
            <p:nvSpPr>
              <p:cNvPr id="52231" name="Text Box 7"/>
              <p:cNvSpPr txBox="1">
                <a:spLocks noChangeArrowheads="1"/>
              </p:cNvSpPr>
              <p:nvPr/>
            </p:nvSpPr>
            <p:spPr bwMode="auto">
              <a:xfrm>
                <a:off x="4080" y="0"/>
                <a:ext cx="5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/>
                  <a:t>方差</a:t>
                </a:r>
                <a:r>
                  <a:rPr lang="zh-CN" altLang="en-US"/>
                  <a:t> </a:t>
                </a:r>
              </a:p>
            </p:txBody>
          </p:sp>
        </p:grpSp>
        <p:grpSp>
          <p:nvGrpSpPr>
            <p:cNvPr id="52232" name="Group 8"/>
            <p:cNvGrpSpPr>
              <a:grpSpLocks/>
            </p:cNvGrpSpPr>
            <p:nvPr/>
          </p:nvGrpSpPr>
          <p:grpSpPr bwMode="auto">
            <a:xfrm>
              <a:off x="1524000" y="152400"/>
              <a:ext cx="10363200" cy="6400800"/>
              <a:chOff x="0" y="0"/>
              <a:chExt cx="4896" cy="4032"/>
            </a:xfrm>
          </p:grpSpPr>
          <p:sp>
            <p:nvSpPr>
              <p:cNvPr id="52233" name="Line 9"/>
              <p:cNvSpPr>
                <a:spLocks noChangeShapeType="1"/>
              </p:cNvSpPr>
              <p:nvPr/>
            </p:nvSpPr>
            <p:spPr bwMode="auto">
              <a:xfrm>
                <a:off x="14" y="0"/>
                <a:ext cx="0" cy="4032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52234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4896" cy="4032"/>
                <a:chOff x="0" y="0"/>
                <a:chExt cx="4896" cy="4032"/>
              </a:xfrm>
            </p:grpSpPr>
            <p:sp>
              <p:nvSpPr>
                <p:cNvPr id="52235" name="Line 11"/>
                <p:cNvSpPr>
                  <a:spLocks noChangeShapeType="1"/>
                </p:cNvSpPr>
                <p:nvPr/>
              </p:nvSpPr>
              <p:spPr bwMode="auto">
                <a:xfrm>
                  <a:off x="6" y="0"/>
                  <a:ext cx="4890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236" name="Line 12"/>
                <p:cNvSpPr>
                  <a:spLocks noChangeShapeType="1"/>
                </p:cNvSpPr>
                <p:nvPr/>
              </p:nvSpPr>
              <p:spPr bwMode="auto">
                <a:xfrm>
                  <a:off x="5" y="4032"/>
                  <a:ext cx="4891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237" name="Line 13"/>
                <p:cNvSpPr>
                  <a:spLocks noChangeShapeType="1"/>
                </p:cNvSpPr>
                <p:nvPr/>
              </p:nvSpPr>
              <p:spPr bwMode="auto">
                <a:xfrm>
                  <a:off x="4889" y="0"/>
                  <a:ext cx="0" cy="4032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238" name="Line 14"/>
                <p:cNvSpPr>
                  <a:spLocks noChangeShapeType="1"/>
                </p:cNvSpPr>
                <p:nvPr/>
              </p:nvSpPr>
              <p:spPr bwMode="auto">
                <a:xfrm>
                  <a:off x="0" y="370"/>
                  <a:ext cx="4896" cy="0"/>
                </a:xfrm>
                <a:prstGeom prst="line">
                  <a:avLst/>
                </a:prstGeom>
                <a:noFill/>
                <a:ln w="254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239" name="Line 15"/>
                <p:cNvSpPr>
                  <a:spLocks noChangeShapeType="1"/>
                </p:cNvSpPr>
                <p:nvPr/>
              </p:nvSpPr>
              <p:spPr bwMode="auto">
                <a:xfrm>
                  <a:off x="0" y="946"/>
                  <a:ext cx="4896" cy="0"/>
                </a:xfrm>
                <a:prstGeom prst="line">
                  <a:avLst/>
                </a:prstGeom>
                <a:noFill/>
                <a:ln w="254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240" name="Line 16"/>
                <p:cNvSpPr>
                  <a:spLocks noChangeShapeType="1"/>
                </p:cNvSpPr>
                <p:nvPr/>
              </p:nvSpPr>
              <p:spPr bwMode="auto">
                <a:xfrm>
                  <a:off x="0" y="1584"/>
                  <a:ext cx="4896" cy="0"/>
                </a:xfrm>
                <a:prstGeom prst="line">
                  <a:avLst/>
                </a:prstGeom>
                <a:noFill/>
                <a:ln w="254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241" name="Line 17"/>
                <p:cNvSpPr>
                  <a:spLocks noChangeShapeType="1"/>
                </p:cNvSpPr>
                <p:nvPr/>
              </p:nvSpPr>
              <p:spPr bwMode="auto">
                <a:xfrm>
                  <a:off x="0" y="2242"/>
                  <a:ext cx="4896" cy="0"/>
                </a:xfrm>
                <a:prstGeom prst="line">
                  <a:avLst/>
                </a:prstGeom>
                <a:noFill/>
                <a:ln w="254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242" name="Line 18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4896" cy="0"/>
                </a:xfrm>
                <a:prstGeom prst="line">
                  <a:avLst/>
                </a:prstGeom>
                <a:noFill/>
                <a:ln w="254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243" name="Line 19"/>
                <p:cNvSpPr>
                  <a:spLocks noChangeShapeType="1"/>
                </p:cNvSpPr>
                <p:nvPr/>
              </p:nvSpPr>
              <p:spPr bwMode="auto">
                <a:xfrm flipH="1" flipV="1">
                  <a:off x="528" y="0"/>
                  <a:ext cx="0" cy="4032"/>
                </a:xfrm>
                <a:prstGeom prst="line">
                  <a:avLst/>
                </a:prstGeom>
                <a:noFill/>
                <a:ln w="254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244" name="Line 20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4896" cy="0"/>
                </a:xfrm>
                <a:prstGeom prst="line">
                  <a:avLst/>
                </a:prstGeom>
                <a:noFill/>
                <a:ln w="254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245" name="Line 21"/>
                <p:cNvSpPr>
                  <a:spLocks noChangeShapeType="1"/>
                </p:cNvSpPr>
                <p:nvPr/>
              </p:nvSpPr>
              <p:spPr bwMode="auto">
                <a:xfrm flipH="1" flipV="1">
                  <a:off x="3024" y="0"/>
                  <a:ext cx="0" cy="4032"/>
                </a:xfrm>
                <a:prstGeom prst="line">
                  <a:avLst/>
                </a:prstGeom>
                <a:noFill/>
                <a:ln w="254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246" name="Line 22"/>
                <p:cNvSpPr>
                  <a:spLocks noChangeShapeType="1"/>
                </p:cNvSpPr>
                <p:nvPr/>
              </p:nvSpPr>
              <p:spPr bwMode="auto">
                <a:xfrm flipH="1" flipV="1">
                  <a:off x="3984" y="0"/>
                  <a:ext cx="0" cy="4032"/>
                </a:xfrm>
                <a:prstGeom prst="line">
                  <a:avLst/>
                </a:prstGeom>
                <a:noFill/>
                <a:ln w="254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2247" name="Group 23"/>
            <p:cNvGrpSpPr>
              <a:grpSpLocks/>
            </p:cNvGrpSpPr>
            <p:nvPr/>
          </p:nvGrpSpPr>
          <p:grpSpPr bwMode="auto">
            <a:xfrm>
              <a:off x="1615017" y="815975"/>
              <a:ext cx="9662583" cy="823913"/>
              <a:chOff x="-5" y="0"/>
              <a:chExt cx="4565" cy="519"/>
            </a:xfrm>
          </p:grpSpPr>
          <p:sp>
            <p:nvSpPr>
              <p:cNvPr id="52248" name="Text Box 24"/>
              <p:cNvSpPr txBox="1">
                <a:spLocks noChangeArrowheads="1"/>
              </p:cNvSpPr>
              <p:nvPr/>
            </p:nvSpPr>
            <p:spPr bwMode="auto">
              <a:xfrm>
                <a:off x="-5" y="20"/>
                <a:ext cx="407" cy="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000" dirty="0"/>
                  <a:t>0-1分布</a:t>
                </a:r>
              </a:p>
            </p:txBody>
          </p:sp>
          <p:graphicFrame>
            <p:nvGraphicFramePr>
              <p:cNvPr id="52249" name="Object 25"/>
              <p:cNvGraphicFramePr>
                <a:graphicFrameLocks noChangeAspect="1"/>
              </p:cNvGraphicFramePr>
              <p:nvPr/>
            </p:nvGraphicFramePr>
            <p:xfrm>
              <a:off x="576" y="0"/>
              <a:ext cx="1584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40" r:id="rId3" imgW="1284689" imgH="229215" progId="Equation.3">
                      <p:embed/>
                    </p:oleObj>
                  </mc:Choice>
                  <mc:Fallback>
                    <p:oleObj r:id="rId3" imgW="1284689" imgH="22921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6" y="0"/>
                            <a:ext cx="1584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50" name="Object 26"/>
              <p:cNvGraphicFramePr>
                <a:graphicFrameLocks noChangeAspect="1"/>
              </p:cNvGraphicFramePr>
              <p:nvPr/>
            </p:nvGraphicFramePr>
            <p:xfrm>
              <a:off x="2208" y="48"/>
              <a:ext cx="528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41" r:id="rId5" imgW="483967" imgH="203959" progId="Equation.3">
                      <p:embed/>
                    </p:oleObj>
                  </mc:Choice>
                  <mc:Fallback>
                    <p:oleObj r:id="rId5" imgW="483967" imgH="20395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8" y="48"/>
                            <a:ext cx="528" cy="2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51" name="Object 27"/>
              <p:cNvGraphicFramePr>
                <a:graphicFrameLocks noChangeAspect="1"/>
              </p:cNvGraphicFramePr>
              <p:nvPr/>
            </p:nvGraphicFramePr>
            <p:xfrm>
              <a:off x="864" y="288"/>
              <a:ext cx="1392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42" r:id="rId7" imgW="1335556" imgH="203782" progId="Equation.3">
                      <p:embed/>
                    </p:oleObj>
                  </mc:Choice>
                  <mc:Fallback>
                    <p:oleObj r:id="rId7" imgW="1335556" imgH="20378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4" y="288"/>
                            <a:ext cx="1392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52" name="Object 28"/>
              <p:cNvGraphicFramePr>
                <a:graphicFrameLocks noChangeAspect="1"/>
              </p:cNvGraphicFramePr>
              <p:nvPr/>
            </p:nvGraphicFramePr>
            <p:xfrm>
              <a:off x="3264" y="96"/>
              <a:ext cx="271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43" r:id="rId9" imgW="153381" imgH="166137" progId="Equation.3">
                      <p:embed/>
                    </p:oleObj>
                  </mc:Choice>
                  <mc:Fallback>
                    <p:oleObj r:id="rId9" imgW="153381" imgH="16613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4" y="96"/>
                            <a:ext cx="271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53" name="Object 29"/>
              <p:cNvGraphicFramePr>
                <a:graphicFrameLocks noChangeAspect="1"/>
              </p:cNvGraphicFramePr>
              <p:nvPr/>
            </p:nvGraphicFramePr>
            <p:xfrm>
              <a:off x="4176" y="117"/>
              <a:ext cx="384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44" r:id="rId11" imgW="229714" imgH="165992" progId="Equation.3">
                      <p:embed/>
                    </p:oleObj>
                  </mc:Choice>
                  <mc:Fallback>
                    <p:oleObj r:id="rId11" imgW="229714" imgH="16599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117"/>
                            <a:ext cx="384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2254" name="Group 30"/>
            <p:cNvGrpSpPr>
              <a:grpSpLocks/>
            </p:cNvGrpSpPr>
            <p:nvPr/>
          </p:nvGrpSpPr>
          <p:grpSpPr bwMode="auto">
            <a:xfrm>
              <a:off x="1524000" y="1717676"/>
              <a:ext cx="9956800" cy="900113"/>
              <a:chOff x="0" y="0"/>
              <a:chExt cx="4704" cy="567"/>
            </a:xfrm>
          </p:grpSpPr>
          <p:sp>
            <p:nvSpPr>
              <p:cNvPr id="52255" name="Text Box 31"/>
              <p:cNvSpPr txBox="1">
                <a:spLocks noChangeArrowheads="1"/>
              </p:cNvSpPr>
              <p:nvPr/>
            </p:nvSpPr>
            <p:spPr bwMode="auto">
              <a:xfrm>
                <a:off x="0" y="48"/>
                <a:ext cx="455" cy="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000" dirty="0"/>
                  <a:t>二项分布</a:t>
                </a:r>
              </a:p>
            </p:txBody>
          </p:sp>
          <p:graphicFrame>
            <p:nvGraphicFramePr>
              <p:cNvPr id="52256" name="Object 32"/>
              <p:cNvGraphicFramePr>
                <a:graphicFrameLocks noChangeAspect="1"/>
              </p:cNvGraphicFramePr>
              <p:nvPr/>
            </p:nvGraphicFramePr>
            <p:xfrm>
              <a:off x="720" y="0"/>
              <a:ext cx="1824" cy="3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45" r:id="rId13" imgW="1450005" imgH="241932" progId="Equation.3">
                      <p:embed/>
                    </p:oleObj>
                  </mc:Choice>
                  <mc:Fallback>
                    <p:oleObj r:id="rId13" imgW="1450005" imgH="24193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0"/>
                            <a:ext cx="1824" cy="3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57" name="Object 33"/>
              <p:cNvGraphicFramePr>
                <a:graphicFrameLocks noChangeAspect="1"/>
              </p:cNvGraphicFramePr>
              <p:nvPr/>
            </p:nvGraphicFramePr>
            <p:xfrm>
              <a:off x="672" y="336"/>
              <a:ext cx="1104" cy="2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46" r:id="rId15" imgW="953645" imgH="203694" progId="Equation.3">
                      <p:embed/>
                    </p:oleObj>
                  </mc:Choice>
                  <mc:Fallback>
                    <p:oleObj r:id="rId15" imgW="953645" imgH="20369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336"/>
                            <a:ext cx="1104" cy="2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58" name="Object 34"/>
              <p:cNvGraphicFramePr>
                <a:graphicFrameLocks noChangeAspect="1"/>
              </p:cNvGraphicFramePr>
              <p:nvPr/>
            </p:nvGraphicFramePr>
            <p:xfrm>
              <a:off x="1824" y="357"/>
              <a:ext cx="1056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47" r:id="rId17" imgW="1335556" imgH="203782" progId="Equation.3">
                      <p:embed/>
                    </p:oleObj>
                  </mc:Choice>
                  <mc:Fallback>
                    <p:oleObj r:id="rId17" imgW="1335556" imgH="20378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357"/>
                            <a:ext cx="1056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59" name="Object 35"/>
              <p:cNvGraphicFramePr>
                <a:graphicFrameLocks noChangeAspect="1"/>
              </p:cNvGraphicFramePr>
              <p:nvPr/>
            </p:nvGraphicFramePr>
            <p:xfrm>
              <a:off x="3312" y="144"/>
              <a:ext cx="384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48" r:id="rId19" imgW="216781" imgH="165848" progId="Equation.3">
                      <p:embed/>
                    </p:oleObj>
                  </mc:Choice>
                  <mc:Fallback>
                    <p:oleObj r:id="rId19" imgW="216781" imgH="16584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2" y="144"/>
                            <a:ext cx="384" cy="2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60" name="Object 36"/>
              <p:cNvGraphicFramePr>
                <a:graphicFrameLocks noChangeAspect="1"/>
              </p:cNvGraphicFramePr>
              <p:nvPr/>
            </p:nvGraphicFramePr>
            <p:xfrm>
              <a:off x="4176" y="144"/>
              <a:ext cx="528" cy="2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49" r:id="rId21" imgW="293052" imgH="165776" progId="Equation.3">
                      <p:embed/>
                    </p:oleObj>
                  </mc:Choice>
                  <mc:Fallback>
                    <p:oleObj r:id="rId21" imgW="293052" imgH="16577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144"/>
                            <a:ext cx="528" cy="2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2261" name="Group 37"/>
            <p:cNvGrpSpPr>
              <a:grpSpLocks/>
            </p:cNvGrpSpPr>
            <p:nvPr/>
          </p:nvGrpSpPr>
          <p:grpSpPr bwMode="auto">
            <a:xfrm>
              <a:off x="1524000" y="3679826"/>
              <a:ext cx="10160000" cy="1120775"/>
              <a:chOff x="0" y="0"/>
              <a:chExt cx="4800" cy="706"/>
            </a:xfrm>
          </p:grpSpPr>
          <p:sp>
            <p:nvSpPr>
              <p:cNvPr id="52262" name="Text Box 38"/>
              <p:cNvSpPr txBox="1">
                <a:spLocks noChangeArrowheads="1"/>
              </p:cNvSpPr>
              <p:nvPr/>
            </p:nvSpPr>
            <p:spPr bwMode="auto">
              <a:xfrm>
                <a:off x="0" y="130"/>
                <a:ext cx="417" cy="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000" dirty="0"/>
                  <a:t>均匀分布</a:t>
                </a:r>
              </a:p>
            </p:txBody>
          </p:sp>
          <p:pic>
            <p:nvPicPr>
              <p:cNvPr id="52263" name="Picture 39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" y="0"/>
                <a:ext cx="1872" cy="7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52264" name="Object 40"/>
              <p:cNvGraphicFramePr>
                <a:graphicFrameLocks noChangeAspect="1"/>
              </p:cNvGraphicFramePr>
              <p:nvPr/>
            </p:nvGraphicFramePr>
            <p:xfrm>
              <a:off x="3216" y="82"/>
              <a:ext cx="536" cy="5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50" r:id="rId24" imgW="382146" imgH="407601" progId="Equation.3">
                      <p:embed/>
                    </p:oleObj>
                  </mc:Choice>
                  <mc:Fallback>
                    <p:oleObj r:id="rId24" imgW="382146" imgH="40760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82"/>
                            <a:ext cx="536" cy="5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65" name="Object 41"/>
              <p:cNvGraphicFramePr>
                <a:graphicFrameLocks noChangeAspect="1"/>
              </p:cNvGraphicFramePr>
              <p:nvPr/>
            </p:nvGraphicFramePr>
            <p:xfrm>
              <a:off x="4032" y="82"/>
              <a:ext cx="768" cy="5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51" r:id="rId26" imgW="559846" imgH="419963" progId="Equation.3">
                      <p:embed/>
                    </p:oleObj>
                  </mc:Choice>
                  <mc:Fallback>
                    <p:oleObj r:id="rId26" imgW="559846" imgH="41996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82"/>
                            <a:ext cx="768" cy="5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2266" name="Group 42"/>
            <p:cNvGrpSpPr>
              <a:grpSpLocks/>
            </p:cNvGrpSpPr>
            <p:nvPr/>
          </p:nvGrpSpPr>
          <p:grpSpPr bwMode="auto">
            <a:xfrm>
              <a:off x="1538280" y="4751387"/>
              <a:ext cx="9356250" cy="849313"/>
              <a:chOff x="115" y="15"/>
              <a:chExt cx="4469" cy="535"/>
            </a:xfrm>
          </p:grpSpPr>
          <p:sp>
            <p:nvSpPr>
              <p:cNvPr id="52267" name="Text Box 43"/>
              <p:cNvSpPr txBox="1">
                <a:spLocks noChangeArrowheads="1"/>
              </p:cNvSpPr>
              <p:nvPr/>
            </p:nvSpPr>
            <p:spPr bwMode="auto">
              <a:xfrm>
                <a:off x="115" y="34"/>
                <a:ext cx="415" cy="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000" dirty="0"/>
                  <a:t>指数分布</a:t>
                </a:r>
              </a:p>
            </p:txBody>
          </p:sp>
          <p:graphicFrame>
            <p:nvGraphicFramePr>
              <p:cNvPr id="52268" name="Object 4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69088664"/>
                  </p:ext>
                </p:extLst>
              </p:nvPr>
            </p:nvGraphicFramePr>
            <p:xfrm>
              <a:off x="781" y="15"/>
              <a:ext cx="1368" cy="5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52" r:id="rId28" imgW="1308712" imgH="686387" progId="Equation.3">
                      <p:embed/>
                    </p:oleObj>
                  </mc:Choice>
                  <mc:Fallback>
                    <p:oleObj r:id="rId28" imgW="1308712" imgH="68638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1" y="15"/>
                            <a:ext cx="1368" cy="5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69" name="Object 45"/>
              <p:cNvGraphicFramePr>
                <a:graphicFrameLocks noChangeAspect="1"/>
              </p:cNvGraphicFramePr>
              <p:nvPr/>
            </p:nvGraphicFramePr>
            <p:xfrm>
              <a:off x="2352" y="226"/>
              <a:ext cx="576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53" r:id="rId30" imgW="470487" imgH="203517" progId="Equation.3">
                      <p:embed/>
                    </p:oleObj>
                  </mc:Choice>
                  <mc:Fallback>
                    <p:oleObj r:id="rId30" imgW="470487" imgH="20351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2" y="226"/>
                            <a:ext cx="576" cy="2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70" name="Object 4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38855968"/>
                  </p:ext>
                </p:extLst>
              </p:nvPr>
            </p:nvGraphicFramePr>
            <p:xfrm>
              <a:off x="3468" y="72"/>
              <a:ext cx="241" cy="3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54" name="Equation" r:id="rId32" imgW="127287" imgH="178147" progId="Equation.DSMT4">
                      <p:embed/>
                    </p:oleObj>
                  </mc:Choice>
                  <mc:Fallback>
                    <p:oleObj name="Equation" r:id="rId32" imgW="127287" imgH="178147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68" y="72"/>
                            <a:ext cx="241" cy="3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71" name="Object 4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16835216"/>
                  </p:ext>
                </p:extLst>
              </p:nvPr>
            </p:nvGraphicFramePr>
            <p:xfrm>
              <a:off x="4391" y="110"/>
              <a:ext cx="193" cy="3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55" r:id="rId34" imgW="216297" imgH="203677" progId="Equation.3">
                      <p:embed/>
                    </p:oleObj>
                  </mc:Choice>
                  <mc:Fallback>
                    <p:oleObj r:id="rId34" imgW="216297" imgH="20367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91" y="110"/>
                            <a:ext cx="193" cy="3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2272" name="Group 48"/>
            <p:cNvGrpSpPr>
              <a:grpSpLocks/>
            </p:cNvGrpSpPr>
            <p:nvPr/>
          </p:nvGrpSpPr>
          <p:grpSpPr bwMode="auto">
            <a:xfrm>
              <a:off x="1524000" y="5607050"/>
              <a:ext cx="9753600" cy="960438"/>
              <a:chOff x="0" y="0"/>
              <a:chExt cx="4608" cy="605"/>
            </a:xfrm>
          </p:grpSpPr>
          <p:sp>
            <p:nvSpPr>
              <p:cNvPr id="52273" name="Text Box 49"/>
              <p:cNvSpPr txBox="1">
                <a:spLocks noChangeArrowheads="1"/>
              </p:cNvSpPr>
              <p:nvPr/>
            </p:nvSpPr>
            <p:spPr bwMode="auto">
              <a:xfrm>
                <a:off x="0" y="68"/>
                <a:ext cx="417" cy="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000" dirty="0"/>
                  <a:t>正态分布</a:t>
                </a:r>
              </a:p>
            </p:txBody>
          </p:sp>
          <p:graphicFrame>
            <p:nvGraphicFramePr>
              <p:cNvPr id="52274" name="Object 50"/>
              <p:cNvGraphicFramePr>
                <a:graphicFrameLocks noChangeAspect="1"/>
              </p:cNvGraphicFramePr>
              <p:nvPr/>
            </p:nvGraphicFramePr>
            <p:xfrm>
              <a:off x="609" y="0"/>
              <a:ext cx="1662" cy="6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56" r:id="rId36" imgW="1436664" imgH="483336" progId="Equation.3">
                      <p:embed/>
                    </p:oleObj>
                  </mc:Choice>
                  <mc:Fallback>
                    <p:oleObj r:id="rId36" imgW="1436664" imgH="48333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9" y="0"/>
                            <a:ext cx="1662" cy="6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75" name="Object 51"/>
              <p:cNvGraphicFramePr>
                <a:graphicFrameLocks noChangeAspect="1"/>
              </p:cNvGraphicFramePr>
              <p:nvPr/>
            </p:nvGraphicFramePr>
            <p:xfrm>
              <a:off x="2304" y="212"/>
              <a:ext cx="624" cy="1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57" r:id="rId38" imgW="826893" imgH="140199" progId="Equation.3">
                      <p:embed/>
                    </p:oleObj>
                  </mc:Choice>
                  <mc:Fallback>
                    <p:oleObj r:id="rId38" imgW="826893" imgH="14019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4" y="212"/>
                            <a:ext cx="624" cy="1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76" name="Object 52"/>
              <p:cNvGraphicFramePr>
                <a:graphicFrameLocks noChangeAspect="1"/>
              </p:cNvGraphicFramePr>
              <p:nvPr/>
            </p:nvGraphicFramePr>
            <p:xfrm>
              <a:off x="2400" y="404"/>
              <a:ext cx="432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58" r:id="rId40" imgW="495832" imgH="203605" progId="Equation.3">
                      <p:embed/>
                    </p:oleObj>
                  </mc:Choice>
                  <mc:Fallback>
                    <p:oleObj r:id="rId40" imgW="495832" imgH="20360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0" y="404"/>
                            <a:ext cx="432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77" name="Object 53"/>
              <p:cNvGraphicFramePr>
                <a:graphicFrameLocks noChangeAspect="1"/>
              </p:cNvGraphicFramePr>
              <p:nvPr/>
            </p:nvGraphicFramePr>
            <p:xfrm>
              <a:off x="3360" y="212"/>
              <a:ext cx="271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59" r:id="rId42" imgW="153381" imgH="166137" progId="Equation.3">
                      <p:embed/>
                    </p:oleObj>
                  </mc:Choice>
                  <mc:Fallback>
                    <p:oleObj r:id="rId42" imgW="153381" imgH="16613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0" y="212"/>
                            <a:ext cx="271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78" name="Object 54"/>
              <p:cNvGraphicFramePr>
                <a:graphicFrameLocks noChangeAspect="1"/>
              </p:cNvGraphicFramePr>
              <p:nvPr/>
            </p:nvGraphicFramePr>
            <p:xfrm>
              <a:off x="4272" y="164"/>
              <a:ext cx="336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60" r:id="rId44" imgW="216875" imgH="204136" progId="Equation.3">
                      <p:embed/>
                    </p:oleObj>
                  </mc:Choice>
                  <mc:Fallback>
                    <p:oleObj r:id="rId44" imgW="216875" imgH="20413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164"/>
                            <a:ext cx="336" cy="3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2279" name="Group 55"/>
            <p:cNvGrpSpPr>
              <a:grpSpLocks/>
            </p:cNvGrpSpPr>
            <p:nvPr/>
          </p:nvGrpSpPr>
          <p:grpSpPr bwMode="auto">
            <a:xfrm>
              <a:off x="1524000" y="2665414"/>
              <a:ext cx="9603317" cy="1044575"/>
              <a:chOff x="0" y="0"/>
              <a:chExt cx="4537" cy="658"/>
            </a:xfrm>
          </p:grpSpPr>
          <p:sp>
            <p:nvSpPr>
              <p:cNvPr id="52280" name="Text Box 56"/>
              <p:cNvSpPr txBox="1">
                <a:spLocks noChangeArrowheads="1"/>
              </p:cNvSpPr>
              <p:nvPr/>
            </p:nvSpPr>
            <p:spPr bwMode="auto">
              <a:xfrm>
                <a:off x="0" y="102"/>
                <a:ext cx="417" cy="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000" dirty="0"/>
                  <a:t>泊松分布</a:t>
                </a:r>
              </a:p>
            </p:txBody>
          </p:sp>
          <p:graphicFrame>
            <p:nvGraphicFramePr>
              <p:cNvPr id="52281" name="Object 57"/>
              <p:cNvGraphicFramePr>
                <a:graphicFrameLocks noChangeAspect="1"/>
              </p:cNvGraphicFramePr>
              <p:nvPr/>
            </p:nvGraphicFramePr>
            <p:xfrm>
              <a:off x="649" y="0"/>
              <a:ext cx="1534" cy="5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61" r:id="rId46" imgW="1271420" imgH="419781" progId="Equation.3">
                      <p:embed/>
                    </p:oleObj>
                  </mc:Choice>
                  <mc:Fallback>
                    <p:oleObj r:id="rId46" imgW="1271420" imgH="41978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9" y="0"/>
                            <a:ext cx="1534" cy="5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82" name="Object 58"/>
              <p:cNvGraphicFramePr>
                <a:graphicFrameLocks noChangeAspect="1"/>
              </p:cNvGraphicFramePr>
              <p:nvPr/>
            </p:nvGraphicFramePr>
            <p:xfrm>
              <a:off x="720" y="439"/>
              <a:ext cx="864" cy="2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62" r:id="rId48" imgW="788401" imgH="203694" progId="Equation.3">
                      <p:embed/>
                    </p:oleObj>
                  </mc:Choice>
                  <mc:Fallback>
                    <p:oleObj r:id="rId48" imgW="788401" imgH="20369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439"/>
                            <a:ext cx="864" cy="2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83" name="Object 59"/>
              <p:cNvGraphicFramePr>
                <a:graphicFrameLocks noChangeAspect="1"/>
              </p:cNvGraphicFramePr>
              <p:nvPr/>
            </p:nvGraphicFramePr>
            <p:xfrm>
              <a:off x="2256" y="158"/>
              <a:ext cx="528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63" r:id="rId50" imgW="483967" imgH="203959" progId="Equation.3">
                      <p:embed/>
                    </p:oleObj>
                  </mc:Choice>
                  <mc:Fallback>
                    <p:oleObj r:id="rId50" imgW="483967" imgH="20395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6" y="158"/>
                            <a:ext cx="528" cy="2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84" name="Object 60"/>
              <p:cNvGraphicFramePr>
                <a:graphicFrameLocks noChangeAspect="1"/>
              </p:cNvGraphicFramePr>
              <p:nvPr/>
            </p:nvGraphicFramePr>
            <p:xfrm>
              <a:off x="3360" y="179"/>
              <a:ext cx="265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64" r:id="rId52" imgW="140626" imgH="178892" progId="Equation.3">
                      <p:embed/>
                    </p:oleObj>
                  </mc:Choice>
                  <mc:Fallback>
                    <p:oleObj r:id="rId52" imgW="140626" imgH="17889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0" y="179"/>
                            <a:ext cx="265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85" name="Object 61"/>
              <p:cNvGraphicFramePr>
                <a:graphicFrameLocks noChangeAspect="1"/>
              </p:cNvGraphicFramePr>
              <p:nvPr/>
            </p:nvGraphicFramePr>
            <p:xfrm>
              <a:off x="4272" y="179"/>
              <a:ext cx="265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65" r:id="rId54" imgW="140626" imgH="178892" progId="Equation.3">
                      <p:embed/>
                    </p:oleObj>
                  </mc:Choice>
                  <mc:Fallback>
                    <p:oleObj r:id="rId54" imgW="140626" imgH="17889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179"/>
                            <a:ext cx="265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127430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695400" y="692696"/>
            <a:ext cx="10488017" cy="72008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协方差与相关系数 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470681"/>
              </p:ext>
            </p:extLst>
          </p:nvPr>
        </p:nvGraphicFramePr>
        <p:xfrm>
          <a:off x="1055440" y="4581128"/>
          <a:ext cx="6624736" cy="590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2" r:id="rId3" imgW="2286317" imgH="203517" progId="Equation.3">
                  <p:embed/>
                </p:oleObj>
              </mc:Choice>
              <mc:Fallback>
                <p:oleObj r:id="rId3" imgW="2286317" imgH="203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440" y="4581128"/>
                        <a:ext cx="6624736" cy="5903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839416" y="1844824"/>
            <a:ext cx="8136904" cy="608636"/>
            <a:chOff x="839416" y="1844824"/>
            <a:chExt cx="8136904" cy="608636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6459495"/>
                </p:ext>
              </p:extLst>
            </p:nvPr>
          </p:nvGraphicFramePr>
          <p:xfrm>
            <a:off x="2423592" y="1916832"/>
            <a:ext cx="6552728" cy="536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73" name="Equation" r:id="rId5" imgW="2489040" imgH="203040" progId="Equation.DSMT4">
                    <p:embed/>
                  </p:oleObj>
                </mc:Choice>
                <mc:Fallback>
                  <p:oleObj name="Equation" r:id="rId5" imgW="2489040" imgH="2030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3592" y="1916832"/>
                          <a:ext cx="6552728" cy="536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839416" y="1844824"/>
              <a:ext cx="15121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latin typeface="黑体" pitchFamily="49" charset="-122"/>
                  <a:ea typeface="黑体" pitchFamily="49" charset="-122"/>
                </a:rPr>
                <a:t>协方差 </a:t>
              </a:r>
              <a:endParaRPr lang="zh-CN" altLang="en-US" sz="3200" b="1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39416" y="2492896"/>
            <a:ext cx="5260057" cy="1108075"/>
            <a:chOff x="839416" y="2492896"/>
            <a:chExt cx="5260057" cy="1108075"/>
          </a:xfrm>
        </p:grpSpPr>
        <p:graphicFrame>
          <p:nvGraphicFramePr>
            <p:cNvPr id="3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4102840"/>
                </p:ext>
              </p:extLst>
            </p:nvPr>
          </p:nvGraphicFramePr>
          <p:xfrm>
            <a:off x="2927648" y="2492896"/>
            <a:ext cx="3171825" cy="1108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74" name="Equation" r:id="rId7" imgW="1269720" imgH="444240" progId="Equation.DSMT4">
                    <p:embed/>
                  </p:oleObj>
                </mc:Choice>
                <mc:Fallback>
                  <p:oleObj name="Equation" r:id="rId7" imgW="126972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7648" y="2492896"/>
                          <a:ext cx="3171825" cy="1108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Box 12"/>
            <p:cNvSpPr txBox="1"/>
            <p:nvPr/>
          </p:nvSpPr>
          <p:spPr>
            <a:xfrm>
              <a:off x="839416" y="2708920"/>
              <a:ext cx="22238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latin typeface="黑体" pitchFamily="49" charset="-122"/>
                  <a:ea typeface="黑体" pitchFamily="49" charset="-122"/>
                </a:rPr>
                <a:t>相关系数  </a:t>
              </a:r>
              <a:endParaRPr lang="zh-CN" altLang="en-US" sz="3200" b="1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11424" y="3708320"/>
            <a:ext cx="3826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协方差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的关系式子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165511"/>
              </p:ext>
            </p:extLst>
          </p:nvPr>
        </p:nvGraphicFramePr>
        <p:xfrm>
          <a:off x="1055440" y="5373216"/>
          <a:ext cx="7321928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5" r:id="rId9" imgW="2551593" imgH="203112" progId="Equation.3">
                  <p:embed/>
                </p:oleObj>
              </mc:Choice>
              <mc:Fallback>
                <p:oleObj r:id="rId9" imgW="2551593" imgH="20311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440" y="5373216"/>
                        <a:ext cx="7321928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407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杭电概率统计在线模板（终极版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杭电概率统计在线模板（终极版）</Template>
  <TotalTime>15890</TotalTime>
  <Words>557</Words>
  <Application>Microsoft Office PowerPoint</Application>
  <PresentationFormat>自定义</PresentationFormat>
  <Paragraphs>95</Paragraphs>
  <Slides>15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杭电概率统计在线模板（终极版）</vt:lpstr>
      <vt:lpstr>自定义设计方案</vt:lpstr>
      <vt:lpstr>Microsoft 公式 3.0</vt:lpstr>
      <vt:lpstr>Equation</vt:lpstr>
      <vt:lpstr>Microsoft Word 97 - 2003 文档</vt:lpstr>
      <vt:lpstr>第四章 随机变量的数字特征</vt:lpstr>
      <vt:lpstr>知识框架</vt:lpstr>
      <vt:lpstr>PowerPoint 演示文稿</vt:lpstr>
      <vt:lpstr>期望（均值 ）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多维随机变量</dc:title>
  <dc:creator>lenovo</dc:creator>
  <cp:lastModifiedBy>Microsoft</cp:lastModifiedBy>
  <cp:revision>345</cp:revision>
  <dcterms:created xsi:type="dcterms:W3CDTF">2017-05-19T04:44:25Z</dcterms:created>
  <dcterms:modified xsi:type="dcterms:W3CDTF">2018-12-05T10:27:43Z</dcterms:modified>
</cp:coreProperties>
</file>