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34" r:id="rId3"/>
    <p:sldId id="335" r:id="rId4"/>
    <p:sldId id="337" r:id="rId5"/>
    <p:sldId id="338" r:id="rId6"/>
    <p:sldId id="336" r:id="rId7"/>
    <p:sldId id="339" r:id="rId8"/>
    <p:sldId id="34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4F4F"/>
    <a:srgbClr val="5B9BD5"/>
    <a:srgbClr val="000000"/>
    <a:srgbClr val="FBE5D6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A9C5B-8FBF-4C41-8F91-2246A43F3D30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D1794-161F-44DE-B2CD-8F9850CDA7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74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7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84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4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9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）算法设计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）数据结构设计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）模块接口细节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）测试用例设计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）数据库物理设计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）数据代码设计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200" b="1" dirty="0"/>
              <a:t>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）其他设计</a:t>
            </a:r>
            <a:endParaRPr lang="en-US" altLang="zh-CN" sz="1200" b="1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D1794-161F-44DE-B2CD-8F9850CDA7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2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24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2030"/>
            <a:ext cx="10515600" cy="4994934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9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1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3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4FD8A-8315-4A6D-8649-CA21EB353EAC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81DEC-20A7-4E58-87EE-95F88644FE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杭电校徽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16" y="365125"/>
            <a:ext cx="864096" cy="8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6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软件工程（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Software Engineering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Yuxiang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Wang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Hangzhou </a:t>
            </a: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Dianzi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Calibri" panose="020F0502020204030204" pitchFamily="34" charset="0"/>
              </a:rPr>
              <a:t> University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34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考试题目类型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908A95-6EC3-470D-BDB9-C15EDFBDCF97}"/>
              </a:ext>
            </a:extLst>
          </p:cNvPr>
          <p:cNvSpPr/>
          <p:nvPr/>
        </p:nvSpPr>
        <p:spPr>
          <a:xfrm>
            <a:off x="1353312" y="2670048"/>
            <a:ext cx="2609088" cy="15605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选择题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20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1.5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30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D55B16-354F-4E14-9C54-05DC4D391214}"/>
              </a:ext>
            </a:extLst>
          </p:cNvPr>
          <p:cNvSpPr/>
          <p:nvPr/>
        </p:nvSpPr>
        <p:spPr>
          <a:xfrm>
            <a:off x="4791456" y="2648712"/>
            <a:ext cx="2609088" cy="15605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判断题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15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E5E4D8B-84CB-4807-8FCB-E5F414DDD4D3}"/>
              </a:ext>
            </a:extLst>
          </p:cNvPr>
          <p:cNvSpPr/>
          <p:nvPr/>
        </p:nvSpPr>
        <p:spPr>
          <a:xfrm>
            <a:off x="8229600" y="2670048"/>
            <a:ext cx="2609088" cy="156057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+mj-ea"/>
                <a:ea typeface="+mj-ea"/>
              </a:rPr>
              <a:t>综合应用题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3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1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题</a:t>
            </a:r>
            <a:r>
              <a:rPr lang="en-US" altLang="zh-CN" sz="2000" dirty="0">
                <a:latin typeface="+mj-ea"/>
                <a:ea typeface="+mj-ea"/>
              </a:rPr>
              <a:t> 55</a:t>
            </a:r>
            <a:r>
              <a:rPr lang="zh-CN" altLang="en-US" sz="2000" dirty="0">
                <a:latin typeface="+mj-ea"/>
                <a:ea typeface="+mj-ea"/>
              </a:rPr>
              <a:t>分</a:t>
            </a:r>
            <a:endParaRPr lang="en-US" altLang="zh-CN" sz="20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+mj-ea"/>
                <a:ea typeface="+mj-ea"/>
              </a:rPr>
              <a:t>20/10/25</a:t>
            </a:r>
            <a:endParaRPr lang="zh-CN" altLang="en-US" sz="2000" dirty="0">
              <a:latin typeface="+mj-ea"/>
              <a:ea typeface="+mj-ea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83C190-53ED-4029-B786-52029BE655BD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657856" y="4230624"/>
            <a:ext cx="1603248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B2E6B-6073-4FE7-B613-DE5299D3F943}"/>
              </a:ext>
            </a:extLst>
          </p:cNvPr>
          <p:cNvSpPr txBox="1"/>
          <p:nvPr/>
        </p:nvSpPr>
        <p:spPr>
          <a:xfrm>
            <a:off x="2791968" y="5023104"/>
            <a:ext cx="293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基本概念的理解和判断</a:t>
            </a:r>
            <a:endParaRPr lang="en-US" altLang="zh-CN" sz="2000" dirty="0">
              <a:latin typeface="+mj-ea"/>
              <a:ea typeface="+mj-ea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548E1C-3ED0-4CE7-BEA4-086F62388ABF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4261104" y="4209288"/>
            <a:ext cx="1834896" cy="8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B96E0AF-CAB8-473D-80D5-5C0B8FCE5F4F}"/>
              </a:ext>
            </a:extLst>
          </p:cNvPr>
          <p:cNvSpPr txBox="1"/>
          <p:nvPr/>
        </p:nvSpPr>
        <p:spPr>
          <a:xfrm>
            <a:off x="8086344" y="5023104"/>
            <a:ext cx="293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j-ea"/>
                <a:ea typeface="+mj-ea"/>
              </a:rPr>
              <a:t>设计</a:t>
            </a:r>
            <a:r>
              <a:rPr lang="en-US" altLang="zh-CN" sz="2000" dirty="0">
                <a:latin typeface="+mj-ea"/>
                <a:ea typeface="+mj-ea"/>
              </a:rPr>
              <a:t>/</a:t>
            </a:r>
            <a:r>
              <a:rPr lang="zh-CN" altLang="en-US" sz="2000" dirty="0">
                <a:latin typeface="+mj-ea"/>
                <a:ea typeface="+mj-ea"/>
              </a:rPr>
              <a:t>测试过程的应用</a:t>
            </a:r>
            <a:endParaRPr lang="en-US" altLang="zh-CN" sz="2000" dirty="0">
              <a:latin typeface="+mj-ea"/>
              <a:ea typeface="+mj-ea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8E3C255-4B6D-44CD-B808-8A9F307A890F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>
            <a:off x="9534144" y="4230624"/>
            <a:ext cx="21336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8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选择题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29F9A19-1007-481E-9A4B-95696358A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42"/>
            <a:ext cx="7160160" cy="368376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8327136" y="2934755"/>
            <a:ext cx="319735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提供一段概念描述，包含多个空格，为每个空格选择一个合适的答案</a:t>
            </a:r>
          </a:p>
        </p:txBody>
      </p:sp>
    </p:spTree>
    <p:extLst>
      <p:ext uri="{BB962C8B-B14F-4D97-AF65-F5344CB8AC3E}">
        <p14:creationId xmlns:p14="http://schemas.microsoft.com/office/powerpoint/2010/main" val="116588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判断题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8529523" y="2816772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判断某概念的正确性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04361F9-443A-4530-ADA8-FD19A1DE8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5" y="2934753"/>
            <a:ext cx="7837627" cy="1064895"/>
          </a:xfrm>
        </p:spPr>
      </p:pic>
    </p:spTree>
    <p:extLst>
      <p:ext uri="{BB962C8B-B14F-4D97-AF65-F5344CB8AC3E}">
        <p14:creationId xmlns:p14="http://schemas.microsoft.com/office/powerpoint/2010/main" val="103497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考试题目形式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综合应用题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38CBD1-F6E7-42C2-B9F9-14F8E1176010}"/>
              </a:ext>
            </a:extLst>
          </p:cNvPr>
          <p:cNvSpPr txBox="1"/>
          <p:nvPr/>
        </p:nvSpPr>
        <p:spPr>
          <a:xfrm>
            <a:off x="7399019" y="1612499"/>
            <a:ext cx="319735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j-ea"/>
                <a:ea typeface="+mj-ea"/>
              </a:rPr>
              <a:t>例如：</a:t>
            </a:r>
            <a:endParaRPr lang="en-US" altLang="zh-CN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提供一段需求描述，根据理解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对数据流图进行完善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提供测试方案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……</a:t>
            </a:r>
            <a:endParaRPr lang="zh-CN" altLang="en-US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71A646B-A46D-41D6-BC14-1741448D8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08" y="4293267"/>
            <a:ext cx="4981575" cy="232410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2547A6-1ABD-4C3A-8BA9-CCBA0AD52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1290447"/>
            <a:ext cx="55435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0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选择题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592455"/>
              </p:ext>
            </p:extLst>
          </p:nvPr>
        </p:nvGraphicFramePr>
        <p:xfrm>
          <a:off x="2170176" y="1059366"/>
          <a:ext cx="3499104" cy="562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瀑布模型的特点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软件开发流程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单元测试的设计依据是什么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组装测试是什么，合适制定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确认测试是什么，何时制定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测试目的是什么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36222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需求分析的任务有什么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29081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需求分析的工具有哪些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33793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需求规格说明书的作用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598247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软件设计的原则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2308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高内聚低耦合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91155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程序的三个基本控制结构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2205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软件系统的可维护性有哪些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2011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降低软件维护成本的措施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348969"/>
                  </a:ext>
                </a:extLst>
              </a:tr>
              <a:tr h="351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>
                          <a:latin typeface="+mj-ea"/>
                          <a:ea typeface="+mj-ea"/>
                        </a:rPr>
                        <a:t>软件文档的分类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9845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181088" y="2825027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先回去翻阅书本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课件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百度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明确这些概念的内容</a:t>
            </a:r>
          </a:p>
        </p:txBody>
      </p:sp>
    </p:spTree>
    <p:extLst>
      <p:ext uri="{BB962C8B-B14F-4D97-AF65-F5344CB8AC3E}">
        <p14:creationId xmlns:p14="http://schemas.microsoft.com/office/powerpoint/2010/main" val="71301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判断题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751991"/>
              </p:ext>
            </p:extLst>
          </p:nvPr>
        </p:nvGraphicFramePr>
        <p:xfrm>
          <a:off x="2182368" y="1254906"/>
          <a:ext cx="3499104" cy="490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9104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软件的复杂性来自哪里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软件危机的原因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生命周期方法学的目的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UML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是什么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程序质量的决定因素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036222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原型化开发方法的适用场景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929081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233793"/>
                  </a:ext>
                </a:extLst>
              </a:tr>
              <a:tr h="4902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大量软件维护工作主要由何引起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59824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120128" y="2988430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先回去翻阅书本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课件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百度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明确这些概念的内容</a:t>
            </a:r>
          </a:p>
        </p:txBody>
      </p:sp>
    </p:spTree>
    <p:extLst>
      <p:ext uri="{BB962C8B-B14F-4D97-AF65-F5344CB8AC3E}">
        <p14:creationId xmlns:p14="http://schemas.microsoft.com/office/powerpoint/2010/main" val="265479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考试题目范围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—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综合应用题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307CD1F5-D49D-4B85-BB47-1486229FB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470013"/>
              </p:ext>
            </p:extLst>
          </p:nvPr>
        </p:nvGraphicFramePr>
        <p:xfrm>
          <a:off x="1572768" y="1961086"/>
          <a:ext cx="4608576" cy="381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76">
                  <a:extLst>
                    <a:ext uri="{9D8B030D-6E8A-4147-A177-3AD203B41FA5}">
                      <a16:colId xmlns:a16="http://schemas.microsoft.com/office/drawing/2014/main" val="414917913"/>
                    </a:ext>
                  </a:extLst>
                </a:gridCol>
              </a:tblGrid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概念范围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33747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数据流图的绘制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077308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实体、加工、输入输出流、数据存储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2591052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+mj-ea"/>
                          <a:ea typeface="+mj-ea"/>
                        </a:rPr>
                        <a:t>N-S</a:t>
                      </a:r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5661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结构化程序、非结构程序，及转化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884264"/>
                  </a:ext>
                </a:extLst>
              </a:tr>
              <a:tr h="6361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+mj-ea"/>
                          <a:ea typeface="+mj-ea"/>
                        </a:rPr>
                        <a:t>黑盒测试方法：等价类、边界值、因果图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03181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40A46AD-C9EB-4DC3-A701-830659250FF3}"/>
              </a:ext>
            </a:extLst>
          </p:cNvPr>
          <p:cNvSpPr txBox="1"/>
          <p:nvPr/>
        </p:nvSpPr>
        <p:spPr>
          <a:xfrm>
            <a:off x="7571232" y="2220334"/>
            <a:ext cx="319735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根据需求描述，完善数据流图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1A8DA23-FF83-4C67-A80A-313BFF7191C5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181344" y="2453154"/>
            <a:ext cx="1389888" cy="71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F43143C9-44C7-47EF-92EB-79FD301B3EAE}"/>
              </a:ext>
            </a:extLst>
          </p:cNvPr>
          <p:cNvSpPr txBox="1"/>
          <p:nvPr/>
        </p:nvSpPr>
        <p:spPr>
          <a:xfrm>
            <a:off x="7571232" y="3136780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先学习下，达到根据流程图可完善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N-S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图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4FD2DBB-9744-4B93-B349-E19848A3C4D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169152" y="3577350"/>
            <a:ext cx="1402080" cy="59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D3A5F5-9868-4663-A711-50D24CE170A1}"/>
              </a:ext>
            </a:extLst>
          </p:cNvPr>
          <p:cNvSpPr txBox="1"/>
          <p:nvPr/>
        </p:nvSpPr>
        <p:spPr>
          <a:xfrm>
            <a:off x="7571232" y="4345614"/>
            <a:ext cx="319735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先补下结构化程序、非结构化程序的概念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B8B2C4-629A-4D62-B66E-CF159C87187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69152" y="4613936"/>
            <a:ext cx="1402080" cy="17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CCF9B41-C979-4F08-BFFF-18B1BCD56EED}"/>
              </a:ext>
            </a:extLst>
          </p:cNvPr>
          <p:cNvSpPr txBox="1"/>
          <p:nvPr/>
        </p:nvSpPr>
        <p:spPr>
          <a:xfrm>
            <a:off x="7571232" y="5517872"/>
            <a:ext cx="4255008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理解方法的思路、流程、及</a:t>
            </a:r>
            <a:r>
              <a:rPr lang="en-US" altLang="zh-CN" dirty="0">
                <a:solidFill>
                  <a:srgbClr val="C00000"/>
                </a:solidFill>
                <a:latin typeface="+mj-ea"/>
                <a:ea typeface="+mj-ea"/>
              </a:rPr>
              <a:t>PPT</a:t>
            </a: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中的例子</a:t>
            </a:r>
            <a:endParaRPr lang="en-US" altLang="zh-CN" dirty="0">
              <a:solidFill>
                <a:srgbClr val="C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j-ea"/>
                <a:ea typeface="+mj-ea"/>
              </a:rPr>
              <a:t>可根据功能写出具体的测试思路、方法、可行的测试方案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F5B8F1-9475-4552-AD58-93EDF75FB15E}"/>
              </a:ext>
            </a:extLst>
          </p:cNvPr>
          <p:cNvCxnSpPr>
            <a:endCxn id="16" idx="1"/>
          </p:cNvCxnSpPr>
          <p:nvPr/>
        </p:nvCxnSpPr>
        <p:spPr>
          <a:xfrm>
            <a:off x="6169152" y="5352288"/>
            <a:ext cx="1402080" cy="81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2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83853</TotalTime>
  <Words>628</Words>
  <Application>Microsoft Office PowerPoint</Application>
  <PresentationFormat>宽屏</PresentationFormat>
  <Paragraphs>125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软件工程（Software Engineering）</vt:lpstr>
      <vt:lpstr>考试题目类型</vt:lpstr>
      <vt:lpstr>考试题目形式 — 选择题</vt:lpstr>
      <vt:lpstr>考试题目形式 — 判断题</vt:lpstr>
      <vt:lpstr>考试题目形式 — 综合应用题</vt:lpstr>
      <vt:lpstr>考试题目范围 — 选择题</vt:lpstr>
      <vt:lpstr>考试题目范围 — 判断题</vt:lpstr>
      <vt:lpstr>考试题目范围 — 综合应用题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Research</dc:title>
  <dc:creator>微软用户</dc:creator>
  <cp:lastModifiedBy>彬 徐</cp:lastModifiedBy>
  <cp:revision>2238</cp:revision>
  <dcterms:created xsi:type="dcterms:W3CDTF">2018-08-07T00:13:31Z</dcterms:created>
  <dcterms:modified xsi:type="dcterms:W3CDTF">2021-01-15T13:13:49Z</dcterms:modified>
</cp:coreProperties>
</file>