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778" r:id="rId2"/>
    <p:sldId id="779" r:id="rId3"/>
    <p:sldId id="781" r:id="rId4"/>
    <p:sldId id="782" r:id="rId5"/>
    <p:sldId id="783" r:id="rId6"/>
    <p:sldId id="784" r:id="rId7"/>
    <p:sldId id="785" r:id="rId8"/>
    <p:sldId id="868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869" r:id="rId18"/>
    <p:sldId id="804" r:id="rId19"/>
    <p:sldId id="805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70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0" r:id="rId45"/>
    <p:sldId id="831" r:id="rId46"/>
    <p:sldId id="832" r:id="rId47"/>
    <p:sldId id="833" r:id="rId48"/>
    <p:sldId id="834" r:id="rId49"/>
    <p:sldId id="835" r:id="rId50"/>
    <p:sldId id="836" r:id="rId51"/>
    <p:sldId id="837" r:id="rId52"/>
    <p:sldId id="838" r:id="rId53"/>
    <p:sldId id="839" r:id="rId54"/>
    <p:sldId id="840" r:id="rId55"/>
    <p:sldId id="841" r:id="rId56"/>
    <p:sldId id="871" r:id="rId57"/>
    <p:sldId id="843" r:id="rId58"/>
    <p:sldId id="844" r:id="rId59"/>
    <p:sldId id="845" r:id="rId60"/>
    <p:sldId id="846" r:id="rId61"/>
    <p:sldId id="847" r:id="rId62"/>
    <p:sldId id="848" r:id="rId63"/>
    <p:sldId id="849" r:id="rId64"/>
    <p:sldId id="850" r:id="rId65"/>
    <p:sldId id="854" r:id="rId66"/>
    <p:sldId id="855" r:id="rId67"/>
    <p:sldId id="856" r:id="rId68"/>
    <p:sldId id="857" r:id="rId69"/>
    <p:sldId id="858" r:id="rId70"/>
    <p:sldId id="859" r:id="rId71"/>
    <p:sldId id="860" r:id="rId72"/>
    <p:sldId id="861" r:id="rId73"/>
    <p:sldId id="862" r:id="rId74"/>
    <p:sldId id="863" r:id="rId75"/>
    <p:sldId id="864" r:id="rId76"/>
    <p:sldId id="865" r:id="rId77"/>
    <p:sldId id="867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0E54B-4C26-C848-A80A-DC8DD9F68F4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05B4-11FD-5245-ABC6-9C46FD8C837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0A8E33-5754-2749-845F-5AFE7D870EB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9E7C2-ED8C-324D-960F-9A87871E27F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A1F6A-E422-EB4D-86FE-3FB0D2EAFEF7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8E0F-D9E3-A644-B505-ACE506F3E44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69BF91-069B-794F-B1A1-4DA14FF6BE4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3CDC0-604F-934E-BB95-963BBCD3FBB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B6D67-6530-1847-9614-1555B208A32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B108C-6B1B-AF41-8D65-F1C28D5081D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3BA95-160F-E649-99F0-83A4464555F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6BA8C2-0451-DB4C-8F9F-88D61358D7BF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39D77A4-5B67-A846-AE64-32A0E222894D}" type="slidenum">
              <a:rPr lang="en-US" sz="1300">
                <a:latin typeface="Times New Roman" charset="0"/>
              </a:rPr>
              <a:pPr>
                <a:defRPr/>
              </a:pPr>
              <a:t>30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F448EB4-3C79-B94C-9D48-9A7F79DAB29C}" type="slidenum">
              <a:rPr lang="en-US" sz="1300">
                <a:latin typeface="Times New Roman" charset="0"/>
              </a:rPr>
              <a:pPr>
                <a:defRPr/>
              </a:pPr>
              <a:t>31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94A52EF-3ADC-3C41-AF0A-03333FEC2F81}" type="slidenum">
              <a:rPr lang="en-US" sz="1300">
                <a:latin typeface="Times New Roman" charset="0"/>
              </a:rPr>
              <a:pPr>
                <a:defRPr/>
              </a:pPr>
              <a:t>32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80C6B-3549-9143-AA21-921A1B2E8309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2D246-0A3E-0942-A66E-EDEEF190E1F7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588A5-EA74-0C48-B297-8EBBBF00682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156B4-9E24-1344-A631-05AF972A014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26D9D-4696-CF46-B5DD-DCFABDE7608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98BED-EC88-B149-8BB6-D2868E47B680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51E4E-2249-194A-B1C3-AD619F9D65A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20AA9-40A1-8B45-9204-AFACF60E662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501558-AF9E-5D47-BF5A-A49C378F67F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0C333-111B-F047-A293-12CDE8029F38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4029A-5103-BA4C-9134-A1AD00989200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6B6C8-2FD3-1B4B-B83E-91C6650C02A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092EF8-B157-FB4A-A2F4-A9F3F0854297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2D13E-70A6-0645-9276-A63A0F553A84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40E9C-E805-8344-9B18-EBECDBC8FBB4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6FCC8-AEB5-5D45-8AA9-3E97E28CA55F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8D8A87-5521-8A4A-844C-FA7F40FDEAFA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9B5B6-4B24-C048-B479-237B82AFA155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A3352-C8EC-2A47-B992-7CD6489C84B8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23C51-D0E2-DD4F-8B93-F2B073FF11DF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94D54-0CEB-3C4F-AA2A-6B37587DF09E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326BF-D5CB-2C44-AB0A-AAC7EB7EF88E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3C7AE2-30E2-EA44-892E-77E14755A56D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3E58B-510E-AD4A-8D29-EECD75C2764C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4E3A9-999A-F24F-A8E2-9008CDD15980}" type="slidenum">
              <a:rPr lang="en-US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A0F0CB-055A-9743-9E6A-1A019A4BF056}" type="slidenum">
              <a:rPr lang="en-US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602" tIns="47301" rIns="94602" bIns="47301"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5E9F3-629D-684F-9E74-2DF66E23302A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02C03-E11A-EE41-BCAA-244C50849CE6}" type="slidenum">
              <a:rPr lang="en-US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C5C5D-864C-B14F-8DAD-F83F6E30F472}" type="slidenum">
              <a:rPr lang="en-US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33C4A-7E68-404C-9F7F-BE47559EA476}" type="slidenum">
              <a:rPr lang="en-US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D8275-5D06-1342-8CD7-384686DE4005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40E95B-2E09-8D45-88AB-42D9F43E62DF}" type="slidenum">
              <a:rPr lang="en-US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869CD4-1D35-7347-A674-3A85BA7C6ED9}" type="slidenum">
              <a:rPr lang="en-US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357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17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86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0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</a:rPr>
              <a:t>Global 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 smtClean="0">
                <a:solidFill>
                  <a:srgbClr val="008000"/>
                </a:solidFill>
                <a:cs typeface="Arial" charset="0"/>
              </a:rPr>
              <a:t>Pearson</a:t>
            </a:r>
            <a:r>
              <a:rPr lang="en-US" sz="14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667206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9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Multimedia Networking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challenges</a:t>
            </a:r>
            <a:endParaRPr lang="en-US" dirty="0"/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487363" y="1563688"/>
            <a:ext cx="7643812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continuous playout constraint</a:t>
            </a:r>
            <a:r>
              <a:rPr lang="en-US" sz="2800" i="0" dirty="0">
                <a:latin typeface="+mn-lt"/>
              </a:rPr>
              <a:t>: once client playout begins, playback must match original timing </a:t>
            </a: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network delays are variable </a:t>
            </a:r>
            <a:r>
              <a:rPr lang="en-US" sz="2800" i="0" dirty="0">
                <a:latin typeface="+mn-lt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client-side buffer </a:t>
            </a:r>
            <a:r>
              <a:rPr lang="en-US" sz="2800" i="0" dirty="0">
                <a:latin typeface="+mn-lt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video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i="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</a:t>
            </a:r>
            <a:r>
              <a:rPr lang="en-US" i="1" dirty="0" smtClean="0">
                <a:solidFill>
                  <a:srgbClr val="CC0000"/>
                </a:solidFill>
              </a:rPr>
              <a:t>buffering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and playout delay: </a:t>
            </a:r>
            <a:r>
              <a:rPr lang="en-US" dirty="0"/>
              <a:t>compensate for network-added delay, delay jitter</a:t>
            </a:r>
          </a:p>
        </p:txBody>
      </p:sp>
      <p:pic>
        <p:nvPicPr>
          <p:cNvPr id="36877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revisited</a:t>
            </a:r>
            <a:endParaRPr lang="en-US" dirty="0"/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8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893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673850" y="1882775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/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9956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922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29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088" y="4608513"/>
            <a:ext cx="670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1. </a:t>
            </a:r>
            <a:r>
              <a:rPr lang="en-US" sz="2800" i="0" dirty="0">
                <a:latin typeface="+mn-lt"/>
              </a:rPr>
              <a:t>Initial fill of buffer until playout begins at </a:t>
            </a:r>
            <a:r>
              <a:rPr lang="en-US" sz="2800" dirty="0">
                <a:latin typeface="+mn-lt"/>
              </a:rPr>
              <a:t>t</a:t>
            </a:r>
            <a:r>
              <a:rPr lang="en-US" sz="2800" baseline="-25000" dirty="0">
                <a:latin typeface="+mn-lt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0900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2. </a:t>
            </a:r>
            <a:r>
              <a:rPr lang="en-US" sz="2800" i="0" dirty="0">
                <a:latin typeface="+mn-lt"/>
              </a:rPr>
              <a:t>playout begins at t</a:t>
            </a:r>
            <a:r>
              <a:rPr lang="en-US" sz="2800" i="0" baseline="-25000" dirty="0">
                <a:latin typeface="+mn-lt"/>
              </a:rPr>
              <a:t>p, </a:t>
            </a:r>
          </a:p>
          <a:p>
            <a:pPr marL="282575" indent="-282575"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3. </a:t>
            </a:r>
            <a:r>
              <a:rPr lang="en-US" sz="2800" i="0" dirty="0">
                <a:latin typeface="+mn-lt"/>
              </a:rPr>
              <a:t>buffer fill level varies over time as fill rate</a:t>
            </a:r>
            <a:r>
              <a:rPr lang="en-US" sz="2800" i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x(t) </a:t>
            </a:r>
            <a:r>
              <a:rPr lang="en-US" sz="2800" i="0" dirty="0">
                <a:latin typeface="+mn-lt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</a:t>
            </a:r>
            <a:r>
              <a:rPr lang="en-US" sz="2800" i="0" dirty="0">
                <a:latin typeface="+mn-lt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05500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6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642938" y="3644900"/>
            <a:ext cx="7905750" cy="30337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i="1" dirty="0" smtClean="0">
                <a:solidFill>
                  <a:srgbClr val="CC0000"/>
                </a:solidFill>
              </a:rPr>
              <a:t>layout buffering: average fill rate (x), playout rate (r):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&lt; r: </a:t>
            </a:r>
            <a:r>
              <a:rPr lang="en-US" sz="2400" dirty="0" smtClean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&gt; r: </a:t>
            </a:r>
            <a:r>
              <a:rPr lang="en-US" sz="2400" dirty="0" smtClean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CC0000"/>
                </a:solidFill>
              </a:rPr>
              <a:t>initial playout delay tradeoff: </a:t>
            </a:r>
            <a:r>
              <a:rPr lang="en-US" dirty="0" smtClean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pic>
        <p:nvPicPr>
          <p:cNvPr id="40981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041400" y="4198938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042988" y="4887913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5437188" y="3800475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8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</a:t>
            </a:r>
            <a:r>
              <a:rPr lang="en-US" dirty="0"/>
              <a:t>sends at rate appropriate for client </a:t>
            </a:r>
            <a:endParaRPr lang="en-US" dirty="0" smtClean="0"/>
          </a:p>
          <a:p>
            <a:pPr lvl="1">
              <a:defRPr/>
            </a:pPr>
            <a:r>
              <a:rPr lang="en-US" sz="2800" dirty="0"/>
              <a:t>o</a:t>
            </a:r>
            <a:r>
              <a:rPr lang="en-US" sz="2800" dirty="0" smtClean="0"/>
              <a:t>ften: </a:t>
            </a:r>
            <a:r>
              <a:rPr lang="en-US" sz="2800" dirty="0"/>
              <a:t>send rate = encoding rate = constant rate</a:t>
            </a:r>
          </a:p>
          <a:p>
            <a:pPr lvl="1">
              <a:defRPr/>
            </a:pPr>
            <a:r>
              <a:rPr lang="en-US" sz="2800" dirty="0"/>
              <a:t>t</a:t>
            </a:r>
            <a:r>
              <a:rPr lang="en-US" sz="2800" dirty="0" smtClean="0"/>
              <a:t>ransmission rate can be oblivious to congestion levels</a:t>
            </a:r>
            <a:endParaRPr lang="en-US" sz="2800" dirty="0"/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</a:t>
            </a:r>
            <a:r>
              <a:rPr lang="en-US" dirty="0" smtClean="0"/>
              <a:t>recovery: application-level, time permitting</a:t>
            </a:r>
          </a:p>
          <a:p>
            <a:pPr>
              <a:defRPr/>
            </a:pPr>
            <a:r>
              <a:rPr lang="en-US" dirty="0" smtClean="0"/>
              <a:t>RTP [RFC 2326]: multimedia payload types</a:t>
            </a:r>
          </a:p>
          <a:p>
            <a:pPr>
              <a:defRPr/>
            </a:pPr>
            <a:r>
              <a:rPr lang="en-US" dirty="0" smtClean="0"/>
              <a:t>UDP may </a:t>
            </a:r>
            <a:r>
              <a:rPr lang="en-US" i="1" dirty="0" smtClean="0"/>
              <a:t>not</a:t>
            </a:r>
            <a:r>
              <a:rPr lang="en-US" dirty="0" smtClean="0"/>
              <a:t> go through firewalls</a:t>
            </a:r>
            <a:endParaRPr lang="en-US" dirty="0"/>
          </a:p>
        </p:txBody>
      </p:sp>
      <p:pic>
        <p:nvPicPr>
          <p:cNvPr id="41989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8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5951538" y="2817813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/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1960563" y="2747963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</a:t>
            </a:r>
            <a:r>
              <a:rPr lang="en-US" dirty="0" smtClean="0"/>
              <a:t>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</a:t>
            </a:r>
            <a:r>
              <a:rPr lang="en-US" dirty="0" smtClean="0"/>
              <a:t>control, retransmissions (in-order delivery)</a:t>
            </a:r>
            <a:endParaRPr lang="en-US" dirty="0"/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</a:t>
            </a:r>
            <a:r>
              <a:rPr lang="en-US" dirty="0" smtClean="0"/>
              <a:t>firewalls</a:t>
            </a:r>
            <a:endParaRPr lang="en-US" dirty="0"/>
          </a:p>
        </p:txBody>
      </p:sp>
      <p:pic>
        <p:nvPicPr>
          <p:cNvPr id="44039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Freeform 1287"/>
          <p:cNvSpPr>
            <a:spLocks/>
          </p:cNvSpPr>
          <p:nvPr/>
        </p:nvSpPr>
        <p:spPr bwMode="auto">
          <a:xfrm>
            <a:off x="2852738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2549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4705350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4913313" y="2651125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6888163" y="2803525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620713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1682750" y="3433763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855663" y="3419475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1582738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5686425" y="3475038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6846888" y="3475038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1490663" y="3962400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6475413" y="3976688"/>
            <a:ext cx="846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4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.3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oice-over-IP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888" y="9572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Voice-over-IP (VoIP)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4144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VoIP end</a:t>
            </a:r>
            <a:r>
              <a:rPr lang="en-US" i="1" dirty="0">
                <a:solidFill>
                  <a:srgbClr val="CC0000"/>
                </a:solidFill>
              </a:rPr>
              <a:t>-</a:t>
            </a:r>
            <a:r>
              <a:rPr lang="en-US" i="1" dirty="0" smtClean="0">
                <a:solidFill>
                  <a:srgbClr val="CC0000"/>
                </a:solidFill>
              </a:rPr>
              <a:t>end-delay requirement</a:t>
            </a:r>
            <a:r>
              <a:rPr lang="en-US" dirty="0" smtClean="0">
                <a:solidFill>
                  <a:srgbClr val="000099"/>
                </a:solidFill>
              </a:rPr>
              <a:t>: needed to maintain “conversational” aspect</a:t>
            </a:r>
            <a:endParaRPr lang="en-US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dirty="0"/>
              <a:t>higher delays noticeable, impair interactivity</a:t>
            </a:r>
          </a:p>
          <a:p>
            <a:pPr lvl="1">
              <a:defRPr/>
            </a:pPr>
            <a:r>
              <a:rPr lang="en-US" dirty="0" smtClean="0"/>
              <a:t>&lt; </a:t>
            </a:r>
            <a:r>
              <a:rPr lang="en-US" dirty="0"/>
              <a:t>150 </a:t>
            </a:r>
            <a:r>
              <a:rPr lang="en-US" dirty="0" smtClean="0"/>
              <a:t>msec:  good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&gt; 400 </a:t>
            </a:r>
            <a:r>
              <a:rPr lang="en-US" dirty="0"/>
              <a:t>msec </a:t>
            </a:r>
            <a:r>
              <a:rPr lang="en-US" dirty="0" smtClean="0"/>
              <a:t>bad</a:t>
            </a:r>
            <a:endParaRPr lang="en-US" dirty="0"/>
          </a:p>
          <a:p>
            <a:pPr lvl="1">
              <a:defRPr/>
            </a:pPr>
            <a:r>
              <a:rPr lang="en-US" dirty="0"/>
              <a:t>includes application-level (</a:t>
            </a:r>
            <a:r>
              <a:rPr lang="en-US" dirty="0" smtClean="0"/>
              <a:t>packetization, playout), network delays</a:t>
            </a:r>
            <a:endParaRPr lang="en-US" dirty="0"/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session initialization: </a:t>
            </a:r>
            <a:r>
              <a:rPr lang="en-US" dirty="0" smtClean="0"/>
              <a:t>how </a:t>
            </a:r>
            <a:r>
              <a:rPr lang="en-US" dirty="0"/>
              <a:t>does callee </a:t>
            </a:r>
            <a:r>
              <a:rPr lang="en-US" dirty="0" smtClean="0"/>
              <a:t>advertise </a:t>
            </a:r>
            <a:r>
              <a:rPr lang="en-US" dirty="0"/>
              <a:t>IP address, port number, encoding algorithms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v</a:t>
            </a:r>
            <a:r>
              <a:rPr lang="en-US" i="1" dirty="0" smtClean="0">
                <a:solidFill>
                  <a:srgbClr val="CC0000"/>
                </a:solidFill>
              </a:rPr>
              <a:t>alue-added services: </a:t>
            </a:r>
            <a:r>
              <a:rPr lang="en-US" dirty="0" smtClean="0"/>
              <a:t>call forwarding, screening, recording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mergency services: </a:t>
            </a:r>
            <a:r>
              <a:rPr lang="en-US" dirty="0" smtClean="0"/>
              <a:t>911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8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</a:t>
            </a:r>
            <a:r>
              <a:rPr lang="en-US" dirty="0"/>
              <a:t>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speaker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audio: alternating talk spurts, silent periods.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64 kbps during talk spurt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pkts generated only during talk spurts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20 msec chunks at 8 Kbytes/sec: 160 bytes </a:t>
            </a:r>
            <a:r>
              <a:rPr lang="en-US" dirty="0" smtClean="0"/>
              <a:t>of data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application-layer header added to each </a:t>
            </a:r>
            <a:r>
              <a:rPr lang="en-US" dirty="0" smtClean="0"/>
              <a:t>chunk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chunk+header encapsulated into </a:t>
            </a:r>
            <a:r>
              <a:rPr lang="en-US" dirty="0" smtClean="0"/>
              <a:t>UDP or TCP segment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 sends </a:t>
            </a:r>
            <a:r>
              <a:rPr lang="en-US" dirty="0" smtClean="0"/>
              <a:t>segment </a:t>
            </a:r>
            <a:r>
              <a:rPr lang="en-US" dirty="0"/>
              <a:t>into socket every 20 msec during talkspurt</a:t>
            </a:r>
          </a:p>
        </p:txBody>
      </p:sp>
      <p:pic>
        <p:nvPicPr>
          <p:cNvPr id="66565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100" y="9382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23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packet loss, delay</a:t>
            </a: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network loss: </a:t>
            </a:r>
            <a:r>
              <a:rPr lang="en-US" dirty="0"/>
              <a:t>IP datagram lost due to network congestion (router buffer overflow)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delay loss: </a:t>
            </a:r>
            <a:r>
              <a:rPr lang="en-US" dirty="0"/>
              <a:t>IP datagram arrives too late for playout at receiver</a:t>
            </a:r>
          </a:p>
          <a:p>
            <a:pPr lvl="1">
              <a:defRPr/>
            </a:pPr>
            <a:r>
              <a:rPr lang="en-US" dirty="0"/>
              <a:t>delays: processing, queueing in network; end-system (sender, receiver) delays</a:t>
            </a:r>
          </a:p>
          <a:p>
            <a:pPr lvl="1">
              <a:defRPr/>
            </a:pPr>
            <a:r>
              <a:rPr lang="en-US" dirty="0"/>
              <a:t>typical maximum tolerable delay: 400 ms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loss tolerance: </a:t>
            </a:r>
            <a:r>
              <a:rPr lang="en-US" dirty="0"/>
              <a:t>depending on voice encoding, </a:t>
            </a:r>
            <a:r>
              <a:rPr lang="en-US" dirty="0" smtClean="0"/>
              <a:t>loss concealment, </a:t>
            </a:r>
            <a:r>
              <a:rPr lang="en-US" dirty="0"/>
              <a:t>packet loss rates between 1% and 10% can be </a:t>
            </a:r>
            <a:r>
              <a:rPr lang="en-US" dirty="0" smtClean="0"/>
              <a:t>tolerated</a:t>
            </a:r>
            <a:endParaRPr lang="en-US" sz="2000" dirty="0"/>
          </a:p>
        </p:txBody>
      </p:sp>
      <p:pic>
        <p:nvPicPr>
          <p:cNvPr id="68613" name="Picture 1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83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15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Line 2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        rate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70759" name="Group 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70775" name="Group 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0786" name="Group 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9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0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099" name="Line 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9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2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787" name="Group 1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8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6" name="Line 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8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9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0776" name="Group 2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70780" name="Group 2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3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81" name="Group 2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6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77" name="Group 2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45118" name="Line 3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1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70760" name="Group 3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70761" name="Group 3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70769" name="Group 3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4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70" name="Group 3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62" name="Group 4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70763" name="Group 4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1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64" name="Group 4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4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345135" name="Text Box 47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345137" name="Group 49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70719" name="Group 50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70723" name="Group 51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345140" name="Line 5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1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4" name="Group 54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345143" name="Line 5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4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5" name="Group 57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70749" name="Group 5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48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50" name="Group 6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1" name="Lin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6" name="Group 64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70743" name="Group 65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5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44" name="Group 68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8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7" name="Group 71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345160" name="Line 7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1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8" name="Group 74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345163" name="Line 7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9" name="Group 77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345166" name="Line 78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7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30" name="Group 80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70731" name="Group 8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1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32" name="Group 8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4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345175" name="Text Box 87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  <a:p>
              <a:pPr algn="ctr"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(jitter)</a:t>
              </a: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2812" y="1196"/>
              <a:ext cx="7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45178" name="Group 90"/>
          <p:cNvGrpSpPr>
            <a:grpSpLocks/>
          </p:cNvGrpSpPr>
          <p:nvPr/>
        </p:nvGrpSpPr>
        <p:grpSpPr bwMode="auto">
          <a:xfrm>
            <a:off x="2974975" y="1806575"/>
            <a:ext cx="4906963" cy="3209925"/>
            <a:chOff x="1874" y="1138"/>
            <a:chExt cx="3091" cy="2022"/>
          </a:xfrm>
        </p:grpSpPr>
        <p:grpSp>
          <p:nvGrpSpPr>
            <p:cNvPr id="70673" name="Group 91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70678" name="Group 92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70694" name="Group 93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707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13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14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7070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07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1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2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08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4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695" name="Group 108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9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9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99" name="Line 1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0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02" name="Line 1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96" name="Group 115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4520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205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679" name="Group 118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70680" name="Group 119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0" name="Line 12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3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81" name="Group 126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7" name="Line 1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20" name="Line 13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45221" name="Text Box 133"/>
            <p:cNvSpPr txBox="1">
              <a:spLocks noChangeArrowheads="1"/>
            </p:cNvSpPr>
            <p:nvPr/>
          </p:nvSpPr>
          <p:spPr bwMode="auto">
            <a:xfrm>
              <a:off x="3788" y="1250"/>
              <a:ext cx="117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       </a:t>
              </a: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playout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at client</a:t>
              </a:r>
            </a:p>
          </p:txBody>
        </p:sp>
        <p:grpSp>
          <p:nvGrpSpPr>
            <p:cNvPr id="70675" name="Group 134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345223" name="Text Box 135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345224" name="Line 136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45225" name="Group 137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227" name="Text Box 139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data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345228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Delay j</a:t>
            </a:r>
            <a:r>
              <a:rPr lang="en-US" dirty="0" smtClean="0"/>
              <a:t>itter</a:t>
            </a:r>
            <a:endParaRPr lang="en-US" dirty="0"/>
          </a:p>
        </p:txBody>
      </p:sp>
      <p:sp>
        <p:nvSpPr>
          <p:cNvPr id="345229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</a:t>
            </a:r>
            <a:r>
              <a:rPr lang="en-US" dirty="0"/>
              <a:t>-to-end delays of two consecutive packets: difference can be more or less than 20 msec (transmission time difference)</a:t>
            </a:r>
          </a:p>
        </p:txBody>
      </p:sp>
      <p:pic>
        <p:nvPicPr>
          <p:cNvPr id="70670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263" y="944563"/>
            <a:ext cx="2649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63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2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dirty="0"/>
              <a:t>receiver attempts to playout each chunk exactly </a:t>
            </a:r>
            <a:r>
              <a:rPr lang="en-US" i="1" dirty="0"/>
              <a:t>q</a:t>
            </a:r>
            <a:r>
              <a:rPr lang="en-US" dirty="0"/>
              <a:t> msecs after chunk was generated.</a:t>
            </a:r>
          </a:p>
          <a:p>
            <a:pPr lvl="1">
              <a:defRPr/>
            </a:pPr>
            <a:r>
              <a:rPr lang="en-US" sz="2800" dirty="0"/>
              <a:t>chunk has time stamp </a:t>
            </a:r>
            <a:r>
              <a:rPr lang="en-US" sz="2800" i="1" dirty="0"/>
              <a:t>t: </a:t>
            </a:r>
            <a:r>
              <a:rPr lang="en-US" sz="2800" dirty="0"/>
              <a:t>play out chunk at </a:t>
            </a:r>
            <a:r>
              <a:rPr lang="en-US" sz="2800" i="1" dirty="0"/>
              <a:t>t+q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US" sz="2800" dirty="0"/>
              <a:t>chunk arrives after </a:t>
            </a:r>
            <a:r>
              <a:rPr lang="en-US" sz="2800" i="1" dirty="0"/>
              <a:t>t+q</a:t>
            </a:r>
            <a:r>
              <a:rPr lang="en-US" sz="2800" dirty="0"/>
              <a:t>: data arrives too late for </a:t>
            </a:r>
            <a:r>
              <a:rPr lang="en-US" sz="2800" dirty="0" smtClean="0"/>
              <a:t>playout: </a:t>
            </a:r>
            <a:r>
              <a:rPr lang="en-US" sz="2800" dirty="0"/>
              <a:t>data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lost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>
              <a:defRPr/>
            </a:pPr>
            <a:r>
              <a:rPr lang="en-US" dirty="0"/>
              <a:t>tradeoff in choosing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large q:</a:t>
            </a:r>
            <a:r>
              <a:rPr lang="en-US" sz="2800" dirty="0">
                <a:solidFill>
                  <a:srgbClr val="CC0000"/>
                </a:solidFill>
              </a:rPr>
              <a:t> less packet loss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small q: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better interactive experience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3" name="Object 3"/>
          <p:cNvGraphicFramePr>
            <a:graphicFrameLocks noChangeAspect="1"/>
          </p:cNvGraphicFramePr>
          <p:nvPr/>
        </p:nvGraphicFramePr>
        <p:xfrm>
          <a:off x="969963" y="2655888"/>
          <a:ext cx="6629400" cy="4202112"/>
        </p:xfrm>
        <a:graphic>
          <a:graphicData uri="http://schemas.openxmlformats.org/presentationml/2006/ole">
            <p:oleObj spid="_x0000_s573452" name="VISIO" r:id="rId4" imgW="7669080" imgH="4862520" progId="">
              <p:embed/>
            </p:oleObj>
          </a:graphicData>
        </a:graphic>
      </p:graphicFrame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79475" y="1044575"/>
            <a:ext cx="77771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sender generates packets every 20 msec during talk spurt.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packet received at time </a:t>
            </a:r>
            <a:r>
              <a:rPr lang="en-US" sz="2400" dirty="0">
                <a:latin typeface="+mn-lt"/>
              </a:rPr>
              <a:t>r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playout schedule: begins at </a:t>
            </a:r>
            <a:r>
              <a:rPr lang="en-US" sz="2400" dirty="0">
                <a:latin typeface="+mn-lt"/>
              </a:rPr>
              <a:t>p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second playout schedule: begins at </a:t>
            </a:r>
            <a:r>
              <a:rPr lang="en-US" sz="2400" dirty="0">
                <a:latin typeface="+mn-lt"/>
                <a:cs typeface="Arial"/>
              </a:rPr>
              <a:t>p</a:t>
            </a:r>
            <a:r>
              <a:rPr lang="ja-JP" altLang="en-US" sz="2400" dirty="0">
                <a:latin typeface="+mn-lt"/>
                <a:cs typeface="Arial"/>
              </a:rPr>
              <a:t>’</a:t>
            </a:r>
            <a:endParaRPr lang="en-US" sz="2400" dirty="0">
              <a:latin typeface="+mn-lt"/>
              <a:cs typeface="Arial"/>
            </a:endParaRPr>
          </a:p>
        </p:txBody>
      </p:sp>
      <p:pic>
        <p:nvPicPr>
          <p:cNvPr id="74757" name="Picture 19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8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/>
              <a:t>(1)</a:t>
            </a: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165225"/>
            <a:ext cx="7772400" cy="45418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goal: </a:t>
            </a:r>
            <a:r>
              <a:rPr lang="en-US" dirty="0" smtClean="0"/>
              <a:t>low playout </a:t>
            </a:r>
            <a:r>
              <a:rPr lang="en-US" dirty="0"/>
              <a:t>delay, </a:t>
            </a:r>
            <a:r>
              <a:rPr lang="en-US" dirty="0" smtClean="0"/>
              <a:t>low late </a:t>
            </a:r>
            <a:r>
              <a:rPr lang="en-US" dirty="0"/>
              <a:t>loss </a:t>
            </a:r>
            <a:r>
              <a:rPr lang="en-US" dirty="0" smtClean="0"/>
              <a:t>rate</a:t>
            </a: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adaptive playout delay adjustment:</a:t>
            </a:r>
          </a:p>
          <a:p>
            <a:pPr lvl="1">
              <a:defRPr/>
            </a:pPr>
            <a:r>
              <a:rPr lang="en-US" dirty="0"/>
              <a:t>estimate network delay, adjust playout delay at beginning of each talk </a:t>
            </a:r>
            <a:r>
              <a:rPr lang="en-US" dirty="0" smtClean="0"/>
              <a:t>spurt</a:t>
            </a:r>
            <a:endParaRPr lang="en-US" dirty="0"/>
          </a:p>
          <a:p>
            <a:pPr lvl="1">
              <a:defRPr/>
            </a:pPr>
            <a:r>
              <a:rPr lang="en-US" dirty="0"/>
              <a:t>silent periods compressed and </a:t>
            </a:r>
            <a:r>
              <a:rPr lang="en-US" dirty="0" smtClean="0"/>
              <a:t>elongated</a:t>
            </a:r>
            <a:endParaRPr lang="en-US" dirty="0"/>
          </a:p>
          <a:p>
            <a:pPr lvl="1">
              <a:defRPr/>
            </a:pPr>
            <a:r>
              <a:rPr lang="en-US" dirty="0"/>
              <a:t>chunks still played out every 20 msec during talk </a:t>
            </a:r>
            <a:r>
              <a:rPr lang="en-US" dirty="0" smtClean="0"/>
              <a:t>spurt</a:t>
            </a:r>
          </a:p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daptively estimate packet delay: (</a:t>
            </a:r>
            <a:r>
              <a:rPr lang="en-US" sz="2400" dirty="0" smtClean="0"/>
              <a:t>EWMA - exponentially weighted moving average, </a:t>
            </a:r>
            <a:r>
              <a:rPr lang="en-US" sz="2400" dirty="0" smtClean="0">
                <a:solidFill>
                  <a:srgbClr val="CC0000"/>
                </a:solidFill>
              </a:rPr>
              <a:t>recall TCP RTT estimate</a:t>
            </a:r>
            <a:r>
              <a:rPr lang="en-US" sz="2400" dirty="0" smtClean="0"/>
              <a:t>):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2368550" y="4422775"/>
            <a:ext cx="394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(r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6807" name="TextBox 4"/>
          <p:cNvSpPr txBox="1">
            <a:spLocks noChangeArrowheads="1"/>
          </p:cNvSpPr>
          <p:nvPr/>
        </p:nvSpPr>
        <p:spPr bwMode="auto">
          <a:xfrm>
            <a:off x="1398588" y="5365750"/>
            <a:ext cx="158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delay estimate after ith packet</a:t>
            </a:r>
          </a:p>
        </p:txBody>
      </p:sp>
      <p:sp>
        <p:nvSpPr>
          <p:cNvPr id="76808" name="TextBox 13"/>
          <p:cNvSpPr txBox="1">
            <a:spLocks noChangeArrowheads="1"/>
          </p:cNvSpPr>
          <p:nvPr/>
        </p:nvSpPr>
        <p:spPr bwMode="auto">
          <a:xfrm>
            <a:off x="3092450" y="5375275"/>
            <a:ext cx="1474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small constant, e.g. 0.1</a:t>
            </a:r>
          </a:p>
        </p:txBody>
      </p:sp>
      <p:sp>
        <p:nvSpPr>
          <p:cNvPr id="76809" name="TextBox 14"/>
          <p:cNvSpPr txBox="1">
            <a:spLocks noChangeArrowheads="1"/>
          </p:cNvSpPr>
          <p:nvPr/>
        </p:nvSpPr>
        <p:spPr bwMode="auto">
          <a:xfrm>
            <a:off x="4786313" y="5384800"/>
            <a:ext cx="147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received  -</a:t>
            </a:r>
          </a:p>
        </p:txBody>
      </p:sp>
      <p:sp>
        <p:nvSpPr>
          <p:cNvPr id="76810" name="TextBox 15"/>
          <p:cNvSpPr txBox="1">
            <a:spLocks noChangeArrowheads="1"/>
          </p:cNvSpPr>
          <p:nvPr/>
        </p:nvSpPr>
        <p:spPr bwMode="auto">
          <a:xfrm>
            <a:off x="6151563" y="5380038"/>
            <a:ext cx="1474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sent (timestamp)</a:t>
            </a:r>
          </a:p>
        </p:txBody>
      </p:sp>
      <p:cxnSp>
        <p:nvCxnSpPr>
          <p:cNvPr id="76811" name="Straight Connector 6"/>
          <p:cNvCxnSpPr>
            <a:cxnSpLocks noChangeShapeType="1"/>
          </p:cNvCxnSpPr>
          <p:nvPr/>
        </p:nvCxnSpPr>
        <p:spPr bwMode="auto">
          <a:xfrm>
            <a:off x="2568575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2" name="Straight Connector 20"/>
          <p:cNvCxnSpPr>
            <a:cxnSpLocks noChangeShapeType="1"/>
          </p:cNvCxnSpPr>
          <p:nvPr/>
        </p:nvCxnSpPr>
        <p:spPr bwMode="auto">
          <a:xfrm>
            <a:off x="3705225" y="4918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3" name="Straight Connector 21"/>
          <p:cNvCxnSpPr>
            <a:cxnSpLocks noChangeShapeType="1"/>
          </p:cNvCxnSpPr>
          <p:nvPr/>
        </p:nvCxnSpPr>
        <p:spPr bwMode="auto">
          <a:xfrm>
            <a:off x="5299075" y="4956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4" name="Straight Connector 22"/>
          <p:cNvCxnSpPr>
            <a:cxnSpLocks noChangeShapeType="1"/>
          </p:cNvCxnSpPr>
          <p:nvPr/>
        </p:nvCxnSpPr>
        <p:spPr bwMode="auto">
          <a:xfrm>
            <a:off x="5880100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5" name="Right Brace 9"/>
          <p:cNvSpPr>
            <a:spLocks/>
          </p:cNvSpPr>
          <p:nvPr/>
        </p:nvSpPr>
        <p:spPr bwMode="auto">
          <a:xfrm rot="5400000">
            <a:off x="5958681" y="4815682"/>
            <a:ext cx="284163" cy="2413000"/>
          </a:xfrm>
          <a:prstGeom prst="rightBrace">
            <a:avLst>
              <a:gd name="adj1" fmla="val 8374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6816" name="TextBox 24"/>
          <p:cNvSpPr txBox="1">
            <a:spLocks noChangeArrowheads="1"/>
          </p:cNvSpPr>
          <p:nvPr/>
        </p:nvSpPr>
        <p:spPr bwMode="auto">
          <a:xfrm>
            <a:off x="4848225" y="6069013"/>
            <a:ext cx="262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measured delay of ith packet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0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571500" y="1271588"/>
            <a:ext cx="825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2575" indent="-28257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 smtClean="0">
                <a:latin typeface="+mn-lt"/>
              </a:rPr>
              <a:t>also </a:t>
            </a:r>
            <a:r>
              <a:rPr lang="en-US" sz="2800" i="0" dirty="0">
                <a:latin typeface="+mn-lt"/>
              </a:rPr>
              <a:t>useful to estimate average deviation of delay, </a:t>
            </a:r>
            <a:r>
              <a:rPr lang="en-US" sz="2800" dirty="0">
                <a:latin typeface="+mn-lt"/>
              </a:rPr>
              <a:t>v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i="0" baseline="-25000" dirty="0">
                <a:latin typeface="+mn-lt"/>
              </a:rPr>
              <a:t> </a:t>
            </a:r>
            <a:r>
              <a:rPr lang="en-US" sz="2800" i="0" dirty="0">
                <a:latin typeface="+mn-lt"/>
              </a:rPr>
              <a:t>:</a:t>
            </a:r>
          </a:p>
        </p:txBody>
      </p:sp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4803775" y="3454400"/>
          <a:ext cx="112713" cy="214313"/>
        </p:xfrm>
        <a:graphic>
          <a:graphicData uri="http://schemas.openxmlformats.org/presentationml/2006/ole">
            <p:oleObj spid="_x0000_s577548" name="Equation" r:id="rId4" imgW="100440" imgH="200880" progId="Equation.3">
              <p:embed/>
            </p:oleObj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2695575"/>
            <a:ext cx="7772400" cy="3640138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 smtClean="0"/>
              <a:t>estimates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calculated for every received    packet, but used only at start of talk spurt</a:t>
            </a:r>
            <a:endParaRPr lang="en-US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r>
              <a:rPr lang="en-US" dirty="0" smtClean="0"/>
              <a:t>for </a:t>
            </a:r>
            <a:r>
              <a:rPr lang="en-US" dirty="0"/>
              <a:t>first packet in talk spurt, playout time is:</a:t>
            </a:r>
          </a:p>
          <a:p>
            <a:pPr>
              <a:defRPr/>
            </a:pPr>
            <a:endParaRPr lang="en-US" dirty="0"/>
          </a:p>
          <a:p>
            <a:pPr marL="0" indent="0">
              <a:buSzPct val="75000"/>
              <a:buFont typeface="Wingdings" charset="0"/>
              <a:buNone/>
              <a:defRPr/>
            </a:pPr>
            <a:endParaRPr lang="en-US" sz="2400" dirty="0" smtClean="0"/>
          </a:p>
          <a:p>
            <a:pPr marL="282575" indent="-282575">
              <a:defRPr/>
            </a:pPr>
            <a:r>
              <a:rPr lang="en-US" dirty="0" smtClean="0"/>
              <a:t>remaining </a:t>
            </a:r>
            <a:r>
              <a:rPr lang="en-US" dirty="0"/>
              <a:t>packets in talkspurt are played </a:t>
            </a:r>
            <a:r>
              <a:rPr lang="en-US" dirty="0" smtClean="0"/>
              <a:t>out     periodically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8854" name="TextBox 14"/>
          <p:cNvSpPr txBox="1">
            <a:spLocks noChangeArrowheads="1"/>
          </p:cNvSpPr>
          <p:nvPr/>
        </p:nvSpPr>
        <p:spPr bwMode="auto">
          <a:xfrm>
            <a:off x="2325688" y="1968500"/>
            <a:ext cx="4414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-b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b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</a:t>
            </a:r>
          </a:p>
        </p:txBody>
      </p:sp>
      <p:sp>
        <p:nvSpPr>
          <p:cNvPr id="78855" name="TextBox 15"/>
          <p:cNvSpPr txBox="1">
            <a:spLocks noChangeArrowheads="1"/>
          </p:cNvSpPr>
          <p:nvPr/>
        </p:nvSpPr>
        <p:spPr bwMode="auto">
          <a:xfrm>
            <a:off x="2093913" y="4503738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playout-time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+ Kv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78856" name="Picture 19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29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219200"/>
            <a:ext cx="8004175" cy="4114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does receiver determine whether packet is first in a talkspurt?</a:t>
            </a:r>
          </a:p>
          <a:p>
            <a:pPr>
              <a:defRPr/>
            </a:pPr>
            <a:r>
              <a:rPr lang="en-US" dirty="0"/>
              <a:t>if no loss, receiver looks at successive </a:t>
            </a:r>
            <a:r>
              <a:rPr lang="en-US" dirty="0" smtClean="0"/>
              <a:t>timestamps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--&gt;talk spurt begins.</a:t>
            </a:r>
          </a:p>
          <a:p>
            <a:pPr>
              <a:defRPr/>
            </a:pPr>
            <a:r>
              <a:rPr lang="en-US" dirty="0"/>
              <a:t>with loss possible, receiver must look at both time stamps and sequence </a:t>
            </a:r>
            <a:r>
              <a:rPr lang="en-US" dirty="0" smtClean="0"/>
              <a:t>numbers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</a:t>
            </a:r>
            <a:r>
              <a:rPr lang="en-US" i="1" dirty="0">
                <a:solidFill>
                  <a:srgbClr val="CC0000"/>
                </a:solidFill>
              </a:rPr>
              <a:t>and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sequence numbers without gaps --&gt; talk spurt begins.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8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</a:t>
            </a:r>
            <a:r>
              <a:rPr lang="en-US" sz="3200" dirty="0"/>
              <a:t> (1)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63" y="1206500"/>
            <a:ext cx="8093075" cy="448151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Challenge: </a:t>
            </a:r>
            <a:r>
              <a:rPr lang="en-US" dirty="0" smtClean="0"/>
              <a:t>recover from packet loss given small tolerable delay between original transmission and </a:t>
            </a:r>
            <a:r>
              <a:rPr lang="en-US" sz="2400" dirty="0" smtClean="0"/>
              <a:t>playout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ach ACK/NAK takes ~ one RTT</a:t>
            </a: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lternative: </a:t>
            </a:r>
            <a:r>
              <a:rPr lang="en-US" sz="2400" i="1" dirty="0" smtClean="0">
                <a:solidFill>
                  <a:srgbClr val="CC0000"/>
                </a:solidFill>
              </a:rPr>
              <a:t>Forward </a:t>
            </a:r>
            <a:r>
              <a:rPr lang="en-US" sz="2400" i="1" dirty="0">
                <a:solidFill>
                  <a:srgbClr val="CC0000"/>
                </a:solidFill>
              </a:rPr>
              <a:t>Error Correction (FEC</a:t>
            </a:r>
            <a:r>
              <a:rPr lang="en-US" sz="2400" i="1" dirty="0" smtClean="0">
                <a:solidFill>
                  <a:srgbClr val="CC0000"/>
                </a:solidFill>
              </a:rPr>
              <a:t>)</a:t>
            </a:r>
            <a:endParaRPr lang="en-US" sz="2400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dirty="0" smtClean="0"/>
              <a:t>send enough bits to allow recovery without retransmission (recall two-dimensional parity in Ch. 5)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imple FEC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for every group of </a:t>
            </a:r>
            <a:r>
              <a:rPr lang="en-US" sz="2400" i="1" dirty="0"/>
              <a:t>n </a:t>
            </a:r>
            <a:r>
              <a:rPr lang="en-US" sz="2400" dirty="0" smtClean="0"/>
              <a:t>chunks, </a:t>
            </a:r>
            <a:r>
              <a:rPr lang="en-US" sz="2400" dirty="0"/>
              <a:t>create redundant chunk by exclusive OR-ing </a:t>
            </a:r>
            <a:r>
              <a:rPr lang="en-US" sz="2400" i="1" dirty="0"/>
              <a:t>n </a:t>
            </a:r>
            <a:r>
              <a:rPr lang="en-US" sz="2400" dirty="0"/>
              <a:t>original chunks</a:t>
            </a:r>
          </a:p>
          <a:p>
            <a:pPr>
              <a:defRPr/>
            </a:pPr>
            <a:r>
              <a:rPr lang="en-US" sz="2400" dirty="0"/>
              <a:t>s</a:t>
            </a:r>
            <a:r>
              <a:rPr lang="en-US" sz="2400" dirty="0" smtClean="0"/>
              <a:t>end </a:t>
            </a:r>
            <a:r>
              <a:rPr lang="en-US" sz="2400" i="1" dirty="0"/>
              <a:t>n+1</a:t>
            </a:r>
            <a:r>
              <a:rPr lang="en-US" sz="2400" dirty="0"/>
              <a:t> chunks, increasing bandwidth by factor </a:t>
            </a:r>
            <a:r>
              <a:rPr lang="en-US" sz="2400" i="1" dirty="0"/>
              <a:t>1/</a:t>
            </a:r>
            <a:r>
              <a:rPr lang="en-US" sz="2400" i="1" dirty="0" smtClean="0"/>
              <a:t>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can reconstruct original </a:t>
            </a:r>
            <a:r>
              <a:rPr lang="en-US" sz="2400" i="1" dirty="0"/>
              <a:t>n </a:t>
            </a:r>
            <a:r>
              <a:rPr lang="en-US" sz="2400" dirty="0"/>
              <a:t>chunks if at most one lost chunk from </a:t>
            </a:r>
            <a:r>
              <a:rPr lang="en-US" sz="2400" i="1" dirty="0"/>
              <a:t>n+1 </a:t>
            </a:r>
            <a:r>
              <a:rPr lang="en-US" sz="2400" dirty="0" smtClean="0"/>
              <a:t>chunks, with playout delay</a:t>
            </a:r>
            <a:endParaRPr lang="en-US" sz="2400" dirty="0"/>
          </a:p>
        </p:txBody>
      </p:sp>
      <p:pic>
        <p:nvPicPr>
          <p:cNvPr id="82949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63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3" descr="632 Mixed Quality Redunda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684338"/>
            <a:ext cx="5372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00063" y="1270000"/>
            <a:ext cx="345599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nother FEC scheme: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ja-JP" altLang="en-US" i="0" dirty="0" smtClean="0">
                <a:latin typeface="+mn-lt"/>
              </a:rPr>
              <a:t>“</a:t>
            </a:r>
            <a:r>
              <a:rPr lang="en-US" i="0" dirty="0" smtClean="0">
                <a:latin typeface="+mn-lt"/>
              </a:rPr>
              <a:t>piggyback lower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quality stream</a:t>
            </a:r>
            <a:r>
              <a:rPr lang="ja-JP" altLang="en-US" i="0" dirty="0" smtClean="0">
                <a:latin typeface="+mn-lt"/>
              </a:rPr>
              <a:t>”</a:t>
            </a:r>
            <a:r>
              <a:rPr lang="en-US" i="0" dirty="0" smtClean="0">
                <a:latin typeface="+mn-lt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send lower resolution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audio stream as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redundant information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e.g., nominal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stream PCM at 64 kbps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and redundant stream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GSM at 13 kbps</a:t>
            </a:r>
          </a:p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1800" dirty="0" smtClean="0">
              <a:latin typeface="Comic Sans MS" charset="0"/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54038" y="5016500"/>
            <a:ext cx="834074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non-consecutive loss: receiver can conceal loss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+mn-lt"/>
              </a:rPr>
              <a:t>g</a:t>
            </a:r>
            <a:r>
              <a:rPr lang="en-US" i="0" dirty="0" smtClean="0">
                <a:latin typeface="+mn-lt"/>
              </a:rPr>
              <a:t>eneralization: can also append (n-1)st and (n-2)nd low-bit rate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chunk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pic>
        <p:nvPicPr>
          <p:cNvPr id="84999" name="Picture 1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0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4151313"/>
            <a:ext cx="4127500" cy="19780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i</a:t>
            </a:r>
            <a:r>
              <a:rPr lang="en-US" i="1" dirty="0" smtClean="0">
                <a:solidFill>
                  <a:srgbClr val="CC0000"/>
                </a:solidFill>
              </a:rPr>
              <a:t>nterleaving to conceal loss: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udio chunks </a:t>
            </a:r>
            <a:r>
              <a:rPr lang="en-US" sz="2400" dirty="0"/>
              <a:t>divided into smaller </a:t>
            </a:r>
            <a:r>
              <a:rPr lang="en-US" sz="2400" dirty="0" smtClean="0"/>
              <a:t>units, e.g. four </a:t>
            </a:r>
            <a:r>
              <a:rPr lang="en-US" sz="2400" dirty="0"/>
              <a:t>5 msec units per </a:t>
            </a:r>
            <a:r>
              <a:rPr lang="en-US" sz="2400" dirty="0" smtClean="0"/>
              <a:t>20 msec audio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packet contains small units from different chunks</a:t>
            </a:r>
          </a:p>
        </p:txBody>
      </p:sp>
      <p:pic>
        <p:nvPicPr>
          <p:cNvPr id="87042" name="Picture 4" descr="633 interleav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049338"/>
            <a:ext cx="63007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95813" y="4435475"/>
            <a:ext cx="4017962" cy="16319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if packet lost, still have </a:t>
            </a:r>
            <a:r>
              <a:rPr lang="en-US" sz="2400" i="1" dirty="0">
                <a:solidFill>
                  <a:srgbClr val="CC0000"/>
                </a:solidFill>
              </a:rPr>
              <a:t>most</a:t>
            </a:r>
            <a:r>
              <a:rPr lang="en-US" sz="2400" dirty="0"/>
              <a:t> of every </a:t>
            </a:r>
            <a:r>
              <a:rPr lang="en-US" sz="2400" dirty="0" smtClean="0"/>
              <a:t>original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no redundancy overhead, but increases playout delay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pic>
        <p:nvPicPr>
          <p:cNvPr id="87047" name="Picture 1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3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e.g., 2</a:t>
            </a:r>
            <a:r>
              <a:rPr lang="en-US" i="0" baseline="30000" dirty="0" smtClean="0"/>
              <a:t>8</a:t>
            </a:r>
            <a:r>
              <a:rPr lang="en-US" i="0" dirty="0" smtClean="0"/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each quantized value represented by bits, e.g., 8 bits for 256 values</a:t>
            </a:r>
            <a:endParaRPr lang="en-US" i="0" dirty="0"/>
          </a:p>
        </p:txBody>
      </p:sp>
      <p:pic>
        <p:nvPicPr>
          <p:cNvPr id="20485" name="Picture 2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5070475" y="2201863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068888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6050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3213" y="3063875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375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0713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7875" y="3063875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3450" y="3198813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9363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8113" y="3165475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43688" y="2944813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0850" y="2681288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1188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8350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73925" y="3327400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32675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5070475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7893050" y="4398963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4008438" y="3198812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7761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5072063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7948613" y="3297238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950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549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056188" y="4114800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6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8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867" name="Group 75"/>
          <p:cNvGrpSpPr>
            <a:grpSpLocks/>
          </p:cNvGrpSpPr>
          <p:nvPr/>
        </p:nvGrpSpPr>
        <p:grpSpPr bwMode="auto">
          <a:xfrm>
            <a:off x="6008688" y="2982913"/>
            <a:ext cx="2325687" cy="1643062"/>
            <a:chOff x="3785" y="1879"/>
            <a:chExt cx="1465" cy="1035"/>
          </a:xfrm>
        </p:grpSpPr>
        <p:sp>
          <p:nvSpPr>
            <p:cNvPr id="87173" name="Line 7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4" name="Line 7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5" name="Text Box 78"/>
            <p:cNvSpPr txBox="1">
              <a:spLocks noChangeArrowheads="1"/>
            </p:cNvSpPr>
            <p:nvPr/>
          </p:nvSpPr>
          <p:spPr bwMode="auto">
            <a:xfrm>
              <a:off x="4446" y="2052"/>
              <a:ext cx="804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supernode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overlay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  network</a:t>
              </a:r>
            </a:p>
          </p:txBody>
        </p:sp>
      </p:grpSp>
      <p:sp>
        <p:nvSpPr>
          <p:cNvPr id="161794" name="Line 2"/>
          <p:cNvSpPr>
            <a:spLocks noChangeShapeType="1"/>
          </p:cNvSpPr>
          <p:nvPr/>
        </p:nvSpPr>
        <p:spPr bwMode="auto">
          <a:xfrm flipH="1">
            <a:off x="6042025" y="2841625"/>
            <a:ext cx="663575" cy="957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V</a:t>
            </a:r>
            <a:r>
              <a:rPr lang="en-US" dirty="0" smtClean="0">
                <a:latin typeface="Gill Sans MT" charset="0"/>
              </a:rPr>
              <a:t>oice</a:t>
            </a:r>
            <a:r>
              <a:rPr lang="en-US" dirty="0">
                <a:latin typeface="Gill Sans MT" charset="0"/>
              </a:rPr>
              <a:t>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18716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proprietary application-layer protocol (inferred via reverse engineering)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encrypted msgs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</a:rPr>
              <a:t>P2P components</a:t>
            </a:r>
            <a:r>
              <a:rPr lang="en-US" sz="2400" dirty="0">
                <a:latin typeface="Gill Sans MT" charset="0"/>
              </a:rPr>
              <a:t>:</a:t>
            </a:r>
          </a:p>
        </p:txBody>
      </p:sp>
      <p:sp>
        <p:nvSpPr>
          <p:cNvPr id="161797" name="Text Box 118"/>
          <p:cNvSpPr txBox="1">
            <a:spLocks noChangeArrowheads="1"/>
          </p:cNvSpPr>
          <p:nvPr/>
        </p:nvSpPr>
        <p:spPr bwMode="auto">
          <a:xfrm>
            <a:off x="6880225" y="1158875"/>
            <a:ext cx="213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</a:rPr>
              <a:t>Skype clients (SC)</a:t>
            </a:r>
          </a:p>
        </p:txBody>
      </p:sp>
      <p:grpSp>
        <p:nvGrpSpPr>
          <p:cNvPr id="161933" name="Group 141"/>
          <p:cNvGrpSpPr>
            <a:grpSpLocks/>
          </p:cNvGrpSpPr>
          <p:nvPr/>
        </p:nvGrpSpPr>
        <p:grpSpPr bwMode="auto">
          <a:xfrm>
            <a:off x="6005513" y="1755775"/>
            <a:ext cx="1247775" cy="1138238"/>
            <a:chOff x="3783" y="1106"/>
            <a:chExt cx="786" cy="717"/>
          </a:xfrm>
        </p:grpSpPr>
        <p:sp>
          <p:nvSpPr>
            <p:cNvPr id="89216" name="Line 63"/>
            <p:cNvSpPr>
              <a:spLocks noChangeShapeType="1"/>
            </p:cNvSpPr>
            <p:nvPr/>
          </p:nvSpPr>
          <p:spPr bwMode="auto">
            <a:xfrm>
              <a:off x="3783" y="1578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7" name="Line 64"/>
            <p:cNvSpPr>
              <a:spLocks noChangeShapeType="1"/>
            </p:cNvSpPr>
            <p:nvPr/>
          </p:nvSpPr>
          <p:spPr bwMode="auto">
            <a:xfrm>
              <a:off x="3905" y="1211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8" name="Line 65"/>
            <p:cNvSpPr>
              <a:spLocks noChangeShapeType="1"/>
            </p:cNvSpPr>
            <p:nvPr/>
          </p:nvSpPr>
          <p:spPr bwMode="auto">
            <a:xfrm flipH="1">
              <a:off x="4194" y="1106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9" name="Line 66"/>
            <p:cNvSpPr>
              <a:spLocks noChangeShapeType="1"/>
            </p:cNvSpPr>
            <p:nvPr/>
          </p:nvSpPr>
          <p:spPr bwMode="auto">
            <a:xfrm flipH="1">
              <a:off x="4194" y="1210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1871" name="Rectangle 3"/>
          <p:cNvSpPr>
            <a:spLocks noChangeArrowheads="1"/>
          </p:cNvSpPr>
          <p:nvPr/>
        </p:nvSpPr>
        <p:spPr bwMode="auto">
          <a:xfrm>
            <a:off x="434975" y="2978150"/>
            <a:ext cx="38242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clients: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connect directly to each other for VoIP call</a:t>
            </a:r>
          </a:p>
        </p:txBody>
      </p:sp>
      <p:sp>
        <p:nvSpPr>
          <p:cNvPr id="161872" name="Rectangle 3"/>
          <p:cNvSpPr>
            <a:spLocks noChangeArrowheads="1"/>
          </p:cNvSpPr>
          <p:nvPr/>
        </p:nvSpPr>
        <p:spPr bwMode="auto">
          <a:xfrm>
            <a:off x="415925" y="4103688"/>
            <a:ext cx="377031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super nodes (SN):</a:t>
            </a:r>
            <a:r>
              <a:rPr lang="en-US" sz="2400" i="0" dirty="0">
                <a:latin typeface="Gill Sans MT" charset="0"/>
              </a:rPr>
              <a:t>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with special functions</a:t>
            </a:r>
          </a:p>
        </p:txBody>
      </p:sp>
      <p:sp>
        <p:nvSpPr>
          <p:cNvPr id="161873" name="Rectangle 3"/>
          <p:cNvSpPr>
            <a:spLocks noChangeArrowheads="1"/>
          </p:cNvSpPr>
          <p:nvPr/>
        </p:nvSpPr>
        <p:spPr bwMode="auto">
          <a:xfrm>
            <a:off x="419100" y="5208588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overlay network:</a:t>
            </a:r>
            <a:r>
              <a:rPr lang="en-US" sz="2400" i="0" dirty="0">
                <a:latin typeface="Gill Sans MT" charset="0"/>
              </a:rPr>
              <a:t> among SNs to locate SCs</a:t>
            </a:r>
          </a:p>
        </p:txBody>
      </p:sp>
      <p:sp>
        <p:nvSpPr>
          <p:cNvPr id="161874" name="Rectangle 3"/>
          <p:cNvSpPr>
            <a:spLocks noChangeArrowheads="1"/>
          </p:cNvSpPr>
          <p:nvPr/>
        </p:nvSpPr>
        <p:spPr bwMode="auto">
          <a:xfrm>
            <a:off x="415925" y="5884863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login server</a:t>
            </a:r>
          </a:p>
        </p:txBody>
      </p:sp>
      <p:grpSp>
        <p:nvGrpSpPr>
          <p:cNvPr id="161911" name="Group 119"/>
          <p:cNvGrpSpPr>
            <a:grpSpLocks/>
          </p:cNvGrpSpPr>
          <p:nvPr/>
        </p:nvGrpSpPr>
        <p:grpSpPr bwMode="auto">
          <a:xfrm>
            <a:off x="4222750" y="1876425"/>
            <a:ext cx="1293813" cy="1171575"/>
            <a:chOff x="2660" y="1182"/>
            <a:chExt cx="815" cy="738"/>
          </a:xfrm>
        </p:grpSpPr>
        <p:sp>
          <p:nvSpPr>
            <p:cNvPr id="89182" name="Text Box 120"/>
            <p:cNvSpPr txBox="1">
              <a:spLocks noChangeArrowheads="1"/>
            </p:cNvSpPr>
            <p:nvPr/>
          </p:nvSpPr>
          <p:spPr bwMode="auto">
            <a:xfrm>
              <a:off x="2660" y="1623"/>
              <a:ext cx="81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89183" name="Group 86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89184" name="Freeform 8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38" name="Rectangle 88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86" name="Freeform 8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87" name="Freeform 9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41" name="Rectangle 91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89" name="Group 9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7167" name="AutoShape 9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8" name="AutoShape 9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3" name="Rectangle 95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1" name="Group 9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7165" name="AutoShape 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6" name="AutoShape 98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5" name="Rectangle 99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46" name="Rectangle 100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4" name="Group 10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7163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4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9195" name="Freeform 10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9196" name="Group 10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1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2" name="AutoShape 10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50" name="Rectangle 108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98" name="Freeform 10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99" name="Freeform 11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3" name="Oval 111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201" name="Freeform 11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5" name="AutoShape 11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6" name="AutoShape 114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7" name="Oval 115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8" name="Oval 116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7159" name="Oval 117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60" name="Rectangle 118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161928" name="Group 136"/>
          <p:cNvGrpSpPr>
            <a:grpSpLocks/>
          </p:cNvGrpSpPr>
          <p:nvPr/>
        </p:nvGrpSpPr>
        <p:grpSpPr bwMode="auto">
          <a:xfrm>
            <a:off x="5638800" y="1339850"/>
            <a:ext cx="2406650" cy="1390650"/>
            <a:chOff x="2089" y="3444"/>
            <a:chExt cx="1516" cy="876"/>
          </a:xfrm>
        </p:grpSpPr>
        <p:pic>
          <p:nvPicPr>
            <p:cNvPr id="89161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4157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62" name="Group 135"/>
            <p:cNvGrpSpPr>
              <a:grpSpLocks/>
            </p:cNvGrpSpPr>
            <p:nvPr/>
          </p:nvGrpSpPr>
          <p:grpSpPr bwMode="auto">
            <a:xfrm>
              <a:off x="2089" y="3444"/>
              <a:ext cx="1516" cy="787"/>
              <a:chOff x="2089" y="3444"/>
              <a:chExt cx="1516" cy="787"/>
            </a:xfrm>
          </p:grpSpPr>
          <p:pic>
            <p:nvPicPr>
              <p:cNvPr id="8916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" y="3904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3" y="3739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367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" y="3760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9167" name="Group 120"/>
              <p:cNvGrpSpPr>
                <a:grpSpLocks/>
              </p:cNvGrpSpPr>
              <p:nvPr/>
            </p:nvGrpSpPr>
            <p:grpSpPr bwMode="auto">
              <a:xfrm flipH="1">
                <a:off x="3275" y="3678"/>
                <a:ext cx="330" cy="295"/>
                <a:chOff x="-44" y="1473"/>
                <a:chExt cx="981" cy="1105"/>
              </a:xfrm>
            </p:grpSpPr>
            <p:pic>
              <p:nvPicPr>
                <p:cNvPr id="89180" name="Picture 12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81" name="Freeform 12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8" name="Group 123"/>
              <p:cNvGrpSpPr>
                <a:grpSpLocks/>
              </p:cNvGrpSpPr>
              <p:nvPr/>
            </p:nvGrpSpPr>
            <p:grpSpPr bwMode="auto">
              <a:xfrm flipH="1">
                <a:off x="2986" y="3519"/>
                <a:ext cx="330" cy="295"/>
                <a:chOff x="-44" y="1473"/>
                <a:chExt cx="981" cy="1105"/>
              </a:xfrm>
            </p:grpSpPr>
            <p:pic>
              <p:nvPicPr>
                <p:cNvPr id="89178" name="Picture 12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9" name="Freeform 12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9" name="Group 126"/>
              <p:cNvGrpSpPr>
                <a:grpSpLocks/>
              </p:cNvGrpSpPr>
              <p:nvPr/>
            </p:nvGrpSpPr>
            <p:grpSpPr bwMode="auto">
              <a:xfrm>
                <a:off x="2575" y="3444"/>
                <a:ext cx="330" cy="295"/>
                <a:chOff x="-44" y="1473"/>
                <a:chExt cx="981" cy="1105"/>
              </a:xfrm>
            </p:grpSpPr>
            <p:pic>
              <p:nvPicPr>
                <p:cNvPr id="89176" name="Picture 12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7" name="Freeform 128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0" name="Group 129"/>
              <p:cNvGrpSpPr>
                <a:grpSpLocks/>
              </p:cNvGrpSpPr>
              <p:nvPr/>
            </p:nvGrpSpPr>
            <p:grpSpPr bwMode="auto">
              <a:xfrm>
                <a:off x="2246" y="3554"/>
                <a:ext cx="330" cy="295"/>
                <a:chOff x="-44" y="1473"/>
                <a:chExt cx="981" cy="1105"/>
              </a:xfrm>
            </p:grpSpPr>
            <p:pic>
              <p:nvPicPr>
                <p:cNvPr id="89174" name="Picture 13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5" name="Freeform 13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1" name="Group 132"/>
              <p:cNvGrpSpPr>
                <a:grpSpLocks/>
              </p:cNvGrpSpPr>
              <p:nvPr/>
            </p:nvGrpSpPr>
            <p:grpSpPr bwMode="auto">
              <a:xfrm>
                <a:off x="2089" y="3936"/>
                <a:ext cx="330" cy="295"/>
                <a:chOff x="-44" y="1473"/>
                <a:chExt cx="981" cy="1105"/>
              </a:xfrm>
            </p:grpSpPr>
            <p:pic>
              <p:nvPicPr>
                <p:cNvPr id="89172" name="Picture 13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3" name="Freeform 134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1932" name="Group 140"/>
          <p:cNvGrpSpPr>
            <a:grpSpLocks/>
          </p:cNvGrpSpPr>
          <p:nvPr/>
        </p:nvGrpSpPr>
        <p:grpSpPr bwMode="auto">
          <a:xfrm>
            <a:off x="6267450" y="2279650"/>
            <a:ext cx="2649538" cy="938213"/>
            <a:chOff x="3948" y="1436"/>
            <a:chExt cx="1669" cy="591"/>
          </a:xfrm>
        </p:grpSpPr>
        <p:sp>
          <p:nvSpPr>
            <p:cNvPr id="89155" name="Text Box 119"/>
            <p:cNvSpPr txBox="1">
              <a:spLocks noChangeArrowheads="1"/>
            </p:cNvSpPr>
            <p:nvPr/>
          </p:nvSpPr>
          <p:spPr bwMode="auto">
            <a:xfrm>
              <a:off x="4419" y="1710"/>
              <a:ext cx="1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" charset="0"/>
                </a:rPr>
                <a:t>supernode (SN</a:t>
              </a:r>
              <a:r>
                <a:rPr lang="en-US" sz="2000" i="0" dirty="0"/>
                <a:t>)</a:t>
              </a:r>
            </a:p>
          </p:txBody>
        </p:sp>
        <p:sp>
          <p:nvSpPr>
            <p:cNvPr id="8915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57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58" name="Group 137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89159" name="Picture 1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60" name="Freeform 1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49" name="Group 157"/>
          <p:cNvGrpSpPr>
            <a:grpSpLocks/>
          </p:cNvGrpSpPr>
          <p:nvPr/>
        </p:nvGrpSpPr>
        <p:grpSpPr bwMode="auto">
          <a:xfrm>
            <a:off x="6597650" y="4102100"/>
            <a:ext cx="2114550" cy="1673225"/>
            <a:chOff x="4156" y="2584"/>
            <a:chExt cx="1332" cy="1054"/>
          </a:xfrm>
        </p:grpSpPr>
        <p:sp>
          <p:nvSpPr>
            <p:cNvPr id="89131" name="Line 64"/>
            <p:cNvSpPr>
              <a:spLocks noChangeShapeType="1"/>
            </p:cNvSpPr>
            <p:nvPr/>
          </p:nvSpPr>
          <p:spPr bwMode="auto">
            <a:xfrm flipV="1">
              <a:off x="4344" y="2872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2" name="Line 65"/>
            <p:cNvSpPr>
              <a:spLocks noChangeShapeType="1"/>
            </p:cNvSpPr>
            <p:nvPr/>
          </p:nvSpPr>
          <p:spPr bwMode="auto">
            <a:xfrm flipH="1" flipV="1">
              <a:off x="4606" y="2861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3" name="Line 66"/>
            <p:cNvSpPr>
              <a:spLocks noChangeShapeType="1"/>
            </p:cNvSpPr>
            <p:nvPr/>
          </p:nvSpPr>
          <p:spPr bwMode="auto">
            <a:xfrm flipH="1" flipV="1">
              <a:off x="4647" y="2897"/>
              <a:ext cx="39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4" name="Line 67"/>
            <p:cNvSpPr>
              <a:spLocks noChangeShapeType="1"/>
            </p:cNvSpPr>
            <p:nvPr/>
          </p:nvSpPr>
          <p:spPr bwMode="auto">
            <a:xfrm flipH="1">
              <a:off x="4630" y="2896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35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" y="288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6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" y="28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7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" y="3283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8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" y="347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9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" y="346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40" name="Group 142"/>
            <p:cNvGrpSpPr>
              <a:grpSpLocks/>
            </p:cNvGrpSpPr>
            <p:nvPr/>
          </p:nvGrpSpPr>
          <p:grpSpPr bwMode="auto">
            <a:xfrm>
              <a:off x="4307" y="2584"/>
              <a:ext cx="487" cy="413"/>
              <a:chOff x="-44" y="1473"/>
              <a:chExt cx="981" cy="1105"/>
            </a:xfrm>
          </p:grpSpPr>
          <p:pic>
            <p:nvPicPr>
              <p:cNvPr id="89153" name="Picture 14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4" name="Freeform 14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1" name="Group 145"/>
            <p:cNvGrpSpPr>
              <a:grpSpLocks/>
            </p:cNvGrpSpPr>
            <p:nvPr/>
          </p:nvGrpSpPr>
          <p:grpSpPr bwMode="auto">
            <a:xfrm>
              <a:off x="4156" y="3243"/>
              <a:ext cx="350" cy="304"/>
              <a:chOff x="-44" y="1473"/>
              <a:chExt cx="981" cy="1105"/>
            </a:xfrm>
          </p:grpSpPr>
          <p:pic>
            <p:nvPicPr>
              <p:cNvPr id="89151" name="Picture 14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2" name="Freeform 14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2" name="Group 148"/>
            <p:cNvGrpSpPr>
              <a:grpSpLocks/>
            </p:cNvGrpSpPr>
            <p:nvPr/>
          </p:nvGrpSpPr>
          <p:grpSpPr bwMode="auto">
            <a:xfrm>
              <a:off x="4547" y="3250"/>
              <a:ext cx="350" cy="304"/>
              <a:chOff x="-44" y="1473"/>
              <a:chExt cx="981" cy="1105"/>
            </a:xfrm>
          </p:grpSpPr>
          <p:pic>
            <p:nvPicPr>
              <p:cNvPr id="89149" name="Picture 1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0" name="Freeform 1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3" name="Group 151"/>
            <p:cNvGrpSpPr>
              <a:grpSpLocks/>
            </p:cNvGrpSpPr>
            <p:nvPr/>
          </p:nvGrpSpPr>
          <p:grpSpPr bwMode="auto">
            <a:xfrm flipH="1">
              <a:off x="5021" y="3051"/>
              <a:ext cx="350" cy="304"/>
              <a:chOff x="-44" y="1473"/>
              <a:chExt cx="981" cy="1105"/>
            </a:xfrm>
          </p:grpSpPr>
          <p:pic>
            <p:nvPicPr>
              <p:cNvPr id="89147" name="Picture 15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8" name="Freeform 15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4" name="Group 154"/>
            <p:cNvGrpSpPr>
              <a:grpSpLocks/>
            </p:cNvGrpSpPr>
            <p:nvPr/>
          </p:nvGrpSpPr>
          <p:grpSpPr bwMode="auto">
            <a:xfrm flipH="1">
              <a:off x="5138" y="2667"/>
              <a:ext cx="350" cy="304"/>
              <a:chOff x="-44" y="1473"/>
              <a:chExt cx="981" cy="1105"/>
            </a:xfrm>
          </p:grpSpPr>
          <p:pic>
            <p:nvPicPr>
              <p:cNvPr id="89145" name="Picture 1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6" name="Freeform 1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75" name="Group 183"/>
          <p:cNvGrpSpPr>
            <a:grpSpLocks/>
          </p:cNvGrpSpPr>
          <p:nvPr/>
        </p:nvGrpSpPr>
        <p:grpSpPr bwMode="auto">
          <a:xfrm>
            <a:off x="4497388" y="3503613"/>
            <a:ext cx="1987550" cy="1673225"/>
            <a:chOff x="2360" y="2831"/>
            <a:chExt cx="1252" cy="1054"/>
          </a:xfrm>
        </p:grpSpPr>
        <p:sp>
          <p:nvSpPr>
            <p:cNvPr id="89107" name="Line 64"/>
            <p:cNvSpPr>
              <a:spLocks noChangeShapeType="1"/>
            </p:cNvSpPr>
            <p:nvPr/>
          </p:nvSpPr>
          <p:spPr bwMode="auto">
            <a:xfrm flipV="1">
              <a:off x="2987" y="3119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65"/>
            <p:cNvSpPr>
              <a:spLocks noChangeShapeType="1"/>
            </p:cNvSpPr>
            <p:nvPr/>
          </p:nvSpPr>
          <p:spPr bwMode="auto">
            <a:xfrm flipH="1" flipV="1">
              <a:off x="3249" y="3108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66"/>
            <p:cNvSpPr>
              <a:spLocks noChangeShapeType="1"/>
            </p:cNvSpPr>
            <p:nvPr/>
          </p:nvSpPr>
          <p:spPr bwMode="auto">
            <a:xfrm flipH="1">
              <a:off x="2549" y="3266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67"/>
            <p:cNvSpPr>
              <a:spLocks noChangeShapeType="1"/>
            </p:cNvSpPr>
            <p:nvPr/>
          </p:nvSpPr>
          <p:spPr bwMode="auto">
            <a:xfrm flipH="1">
              <a:off x="2464" y="3239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11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" y="3130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" y="3166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" y="35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722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5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" y="371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16" name="Group 168"/>
            <p:cNvGrpSpPr>
              <a:grpSpLocks/>
            </p:cNvGrpSpPr>
            <p:nvPr/>
          </p:nvGrpSpPr>
          <p:grpSpPr bwMode="auto">
            <a:xfrm>
              <a:off x="2950" y="2831"/>
              <a:ext cx="487" cy="413"/>
              <a:chOff x="-44" y="1473"/>
              <a:chExt cx="981" cy="1105"/>
            </a:xfrm>
          </p:grpSpPr>
          <p:pic>
            <p:nvPicPr>
              <p:cNvPr id="89129" name="Picture 1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30" name="Freeform 17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7" name="Group 171"/>
            <p:cNvGrpSpPr>
              <a:grpSpLocks/>
            </p:cNvGrpSpPr>
            <p:nvPr/>
          </p:nvGrpSpPr>
          <p:grpSpPr bwMode="auto">
            <a:xfrm>
              <a:off x="2799" y="3490"/>
              <a:ext cx="350" cy="304"/>
              <a:chOff x="-44" y="1473"/>
              <a:chExt cx="981" cy="1105"/>
            </a:xfrm>
          </p:grpSpPr>
          <p:pic>
            <p:nvPicPr>
              <p:cNvPr id="89127" name="Picture 1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8" name="Freeform 17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8" name="Group 174"/>
            <p:cNvGrpSpPr>
              <a:grpSpLocks/>
            </p:cNvGrpSpPr>
            <p:nvPr/>
          </p:nvGrpSpPr>
          <p:grpSpPr bwMode="auto">
            <a:xfrm>
              <a:off x="3190" y="3497"/>
              <a:ext cx="350" cy="304"/>
              <a:chOff x="-44" y="1473"/>
              <a:chExt cx="981" cy="1105"/>
            </a:xfrm>
          </p:grpSpPr>
          <p:pic>
            <p:nvPicPr>
              <p:cNvPr id="89125" name="Picture 1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6" name="Freeform 17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9" name="Group 177"/>
            <p:cNvGrpSpPr>
              <a:grpSpLocks/>
            </p:cNvGrpSpPr>
            <p:nvPr/>
          </p:nvGrpSpPr>
          <p:grpSpPr bwMode="auto">
            <a:xfrm flipH="1">
              <a:off x="2542" y="3346"/>
              <a:ext cx="350" cy="304"/>
              <a:chOff x="-44" y="1473"/>
              <a:chExt cx="981" cy="1105"/>
            </a:xfrm>
          </p:grpSpPr>
          <p:pic>
            <p:nvPicPr>
              <p:cNvPr id="89123" name="Picture 1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4" name="Freeform 1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20" name="Group 180"/>
            <p:cNvGrpSpPr>
              <a:grpSpLocks/>
            </p:cNvGrpSpPr>
            <p:nvPr/>
          </p:nvGrpSpPr>
          <p:grpSpPr bwMode="auto">
            <a:xfrm flipH="1">
              <a:off x="2399" y="2955"/>
              <a:ext cx="350" cy="304"/>
              <a:chOff x="-44" y="1473"/>
              <a:chExt cx="981" cy="1105"/>
            </a:xfrm>
          </p:grpSpPr>
          <p:pic>
            <p:nvPicPr>
              <p:cNvPr id="89121" name="Picture 18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2" name="Freeform 18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871" grpId="0"/>
      <p:bldP spid="1618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27" name="Line 111"/>
          <p:cNvSpPr>
            <a:spLocks noChangeShapeType="1"/>
          </p:cNvSpPr>
          <p:nvPr/>
        </p:nvSpPr>
        <p:spPr bwMode="auto">
          <a:xfrm>
            <a:off x="4997450" y="4103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>
            <a:off x="5018088" y="4103688"/>
            <a:ext cx="654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grpSp>
        <p:nvGrpSpPr>
          <p:cNvPr id="162919" name="Group 103"/>
          <p:cNvGrpSpPr>
            <a:grpSpLocks/>
          </p:cNvGrpSpPr>
          <p:nvPr/>
        </p:nvGrpSpPr>
        <p:grpSpPr bwMode="auto">
          <a:xfrm>
            <a:off x="4537075" y="3705225"/>
            <a:ext cx="501650" cy="555625"/>
            <a:chOff x="4317" y="401"/>
            <a:chExt cx="316" cy="350"/>
          </a:xfrm>
        </p:grpSpPr>
        <p:pic>
          <p:nvPicPr>
            <p:cNvPr id="91269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" y="58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270" name="Picture 105" descr="desktop_computer_stylized_sm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9" y="401"/>
              <a:ext cx="26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1142" name="Picture 2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P2P voice-over-IP: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80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488950"/>
          </a:xfrm>
        </p:spPr>
        <p:txBody>
          <a:bodyPr/>
          <a:lstStyle/>
          <a:p>
            <a:pPr marL="228600" indent="-2286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Skype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client operation:</a:t>
            </a:r>
          </a:p>
        </p:txBody>
      </p:sp>
      <p:sp>
        <p:nvSpPr>
          <p:cNvPr id="162901" name="Rectangle 3"/>
          <p:cNvSpPr>
            <a:spLocks noChangeArrowheads="1"/>
          </p:cNvSpPr>
          <p:nvPr/>
        </p:nvSpPr>
        <p:spPr bwMode="auto">
          <a:xfrm>
            <a:off x="492125" y="1781175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1. joins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network by contacting SN (IP address cached) using TCP</a:t>
            </a:r>
          </a:p>
        </p:txBody>
      </p:sp>
      <p:sp>
        <p:nvSpPr>
          <p:cNvPr id="162925" name="Rectangle 3"/>
          <p:cNvSpPr>
            <a:spLocks noChangeArrowheads="1"/>
          </p:cNvSpPr>
          <p:nvPr/>
        </p:nvSpPr>
        <p:spPr bwMode="auto">
          <a:xfrm>
            <a:off x="479425" y="2760663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2. logs-in </a:t>
            </a:r>
            <a:r>
              <a:rPr lang="en-US" sz="2400" i="0" dirty="0" smtClean="0">
                <a:latin typeface="Gill Sans MT" charset="0"/>
              </a:rPr>
              <a:t>(username, </a:t>
            </a:r>
            <a:r>
              <a:rPr lang="en-US" sz="2400" i="0" dirty="0">
                <a:latin typeface="Gill Sans MT" charset="0"/>
              </a:rPr>
              <a:t>password) to centralized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login server</a:t>
            </a:r>
          </a:p>
        </p:txBody>
      </p:sp>
      <p:sp>
        <p:nvSpPr>
          <p:cNvPr id="162928" name="Line 112"/>
          <p:cNvSpPr>
            <a:spLocks noChangeShapeType="1"/>
          </p:cNvSpPr>
          <p:nvPr/>
        </p:nvSpPr>
        <p:spPr bwMode="auto">
          <a:xfrm>
            <a:off x="4899025" y="2655888"/>
            <a:ext cx="0" cy="1044575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9" name="Rectangle 3"/>
          <p:cNvSpPr>
            <a:spLocks noChangeArrowheads="1"/>
          </p:cNvSpPr>
          <p:nvPr/>
        </p:nvSpPr>
        <p:spPr bwMode="auto">
          <a:xfrm>
            <a:off x="477838" y="3827463"/>
            <a:ext cx="36623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3. obtains IP address for callee from SN, SN overlay</a:t>
            </a:r>
          </a:p>
          <a:p>
            <a:pPr marL="576263" lvl="1" indent="-179388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latin typeface="Gill Sans MT" charset="0"/>
              </a:rPr>
              <a:t>or client buddy list</a:t>
            </a:r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4967288" y="3973513"/>
            <a:ext cx="739775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 flipV="1">
            <a:off x="6032500" y="3113088"/>
            <a:ext cx="379413" cy="512762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2" name="Line 116"/>
          <p:cNvSpPr>
            <a:spLocks noChangeShapeType="1"/>
          </p:cNvSpPr>
          <p:nvPr/>
        </p:nvSpPr>
        <p:spPr bwMode="auto">
          <a:xfrm>
            <a:off x="6326188" y="4083050"/>
            <a:ext cx="827087" cy="381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3" name="Line 117"/>
          <p:cNvSpPr>
            <a:spLocks noChangeShapeType="1"/>
          </p:cNvSpPr>
          <p:nvPr/>
        </p:nvSpPr>
        <p:spPr bwMode="auto">
          <a:xfrm flipV="1">
            <a:off x="4995863" y="2722563"/>
            <a:ext cx="771525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4" name="Rectangle 3"/>
          <p:cNvSpPr>
            <a:spLocks noChangeArrowheads="1"/>
          </p:cNvSpPr>
          <p:nvPr/>
        </p:nvSpPr>
        <p:spPr bwMode="auto">
          <a:xfrm>
            <a:off x="477838" y="5173663"/>
            <a:ext cx="36623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4. initiate call directly to callee</a:t>
            </a:r>
          </a:p>
        </p:txBody>
      </p:sp>
      <p:grpSp>
        <p:nvGrpSpPr>
          <p:cNvPr id="91154" name="Group 120"/>
          <p:cNvGrpSpPr>
            <a:grpSpLocks/>
          </p:cNvGrpSpPr>
          <p:nvPr/>
        </p:nvGrpSpPr>
        <p:grpSpPr bwMode="auto">
          <a:xfrm>
            <a:off x="4246563" y="1876425"/>
            <a:ext cx="1244600" cy="1171575"/>
            <a:chOff x="2675" y="1182"/>
            <a:chExt cx="784" cy="738"/>
          </a:xfrm>
        </p:grpSpPr>
        <p:sp>
          <p:nvSpPr>
            <p:cNvPr id="91235" name="Text Box 120"/>
            <p:cNvSpPr txBox="1">
              <a:spLocks noChangeArrowheads="1"/>
            </p:cNvSpPr>
            <p:nvPr/>
          </p:nvSpPr>
          <p:spPr bwMode="auto">
            <a:xfrm>
              <a:off x="2675" y="1623"/>
              <a:ext cx="7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91236" name="Group 122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91237" name="Freeform 12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67" name="Rectangle 124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39" name="Freeform 12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40" name="Freeform 12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70" name="Rectangle 127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2" name="Group 12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19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7" name="AutoShape 130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2" name="Rectangle 131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4" name="Group 13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19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5" name="AutoShape 134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4" name="Rectangle 135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75" name="Rectangle 136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7" name="Group 13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9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3" name="AutoShape 139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91248" name="Freeform 14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1249" name="Group 14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19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1" name="AutoShape 143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9" name="Rectangle 14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1" name="Freeform 14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52" name="Freeform 14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2" name="Oval 147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4" name="Freeform 14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4" name="AutoShape 149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5" name="AutoShape 150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6" name="Oval 151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7" name="Oval 152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8188" name="Oval 153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9" name="Rectangle 154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91155" name="Group 155"/>
          <p:cNvGrpSpPr>
            <a:grpSpLocks/>
          </p:cNvGrpSpPr>
          <p:nvPr/>
        </p:nvGrpSpPr>
        <p:grpSpPr bwMode="auto">
          <a:xfrm>
            <a:off x="4735513" y="1339850"/>
            <a:ext cx="3976687" cy="4435475"/>
            <a:chOff x="2983" y="844"/>
            <a:chExt cx="2505" cy="2794"/>
          </a:xfrm>
        </p:grpSpPr>
        <p:sp>
          <p:nvSpPr>
            <p:cNvPr id="88085" name="Line 15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6" name="Line 15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7" name="Line 158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159" name="Group 159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1231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2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4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1160" name="Group 164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121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211" name="Group 166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1212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3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4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5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1216" name="Group 171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9" name="Picture 17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30" name="Freeform 17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7" name="Group 174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7" name="Picture 17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8" name="Freeform 17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8" name="Group 177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5" name="Picture 17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6" name="Freeform 17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9" name="Group 180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3" name="Picture 18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4" name="Freeform 18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20" name="Group 183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1" name="Picture 184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2" name="Freeform 185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1161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2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63" name="Group 188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1208" name="Picture 18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209" name="Freeform 19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64" name="Group 191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1184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5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6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7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1188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89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1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2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193" name="Group 201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1206" name="Picture 20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7" name="Freeform 20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4" name="Group 204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1204" name="Picture 20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5" name="Freeform 20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5" name="Group 207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1202" name="Picture 20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3" name="Freeform 20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6" name="Group 210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1200" name="Picture 21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1" name="Freeform 21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7" name="Group 213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1198" name="Picture 21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199" name="Freeform 21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1165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6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7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8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69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0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1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72" name="Group 223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1182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3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3" name="Group 226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1180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1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4" name="Group 229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117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5" name="Group 232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1176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7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9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1" grpId="0"/>
      <p:bldP spid="162925" grpId="0"/>
      <p:bldP spid="162929" grpId="0"/>
      <p:bldP spid="1629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192"/>
          <p:cNvGrpSpPr>
            <a:grpSpLocks/>
          </p:cNvGrpSpPr>
          <p:nvPr/>
        </p:nvGrpSpPr>
        <p:grpSpPr bwMode="auto">
          <a:xfrm>
            <a:off x="4746625" y="1328738"/>
            <a:ext cx="3976688" cy="4435475"/>
            <a:chOff x="2983" y="844"/>
            <a:chExt cx="2505" cy="2794"/>
          </a:xfrm>
        </p:grpSpPr>
        <p:sp>
          <p:nvSpPr>
            <p:cNvPr id="89106" name="Line 193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7" name="Line 194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8" name="Line 195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04" name="Group 196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3276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7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8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9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3205" name="Group 201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325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56" name="Group 203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3257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8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9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60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3261" name="Group 208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4" name="Picture 209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5" name="Freeform 210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2" name="Group 211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2" name="Picture 21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3" name="Freeform 21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3" name="Group 214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0" name="Picture 21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1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4" name="Group 217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8" name="Picture 21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9" name="Freeform 21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5" name="Group 220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6" name="Picture 22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7" name="Freeform 22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320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07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08" name="Group 225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3253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54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09" name="Group 228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3229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0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1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2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323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7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38" name="Group 238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3251" name="Picture 23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2" name="Freeform 240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39" name="Group 241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3249" name="Picture 24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0" name="Freeform 24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0" name="Group 244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3247" name="Picture 2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8" name="Freeform 2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1" name="Group 247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3245" name="Picture 24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6" name="Freeform 24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2" name="Group 250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3243" name="Picture 25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4" name="Freeform 25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3210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1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2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13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4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5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6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17" name="Group 260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3227" name="Picture 2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8" name="Freeform 2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8" name="Group 263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3225" name="Picture 26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6" name="Freeform 26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9" name="Group 266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3223" name="Picture 2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4" name="Freeform 2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20" name="Group 269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3221" name="Picture 2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2" name="Freeform 2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320800"/>
            <a:ext cx="3932238" cy="26670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problem:</a:t>
            </a:r>
            <a:r>
              <a:rPr lang="en-US" sz="2400" dirty="0">
                <a:latin typeface="Gill Sans MT" charset="0"/>
              </a:rPr>
              <a:t> both Alice, Bob are behind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sz="2400" dirty="0">
                <a:latin typeface="Gill Sans MT" charset="0"/>
              </a:rPr>
              <a:t>NATs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NAT prevents outside peer from initiating connection to insider peer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inside peer </a:t>
            </a:r>
            <a:r>
              <a:rPr lang="en-US" sz="2000" i="1" dirty="0">
                <a:latin typeface="Gill Sans MT" charset="0"/>
              </a:rPr>
              <a:t>can</a:t>
            </a:r>
            <a:r>
              <a:rPr lang="en-US" sz="2000" dirty="0">
                <a:latin typeface="Gill Sans MT" charset="0"/>
              </a:rPr>
              <a:t> initiate connection to outside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93189" name="Picture 36" descr="Ali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298825"/>
            <a:ext cx="3413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37" descr="Bo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271713"/>
            <a:ext cx="4318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57" name="Line 185"/>
          <p:cNvSpPr>
            <a:spLocks noChangeShapeType="1"/>
          </p:cNvSpPr>
          <p:nvPr/>
        </p:nvSpPr>
        <p:spPr bwMode="auto">
          <a:xfrm>
            <a:off x="4986338" y="3852863"/>
            <a:ext cx="882650" cy="1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8" name="Line 186"/>
          <p:cNvSpPr>
            <a:spLocks noChangeShapeType="1"/>
          </p:cNvSpPr>
          <p:nvPr/>
        </p:nvSpPr>
        <p:spPr bwMode="auto">
          <a:xfrm flipV="1">
            <a:off x="5834063" y="2819400"/>
            <a:ext cx="752475" cy="10128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9" name="Line 187"/>
          <p:cNvSpPr>
            <a:spLocks noChangeShapeType="1"/>
          </p:cNvSpPr>
          <p:nvPr/>
        </p:nvSpPr>
        <p:spPr bwMode="auto">
          <a:xfrm>
            <a:off x="5945188" y="2436813"/>
            <a:ext cx="674687" cy="37147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60" name="Rectangle 3"/>
          <p:cNvSpPr>
            <a:spLocks noChangeArrowheads="1"/>
          </p:cNvSpPr>
          <p:nvPr/>
        </p:nvSpPr>
        <p:spPr bwMode="auto">
          <a:xfrm>
            <a:off x="379413" y="3568700"/>
            <a:ext cx="43243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relay solution:</a:t>
            </a:r>
            <a:r>
              <a:rPr lang="en-US" sz="2400" dirty="0">
                <a:latin typeface="Gill Sans MT" charset="0"/>
              </a:rPr>
              <a:t> Alice, Bob maintain open connection 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    to their SNs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 signals her SN to connect to Bob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 over open connection Bob initially initiated to his SN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endParaRPr lang="en-US" dirty="0">
              <a:latin typeface="Gill Sans MT" charset="0"/>
            </a:endParaRPr>
          </a:p>
        </p:txBody>
      </p:sp>
      <p:pic>
        <p:nvPicPr>
          <p:cNvPr id="93195" name="Picture 191" descr="underline_base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663" y="8874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52400"/>
            <a:ext cx="7772400" cy="9572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Skype: peers as relays</a:t>
            </a:r>
          </a:p>
        </p:txBody>
      </p:sp>
      <p:pic>
        <p:nvPicPr>
          <p:cNvPr id="93197" name="Picture 55" descr="kw_skype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7075" y="4002088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8" name="Group 278"/>
          <p:cNvGrpSpPr>
            <a:grpSpLocks/>
          </p:cNvGrpSpPr>
          <p:nvPr/>
        </p:nvGrpSpPr>
        <p:grpSpPr bwMode="auto">
          <a:xfrm>
            <a:off x="4441825" y="3678238"/>
            <a:ext cx="555625" cy="482600"/>
            <a:chOff x="-44" y="1473"/>
            <a:chExt cx="981" cy="1105"/>
          </a:xfrm>
        </p:grpSpPr>
        <p:pic>
          <p:nvPicPr>
            <p:cNvPr id="93199" name="Picture 279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00" name="Freeform 2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29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9.4 protocols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applications: RTP, SIP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Real-Time Protocol (RTP)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5731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specifies packet structure for packets carrying audio, video data</a:t>
            </a:r>
          </a:p>
          <a:p>
            <a:pPr>
              <a:defRPr/>
            </a:pPr>
            <a:r>
              <a:rPr lang="en-US" dirty="0"/>
              <a:t>RFC 3550</a:t>
            </a:r>
          </a:p>
          <a:p>
            <a:pPr>
              <a:defRPr/>
            </a:pPr>
            <a:r>
              <a:rPr lang="en-US" dirty="0"/>
              <a:t>RTP packet provides </a:t>
            </a:r>
          </a:p>
          <a:p>
            <a:pPr lvl="1">
              <a:defRPr/>
            </a:pPr>
            <a:r>
              <a:rPr lang="en-US" dirty="0"/>
              <a:t>payload type identification</a:t>
            </a:r>
          </a:p>
          <a:p>
            <a:pPr lvl="1">
              <a:defRPr/>
            </a:pPr>
            <a:r>
              <a:rPr lang="en-US" dirty="0"/>
              <a:t>packet sequence numbering</a:t>
            </a:r>
          </a:p>
          <a:p>
            <a:pPr lvl="1">
              <a:defRPr/>
            </a:pPr>
            <a:r>
              <a:rPr lang="en-US" dirty="0"/>
              <a:t>time stamping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3225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in end systems</a:t>
            </a:r>
          </a:p>
          <a:p>
            <a:pPr>
              <a:defRPr/>
            </a:pPr>
            <a:r>
              <a:rPr lang="en-US" dirty="0"/>
              <a:t>RTP packets encapsulated in UDP segments</a:t>
            </a:r>
          </a:p>
          <a:p>
            <a:pPr>
              <a:defRPr/>
            </a:pPr>
            <a:r>
              <a:rPr lang="en-US" dirty="0"/>
              <a:t>interoperability: if two </a:t>
            </a:r>
            <a:r>
              <a:rPr lang="en-US" dirty="0" smtClean="0"/>
              <a:t>VoIP applications </a:t>
            </a:r>
            <a:r>
              <a:rPr lang="en-US" dirty="0"/>
              <a:t>run RTP</a:t>
            </a:r>
            <a:r>
              <a:rPr lang="en-US" dirty="0" smtClean="0"/>
              <a:t>, </a:t>
            </a:r>
            <a:r>
              <a:rPr lang="en-US" dirty="0"/>
              <a:t>they may be able to work together</a:t>
            </a:r>
          </a:p>
        </p:txBody>
      </p:sp>
      <p:pic>
        <p:nvPicPr>
          <p:cNvPr id="97286" name="Picture 2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on top of UDP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429000" y="25717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1" name="Picture 4" descr="Rtp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478213"/>
            <a:ext cx="3000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712788" y="1298575"/>
            <a:ext cx="68722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RTP libraries provide transport-layer interface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that extends UDP: 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port numbers, IP addresses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payload type identification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packet sequence numbering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time-stamping</a:t>
            </a:r>
          </a:p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5" name="Picture 19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8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75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3" y="1309688"/>
            <a:ext cx="4103687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xample: </a:t>
            </a:r>
            <a:r>
              <a:rPr lang="en-US" dirty="0"/>
              <a:t>sending 64 kbps PCM-encoded voice over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application collects encoded data in chunks, e.g., every 20 msec = 160 bytes in a </a:t>
            </a:r>
            <a:r>
              <a:rPr lang="en-US" dirty="0" smtClean="0"/>
              <a:t>chunk</a:t>
            </a:r>
            <a:endParaRPr lang="en-US" dirty="0"/>
          </a:p>
          <a:p>
            <a:pPr>
              <a:defRPr/>
            </a:pPr>
            <a:r>
              <a:rPr lang="en-US" dirty="0"/>
              <a:t>audio chunk + RTP header form RTP packet, which is encapsulated in UDP segment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328738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header indicates type of audio encoding in each packet</a:t>
            </a:r>
          </a:p>
          <a:p>
            <a:pPr lvl="1">
              <a:defRPr/>
            </a:pPr>
            <a:r>
              <a:rPr lang="en-US" dirty="0" smtClean="0"/>
              <a:t>sender </a:t>
            </a:r>
            <a:r>
              <a:rPr lang="en-US" dirty="0"/>
              <a:t>can change encoding during </a:t>
            </a:r>
            <a:r>
              <a:rPr lang="en-US" dirty="0" smtClean="0"/>
              <a:t>conference </a:t>
            </a:r>
            <a:endParaRPr lang="en-US" dirty="0"/>
          </a:p>
          <a:p>
            <a:pPr>
              <a:defRPr/>
            </a:pPr>
            <a:r>
              <a:rPr lang="en-US" dirty="0"/>
              <a:t>RTP header also contains sequence numbers, </a:t>
            </a:r>
            <a:r>
              <a:rPr lang="en-US" dirty="0" smtClean="0"/>
              <a:t>timestamps</a:t>
            </a:r>
            <a:endParaRPr lang="en-US" dirty="0"/>
          </a:p>
        </p:txBody>
      </p:sp>
      <p:pic>
        <p:nvPicPr>
          <p:cNvPr id="101382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and QoS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573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does </a:t>
            </a:r>
            <a:r>
              <a:rPr lang="en-US" i="1" dirty="0">
                <a:solidFill>
                  <a:srgbClr val="000099"/>
                </a:solidFill>
              </a:rPr>
              <a:t>not </a:t>
            </a:r>
            <a:r>
              <a:rPr lang="en-US" dirty="0"/>
              <a:t>provide any mechanism to ensure timely data delivery or other QoS  </a:t>
            </a:r>
            <a:r>
              <a:rPr lang="en-US" dirty="0" smtClean="0"/>
              <a:t>guarantees</a:t>
            </a:r>
            <a:endParaRPr lang="en-US" dirty="0"/>
          </a:p>
          <a:p>
            <a:pPr>
              <a:defRPr/>
            </a:pPr>
            <a:r>
              <a:rPr lang="en-US" dirty="0"/>
              <a:t>RTP encapsulation </a:t>
            </a:r>
            <a:r>
              <a:rPr lang="en-US" dirty="0" smtClean="0"/>
              <a:t>only </a:t>
            </a:r>
            <a:r>
              <a:rPr lang="en-US" dirty="0"/>
              <a:t>seen at end systems (</a:t>
            </a:r>
            <a:r>
              <a:rPr lang="en-US" i="1" dirty="0" smtClean="0">
                <a:solidFill>
                  <a:srgbClr val="000099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/>
              <a:t>by intermediate </a:t>
            </a:r>
            <a:r>
              <a:rPr lang="en-US" dirty="0" smtClean="0"/>
              <a:t>routers)</a:t>
            </a:r>
            <a:endParaRPr lang="en-US" dirty="0"/>
          </a:p>
          <a:p>
            <a:pPr lvl="1">
              <a:defRPr/>
            </a:pPr>
            <a:r>
              <a:rPr lang="en-US" sz="2800" dirty="0"/>
              <a:t>routers </a:t>
            </a:r>
            <a:r>
              <a:rPr lang="en-US" sz="2800" dirty="0" smtClean="0"/>
              <a:t>provide </a:t>
            </a:r>
            <a:r>
              <a:rPr lang="en-US" sz="2800" dirty="0"/>
              <a:t>best-effort service, making no special effort to ensure that RTP packets arrive at destination in timely </a:t>
            </a:r>
            <a:r>
              <a:rPr lang="en-US" sz="2800" dirty="0" smtClean="0"/>
              <a:t>matter</a:t>
            </a:r>
            <a:endParaRPr lang="en-US" sz="2800" dirty="0"/>
          </a:p>
          <a:p>
            <a:pPr>
              <a:defRPr/>
            </a:pPr>
            <a:endParaRPr lang="en-US" sz="1800" dirty="0"/>
          </a:p>
        </p:txBody>
      </p:sp>
      <p:pic>
        <p:nvPicPr>
          <p:cNvPr id="103429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7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71500" y="2130425"/>
            <a:ext cx="85725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payload type (7 bits): </a:t>
            </a:r>
            <a:r>
              <a:rPr lang="en-US" sz="2400" i="0" dirty="0">
                <a:latin typeface="+mn-lt"/>
              </a:rPr>
              <a:t>indicates type of encoding currently being </a:t>
            </a:r>
            <a:br>
              <a:rPr lang="en-US" sz="2400" i="0" dirty="0">
                <a:latin typeface="+mn-lt"/>
              </a:rPr>
            </a:br>
            <a:r>
              <a:rPr lang="en-US" sz="2400" i="0" dirty="0">
                <a:latin typeface="+mn-lt"/>
              </a:rPr>
              <a:t>used.  If sender changes encoding during call, sender </a:t>
            </a:r>
          </a:p>
          <a:p>
            <a:pPr>
              <a:defRPr/>
            </a:pPr>
            <a:r>
              <a:rPr lang="en-US" sz="2400" i="0" dirty="0">
                <a:latin typeface="+mn-lt"/>
              </a:rPr>
              <a:t>informs receiver via  payload type field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0: PCM mu-law, 64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3: GSM, 13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7: LPC, 2.4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26: Motion JPEG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31: H.261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33: MPEG2 video</a:t>
            </a:r>
          </a:p>
          <a:p>
            <a:pPr lvl="1">
              <a:defRPr/>
            </a:pPr>
            <a:endParaRPr lang="en-US" sz="2400" i="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sequence # (16 bits): </a:t>
            </a:r>
            <a:r>
              <a:rPr lang="en-US" sz="2400" i="0" dirty="0">
                <a:latin typeface="+mn-lt"/>
              </a:rPr>
              <a:t>increment by one for each RTP packet sent</a:t>
            </a:r>
          </a:p>
          <a:p>
            <a:pPr marL="800100" lvl="1" indent="-342900"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400" i="0" dirty="0">
                <a:latin typeface="+mn-lt"/>
              </a:rPr>
              <a:t>detect packet loss, restore packet sequence</a:t>
            </a:r>
          </a:p>
        </p:txBody>
      </p:sp>
      <p:pic>
        <p:nvPicPr>
          <p:cNvPr id="105477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8" name="Group 1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5479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1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484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5485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5486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5487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5488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4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2144713"/>
            <a:ext cx="7985125" cy="4114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timestamp </a:t>
            </a:r>
            <a:r>
              <a:rPr lang="en-US" i="1" dirty="0">
                <a:solidFill>
                  <a:srgbClr val="CC0000"/>
                </a:solidFill>
              </a:rPr>
              <a:t>field (32 </a:t>
            </a:r>
            <a:r>
              <a:rPr lang="en-US" i="1" dirty="0" smtClean="0">
                <a:solidFill>
                  <a:srgbClr val="CC0000"/>
                </a:solidFill>
              </a:rPr>
              <a:t>bits </a:t>
            </a:r>
            <a:r>
              <a:rPr lang="en-US" i="1" dirty="0">
                <a:solidFill>
                  <a:srgbClr val="CC0000"/>
                </a:solidFill>
              </a:rPr>
              <a:t>long):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sampling instant of first byte in this RTP data packet</a:t>
            </a:r>
          </a:p>
          <a:p>
            <a:pPr lvl="1">
              <a:defRPr/>
            </a:pPr>
            <a:r>
              <a:rPr lang="en-US" dirty="0"/>
              <a:t>for audio, timestamp clock </a:t>
            </a:r>
            <a:r>
              <a:rPr lang="en-US" dirty="0" smtClean="0"/>
              <a:t>increments </a:t>
            </a:r>
            <a:r>
              <a:rPr lang="en-US" dirty="0"/>
              <a:t>by one for each sampling period </a:t>
            </a:r>
            <a:r>
              <a:rPr lang="en-US" dirty="0" smtClean="0"/>
              <a:t>(e.g., </a:t>
            </a:r>
            <a:r>
              <a:rPr lang="en-US" dirty="0"/>
              <a:t>each 125 usecs for 8 KHz sampling clock) </a:t>
            </a:r>
          </a:p>
          <a:p>
            <a:pPr lvl="1">
              <a:defRPr/>
            </a:pPr>
            <a:r>
              <a:rPr lang="en-US" dirty="0"/>
              <a:t>if application generates chunks of 160 encoded samples, </a:t>
            </a:r>
            <a:r>
              <a:rPr lang="en-US" dirty="0" smtClean="0"/>
              <a:t>timestamp </a:t>
            </a:r>
            <a:r>
              <a:rPr lang="en-US" dirty="0"/>
              <a:t>increases by 160 for each RTP packet when source is active. Timestamp clock continues to increase at constant rate when source is inactive.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SSRC field (32 bits long):</a:t>
            </a:r>
            <a:r>
              <a:rPr lang="en-US" sz="2000" b="1" i="1" dirty="0">
                <a:solidFill>
                  <a:srgbClr val="CC0000"/>
                </a:solidFill>
              </a:rPr>
              <a:t> </a:t>
            </a:r>
            <a:r>
              <a:rPr lang="en-US" sz="2000" i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identifies source of </a:t>
            </a:r>
            <a:r>
              <a:rPr lang="en-US" sz="2400" dirty="0" smtClean="0"/>
              <a:t> </a:t>
            </a:r>
            <a:r>
              <a:rPr lang="en-US" sz="2400" dirty="0"/>
              <a:t>RTP stream. Each stream in RTP session </a:t>
            </a:r>
            <a:r>
              <a:rPr lang="en-US" sz="2400" dirty="0" smtClean="0"/>
              <a:t>has distinct SSRC</a:t>
            </a:r>
            <a:endParaRPr lang="en-US" sz="24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526" name="Group 9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7527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532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7533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7534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7535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7536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2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61975" y="1433513"/>
            <a:ext cx="4149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example: 8,000 samples/sec, 256 quantized values: 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0" u="sng" dirty="0">
                <a:solidFill>
                  <a:srgbClr val="CC0000"/>
                </a:solidFill>
              </a:rPr>
              <a:t>e</a:t>
            </a:r>
            <a:r>
              <a:rPr lang="en-US" i="0" u="sng" dirty="0" smtClean="0">
                <a:solidFill>
                  <a:srgbClr val="CC0000"/>
                </a:solidFill>
              </a:rPr>
              <a:t>xample rates</a:t>
            </a:r>
            <a:endParaRPr lang="en-US" i="0" dirty="0" smtClean="0">
              <a:solidFill>
                <a:srgbClr val="CC0000"/>
              </a:solidFill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Internet telephony: 5.3 kbps and up</a:t>
            </a:r>
            <a:endParaRPr lang="en-US" sz="2400" i="0" dirty="0"/>
          </a:p>
        </p:txBody>
      </p:sp>
      <p:pic>
        <p:nvPicPr>
          <p:cNvPr id="22533" name="Picture 2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4727575" y="2008188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RTSP/RTP </a:t>
            </a:r>
            <a:r>
              <a:rPr lang="en-US" sz="4000" dirty="0" smtClean="0"/>
              <a:t>programming assignment</a:t>
            </a:r>
            <a:endParaRPr lang="en-US" sz="40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 a server that encapsulates stored video frames into RTP packets</a:t>
            </a:r>
          </a:p>
          <a:p>
            <a:pPr lvl="1">
              <a:defRPr/>
            </a:pPr>
            <a:r>
              <a:rPr lang="en-US" dirty="0"/>
              <a:t>grab video frame, add RTP headers, create UDP segments, send segments to UDP socket</a:t>
            </a:r>
          </a:p>
          <a:p>
            <a:pPr lvl="1">
              <a:defRPr/>
            </a:pPr>
            <a:r>
              <a:rPr lang="en-US" dirty="0"/>
              <a:t>include seq numbers and time stamps</a:t>
            </a:r>
          </a:p>
          <a:p>
            <a:pPr lvl="1">
              <a:defRPr/>
            </a:pPr>
            <a:r>
              <a:rPr lang="en-US" dirty="0"/>
              <a:t>client RTP provided for you</a:t>
            </a:r>
          </a:p>
          <a:p>
            <a:pPr>
              <a:defRPr/>
            </a:pPr>
            <a:r>
              <a:rPr lang="en-US" dirty="0"/>
              <a:t>also write client side of RTSP</a:t>
            </a:r>
          </a:p>
          <a:p>
            <a:pPr lvl="1">
              <a:defRPr/>
            </a:pPr>
            <a:r>
              <a:rPr lang="en-US" dirty="0"/>
              <a:t>issue play/pause commands</a:t>
            </a:r>
          </a:p>
          <a:p>
            <a:pPr lvl="1">
              <a:defRPr/>
            </a:pPr>
            <a:r>
              <a:rPr lang="en-US" dirty="0"/>
              <a:t>server RTSP provided for you</a:t>
            </a:r>
          </a:p>
        </p:txBody>
      </p:sp>
      <p:pic>
        <p:nvPicPr>
          <p:cNvPr id="109573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64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Real-Time Control Protocol (RTCP)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60825" cy="5186363"/>
          </a:xfrm>
        </p:spPr>
        <p:txBody>
          <a:bodyPr/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each participant in RTP session periodically </a:t>
            </a:r>
            <a:r>
              <a:rPr lang="en-US" dirty="0" smtClean="0"/>
              <a:t>sends RTCP </a:t>
            </a:r>
            <a:r>
              <a:rPr lang="en-US" dirty="0"/>
              <a:t>control packets to all other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1289050"/>
            <a:ext cx="418623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each RTCP packet contains sender and/or receiver reports</a:t>
            </a:r>
          </a:p>
          <a:p>
            <a:pPr lvl="1">
              <a:defRPr/>
            </a:pPr>
            <a:r>
              <a:rPr lang="en-US" dirty="0"/>
              <a:t>report statistics useful to  application: # packets sent, # packets lost, interarrival </a:t>
            </a:r>
            <a:r>
              <a:rPr lang="en-US" dirty="0" smtClean="0"/>
              <a:t>jitter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eedback used to control performance</a:t>
            </a:r>
          </a:p>
          <a:p>
            <a:pPr lvl="1">
              <a:defRPr/>
            </a:pPr>
            <a:r>
              <a:rPr lang="en-US" dirty="0" smtClean="0"/>
              <a:t>sender may modify its transmissions based on  feedback</a:t>
            </a:r>
            <a:endParaRPr lang="en-US" dirty="0"/>
          </a:p>
        </p:txBody>
      </p:sp>
      <p:pic>
        <p:nvPicPr>
          <p:cNvPr id="111622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338" y="8699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2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RTCP: multiple multicast senders</a:t>
            </a:r>
            <a:endParaRPr lang="en-US" sz="4000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678262" y="4031847"/>
            <a:ext cx="8189361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each RTP session: typically a single multicast address; all RTP /RTCP packets belonging to session use multicast address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RTP, RTCP packets distinguished from each other via distinct port numbers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to limit traffic, each participant reduces RTCP traffic as number of conference participants increases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1366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8112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44"/>
          <p:cNvSpPr>
            <a:spLocks noChangeShapeType="1"/>
          </p:cNvSpPr>
          <p:nvPr/>
        </p:nvSpPr>
        <p:spPr bwMode="auto">
          <a:xfrm>
            <a:off x="3979863" y="1371600"/>
            <a:ext cx="14287" cy="1019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6" name="Line 245"/>
          <p:cNvSpPr>
            <a:spLocks noChangeShapeType="1"/>
          </p:cNvSpPr>
          <p:nvPr/>
        </p:nvSpPr>
        <p:spPr bwMode="auto">
          <a:xfrm>
            <a:off x="4533900" y="2971800"/>
            <a:ext cx="730250" cy="5238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8" name="Line 247"/>
          <p:cNvSpPr>
            <a:spLocks noChangeShapeType="1"/>
          </p:cNvSpPr>
          <p:nvPr/>
        </p:nvSpPr>
        <p:spPr bwMode="auto">
          <a:xfrm flipH="1">
            <a:off x="2759075" y="2847975"/>
            <a:ext cx="1090613" cy="5730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13673" name="Group 542"/>
          <p:cNvGrpSpPr>
            <a:grpSpLocks/>
          </p:cNvGrpSpPr>
          <p:nvPr/>
        </p:nvGrpSpPr>
        <p:grpSpPr bwMode="auto">
          <a:xfrm>
            <a:off x="2087563" y="3206750"/>
            <a:ext cx="823912" cy="674688"/>
            <a:chOff x="-44" y="1473"/>
            <a:chExt cx="981" cy="1105"/>
          </a:xfrm>
        </p:grpSpPr>
        <p:pic>
          <p:nvPicPr>
            <p:cNvPr id="113732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33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4" name="Group 249"/>
          <p:cNvGrpSpPr>
            <a:grpSpLocks/>
          </p:cNvGrpSpPr>
          <p:nvPr/>
        </p:nvGrpSpPr>
        <p:grpSpPr bwMode="auto">
          <a:xfrm>
            <a:off x="3789363" y="1131888"/>
            <a:ext cx="463550" cy="609600"/>
            <a:chOff x="4140" y="429"/>
            <a:chExt cx="1425" cy="2396"/>
          </a:xfrm>
        </p:grpSpPr>
        <p:sp>
          <p:nvSpPr>
            <p:cNvPr id="11370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0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0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4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5" name="AutoShape 257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0" name="Rectangle 258"/>
            <p:cNvSpPr>
              <a:spLocks noChangeArrowheads="1"/>
            </p:cNvSpPr>
            <p:nvPr/>
          </p:nvSpPr>
          <p:spPr bwMode="auto">
            <a:xfrm>
              <a:off x="4223" y="1022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AutoShape 26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694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3" name="Rectangle 263"/>
            <p:cNvSpPr>
              <a:spLocks noChangeArrowheads="1"/>
            </p:cNvSpPr>
            <p:nvPr/>
          </p:nvSpPr>
          <p:spPr bwMode="auto">
            <a:xfrm>
              <a:off x="4228" y="165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1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1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371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71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" name="AutoShape 26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9" name="AutoShape 270"/>
              <p:cNvSpPr>
                <a:spLocks noChangeArrowheads="1"/>
              </p:cNvSpPr>
              <p:nvPr/>
            </p:nvSpPr>
            <p:spPr bwMode="auto">
              <a:xfrm>
                <a:off x="634" y="2587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7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1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Oval 274"/>
            <p:cNvSpPr>
              <a:spLocks noChangeArrowheads="1"/>
            </p:cNvSpPr>
            <p:nvPr/>
          </p:nvSpPr>
          <p:spPr bwMode="auto">
            <a:xfrm>
              <a:off x="5516" y="2613"/>
              <a:ext cx="49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3" name="AutoShape 277"/>
            <p:cNvSpPr>
              <a:spLocks noChangeArrowheads="1"/>
            </p:cNvSpPr>
            <p:nvPr/>
          </p:nvSpPr>
          <p:spPr bwMode="auto">
            <a:xfrm>
              <a:off x="4203" y="2713"/>
              <a:ext cx="1074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4" name="Oval 278"/>
            <p:cNvSpPr>
              <a:spLocks noChangeArrowheads="1"/>
            </p:cNvSpPr>
            <p:nvPr/>
          </p:nvSpPr>
          <p:spPr bwMode="auto">
            <a:xfrm>
              <a:off x="4306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5" name="Oval 279"/>
            <p:cNvSpPr>
              <a:spLocks noChangeArrowheads="1"/>
            </p:cNvSpPr>
            <p:nvPr/>
          </p:nvSpPr>
          <p:spPr bwMode="auto">
            <a:xfrm>
              <a:off x="4486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6" name="Oval 280"/>
            <p:cNvSpPr>
              <a:spLocks noChangeArrowheads="1"/>
            </p:cNvSpPr>
            <p:nvPr/>
          </p:nvSpPr>
          <p:spPr bwMode="auto">
            <a:xfrm>
              <a:off x="4662" y="2382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7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113675" name="Freeform 7"/>
          <p:cNvSpPr>
            <a:spLocks/>
          </p:cNvSpPr>
          <p:nvPr/>
        </p:nvSpPr>
        <p:spPr bwMode="auto">
          <a:xfrm>
            <a:off x="3286125" y="1960563"/>
            <a:ext cx="1504950" cy="1341437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3676" name="Group 542"/>
          <p:cNvGrpSpPr>
            <a:grpSpLocks/>
          </p:cNvGrpSpPr>
          <p:nvPr/>
        </p:nvGrpSpPr>
        <p:grpSpPr bwMode="auto">
          <a:xfrm flipH="1">
            <a:off x="5075238" y="3195638"/>
            <a:ext cx="804862" cy="630237"/>
            <a:chOff x="-44" y="1473"/>
            <a:chExt cx="981" cy="1105"/>
          </a:xfrm>
        </p:grpSpPr>
        <p:pic>
          <p:nvPicPr>
            <p:cNvPr id="11369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13677" name="Rectangle 2"/>
          <p:cNvSpPr>
            <a:spLocks noChangeArrowheads="1"/>
          </p:cNvSpPr>
          <p:nvPr/>
        </p:nvSpPr>
        <p:spPr bwMode="auto">
          <a:xfrm>
            <a:off x="5994400" y="2738438"/>
            <a:ext cx="7112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33124" name="Group 133123"/>
          <p:cNvGrpSpPr>
            <a:grpSpLocks/>
          </p:cNvGrpSpPr>
          <p:nvPr/>
        </p:nvGrpSpPr>
        <p:grpSpPr bwMode="auto">
          <a:xfrm>
            <a:off x="4395788" y="1371600"/>
            <a:ext cx="725487" cy="596900"/>
            <a:chOff x="5551334" y="1656839"/>
            <a:chExt cx="726589" cy="597650"/>
          </a:xfrm>
        </p:grpSpPr>
        <p:grpSp>
          <p:nvGrpSpPr>
            <p:cNvPr id="113691" name="Group 283"/>
            <p:cNvGrpSpPr>
              <a:grpSpLocks/>
            </p:cNvGrpSpPr>
            <p:nvPr/>
          </p:nvGrpSpPr>
          <p:grpSpPr bwMode="auto">
            <a:xfrm>
              <a:off x="5608780" y="1939773"/>
              <a:ext cx="669143" cy="304522"/>
              <a:chOff x="7478250" y="2696027"/>
              <a:chExt cx="669143" cy="304522"/>
            </a:xfrm>
          </p:grpSpPr>
          <p:sp>
            <p:nvSpPr>
              <p:cNvPr id="113696" name="Rectangle 5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7" name="TextBox 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grpSp>
          <p:nvGrpSpPr>
            <p:cNvPr id="113692" name="Group 284"/>
            <p:cNvGrpSpPr>
              <a:grpSpLocks/>
            </p:cNvGrpSpPr>
            <p:nvPr/>
          </p:nvGrpSpPr>
          <p:grpSpPr bwMode="auto">
            <a:xfrm>
              <a:off x="5641957" y="1656839"/>
              <a:ext cx="635007" cy="338554"/>
              <a:chOff x="7211741" y="3297766"/>
              <a:chExt cx="635007" cy="338554"/>
            </a:xfrm>
          </p:grpSpPr>
          <p:sp>
            <p:nvSpPr>
              <p:cNvPr id="113694" name="Rectangle 289"/>
              <p:cNvSpPr>
                <a:spLocks noChangeArrowheads="1"/>
              </p:cNvSpPr>
              <p:nvPr/>
            </p:nvSpPr>
            <p:spPr bwMode="auto">
              <a:xfrm>
                <a:off x="7211741" y="3342340"/>
                <a:ext cx="635007" cy="256235"/>
              </a:xfrm>
              <a:prstGeom prst="rect">
                <a:avLst/>
              </a:prstGeom>
              <a:solidFill>
                <a:srgbClr val="000099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5" name="TextBox 290"/>
              <p:cNvSpPr txBox="1">
                <a:spLocks noChangeArrowheads="1"/>
              </p:cNvSpPr>
              <p:nvPr/>
            </p:nvSpPr>
            <p:spPr bwMode="auto">
              <a:xfrm>
                <a:off x="7237021" y="3297766"/>
                <a:ext cx="5876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RTP</a:t>
                </a:r>
              </a:p>
            </p:txBody>
          </p:sp>
        </p:grpSp>
        <p:cxnSp>
          <p:nvCxnSpPr>
            <p:cNvPr id="113693" name="Straight Connector 133122"/>
            <p:cNvCxnSpPr>
              <a:cxnSpLocks noChangeShapeType="1"/>
            </p:cNvCxnSpPr>
            <p:nvPr/>
          </p:nvCxnSpPr>
          <p:spPr bwMode="auto">
            <a:xfrm>
              <a:off x="5551334" y="1698001"/>
              <a:ext cx="0" cy="556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3" name="Group 133132"/>
          <p:cNvGrpSpPr>
            <a:grpSpLocks/>
          </p:cNvGrpSpPr>
          <p:nvPr/>
        </p:nvGrpSpPr>
        <p:grpSpPr bwMode="auto">
          <a:xfrm>
            <a:off x="4843463" y="2593975"/>
            <a:ext cx="879475" cy="501650"/>
            <a:chOff x="4842917" y="2593584"/>
            <a:chExt cx="879945" cy="502773"/>
          </a:xfrm>
        </p:grpSpPr>
        <p:grpSp>
          <p:nvGrpSpPr>
            <p:cNvPr id="113687" name="Group 299"/>
            <p:cNvGrpSpPr>
              <a:grpSpLocks/>
            </p:cNvGrpSpPr>
            <p:nvPr/>
          </p:nvGrpSpPr>
          <p:grpSpPr bwMode="auto">
            <a:xfrm>
              <a:off x="5053719" y="2593584"/>
              <a:ext cx="669143" cy="304522"/>
              <a:chOff x="7478250" y="2696027"/>
              <a:chExt cx="669143" cy="304522"/>
            </a:xfrm>
          </p:grpSpPr>
          <p:sp>
            <p:nvSpPr>
              <p:cNvPr id="113689" name="Rectangle 304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0" name="TextBox 305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8" name="Straight Connector 301"/>
            <p:cNvCxnSpPr>
              <a:cxnSpLocks noChangeShapeType="1"/>
            </p:cNvCxnSpPr>
            <p:nvPr/>
          </p:nvCxnSpPr>
          <p:spPr bwMode="auto">
            <a:xfrm flipH="1" flipV="1">
              <a:off x="4842917" y="2767983"/>
              <a:ext cx="494353" cy="328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4" name="Group 133133"/>
          <p:cNvGrpSpPr>
            <a:grpSpLocks/>
          </p:cNvGrpSpPr>
          <p:nvPr/>
        </p:nvGrpSpPr>
        <p:grpSpPr bwMode="auto">
          <a:xfrm>
            <a:off x="2303463" y="2727325"/>
            <a:ext cx="1079500" cy="449263"/>
            <a:chOff x="2303200" y="2726683"/>
            <a:chExt cx="1080537" cy="450476"/>
          </a:xfrm>
        </p:grpSpPr>
        <p:grpSp>
          <p:nvGrpSpPr>
            <p:cNvPr id="113683" name="Group 309"/>
            <p:cNvGrpSpPr>
              <a:grpSpLocks/>
            </p:cNvGrpSpPr>
            <p:nvPr/>
          </p:nvGrpSpPr>
          <p:grpSpPr bwMode="auto">
            <a:xfrm>
              <a:off x="2303200" y="2726683"/>
              <a:ext cx="669143" cy="304522"/>
              <a:chOff x="7478250" y="2696027"/>
              <a:chExt cx="669143" cy="304522"/>
            </a:xfrm>
          </p:grpSpPr>
          <p:sp>
            <p:nvSpPr>
              <p:cNvPr id="113685" name="Rectangle 310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86" name="TextBox 31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4" name="Straight Connector 312"/>
            <p:cNvCxnSpPr>
              <a:cxnSpLocks noChangeShapeType="1"/>
            </p:cNvCxnSpPr>
            <p:nvPr/>
          </p:nvCxnSpPr>
          <p:spPr bwMode="auto">
            <a:xfrm flipV="1">
              <a:off x="2793116" y="2879927"/>
              <a:ext cx="590621" cy="297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681" name="TextBox 133131"/>
          <p:cNvSpPr txBox="1">
            <a:spLocks noChangeArrowheads="1"/>
          </p:cNvSpPr>
          <p:nvPr/>
        </p:nvSpPr>
        <p:spPr bwMode="auto">
          <a:xfrm>
            <a:off x="2825750" y="12700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13682" name="TextBox 317"/>
          <p:cNvSpPr txBox="1">
            <a:spLocks noChangeArrowheads="1"/>
          </p:cNvSpPr>
          <p:nvPr/>
        </p:nvSpPr>
        <p:spPr bwMode="auto">
          <a:xfrm>
            <a:off x="3435350" y="32623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receivers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8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packet types</a:t>
            </a: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05263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receiver </a:t>
            </a:r>
            <a:r>
              <a:rPr lang="en-US" i="1" dirty="0">
                <a:solidFill>
                  <a:srgbClr val="CC0000"/>
                </a:solidFill>
              </a:rPr>
              <a:t>report packets:</a:t>
            </a:r>
          </a:p>
          <a:p>
            <a:pPr>
              <a:defRPr/>
            </a:pPr>
            <a:r>
              <a:rPr lang="en-US" sz="2400" dirty="0"/>
              <a:t> fraction of packets lost, last sequence number, average interarrival jitter</a:t>
            </a: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sender </a:t>
            </a:r>
            <a:r>
              <a:rPr lang="en-US" i="1" dirty="0">
                <a:solidFill>
                  <a:srgbClr val="CC0000"/>
                </a:solidFill>
              </a:rPr>
              <a:t>report packets: </a:t>
            </a:r>
          </a:p>
          <a:p>
            <a:pPr>
              <a:defRPr/>
            </a:pPr>
            <a:r>
              <a:rPr lang="en-US" sz="2400" dirty="0"/>
              <a:t>SSRC of RTP stream, current time, number of packets sent, number of bytes sent 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303338"/>
            <a:ext cx="3810000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source </a:t>
            </a:r>
            <a:r>
              <a:rPr lang="en-US" i="1" dirty="0">
                <a:solidFill>
                  <a:srgbClr val="CC0000"/>
                </a:solidFill>
              </a:rPr>
              <a:t>description packets: </a:t>
            </a:r>
          </a:p>
          <a:p>
            <a:pPr>
              <a:defRPr/>
            </a:pPr>
            <a:r>
              <a:rPr lang="en-US" sz="2400" dirty="0"/>
              <a:t>e-mail address of sender, sender's name, SSRC  of associated RTP stream </a:t>
            </a:r>
          </a:p>
          <a:p>
            <a:pPr>
              <a:defRPr/>
            </a:pPr>
            <a:r>
              <a:rPr lang="en-US" sz="2400" dirty="0"/>
              <a:t>provide mapping between the SSRC and the user/host name</a:t>
            </a:r>
          </a:p>
        </p:txBody>
      </p:sp>
      <p:pic>
        <p:nvPicPr>
          <p:cNvPr id="115718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88" y="8667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1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</a:t>
            </a:r>
            <a:r>
              <a:rPr lang="en-US" dirty="0"/>
              <a:t>s</a:t>
            </a:r>
            <a:r>
              <a:rPr lang="en-US" dirty="0" smtClean="0"/>
              <a:t>tream synchronization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RTCP can synchronize different media streams within a RTP session 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.g., videoconferencing app: each </a:t>
            </a:r>
            <a:r>
              <a:rPr lang="en-US" sz="2400" dirty="0"/>
              <a:t>sender generates one RTP stream for video, one for audio. </a:t>
            </a:r>
          </a:p>
          <a:p>
            <a:pPr>
              <a:defRPr/>
            </a:pPr>
            <a:r>
              <a:rPr lang="en-US" sz="2400" dirty="0"/>
              <a:t>timestamps in RTP packets tied to the video, audio sampling clocks</a:t>
            </a:r>
          </a:p>
          <a:p>
            <a:pPr lvl="1">
              <a:defRPr/>
            </a:pPr>
            <a:r>
              <a:rPr lang="en-US" i="1" dirty="0"/>
              <a:t>not</a:t>
            </a:r>
            <a:r>
              <a:rPr lang="en-US" dirty="0"/>
              <a:t> tied to wall-clock time</a:t>
            </a:r>
            <a:endParaRPr lang="en-US" sz="2000" dirty="0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each RTCP sender-report packet contains (for most recently generated packet in associated RTP stream):</a:t>
            </a:r>
          </a:p>
          <a:p>
            <a:pPr lvl="1">
              <a:defRPr/>
            </a:pPr>
            <a:r>
              <a:rPr lang="en-US" dirty="0"/>
              <a:t>timestamp of RTP packet </a:t>
            </a:r>
          </a:p>
          <a:p>
            <a:pPr lvl="1">
              <a:defRPr/>
            </a:pPr>
            <a:r>
              <a:rPr lang="en-US" dirty="0"/>
              <a:t>wall-clock time for when packet was </a:t>
            </a:r>
            <a:r>
              <a:rPr lang="en-US" dirty="0" smtClean="0"/>
              <a:t>created</a:t>
            </a:r>
            <a:endParaRPr lang="en-US" dirty="0"/>
          </a:p>
          <a:p>
            <a:pPr>
              <a:defRPr/>
            </a:pPr>
            <a:r>
              <a:rPr lang="en-US" sz="2400" dirty="0"/>
              <a:t>receivers uses association to synchronize playout of audio, video </a:t>
            </a:r>
          </a:p>
        </p:txBody>
      </p:sp>
      <p:pic>
        <p:nvPicPr>
          <p:cNvPr id="117766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8683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1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80963"/>
            <a:ext cx="7772400" cy="871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bandwidth scaling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54150"/>
            <a:ext cx="3810000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RTCP attempts to limit its traffic to 5% of session </a:t>
            </a:r>
            <a:r>
              <a:rPr lang="en-US" i="1" dirty="0" smtClean="0">
                <a:solidFill>
                  <a:srgbClr val="CC0000"/>
                </a:solidFill>
              </a:rPr>
              <a:t>bandwidth</a:t>
            </a:r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000099"/>
                </a:solidFill>
              </a:rPr>
              <a:t>example : </a:t>
            </a:r>
            <a:r>
              <a:rPr lang="en-US" sz="2400" dirty="0" smtClean="0"/>
              <a:t>one </a:t>
            </a:r>
            <a:r>
              <a:rPr lang="en-US" sz="2400" dirty="0"/>
              <a:t>sender, sending video at 2 </a:t>
            </a:r>
            <a:r>
              <a:rPr lang="en-US" sz="2400" dirty="0" smtClean="0"/>
              <a:t>Mbps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RTCP </a:t>
            </a:r>
            <a:r>
              <a:rPr lang="en-US" sz="2400" dirty="0"/>
              <a:t>attempts to limit </a:t>
            </a:r>
            <a:r>
              <a:rPr lang="en-US" sz="2400" dirty="0" smtClean="0"/>
              <a:t>RTCP </a:t>
            </a:r>
            <a:r>
              <a:rPr lang="en-US" sz="2400" dirty="0"/>
              <a:t>traffic to 100 </a:t>
            </a:r>
            <a:r>
              <a:rPr lang="en-US" sz="2400" dirty="0" smtClean="0"/>
              <a:t>Kbps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RTCP gives 75% of  rate to receivers; remaining 25% to sender</a:t>
            </a:r>
            <a:endParaRPr lang="en-US" sz="2000" dirty="0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27525" y="1573213"/>
            <a:ext cx="4211638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75 kbps is equally shared among receivers: </a:t>
            </a:r>
          </a:p>
          <a:p>
            <a:pPr lvl="1">
              <a:defRPr/>
            </a:pPr>
            <a:r>
              <a:rPr lang="en-US" sz="2000" dirty="0"/>
              <a:t>with R receivers,  each receiver gets to send RTCP traffic at 75/R kbps. </a:t>
            </a:r>
          </a:p>
          <a:p>
            <a:pPr>
              <a:defRPr/>
            </a:pPr>
            <a:r>
              <a:rPr lang="en-US" sz="2400" dirty="0"/>
              <a:t>sender gets to send RTCP traffic at 25 kbps.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400" dirty="0"/>
              <a:t>participant determines RTCP packet transmission period by calculating avg RTCP packet size (across entire session) and dividing by  allocated rate</a:t>
            </a:r>
            <a:r>
              <a:rPr lang="en-US" sz="2000" dirty="0"/>
              <a:t> </a:t>
            </a:r>
          </a:p>
        </p:txBody>
      </p:sp>
      <p:pic>
        <p:nvPicPr>
          <p:cNvPr id="119814" name="Picture 1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675" y="7699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064500" cy="871537"/>
          </a:xfrm>
        </p:spPr>
        <p:txBody>
          <a:bodyPr/>
          <a:lstStyle/>
          <a:p>
            <a:pPr>
              <a:defRPr/>
            </a:pPr>
            <a:r>
              <a:rPr lang="en-US" dirty="0"/>
              <a:t>SIP: </a:t>
            </a:r>
            <a:r>
              <a:rPr lang="en-US" sz="4000" dirty="0"/>
              <a:t>Session Initiation Protocol</a:t>
            </a:r>
            <a:r>
              <a:rPr lang="en-US" sz="2400" dirty="0"/>
              <a:t> </a:t>
            </a:r>
            <a:r>
              <a:rPr lang="en-US" sz="2000" dirty="0"/>
              <a:t>[RFC 3261]</a:t>
            </a:r>
            <a:endParaRPr lang="en-US" sz="2400" dirty="0"/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7688" y="12287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long</a:t>
            </a:r>
            <a:r>
              <a:rPr lang="en-US" i="1" dirty="0">
                <a:solidFill>
                  <a:srgbClr val="CC0000"/>
                </a:solidFill>
              </a:rPr>
              <a:t>-term vision</a:t>
            </a:r>
            <a:r>
              <a:rPr lang="en-US" i="1" dirty="0" smtClean="0">
                <a:solidFill>
                  <a:srgbClr val="CC0000"/>
                </a:solidFill>
              </a:rPr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all telephone calls, video conference calls take place over Internet</a:t>
            </a:r>
          </a:p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eople identified </a:t>
            </a:r>
            <a:r>
              <a:rPr lang="en-US" dirty="0"/>
              <a:t>by names or e-mail addresses, rather than by phone numbers</a:t>
            </a:r>
          </a:p>
          <a:p>
            <a:pPr>
              <a:defRPr/>
            </a:pPr>
            <a:r>
              <a:rPr lang="en-US" dirty="0" smtClean="0"/>
              <a:t>can </a:t>
            </a:r>
            <a:r>
              <a:rPr lang="en-US" dirty="0"/>
              <a:t>reach </a:t>
            </a:r>
            <a:r>
              <a:rPr lang="en-US" dirty="0" smtClean="0"/>
              <a:t>callee </a:t>
            </a:r>
            <a:r>
              <a:rPr lang="en-US" i="1" dirty="0" smtClean="0"/>
              <a:t>(if callee so desires), </a:t>
            </a:r>
            <a:r>
              <a:rPr lang="en-US" dirty="0"/>
              <a:t>no matter where callee roams, no matter what IP device callee is currently using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2186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475" y="9128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339850"/>
            <a:ext cx="3992562" cy="49085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SIP </a:t>
            </a:r>
            <a:r>
              <a:rPr lang="en-US" dirty="0"/>
              <a:t>provides mechanisms </a:t>
            </a:r>
            <a:r>
              <a:rPr lang="en-US" dirty="0" smtClean="0"/>
              <a:t>for call setup:</a:t>
            </a:r>
            <a:endParaRPr lang="en-US" sz="2400" dirty="0"/>
          </a:p>
          <a:p>
            <a:pPr lvl="1">
              <a:defRPr/>
            </a:pPr>
            <a:r>
              <a:rPr lang="en-US" sz="2800" dirty="0"/>
              <a:t>for caller to let callee know she wants to establish a call</a:t>
            </a:r>
          </a:p>
          <a:p>
            <a:pPr lvl="1">
              <a:defRPr/>
            </a:pPr>
            <a:r>
              <a:rPr lang="en-US" sz="2800" dirty="0"/>
              <a:t>so caller, callee can agree on media type, encoding</a:t>
            </a:r>
          </a:p>
          <a:p>
            <a:pPr lvl="1">
              <a:defRPr/>
            </a:pPr>
            <a:r>
              <a:rPr lang="en-US" sz="2800" dirty="0"/>
              <a:t>to end call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endParaRPr lang="en-US" sz="1800" dirty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7225" y="1343025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determine current IP address of callee:</a:t>
            </a:r>
          </a:p>
          <a:p>
            <a:pPr lvl="1">
              <a:defRPr/>
            </a:pPr>
            <a:r>
              <a:rPr lang="en-US" dirty="0"/>
              <a:t>maps mnemonic identifier to current IP address</a:t>
            </a:r>
          </a:p>
          <a:p>
            <a:pPr>
              <a:defRPr/>
            </a:pPr>
            <a:r>
              <a:rPr lang="en-US" dirty="0"/>
              <a:t>call management: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add new media streams during call</a:t>
            </a:r>
          </a:p>
          <a:p>
            <a:pPr lvl="1">
              <a:defRPr/>
            </a:pPr>
            <a:r>
              <a:rPr lang="en-US" dirty="0"/>
              <a:t>change encoding during call</a:t>
            </a:r>
          </a:p>
          <a:p>
            <a:pPr lvl="1">
              <a:defRPr/>
            </a:pPr>
            <a:r>
              <a:rPr lang="en-US" dirty="0"/>
              <a:t>invite others </a:t>
            </a:r>
          </a:p>
          <a:p>
            <a:pPr lvl="1">
              <a:defRPr/>
            </a:pPr>
            <a:r>
              <a:rPr lang="en-US" dirty="0"/>
              <a:t>transfer, hold calls</a:t>
            </a:r>
            <a:endParaRPr lang="en-US" sz="2000" dirty="0"/>
          </a:p>
        </p:txBody>
      </p:sp>
      <p:pic>
        <p:nvPicPr>
          <p:cNvPr id="123910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830263"/>
            <a:ext cx="26638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1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34413" cy="871538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Example: </a:t>
            </a:r>
            <a:r>
              <a:rPr lang="en-US" sz="3600" dirty="0"/>
              <a:t>s</a:t>
            </a:r>
            <a:r>
              <a:rPr lang="en-US" sz="3600" dirty="0" smtClean="0"/>
              <a:t>etting up call </a:t>
            </a:r>
            <a:r>
              <a:rPr lang="en-US" sz="3600" dirty="0"/>
              <a:t>to known IP address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5757863" y="1535113"/>
            <a:ext cx="33861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Alice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SIP invite message indicates her port number, IP address, encoding she prefers to receive (PCM </a:t>
            </a:r>
            <a:r>
              <a:rPr lang="en-US" sz="2000" i="0" dirty="0">
                <a:latin typeface="Symbol" charset="2"/>
                <a:cs typeface="Symbol" charset="2"/>
              </a:rPr>
              <a:t>m</a:t>
            </a:r>
            <a:r>
              <a:rPr lang="en-US" sz="2000" i="0" dirty="0">
                <a:latin typeface="+mn-lt"/>
              </a:rPr>
              <a:t>law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Bob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200 OK message indicates his port number, IP address, preferred encoding (GSM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SIP messages can be sent over TCP or UDP; here sent over RTP/</a:t>
            </a:r>
            <a:r>
              <a:rPr lang="en-US" sz="2000" i="0" dirty="0" smtClean="0">
                <a:latin typeface="+mn-lt"/>
              </a:rPr>
              <a:t>UDP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default SIP port number is 5060</a:t>
            </a: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-465138" y="1031875"/>
          <a:ext cx="6767513" cy="5554663"/>
        </p:xfrm>
        <a:graphic>
          <a:graphicData uri="http://schemas.openxmlformats.org/presentationml/2006/ole">
            <p:oleObj spid="_x0000_s624652" name="VISIO" r:id="rId4" imgW="8253360" imgH="6551640" progId="">
              <p:embed/>
            </p:oleObj>
          </a:graphicData>
        </a:graphic>
      </p:graphicFrame>
      <p:sp>
        <p:nvSpPr>
          <p:cNvPr id="125958" name="Rectangle 1"/>
          <p:cNvSpPr>
            <a:spLocks noChangeArrowheads="1"/>
          </p:cNvSpPr>
          <p:nvPr/>
        </p:nvSpPr>
        <p:spPr bwMode="auto">
          <a:xfrm>
            <a:off x="712788" y="1298575"/>
            <a:ext cx="800100" cy="655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4176713" y="1265238"/>
            <a:ext cx="798512" cy="657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5960" name="Group 542"/>
          <p:cNvGrpSpPr>
            <a:grpSpLocks/>
          </p:cNvGrpSpPr>
          <p:nvPr/>
        </p:nvGrpSpPr>
        <p:grpSpPr bwMode="auto">
          <a:xfrm flipH="1">
            <a:off x="4033838" y="1208088"/>
            <a:ext cx="1114425" cy="825500"/>
            <a:chOff x="-44" y="1473"/>
            <a:chExt cx="981" cy="1105"/>
          </a:xfrm>
        </p:grpSpPr>
        <p:pic>
          <p:nvPicPr>
            <p:cNvPr id="125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5961" name="Group 542"/>
          <p:cNvGrpSpPr>
            <a:grpSpLocks/>
          </p:cNvGrpSpPr>
          <p:nvPr/>
        </p:nvGrpSpPr>
        <p:grpSpPr bwMode="auto">
          <a:xfrm>
            <a:off x="471488" y="1241425"/>
            <a:ext cx="1114425" cy="825500"/>
            <a:chOff x="-44" y="1473"/>
            <a:chExt cx="981" cy="1105"/>
          </a:xfrm>
        </p:grpSpPr>
        <p:pic>
          <p:nvPicPr>
            <p:cNvPr id="12596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25962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3" y="66357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8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20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8" y="8493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Setting up a call (more)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09688"/>
            <a:ext cx="4041775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codec negotiation:</a:t>
            </a:r>
          </a:p>
          <a:p>
            <a:pPr lvl="1">
              <a:defRPr/>
            </a:pPr>
            <a:r>
              <a:rPr lang="en-US" dirty="0"/>
              <a:t>suppose Bob </a:t>
            </a:r>
            <a:r>
              <a:rPr lang="en-US" dirty="0" smtClean="0"/>
              <a:t>doesn’t </a:t>
            </a:r>
            <a:r>
              <a:rPr lang="en-US" dirty="0"/>
              <a:t>have PCM 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law encoder </a:t>
            </a:r>
            <a:endParaRPr lang="en-US" dirty="0"/>
          </a:p>
          <a:p>
            <a:pPr lvl="1">
              <a:defRPr/>
            </a:pPr>
            <a:r>
              <a:rPr lang="en-US" dirty="0"/>
              <a:t>Bob will instead reply with 606 Not Acceptable Reply, listing his </a:t>
            </a:r>
            <a:r>
              <a:rPr lang="en-US" dirty="0" smtClean="0"/>
              <a:t>encoders. </a:t>
            </a:r>
            <a:r>
              <a:rPr lang="en-US" dirty="0"/>
              <a:t>Alice can then send new INVITE message, advertising different encoder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1279525"/>
            <a:ext cx="381000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rejecting a call</a:t>
            </a:r>
          </a:p>
          <a:p>
            <a:pPr lvl="1">
              <a:defRPr/>
            </a:pPr>
            <a:r>
              <a:rPr lang="en-US" dirty="0"/>
              <a:t>Bob can reject with replies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busy,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gone,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payment required,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forbidden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en-US" dirty="0"/>
              <a:t>media can be sent over RTP or some other protocol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26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339850"/>
            <a:ext cx="3957637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 smtClean="0"/>
              <a:t>coding: use redundancy </a:t>
            </a:r>
            <a:r>
              <a:rPr lang="en-US" sz="2400" i="1" dirty="0" smtClean="0">
                <a:solidFill>
                  <a:srgbClr val="CC0000"/>
                </a:solidFill>
              </a:rPr>
              <a:t>within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CC0000"/>
                </a:solidFill>
              </a:rPr>
              <a:t>between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images to decrease # bits used to encode image</a:t>
            </a:r>
            <a:endParaRPr lang="en-US" sz="2400" dirty="0"/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</a:t>
            </a:r>
            <a:r>
              <a:rPr lang="en-US" dirty="0" smtClean="0"/>
              <a:t>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4581" name="Picture 2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8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476250" y="1235075"/>
            <a:ext cx="5278438" cy="3643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1125"/>
            <a:ext cx="7772400" cy="79375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SIP message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403850" cy="4800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INVITE sip:bob@domain.com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sip:alice@hereway.com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Call-ID: a2e3a@pigeon.hereway.com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Content-Type: application/sdp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Content-Length: 885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c=IN IP4 167.180.112.24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m=audio 38060 RTP/AVP 0</a:t>
            </a:r>
            <a:endParaRPr lang="en-US" sz="16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endParaRPr lang="en-US" sz="2000" dirty="0" smtClean="0"/>
          </a:p>
          <a:p>
            <a:pPr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 smtClean="0"/>
              <a:t>Notes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000" dirty="0"/>
              <a:t>HTTP message syntax</a:t>
            </a:r>
          </a:p>
          <a:p>
            <a:pPr>
              <a:defRPr/>
            </a:pPr>
            <a:r>
              <a:rPr lang="en-US" sz="2000" dirty="0"/>
              <a:t>sdp = session description protocol</a:t>
            </a:r>
          </a:p>
          <a:p>
            <a:pPr>
              <a:defRPr/>
            </a:pPr>
            <a:r>
              <a:rPr lang="en-US" sz="2000" dirty="0"/>
              <a:t>Call-ID is unique for every </a:t>
            </a:r>
            <a:r>
              <a:rPr lang="en-US" sz="2000" dirty="0" smtClean="0"/>
              <a:t>call</a:t>
            </a:r>
            <a:endParaRPr lang="en-US" sz="2000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6215063" y="125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5999163" y="1546225"/>
            <a:ext cx="31448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Here we don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t know Bob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s IP address</a:t>
            </a:r>
          </a:p>
          <a:p>
            <a:pPr marL="568325" lvl="1" indent="-342900">
              <a:buClr>
                <a:srgbClr val="000099"/>
              </a:buClr>
              <a:buFont typeface="Arial"/>
              <a:buChar char="•"/>
              <a:defRPr/>
            </a:pPr>
            <a:r>
              <a:rPr lang="en-US" i="0" dirty="0" smtClean="0">
                <a:latin typeface="+mn-lt"/>
              </a:rPr>
              <a:t>intermediate SIP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servers needed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6018212" y="3055938"/>
            <a:ext cx="3125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sends, receives SIP messages using SIP default port </a:t>
            </a:r>
            <a:r>
              <a:rPr lang="en-US" sz="2400" i="0" dirty="0" smtClean="0">
                <a:latin typeface="+mn-lt"/>
              </a:rPr>
              <a:t>506</a:t>
            </a:r>
            <a:endParaRPr lang="en-US" sz="2400" i="0" dirty="0">
              <a:latin typeface="+mn-lt"/>
            </a:endParaRP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specifies in header that SIP client </a:t>
            </a:r>
            <a:r>
              <a:rPr lang="en-US" sz="2400" i="0" dirty="0" smtClean="0">
                <a:latin typeface="+mn-lt"/>
              </a:rPr>
              <a:t>sends</a:t>
            </a:r>
            <a:r>
              <a:rPr lang="en-US" sz="2400" i="0" dirty="0">
                <a:latin typeface="+mn-lt"/>
              </a:rPr>
              <a:t>, receives SIP messages over UDP</a:t>
            </a:r>
          </a:p>
        </p:txBody>
      </p:sp>
      <p:pic>
        <p:nvPicPr>
          <p:cNvPr id="130057" name="Picture 20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8636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71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Name </a:t>
            </a:r>
            <a:r>
              <a:rPr lang="en-US" dirty="0" smtClean="0"/>
              <a:t>translation, user </a:t>
            </a:r>
            <a:r>
              <a:rPr lang="en-US" dirty="0"/>
              <a:t>location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160838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caller wants to call callee, but only has callee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name or e-mail address.</a:t>
            </a:r>
          </a:p>
          <a:p>
            <a:pPr>
              <a:defRPr/>
            </a:pPr>
            <a:r>
              <a:rPr lang="en-US" dirty="0"/>
              <a:t>need to get IP address of </a:t>
            </a:r>
            <a:r>
              <a:rPr lang="en-US" dirty="0" smtClean="0"/>
              <a:t>callee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current host: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user moves around</a:t>
            </a:r>
          </a:p>
          <a:p>
            <a:pPr lvl="1">
              <a:defRPr/>
            </a:pPr>
            <a:r>
              <a:rPr lang="en-US" dirty="0"/>
              <a:t>DHCP protocol</a:t>
            </a:r>
          </a:p>
          <a:p>
            <a:pPr lvl="1">
              <a:defRPr/>
            </a:pPr>
            <a:r>
              <a:rPr lang="en-US" dirty="0"/>
              <a:t>user has different IP devices (PC, </a:t>
            </a:r>
            <a:r>
              <a:rPr lang="en-US" dirty="0" smtClean="0"/>
              <a:t>smartphone, </a:t>
            </a:r>
            <a:r>
              <a:rPr lang="en-US" dirty="0"/>
              <a:t>car device)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9098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result can be based on:</a:t>
            </a:r>
            <a:endParaRPr lang="en-US" sz="2400" dirty="0"/>
          </a:p>
          <a:p>
            <a:pPr lvl="1">
              <a:defRPr/>
            </a:pPr>
            <a:r>
              <a:rPr lang="en-US" dirty="0"/>
              <a:t> time of day (work, home)</a:t>
            </a:r>
          </a:p>
          <a:p>
            <a:pPr lvl="1">
              <a:defRPr/>
            </a:pPr>
            <a:r>
              <a:rPr lang="en-US" dirty="0"/>
              <a:t>caller (don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want boss to call you at home)</a:t>
            </a:r>
          </a:p>
          <a:p>
            <a:pPr lvl="1">
              <a:defRPr/>
            </a:pPr>
            <a:r>
              <a:rPr lang="en-US" dirty="0"/>
              <a:t>status of callee (calls sent to voicemail when callee is already talking </a:t>
            </a:r>
            <a:r>
              <a:rPr lang="en-US" dirty="0" smtClean="0"/>
              <a:t>to someone)</a:t>
            </a:r>
          </a:p>
        </p:txBody>
      </p:sp>
      <p:pic>
        <p:nvPicPr>
          <p:cNvPr id="132102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8" y="8540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2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28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registrar</a:t>
            </a:r>
            <a:endParaRPr lang="en-US" dirty="0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3616325"/>
            <a:ext cx="7032625" cy="1893888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REGISTER sip:domain.com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193.64.210.89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Expires: 3600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454025" y="1192213"/>
            <a:ext cx="833913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one function of SIP server: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registrar</a:t>
            </a:r>
          </a:p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when Bob starts SIP client, client sends SIP REGISTER message to Bob</a:t>
            </a:r>
            <a:r>
              <a:rPr lang="ja-JP" altLang="en-US" sz="2800" i="0" dirty="0">
                <a:latin typeface="+mn-lt"/>
              </a:rPr>
              <a:t>’</a:t>
            </a:r>
            <a:r>
              <a:rPr lang="en-US" sz="2800" i="0" dirty="0">
                <a:latin typeface="+mn-lt"/>
              </a:rPr>
              <a:t>s registrar server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77838" y="2900363"/>
            <a:ext cx="2513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register message:</a:t>
            </a:r>
          </a:p>
        </p:txBody>
      </p:sp>
      <p:pic>
        <p:nvPicPr>
          <p:cNvPr id="134151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7924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2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8750"/>
            <a:ext cx="8129588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function of SIP server: </a:t>
            </a:r>
            <a:r>
              <a:rPr lang="en-US" i="1" dirty="0" smtClean="0">
                <a:solidFill>
                  <a:srgbClr val="CC0000"/>
                </a:solidFill>
              </a:rPr>
              <a:t>proxy</a:t>
            </a:r>
          </a:p>
          <a:p>
            <a:pPr>
              <a:defRPr/>
            </a:pPr>
            <a:r>
              <a:rPr lang="en-US" dirty="0" smtClean="0"/>
              <a:t>Alice </a:t>
            </a:r>
            <a:r>
              <a:rPr lang="en-US" dirty="0"/>
              <a:t>sends invite message to her proxy server</a:t>
            </a:r>
          </a:p>
          <a:p>
            <a:pPr lvl="1">
              <a:defRPr/>
            </a:pPr>
            <a:r>
              <a:rPr lang="en-US" dirty="0"/>
              <a:t>contains address sip:bob@domain.com</a:t>
            </a:r>
          </a:p>
          <a:p>
            <a:pPr lvl="1">
              <a:defRPr/>
            </a:pPr>
            <a:r>
              <a:rPr lang="en-US" dirty="0"/>
              <a:t>proxy responsible for routing SIP messages to </a:t>
            </a:r>
            <a:r>
              <a:rPr lang="en-US" dirty="0" smtClean="0"/>
              <a:t>callee, possibly </a:t>
            </a:r>
            <a:r>
              <a:rPr lang="en-US" dirty="0"/>
              <a:t>through multiple </a:t>
            </a:r>
            <a:r>
              <a:rPr lang="en-US" dirty="0" smtClean="0"/>
              <a:t>proxies</a:t>
            </a:r>
            <a:endParaRPr lang="en-US" dirty="0"/>
          </a:p>
          <a:p>
            <a:pPr>
              <a:defRPr/>
            </a:pPr>
            <a:r>
              <a:rPr lang="en-US" dirty="0" smtClean="0"/>
              <a:t>Bob </a:t>
            </a:r>
            <a:r>
              <a:rPr lang="en-US" dirty="0"/>
              <a:t>sends response back through </a:t>
            </a:r>
            <a:r>
              <a:rPr lang="en-US" dirty="0" smtClean="0"/>
              <a:t>same </a:t>
            </a:r>
            <a:r>
              <a:rPr lang="en-US" dirty="0"/>
              <a:t>set of </a:t>
            </a:r>
            <a:r>
              <a:rPr lang="en-US" dirty="0" smtClean="0"/>
              <a:t>SIP proxies</a:t>
            </a:r>
            <a:endParaRPr lang="en-US" dirty="0"/>
          </a:p>
          <a:p>
            <a:pPr>
              <a:defRPr/>
            </a:pPr>
            <a:r>
              <a:rPr lang="en-US" dirty="0"/>
              <a:t>proxy returns </a:t>
            </a:r>
            <a:r>
              <a:rPr lang="en-US" dirty="0" smtClean="0"/>
              <a:t>Bob’s SIP </a:t>
            </a:r>
            <a:r>
              <a:rPr lang="en-US" dirty="0"/>
              <a:t>response message to Alice </a:t>
            </a:r>
          </a:p>
          <a:p>
            <a:pPr lvl="1">
              <a:defRPr/>
            </a:pPr>
            <a:r>
              <a:rPr lang="en-US" dirty="0"/>
              <a:t>contains Bob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IP address</a:t>
            </a:r>
          </a:p>
          <a:p>
            <a:pPr>
              <a:defRPr/>
            </a:pPr>
            <a:r>
              <a:rPr lang="en-US" dirty="0" smtClean="0"/>
              <a:t>SIP proxy </a:t>
            </a:r>
            <a:r>
              <a:rPr lang="en-US" dirty="0"/>
              <a:t>analogous to local DNS </a:t>
            </a:r>
            <a:r>
              <a:rPr lang="en-US" dirty="0" smtClean="0"/>
              <a:t>server plus TCP setup</a:t>
            </a:r>
            <a:endParaRPr lang="en-US" dirty="0"/>
          </a:p>
        </p:txBody>
      </p:sp>
      <p:pic>
        <p:nvPicPr>
          <p:cNvPr id="136197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3780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5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871538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SIP example: </a:t>
            </a:r>
            <a:r>
              <a:rPr lang="en-US" sz="2400" dirty="0" smtClean="0"/>
              <a:t>jim@umass.edu </a:t>
            </a:r>
            <a:r>
              <a:rPr lang="en-US" sz="3600" dirty="0" smtClean="0"/>
              <a:t>calls</a:t>
            </a:r>
            <a:r>
              <a:rPr lang="en-US" sz="2400" dirty="0" smtClean="0"/>
              <a:t> keith@poly.edu</a:t>
            </a:r>
            <a:endParaRPr lang="en-US" sz="4000" dirty="0"/>
          </a:p>
        </p:txBody>
      </p:sp>
      <p:pic>
        <p:nvPicPr>
          <p:cNvPr id="138244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188" y="9398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8245" name="Group 542"/>
          <p:cNvGrpSpPr>
            <a:grpSpLocks/>
          </p:cNvGrpSpPr>
          <p:nvPr/>
        </p:nvGrpSpPr>
        <p:grpSpPr bwMode="auto">
          <a:xfrm>
            <a:off x="1754188" y="5011738"/>
            <a:ext cx="963612" cy="835025"/>
            <a:chOff x="-44" y="1473"/>
            <a:chExt cx="981" cy="1105"/>
          </a:xfrm>
        </p:grpSpPr>
        <p:pic>
          <p:nvPicPr>
            <p:cNvPr id="138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8246" name="Group 249"/>
          <p:cNvGrpSpPr>
            <a:grpSpLocks/>
          </p:cNvGrpSpPr>
          <p:nvPr/>
        </p:nvGrpSpPr>
        <p:grpSpPr bwMode="auto">
          <a:xfrm>
            <a:off x="4181475" y="1455738"/>
            <a:ext cx="363538" cy="687387"/>
            <a:chOff x="4140" y="429"/>
            <a:chExt cx="1425" cy="2396"/>
          </a:xfrm>
        </p:grpSpPr>
        <p:sp>
          <p:nvSpPr>
            <p:cNvPr id="138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7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6" name="Group 61455"/>
          <p:cNvGrpSpPr>
            <a:grpSpLocks/>
          </p:cNvGrpSpPr>
          <p:nvPr/>
        </p:nvGrpSpPr>
        <p:grpSpPr bwMode="auto">
          <a:xfrm>
            <a:off x="349250" y="3860800"/>
            <a:ext cx="2168525" cy="1147763"/>
            <a:chOff x="349470" y="3860317"/>
            <a:chExt cx="2167676" cy="1148075"/>
          </a:xfrm>
        </p:grpSpPr>
        <p:cxnSp>
          <p:nvCxnSpPr>
            <p:cNvPr id="138366" name="Straight Arrow Connector 44"/>
            <p:cNvCxnSpPr>
              <a:cxnSpLocks noChangeShapeType="1"/>
            </p:cNvCxnSpPr>
            <p:nvPr/>
          </p:nvCxnSpPr>
          <p:spPr bwMode="auto">
            <a:xfrm flipH="1" flipV="1">
              <a:off x="2368949" y="3938223"/>
              <a:ext cx="14270" cy="10701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367" name="Group 61441"/>
            <p:cNvGrpSpPr>
              <a:grpSpLocks/>
            </p:cNvGrpSpPr>
            <p:nvPr/>
          </p:nvGrpSpPr>
          <p:grpSpPr bwMode="auto">
            <a:xfrm>
              <a:off x="2199635" y="4437382"/>
              <a:ext cx="317511" cy="369332"/>
              <a:chOff x="7454630" y="3313376"/>
              <a:chExt cx="317511" cy="369332"/>
            </a:xfrm>
          </p:grpSpPr>
          <p:sp>
            <p:nvSpPr>
              <p:cNvPr id="138369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70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138368" name="TextBox 61442"/>
            <p:cNvSpPr txBox="1">
              <a:spLocks noChangeArrowheads="1"/>
            </p:cNvSpPr>
            <p:nvPr/>
          </p:nvSpPr>
          <p:spPr bwMode="auto">
            <a:xfrm>
              <a:off x="349470" y="3860317"/>
              <a:ext cx="21336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1. Jim sends INVITE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message to UMass SIP proxy. </a:t>
              </a:r>
            </a:p>
          </p:txBody>
        </p:sp>
      </p:grpSp>
      <p:grpSp>
        <p:nvGrpSpPr>
          <p:cNvPr id="138248" name="Group 249"/>
          <p:cNvGrpSpPr>
            <a:grpSpLocks/>
          </p:cNvGrpSpPr>
          <p:nvPr/>
        </p:nvGrpSpPr>
        <p:grpSpPr bwMode="auto">
          <a:xfrm>
            <a:off x="2349500" y="3163888"/>
            <a:ext cx="363538" cy="687387"/>
            <a:chOff x="4140" y="429"/>
            <a:chExt cx="1425" cy="2396"/>
          </a:xfrm>
        </p:grpSpPr>
        <p:sp>
          <p:nvSpPr>
            <p:cNvPr id="1383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9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60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4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7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8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7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8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5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6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3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4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8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9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0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51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2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38249" name="Group 249"/>
          <p:cNvGrpSpPr>
            <a:grpSpLocks/>
          </p:cNvGrpSpPr>
          <p:nvPr/>
        </p:nvGrpSpPr>
        <p:grpSpPr bwMode="auto">
          <a:xfrm>
            <a:off x="6740525" y="3116263"/>
            <a:ext cx="363538" cy="687387"/>
            <a:chOff x="4140" y="429"/>
            <a:chExt cx="1425" cy="2396"/>
          </a:xfrm>
        </p:grpSpPr>
        <p:sp>
          <p:nvSpPr>
            <p:cNvPr id="13830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0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0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7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3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68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9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1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1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12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1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14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7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1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1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2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3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84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5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8" name="Group 61457"/>
          <p:cNvGrpSpPr>
            <a:grpSpLocks/>
          </p:cNvGrpSpPr>
          <p:nvPr/>
        </p:nvGrpSpPr>
        <p:grpSpPr bwMode="auto">
          <a:xfrm>
            <a:off x="760413" y="1625600"/>
            <a:ext cx="3235325" cy="1257300"/>
            <a:chOff x="760953" y="1625206"/>
            <a:chExt cx="3234864" cy="1257120"/>
          </a:xfrm>
        </p:grpSpPr>
        <p:sp>
          <p:nvSpPr>
            <p:cNvPr id="138297" name="TextBox 200"/>
            <p:cNvSpPr txBox="1">
              <a:spLocks noChangeArrowheads="1"/>
            </p:cNvSpPr>
            <p:nvPr/>
          </p:nvSpPr>
          <p:spPr bwMode="auto">
            <a:xfrm>
              <a:off x="760953" y="1625206"/>
              <a:ext cx="31064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2.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Poly registrar server</a:t>
              </a:r>
            </a:p>
          </p:txBody>
        </p:sp>
        <p:cxnSp>
          <p:nvCxnSpPr>
            <p:cNvPr id="138298" name="Straight Arrow Connector 293"/>
            <p:cNvCxnSpPr>
              <a:cxnSpLocks noChangeShapeType="1"/>
            </p:cNvCxnSpPr>
            <p:nvPr/>
          </p:nvCxnSpPr>
          <p:spPr bwMode="auto">
            <a:xfrm flipV="1">
              <a:off x="2483115" y="1840692"/>
              <a:ext cx="1512702" cy="10416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9" name="Group 194"/>
            <p:cNvGrpSpPr>
              <a:grpSpLocks/>
            </p:cNvGrpSpPr>
            <p:nvPr/>
          </p:nvGrpSpPr>
          <p:grpSpPr bwMode="auto">
            <a:xfrm>
              <a:off x="2986415" y="2195385"/>
              <a:ext cx="322117" cy="369332"/>
              <a:chOff x="7408615" y="3244352"/>
              <a:chExt cx="322117" cy="369332"/>
            </a:xfrm>
          </p:grpSpPr>
          <p:sp>
            <p:nvSpPr>
              <p:cNvPr id="138300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01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1459" name="Group 61458"/>
          <p:cNvGrpSpPr>
            <a:grpSpLocks/>
          </p:cNvGrpSpPr>
          <p:nvPr/>
        </p:nvGrpSpPr>
        <p:grpSpPr bwMode="auto">
          <a:xfrm>
            <a:off x="2797175" y="2068513"/>
            <a:ext cx="5280025" cy="928687"/>
            <a:chOff x="2797072" y="2068996"/>
            <a:chExt cx="5280193" cy="927479"/>
          </a:xfrm>
        </p:grpSpPr>
        <p:sp>
          <p:nvSpPr>
            <p:cNvPr id="138292" name="TextBox 209"/>
            <p:cNvSpPr txBox="1">
              <a:spLocks noChangeArrowheads="1"/>
            </p:cNvSpPr>
            <p:nvPr/>
          </p:nvSpPr>
          <p:spPr bwMode="auto">
            <a:xfrm>
              <a:off x="3948429" y="2138932"/>
              <a:ext cx="412883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3. Poly server returns redirect response,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indicating that it should  try keith@eurecom.fr</a:t>
              </a:r>
            </a:p>
          </p:txBody>
        </p:sp>
        <p:cxnSp>
          <p:nvCxnSpPr>
            <p:cNvPr id="138293" name="Straight Arrow Connector 294"/>
            <p:cNvCxnSpPr>
              <a:cxnSpLocks noChangeShapeType="1"/>
            </p:cNvCxnSpPr>
            <p:nvPr/>
          </p:nvCxnSpPr>
          <p:spPr bwMode="auto">
            <a:xfrm flipV="1">
              <a:off x="2797072" y="2068996"/>
              <a:ext cx="1369995" cy="9274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4" name="Group 204"/>
            <p:cNvGrpSpPr>
              <a:grpSpLocks/>
            </p:cNvGrpSpPr>
            <p:nvPr/>
          </p:nvGrpSpPr>
          <p:grpSpPr bwMode="auto">
            <a:xfrm>
              <a:off x="3479423" y="2235406"/>
              <a:ext cx="317511" cy="369332"/>
              <a:chOff x="7454630" y="3313376"/>
              <a:chExt cx="317511" cy="369332"/>
            </a:xfrm>
          </p:grpSpPr>
          <p:sp>
            <p:nvSpPr>
              <p:cNvPr id="138295" name="Oval 205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96" name="TextBox 206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138252" name="Group 542"/>
          <p:cNvGrpSpPr>
            <a:grpSpLocks/>
          </p:cNvGrpSpPr>
          <p:nvPr/>
        </p:nvGrpSpPr>
        <p:grpSpPr bwMode="auto">
          <a:xfrm flipH="1">
            <a:off x="6529388" y="5435600"/>
            <a:ext cx="963612" cy="833438"/>
            <a:chOff x="-44" y="1473"/>
            <a:chExt cx="981" cy="1105"/>
          </a:xfrm>
        </p:grpSpPr>
        <p:pic>
          <p:nvPicPr>
            <p:cNvPr id="138290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291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461" name="Group 61460"/>
          <p:cNvGrpSpPr>
            <a:grpSpLocks/>
          </p:cNvGrpSpPr>
          <p:nvPr/>
        </p:nvGrpSpPr>
        <p:grpSpPr bwMode="auto">
          <a:xfrm>
            <a:off x="6894513" y="3832225"/>
            <a:ext cx="1935162" cy="1754188"/>
            <a:chOff x="6823899" y="3818107"/>
            <a:chExt cx="1934788" cy="1754327"/>
          </a:xfrm>
        </p:grpSpPr>
        <p:sp>
          <p:nvSpPr>
            <p:cNvPr id="138285" name="TextBox 218"/>
            <p:cNvSpPr txBox="1">
              <a:spLocks noChangeArrowheads="1"/>
            </p:cNvSpPr>
            <p:nvPr/>
          </p:nvSpPr>
          <p:spPr bwMode="auto">
            <a:xfrm>
              <a:off x="7131820" y="3818107"/>
              <a:ext cx="1626867" cy="1754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5. eurecom registrar forwards INVITE to 197.87.54.21, which is running keith</a:t>
              </a:r>
              <a:r>
                <a:rPr lang="ja-JP" altLang="en-US" sz="1800" i="0" dirty="0">
                  <a:latin typeface="Arial Narrow" charset="0"/>
                  <a:cs typeface="Arial Narrow" charset="0"/>
                </a:rPr>
                <a:t>’</a:t>
              </a:r>
              <a:r>
                <a:rPr lang="en-US" altLang="ja-JP" sz="1800" i="0" dirty="0">
                  <a:latin typeface="Arial Narrow" charset="0"/>
                  <a:cs typeface="Arial Narrow" charset="0"/>
                </a:rPr>
                <a:t>s SIP client</a:t>
              </a:r>
              <a:endParaRPr lang="en-US" sz="1800" i="0" dirty="0">
                <a:latin typeface="Arial Narrow" charset="0"/>
                <a:cs typeface="Arial Narrow" charset="0"/>
              </a:endParaRPr>
            </a:p>
          </p:txBody>
        </p:sp>
        <p:cxnSp>
          <p:nvCxnSpPr>
            <p:cNvPr id="138286" name="Straight Arrow Connector 302"/>
            <p:cNvCxnSpPr>
              <a:cxnSpLocks noChangeShapeType="1"/>
            </p:cNvCxnSpPr>
            <p:nvPr/>
          </p:nvCxnSpPr>
          <p:spPr bwMode="auto">
            <a:xfrm flipH="1">
              <a:off x="6964138" y="3948400"/>
              <a:ext cx="5092" cy="13739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7" name="Group 303"/>
            <p:cNvGrpSpPr>
              <a:grpSpLocks/>
            </p:cNvGrpSpPr>
            <p:nvPr/>
          </p:nvGrpSpPr>
          <p:grpSpPr bwMode="auto">
            <a:xfrm>
              <a:off x="6823899" y="4038444"/>
              <a:ext cx="317511" cy="369332"/>
              <a:chOff x="7454630" y="3313376"/>
              <a:chExt cx="317511" cy="369332"/>
            </a:xfrm>
          </p:grpSpPr>
          <p:sp>
            <p:nvSpPr>
              <p:cNvPr id="138288" name="Oval 304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9" name="TextBox 305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5</a:t>
                </a:r>
              </a:p>
            </p:txBody>
          </p:sp>
        </p:grpSp>
      </p:grpSp>
      <p:grpSp>
        <p:nvGrpSpPr>
          <p:cNvPr id="61460" name="Group 61459"/>
          <p:cNvGrpSpPr>
            <a:grpSpLocks/>
          </p:cNvGrpSpPr>
          <p:nvPr/>
        </p:nvGrpSpPr>
        <p:grpSpPr bwMode="auto">
          <a:xfrm>
            <a:off x="2940050" y="2962275"/>
            <a:ext cx="3681413" cy="750888"/>
            <a:chOff x="2939780" y="2961926"/>
            <a:chExt cx="3681573" cy="751231"/>
          </a:xfrm>
        </p:grpSpPr>
        <p:cxnSp>
          <p:nvCxnSpPr>
            <p:cNvPr id="138280" name="Straight Arrow Connector 208"/>
            <p:cNvCxnSpPr>
              <a:cxnSpLocks noChangeShapeType="1"/>
            </p:cNvCxnSpPr>
            <p:nvPr/>
          </p:nvCxnSpPr>
          <p:spPr bwMode="auto">
            <a:xfrm flipH="1" flipV="1">
              <a:off x="2939780" y="3595772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1" name="Group 212"/>
            <p:cNvGrpSpPr>
              <a:grpSpLocks/>
            </p:cNvGrpSpPr>
            <p:nvPr/>
          </p:nvGrpSpPr>
          <p:grpSpPr bwMode="auto">
            <a:xfrm>
              <a:off x="5615461" y="3343825"/>
              <a:ext cx="317511" cy="369332"/>
              <a:chOff x="7454630" y="3299107"/>
              <a:chExt cx="317511" cy="369332"/>
            </a:xfrm>
          </p:grpSpPr>
          <p:sp>
            <p:nvSpPr>
              <p:cNvPr id="138283" name="Oval 21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4" name="TextBox 214"/>
              <p:cNvSpPr txBox="1">
                <a:spLocks noChangeArrowheads="1"/>
              </p:cNvSpPr>
              <p:nvPr/>
            </p:nvSpPr>
            <p:spPr bwMode="auto">
              <a:xfrm>
                <a:off x="7454630" y="3299107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38282" name="TextBox 310"/>
            <p:cNvSpPr txBox="1">
              <a:spLocks noChangeArrowheads="1"/>
            </p:cNvSpPr>
            <p:nvPr/>
          </p:nvSpPr>
          <p:spPr bwMode="auto">
            <a:xfrm>
              <a:off x="2939806" y="2961926"/>
              <a:ext cx="30681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4.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Eurecom registrar server</a:t>
              </a:r>
            </a:p>
          </p:txBody>
        </p:sp>
      </p:grpSp>
      <p:grpSp>
        <p:nvGrpSpPr>
          <p:cNvPr id="61465" name="Group 61464"/>
          <p:cNvGrpSpPr>
            <a:grpSpLocks/>
          </p:cNvGrpSpPr>
          <p:nvPr/>
        </p:nvGrpSpPr>
        <p:grpSpPr bwMode="auto">
          <a:xfrm>
            <a:off x="2495550" y="3624263"/>
            <a:ext cx="4425950" cy="1784350"/>
            <a:chOff x="2495276" y="3624645"/>
            <a:chExt cx="4426962" cy="1783278"/>
          </a:xfrm>
        </p:grpSpPr>
        <p:cxnSp>
          <p:nvCxnSpPr>
            <p:cNvPr id="138267" name="Straight Arrow Connector 193"/>
            <p:cNvCxnSpPr>
              <a:cxnSpLocks noChangeShapeType="1"/>
            </p:cNvCxnSpPr>
            <p:nvPr/>
          </p:nvCxnSpPr>
          <p:spPr bwMode="auto">
            <a:xfrm>
              <a:off x="2621222" y="3995764"/>
              <a:ext cx="18873" cy="984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68" name="Group 307"/>
            <p:cNvGrpSpPr>
              <a:grpSpLocks/>
            </p:cNvGrpSpPr>
            <p:nvPr/>
          </p:nvGrpSpPr>
          <p:grpSpPr bwMode="auto">
            <a:xfrm>
              <a:off x="2495276" y="4119498"/>
              <a:ext cx="317511" cy="369332"/>
              <a:chOff x="7454630" y="3313376"/>
              <a:chExt cx="317511" cy="369332"/>
            </a:xfrm>
          </p:grpSpPr>
          <p:sp>
            <p:nvSpPr>
              <p:cNvPr id="138278" name="Oval 30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9" name="TextBox 30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8</a:t>
                </a:r>
              </a:p>
            </p:txBody>
          </p:sp>
        </p:grpSp>
        <p:cxnSp>
          <p:nvCxnSpPr>
            <p:cNvPr id="138269" name="Straight Arrow Connector 298"/>
            <p:cNvCxnSpPr>
              <a:cxnSpLocks noChangeShapeType="1"/>
            </p:cNvCxnSpPr>
            <p:nvPr/>
          </p:nvCxnSpPr>
          <p:spPr bwMode="auto">
            <a:xfrm flipH="1" flipV="1">
              <a:off x="6774041" y="3890860"/>
              <a:ext cx="4578" cy="1517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0" name="Group 299"/>
            <p:cNvGrpSpPr>
              <a:grpSpLocks/>
            </p:cNvGrpSpPr>
            <p:nvPr/>
          </p:nvGrpSpPr>
          <p:grpSpPr bwMode="auto">
            <a:xfrm>
              <a:off x="6604727" y="4290135"/>
              <a:ext cx="317511" cy="369332"/>
              <a:chOff x="7454630" y="3313376"/>
              <a:chExt cx="317511" cy="369332"/>
            </a:xfrm>
          </p:grpSpPr>
          <p:sp>
            <p:nvSpPr>
              <p:cNvPr id="138276" name="Oval 30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7" name="TextBox 301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  <p:cxnSp>
          <p:nvCxnSpPr>
            <p:cNvPr id="138271" name="Straight Arrow Connector 306"/>
            <p:cNvCxnSpPr>
              <a:cxnSpLocks noChangeShapeType="1"/>
            </p:cNvCxnSpPr>
            <p:nvPr/>
          </p:nvCxnSpPr>
          <p:spPr bwMode="auto">
            <a:xfrm flipH="1" flipV="1">
              <a:off x="2920928" y="3805248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2" name="Group 222"/>
            <p:cNvGrpSpPr>
              <a:grpSpLocks/>
            </p:cNvGrpSpPr>
            <p:nvPr/>
          </p:nvGrpSpPr>
          <p:grpSpPr bwMode="auto">
            <a:xfrm>
              <a:off x="4569120" y="3624645"/>
              <a:ext cx="317511" cy="369332"/>
              <a:chOff x="7454630" y="3313376"/>
              <a:chExt cx="317511" cy="369332"/>
            </a:xfrm>
          </p:grpSpPr>
          <p:sp>
            <p:nvSpPr>
              <p:cNvPr id="138274" name="Oval 22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5" name="TextBox 224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</p:grpSp>
        <p:sp>
          <p:nvSpPr>
            <p:cNvPr id="138273" name="TextBox 313"/>
            <p:cNvSpPr txBox="1">
              <a:spLocks noChangeArrowheads="1"/>
            </p:cNvSpPr>
            <p:nvPr/>
          </p:nvSpPr>
          <p:spPr bwMode="auto">
            <a:xfrm>
              <a:off x="3234913" y="3927656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6-8. SIP response returned to Jim</a:t>
              </a:r>
            </a:p>
          </p:txBody>
        </p:sp>
      </p:grpSp>
      <p:grpSp>
        <p:nvGrpSpPr>
          <p:cNvPr id="61463" name="Group 61462"/>
          <p:cNvGrpSpPr>
            <a:grpSpLocks/>
          </p:cNvGrpSpPr>
          <p:nvPr/>
        </p:nvGrpSpPr>
        <p:grpSpPr bwMode="auto">
          <a:xfrm>
            <a:off x="2840038" y="5427663"/>
            <a:ext cx="3516312" cy="704850"/>
            <a:chOff x="2839885" y="5427680"/>
            <a:chExt cx="3515727" cy="705441"/>
          </a:xfrm>
        </p:grpSpPr>
        <p:sp>
          <p:nvSpPr>
            <p:cNvPr id="138262" name="Left-Right Arrow 61454"/>
            <p:cNvSpPr>
              <a:spLocks noChangeArrowheads="1"/>
            </p:cNvSpPr>
            <p:nvPr/>
          </p:nvSpPr>
          <p:spPr bwMode="auto">
            <a:xfrm>
              <a:off x="2839885" y="5450729"/>
              <a:ext cx="3382174" cy="342454"/>
            </a:xfrm>
            <a:prstGeom prst="leftRightArrow">
              <a:avLst>
                <a:gd name="adj1" fmla="val 50000"/>
                <a:gd name="adj2" fmla="val 50022"/>
              </a:avLst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38263" name="Group 317"/>
            <p:cNvGrpSpPr>
              <a:grpSpLocks/>
            </p:cNvGrpSpPr>
            <p:nvPr/>
          </p:nvGrpSpPr>
          <p:grpSpPr bwMode="auto">
            <a:xfrm>
              <a:off x="4417250" y="5427680"/>
              <a:ext cx="317511" cy="369332"/>
              <a:chOff x="7454630" y="3313376"/>
              <a:chExt cx="317511" cy="369332"/>
            </a:xfrm>
          </p:grpSpPr>
          <p:sp>
            <p:nvSpPr>
              <p:cNvPr id="138265" name="Oval 31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66" name="TextBox 31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  <p:sp>
          <p:nvSpPr>
            <p:cNvPr id="138264" name="TextBox 320"/>
            <p:cNvSpPr txBox="1">
              <a:spLocks noChangeArrowheads="1"/>
            </p:cNvSpPr>
            <p:nvPr/>
          </p:nvSpPr>
          <p:spPr bwMode="auto">
            <a:xfrm>
              <a:off x="3287418" y="5763789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9. Data flows between clients</a:t>
              </a:r>
            </a:p>
          </p:txBody>
        </p:sp>
      </p:grpSp>
      <p:sp>
        <p:nvSpPr>
          <p:cNvPr id="138257" name="TextBox 61465"/>
          <p:cNvSpPr txBox="1">
            <a:spLocks noChangeArrowheads="1"/>
          </p:cNvSpPr>
          <p:nvPr/>
        </p:nvSpPr>
        <p:spPr bwMode="auto">
          <a:xfrm>
            <a:off x="1112838" y="2997200"/>
            <a:ext cx="1255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UMass SIP proxy</a:t>
            </a:r>
          </a:p>
        </p:txBody>
      </p:sp>
      <p:sp>
        <p:nvSpPr>
          <p:cNvPr id="138258" name="TextBox 331"/>
          <p:cNvSpPr txBox="1">
            <a:spLocks noChangeArrowheads="1"/>
          </p:cNvSpPr>
          <p:nvPr/>
        </p:nvSpPr>
        <p:spPr bwMode="auto">
          <a:xfrm>
            <a:off x="4562475" y="1393825"/>
            <a:ext cx="1255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Poly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59" name="TextBox 332"/>
          <p:cNvSpPr txBox="1">
            <a:spLocks noChangeArrowheads="1"/>
          </p:cNvSpPr>
          <p:nvPr/>
        </p:nvSpPr>
        <p:spPr bwMode="auto">
          <a:xfrm>
            <a:off x="7126288" y="3059113"/>
            <a:ext cx="177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Eurecom 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60" name="TextBox 333"/>
          <p:cNvSpPr txBox="1">
            <a:spLocks noChangeArrowheads="1"/>
          </p:cNvSpPr>
          <p:nvPr/>
        </p:nvSpPr>
        <p:spPr bwMode="auto">
          <a:xfrm>
            <a:off x="7178675" y="5978525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197.87.54.21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8261" name="TextBox 334"/>
          <p:cNvSpPr txBox="1">
            <a:spLocks noChangeArrowheads="1"/>
          </p:cNvSpPr>
          <p:nvPr/>
        </p:nvSpPr>
        <p:spPr bwMode="auto">
          <a:xfrm>
            <a:off x="809625" y="5632450"/>
            <a:ext cx="177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128.119.40.186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6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8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 with H.323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another </a:t>
            </a:r>
            <a:r>
              <a:rPr lang="en-US" sz="2400" dirty="0"/>
              <a:t>signaling protocol for real-time, </a:t>
            </a:r>
            <a:r>
              <a:rPr lang="en-US" sz="2400" dirty="0" smtClean="0"/>
              <a:t>interactive multimedia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complete</a:t>
            </a:r>
            <a:r>
              <a:rPr lang="en-US" sz="2400" dirty="0"/>
              <a:t>, vertically integrated suite of protocols for multimedia conferencing: signaling, registration, admission control, transport, codecs</a:t>
            </a:r>
          </a:p>
          <a:p>
            <a:pPr>
              <a:defRPr/>
            </a:pPr>
            <a:r>
              <a:rPr lang="en-US" sz="2400" dirty="0" smtClean="0"/>
              <a:t>SIP: single </a:t>
            </a:r>
            <a:r>
              <a:rPr lang="en-US" sz="2400" dirty="0"/>
              <a:t>component. Works with RTP, but does not mandate it. Can be combined with other protocols, services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H.323 comes from the ITU (telephony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SIP comes from IETF: </a:t>
            </a:r>
            <a:r>
              <a:rPr lang="en-US" sz="2400" dirty="0" smtClean="0"/>
              <a:t>borrows </a:t>
            </a:r>
            <a:r>
              <a:rPr lang="en-US" sz="2400" dirty="0"/>
              <a:t>much of its concepts from HTTP</a:t>
            </a:r>
          </a:p>
          <a:p>
            <a:pPr lvl="1">
              <a:defRPr/>
            </a:pPr>
            <a:r>
              <a:rPr lang="en-US" dirty="0"/>
              <a:t>SIP has </a:t>
            </a:r>
            <a:r>
              <a:rPr lang="en-US" dirty="0" smtClean="0"/>
              <a:t>Web flavor; H</a:t>
            </a:r>
            <a:r>
              <a:rPr lang="en-US" dirty="0"/>
              <a:t>.323 has  telephony </a:t>
            </a:r>
            <a:r>
              <a:rPr lang="en-US" dirty="0" smtClean="0"/>
              <a:t>flavor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SIP uses </a:t>
            </a:r>
            <a:r>
              <a:rPr lang="en-US" sz="2400" dirty="0" smtClean="0"/>
              <a:t>KISS </a:t>
            </a:r>
            <a:r>
              <a:rPr lang="en-US" sz="2400" dirty="0"/>
              <a:t>principle: </a:t>
            </a:r>
            <a:r>
              <a:rPr lang="en-US" sz="2400" dirty="0">
                <a:solidFill>
                  <a:srgbClr val="CC0000"/>
                </a:solidFill>
              </a:rPr>
              <a:t>K</a:t>
            </a:r>
            <a:r>
              <a:rPr lang="en-US" sz="2400" dirty="0"/>
              <a:t>eep </a:t>
            </a:r>
            <a:r>
              <a:rPr lang="en-US" sz="2400" dirty="0" smtClean="0">
                <a:solidFill>
                  <a:srgbClr val="CC0000"/>
                </a:solidFill>
              </a:rPr>
              <a:t>I</a:t>
            </a:r>
            <a:r>
              <a:rPr lang="en-US" sz="2400" dirty="0" smtClean="0"/>
              <a:t>t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imple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tupid</a:t>
            </a:r>
            <a:endParaRPr lang="en-US" sz="2400" dirty="0"/>
          </a:p>
        </p:txBody>
      </p:sp>
      <p:pic>
        <p:nvPicPr>
          <p:cNvPr id="140294" name="Picture 1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541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2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9.5 network support for multimedia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Network support for multimedia</a:t>
            </a:r>
            <a:endParaRPr lang="en-US" sz="4000" dirty="0">
              <a:latin typeface="Gill Sans MT" charset="0"/>
              <a:cs typeface="+mj-cs"/>
            </a:endParaRPr>
          </a:p>
        </p:txBody>
      </p:sp>
      <p:pic>
        <p:nvPicPr>
          <p:cNvPr id="144388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71663"/>
            <a:ext cx="8561388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3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Dimensioning best effort networks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approach: </a:t>
            </a:r>
            <a:r>
              <a:rPr lang="en-US" dirty="0" smtClean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</a:t>
            </a:r>
            <a:r>
              <a:rPr lang="en-US" dirty="0" smtClean="0"/>
              <a:t>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</a:t>
            </a:r>
            <a:r>
              <a:rPr lang="en-US" dirty="0" smtClean="0"/>
              <a:t>igh bandwidth costs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i="1" dirty="0" smtClean="0">
                <a:solidFill>
                  <a:srgbClr val="000099"/>
                </a:solidFill>
              </a:rPr>
              <a:t>etwork dimensioning: </a:t>
            </a:r>
            <a:r>
              <a:rPr lang="en-US" dirty="0" smtClean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</a:t>
            </a:r>
            <a:r>
              <a:rPr lang="en-US" i="1" dirty="0" smtClean="0">
                <a:solidFill>
                  <a:srgbClr val="000099"/>
                </a:solidFill>
              </a:rPr>
              <a:t>stimating network traffic demand: </a:t>
            </a:r>
            <a:r>
              <a:rPr lang="en-US" dirty="0" smtClean="0"/>
              <a:t>needed to determine how much bandwidth is “enough” (for that much traffic)</a:t>
            </a:r>
            <a:endParaRPr lang="en-US" dirty="0"/>
          </a:p>
        </p:txBody>
      </p:sp>
      <p:pic>
        <p:nvPicPr>
          <p:cNvPr id="146437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9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Providing </a:t>
            </a:r>
            <a:r>
              <a:rPr lang="en-US" sz="4000" dirty="0" smtClean="0"/>
              <a:t>multiple classes </a:t>
            </a:r>
            <a:r>
              <a:rPr lang="en-US" sz="4000" dirty="0"/>
              <a:t>of </a:t>
            </a:r>
            <a:r>
              <a:rPr lang="en-US" sz="4000" dirty="0" smtClean="0"/>
              <a:t>service</a:t>
            </a:r>
            <a:endParaRPr lang="en-US" sz="4000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</a:t>
            </a:r>
            <a:r>
              <a:rPr lang="en-US" dirty="0" smtClean="0"/>
              <a:t>versus </a:t>
            </a:r>
            <a:r>
              <a:rPr lang="en-US" dirty="0"/>
              <a:t>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5934075" y="4192588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6572250" y="4495800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7613650" y="4489450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6548438" y="4881563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7496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8162925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6927850" y="5445125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6391275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4500563" y="4519613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4476750" y="4543425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5502275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5105400" y="4546600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5057775" y="4519613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4724400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508000" y="3641725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granularity: differential service among multiple classes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, 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history: ToS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6992938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6078538" y="4670425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6430963" y="5308600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7027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7662863" y="5327650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8107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148507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" y="825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4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6628" name="Picture 2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98450" y="1228725"/>
            <a:ext cx="41148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CBR: (constant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VBR:  (variable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</a:t>
            </a:r>
            <a:r>
              <a:rPr lang="en-US" sz="2400" i="0" dirty="0" smtClean="0"/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MPEG4 (often used in Internet, &lt; 1 Mbps)</a:t>
            </a:r>
            <a:endParaRPr lang="en-US" i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55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2109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2547938" y="2643188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2860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1814513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1519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1970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6469063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6484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7073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4992688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2932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5419725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876300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493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8061325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7553325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3986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4094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3305175" y="3190875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2465388" y="3700463"/>
            <a:ext cx="12969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2039938" y="2068513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1730375" y="3179763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812800" y="3467100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1150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7231063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6783388" y="3386138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3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Scenario 1: mixed </a:t>
            </a:r>
            <a:r>
              <a:rPr lang="en-US" sz="4000" dirty="0" smtClean="0"/>
              <a:t>HTTP </a:t>
            </a:r>
            <a:r>
              <a:rPr lang="en-US" sz="4000" dirty="0"/>
              <a:t>and </a:t>
            </a:r>
            <a:r>
              <a:rPr lang="en-US" sz="4000" dirty="0" smtClean="0"/>
              <a:t>VoIP</a:t>
            </a:r>
            <a:endParaRPr lang="en-US" sz="40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9825"/>
            <a:ext cx="8191500" cy="1963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 1Mbps </a:t>
            </a:r>
            <a:r>
              <a:rPr lang="en-US" dirty="0" smtClean="0"/>
              <a:t>VoIP, HTTP </a:t>
            </a:r>
            <a:r>
              <a:rPr lang="en-US" dirty="0"/>
              <a:t>share 1.5 Mbps link. </a:t>
            </a:r>
          </a:p>
          <a:p>
            <a:pPr lvl="1">
              <a:defRPr/>
            </a:pPr>
            <a:r>
              <a:rPr lang="en-US" dirty="0" smtClean="0"/>
              <a:t>HTTP bursts can </a:t>
            </a:r>
            <a:r>
              <a:rPr lang="en-US" dirty="0"/>
              <a:t>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177925" y="5165725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Arial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035050" y="4992688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04913" y="4719638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773363" y="346233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3125788" y="3128963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3376613" y="3405188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2536825" y="29035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2300288" y="39909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2662238" y="28940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6273800" y="28448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6286500" y="393858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6759575" y="28448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5089525" y="3282950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3433763" y="27447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5430838" y="288925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2717800" y="27289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2468563" y="350202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/>
        </p:nvGraphicFramePr>
        <p:xfrm>
          <a:off x="2071688" y="2587625"/>
          <a:ext cx="681037" cy="449263"/>
        </p:xfrm>
        <a:graphic>
          <a:graphicData uri="http://schemas.openxmlformats.org/presentationml/2006/ole">
            <p:oleObj spid="_x0000_s650261" name="Clip" r:id="rId4" imgW="682368" imgH="480541" progId="">
              <p:embed/>
            </p:oleObj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/>
        </p:nvGraphicFramePr>
        <p:xfrm>
          <a:off x="6921500" y="2557463"/>
          <a:ext cx="681038" cy="449262"/>
        </p:xfrm>
        <a:graphic>
          <a:graphicData uri="http://schemas.openxmlformats.org/presentationml/2006/ole">
            <p:oleObj spid="_x0000_s650262" name="Clip" r:id="rId5" imgW="682368" imgH="480541" progId="">
              <p:embed/>
            </p:oleObj>
          </a:graphicData>
        </a:graphic>
      </p:graphicFrame>
      <p:pic>
        <p:nvPicPr>
          <p:cNvPr id="151576" name="Picture 15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25" y="798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1527175" y="3452813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6602413" y="3619500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9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93800"/>
            <a:ext cx="8159750" cy="1812925"/>
          </a:xfrm>
        </p:spPr>
        <p:txBody>
          <a:bodyPr/>
          <a:lstStyle/>
          <a:p>
            <a:pPr>
              <a:defRPr/>
            </a:pPr>
            <a:r>
              <a:rPr lang="en-US" dirty="0"/>
              <a:t>what if applications misbehave </a:t>
            </a:r>
            <a:r>
              <a:rPr lang="en-US" dirty="0" smtClean="0"/>
              <a:t>(VoIP </a:t>
            </a:r>
            <a:r>
              <a:rPr lang="en-US" dirty="0"/>
              <a:t>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</a:t>
            </a:r>
            <a:r>
              <a:rPr lang="en-US" i="1" dirty="0" smtClean="0">
                <a:solidFill>
                  <a:srgbClr val="000099"/>
                </a:solidFill>
              </a:rPr>
              <a:t>arking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99"/>
                </a:solidFill>
              </a:rPr>
              <a:t>policing</a:t>
            </a:r>
            <a:r>
              <a:rPr lang="en-US" dirty="0" smtClean="0"/>
              <a:t> </a:t>
            </a:r>
            <a:r>
              <a:rPr lang="en-US" dirty="0"/>
              <a:t>at network </a:t>
            </a:r>
            <a:r>
              <a:rPr lang="en-US" dirty="0" smtClean="0"/>
              <a:t>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955675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+mn-lt"/>
              </a:rPr>
              <a:t>provide protection (isolation) for one class from others</a:t>
            </a:r>
            <a:endParaRPr lang="en-US" sz="20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677863" y="5646738"/>
            <a:ext cx="7670800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87413" y="5384800"/>
            <a:ext cx="1651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2951163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3303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3554413" y="4021138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2714625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2478088" y="460692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2840038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6451600" y="346075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6464300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6937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5267325" y="3898900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3611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5608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2895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2646363" y="411797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2249488" y="3203575"/>
          <a:ext cx="681037" cy="449263"/>
        </p:xfrm>
        <a:graphic>
          <a:graphicData uri="http://schemas.openxmlformats.org/presentationml/2006/ole">
            <p:oleObj spid="_x0000_s652309" name="Clip" r:id="rId4" imgW="682368" imgH="480541" progId="">
              <p:embed/>
            </p:oleObj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7099300" y="3173413"/>
          <a:ext cx="681038" cy="449262"/>
        </p:xfrm>
        <a:graphic>
          <a:graphicData uri="http://schemas.openxmlformats.org/presentationml/2006/ole">
            <p:oleObj spid="_x0000_s652310" name="Clip" r:id="rId5" imgW="682368" imgH="480541" progId="">
              <p:embed/>
            </p:oleObj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2990850" y="3432175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2678113" y="4160838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4010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1362075" y="3052763"/>
            <a:ext cx="942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2514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3216275" y="3614738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2879725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1641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6759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pic>
        <p:nvPicPr>
          <p:cNvPr id="153633" name="Picture 6" descr="underline_ba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1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1214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926270" y="5379227"/>
            <a:ext cx="67738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while providing isolation, it is desirable to use </a:t>
            </a:r>
          </a:p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resources as efficiently as possible</a:t>
            </a:r>
            <a:endParaRPr lang="en-US" sz="28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861182" y="5234764"/>
            <a:ext cx="695960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092957" y="4972827"/>
            <a:ext cx="1652588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3016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3368675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3378200" y="35020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3381375" y="34782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425950" y="34512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3359150" y="33702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3625850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3625850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3376613" y="38433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2779713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2543175" y="43465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2905125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6516688" y="32004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6529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7002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5332413" y="3638550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3676650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5673725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2960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2711450" y="38576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2314575" y="2943225"/>
          <a:ext cx="681038" cy="449263"/>
        </p:xfrm>
        <a:graphic>
          <a:graphicData uri="http://schemas.openxmlformats.org/presentationml/2006/ole">
            <p:oleObj spid="_x0000_s654357" name="Clip" r:id="rId4" imgW="682368" imgH="480541" progId="">
              <p:embed/>
            </p:oleObj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7164388" y="2913063"/>
          <a:ext cx="681037" cy="449262"/>
        </p:xfrm>
        <a:graphic>
          <a:graphicData uri="http://schemas.openxmlformats.org/presentationml/2006/ole">
            <p:oleObj spid="_x0000_s654358" name="Clip" r:id="rId5" imgW="682368" imgH="480541" progId="">
              <p:embed/>
            </p:oleObj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3055938" y="31718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2743200" y="39004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4075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1427163" y="2792413"/>
            <a:ext cx="933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4006850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3813175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4006850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3813175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4386263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4116388" y="2973388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3127375" y="4587875"/>
            <a:ext cx="2352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3849688" y="3940175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pic>
        <p:nvPicPr>
          <p:cNvPr id="155690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1641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6759575" y="4033838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Scheduling </a:t>
            </a:r>
            <a:r>
              <a:rPr lang="en-US" sz="4000" dirty="0" smtClean="0"/>
              <a:t>and policing mechanisms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packet scheduling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choose next </a:t>
            </a:r>
            <a:r>
              <a:rPr lang="en-US" dirty="0" smtClean="0"/>
              <a:t>queued packet </a:t>
            </a:r>
            <a:r>
              <a:rPr lang="en-US" dirty="0"/>
              <a:t>to send on </a:t>
            </a:r>
            <a:r>
              <a:rPr lang="en-US" dirty="0" smtClean="0"/>
              <a:t>outgoing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previously covered in Chapter 4:</a:t>
            </a:r>
          </a:p>
          <a:p>
            <a:pPr lvl="1">
              <a:defRPr/>
            </a:pPr>
            <a:r>
              <a:rPr lang="en-US" sz="2800" dirty="0" smtClean="0"/>
              <a:t>FCFS: first come first served</a:t>
            </a:r>
          </a:p>
          <a:p>
            <a:pPr lvl="1">
              <a:defRPr/>
            </a:pPr>
            <a:r>
              <a:rPr lang="en-US" sz="2800" dirty="0" smtClean="0"/>
              <a:t>simply multi-class priority</a:t>
            </a:r>
          </a:p>
          <a:p>
            <a:pPr lvl="1">
              <a:defRPr/>
            </a:pPr>
            <a:r>
              <a:rPr lang="en-US" sz="2800" dirty="0"/>
              <a:t>r</a:t>
            </a:r>
            <a:r>
              <a:rPr lang="en-US" sz="2800" dirty="0" smtClean="0"/>
              <a:t>ound robin</a:t>
            </a:r>
          </a:p>
          <a:p>
            <a:pPr lvl="1">
              <a:defRPr/>
            </a:pPr>
            <a:r>
              <a:rPr lang="en-US" sz="2800" dirty="0" smtClean="0"/>
              <a:t>weighted fair queueing (WFQ)</a:t>
            </a:r>
            <a:endParaRPr lang="en-US" sz="2800" dirty="0"/>
          </a:p>
        </p:txBody>
      </p:sp>
      <p:pic>
        <p:nvPicPr>
          <p:cNvPr id="157701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20102" y="2046667"/>
            <a:ext cx="4235450" cy="1123950"/>
            <a:chOff x="2532063" y="5103813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3771900" y="5132388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4799013" y="5103813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2532063" y="5414963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3514725" y="5699125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2673350" y="5459413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5632450" y="5400675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5724525" y="5508625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4714875" y="5703888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4711700" y="5414963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3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8253412" cy="2794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traffic to not exceed declared parameters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common-used criteria: 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(long </a:t>
            </a:r>
            <a:r>
              <a:rPr lang="en-US" i="1" dirty="0">
                <a:solidFill>
                  <a:srgbClr val="000099"/>
                </a:solidFill>
              </a:rPr>
              <a:t>term) </a:t>
            </a:r>
            <a:r>
              <a:rPr lang="en-US" i="1" dirty="0" smtClean="0">
                <a:solidFill>
                  <a:srgbClr val="000099"/>
                </a:solidFill>
              </a:rPr>
              <a:t>average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dirty="0"/>
              <a:t>crucial question: what is the interval length: 100 packets per sec or 6000 packets per min </a:t>
            </a:r>
            <a:r>
              <a:rPr lang="en-US" dirty="0" smtClean="0"/>
              <a:t>have </a:t>
            </a:r>
            <a:r>
              <a:rPr lang="en-US" dirty="0"/>
              <a:t>same average!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i="1" dirty="0" smtClean="0">
                <a:solidFill>
                  <a:srgbClr val="000099"/>
                </a:solidFill>
              </a:rPr>
              <a:t>eak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e.g., 6000 pkts per </a:t>
            </a:r>
            <a:r>
              <a:rPr lang="en-US" dirty="0" smtClean="0"/>
              <a:t>min </a:t>
            </a:r>
            <a:r>
              <a:rPr lang="en-US" dirty="0"/>
              <a:t>(ppm) avg.; 1500 ppm peak rate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(max</a:t>
            </a:r>
            <a:r>
              <a:rPr lang="en-US" i="1" dirty="0">
                <a:solidFill>
                  <a:srgbClr val="000099"/>
                </a:solidFill>
              </a:rPr>
              <a:t>.) </a:t>
            </a:r>
            <a:r>
              <a:rPr lang="en-US" i="1" dirty="0" smtClean="0">
                <a:solidFill>
                  <a:srgbClr val="000099"/>
                </a:solidFill>
              </a:rPr>
              <a:t>burst size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max number </a:t>
            </a:r>
            <a:r>
              <a:rPr lang="en-US" dirty="0"/>
              <a:t>of pkts sent consecutively (with no intervening idle)</a:t>
            </a:r>
          </a:p>
        </p:txBody>
      </p:sp>
      <p:pic>
        <p:nvPicPr>
          <p:cNvPr id="165893" name="Picture 2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150" y="8540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2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91527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Policing m</a:t>
            </a:r>
            <a:r>
              <a:rPr lang="en-US" sz="4000" dirty="0" smtClean="0"/>
              <a:t>echanisms: implementation</a:t>
            </a:r>
            <a:endParaRPr lang="en-US" sz="4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043863" cy="52451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</a:t>
            </a:r>
            <a:r>
              <a:rPr lang="en-US" i="1" dirty="0" smtClean="0">
                <a:solidFill>
                  <a:srgbClr val="CC0000"/>
                </a:solidFill>
              </a:rPr>
              <a:t>oken bucket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input to specified </a:t>
            </a:r>
            <a:r>
              <a:rPr lang="en-US" i="1" dirty="0" smtClean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 smtClean="0">
                <a:solidFill>
                  <a:srgbClr val="000099"/>
                </a:solidFill>
              </a:rPr>
              <a:t>average rate </a:t>
            </a:r>
            <a:endParaRPr lang="en-US" i="1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bucket can hold b tokens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token/sec</a:t>
            </a:r>
            <a:r>
              <a:rPr lang="en-US" dirty="0"/>
              <a:t> unless bucket full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over interval of length t: number of packets admitted less than or equal to  (r t + b</a:t>
            </a:r>
            <a:r>
              <a:rPr lang="en-US" i="1" dirty="0" smtClean="0">
                <a:solidFill>
                  <a:srgbClr val="CC0000"/>
                </a:solidFill>
              </a:rPr>
              <a:t>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965325"/>
            <a:ext cx="47466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1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463" y="8302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5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2211388" y="4568825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3261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i="0" dirty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and QoS guarantees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447800"/>
            <a:ext cx="8021637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bucket, WFQ combine to provide guaranteed upper bound on delay, i.e., </a:t>
            </a:r>
            <a:r>
              <a:rPr lang="en-US" i="1" dirty="0">
                <a:solidFill>
                  <a:srgbClr val="CC0000"/>
                </a:solidFill>
              </a:rPr>
              <a:t>QoS guarantee!</a:t>
            </a: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1597025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2216150" y="4411663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1717675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3021013" y="4718050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3394075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3252787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3078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3130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3187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3241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2000250" y="3049588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token rate, r</a:t>
            </a:r>
            <a:endParaRPr lang="en-US" sz="2400" i="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3178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3167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1803400" y="3244850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1957388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bucket size, b</a:t>
            </a:r>
            <a:endParaRPr lang="en-US" sz="2000" i="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3684588" y="4121150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rate, R</a:t>
            </a:r>
            <a:endParaRPr lang="en-US" sz="2400" i="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2632075" y="5397500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D     = b/R</a:t>
              </a: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max</a:t>
              </a:r>
              <a:endParaRPr lang="en-US" sz="2400" i="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1825625" y="4649788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1795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1319213" y="3630613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558800" y="3041650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170012" name="Picture 17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34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904875" y="5540375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1449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2425700" y="4322763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Differentiated services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44600"/>
            <a:ext cx="7772400" cy="3101975"/>
          </a:xfrm>
        </p:spPr>
        <p:txBody>
          <a:bodyPr/>
          <a:lstStyle/>
          <a:p>
            <a:pPr>
              <a:defRPr/>
            </a:pPr>
            <a:r>
              <a:rPr lang="en-US" dirty="0"/>
              <a:t>want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qualitative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service classes</a:t>
            </a:r>
          </a:p>
          <a:p>
            <a:pPr lvl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behaves like a wire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defRPr/>
            </a:pPr>
            <a:r>
              <a:rPr lang="en-US" dirty="0"/>
              <a:t>relative service distinction: Platinum, Gold, Silver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scalability: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simple functions in network core, relatively complex functions at edge routers (or hosts)</a:t>
            </a:r>
          </a:p>
          <a:p>
            <a:pPr lvl="1">
              <a:defRPr/>
            </a:pPr>
            <a:r>
              <a:rPr lang="en-US" dirty="0"/>
              <a:t>signaling, maintaining per-flow router state  difficult with large number of flows </a:t>
            </a:r>
          </a:p>
          <a:p>
            <a:pPr>
              <a:defRPr/>
            </a:pP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define define service classes, provide functional components to build service classes</a:t>
            </a:r>
          </a:p>
        </p:txBody>
      </p:sp>
      <p:pic>
        <p:nvPicPr>
          <p:cNvPr id="172037" name="Picture 20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200" y="8763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5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2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150" y="8826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69585" y="1977689"/>
            <a:ext cx="407035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i="0" dirty="0">
                <a:latin typeface="Arial"/>
                <a:cs typeface="Arial"/>
              </a:rPr>
              <a:t>e</a:t>
            </a:r>
            <a:r>
              <a:rPr lang="en-US" i="0" dirty="0" smtClean="0">
                <a:latin typeface="Arial"/>
                <a:cs typeface="Arial"/>
              </a:rPr>
              <a:t>dge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per-flow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marks packets as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 and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out-profile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379413" y="4165229"/>
            <a:ext cx="472476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0" dirty="0" smtClean="0">
                <a:solidFill>
                  <a:srgbClr val="000000"/>
                </a:solidFill>
                <a:latin typeface="Arial"/>
                <a:cs typeface="Arial"/>
              </a:rPr>
              <a:t>core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 class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buffering and scheduling based on 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lang="en-US" i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i="0" dirty="0" smtClean="0">
                <a:latin typeface="Arial"/>
                <a:cs typeface="Arial"/>
              </a:rPr>
              <a:t>at edge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Arial"/>
                <a:cs typeface="Arial"/>
              </a:rPr>
              <a:t>preference given to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 </a:t>
            </a:r>
            <a:r>
              <a:rPr lang="en-US" i="0" dirty="0" smtClean="0">
                <a:latin typeface="Arial"/>
                <a:cs typeface="Arial"/>
              </a:rPr>
              <a:t>packets over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out-of-profile </a:t>
            </a:r>
            <a:r>
              <a:rPr lang="en-US" i="0" dirty="0" smtClean="0">
                <a:latin typeface="Arial"/>
                <a:cs typeface="Arial"/>
              </a:rPr>
              <a:t>packets</a:t>
            </a:r>
          </a:p>
        </p:txBody>
      </p:sp>
      <p:sp>
        <p:nvSpPr>
          <p:cNvPr id="612357" name="Line 5"/>
          <p:cNvSpPr>
            <a:spLocks noChangeShapeType="1"/>
          </p:cNvSpPr>
          <p:nvPr/>
        </p:nvSpPr>
        <p:spPr bwMode="auto">
          <a:xfrm flipV="1">
            <a:off x="8181975" y="5630863"/>
            <a:ext cx="473075" cy="555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085" name="Freeform 7"/>
          <p:cNvSpPr>
            <a:spLocks/>
          </p:cNvSpPr>
          <p:nvPr/>
        </p:nvSpPr>
        <p:spPr bwMode="auto">
          <a:xfrm>
            <a:off x="6884988" y="4441825"/>
            <a:ext cx="1504950" cy="1341438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6" name="Freeform 8"/>
          <p:cNvSpPr>
            <a:spLocks/>
          </p:cNvSpPr>
          <p:nvPr/>
        </p:nvSpPr>
        <p:spPr bwMode="auto">
          <a:xfrm>
            <a:off x="6934200" y="2819400"/>
            <a:ext cx="1165225" cy="1565275"/>
          </a:xfrm>
          <a:custGeom>
            <a:avLst/>
            <a:gdLst>
              <a:gd name="T0" fmla="*/ 215549 w 1292"/>
              <a:gd name="T1" fmla="*/ 8731 h 1255"/>
              <a:gd name="T2" fmla="*/ 31566 w 1292"/>
              <a:gd name="T3" fmla="*/ 195815 h 1255"/>
              <a:gd name="T4" fmla="*/ 26154 w 1292"/>
              <a:gd name="T5" fmla="*/ 652302 h 1255"/>
              <a:gd name="T6" fmla="*/ 47799 w 1292"/>
              <a:gd name="T7" fmla="*/ 1033955 h 1255"/>
              <a:gd name="T8" fmla="*/ 220960 w 1292"/>
              <a:gd name="T9" fmla="*/ 1086338 h 1255"/>
              <a:gd name="T10" fmla="*/ 583514 w 1292"/>
              <a:gd name="T11" fmla="*/ 1408124 h 1255"/>
              <a:gd name="T12" fmla="*/ 897368 w 1292"/>
              <a:gd name="T13" fmla="*/ 1542825 h 1255"/>
              <a:gd name="T14" fmla="*/ 1081350 w 1292"/>
              <a:gd name="T15" fmla="*/ 1273423 h 1255"/>
              <a:gd name="T16" fmla="*/ 1146286 w 1292"/>
              <a:gd name="T17" fmla="*/ 555018 h 1255"/>
              <a:gd name="T18" fmla="*/ 1086762 w 1292"/>
              <a:gd name="T19" fmla="*/ 263166 h 1255"/>
              <a:gd name="T20" fmla="*/ 675506 w 1292"/>
              <a:gd name="T21" fmla="*/ 143432 h 1255"/>
              <a:gd name="T22" fmla="*/ 215549 w 1292"/>
              <a:gd name="T23" fmla="*/ 873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7" name="Freeform 9"/>
          <p:cNvSpPr>
            <a:spLocks/>
          </p:cNvSpPr>
          <p:nvPr/>
        </p:nvSpPr>
        <p:spPr bwMode="auto">
          <a:xfrm>
            <a:off x="5111750" y="2879725"/>
            <a:ext cx="1554163" cy="1790700"/>
          </a:xfrm>
          <a:custGeom>
            <a:avLst/>
            <a:gdLst>
              <a:gd name="T0" fmla="*/ 637902 w 1340"/>
              <a:gd name="T1" fmla="*/ 63148 h 1191"/>
              <a:gd name="T2" fmla="*/ 95105 w 1340"/>
              <a:gd name="T3" fmla="*/ 90212 h 1191"/>
              <a:gd name="T4" fmla="*/ 67270 w 1340"/>
              <a:gd name="T5" fmla="*/ 604418 h 1191"/>
              <a:gd name="T6" fmla="*/ 32475 w 1340"/>
              <a:gd name="T7" fmla="*/ 1082539 h 1191"/>
              <a:gd name="T8" fmla="*/ 129900 w 1340"/>
              <a:gd name="T9" fmla="*/ 1308068 h 1191"/>
              <a:gd name="T10" fmla="*/ 623984 w 1340"/>
              <a:gd name="T11" fmla="*/ 1317089 h 1191"/>
              <a:gd name="T12" fmla="*/ 742286 w 1340"/>
              <a:gd name="T13" fmla="*/ 1695978 h 1191"/>
              <a:gd name="T14" fmla="*/ 1431221 w 1340"/>
              <a:gd name="T15" fmla="*/ 1650872 h 1191"/>
              <a:gd name="T16" fmla="*/ 1479933 w 1340"/>
              <a:gd name="T17" fmla="*/ 857010 h 1191"/>
              <a:gd name="T18" fmla="*/ 1396426 w 1340"/>
              <a:gd name="T19" fmla="*/ 514206 h 1191"/>
              <a:gd name="T20" fmla="*/ 881465 w 1340"/>
              <a:gd name="T21" fmla="*/ 433016 h 1191"/>
              <a:gd name="T22" fmla="*/ 637902 w 1340"/>
              <a:gd name="T23" fmla="*/ 6314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2363" name="Line 11"/>
          <p:cNvSpPr>
            <a:spLocks noChangeShapeType="1"/>
          </p:cNvSpPr>
          <p:nvPr/>
        </p:nvSpPr>
        <p:spPr bwMode="auto">
          <a:xfrm>
            <a:off x="7661275" y="4273550"/>
            <a:ext cx="0" cy="268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V="1">
            <a:off x="5311775" y="3779838"/>
            <a:ext cx="209550" cy="3190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V="1">
            <a:off x="6308725" y="3459163"/>
            <a:ext cx="104775" cy="26511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6308725" y="3832225"/>
            <a:ext cx="104775" cy="3206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>
            <a:off x="5364163" y="3351213"/>
            <a:ext cx="157162" cy="3730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25" name="Line 73"/>
          <p:cNvSpPr>
            <a:spLocks noChangeShapeType="1"/>
          </p:cNvSpPr>
          <p:nvPr/>
        </p:nvSpPr>
        <p:spPr bwMode="auto">
          <a:xfrm>
            <a:off x="6594475" y="3378200"/>
            <a:ext cx="419100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96" name="Line 144"/>
          <p:cNvSpPr>
            <a:spLocks noChangeShapeType="1"/>
          </p:cNvSpPr>
          <p:nvPr/>
        </p:nvSpPr>
        <p:spPr bwMode="auto">
          <a:xfrm>
            <a:off x="5784850" y="3779838"/>
            <a:ext cx="2619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6" name="Line 174"/>
          <p:cNvSpPr>
            <a:spLocks noChangeShapeType="1"/>
          </p:cNvSpPr>
          <p:nvPr/>
        </p:nvSpPr>
        <p:spPr bwMode="auto">
          <a:xfrm flipH="1">
            <a:off x="4862513" y="3344863"/>
            <a:ext cx="249237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7" name="Line 175"/>
          <p:cNvSpPr>
            <a:spLocks noChangeShapeType="1"/>
          </p:cNvSpPr>
          <p:nvPr/>
        </p:nvSpPr>
        <p:spPr bwMode="auto">
          <a:xfrm>
            <a:off x="4862513" y="2879725"/>
            <a:ext cx="0" cy="812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8" name="Line 176"/>
          <p:cNvSpPr>
            <a:spLocks noChangeShapeType="1"/>
          </p:cNvSpPr>
          <p:nvPr/>
        </p:nvSpPr>
        <p:spPr bwMode="auto">
          <a:xfrm flipH="1">
            <a:off x="4613275" y="28797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9" name="Line 177"/>
          <p:cNvSpPr>
            <a:spLocks noChangeShapeType="1"/>
          </p:cNvSpPr>
          <p:nvPr/>
        </p:nvSpPr>
        <p:spPr bwMode="auto">
          <a:xfrm>
            <a:off x="4862513" y="3692525"/>
            <a:ext cx="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30" name="Line 178"/>
          <p:cNvSpPr>
            <a:spLocks noChangeShapeType="1"/>
          </p:cNvSpPr>
          <p:nvPr/>
        </p:nvSpPr>
        <p:spPr bwMode="auto">
          <a:xfrm flipH="1">
            <a:off x="4613275" y="36925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0" name="Line 238"/>
          <p:cNvSpPr>
            <a:spLocks noChangeShapeType="1"/>
          </p:cNvSpPr>
          <p:nvPr/>
        </p:nvSpPr>
        <p:spPr bwMode="auto">
          <a:xfrm flipV="1">
            <a:off x="7156450" y="2997200"/>
            <a:ext cx="298450" cy="347663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1" name="Line 239"/>
          <p:cNvSpPr>
            <a:spLocks noChangeShapeType="1"/>
          </p:cNvSpPr>
          <p:nvPr/>
        </p:nvSpPr>
        <p:spPr bwMode="auto">
          <a:xfrm>
            <a:off x="7554913" y="2997200"/>
            <a:ext cx="0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2" name="Line 240"/>
          <p:cNvSpPr>
            <a:spLocks noChangeShapeType="1"/>
          </p:cNvSpPr>
          <p:nvPr/>
        </p:nvSpPr>
        <p:spPr bwMode="auto">
          <a:xfrm>
            <a:off x="7156450" y="3403600"/>
            <a:ext cx="1984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3" name="Line 241"/>
          <p:cNvSpPr>
            <a:spLocks noChangeShapeType="1"/>
          </p:cNvSpPr>
          <p:nvPr/>
        </p:nvSpPr>
        <p:spPr bwMode="auto">
          <a:xfrm>
            <a:off x="7704138" y="3403600"/>
            <a:ext cx="300037" cy="571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4" name="Line 242"/>
          <p:cNvSpPr>
            <a:spLocks noChangeShapeType="1"/>
          </p:cNvSpPr>
          <p:nvPr/>
        </p:nvSpPr>
        <p:spPr bwMode="auto">
          <a:xfrm>
            <a:off x="7554913" y="3519488"/>
            <a:ext cx="100012" cy="638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5" name="Line 243"/>
          <p:cNvSpPr>
            <a:spLocks noChangeShapeType="1"/>
          </p:cNvSpPr>
          <p:nvPr/>
        </p:nvSpPr>
        <p:spPr bwMode="auto">
          <a:xfrm>
            <a:off x="7704138" y="4622800"/>
            <a:ext cx="0" cy="522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6" name="Line 244"/>
          <p:cNvSpPr>
            <a:spLocks noChangeShapeType="1"/>
          </p:cNvSpPr>
          <p:nvPr/>
        </p:nvSpPr>
        <p:spPr bwMode="auto">
          <a:xfrm flipH="1">
            <a:off x="7254875" y="5202238"/>
            <a:ext cx="300038" cy="587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7" name="Line 245"/>
          <p:cNvSpPr>
            <a:spLocks noChangeShapeType="1"/>
          </p:cNvSpPr>
          <p:nvPr/>
        </p:nvSpPr>
        <p:spPr bwMode="auto">
          <a:xfrm>
            <a:off x="7704138" y="5202238"/>
            <a:ext cx="249237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8" name="Line 246"/>
          <p:cNvSpPr>
            <a:spLocks noChangeShapeType="1"/>
          </p:cNvSpPr>
          <p:nvPr/>
        </p:nvSpPr>
        <p:spPr bwMode="auto">
          <a:xfrm>
            <a:off x="7156450" y="3403600"/>
            <a:ext cx="447675" cy="812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9" name="Line 247"/>
          <p:cNvSpPr>
            <a:spLocks noChangeShapeType="1"/>
          </p:cNvSpPr>
          <p:nvPr/>
        </p:nvSpPr>
        <p:spPr bwMode="auto">
          <a:xfrm flipH="1">
            <a:off x="6113463" y="4265613"/>
            <a:ext cx="300037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0" name="Line 248"/>
          <p:cNvSpPr>
            <a:spLocks noChangeShapeType="1"/>
          </p:cNvSpPr>
          <p:nvPr/>
        </p:nvSpPr>
        <p:spPr bwMode="auto">
          <a:xfrm>
            <a:off x="6529388" y="4256088"/>
            <a:ext cx="149225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1" name="Line 249"/>
          <p:cNvSpPr>
            <a:spLocks noChangeShapeType="1"/>
          </p:cNvSpPr>
          <p:nvPr/>
        </p:nvSpPr>
        <p:spPr bwMode="auto">
          <a:xfrm flipV="1">
            <a:off x="8302625" y="2997200"/>
            <a:ext cx="149225" cy="4635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2" name="Line 250"/>
          <p:cNvSpPr>
            <a:spLocks noChangeShapeType="1"/>
          </p:cNvSpPr>
          <p:nvPr/>
        </p:nvSpPr>
        <p:spPr bwMode="auto">
          <a:xfrm>
            <a:off x="8302625" y="3460750"/>
            <a:ext cx="149225" cy="46513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3" name="Line 251"/>
          <p:cNvSpPr>
            <a:spLocks noChangeShapeType="1"/>
          </p:cNvSpPr>
          <p:nvPr/>
        </p:nvSpPr>
        <p:spPr bwMode="auto">
          <a:xfrm flipH="1" flipV="1">
            <a:off x="7119938" y="2670175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4" name="Line 252"/>
          <p:cNvSpPr>
            <a:spLocks noChangeShapeType="1"/>
          </p:cNvSpPr>
          <p:nvPr/>
        </p:nvSpPr>
        <p:spPr bwMode="auto">
          <a:xfrm flipV="1">
            <a:off x="7554913" y="2647950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Diffserv </a:t>
            </a:r>
            <a:r>
              <a:rPr lang="en-US" dirty="0" smtClean="0"/>
              <a:t>architecture</a:t>
            </a:r>
            <a:endParaRPr lang="en-US" sz="2400" dirty="0">
              <a:solidFill>
                <a:srgbClr val="3333FF"/>
              </a:solidFill>
            </a:endParaRPr>
          </a:p>
        </p:txBody>
      </p:sp>
      <p:grpSp>
        <p:nvGrpSpPr>
          <p:cNvPr id="174119" name="Group 4"/>
          <p:cNvGrpSpPr>
            <a:grpSpLocks/>
          </p:cNvGrpSpPr>
          <p:nvPr/>
        </p:nvGrpSpPr>
        <p:grpSpPr bwMode="auto">
          <a:xfrm>
            <a:off x="2259013" y="4033838"/>
            <a:ext cx="501650" cy="233362"/>
            <a:chOff x="2401888" y="4005263"/>
            <a:chExt cx="501650" cy="233362"/>
          </a:xfrm>
        </p:grpSpPr>
        <p:sp>
          <p:nvSpPr>
            <p:cNvPr id="174421" name="Oval 270"/>
            <p:cNvSpPr>
              <a:spLocks noChangeArrowheads="1"/>
            </p:cNvSpPr>
            <p:nvPr/>
          </p:nvSpPr>
          <p:spPr bwMode="auto">
            <a:xfrm>
              <a:off x="2406068" y="4110609"/>
              <a:ext cx="497470" cy="128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2406650" y="40989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2894013" y="4070350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24" name="Rectangle 273"/>
            <p:cNvSpPr>
              <a:spLocks noChangeArrowheads="1"/>
            </p:cNvSpPr>
            <p:nvPr/>
          </p:nvSpPr>
          <p:spPr bwMode="auto">
            <a:xfrm>
              <a:off x="2406068" y="4098608"/>
              <a:ext cx="491896" cy="773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25" name="Oval 274"/>
            <p:cNvSpPr>
              <a:spLocks noChangeArrowheads="1"/>
            </p:cNvSpPr>
            <p:nvPr/>
          </p:nvSpPr>
          <p:spPr bwMode="auto">
            <a:xfrm>
              <a:off x="2401888" y="4005263"/>
              <a:ext cx="497470" cy="15068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26" name="Group 275"/>
            <p:cNvGrpSpPr>
              <a:grpSpLocks/>
            </p:cNvGrpSpPr>
            <p:nvPr/>
          </p:nvGrpSpPr>
          <p:grpSpPr bwMode="auto">
            <a:xfrm>
              <a:off x="2521727" y="4038600"/>
              <a:ext cx="246645" cy="88011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32" name="Line 280"/>
            <p:cNvSpPr>
              <a:spLocks noChangeShapeType="1"/>
            </p:cNvSpPr>
            <p:nvPr/>
          </p:nvSpPr>
          <p:spPr bwMode="auto">
            <a:xfrm>
              <a:off x="2520950" y="4124325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3" name="Line 281"/>
            <p:cNvSpPr>
              <a:spLocks noChangeShapeType="1"/>
            </p:cNvSpPr>
            <p:nvPr/>
          </p:nvSpPr>
          <p:spPr bwMode="auto">
            <a:xfrm flipV="1">
              <a:off x="2690813" y="4037013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4" name="Line 282"/>
            <p:cNvSpPr>
              <a:spLocks noChangeShapeType="1"/>
            </p:cNvSpPr>
            <p:nvPr/>
          </p:nvSpPr>
          <p:spPr bwMode="auto">
            <a:xfrm flipV="1">
              <a:off x="2603500" y="4037013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2" name="Group 2"/>
          <p:cNvGrpSpPr>
            <a:grpSpLocks/>
          </p:cNvGrpSpPr>
          <p:nvPr/>
        </p:nvGrpSpPr>
        <p:grpSpPr bwMode="auto">
          <a:xfrm>
            <a:off x="2079335" y="2095164"/>
            <a:ext cx="501650" cy="233362"/>
            <a:chOff x="2898014" y="3419534"/>
            <a:chExt cx="501650" cy="233362"/>
          </a:xfrm>
        </p:grpSpPr>
        <p:sp>
          <p:nvSpPr>
            <p:cNvPr id="174409" name="Oval 270"/>
            <p:cNvSpPr>
              <a:spLocks noChangeArrowheads="1"/>
            </p:cNvSpPr>
            <p:nvPr/>
          </p:nvSpPr>
          <p:spPr bwMode="auto">
            <a:xfrm>
              <a:off x="2902194" y="3524880"/>
              <a:ext cx="497470" cy="128016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39" name="Line 271"/>
            <p:cNvSpPr>
              <a:spLocks noChangeShapeType="1"/>
            </p:cNvSpPr>
            <p:nvPr/>
          </p:nvSpPr>
          <p:spPr bwMode="auto">
            <a:xfrm>
              <a:off x="2902776" y="3513196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0" name="Line 272"/>
            <p:cNvSpPr>
              <a:spLocks noChangeShapeType="1"/>
            </p:cNvSpPr>
            <p:nvPr/>
          </p:nvSpPr>
          <p:spPr bwMode="auto">
            <a:xfrm>
              <a:off x="3390139" y="3484621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12" name="Rectangle 273"/>
            <p:cNvSpPr>
              <a:spLocks noChangeArrowheads="1"/>
            </p:cNvSpPr>
            <p:nvPr/>
          </p:nvSpPr>
          <p:spPr bwMode="auto">
            <a:xfrm>
              <a:off x="2902194" y="3512879"/>
              <a:ext cx="491896" cy="7734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13" name="Oval 274"/>
            <p:cNvSpPr>
              <a:spLocks noChangeArrowheads="1"/>
            </p:cNvSpPr>
            <p:nvPr/>
          </p:nvSpPr>
          <p:spPr bwMode="auto">
            <a:xfrm>
              <a:off x="2898014" y="3419534"/>
              <a:ext cx="497470" cy="15068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14" name="Group 275"/>
            <p:cNvGrpSpPr>
              <a:grpSpLocks/>
            </p:cNvGrpSpPr>
            <p:nvPr/>
          </p:nvGrpSpPr>
          <p:grpSpPr bwMode="auto">
            <a:xfrm>
              <a:off x="3017853" y="3452871"/>
              <a:ext cx="246645" cy="88011"/>
              <a:chOff x="2848" y="848"/>
              <a:chExt cx="140" cy="98"/>
            </a:xfrm>
          </p:grpSpPr>
          <p:sp>
            <p:nvSpPr>
              <p:cNvPr id="34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5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6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347" name="Line 280"/>
            <p:cNvSpPr>
              <a:spLocks noChangeShapeType="1"/>
            </p:cNvSpPr>
            <p:nvPr/>
          </p:nvSpPr>
          <p:spPr bwMode="auto">
            <a:xfrm>
              <a:off x="3017076" y="3538596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8" name="Line 281"/>
            <p:cNvSpPr>
              <a:spLocks noChangeShapeType="1"/>
            </p:cNvSpPr>
            <p:nvPr/>
          </p:nvSpPr>
          <p:spPr bwMode="auto">
            <a:xfrm flipV="1">
              <a:off x="3186939" y="3451284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9" name="Line 282"/>
            <p:cNvSpPr>
              <a:spLocks noChangeShapeType="1"/>
            </p:cNvSpPr>
            <p:nvPr/>
          </p:nvSpPr>
          <p:spPr bwMode="auto">
            <a:xfrm flipV="1">
              <a:off x="3099626" y="3451284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3" name="Group 542"/>
          <p:cNvGrpSpPr>
            <a:grpSpLocks/>
          </p:cNvGrpSpPr>
          <p:nvPr/>
        </p:nvGrpSpPr>
        <p:grpSpPr bwMode="auto">
          <a:xfrm>
            <a:off x="4184650" y="3502025"/>
            <a:ext cx="492125" cy="447675"/>
            <a:chOff x="-44" y="1473"/>
            <a:chExt cx="981" cy="1105"/>
          </a:xfrm>
        </p:grpSpPr>
        <p:pic>
          <p:nvPicPr>
            <p:cNvPr id="17440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5" name="Group 542"/>
          <p:cNvGrpSpPr>
            <a:grpSpLocks/>
          </p:cNvGrpSpPr>
          <p:nvPr/>
        </p:nvGrpSpPr>
        <p:grpSpPr bwMode="auto">
          <a:xfrm>
            <a:off x="4189413" y="2705100"/>
            <a:ext cx="492125" cy="447675"/>
            <a:chOff x="-44" y="1473"/>
            <a:chExt cx="981" cy="1105"/>
          </a:xfrm>
        </p:grpSpPr>
        <p:pic>
          <p:nvPicPr>
            <p:cNvPr id="174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6" name="Group 249"/>
          <p:cNvGrpSpPr>
            <a:grpSpLocks/>
          </p:cNvGrpSpPr>
          <p:nvPr/>
        </p:nvGrpSpPr>
        <p:grpSpPr bwMode="auto">
          <a:xfrm>
            <a:off x="8562975" y="5380038"/>
            <a:ext cx="363538" cy="474662"/>
            <a:chOff x="4140" y="429"/>
            <a:chExt cx="1425" cy="2396"/>
          </a:xfrm>
        </p:grpSpPr>
        <p:sp>
          <p:nvSpPr>
            <p:cNvPr id="174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Rectangle 254"/>
            <p:cNvSpPr>
              <a:spLocks noChangeArrowheads="1"/>
            </p:cNvSpPr>
            <p:nvPr/>
          </p:nvSpPr>
          <p:spPr bwMode="auto">
            <a:xfrm>
              <a:off x="4215" y="693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56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3" name="AutoShape 257"/>
              <p:cNvSpPr>
                <a:spLocks noChangeArrowheads="1"/>
              </p:cNvSpPr>
              <p:nvPr/>
            </p:nvSpPr>
            <p:spPr bwMode="auto">
              <a:xfrm>
                <a:off x="631" y="2585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68" name="Rectangle 258"/>
            <p:cNvSpPr>
              <a:spLocks noChangeArrowheads="1"/>
            </p:cNvSpPr>
            <p:nvPr/>
          </p:nvSpPr>
          <p:spPr bwMode="auto">
            <a:xfrm>
              <a:off x="4227" y="1022"/>
              <a:ext cx="591" cy="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60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2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1" name="AutoShape 261"/>
              <p:cNvSpPr>
                <a:spLocks noChangeArrowheads="1"/>
              </p:cNvSpPr>
              <p:nvPr/>
            </p:nvSpPr>
            <p:spPr bwMode="auto">
              <a:xfrm>
                <a:off x="633" y="2589"/>
                <a:ext cx="691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71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65"/>
              <p:cNvSpPr>
                <a:spLocks noChangeArrowheads="1"/>
              </p:cNvSpPr>
              <p:nvPr/>
            </p:nvSpPr>
            <p:spPr bwMode="auto">
              <a:xfrm>
                <a:off x="617" y="2572"/>
                <a:ext cx="713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4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69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7" name="AutoShape 27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Oval 274"/>
            <p:cNvSpPr>
              <a:spLocks noChangeArrowheads="1"/>
            </p:cNvSpPr>
            <p:nvPr/>
          </p:nvSpPr>
          <p:spPr bwMode="auto">
            <a:xfrm>
              <a:off x="5515" y="2609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1" name="AutoShape 277"/>
            <p:cNvSpPr>
              <a:spLocks noChangeArrowheads="1"/>
            </p:cNvSpPr>
            <p:nvPr/>
          </p:nvSpPr>
          <p:spPr bwMode="auto">
            <a:xfrm>
              <a:off x="4202" y="2713"/>
              <a:ext cx="1077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2" name="Oval 278"/>
            <p:cNvSpPr>
              <a:spLocks noChangeArrowheads="1"/>
            </p:cNvSpPr>
            <p:nvPr/>
          </p:nvSpPr>
          <p:spPr bwMode="auto">
            <a:xfrm>
              <a:off x="4308" y="2384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3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84" name="Oval 280"/>
            <p:cNvSpPr>
              <a:spLocks noChangeArrowheads="1"/>
            </p:cNvSpPr>
            <p:nvPr/>
          </p:nvSpPr>
          <p:spPr bwMode="auto">
            <a:xfrm>
              <a:off x="4663" y="2376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5" name="Rectangle 281"/>
            <p:cNvSpPr>
              <a:spLocks noChangeArrowheads="1"/>
            </p:cNvSpPr>
            <p:nvPr/>
          </p:nvSpPr>
          <p:spPr bwMode="auto">
            <a:xfrm>
              <a:off x="5061" y="1839"/>
              <a:ext cx="87" cy="75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74127" name="Group 5"/>
          <p:cNvGrpSpPr>
            <a:grpSpLocks/>
          </p:cNvGrpSpPr>
          <p:nvPr/>
        </p:nvGrpSpPr>
        <p:grpSpPr bwMode="auto">
          <a:xfrm>
            <a:off x="5027613" y="3273425"/>
            <a:ext cx="384175" cy="142875"/>
            <a:chOff x="5123208" y="2936596"/>
            <a:chExt cx="384581" cy="142597"/>
          </a:xfrm>
        </p:grpSpPr>
        <p:sp>
          <p:nvSpPr>
            <p:cNvPr id="174359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96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97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62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63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64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0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5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6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01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2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3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8" name="Group 408"/>
          <p:cNvGrpSpPr>
            <a:grpSpLocks/>
          </p:cNvGrpSpPr>
          <p:nvPr/>
        </p:nvGrpSpPr>
        <p:grpSpPr bwMode="auto">
          <a:xfrm>
            <a:off x="4970463" y="4067175"/>
            <a:ext cx="384175" cy="142875"/>
            <a:chOff x="5123208" y="2936596"/>
            <a:chExt cx="384581" cy="142597"/>
          </a:xfrm>
        </p:grpSpPr>
        <p:sp>
          <p:nvSpPr>
            <p:cNvPr id="174347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11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2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50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51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52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19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0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1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16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7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8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9" name="Group 6"/>
          <p:cNvGrpSpPr>
            <a:grpSpLocks/>
          </p:cNvGrpSpPr>
          <p:nvPr/>
        </p:nvGrpSpPr>
        <p:grpSpPr bwMode="auto">
          <a:xfrm>
            <a:off x="6257925" y="3317875"/>
            <a:ext cx="384175" cy="141288"/>
            <a:chOff x="5908168" y="2526604"/>
            <a:chExt cx="384581" cy="142597"/>
          </a:xfrm>
        </p:grpSpPr>
        <p:sp>
          <p:nvSpPr>
            <p:cNvPr id="17433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2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2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3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3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4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3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30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0" name="Group 436"/>
          <p:cNvGrpSpPr>
            <a:grpSpLocks/>
          </p:cNvGrpSpPr>
          <p:nvPr/>
        </p:nvGrpSpPr>
        <p:grpSpPr bwMode="auto">
          <a:xfrm>
            <a:off x="6972300" y="3305175"/>
            <a:ext cx="384175" cy="141288"/>
            <a:chOff x="5908168" y="2526604"/>
            <a:chExt cx="384581" cy="142597"/>
          </a:xfrm>
        </p:grpSpPr>
        <p:sp>
          <p:nvSpPr>
            <p:cNvPr id="17432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0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2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2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2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47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8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9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44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5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6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1" name="Group 449"/>
          <p:cNvGrpSpPr>
            <a:grpSpLocks/>
          </p:cNvGrpSpPr>
          <p:nvPr/>
        </p:nvGrpSpPr>
        <p:grpSpPr bwMode="auto">
          <a:xfrm>
            <a:off x="7419975" y="3368675"/>
            <a:ext cx="384175" cy="141288"/>
            <a:chOff x="5908168" y="2526604"/>
            <a:chExt cx="384581" cy="142597"/>
          </a:xfrm>
        </p:grpSpPr>
        <p:sp>
          <p:nvSpPr>
            <p:cNvPr id="17431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52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3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1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1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1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60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1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2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57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8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9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2" name="Group 462"/>
          <p:cNvGrpSpPr>
            <a:grpSpLocks/>
          </p:cNvGrpSpPr>
          <p:nvPr/>
        </p:nvGrpSpPr>
        <p:grpSpPr bwMode="auto">
          <a:xfrm>
            <a:off x="7308850" y="2879725"/>
            <a:ext cx="384175" cy="141288"/>
            <a:chOff x="5908168" y="2526604"/>
            <a:chExt cx="384581" cy="142597"/>
          </a:xfrm>
        </p:grpSpPr>
        <p:sp>
          <p:nvSpPr>
            <p:cNvPr id="17429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6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6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0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0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0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7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70" name="Line 280"/>
            <p:cNvSpPr>
              <a:spLocks noChangeShapeType="1"/>
            </p:cNvSpPr>
            <p:nvPr/>
          </p:nvSpPr>
          <p:spPr bwMode="auto">
            <a:xfrm>
              <a:off x="5997162" y="2595499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3" name="Group 475"/>
          <p:cNvGrpSpPr>
            <a:grpSpLocks/>
          </p:cNvGrpSpPr>
          <p:nvPr/>
        </p:nvGrpSpPr>
        <p:grpSpPr bwMode="auto">
          <a:xfrm>
            <a:off x="5429250" y="3705225"/>
            <a:ext cx="384175" cy="141288"/>
            <a:chOff x="5908168" y="2526604"/>
            <a:chExt cx="384581" cy="142597"/>
          </a:xfrm>
        </p:grpSpPr>
        <p:sp>
          <p:nvSpPr>
            <p:cNvPr id="17428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78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9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9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9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9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86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7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8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83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4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5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4" name="Group 488"/>
          <p:cNvGrpSpPr>
            <a:grpSpLocks/>
          </p:cNvGrpSpPr>
          <p:nvPr/>
        </p:nvGrpSpPr>
        <p:grpSpPr bwMode="auto">
          <a:xfrm>
            <a:off x="6026150" y="3717925"/>
            <a:ext cx="384175" cy="141288"/>
            <a:chOff x="5908168" y="2526604"/>
            <a:chExt cx="384581" cy="142597"/>
          </a:xfrm>
        </p:grpSpPr>
        <p:sp>
          <p:nvSpPr>
            <p:cNvPr id="17427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91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2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7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7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8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99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0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1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96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7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8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5" name="Group 501"/>
          <p:cNvGrpSpPr>
            <a:grpSpLocks/>
          </p:cNvGrpSpPr>
          <p:nvPr/>
        </p:nvGrpSpPr>
        <p:grpSpPr bwMode="auto">
          <a:xfrm>
            <a:off x="6289675" y="4149725"/>
            <a:ext cx="384175" cy="141288"/>
            <a:chOff x="5908168" y="2526604"/>
            <a:chExt cx="384581" cy="142597"/>
          </a:xfrm>
        </p:grpSpPr>
        <p:sp>
          <p:nvSpPr>
            <p:cNvPr id="17426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04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05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6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6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6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12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3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4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09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0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1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6" name="Group 514"/>
          <p:cNvGrpSpPr>
            <a:grpSpLocks/>
          </p:cNvGrpSpPr>
          <p:nvPr/>
        </p:nvGrpSpPr>
        <p:grpSpPr bwMode="auto">
          <a:xfrm>
            <a:off x="7461250" y="4149725"/>
            <a:ext cx="384175" cy="141288"/>
            <a:chOff x="5908168" y="2526604"/>
            <a:chExt cx="384581" cy="142597"/>
          </a:xfrm>
        </p:grpSpPr>
        <p:sp>
          <p:nvSpPr>
            <p:cNvPr id="17425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17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8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5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5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5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25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6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7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22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3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4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7" name="Group 527"/>
          <p:cNvGrpSpPr>
            <a:grpSpLocks/>
          </p:cNvGrpSpPr>
          <p:nvPr/>
        </p:nvGrpSpPr>
        <p:grpSpPr bwMode="auto">
          <a:xfrm>
            <a:off x="7505700" y="4502150"/>
            <a:ext cx="384175" cy="141288"/>
            <a:chOff x="5908168" y="2526604"/>
            <a:chExt cx="384581" cy="142597"/>
          </a:xfrm>
        </p:grpSpPr>
        <p:sp>
          <p:nvSpPr>
            <p:cNvPr id="17423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30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1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4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4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4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38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39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40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5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6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7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8" name="Group 540"/>
          <p:cNvGrpSpPr>
            <a:grpSpLocks/>
          </p:cNvGrpSpPr>
          <p:nvPr/>
        </p:nvGrpSpPr>
        <p:grpSpPr bwMode="auto">
          <a:xfrm>
            <a:off x="7454900" y="5102225"/>
            <a:ext cx="384175" cy="141288"/>
            <a:chOff x="5908168" y="2526604"/>
            <a:chExt cx="384581" cy="142597"/>
          </a:xfrm>
        </p:grpSpPr>
        <p:sp>
          <p:nvSpPr>
            <p:cNvPr id="17422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43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4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3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3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3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51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2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3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48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9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0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9" name="Group 553"/>
          <p:cNvGrpSpPr>
            <a:grpSpLocks/>
          </p:cNvGrpSpPr>
          <p:nvPr/>
        </p:nvGrpSpPr>
        <p:grpSpPr bwMode="auto">
          <a:xfrm>
            <a:off x="6921500" y="5197475"/>
            <a:ext cx="384175" cy="141288"/>
            <a:chOff x="5908168" y="2526604"/>
            <a:chExt cx="384581" cy="142597"/>
          </a:xfrm>
        </p:grpSpPr>
        <p:sp>
          <p:nvSpPr>
            <p:cNvPr id="17421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56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7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1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1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2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64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5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6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61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2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3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0" name="Group 566"/>
          <p:cNvGrpSpPr>
            <a:grpSpLocks/>
          </p:cNvGrpSpPr>
          <p:nvPr/>
        </p:nvGrpSpPr>
        <p:grpSpPr bwMode="auto">
          <a:xfrm>
            <a:off x="7891463" y="5597525"/>
            <a:ext cx="384175" cy="142875"/>
            <a:chOff x="5123208" y="2936596"/>
            <a:chExt cx="384581" cy="142597"/>
          </a:xfrm>
        </p:grpSpPr>
        <p:sp>
          <p:nvSpPr>
            <p:cNvPr id="174203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69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0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06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07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08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577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8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9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74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5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6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1" name="Group 579"/>
          <p:cNvGrpSpPr>
            <a:grpSpLocks/>
          </p:cNvGrpSpPr>
          <p:nvPr/>
        </p:nvGrpSpPr>
        <p:grpSpPr bwMode="auto">
          <a:xfrm>
            <a:off x="7931150" y="3382963"/>
            <a:ext cx="385763" cy="142875"/>
            <a:chOff x="5908168" y="2526604"/>
            <a:chExt cx="384581" cy="142597"/>
          </a:xfrm>
        </p:grpSpPr>
        <p:sp>
          <p:nvSpPr>
            <p:cNvPr id="17419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82" name="Line 271"/>
            <p:cNvSpPr>
              <a:spLocks noChangeShapeType="1"/>
            </p:cNvSpPr>
            <p:nvPr/>
          </p:nvSpPr>
          <p:spPr bwMode="auto">
            <a:xfrm>
              <a:off x="5911333" y="2583643"/>
              <a:ext cx="0" cy="4911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3" name="Line 272"/>
            <p:cNvSpPr>
              <a:spLocks noChangeShapeType="1"/>
            </p:cNvSpPr>
            <p:nvPr/>
          </p:nvSpPr>
          <p:spPr bwMode="auto">
            <a:xfrm>
              <a:off x="6286418" y="2566214"/>
              <a:ext cx="6331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19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19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9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90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1" name="Line 277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2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3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87" name="Line 280"/>
            <p:cNvSpPr>
              <a:spLocks noChangeShapeType="1"/>
            </p:cNvSpPr>
            <p:nvPr/>
          </p:nvSpPr>
          <p:spPr bwMode="auto">
            <a:xfrm>
              <a:off x="5996796" y="2596318"/>
              <a:ext cx="68054" cy="1584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8" name="Line 281"/>
            <p:cNvSpPr>
              <a:spLocks noChangeShapeType="1"/>
            </p:cNvSpPr>
            <p:nvPr/>
          </p:nvSpPr>
          <p:spPr bwMode="auto">
            <a:xfrm flipV="1">
              <a:off x="6129737" y="2545617"/>
              <a:ext cx="601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9" name="Line 282"/>
            <p:cNvSpPr>
              <a:spLocks noChangeShapeType="1"/>
            </p:cNvSpPr>
            <p:nvPr/>
          </p:nvSpPr>
          <p:spPr bwMode="auto">
            <a:xfrm flipV="1">
              <a:off x="6061684" y="2545617"/>
              <a:ext cx="71218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33963" y="608013"/>
            <a:ext cx="2590800" cy="2255837"/>
            <a:chOff x="8470937" y="0"/>
            <a:chExt cx="2590800" cy="2257042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8470937" y="47650"/>
              <a:ext cx="2590800" cy="2209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60" name="Line 308"/>
            <p:cNvSpPr>
              <a:spLocks noChangeShapeType="1"/>
            </p:cNvSpPr>
            <p:nvPr/>
          </p:nvSpPr>
          <p:spPr bwMode="auto">
            <a:xfrm>
              <a:off x="8753512" y="1648705"/>
              <a:ext cx="8175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2" name="Rectangle 310"/>
            <p:cNvSpPr>
              <a:spLocks noChangeArrowheads="1"/>
            </p:cNvSpPr>
            <p:nvPr/>
          </p:nvSpPr>
          <p:spPr bwMode="auto">
            <a:xfrm>
              <a:off x="8770974" y="1710650"/>
              <a:ext cx="230188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3" name="Rectangle 311"/>
            <p:cNvSpPr>
              <a:spLocks noChangeArrowheads="1"/>
            </p:cNvSpPr>
            <p:nvPr/>
          </p:nvSpPr>
          <p:spPr bwMode="auto">
            <a:xfrm>
              <a:off x="9156737" y="1710650"/>
              <a:ext cx="231775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74168" name="Group 312"/>
            <p:cNvGrpSpPr>
              <a:grpSpLocks/>
            </p:cNvGrpSpPr>
            <p:nvPr/>
          </p:nvGrpSpPr>
          <p:grpSpPr bwMode="auto">
            <a:xfrm>
              <a:off x="9844937" y="1731963"/>
              <a:ext cx="990600" cy="325438"/>
              <a:chOff x="3936" y="1571"/>
              <a:chExt cx="624" cy="205"/>
            </a:xfrm>
          </p:grpSpPr>
          <p:grpSp>
            <p:nvGrpSpPr>
              <p:cNvPr id="174186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169" name="Group 318"/>
            <p:cNvGrpSpPr>
              <a:grpSpLocks/>
            </p:cNvGrpSpPr>
            <p:nvPr/>
          </p:nvGrpSpPr>
          <p:grpSpPr bwMode="auto">
            <a:xfrm>
              <a:off x="9949712" y="1295400"/>
              <a:ext cx="885825" cy="354013"/>
              <a:chOff x="4002" y="1296"/>
              <a:chExt cx="558" cy="223"/>
            </a:xfrm>
          </p:grpSpPr>
          <p:grpSp>
            <p:nvGrpSpPr>
              <p:cNvPr id="174182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76" name="Line 324"/>
            <p:cNvSpPr>
              <a:spLocks noChangeShapeType="1"/>
            </p:cNvSpPr>
            <p:nvPr/>
          </p:nvSpPr>
          <p:spPr bwMode="auto">
            <a:xfrm>
              <a:off x="9571074" y="1080077"/>
              <a:ext cx="0" cy="374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7" name="Line 325"/>
            <p:cNvSpPr>
              <a:spLocks noChangeShapeType="1"/>
            </p:cNvSpPr>
            <p:nvPr/>
          </p:nvSpPr>
          <p:spPr bwMode="auto">
            <a:xfrm>
              <a:off x="9571074" y="1454927"/>
              <a:ext cx="325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8" name="Line 326"/>
            <p:cNvSpPr>
              <a:spLocks noChangeShapeType="1"/>
            </p:cNvSpPr>
            <p:nvPr/>
          </p:nvSpPr>
          <p:spPr bwMode="auto">
            <a:xfrm flipV="1">
              <a:off x="9896512" y="879945"/>
              <a:ext cx="0" cy="574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9" name="Oval 327"/>
            <p:cNvSpPr>
              <a:spLocks noChangeArrowheads="1"/>
            </p:cNvSpPr>
            <p:nvPr/>
          </p:nvSpPr>
          <p:spPr bwMode="auto">
            <a:xfrm>
              <a:off x="9679024" y="1038780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0" name="Oval 328"/>
            <p:cNvSpPr>
              <a:spLocks noChangeArrowheads="1"/>
            </p:cNvSpPr>
            <p:nvPr/>
          </p:nvSpPr>
          <p:spPr bwMode="auto">
            <a:xfrm>
              <a:off x="9679024" y="1164259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1" name="Oval 329"/>
            <p:cNvSpPr>
              <a:spLocks noChangeArrowheads="1"/>
            </p:cNvSpPr>
            <p:nvPr/>
          </p:nvSpPr>
          <p:spPr bwMode="auto">
            <a:xfrm>
              <a:off x="9679024" y="1329447"/>
              <a:ext cx="109538" cy="841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2" name="Line 330"/>
            <p:cNvSpPr>
              <a:spLocks noChangeShapeType="1"/>
            </p:cNvSpPr>
            <p:nvPr/>
          </p:nvSpPr>
          <p:spPr bwMode="auto">
            <a:xfrm flipV="1">
              <a:off x="9571074" y="872003"/>
              <a:ext cx="0" cy="208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3" name="AutoShape 331"/>
            <p:cNvSpPr>
              <a:spLocks noChangeArrowheads="1"/>
            </p:cNvSpPr>
            <p:nvPr/>
          </p:nvSpPr>
          <p:spPr bwMode="auto">
            <a:xfrm>
              <a:off x="9623462" y="621044"/>
              <a:ext cx="150812" cy="292256"/>
            </a:xfrm>
            <a:prstGeom prst="downArrow">
              <a:avLst>
                <a:gd name="adj1" fmla="val 50000"/>
                <a:gd name="adj2" fmla="val 3813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4" name="Text Box 332"/>
            <p:cNvSpPr txBox="1">
              <a:spLocks noChangeArrowheads="1"/>
            </p:cNvSpPr>
            <p:nvPr/>
          </p:nvSpPr>
          <p:spPr bwMode="auto">
            <a:xfrm>
              <a:off x="9340887" y="481269"/>
              <a:ext cx="363537" cy="460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12685" name="Text Box 333"/>
            <p:cNvSpPr txBox="1">
              <a:spLocks noChangeArrowheads="1"/>
            </p:cNvSpPr>
            <p:nvPr/>
          </p:nvSpPr>
          <p:spPr bwMode="auto">
            <a:xfrm>
              <a:off x="9159912" y="914888"/>
              <a:ext cx="431800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9144037" y="0"/>
              <a:ext cx="1279525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latin typeface="Arial"/>
                  <a:cs typeface="Arial"/>
                </a:rPr>
                <a:t>marking</a:t>
              </a:r>
            </a:p>
          </p:txBody>
        </p:sp>
        <p:sp>
          <p:nvSpPr>
            <p:cNvPr id="174181" name="Diamond 7"/>
            <p:cNvSpPr>
              <a:spLocks noChangeArrowheads="1"/>
            </p:cNvSpPr>
            <p:nvPr/>
          </p:nvSpPr>
          <p:spPr bwMode="auto">
            <a:xfrm>
              <a:off x="9583322" y="1506219"/>
              <a:ext cx="334596" cy="306947"/>
            </a:xfrm>
            <a:prstGeom prst="diamond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367463" y="1474788"/>
            <a:ext cx="2590800" cy="2246312"/>
            <a:chOff x="4656063" y="-278535"/>
            <a:chExt cx="2590800" cy="2245640"/>
          </a:xfrm>
        </p:grpSpPr>
        <p:sp>
          <p:nvSpPr>
            <p:cNvPr id="596" name="AutoShape 305"/>
            <p:cNvSpPr>
              <a:spLocks noChangeArrowheads="1"/>
            </p:cNvSpPr>
            <p:nvPr/>
          </p:nvSpPr>
          <p:spPr bwMode="auto">
            <a:xfrm>
              <a:off x="4656063" y="-242034"/>
              <a:ext cx="2590800" cy="2209139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74145" name="Oval 285"/>
            <p:cNvSpPr>
              <a:spLocks noChangeArrowheads="1"/>
            </p:cNvSpPr>
            <p:nvPr/>
          </p:nvSpPr>
          <p:spPr bwMode="auto">
            <a:xfrm>
              <a:off x="6336226" y="877054"/>
              <a:ext cx="442636" cy="39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46" name="Group 286"/>
            <p:cNvGrpSpPr>
              <a:grpSpLocks/>
            </p:cNvGrpSpPr>
            <p:nvPr/>
          </p:nvGrpSpPr>
          <p:grpSpPr bwMode="auto">
            <a:xfrm>
              <a:off x="4664310" y="403979"/>
              <a:ext cx="1504950" cy="457200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5121200" y="-278535"/>
              <a:ext cx="1657350" cy="46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Arial"/>
                  <a:cs typeface="Arial"/>
                </a:rPr>
                <a:t>scheduling</a:t>
              </a:r>
              <a:endParaRPr lang="en-US" sz="1600" i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4148" name="Group 295"/>
            <p:cNvGrpSpPr>
              <a:grpSpLocks/>
            </p:cNvGrpSpPr>
            <p:nvPr/>
          </p:nvGrpSpPr>
          <p:grpSpPr bwMode="auto">
            <a:xfrm>
              <a:off x="5331060" y="1292979"/>
              <a:ext cx="855663" cy="330200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5635550" y="403886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5635550" y="556240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5635550" y="708595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6780138" y="1076784"/>
              <a:ext cx="381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6191175" y="638766"/>
              <a:ext cx="304800" cy="2285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816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0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latin typeface="Gill Sans MT" charset="0"/>
                <a:cs typeface="+mj-cs"/>
              </a:rPr>
              <a:t>Multimedia networking: 3 application types</a:t>
            </a:r>
            <a:endParaRPr lang="en-US" sz="3200" dirty="0">
              <a:latin typeface="Gill Sans MT" charset="0"/>
              <a:cs typeface="+mj-cs"/>
            </a:endParaRPr>
          </a:p>
        </p:txBody>
      </p:sp>
      <p:pic>
        <p:nvPicPr>
          <p:cNvPr id="28676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treaming, stored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</a:t>
            </a:r>
            <a:r>
              <a:rPr lang="en-US" i="1" dirty="0" smtClean="0">
                <a:solidFill>
                  <a:srgbClr val="000099"/>
                </a:solidFill>
              </a:rPr>
              <a:t>treaming: </a:t>
            </a:r>
            <a:r>
              <a:rPr lang="en-US" dirty="0" smtClean="0"/>
              <a:t>can begin playout before downloading entire file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9"/>
                </a:solidFill>
              </a:rPr>
              <a:t>stored (at server): </a:t>
            </a:r>
            <a:r>
              <a:rPr lang="en-US" dirty="0" smtClean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YouTube, Netflix, Hulu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conversational </a:t>
            </a:r>
            <a:r>
              <a:rPr lang="en-US" dirty="0" smtClean="0"/>
              <a:t>voice/video over IP </a:t>
            </a:r>
          </a:p>
          <a:p>
            <a:pPr lvl="1">
              <a:defRPr/>
            </a:pPr>
            <a:r>
              <a:rPr lang="en-US" dirty="0"/>
              <a:t>i</a:t>
            </a:r>
            <a:r>
              <a:rPr lang="en-US" dirty="0" smtClean="0"/>
              <a:t>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 live </a:t>
            </a:r>
            <a:r>
              <a:rPr lang="en-US" dirty="0" smtClean="0"/>
              <a:t>audio, video</a:t>
            </a:r>
          </a:p>
          <a:p>
            <a:pPr lvl="1">
              <a:defRPr/>
            </a:pPr>
            <a:r>
              <a:rPr lang="en-US" dirty="0" smtClean="0"/>
              <a:t>e.g., live sporting event (futbol)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47675" y="12541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i="0" dirty="0">
                <a:solidFill>
                  <a:srgbClr val="000099"/>
                </a:solidFill>
                <a:latin typeface="+mn-lt"/>
              </a:rPr>
              <a:t>Edge-router packet marking 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719138" y="4856163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class-based marking: packets of different classes marked differently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intra-class marking: conforming portion of flow marked differently than non-conforming one</a:t>
            </a:r>
            <a:endParaRPr lang="en-US" sz="24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57213" y="109537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profile: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pre-negotiated</a:t>
            </a:r>
            <a:r>
              <a:rPr lang="en-US" sz="2800" i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rate r, bucket size b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chemeClr val="tx2"/>
                </a:solidFill>
                <a:latin typeface="+mn-lt"/>
              </a:rPr>
              <a:t>packet marking at edge based on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per-flow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profile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603250" y="4383088"/>
            <a:ext cx="4495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possible use of marking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: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2782888" y="38766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user packets</a:t>
            </a:r>
            <a:endParaRPr lang="en-US" sz="2000" i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6508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6889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965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584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03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56705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5670550" y="3792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61277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5746750" y="3944938"/>
            <a:ext cx="304800" cy="304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527550" y="409733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4603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4984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5822950" y="30305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5822950" y="32591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5822950" y="35639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V="1">
            <a:off x="56705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V="1">
            <a:off x="61277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5038725" y="227647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rate 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endParaRPr lang="en-US" sz="2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>
            <a:off x="6203950" y="4249738"/>
            <a:ext cx="990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 flipV="1">
            <a:off x="6203950" y="3944938"/>
            <a:ext cx="990600" cy="152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8" name="AutoShape 28"/>
          <p:cNvSpPr>
            <a:spLocks noChangeArrowheads="1"/>
          </p:cNvSpPr>
          <p:nvPr/>
        </p:nvSpPr>
        <p:spPr bwMode="auto">
          <a:xfrm>
            <a:off x="5773738" y="2220913"/>
            <a:ext cx="217487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>
            <a:off x="5518150" y="2890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30" name="Text Box 30"/>
          <p:cNvSpPr txBox="1">
            <a:spLocks noChangeArrowheads="1"/>
          </p:cNvSpPr>
          <p:nvPr/>
        </p:nvSpPr>
        <p:spPr bwMode="auto">
          <a:xfrm>
            <a:off x="4984750" y="3106738"/>
            <a:ext cx="344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5518150" y="29543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pic>
        <p:nvPicPr>
          <p:cNvPr id="17616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" y="7858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1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338" y="85248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Diffserv packet marking: details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271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packet </a:t>
            </a:r>
            <a:r>
              <a:rPr lang="en-US" dirty="0"/>
              <a:t>is marked in the Type of Service (TOS) in IPv4, and Traffic Class in IPv6</a:t>
            </a:r>
          </a:p>
          <a:p>
            <a:pPr>
              <a:defRPr/>
            </a:pPr>
            <a:r>
              <a:rPr lang="en-US" dirty="0"/>
              <a:t>6 bits used for Differentiated Service Code Point (DSCP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determine </a:t>
            </a:r>
            <a:r>
              <a:rPr lang="en-US" dirty="0"/>
              <a:t>PHB that the packet will receive</a:t>
            </a:r>
          </a:p>
          <a:p>
            <a:pPr lvl="1">
              <a:defRPr/>
            </a:pPr>
            <a:r>
              <a:rPr lang="en-US" dirty="0"/>
              <a:t>2 bits </a:t>
            </a:r>
            <a:r>
              <a:rPr lang="en-US" dirty="0" smtClean="0"/>
              <a:t>currently unused</a:t>
            </a:r>
            <a:endParaRPr lang="en-US" dirty="0"/>
          </a:p>
        </p:txBody>
      </p:sp>
      <p:sp>
        <p:nvSpPr>
          <p:cNvPr id="178182" name="Rectangle 1"/>
          <p:cNvSpPr>
            <a:spLocks noChangeArrowheads="1"/>
          </p:cNvSpPr>
          <p:nvPr/>
        </p:nvSpPr>
        <p:spPr bwMode="auto">
          <a:xfrm>
            <a:off x="2119313" y="4137025"/>
            <a:ext cx="4033837" cy="635000"/>
          </a:xfrm>
          <a:prstGeom prst="rect">
            <a:avLst/>
          </a:prstGeom>
          <a:solidFill>
            <a:srgbClr val="33CC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178183" name="Group 5"/>
          <p:cNvGrpSpPr>
            <a:grpSpLocks/>
          </p:cNvGrpSpPr>
          <p:nvPr/>
        </p:nvGrpSpPr>
        <p:grpSpPr bwMode="auto">
          <a:xfrm>
            <a:off x="2611438" y="4137025"/>
            <a:ext cx="1587" cy="639763"/>
            <a:chOff x="2411161" y="3894420"/>
            <a:chExt cx="2246" cy="639752"/>
          </a:xfrm>
        </p:grpSpPr>
        <p:cxnSp>
          <p:nvCxnSpPr>
            <p:cNvPr id="178202" name="Straight Connector 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3" name="Straight Connector 2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4" name="Group 27"/>
          <p:cNvGrpSpPr>
            <a:grpSpLocks/>
          </p:cNvGrpSpPr>
          <p:nvPr/>
        </p:nvGrpSpPr>
        <p:grpSpPr bwMode="auto">
          <a:xfrm>
            <a:off x="3114675" y="4135438"/>
            <a:ext cx="3175" cy="639762"/>
            <a:chOff x="2411161" y="3894420"/>
            <a:chExt cx="2246" cy="639752"/>
          </a:xfrm>
        </p:grpSpPr>
        <p:cxnSp>
          <p:nvCxnSpPr>
            <p:cNvPr id="178200" name="Straight Connector 28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1" name="Straight Connector 29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5" name="Group 30"/>
          <p:cNvGrpSpPr>
            <a:grpSpLocks/>
          </p:cNvGrpSpPr>
          <p:nvPr/>
        </p:nvGrpSpPr>
        <p:grpSpPr bwMode="auto">
          <a:xfrm>
            <a:off x="3630613" y="4130675"/>
            <a:ext cx="1587" cy="639763"/>
            <a:chOff x="2411161" y="3894420"/>
            <a:chExt cx="2246" cy="639752"/>
          </a:xfrm>
        </p:grpSpPr>
        <p:cxnSp>
          <p:nvCxnSpPr>
            <p:cNvPr id="178198" name="Straight Connector 31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9" name="Straight Connector 32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6" name="Group 33"/>
          <p:cNvGrpSpPr>
            <a:grpSpLocks/>
          </p:cNvGrpSpPr>
          <p:nvPr/>
        </p:nvGrpSpPr>
        <p:grpSpPr bwMode="auto">
          <a:xfrm>
            <a:off x="4133850" y="4135438"/>
            <a:ext cx="3175" cy="639762"/>
            <a:chOff x="2411161" y="3894420"/>
            <a:chExt cx="2246" cy="639752"/>
          </a:xfrm>
        </p:grpSpPr>
        <p:cxnSp>
          <p:nvCxnSpPr>
            <p:cNvPr id="178196" name="Straight Connector 3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Straight Connector 3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7" name="Group 36"/>
          <p:cNvGrpSpPr>
            <a:grpSpLocks/>
          </p:cNvGrpSpPr>
          <p:nvPr/>
        </p:nvGrpSpPr>
        <p:grpSpPr bwMode="auto">
          <a:xfrm>
            <a:off x="4649788" y="4135438"/>
            <a:ext cx="1587" cy="639762"/>
            <a:chOff x="2411161" y="3894420"/>
            <a:chExt cx="2246" cy="639752"/>
          </a:xfrm>
        </p:grpSpPr>
        <p:cxnSp>
          <p:nvCxnSpPr>
            <p:cNvPr id="178194" name="Straight Connector 37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5" name="Straight Connector 38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8188" name="Straight Connector 40"/>
          <p:cNvCxnSpPr>
            <a:cxnSpLocks noChangeShapeType="1"/>
          </p:cNvCxnSpPr>
          <p:nvPr/>
        </p:nvCxnSpPr>
        <p:spPr bwMode="auto">
          <a:xfrm>
            <a:off x="5156200" y="4121150"/>
            <a:ext cx="0" cy="6667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189" name="Group 42"/>
          <p:cNvGrpSpPr>
            <a:grpSpLocks/>
          </p:cNvGrpSpPr>
          <p:nvPr/>
        </p:nvGrpSpPr>
        <p:grpSpPr bwMode="auto">
          <a:xfrm>
            <a:off x="5668963" y="4137025"/>
            <a:ext cx="1587" cy="639763"/>
            <a:chOff x="2411161" y="3894420"/>
            <a:chExt cx="2246" cy="639752"/>
          </a:xfrm>
        </p:grpSpPr>
        <p:cxnSp>
          <p:nvCxnSpPr>
            <p:cNvPr id="178192" name="Straight Connector 43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3" name="Straight Connector 44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8190" name="TextBox 23"/>
          <p:cNvSpPr txBox="1">
            <a:spLocks noChangeArrowheads="1"/>
          </p:cNvSpPr>
          <p:nvPr/>
        </p:nvSpPr>
        <p:spPr bwMode="auto">
          <a:xfrm>
            <a:off x="3154363" y="4224338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0" dirty="0">
                <a:latin typeface="Arial" charset="0"/>
                <a:cs typeface="Arial" charset="0"/>
              </a:rPr>
              <a:t>DSCP</a:t>
            </a:r>
          </a:p>
        </p:txBody>
      </p:sp>
      <p:sp>
        <p:nvSpPr>
          <p:cNvPr id="178191" name="TextBox 50"/>
          <p:cNvSpPr txBox="1">
            <a:spLocks noChangeArrowheads="1"/>
          </p:cNvSpPr>
          <p:nvPr/>
        </p:nvSpPr>
        <p:spPr bwMode="auto">
          <a:xfrm>
            <a:off x="5175250" y="4276725"/>
            <a:ext cx="94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unused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89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Classification, conditioning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71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may be desirable to limit traffic injection rate of some class:</a:t>
            </a:r>
          </a:p>
          <a:p>
            <a:pPr>
              <a:defRPr/>
            </a:pPr>
            <a:r>
              <a:rPr lang="en-US" dirty="0"/>
              <a:t>user declares traffic profile (e.g., rate, burst size)</a:t>
            </a:r>
          </a:p>
          <a:p>
            <a:pPr>
              <a:defRPr/>
            </a:pPr>
            <a:r>
              <a:rPr lang="en-US" dirty="0"/>
              <a:t>traffic metered, shaped if non-conforming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0227" name="Picture 4" descr="694 diffserv metering classify mark sha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098800"/>
            <a:ext cx="5410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19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75" y="84455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17475"/>
            <a:ext cx="798512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Forwarding </a:t>
            </a:r>
            <a:r>
              <a:rPr lang="en-US" sz="4000" dirty="0" smtClean="0"/>
              <a:t>Per-hop Behavior (PHB)</a:t>
            </a:r>
            <a:endParaRPr lang="en-US" sz="4000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684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PHB result in a different </a:t>
            </a:r>
            <a:r>
              <a:rPr lang="en-US" i="1" dirty="0"/>
              <a:t>observable (measurable) </a:t>
            </a:r>
            <a:r>
              <a:rPr lang="en-US" dirty="0"/>
              <a:t>forwarding performance behavior</a:t>
            </a:r>
          </a:p>
          <a:p>
            <a:pPr>
              <a:defRPr/>
            </a:pPr>
            <a:r>
              <a:rPr lang="en-US" dirty="0"/>
              <a:t>PHB does </a:t>
            </a:r>
            <a:r>
              <a:rPr lang="en-US" i="1" dirty="0"/>
              <a:t>not</a:t>
            </a:r>
            <a:r>
              <a:rPr lang="en-US" dirty="0"/>
              <a:t> specify what mechanisms to use to ensure required PHB performance behavior</a:t>
            </a:r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gets x% of outgoing link bandwidth over time intervals of a specified length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packets leave first before packets from class B</a:t>
            </a:r>
          </a:p>
        </p:txBody>
      </p:sp>
      <p:pic>
        <p:nvPicPr>
          <p:cNvPr id="18227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Forwarding </a:t>
            </a:r>
            <a:r>
              <a:rPr lang="en-US" dirty="0" smtClean="0"/>
              <a:t>PHB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PHBs </a:t>
            </a:r>
            <a:r>
              <a:rPr lang="en-US" dirty="0" smtClean="0"/>
              <a:t>proposed: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xpedited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 smtClean="0"/>
              <a:t>packet </a:t>
            </a:r>
            <a:r>
              <a:rPr lang="en-US" dirty="0"/>
              <a:t>departure rate of a class equals or exceeds specified rate </a:t>
            </a:r>
          </a:p>
          <a:p>
            <a:pPr lvl="1">
              <a:defRPr/>
            </a:pPr>
            <a:r>
              <a:rPr lang="en-US" dirty="0"/>
              <a:t>logical link with a minimum guaranteed rate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i="1" dirty="0" smtClean="0">
                <a:solidFill>
                  <a:srgbClr val="CC0000"/>
                </a:solidFill>
              </a:rPr>
              <a:t>ssured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4 classes of traffic</a:t>
            </a:r>
          </a:p>
          <a:p>
            <a:pPr lvl="1">
              <a:defRPr/>
            </a:pPr>
            <a:r>
              <a:rPr lang="en-US" dirty="0"/>
              <a:t>each guaranteed minimum amount of bandwidth</a:t>
            </a:r>
          </a:p>
          <a:p>
            <a:pPr lvl="1">
              <a:defRPr/>
            </a:pPr>
            <a:r>
              <a:rPr lang="en-US" dirty="0"/>
              <a:t>each with three drop preference partitions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4325" name="Picture 2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858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Per-connection QOS guarantees </a:t>
            </a:r>
            <a:endParaRPr 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855663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basic </a:t>
            </a:r>
            <a:r>
              <a:rPr lang="en-US" i="1" dirty="0">
                <a:solidFill>
                  <a:srgbClr val="CC0000"/>
                </a:solidFill>
              </a:rPr>
              <a:t>fact of life: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can not support traffic demands beyond link capacity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739350" y="5098239"/>
            <a:ext cx="76739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call admission: </a:t>
            </a:r>
            <a:r>
              <a:rPr lang="en-US" sz="2800" i="0" dirty="0">
                <a:latin typeface="+mn-lt"/>
              </a:rPr>
              <a:t>flow declares its needs, network may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block call (e.g., busy signal) if it cannot meet needs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669500" y="4952189"/>
            <a:ext cx="782955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942550" y="4675964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4</a:t>
            </a:r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3016250" y="35004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6" name="Freeform 10"/>
          <p:cNvSpPr>
            <a:spLocks/>
          </p:cNvSpPr>
          <p:nvPr/>
        </p:nvSpPr>
        <p:spPr bwMode="auto">
          <a:xfrm>
            <a:off x="3368675" y="31337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7" name="Oval 11"/>
          <p:cNvSpPr>
            <a:spLocks noChangeArrowheads="1"/>
          </p:cNvSpPr>
          <p:nvPr/>
        </p:nvSpPr>
        <p:spPr bwMode="auto">
          <a:xfrm>
            <a:off x="3378200" y="31845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3381375" y="31607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4425950" y="31337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3359150" y="30527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81" name="Group 15"/>
          <p:cNvGrpSpPr>
            <a:grpSpLocks/>
          </p:cNvGrpSpPr>
          <p:nvPr/>
        </p:nvGrpSpPr>
        <p:grpSpPr bwMode="auto">
          <a:xfrm>
            <a:off x="3625850" y="3090863"/>
            <a:ext cx="517525" cy="101600"/>
            <a:chOff x="2848" y="848"/>
            <a:chExt cx="140" cy="98"/>
          </a:xfrm>
        </p:grpSpPr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86382" name="Group 19"/>
          <p:cNvGrpSpPr>
            <a:grpSpLocks/>
          </p:cNvGrpSpPr>
          <p:nvPr/>
        </p:nvGrpSpPr>
        <p:grpSpPr bwMode="auto">
          <a:xfrm flipV="1">
            <a:off x="3625850" y="3090863"/>
            <a:ext cx="517525" cy="101600"/>
            <a:chOff x="2848" y="848"/>
            <a:chExt cx="140" cy="98"/>
          </a:xfrm>
        </p:grpSpPr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628759" name="Oval 23"/>
          <p:cNvSpPr>
            <a:spLocks noChangeArrowheads="1"/>
          </p:cNvSpPr>
          <p:nvPr/>
        </p:nvSpPr>
        <p:spPr bwMode="auto">
          <a:xfrm>
            <a:off x="3376613" y="35258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2779713" y="29416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 flipV="1">
            <a:off x="2543175" y="40290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 flipH="1">
            <a:off x="2905125" y="2932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 flipH="1">
            <a:off x="6516688" y="28829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6529388" y="39766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7002463" y="28829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90" name="Group 30"/>
          <p:cNvGrpSpPr>
            <a:grpSpLocks/>
          </p:cNvGrpSpPr>
          <p:nvPr/>
        </p:nvGrpSpPr>
        <p:grpSpPr bwMode="auto">
          <a:xfrm>
            <a:off x="5332413" y="3321050"/>
            <a:ext cx="1001712" cy="290513"/>
            <a:chOff x="3600" y="219"/>
            <a:chExt cx="360" cy="175"/>
          </a:xfrm>
        </p:grpSpPr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628771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8641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7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8641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7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628780" name="Text Box 44"/>
          <p:cNvSpPr txBox="1">
            <a:spLocks noChangeArrowheads="1"/>
          </p:cNvSpPr>
          <p:nvPr/>
        </p:nvSpPr>
        <p:spPr bwMode="auto">
          <a:xfrm>
            <a:off x="3676650" y="2670175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5673725" y="29273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628782" name="Freeform 46"/>
          <p:cNvSpPr>
            <a:spLocks/>
          </p:cNvSpPr>
          <p:nvPr/>
        </p:nvSpPr>
        <p:spPr bwMode="auto">
          <a:xfrm>
            <a:off x="2960688" y="27670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3" name="Freeform 47"/>
          <p:cNvSpPr>
            <a:spLocks/>
          </p:cNvSpPr>
          <p:nvPr/>
        </p:nvSpPr>
        <p:spPr bwMode="auto">
          <a:xfrm>
            <a:off x="2711450" y="35401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395" name="Object 49"/>
          <p:cNvGraphicFramePr>
            <a:graphicFrameLocks noChangeAspect="1"/>
          </p:cNvGraphicFramePr>
          <p:nvPr/>
        </p:nvGraphicFramePr>
        <p:xfrm>
          <a:off x="2314575" y="2625725"/>
          <a:ext cx="681038" cy="449263"/>
        </p:xfrm>
        <a:graphic>
          <a:graphicData uri="http://schemas.openxmlformats.org/presentationml/2006/ole">
            <p:oleObj spid="_x0000_s685097" name="Clip" r:id="rId5" imgW="682368" imgH="480541" progId="">
              <p:embed/>
            </p:oleObj>
          </a:graphicData>
        </a:graphic>
      </p:graphicFrame>
      <p:graphicFrame>
        <p:nvGraphicFramePr>
          <p:cNvPr id="186396" name="Object 50"/>
          <p:cNvGraphicFramePr>
            <a:graphicFrameLocks noChangeAspect="1"/>
          </p:cNvGraphicFramePr>
          <p:nvPr/>
        </p:nvGraphicFramePr>
        <p:xfrm>
          <a:off x="7164388" y="2595563"/>
          <a:ext cx="681037" cy="449262"/>
        </p:xfrm>
        <a:graphic>
          <a:graphicData uri="http://schemas.openxmlformats.org/presentationml/2006/ole">
            <p:oleObj spid="_x0000_s685098" name="Clip" r:id="rId6" imgW="682368" imgH="480541" progId="">
              <p:embed/>
            </p:oleObj>
          </a:graphicData>
        </a:graphic>
      </p:graphicFrame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3055938" y="28543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2743200" y="35829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4075113" y="3644900"/>
            <a:ext cx="1598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1427163" y="2474913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4006850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2" name="Rectangle 56"/>
          <p:cNvSpPr>
            <a:spLocks noChangeArrowheads="1"/>
          </p:cNvSpPr>
          <p:nvPr/>
        </p:nvSpPr>
        <p:spPr bwMode="auto">
          <a:xfrm>
            <a:off x="3813175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4006850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3813175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405" name="Object 63"/>
          <p:cNvGraphicFramePr>
            <a:graphicFrameLocks noChangeAspect="1"/>
          </p:cNvGraphicFramePr>
          <p:nvPr/>
        </p:nvGraphicFramePr>
        <p:xfrm>
          <a:off x="6813550" y="3768725"/>
          <a:ext cx="681038" cy="449263"/>
        </p:xfrm>
        <a:graphic>
          <a:graphicData uri="http://schemas.openxmlformats.org/presentationml/2006/ole">
            <p:oleObj spid="_x0000_s685099" name="Clip" r:id="rId7" imgW="682368" imgH="480541" progId="">
              <p:embed/>
            </p:oleObj>
          </a:graphicData>
        </a:graphic>
      </p:graphicFrame>
      <p:graphicFrame>
        <p:nvGraphicFramePr>
          <p:cNvPr id="186406" name="Object 64"/>
          <p:cNvGraphicFramePr>
            <a:graphicFrameLocks noChangeAspect="1"/>
          </p:cNvGraphicFramePr>
          <p:nvPr/>
        </p:nvGraphicFramePr>
        <p:xfrm>
          <a:off x="1995488" y="3789363"/>
          <a:ext cx="681037" cy="449262"/>
        </p:xfrm>
        <a:graphic>
          <a:graphicData uri="http://schemas.openxmlformats.org/presentationml/2006/ole">
            <p:oleObj spid="_x0000_s685100" name="Clip" r:id="rId8" imgW="682368" imgH="480541" progId="">
              <p:embed/>
            </p:oleObj>
          </a:graphicData>
        </a:graphic>
      </p:graphicFrame>
      <p:sp>
        <p:nvSpPr>
          <p:cNvPr id="628801" name="Text Box 65"/>
          <p:cNvSpPr txBox="1">
            <a:spLocks noChangeArrowheads="1"/>
          </p:cNvSpPr>
          <p:nvPr/>
        </p:nvSpPr>
        <p:spPr bwMode="auto">
          <a:xfrm>
            <a:off x="1128713" y="3754438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4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Freeform 2"/>
          <p:cNvSpPr>
            <a:spLocks/>
          </p:cNvSpPr>
          <p:nvPr/>
        </p:nvSpPr>
        <p:spPr bwMode="auto">
          <a:xfrm>
            <a:off x="3187700" y="329565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5763" y="0"/>
            <a:ext cx="81438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QoS guarantee scenario</a:t>
            </a:r>
          </a:p>
        </p:txBody>
      </p:sp>
      <p:sp>
        <p:nvSpPr>
          <p:cNvPr id="188419" name="Freeform 4"/>
          <p:cNvSpPr>
            <a:spLocks/>
          </p:cNvSpPr>
          <p:nvPr/>
        </p:nvSpPr>
        <p:spPr bwMode="auto">
          <a:xfrm>
            <a:off x="746125" y="2162175"/>
            <a:ext cx="2381250" cy="1922463"/>
          </a:xfrm>
          <a:custGeom>
            <a:avLst/>
            <a:gdLst>
              <a:gd name="T0" fmla="*/ 977379 w 1340"/>
              <a:gd name="T1" fmla="*/ 67795 h 1191"/>
              <a:gd name="T2" fmla="*/ 145718 w 1340"/>
              <a:gd name="T3" fmla="*/ 96850 h 1191"/>
              <a:gd name="T4" fmla="*/ 103069 w 1340"/>
              <a:gd name="T5" fmla="*/ 648892 h 1191"/>
              <a:gd name="T6" fmla="*/ 49757 w 1340"/>
              <a:gd name="T7" fmla="*/ 1162194 h 1191"/>
              <a:gd name="T8" fmla="*/ 199030 w 1340"/>
              <a:gd name="T9" fmla="*/ 1404318 h 1191"/>
              <a:gd name="T10" fmla="*/ 956054 w 1340"/>
              <a:gd name="T11" fmla="*/ 1414003 h 1191"/>
              <a:gd name="T12" fmla="*/ 1137313 w 1340"/>
              <a:gd name="T13" fmla="*/ 1820771 h 1191"/>
              <a:gd name="T14" fmla="*/ 2192882 w 1340"/>
              <a:gd name="T15" fmla="*/ 1772346 h 1191"/>
              <a:gd name="T16" fmla="*/ 2267519 w 1340"/>
              <a:gd name="T17" fmla="*/ 920070 h 1191"/>
              <a:gd name="T18" fmla="*/ 2139571 w 1340"/>
              <a:gd name="T19" fmla="*/ 552042 h 1191"/>
              <a:gd name="T20" fmla="*/ 1350560 w 1340"/>
              <a:gd name="T21" fmla="*/ 464878 h 1191"/>
              <a:gd name="T22" fmla="*/ 977379 w 1340"/>
              <a:gd name="T23" fmla="*/ 6779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20" name="Rectangle 5"/>
          <p:cNvSpPr>
            <a:spLocks noChangeArrowheads="1"/>
          </p:cNvSpPr>
          <p:nvPr/>
        </p:nvSpPr>
        <p:spPr bwMode="auto">
          <a:xfrm>
            <a:off x="1339850" y="4554538"/>
            <a:ext cx="63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6"/>
          <p:cNvGrpSpPr>
            <a:grpSpLocks/>
          </p:cNvGrpSpPr>
          <p:nvPr/>
        </p:nvGrpSpPr>
        <p:grpSpPr bwMode="auto">
          <a:xfrm rot="-5400000">
            <a:off x="2376487" y="3482976"/>
            <a:ext cx="98425" cy="298450"/>
            <a:chOff x="3842" y="406"/>
            <a:chExt cx="51" cy="167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3844" y="404"/>
              <a:ext cx="48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2" name="Oval 8"/>
            <p:cNvSpPr>
              <a:spLocks noChangeArrowheads="1"/>
            </p:cNvSpPr>
            <p:nvPr/>
          </p:nvSpPr>
          <p:spPr bwMode="auto">
            <a:xfrm>
              <a:off x="3845" y="466"/>
              <a:ext cx="49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3848" y="526"/>
              <a:ext cx="47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2149475" y="3286125"/>
            <a:ext cx="631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2152650" y="3281363"/>
            <a:ext cx="3175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2784475" y="3279775"/>
            <a:ext cx="317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1377950" y="2620963"/>
            <a:ext cx="757238" cy="331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1406525" y="2978150"/>
            <a:ext cx="715963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2455863" y="3081338"/>
            <a:ext cx="1587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8428" name="Freeform 16"/>
          <p:cNvSpPr>
            <a:spLocks/>
          </p:cNvSpPr>
          <p:nvPr/>
        </p:nvSpPr>
        <p:spPr bwMode="auto">
          <a:xfrm>
            <a:off x="5343525" y="4041775"/>
            <a:ext cx="2974975" cy="2219325"/>
          </a:xfrm>
          <a:custGeom>
            <a:avLst/>
            <a:gdLst>
              <a:gd name="T0" fmla="*/ 37623 w 2135"/>
              <a:gd name="T1" fmla="*/ 870638 h 1662"/>
              <a:gd name="T2" fmla="*/ 146310 w 2135"/>
              <a:gd name="T3" fmla="*/ 101485 h 1662"/>
              <a:gd name="T4" fmla="*/ 915484 w 2135"/>
              <a:gd name="T5" fmla="*/ 261725 h 1662"/>
              <a:gd name="T6" fmla="*/ 1684658 w 2135"/>
              <a:gd name="T7" fmla="*/ 133533 h 1662"/>
              <a:gd name="T8" fmla="*/ 2788255 w 2135"/>
              <a:gd name="T9" fmla="*/ 542146 h 1662"/>
              <a:gd name="T10" fmla="*/ 2804976 w 2135"/>
              <a:gd name="T11" fmla="*/ 1527622 h 1662"/>
              <a:gd name="T12" fmla="*/ 2203014 w 2135"/>
              <a:gd name="T13" fmla="*/ 2136534 h 1662"/>
              <a:gd name="T14" fmla="*/ 1132859 w 2135"/>
              <a:gd name="T15" fmla="*/ 2024366 h 1662"/>
              <a:gd name="T16" fmla="*/ 698109 w 2135"/>
              <a:gd name="T17" fmla="*/ 1695874 h 1662"/>
              <a:gd name="T18" fmla="*/ 254998 w 2135"/>
              <a:gd name="T19" fmla="*/ 1423466 h 1662"/>
              <a:gd name="T20" fmla="*/ 37623 w 2135"/>
              <a:gd name="T21" fmla="*/ 87063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6567488" y="4849813"/>
            <a:ext cx="303212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H="1">
            <a:off x="7362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 rot="-5400000">
            <a:off x="6157119" y="5330031"/>
            <a:ext cx="63500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 rot="-5400000">
            <a:off x="6242051" y="5327650"/>
            <a:ext cx="63500" cy="66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 rot="-5400000">
            <a:off x="6319837" y="5332413"/>
            <a:ext cx="61913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 rot="-5400000">
            <a:off x="6579394" y="52125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 rot="5400000" flipH="1">
            <a:off x="5953125" y="52038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rot="16200000" flipV="1">
            <a:off x="6299994" y="48648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9" name="Line 25"/>
          <p:cNvSpPr>
            <a:spLocks noChangeShapeType="1"/>
          </p:cNvSpPr>
          <p:nvPr/>
        </p:nvSpPr>
        <p:spPr bwMode="auto">
          <a:xfrm>
            <a:off x="6297613" y="4975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0" name="Line 26"/>
          <p:cNvSpPr>
            <a:spLocks noChangeShapeType="1"/>
          </p:cNvSpPr>
          <p:nvPr/>
        </p:nvSpPr>
        <p:spPr bwMode="auto">
          <a:xfrm rot="5400000" flipH="1">
            <a:off x="7555706" y="51252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rot="-5400000">
            <a:off x="7909719" y="53776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rot="-5400000">
            <a:off x="7899400" y="49085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88441" name="Group 29"/>
          <p:cNvGrpSpPr>
            <a:grpSpLocks/>
          </p:cNvGrpSpPr>
          <p:nvPr/>
        </p:nvGrpSpPr>
        <p:grpSpPr bwMode="auto">
          <a:xfrm>
            <a:off x="7472363" y="4606925"/>
            <a:ext cx="501650" cy="234950"/>
            <a:chOff x="3600" y="219"/>
            <a:chExt cx="360" cy="175"/>
          </a:xfrm>
        </p:grpSpPr>
        <p:sp>
          <p:nvSpPr>
            <p:cNvPr id="246814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2" cy="5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71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72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5" name="Line 41"/>
              <p:cNvSpPr>
                <a:spLocks noChangeShapeType="1"/>
              </p:cNvSpPr>
              <p:nvPr/>
            </p:nvSpPr>
            <p:spPr bwMode="auto">
              <a:xfrm>
                <a:off x="2944" y="948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6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46827" name="Line 43"/>
          <p:cNvSpPr>
            <a:spLocks noChangeShapeType="1"/>
          </p:cNvSpPr>
          <p:nvPr/>
        </p:nvSpPr>
        <p:spPr bwMode="auto">
          <a:xfrm flipV="1">
            <a:off x="6548438" y="4730750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 rot="-5400000">
            <a:off x="7446169" y="55840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 rot="5400000" flipH="1">
            <a:off x="6819900" y="55753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 rot="16200000" flipV="1">
            <a:off x="7166769" y="52363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>
            <a:off x="7164388" y="53467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>
            <a:off x="3836988" y="357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 flipH="1">
            <a:off x="4356100" y="39131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3586163" y="36893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>
            <a:off x="3611563" y="4337050"/>
            <a:ext cx="534987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>
            <a:off x="4795838" y="4754563"/>
            <a:ext cx="1295400" cy="17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 flipH="1">
            <a:off x="3844925" y="38814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 flipH="1">
            <a:off x="3854450" y="332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4572000" y="349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>
            <a:off x="2720975" y="2981325"/>
            <a:ext cx="601663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3616325" y="1262063"/>
            <a:ext cx="5219700" cy="1828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resource </a:t>
            </a:r>
            <a:r>
              <a:rPr lang="en-US" i="1" dirty="0">
                <a:solidFill>
                  <a:srgbClr val="CC0000"/>
                </a:solidFill>
              </a:rPr>
              <a:t>reservation</a:t>
            </a:r>
          </a:p>
          <a:p>
            <a:pPr lvl="1">
              <a:defRPr/>
            </a:pPr>
            <a:r>
              <a:rPr lang="en-US" dirty="0"/>
              <a:t>call setup, signaling (RSVP)</a:t>
            </a:r>
          </a:p>
          <a:p>
            <a:pPr lvl="1">
              <a:defRPr/>
            </a:pPr>
            <a:r>
              <a:rPr lang="en-US" dirty="0"/>
              <a:t>traffic, QoS declaration</a:t>
            </a:r>
          </a:p>
          <a:p>
            <a:pPr lvl="1">
              <a:defRPr/>
            </a:pPr>
            <a:r>
              <a:rPr lang="en-US" dirty="0"/>
              <a:t>per-element admission control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8457" name="Group 58"/>
          <p:cNvGrpSpPr>
            <a:grpSpLocks/>
          </p:cNvGrpSpPr>
          <p:nvPr/>
        </p:nvGrpSpPr>
        <p:grpSpPr bwMode="auto">
          <a:xfrm>
            <a:off x="2117725" y="2820988"/>
            <a:ext cx="639763" cy="282575"/>
            <a:chOff x="1070" y="3199"/>
            <a:chExt cx="403" cy="178"/>
          </a:xfrm>
        </p:grpSpPr>
        <p:sp>
          <p:nvSpPr>
            <p:cNvPr id="246843" name="Oval 5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47" name="Oval 6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58" name="Group 6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49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0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1" name="Line 6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59" name="Group 6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5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5" name="Line 7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8" name="Group 72"/>
          <p:cNvGrpSpPr>
            <a:grpSpLocks/>
          </p:cNvGrpSpPr>
          <p:nvPr/>
        </p:nvGrpSpPr>
        <p:grpSpPr bwMode="auto">
          <a:xfrm>
            <a:off x="3251200" y="3402013"/>
            <a:ext cx="639763" cy="282575"/>
            <a:chOff x="1070" y="3199"/>
            <a:chExt cx="403" cy="178"/>
          </a:xfrm>
        </p:grpSpPr>
        <p:sp>
          <p:nvSpPr>
            <p:cNvPr id="246857" name="Oval 73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61" name="Oval 77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45" name="Group 78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5" name="Line 8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46" name="Group 82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67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8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9" name="Line 8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9" name="Group 86"/>
          <p:cNvGrpSpPr>
            <a:grpSpLocks/>
          </p:cNvGrpSpPr>
          <p:nvPr/>
        </p:nvGrpSpPr>
        <p:grpSpPr bwMode="auto">
          <a:xfrm>
            <a:off x="3270250" y="4116388"/>
            <a:ext cx="639763" cy="282575"/>
            <a:chOff x="1070" y="3199"/>
            <a:chExt cx="403" cy="178"/>
          </a:xfrm>
        </p:grpSpPr>
        <p:sp>
          <p:nvSpPr>
            <p:cNvPr id="246871" name="Oval 87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2" name="Line 88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3" name="Line 89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75" name="Oval 91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32" name="Group 92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77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8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9" name="Line 9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33" name="Group 96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81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2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3" name="Line 9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0" name="Group 100"/>
          <p:cNvGrpSpPr>
            <a:grpSpLocks/>
          </p:cNvGrpSpPr>
          <p:nvPr/>
        </p:nvGrpSpPr>
        <p:grpSpPr bwMode="auto">
          <a:xfrm>
            <a:off x="4117975" y="4592638"/>
            <a:ext cx="639763" cy="282575"/>
            <a:chOff x="1070" y="3199"/>
            <a:chExt cx="403" cy="178"/>
          </a:xfrm>
        </p:grpSpPr>
        <p:sp>
          <p:nvSpPr>
            <p:cNvPr id="246885" name="Oval 101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6" name="Line 102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7" name="Line 103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89" name="Oval 105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19" name="Group 106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3" name="Line 10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20" name="Group 110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7" name="Line 11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1" name="Group 114"/>
          <p:cNvGrpSpPr>
            <a:grpSpLocks/>
          </p:cNvGrpSpPr>
          <p:nvPr/>
        </p:nvGrpSpPr>
        <p:grpSpPr bwMode="auto">
          <a:xfrm>
            <a:off x="5918200" y="4697413"/>
            <a:ext cx="639763" cy="282575"/>
            <a:chOff x="1070" y="3199"/>
            <a:chExt cx="403" cy="178"/>
          </a:xfrm>
        </p:grpSpPr>
        <p:sp>
          <p:nvSpPr>
            <p:cNvPr id="246899" name="Oval 115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0" name="Line 116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03" name="Oval 119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06" name="Group 120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7" name="Line 12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07" name="Group 124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1" name="Line 12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2" name="Group 128"/>
          <p:cNvGrpSpPr>
            <a:grpSpLocks/>
          </p:cNvGrpSpPr>
          <p:nvPr/>
        </p:nvGrpSpPr>
        <p:grpSpPr bwMode="auto">
          <a:xfrm>
            <a:off x="6775450" y="5087938"/>
            <a:ext cx="639763" cy="282575"/>
            <a:chOff x="1070" y="3199"/>
            <a:chExt cx="403" cy="178"/>
          </a:xfrm>
        </p:grpSpPr>
        <p:sp>
          <p:nvSpPr>
            <p:cNvPr id="246913" name="Oval 12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17" name="Oval 13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93" name="Group 13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1" name="Line 13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94" name="Group 13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5" name="Line 14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3" name="Group 142"/>
          <p:cNvGrpSpPr>
            <a:grpSpLocks/>
          </p:cNvGrpSpPr>
          <p:nvPr/>
        </p:nvGrpSpPr>
        <p:grpSpPr bwMode="auto">
          <a:xfrm>
            <a:off x="4252913" y="3629025"/>
            <a:ext cx="604837" cy="347663"/>
            <a:chOff x="3600" y="219"/>
            <a:chExt cx="360" cy="175"/>
          </a:xfrm>
        </p:grpSpPr>
        <p:sp>
          <p:nvSpPr>
            <p:cNvPr id="2469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80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9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81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9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246940" name="Group 156"/>
          <p:cNvGrpSpPr>
            <a:grpSpLocks/>
          </p:cNvGrpSpPr>
          <p:nvPr/>
        </p:nvGrpSpPr>
        <p:grpSpPr bwMode="auto">
          <a:xfrm>
            <a:off x="1390650" y="2305050"/>
            <a:ext cx="5895975" cy="3190875"/>
            <a:chOff x="876" y="1452"/>
            <a:chExt cx="3714" cy="2010"/>
          </a:xfrm>
        </p:grpSpPr>
        <p:sp>
          <p:nvSpPr>
            <p:cNvPr id="246941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>
                <a:gd name="T0" fmla="*/ 0 w 3666"/>
                <a:gd name="T1" fmla="*/ 0 h 1884"/>
                <a:gd name="T2" fmla="*/ 414 w 3666"/>
                <a:gd name="T3" fmla="*/ 174 h 1884"/>
                <a:gd name="T4" fmla="*/ 786 w 3666"/>
                <a:gd name="T5" fmla="*/ 174 h 1884"/>
                <a:gd name="T6" fmla="*/ 1128 w 3666"/>
                <a:gd name="T7" fmla="*/ 540 h 1884"/>
                <a:gd name="T8" fmla="*/ 1422 w 3666"/>
                <a:gd name="T9" fmla="*/ 540 h 1884"/>
                <a:gd name="T10" fmla="*/ 1428 w 3666"/>
                <a:gd name="T11" fmla="*/ 990 h 1884"/>
                <a:gd name="T12" fmla="*/ 1728 w 3666"/>
                <a:gd name="T13" fmla="*/ 1242 h 1884"/>
                <a:gd name="T14" fmla="*/ 3198 w 3666"/>
                <a:gd name="T15" fmla="*/ 1236 h 1884"/>
                <a:gd name="T16" fmla="*/ 3426 w 3666"/>
                <a:gd name="T17" fmla="*/ 1530 h 1884"/>
                <a:gd name="T18" fmla="*/ 3666 w 3666"/>
                <a:gd name="T19" fmla="*/ 1530 h 1884"/>
                <a:gd name="T20" fmla="*/ 3666 w 3666"/>
                <a:gd name="T21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246947" name="Group 163"/>
          <p:cNvGrpSpPr>
            <a:grpSpLocks/>
          </p:cNvGrpSpPr>
          <p:nvPr/>
        </p:nvGrpSpPr>
        <p:grpSpPr bwMode="auto">
          <a:xfrm>
            <a:off x="993775" y="4622800"/>
            <a:ext cx="4389438" cy="1179513"/>
            <a:chOff x="702" y="2912"/>
            <a:chExt cx="2694" cy="743"/>
          </a:xfrm>
        </p:grpSpPr>
        <p:sp>
          <p:nvSpPr>
            <p:cNvPr id="246948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 rot="-5401360">
              <a:off x="2955" y="2978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 rot="-5401360">
              <a:off x="2988" y="2976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 rot="-5401360">
              <a:off x="3024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 rot="-5401360">
              <a:off x="3060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4" name="Rectangle 170"/>
            <p:cNvSpPr>
              <a:spLocks noChangeArrowheads="1"/>
            </p:cNvSpPr>
            <p:nvPr/>
          </p:nvSpPr>
          <p:spPr bwMode="auto">
            <a:xfrm>
              <a:off x="702" y="3091"/>
              <a:ext cx="26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285750" algn="ctr"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400" i="0" dirty="0">
                  <a:latin typeface="Arial"/>
                  <a:cs typeface="Arial"/>
                </a:rPr>
                <a:t>QoS-sensitive scheduling (e.g., WFQ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  <a:endParaRPr lang="en-US" sz="24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8466" name="Group 171"/>
          <p:cNvGrpSpPr>
            <a:grpSpLocks/>
          </p:cNvGrpSpPr>
          <p:nvPr/>
        </p:nvGrpSpPr>
        <p:grpSpPr bwMode="auto">
          <a:xfrm>
            <a:off x="604838" y="1809750"/>
            <a:ext cx="1257300" cy="415925"/>
            <a:chOff x="3621" y="3265"/>
            <a:chExt cx="1776" cy="744"/>
          </a:xfrm>
        </p:grpSpPr>
        <p:pic>
          <p:nvPicPr>
            <p:cNvPr id="188658" name="Picture 172" descr="reel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957" name="Freeform 173"/>
            <p:cNvSpPr>
              <a:spLocks/>
            </p:cNvSpPr>
            <p:nvPr/>
          </p:nvSpPr>
          <p:spPr bwMode="auto">
            <a:xfrm>
              <a:off x="3973" y="3288"/>
              <a:ext cx="1399" cy="437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8" name="Freeform 174"/>
            <p:cNvSpPr>
              <a:spLocks/>
            </p:cNvSpPr>
            <p:nvPr/>
          </p:nvSpPr>
          <p:spPr bwMode="auto">
            <a:xfrm>
              <a:off x="4242" y="3858"/>
              <a:ext cx="998" cy="122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61" name="Picture 175" descr="video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8467" name="Group 377"/>
          <p:cNvGrpSpPr>
            <a:grpSpLocks/>
          </p:cNvGrpSpPr>
          <p:nvPr/>
        </p:nvGrpSpPr>
        <p:grpSpPr bwMode="auto">
          <a:xfrm>
            <a:off x="7232650" y="5618163"/>
            <a:ext cx="590550" cy="582612"/>
            <a:chOff x="4550" y="3770"/>
            <a:chExt cx="372" cy="367"/>
          </a:xfrm>
        </p:grpSpPr>
        <p:sp>
          <p:nvSpPr>
            <p:cNvPr id="247162" name="Rectangle 378"/>
            <p:cNvSpPr>
              <a:spLocks noChangeArrowheads="1"/>
            </p:cNvSpPr>
            <p:nvPr/>
          </p:nvSpPr>
          <p:spPr bwMode="auto">
            <a:xfrm>
              <a:off x="4553" y="3774"/>
              <a:ext cx="367" cy="303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3" name="Rectangle 379"/>
            <p:cNvSpPr>
              <a:spLocks noChangeArrowheads="1"/>
            </p:cNvSpPr>
            <p:nvPr/>
          </p:nvSpPr>
          <p:spPr bwMode="auto">
            <a:xfrm>
              <a:off x="4668" y="4071"/>
              <a:ext cx="156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4" name="Rectangle 380"/>
            <p:cNvSpPr>
              <a:spLocks noChangeArrowheads="1"/>
            </p:cNvSpPr>
            <p:nvPr/>
          </p:nvSpPr>
          <p:spPr bwMode="auto">
            <a:xfrm>
              <a:off x="4553" y="3770"/>
              <a:ext cx="369" cy="31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56" name="Picture 381" descr="video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" y="3787"/>
              <a:ext cx="3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166" name="Line 382"/>
            <p:cNvSpPr>
              <a:spLocks noChangeShapeType="1"/>
            </p:cNvSpPr>
            <p:nvPr/>
          </p:nvSpPr>
          <p:spPr bwMode="auto">
            <a:xfrm>
              <a:off x="4579" y="4136"/>
              <a:ext cx="32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8" name="Group 383"/>
          <p:cNvGrpSpPr>
            <a:grpSpLocks/>
          </p:cNvGrpSpPr>
          <p:nvPr/>
        </p:nvGrpSpPr>
        <p:grpSpPr bwMode="auto">
          <a:xfrm>
            <a:off x="1125538" y="3190875"/>
            <a:ext cx="365125" cy="403225"/>
            <a:chOff x="557" y="2482"/>
            <a:chExt cx="270" cy="262"/>
          </a:xfrm>
        </p:grpSpPr>
        <p:sp>
          <p:nvSpPr>
            <p:cNvPr id="247168" name="Rectangle 384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9" name="Rectangle 385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0" name="Line 386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9" name="Group 387"/>
          <p:cNvGrpSpPr>
            <a:grpSpLocks/>
          </p:cNvGrpSpPr>
          <p:nvPr/>
        </p:nvGrpSpPr>
        <p:grpSpPr bwMode="auto">
          <a:xfrm>
            <a:off x="5684838" y="5235575"/>
            <a:ext cx="365125" cy="403225"/>
            <a:chOff x="557" y="2482"/>
            <a:chExt cx="270" cy="262"/>
          </a:xfrm>
        </p:grpSpPr>
        <p:sp>
          <p:nvSpPr>
            <p:cNvPr id="247172" name="Rectangle 388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3" name="Rectangle 389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4" name="Line 390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0" name="Group 391"/>
          <p:cNvGrpSpPr>
            <a:grpSpLocks/>
          </p:cNvGrpSpPr>
          <p:nvPr/>
        </p:nvGrpSpPr>
        <p:grpSpPr bwMode="auto">
          <a:xfrm>
            <a:off x="6396038" y="5248275"/>
            <a:ext cx="365125" cy="403225"/>
            <a:chOff x="557" y="2482"/>
            <a:chExt cx="270" cy="262"/>
          </a:xfrm>
        </p:grpSpPr>
        <p:sp>
          <p:nvSpPr>
            <p:cNvPr id="247176" name="Rectangle 392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7" name="Rectangle 393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8" name="Line 394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1" name="Group 395"/>
          <p:cNvGrpSpPr>
            <a:grpSpLocks/>
          </p:cNvGrpSpPr>
          <p:nvPr/>
        </p:nvGrpSpPr>
        <p:grpSpPr bwMode="auto">
          <a:xfrm>
            <a:off x="6675438" y="5616575"/>
            <a:ext cx="365125" cy="403225"/>
            <a:chOff x="557" y="2482"/>
            <a:chExt cx="270" cy="262"/>
          </a:xfrm>
        </p:grpSpPr>
        <p:sp>
          <p:nvSpPr>
            <p:cNvPr id="247180" name="Rectangle 396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1" name="Rectangle 397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2" name="Line 398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7183" name="Text Box 399"/>
          <p:cNvSpPr txBox="1">
            <a:spLocks noChangeArrowheads="1"/>
          </p:cNvSpPr>
          <p:nvPr/>
        </p:nvSpPr>
        <p:spPr bwMode="auto">
          <a:xfrm>
            <a:off x="5197475" y="4013200"/>
            <a:ext cx="11747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request/</a:t>
            </a:r>
          </a:p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reply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88475" name="Picture 20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075" y="8493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8476" name="Group 249"/>
          <p:cNvGrpSpPr>
            <a:grpSpLocks/>
          </p:cNvGrpSpPr>
          <p:nvPr/>
        </p:nvGrpSpPr>
        <p:grpSpPr bwMode="auto">
          <a:xfrm>
            <a:off x="1063625" y="2346325"/>
            <a:ext cx="325438" cy="514350"/>
            <a:chOff x="4140" y="429"/>
            <a:chExt cx="1425" cy="2396"/>
          </a:xfrm>
        </p:grpSpPr>
        <p:sp>
          <p:nvSpPr>
            <p:cNvPr id="18860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1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1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Rectangle 254"/>
            <p:cNvSpPr>
              <a:spLocks noChangeArrowheads="1"/>
            </p:cNvSpPr>
            <p:nvPr/>
          </p:nvSpPr>
          <p:spPr bwMode="auto">
            <a:xfrm>
              <a:off x="4216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" name="AutoShape 256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5" name="AutoShape 257"/>
              <p:cNvSpPr>
                <a:spLocks noChangeArrowheads="1"/>
              </p:cNvSpPr>
              <p:nvPr/>
            </p:nvSpPr>
            <p:spPr bwMode="auto">
              <a:xfrm>
                <a:off x="635" y="2580"/>
                <a:ext cx="685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0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2" name="AutoShape 260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29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3" name="AutoShape 261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2" name="Rectangle 262"/>
            <p:cNvSpPr>
              <a:spLocks noChangeArrowheads="1"/>
            </p:cNvSpPr>
            <p:nvPr/>
          </p:nvSpPr>
          <p:spPr bwMode="auto">
            <a:xfrm>
              <a:off x="4216" y="136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3" name="Rectangle 263"/>
            <p:cNvSpPr>
              <a:spLocks noChangeArrowheads="1"/>
            </p:cNvSpPr>
            <p:nvPr/>
          </p:nvSpPr>
          <p:spPr bwMode="auto">
            <a:xfrm>
              <a:off x="4230" y="16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1" name="AutoShape 266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7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62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62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8" name="AutoShape 269"/>
              <p:cNvSpPr>
                <a:spLocks noChangeArrowheads="1"/>
              </p:cNvSpPr>
              <p:nvPr/>
            </p:nvSpPr>
            <p:spPr bwMode="auto">
              <a:xfrm>
                <a:off x="613" y="2565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29" name="AutoShape 270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93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7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3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Oval 274"/>
            <p:cNvSpPr>
              <a:spLocks noChangeArrowheads="1"/>
            </p:cNvSpPr>
            <p:nvPr/>
          </p:nvSpPr>
          <p:spPr bwMode="auto">
            <a:xfrm>
              <a:off x="5516" y="2611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203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3" name="AutoShape 277"/>
            <p:cNvSpPr>
              <a:spLocks noChangeArrowheads="1"/>
            </p:cNvSpPr>
            <p:nvPr/>
          </p:nvSpPr>
          <p:spPr bwMode="auto">
            <a:xfrm>
              <a:off x="4203" y="2714"/>
              <a:ext cx="107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4" name="Oval 278"/>
            <p:cNvSpPr>
              <a:spLocks noChangeArrowheads="1"/>
            </p:cNvSpPr>
            <p:nvPr/>
          </p:nvSpPr>
          <p:spPr bwMode="auto">
            <a:xfrm>
              <a:off x="4307" y="2381"/>
              <a:ext cx="160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Oval 279"/>
            <p:cNvSpPr>
              <a:spLocks noChangeArrowheads="1"/>
            </p:cNvSpPr>
            <p:nvPr/>
          </p:nvSpPr>
          <p:spPr bwMode="auto">
            <a:xfrm>
              <a:off x="4488" y="2389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26" name="Oval 280"/>
            <p:cNvSpPr>
              <a:spLocks noChangeArrowheads="1"/>
            </p:cNvSpPr>
            <p:nvPr/>
          </p:nvSpPr>
          <p:spPr bwMode="auto">
            <a:xfrm>
              <a:off x="4661" y="2381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7" name="Rectangle 281"/>
            <p:cNvSpPr>
              <a:spLocks noChangeArrowheads="1"/>
            </p:cNvSpPr>
            <p:nvPr/>
          </p:nvSpPr>
          <p:spPr bwMode="auto">
            <a:xfrm>
              <a:off x="5065" y="1834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7" name="Group 315"/>
          <p:cNvGrpSpPr>
            <a:grpSpLocks/>
          </p:cNvGrpSpPr>
          <p:nvPr/>
        </p:nvGrpSpPr>
        <p:grpSpPr bwMode="auto">
          <a:xfrm>
            <a:off x="1974850" y="3395663"/>
            <a:ext cx="231775" cy="481012"/>
            <a:chOff x="1115" y="2770"/>
            <a:chExt cx="589" cy="1034"/>
          </a:xfrm>
        </p:grpSpPr>
        <p:sp>
          <p:nvSpPr>
            <p:cNvPr id="188577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79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80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2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67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8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3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4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65" name="AutoShape 293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31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6" name="AutoShape 294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707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5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46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7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63" name="AutoShape 298"/>
              <p:cNvSpPr>
                <a:spLocks noChangeArrowheads="1"/>
              </p:cNvSpPr>
              <p:nvPr/>
            </p:nvSpPr>
            <p:spPr bwMode="auto">
              <a:xfrm>
                <a:off x="614" y="2572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4" name="AutoShape 299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88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89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61" name="AutoShape 302"/>
              <p:cNvSpPr>
                <a:spLocks noChangeArrowheads="1"/>
              </p:cNvSpPr>
              <p:nvPr/>
            </p:nvSpPr>
            <p:spPr bwMode="auto">
              <a:xfrm>
                <a:off x="608" y="2570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2" name="AutoShape 303"/>
              <p:cNvSpPr>
                <a:spLocks noChangeArrowheads="1"/>
              </p:cNvSpPr>
              <p:nvPr/>
            </p:nvSpPr>
            <p:spPr bwMode="auto">
              <a:xfrm>
                <a:off x="620" y="2586"/>
                <a:ext cx="707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50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1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92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4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6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6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7" name="Oval 311"/>
            <p:cNvSpPr>
              <a:spLocks noChangeArrowheads="1"/>
            </p:cNvSpPr>
            <p:nvPr/>
          </p:nvSpPr>
          <p:spPr bwMode="auto">
            <a:xfrm>
              <a:off x="1184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8" name="Oval 312"/>
            <p:cNvSpPr>
              <a:spLocks noChangeArrowheads="1"/>
            </p:cNvSpPr>
            <p:nvPr/>
          </p:nvSpPr>
          <p:spPr bwMode="auto">
            <a:xfrm>
              <a:off x="1256" y="3613"/>
              <a:ext cx="69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9" name="Oval 313"/>
            <p:cNvSpPr>
              <a:spLocks noChangeArrowheads="1"/>
            </p:cNvSpPr>
            <p:nvPr/>
          </p:nvSpPr>
          <p:spPr bwMode="auto">
            <a:xfrm>
              <a:off x="1333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60" name="Rectangle 314"/>
            <p:cNvSpPr>
              <a:spLocks noChangeArrowheads="1"/>
            </p:cNvSpPr>
            <p:nvPr/>
          </p:nvSpPr>
          <p:spPr bwMode="auto">
            <a:xfrm>
              <a:off x="1494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8" name="Group 315"/>
          <p:cNvGrpSpPr>
            <a:grpSpLocks/>
          </p:cNvGrpSpPr>
          <p:nvPr/>
        </p:nvGrpSpPr>
        <p:grpSpPr bwMode="auto">
          <a:xfrm>
            <a:off x="2692400" y="3397250"/>
            <a:ext cx="233363" cy="479425"/>
            <a:chOff x="1115" y="2770"/>
            <a:chExt cx="589" cy="1034"/>
          </a:xfrm>
        </p:grpSpPr>
        <p:sp>
          <p:nvSpPr>
            <p:cNvPr id="188545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47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8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0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00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01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6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2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8" name="AutoShape 293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9" name="AutoShape 29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702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8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79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8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5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6" name="AutoShape 298"/>
              <p:cNvSpPr>
                <a:spLocks noChangeArrowheads="1"/>
              </p:cNvSpPr>
              <p:nvPr/>
            </p:nvSpPr>
            <p:spPr bwMode="auto">
              <a:xfrm>
                <a:off x="609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7" name="AutoShape 299"/>
              <p:cNvSpPr>
                <a:spLocks noChangeArrowheads="1"/>
              </p:cNvSpPr>
              <p:nvPr/>
            </p:nvSpPr>
            <p:spPr bwMode="auto">
              <a:xfrm>
                <a:off x="621" y="2583"/>
                <a:ext cx="702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56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57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4" name="AutoShape 302"/>
              <p:cNvSpPr>
                <a:spLocks noChangeArrowheads="1"/>
              </p:cNvSpPr>
              <p:nvPr/>
            </p:nvSpPr>
            <p:spPr bwMode="auto">
              <a:xfrm>
                <a:off x="615" y="2565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5" name="AutoShape 303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2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3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59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0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62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7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89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0" name="Oval 311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1" name="Oval 312"/>
            <p:cNvSpPr>
              <a:spLocks noChangeArrowheads="1"/>
            </p:cNvSpPr>
            <p:nvPr/>
          </p:nvSpPr>
          <p:spPr bwMode="auto">
            <a:xfrm>
              <a:off x="1259" y="3616"/>
              <a:ext cx="64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2" name="Oval 313"/>
            <p:cNvSpPr>
              <a:spLocks noChangeArrowheads="1"/>
            </p:cNvSpPr>
            <p:nvPr/>
          </p:nvSpPr>
          <p:spPr bwMode="auto">
            <a:xfrm>
              <a:off x="1331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3" name="Rectangle 314"/>
            <p:cNvSpPr>
              <a:spLocks noChangeArrowheads="1"/>
            </p:cNvSpPr>
            <p:nvPr/>
          </p:nvSpPr>
          <p:spPr bwMode="auto">
            <a:xfrm>
              <a:off x="1496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9" name="Group 315"/>
          <p:cNvGrpSpPr>
            <a:grpSpLocks/>
          </p:cNvGrpSpPr>
          <p:nvPr/>
        </p:nvGrpSpPr>
        <p:grpSpPr bwMode="auto">
          <a:xfrm>
            <a:off x="7994650" y="4722813"/>
            <a:ext cx="231775" cy="479425"/>
            <a:chOff x="1115" y="2770"/>
            <a:chExt cx="589" cy="1034"/>
          </a:xfrm>
        </p:grpSpPr>
        <p:sp>
          <p:nvSpPr>
            <p:cNvPr id="188513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15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6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18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33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4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09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0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31" name="AutoShape 293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1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2" name="AutoShape 294"/>
              <p:cNvSpPr>
                <a:spLocks noChangeArrowheads="1"/>
              </p:cNvSpPr>
              <p:nvPr/>
            </p:nvSpPr>
            <p:spPr bwMode="auto">
              <a:xfrm>
                <a:off x="624" y="2582"/>
                <a:ext cx="707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1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12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3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29" name="AutoShape 29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0" name="AutoShape 29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5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24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25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27" name="AutoShape 302"/>
              <p:cNvSpPr>
                <a:spLocks noChangeArrowheads="1"/>
              </p:cNvSpPr>
              <p:nvPr/>
            </p:nvSpPr>
            <p:spPr bwMode="auto">
              <a:xfrm>
                <a:off x="608" y="2565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28" name="AutoShape 303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707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6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27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28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30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6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2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3" name="Oval 311"/>
            <p:cNvSpPr>
              <a:spLocks noChangeArrowheads="1"/>
            </p:cNvSpPr>
            <p:nvPr/>
          </p:nvSpPr>
          <p:spPr bwMode="auto">
            <a:xfrm>
              <a:off x="1184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4" name="Oval 312"/>
            <p:cNvSpPr>
              <a:spLocks noChangeArrowheads="1"/>
            </p:cNvSpPr>
            <p:nvPr/>
          </p:nvSpPr>
          <p:spPr bwMode="auto">
            <a:xfrm>
              <a:off x="1256" y="3616"/>
              <a:ext cx="69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25" name="Oval 313"/>
            <p:cNvSpPr>
              <a:spLocks noChangeArrowheads="1"/>
            </p:cNvSpPr>
            <p:nvPr/>
          </p:nvSpPr>
          <p:spPr bwMode="auto">
            <a:xfrm>
              <a:off x="1333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6" name="Rectangle 314"/>
            <p:cNvSpPr>
              <a:spLocks noChangeArrowheads="1"/>
            </p:cNvSpPr>
            <p:nvPr/>
          </p:nvSpPr>
          <p:spPr bwMode="auto">
            <a:xfrm>
              <a:off x="1494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80" name="Group 315"/>
          <p:cNvGrpSpPr>
            <a:grpSpLocks/>
          </p:cNvGrpSpPr>
          <p:nvPr/>
        </p:nvGrpSpPr>
        <p:grpSpPr bwMode="auto">
          <a:xfrm>
            <a:off x="7994650" y="5260975"/>
            <a:ext cx="233363" cy="481013"/>
            <a:chOff x="1115" y="2770"/>
            <a:chExt cx="589" cy="1034"/>
          </a:xfrm>
        </p:grpSpPr>
        <p:sp>
          <p:nvSpPr>
            <p:cNvPr id="188481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83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4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6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66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7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2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8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64" name="AutoShape 293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6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5" name="AutoShape 294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702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4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4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45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91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62" name="AutoShape 298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3" name="AutoShape 299"/>
              <p:cNvSpPr>
                <a:spLocks noChangeArrowheads="1"/>
              </p:cNvSpPr>
              <p:nvPr/>
            </p:nvSpPr>
            <p:spPr bwMode="auto">
              <a:xfrm>
                <a:off x="621" y="2586"/>
                <a:ext cx="702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492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93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60" name="AutoShape 302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1" name="AutoShape 30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702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9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5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96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8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7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5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6" name="Oval 311"/>
            <p:cNvSpPr>
              <a:spLocks noChangeArrowheads="1"/>
            </p:cNvSpPr>
            <p:nvPr/>
          </p:nvSpPr>
          <p:spPr bwMode="auto">
            <a:xfrm>
              <a:off x="1183" y="3613"/>
              <a:ext cx="68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7" name="Oval 312"/>
            <p:cNvSpPr>
              <a:spLocks noChangeArrowheads="1"/>
            </p:cNvSpPr>
            <p:nvPr/>
          </p:nvSpPr>
          <p:spPr bwMode="auto">
            <a:xfrm>
              <a:off x="1259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58" name="Oval 313"/>
            <p:cNvSpPr>
              <a:spLocks noChangeArrowheads="1"/>
            </p:cNvSpPr>
            <p:nvPr/>
          </p:nvSpPr>
          <p:spPr bwMode="auto">
            <a:xfrm>
              <a:off x="1331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9" name="Rectangle 314"/>
            <p:cNvSpPr>
              <a:spLocks noChangeArrowheads="1"/>
            </p:cNvSpPr>
            <p:nvPr/>
          </p:nvSpPr>
          <p:spPr bwMode="auto">
            <a:xfrm>
              <a:off x="1496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898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41" grpId="0" build="p" autoUpdateAnimBg="0"/>
      <p:bldP spid="24718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.2 streaming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video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</a:t>
            </a:r>
            <a:r>
              <a:rPr lang="en-US" dirty="0" smtClean="0"/>
              <a:t>tored video: </a:t>
            </a:r>
            <a:endParaRPr lang="en-US" dirty="0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</a:t>
              </a:r>
              <a:r>
                <a:rPr lang="en-US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75100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pic>
        <p:nvPicPr>
          <p:cNvPr id="32782" name="Picture 20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813" y="9461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871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17721</TotalTime>
  <Words>5112</Words>
  <Application>Microsoft Office PowerPoint</Application>
  <PresentationFormat>On-screen Show (4:3)</PresentationFormat>
  <Paragraphs>995</Paragraphs>
  <Slides>77</Slides>
  <Notes>72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Default Design</vt:lpstr>
      <vt:lpstr>VISIO</vt:lpstr>
      <vt:lpstr>Equation</vt:lpstr>
      <vt:lpstr>Clip</vt:lpstr>
      <vt:lpstr>Slide 1</vt:lpstr>
      <vt:lpstr>Multimedia networking: outline</vt:lpstr>
      <vt:lpstr>Multimedia: audio</vt:lpstr>
      <vt:lpstr>Multimedia: audio</vt:lpstr>
      <vt:lpstr>Multimedia: video</vt:lpstr>
      <vt:lpstr>Multimedia: video</vt:lpstr>
      <vt:lpstr>Multimedia networking: 3 application types</vt:lpstr>
      <vt:lpstr>Multimedia networking: outline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</vt:lpstr>
      <vt:lpstr>Multimedia networking: outline</vt:lpstr>
      <vt:lpstr>Voice-over-IP (VoIP)</vt:lpstr>
      <vt:lpstr>VoIP characteristics</vt:lpstr>
      <vt:lpstr>VoIP: packet loss, delay</vt:lpstr>
      <vt:lpstr>Delay jitter</vt:lpstr>
      <vt:lpstr>VoIP: fixed playout delay</vt:lpstr>
      <vt:lpstr>VoIP: fixed playout delay</vt:lpstr>
      <vt:lpstr>Adaptive playout delay (1)</vt:lpstr>
      <vt:lpstr>Adaptive playout delay (2)</vt:lpstr>
      <vt:lpstr>Adaptive playout delay (3)</vt:lpstr>
      <vt:lpstr>VoiP: recovery from packet loss (1)</vt:lpstr>
      <vt:lpstr>VoiP: recovery from packet loss (2)</vt:lpstr>
      <vt:lpstr>VoiP: recovery from packet loss (3)</vt:lpstr>
      <vt:lpstr>Voice-over-IP: Skype</vt:lpstr>
      <vt:lpstr>P2P voice-over-IP: Skype</vt:lpstr>
      <vt:lpstr>Skype: peers as relays</vt:lpstr>
      <vt:lpstr>Multimedia networking: outline</vt:lpstr>
      <vt:lpstr>Real-Time Protocol (RTP)</vt:lpstr>
      <vt:lpstr>RTP runs on top of UDP</vt:lpstr>
      <vt:lpstr>RTP example</vt:lpstr>
      <vt:lpstr>RTP and QoS</vt:lpstr>
      <vt:lpstr>RTP header</vt:lpstr>
      <vt:lpstr>RTP header</vt:lpstr>
      <vt:lpstr>RTSP/RTP programming assignment</vt:lpstr>
      <vt:lpstr>Real-Time Control Protocol (RTCP)</vt:lpstr>
      <vt:lpstr>RTCP: multiple multicast senders</vt:lpstr>
      <vt:lpstr>RTCP: packet types</vt:lpstr>
      <vt:lpstr>RTCP: stream synchronization</vt:lpstr>
      <vt:lpstr>RTCP: bandwidth scaling</vt:lpstr>
      <vt:lpstr>SIP: Session Initiation Protocol [RFC 3261]</vt:lpstr>
      <vt:lpstr>SIP services</vt:lpstr>
      <vt:lpstr>Example: setting up call to known IP address</vt:lpstr>
      <vt:lpstr>Setting up a call (more)</vt:lpstr>
      <vt:lpstr>Example of SIP message</vt:lpstr>
      <vt:lpstr>Name translation, user location</vt:lpstr>
      <vt:lpstr>SIP registrar</vt:lpstr>
      <vt:lpstr>SIP proxy</vt:lpstr>
      <vt:lpstr>SIP example: jim@umass.edu calls keith@poly.edu</vt:lpstr>
      <vt:lpstr>Comparison with H.323</vt:lpstr>
      <vt:lpstr>Multimedia networking: outline</vt:lpstr>
      <vt:lpstr>Network support for multimedia</vt:lpstr>
      <vt:lpstr>Dimensioning best effort networks</vt:lpstr>
      <vt:lpstr>Providing multiple classes of service</vt:lpstr>
      <vt:lpstr>Multiple classes of service: scenario</vt:lpstr>
      <vt:lpstr>Scenario 1: mixed HTTP and VoIP</vt:lpstr>
      <vt:lpstr>Principles for QOS guarantees (more)</vt:lpstr>
      <vt:lpstr>Principles for QOS guarantees (more)</vt:lpstr>
      <vt:lpstr>Scheduling and policing mechanisms</vt:lpstr>
      <vt:lpstr>Policing mechanisms</vt:lpstr>
      <vt:lpstr>Policing mechanisms: implementation</vt:lpstr>
      <vt:lpstr>Policing and QoS guarantees</vt:lpstr>
      <vt:lpstr>Differentiated services</vt:lpstr>
      <vt:lpstr>Diffserv architecture</vt:lpstr>
      <vt:lpstr>Slide 70</vt:lpstr>
      <vt:lpstr>Diffserv packet marking: details</vt:lpstr>
      <vt:lpstr>Classification, conditioning</vt:lpstr>
      <vt:lpstr>Forwarding Per-hop Behavior (PHB)</vt:lpstr>
      <vt:lpstr>Forwarding PHB</vt:lpstr>
      <vt:lpstr>Per-connection QOS guarantees </vt:lpstr>
      <vt:lpstr>QoS guarantee scenario</vt:lpstr>
      <vt:lpstr>Multimedia networking: outline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utiwavi</cp:lastModifiedBy>
  <cp:revision>564</cp:revision>
  <dcterms:created xsi:type="dcterms:W3CDTF">1999-10-08T19:08:27Z</dcterms:created>
  <dcterms:modified xsi:type="dcterms:W3CDTF">2016-09-15T11:29:24Z</dcterms:modified>
</cp:coreProperties>
</file>