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49"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48"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70" r:id="rId94"/>
    <p:sldId id="371" r:id="rId95"/>
    <p:sldId id="350" r:id="rId96"/>
    <p:sldId id="351" r:id="rId97"/>
    <p:sldId id="352" r:id="rId98"/>
    <p:sldId id="353" r:id="rId99"/>
    <p:sldId id="372" r:id="rId100"/>
    <p:sldId id="354" r:id="rId101"/>
    <p:sldId id="374" r:id="rId102"/>
    <p:sldId id="375" r:id="rId103"/>
    <p:sldId id="376" r:id="rId104"/>
    <p:sldId id="377" r:id="rId105"/>
    <p:sldId id="373" r:id="rId106"/>
    <p:sldId id="369" r:id="rId107"/>
    <p:sldId id="355" r:id="rId108"/>
    <p:sldId id="378" r:id="rId109"/>
    <p:sldId id="379" r:id="rId110"/>
    <p:sldId id="357" r:id="rId111"/>
    <p:sldId id="382" r:id="rId112"/>
    <p:sldId id="380" r:id="rId113"/>
    <p:sldId id="359" r:id="rId114"/>
    <p:sldId id="360" r:id="rId115"/>
    <p:sldId id="361" r:id="rId116"/>
    <p:sldId id="358" r:id="rId117"/>
    <p:sldId id="381" r:id="rId118"/>
    <p:sldId id="362" r:id="rId119"/>
    <p:sldId id="386" r:id="rId120"/>
    <p:sldId id="387" r:id="rId121"/>
    <p:sldId id="388" r:id="rId122"/>
    <p:sldId id="389" r:id="rId123"/>
    <p:sldId id="363" r:id="rId124"/>
    <p:sldId id="383" r:id="rId125"/>
    <p:sldId id="384" r:id="rId126"/>
    <p:sldId id="385" r:id="rId127"/>
    <p:sldId id="364" r:id="rId128"/>
    <p:sldId id="365" r:id="rId129"/>
    <p:sldId id="390" r:id="rId130"/>
    <p:sldId id="394" r:id="rId131"/>
    <p:sldId id="391" r:id="rId132"/>
    <p:sldId id="393" r:id="rId133"/>
    <p:sldId id="367" r:id="rId134"/>
    <p:sldId id="368" r:id="rId135"/>
    <p:sldId id="346" r:id="rId136"/>
    <p:sldId id="347" r:id="rId137"/>
  </p:sldIdLst>
  <p:sldSz cx="9144000" cy="5143500" type="screen16x9"/>
  <p:notesSz cx="6858000" cy="9144000"/>
  <p:embeddedFontLst>
    <p:embeddedFont>
      <p:font typeface="Calibri" panose="020F0502020204030204" pitchFamily="34" charset="0"/>
      <p:regular r:id="rId139"/>
      <p:bold r:id="rId140"/>
      <p:italic r:id="rId141"/>
      <p:boldItalic r:id="rId142"/>
    </p:embeddedFont>
    <p:embeddedFont>
      <p:font typeface="Tahoma" panose="020B0604030504040204" pitchFamily="34" charset="0"/>
      <p:regular r:id="rId143"/>
      <p:bold r:id="rId144"/>
    </p:embeddedFont>
    <p:embeddedFont>
      <p:font typeface="Verdana" panose="020B0604030504040204" pitchFamily="34" charset="0"/>
      <p:regular r:id="rId145"/>
      <p:bold r:id="rId146"/>
      <p:italic r:id="rId147"/>
      <p:boldItalic r:id="rId148"/>
    </p:embeddedFont>
    <p:embeddedFont>
      <p:font typeface="微軟正黑體" panose="020B0604030504040204" pitchFamily="34" charset="-120"/>
      <p:regular r:id="rId149"/>
      <p:bold r:id="rId1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99"/>
    <a:srgbClr val="CC3300"/>
    <a:srgbClr val="008000"/>
    <a:srgbClr val="0066FF"/>
    <a:srgbClr val="FF9933"/>
    <a:srgbClr val="996600"/>
    <a:srgbClr val="FF9900"/>
    <a:srgbClr val="80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41" autoAdjust="0"/>
  </p:normalViewPr>
  <p:slideViewPr>
    <p:cSldViewPr snapToGrid="0">
      <p:cViewPr>
        <p:scale>
          <a:sx n="125" d="100"/>
          <a:sy n="125" d="100"/>
        </p:scale>
        <p:origin x="1194" y="3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11.fnt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font" Target="fonts/font1.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12.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2.fntdata"/><Relationship Id="rId145"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3.fntdata"/><Relationship Id="rId14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5.fntdata"/><Relationship Id="rId148"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6.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dirty="0"/>
          </a:p>
        </p:txBody>
      </p:sp>
    </p:spTree>
    <p:extLst>
      <p:ext uri="{BB962C8B-B14F-4D97-AF65-F5344CB8AC3E}">
        <p14:creationId xmlns:p14="http://schemas.microsoft.com/office/powerpoint/2010/main" val="12030562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8" Type="http://schemas.openxmlformats.org/officeDocument/2006/relationships/hyperlink" Target="https://zh.wikipedia.org/wiki/%E5%8D%8F%E8%AE%AE" TargetMode="External"/><Relationship Id="rId3" Type="http://schemas.openxmlformats.org/officeDocument/2006/relationships/hyperlink" Target="https://zh.wikipedia.org/wiki/%E6%A0%87%E8%AF%86" TargetMode="External"/><Relationship Id="rId7" Type="http://schemas.openxmlformats.org/officeDocument/2006/relationships/hyperlink" Target="https://zh.wikipedia.org/wiki/%E4%B8%87%E7%BB%B4%E7%BD%91" TargetMode="External"/><Relationship Id="rId2" Type="http://schemas.openxmlformats.org/officeDocument/2006/relationships/slide" Target="../slides/slide67.xml"/><Relationship Id="rId1" Type="http://schemas.openxmlformats.org/officeDocument/2006/relationships/notesMaster" Target="../notesMasters/notesMaster1.xml"/><Relationship Id="rId6" Type="http://schemas.openxmlformats.org/officeDocument/2006/relationships/hyperlink" Target="https://zh.wikipedia.org/wiki/%E5%AD%97%E7%AC%A6%E4%B8%B2" TargetMode="External"/><Relationship Id="rId5" Type="http://schemas.openxmlformats.org/officeDocument/2006/relationships/hyperlink" Target="https://zh.wikipedia.org/wiki/%E8%B5%84%E6%BA%90" TargetMode="External"/><Relationship Id="rId4" Type="http://schemas.openxmlformats.org/officeDocument/2006/relationships/hyperlink" Target="https://zh.wikipedia.org/wiki/%E4%BA%92%E8%81%94%E7%BD%91" TargetMode="External"/><Relationship Id="rId9" Type="http://schemas.openxmlformats.org/officeDocument/2006/relationships/hyperlink" Target="https://zh.wikipedia.org/wiki/%E7%BB%9F%E4%B8%80%E8%B5%84%E6%BA%90%E5%AE%9A%E4%BD%8D%E7%AC%A6" TargetMode="Externa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68243577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427112567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2007352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78100196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288748952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16308937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32587952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650238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algn="l"/>
            <a:r>
              <a:rPr lang="en-US" altLang="zh-TW" sz="3600" b="0" i="0" dirty="0">
                <a:solidFill>
                  <a:srgbClr val="555555"/>
                </a:solidFill>
                <a:effectLst/>
                <a:latin typeface="lato"/>
              </a:rPr>
              <a:t>The Convolutional FEC Encoder</a:t>
            </a:r>
            <a:r>
              <a:rPr lang="zh-TW" altLang="en-US" sz="3600" b="0" i="0" dirty="0">
                <a:solidFill>
                  <a:srgbClr val="555555"/>
                </a:solidFill>
                <a:effectLst/>
                <a:latin typeface="lato"/>
              </a:rPr>
              <a:t>生成多項式如下：</a:t>
            </a:r>
            <a:br>
              <a:rPr lang="zh-TW" altLang="en-US" sz="3600" b="0" i="0" dirty="0">
                <a:solidFill>
                  <a:srgbClr val="555555"/>
                </a:solidFill>
                <a:effectLst/>
                <a:latin typeface="lato"/>
              </a:rPr>
            </a:br>
            <a:r>
              <a:rPr lang="en-US" altLang="zh-TW" sz="3600" b="0" i="0" dirty="0">
                <a:solidFill>
                  <a:srgbClr val="555555"/>
                </a:solidFill>
                <a:effectLst/>
                <a:latin typeface="lato"/>
              </a:rPr>
              <a:t>G0(x) = 1 + x + x2 + x3</a:t>
            </a:r>
            <a:br>
              <a:rPr lang="en-US" altLang="zh-TW" sz="3600" b="0" i="0" dirty="0">
                <a:solidFill>
                  <a:srgbClr val="555555"/>
                </a:solidFill>
                <a:effectLst/>
                <a:latin typeface="lato"/>
              </a:rPr>
            </a:br>
            <a:r>
              <a:rPr lang="en-US" altLang="zh-TW" sz="3600" b="0" i="0" dirty="0">
                <a:solidFill>
                  <a:srgbClr val="555555"/>
                </a:solidFill>
                <a:effectLst/>
                <a:latin typeface="lato"/>
              </a:rPr>
              <a:t>G1(x) = 1 + x2 + x3</a:t>
            </a:r>
          </a:p>
          <a:p>
            <a:pPr algn="l"/>
            <a:r>
              <a:rPr lang="zh-TW" altLang="en-US" sz="3600" b="0" i="0" dirty="0">
                <a:solidFill>
                  <a:srgbClr val="555555"/>
                </a:solidFill>
                <a:effectLst/>
                <a:latin typeface="lato"/>
              </a:rPr>
              <a:t>傳送順序為</a:t>
            </a:r>
            <a:r>
              <a:rPr lang="en-US" altLang="zh-TW" sz="3600" b="0" i="0" dirty="0">
                <a:solidFill>
                  <a:srgbClr val="555555"/>
                </a:solidFill>
                <a:effectLst/>
                <a:latin typeface="lato"/>
              </a:rPr>
              <a:t>G0-&gt;G1</a:t>
            </a:r>
            <a:endParaRPr lang="en-US" altLang="zh-TW" sz="2000" b="0" i="0" dirty="0">
              <a:solidFill>
                <a:srgbClr val="555555"/>
              </a:solidFill>
              <a:effectLst/>
              <a:latin typeface="lato"/>
            </a:endParaRPr>
          </a:p>
          <a:p>
            <a:pPr lvl="0" algn="l">
              <a:spcBef>
                <a:spcPts val="0"/>
              </a:spcBef>
              <a:buNone/>
            </a:pPr>
            <a:endParaRPr lang="en-US" altLang="zh-TW" sz="2000" b="0" i="0" dirty="0">
              <a:solidFill>
                <a:srgbClr val="555555"/>
              </a:solidFill>
              <a:effectLst/>
              <a:latin typeface="lato"/>
            </a:endParaRPr>
          </a:p>
          <a:p>
            <a:pPr lvl="0" algn="l">
              <a:spcBef>
                <a:spcPts val="0"/>
              </a:spcBef>
              <a:buNone/>
            </a:pPr>
            <a:r>
              <a:rPr lang="en-US" altLang="zh-TW" sz="2000" b="0" i="0" dirty="0">
                <a:solidFill>
                  <a:srgbClr val="555555"/>
                </a:solidFill>
                <a:effectLst/>
                <a:latin typeface="lato"/>
              </a:rPr>
              <a:t>FEC Encoder</a:t>
            </a:r>
            <a:r>
              <a:rPr lang="zh-TW" altLang="en-US" sz="2000" b="0" i="0" dirty="0">
                <a:solidFill>
                  <a:srgbClr val="555555"/>
                </a:solidFill>
                <a:effectLst/>
                <a:latin typeface="lato"/>
              </a:rPr>
              <a:t>在初始狀態為</a:t>
            </a:r>
            <a:r>
              <a:rPr lang="en-US" altLang="zh-TW" sz="2000" b="0" i="0" dirty="0">
                <a:solidFill>
                  <a:srgbClr val="555555"/>
                </a:solidFill>
                <a:effectLst/>
                <a:latin typeface="lato"/>
              </a:rPr>
              <a:t>0</a:t>
            </a:r>
            <a:r>
              <a:rPr lang="zh-TW" altLang="en-US" sz="2000" b="0" i="0" dirty="0">
                <a:solidFill>
                  <a:srgbClr val="555555"/>
                </a:solidFill>
                <a:effectLst/>
                <a:latin typeface="lato"/>
              </a:rPr>
              <a:t>，三個連續的</a:t>
            </a:r>
            <a:r>
              <a:rPr lang="en-US" altLang="zh-TW" sz="2000" b="0" i="0" dirty="0">
                <a:solidFill>
                  <a:srgbClr val="555555"/>
                </a:solidFill>
                <a:effectLst/>
                <a:latin typeface="lato"/>
              </a:rPr>
              <a:t>0</a:t>
            </a:r>
            <a:r>
              <a:rPr lang="zh-TW" altLang="en-US" sz="2000" b="0" i="0" dirty="0">
                <a:solidFill>
                  <a:srgbClr val="555555"/>
                </a:solidFill>
                <a:effectLst/>
                <a:latin typeface="lato"/>
              </a:rPr>
              <a:t>序列會讓</a:t>
            </a:r>
            <a:r>
              <a:rPr lang="en-US" altLang="zh-TW" sz="2000" b="0" i="0" dirty="0">
                <a:solidFill>
                  <a:srgbClr val="555555"/>
                </a:solidFill>
                <a:effectLst/>
                <a:latin typeface="lato"/>
              </a:rPr>
              <a:t>FEC encoder</a:t>
            </a:r>
            <a:r>
              <a:rPr lang="zh-TW" altLang="en-US" sz="2000" b="0" i="0" dirty="0">
                <a:solidFill>
                  <a:srgbClr val="555555"/>
                </a:solidFill>
                <a:effectLst/>
                <a:latin typeface="lato"/>
              </a:rPr>
              <a:t>回到原始的狀態，該序列被稱為</a:t>
            </a:r>
            <a:r>
              <a:rPr lang="en-US" altLang="zh-TW" sz="2000" b="0" i="0" dirty="0">
                <a:solidFill>
                  <a:srgbClr val="555555"/>
                </a:solidFill>
                <a:effectLst/>
                <a:latin typeface="lato"/>
              </a:rPr>
              <a:t>Termination Sequence</a:t>
            </a:r>
            <a:r>
              <a:rPr lang="zh-TW" altLang="en-US" sz="2000" b="0" i="0" dirty="0">
                <a:solidFill>
                  <a:srgbClr val="555555"/>
                </a:solidFill>
                <a:effectLst/>
                <a:latin typeface="lato"/>
              </a:rPr>
              <a:t>。</a:t>
            </a:r>
            <a:endParaRPr lang="en-US" altLang="zh-TW" sz="2000" b="0" i="0" dirty="0">
              <a:solidFill>
                <a:srgbClr val="555555"/>
              </a:solidFill>
              <a:effectLst/>
              <a:latin typeface="lato"/>
            </a:endParaRPr>
          </a:p>
          <a:p>
            <a:pPr lvl="0" algn="l">
              <a:spcBef>
                <a:spcPts val="0"/>
              </a:spcBef>
              <a:buNone/>
            </a:pPr>
            <a:r>
              <a:rPr lang="zh-TW" altLang="en-US" sz="2000" b="0" i="0" dirty="0">
                <a:solidFill>
                  <a:srgbClr val="555555"/>
                </a:solidFill>
                <a:effectLst/>
                <a:latin typeface="lato"/>
              </a:rPr>
              <a:t>下圖說明了</a:t>
            </a:r>
            <a:r>
              <a:rPr lang="en-US" altLang="zh-TW" sz="2000" b="0" i="0" dirty="0">
                <a:solidFill>
                  <a:srgbClr val="555555"/>
                </a:solidFill>
                <a:effectLst/>
                <a:latin typeface="lato"/>
              </a:rPr>
              <a:t>FEC encoder </a:t>
            </a:r>
            <a:r>
              <a:rPr lang="zh-TW" altLang="en-US" sz="2000" b="0" i="0" dirty="0">
                <a:solidFill>
                  <a:srgbClr val="555555"/>
                </a:solidFill>
                <a:effectLst/>
                <a:latin typeface="lato"/>
              </a:rPr>
              <a:t>的操作。每個輸入位元會轉換為兩個輸入位元，這意味著</a:t>
            </a:r>
            <a:r>
              <a:rPr lang="en-US" altLang="zh-TW" sz="2000" b="0" i="0" dirty="0">
                <a:solidFill>
                  <a:srgbClr val="555555"/>
                </a:solidFill>
                <a:effectLst/>
                <a:latin typeface="lato"/>
              </a:rPr>
              <a:t>Packet</a:t>
            </a:r>
            <a:r>
              <a:rPr lang="zh-TW" altLang="en-US" sz="2000" b="0" i="0" dirty="0">
                <a:solidFill>
                  <a:srgbClr val="555555"/>
                </a:solidFill>
                <a:effectLst/>
                <a:latin typeface="lato"/>
              </a:rPr>
              <a:t>使用</a:t>
            </a:r>
            <a:r>
              <a:rPr lang="en-US" altLang="zh-TW" sz="2000" b="0" i="0" dirty="0">
                <a:solidFill>
                  <a:srgbClr val="555555"/>
                </a:solidFill>
                <a:effectLst/>
                <a:latin typeface="lato"/>
              </a:rPr>
              <a:t>FEC</a:t>
            </a:r>
            <a:r>
              <a:rPr lang="zh-TW" altLang="en-US" sz="2000" b="0" i="0" dirty="0">
                <a:solidFill>
                  <a:srgbClr val="555555"/>
                </a:solidFill>
                <a:effectLst/>
                <a:latin typeface="lato"/>
              </a:rPr>
              <a:t>時，傳輸的位元數將會增加。</a:t>
            </a:r>
            <a:endParaRPr lang="en-US" altLang="zh-TW" sz="2000" b="0" i="0" dirty="0">
              <a:solidFill>
                <a:srgbClr val="555555"/>
              </a:solidFill>
              <a:effectLst/>
              <a:latin typeface="lato"/>
            </a:endParaRPr>
          </a:p>
          <a:p>
            <a:pPr lvl="0" algn="l">
              <a:spcBef>
                <a:spcPts val="0"/>
              </a:spcBef>
              <a:buNone/>
            </a:pPr>
            <a:endParaRPr lang="en-US" altLang="zh-TW" sz="2000" b="0" i="0" dirty="0">
              <a:solidFill>
                <a:srgbClr val="555555"/>
              </a:solidFill>
              <a:effectLst/>
              <a:highlight>
                <a:srgbClr val="FFFFFF"/>
              </a:highlight>
              <a:latin typeface="lato"/>
            </a:endParaRPr>
          </a:p>
          <a:p>
            <a:pPr lvl="0" algn="l">
              <a:spcBef>
                <a:spcPts val="0"/>
              </a:spcBef>
              <a:buNone/>
            </a:pPr>
            <a:r>
              <a:rPr lang="zh-TW" altLang="en-US" sz="2000" b="0" i="0" dirty="0">
                <a:solidFill>
                  <a:srgbClr val="555555"/>
                </a:solidFill>
                <a:effectLst/>
                <a:latin typeface="lato"/>
              </a:rPr>
              <a:t>下圖為傳輸”</a:t>
            </a:r>
            <a:r>
              <a:rPr lang="en-US" altLang="zh-TW" sz="2000" b="0" i="0" dirty="0">
                <a:solidFill>
                  <a:srgbClr val="555555"/>
                </a:solidFill>
                <a:effectLst/>
                <a:latin typeface="lato"/>
              </a:rPr>
              <a:t>011”</a:t>
            </a:r>
            <a:r>
              <a:rPr lang="zh-TW" altLang="en-US" sz="2000" b="0" i="0" dirty="0">
                <a:solidFill>
                  <a:srgbClr val="555555"/>
                </a:solidFill>
                <a:effectLst/>
                <a:latin typeface="lato"/>
              </a:rPr>
              <a:t>的</a:t>
            </a:r>
            <a:r>
              <a:rPr lang="en-US" altLang="zh-TW" sz="2000" b="0" i="0" dirty="0">
                <a:solidFill>
                  <a:srgbClr val="555555"/>
                </a:solidFill>
                <a:effectLst/>
                <a:latin typeface="lato"/>
              </a:rPr>
              <a:t>FEC Encoder</a:t>
            </a:r>
            <a:r>
              <a:rPr lang="zh-TW" altLang="en-US" sz="2000" b="0" i="0" dirty="0">
                <a:solidFill>
                  <a:srgbClr val="555555"/>
                </a:solidFill>
                <a:effectLst/>
                <a:latin typeface="lato"/>
              </a:rPr>
              <a:t>轉換的狀態，最後的</a:t>
            </a:r>
            <a:r>
              <a:rPr lang="en-US" altLang="zh-TW" sz="2000" b="0" i="0" dirty="0">
                <a:solidFill>
                  <a:srgbClr val="555555"/>
                </a:solidFill>
                <a:effectLst/>
                <a:latin typeface="lato"/>
              </a:rPr>
              <a:t>packet</a:t>
            </a:r>
            <a:r>
              <a:rPr lang="zh-TW" altLang="en-US" sz="2000" b="0" i="0" dirty="0">
                <a:solidFill>
                  <a:srgbClr val="555555"/>
                </a:solidFill>
                <a:effectLst/>
                <a:latin typeface="lato"/>
              </a:rPr>
              <a:t>會變成”</a:t>
            </a:r>
            <a:r>
              <a:rPr lang="en-US" altLang="zh-TW" sz="2000" b="0" i="0" dirty="0">
                <a:solidFill>
                  <a:srgbClr val="555555"/>
                </a:solidFill>
                <a:effectLst/>
                <a:latin typeface="lato"/>
              </a:rPr>
              <a:t>001101”</a:t>
            </a:r>
            <a:endParaRPr lang="zh-TW" sz="1150" dirty="0">
              <a:solidFill>
                <a:srgbClr val="252525"/>
              </a:solidFill>
              <a:highlight>
                <a:srgbClr val="FFFFFF"/>
              </a:highlight>
            </a:endParaRPr>
          </a:p>
        </p:txBody>
      </p:sp>
    </p:spTree>
    <p:extLst>
      <p:ext uri="{BB962C8B-B14F-4D97-AF65-F5344CB8AC3E}">
        <p14:creationId xmlns:p14="http://schemas.microsoft.com/office/powerpoint/2010/main" val="404596746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260695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185816116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altLang="en-US" sz="2000" b="0" i="0" dirty="0">
                <a:solidFill>
                  <a:srgbClr val="555555"/>
                </a:solidFill>
                <a:effectLst/>
                <a:latin typeface="lato"/>
              </a:rPr>
              <a:t>當</a:t>
            </a:r>
            <a:r>
              <a:rPr lang="en-US" altLang="zh-TW" sz="2000" b="0" i="0" dirty="0">
                <a:solidFill>
                  <a:srgbClr val="555555"/>
                </a:solidFill>
                <a:effectLst/>
                <a:latin typeface="lato"/>
              </a:rPr>
              <a:t>FEC Encoder </a:t>
            </a:r>
            <a:r>
              <a:rPr lang="zh-TW" altLang="en-US" sz="2000" b="0" i="0" dirty="0">
                <a:solidFill>
                  <a:srgbClr val="555555"/>
                </a:solidFill>
                <a:effectLst/>
                <a:latin typeface="lato"/>
              </a:rPr>
              <a:t>產生出 “</a:t>
            </a:r>
            <a:r>
              <a:rPr lang="en-US" altLang="zh-TW" sz="2000" b="0" i="0" dirty="0">
                <a:solidFill>
                  <a:srgbClr val="555555"/>
                </a:solidFill>
                <a:effectLst/>
                <a:latin typeface="lato"/>
              </a:rPr>
              <a:t>00110101” Sequence</a:t>
            </a:r>
            <a:r>
              <a:rPr lang="zh-TW" altLang="en-US" sz="2000" b="0" i="0" dirty="0">
                <a:solidFill>
                  <a:srgbClr val="555555"/>
                </a:solidFill>
                <a:effectLst/>
                <a:latin typeface="lato"/>
              </a:rPr>
              <a:t>，若 </a:t>
            </a:r>
            <a:r>
              <a:rPr lang="en-US" altLang="zh-TW" sz="2000" b="0" i="0" dirty="0">
                <a:solidFill>
                  <a:srgbClr val="555555"/>
                </a:solidFill>
                <a:effectLst/>
                <a:latin typeface="lato"/>
              </a:rPr>
              <a:t>P = 1(S = 2)</a:t>
            </a:r>
            <a:r>
              <a:rPr lang="zh-TW" altLang="en-US" sz="2000" b="0" i="0" dirty="0">
                <a:solidFill>
                  <a:srgbClr val="555555"/>
                </a:solidFill>
                <a:effectLst/>
                <a:latin typeface="lato"/>
              </a:rPr>
              <a:t>時</a:t>
            </a:r>
            <a:r>
              <a:rPr lang="en-US" altLang="zh-TW" sz="2000" b="0" i="0" dirty="0">
                <a:solidFill>
                  <a:srgbClr val="555555"/>
                </a:solidFill>
                <a:effectLst/>
                <a:latin typeface="lato"/>
              </a:rPr>
              <a:t>Sequence </a:t>
            </a:r>
            <a:r>
              <a:rPr lang="zh-TW" altLang="en-US" sz="2000" b="0" i="0" dirty="0">
                <a:solidFill>
                  <a:srgbClr val="555555"/>
                </a:solidFill>
                <a:effectLst/>
                <a:latin typeface="lato"/>
              </a:rPr>
              <a:t>維持不變 ”</a:t>
            </a:r>
            <a:r>
              <a:rPr lang="en-US" altLang="zh-TW" sz="2000" b="0" i="0" dirty="0">
                <a:solidFill>
                  <a:srgbClr val="555555"/>
                </a:solidFill>
                <a:effectLst/>
                <a:latin typeface="lato"/>
              </a:rPr>
              <a:t>00110101”</a:t>
            </a:r>
            <a:r>
              <a:rPr lang="zh-TW" altLang="en-US" sz="2000" b="0" i="0" dirty="0">
                <a:solidFill>
                  <a:srgbClr val="555555"/>
                </a:solidFill>
                <a:effectLst/>
                <a:latin typeface="lato"/>
              </a:rPr>
              <a:t>；當</a:t>
            </a:r>
            <a:r>
              <a:rPr lang="en-US" altLang="zh-TW" sz="2000" b="0" i="0" dirty="0">
                <a:solidFill>
                  <a:srgbClr val="555555"/>
                </a:solidFill>
                <a:effectLst/>
                <a:latin typeface="lato"/>
              </a:rPr>
              <a:t>P = 4</a:t>
            </a:r>
            <a:r>
              <a:rPr lang="zh-TW" altLang="en-US" sz="2000" b="0" i="0" dirty="0">
                <a:solidFill>
                  <a:srgbClr val="555555"/>
                </a:solidFill>
                <a:effectLst/>
                <a:latin typeface="lato"/>
              </a:rPr>
              <a:t>時變為 ”</a:t>
            </a:r>
            <a:r>
              <a:rPr lang="en-US" altLang="zh-TW" sz="2000" b="0" i="0" dirty="0">
                <a:solidFill>
                  <a:srgbClr val="555555"/>
                </a:solidFill>
                <a:effectLst/>
                <a:latin typeface="lato"/>
              </a:rPr>
              <a:t>0011 0011 1100 1100 0011 1100 1100 1100 1100”</a:t>
            </a:r>
            <a:br>
              <a:rPr lang="zh-TW" altLang="en-US" sz="2000" dirty="0"/>
            </a:br>
            <a:r>
              <a:rPr lang="zh-TW" altLang="en-US" sz="2000" b="0" i="0" dirty="0">
                <a:solidFill>
                  <a:srgbClr val="555555"/>
                </a:solidFill>
                <a:effectLst/>
                <a:latin typeface="lato"/>
              </a:rPr>
              <a:t>使用</a:t>
            </a:r>
            <a:r>
              <a:rPr lang="en-US" altLang="zh-TW" sz="2000" b="0" i="0" dirty="0">
                <a:solidFill>
                  <a:srgbClr val="555555"/>
                </a:solidFill>
                <a:effectLst/>
                <a:latin typeface="lato"/>
              </a:rPr>
              <a:t>S=2</a:t>
            </a:r>
            <a:r>
              <a:rPr lang="zh-TW" altLang="en-US" sz="2000" b="0" i="0" dirty="0">
                <a:solidFill>
                  <a:srgbClr val="555555"/>
                </a:solidFill>
                <a:effectLst/>
                <a:latin typeface="lato"/>
              </a:rPr>
              <a:t>時，無線傳輸範圍大約會增加為二倍， </a:t>
            </a:r>
            <a:r>
              <a:rPr lang="en-US" altLang="zh-TW" sz="2000" b="0" i="0" dirty="0">
                <a:solidFill>
                  <a:srgbClr val="555555"/>
                </a:solidFill>
                <a:effectLst/>
                <a:latin typeface="lato"/>
              </a:rPr>
              <a:t>S=8</a:t>
            </a:r>
            <a:r>
              <a:rPr lang="zh-TW" altLang="en-US" sz="2000" b="0" i="0" dirty="0">
                <a:solidFill>
                  <a:srgbClr val="555555"/>
                </a:solidFill>
                <a:effectLst/>
                <a:latin typeface="lato"/>
              </a:rPr>
              <a:t>時則為四倍。</a:t>
            </a:r>
            <a:r>
              <a:rPr lang="en-US" altLang="zh-TW" sz="2000" b="0" i="0" dirty="0">
                <a:solidFill>
                  <a:srgbClr val="555555"/>
                </a:solidFill>
                <a:effectLst/>
                <a:latin typeface="lato"/>
              </a:rPr>
              <a:t>FEC</a:t>
            </a:r>
            <a:r>
              <a:rPr lang="zh-TW" altLang="en-US" sz="2000" b="0" i="0" dirty="0">
                <a:solidFill>
                  <a:srgbClr val="555555"/>
                </a:solidFill>
                <a:effectLst/>
                <a:latin typeface="lato"/>
              </a:rPr>
              <a:t>演算法所要求的額外位元會對有效負載產生負擔，這是增加傳輸範圍的缺點。</a:t>
            </a:r>
            <a:endParaRPr lang="zh-TW" sz="1150" dirty="0">
              <a:solidFill>
                <a:srgbClr val="252525"/>
              </a:solidFill>
              <a:highlight>
                <a:srgbClr val="FFFFFF"/>
              </a:highlight>
            </a:endParaRPr>
          </a:p>
        </p:txBody>
      </p:sp>
    </p:spTree>
    <p:extLst>
      <p:ext uri="{BB962C8B-B14F-4D97-AF65-F5344CB8AC3E}">
        <p14:creationId xmlns:p14="http://schemas.microsoft.com/office/powerpoint/2010/main" val="241151323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ltLang="zh-TW" sz="2000" b="0" i="0" dirty="0">
                <a:solidFill>
                  <a:srgbClr val="555555"/>
                </a:solidFill>
                <a:effectLst/>
                <a:latin typeface="lato"/>
              </a:rPr>
              <a:t>FEC</a:t>
            </a:r>
            <a:r>
              <a:rPr lang="zh-TW" altLang="en-US" sz="2000" b="0" i="0" dirty="0">
                <a:solidFill>
                  <a:srgbClr val="555555"/>
                </a:solidFill>
                <a:effectLst/>
                <a:latin typeface="lato"/>
              </a:rPr>
              <a:t>演算法所要求的額外位元會對有效負載產生負擔，這是增加傳輸範圍的缺點。</a:t>
            </a:r>
            <a:endParaRPr lang="zh-TW" sz="1150" dirty="0">
              <a:solidFill>
                <a:srgbClr val="252525"/>
              </a:solidFill>
              <a:highlight>
                <a:srgbClr val="FFFFFF"/>
              </a:highlight>
            </a:endParaRPr>
          </a:p>
        </p:txBody>
      </p:sp>
    </p:spTree>
    <p:extLst>
      <p:ext uri="{BB962C8B-B14F-4D97-AF65-F5344CB8AC3E}">
        <p14:creationId xmlns:p14="http://schemas.microsoft.com/office/powerpoint/2010/main" val="95882407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7229607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2751238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418534330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227777239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57357625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01576283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2798772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241022847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90218601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74822323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20757900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182208150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16021471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4101544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20730196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6345430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189122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sz="1200">
                <a:solidFill>
                  <a:schemeClr val="dk1"/>
                </a:solidFill>
              </a:rPr>
              <a:t>Bluetooth 4.0技術的核心架構可以參考上圖方塊圖所示，其中圖中左半部為傳統的標準藍牙技術</a:t>
            </a:r>
            <a:r>
              <a:rPr lang="zh-TW" sz="1200">
                <a:solidFill>
                  <a:srgbClr val="800080"/>
                </a:solidFill>
              </a:rPr>
              <a:t>BR/EDR架構</a:t>
            </a:r>
            <a:r>
              <a:rPr lang="zh-TW" sz="1200">
                <a:solidFill>
                  <a:schemeClr val="dk1"/>
                </a:solidFill>
              </a:rPr>
              <a:t>，而圖中右半部則是在此版本中新增加的低耗電單工(</a:t>
            </a:r>
            <a:r>
              <a:rPr lang="zh-TW" sz="1200">
                <a:solidFill>
                  <a:srgbClr val="3366FF"/>
                </a:solidFill>
              </a:rPr>
              <a:t>Bluetooth Low Energy</a:t>
            </a:r>
            <a:r>
              <a:rPr lang="zh-TW" sz="1200">
                <a:solidFill>
                  <a:schemeClr val="dk1"/>
                </a:solidFill>
              </a:rPr>
              <a:t>, </a:t>
            </a:r>
            <a:r>
              <a:rPr lang="zh-TW" sz="1200" b="1">
                <a:solidFill>
                  <a:schemeClr val="dk1"/>
                </a:solidFill>
              </a:rPr>
              <a:t>BLE</a:t>
            </a:r>
            <a:r>
              <a:rPr lang="zh-TW" sz="1200">
                <a:solidFill>
                  <a:schemeClr val="dk1"/>
                </a:solidFill>
              </a:rPr>
              <a:t>)架構，不過</a:t>
            </a:r>
            <a:r>
              <a:rPr lang="zh-TW" sz="1200">
                <a:solidFill>
                  <a:srgbClr val="FF0000"/>
                </a:solidFill>
              </a:rPr>
              <a:t>最為特別就是圖中間部分的Dual-Mode雙工架構</a:t>
            </a:r>
            <a:r>
              <a:rPr lang="zh-TW" sz="1200">
                <a:solidFill>
                  <a:schemeClr val="dk1"/>
                </a:solidFill>
              </a:rPr>
              <a:t>。我們可以輕易看出該雙工架構就是將BR/EDR架構以及BLE單工架構一起結合施行的模式，在此雙工模式下系統會根據當時的環境隨時切換使用不同的傳輸方式，因此理論上可以達到系統優化以及節省耗電量的目的。</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118454440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425286838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26526141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291284808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7" name="Shape 6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Shape 6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4" name="Shape 6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sz="1200">
                <a:solidFill>
                  <a:srgbClr val="FF0000"/>
                </a:solidFill>
              </a:rPr>
              <a:t>Single mode只能與BT4.0互相傳輸無法向下相容（與3.0/2.1/2.0無法相通）;Dual mode可以向下相容可與BT4.0傳輸也可以跟3.0/2.1/2.0傳輸.</a:t>
            </a:r>
          </a:p>
          <a:p>
            <a:pPr lvl="0">
              <a:spcBef>
                <a:spcPts val="0"/>
              </a:spcBef>
              <a:buNone/>
            </a:pPr>
            <a:endParaRPr sz="1200">
              <a:solidFill>
                <a:srgbClr val="FF0000"/>
              </a:solidFill>
            </a:endParaRPr>
          </a:p>
          <a:p>
            <a:pPr lvl="0">
              <a:spcBef>
                <a:spcPts val="0"/>
              </a:spcBef>
              <a:buClr>
                <a:schemeClr val="dk1"/>
              </a:buClr>
              <a:buSzPct val="100000"/>
              <a:buFont typeface="Arial"/>
              <a:buNone/>
            </a:pPr>
            <a:r>
              <a:rPr lang="zh-TW">
                <a:solidFill>
                  <a:schemeClr val="dk1"/>
                </a:solidFill>
              </a:rPr>
              <a:t>加上目前大部分的裝置還未支援到4.0,因此雙功模式可以有效的並融過去的版本,加上可以針對不同應用做改變(下一頁舉例)</a:t>
            </a:r>
          </a:p>
          <a:p>
            <a:pPr lvl="0">
              <a:lnSpc>
                <a:spcPct val="115000"/>
              </a:lnSpc>
              <a:spcBef>
                <a:spcPts val="0"/>
              </a:spcBef>
              <a:buClr>
                <a:schemeClr val="dk1"/>
              </a:buClr>
              <a:buSzPct val="100000"/>
              <a:buFont typeface="Arial"/>
              <a:buNone/>
            </a:pPr>
            <a:endParaRPr>
              <a:solidFill>
                <a:schemeClr val="dk1"/>
              </a:solidFill>
            </a:endParaRPr>
          </a:p>
          <a:p>
            <a:pPr lvl="0" rtl="0">
              <a:spcBef>
                <a:spcPts val="0"/>
              </a:spcBef>
              <a:buNone/>
            </a:pP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a:solidFill>
                  <a:schemeClr val="dk1"/>
                </a:solidFill>
              </a:rPr>
              <a:t>Bluetooth可依據不同使用裝置切換不同工作情境，例如，在使用如Bluetooth耳機麥克風的時候 需要維持一定的data rate 和品質 可能需要3.0版本的高速傳輸</a:t>
            </a:r>
          </a:p>
          <a:p>
            <a:pPr lvl="0">
              <a:spcBef>
                <a:spcPts val="0"/>
              </a:spcBef>
              <a:buNone/>
            </a:pPr>
            <a:r>
              <a:rPr lang="zh-TW">
                <a:solidFill>
                  <a:schemeClr val="dk1"/>
                </a:solidFill>
              </a:rPr>
              <a:t>使用藍芽滑鼠或鍵盤時可以採取低功耗的模式</a:t>
            </a:r>
          </a:p>
          <a:p>
            <a:pPr lvl="0" rtl="0">
              <a:spcBef>
                <a:spcPts val="0"/>
              </a:spcBef>
              <a:buClr>
                <a:schemeClr val="dk1"/>
              </a:buClr>
              <a:buSzPct val="100000"/>
              <a:buFont typeface="Arial"/>
              <a:buNone/>
            </a:pPr>
            <a:r>
              <a:rPr lang="zh-TW">
                <a:solidFill>
                  <a:schemeClr val="dk1"/>
                </a:solidFill>
              </a:rPr>
              <a:t>Dual-mode 可以最貼近使用上的需求</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sz="1200" dirty="0">
                <a:solidFill>
                  <a:schemeClr val="dk1"/>
                </a:solidFill>
                <a:latin typeface="Times New Roman"/>
                <a:ea typeface="Times New Roman"/>
                <a:cs typeface="Times New Roman"/>
                <a:sym typeface="Times New Roman"/>
              </a:rPr>
              <a:t>Robust:</a:t>
            </a:r>
            <a:r>
              <a:rPr lang="zh-TW" sz="1200" dirty="0">
                <a:solidFill>
                  <a:schemeClr val="dk1"/>
                </a:solidFill>
              </a:rPr>
              <a:t>因為 ISM 用戶多會有干擾, 所以使用 adaptive frequency hopping, 降低或避開干擾, 另外也使用 CRC 機制檢查資料正確性</a:t>
            </a:r>
          </a:p>
          <a:p>
            <a:pPr lvl="0" rtl="0">
              <a:spcBef>
                <a:spcPts val="0"/>
              </a:spcBef>
              <a:buNone/>
            </a:pPr>
            <a:r>
              <a:rPr lang="zh-TW" sz="1200" dirty="0">
                <a:solidFill>
                  <a:schemeClr val="dk1"/>
                </a:solidFill>
                <a:latin typeface="Times New Roman"/>
                <a:ea typeface="Times New Roman"/>
                <a:cs typeface="Times New Roman"/>
                <a:sym typeface="Times New Roman"/>
              </a:rPr>
              <a:t>Low power consumption:</a:t>
            </a:r>
            <a:r>
              <a:rPr lang="zh-TW" sz="1200" dirty="0">
                <a:solidFill>
                  <a:schemeClr val="dk1"/>
                </a:solidFill>
              </a:rPr>
              <a:t> BLE 設計的目標就是希望裝置可以維持"年"為單位的時間而不用換電池, 所以 low power 是一個最大的目標, 後續的 protocol design 也會有 low power 優化的策略</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sz="1200" dirty="0">
                <a:solidFill>
                  <a:schemeClr val="dk1"/>
                </a:solidFill>
              </a:rPr>
              <a:t>Controller: 一般被稱作是 Bluetooth radio 或是 Bluetooth chip, 它包含了 RF 處理 analog / digital 的部分, 包含硬體的部分, 負責 TX/RX (傳送/接收) Bluetooth 封包.</a:t>
            </a:r>
          </a:p>
          <a:p>
            <a:pPr marL="457200" lvl="0" indent="-304800">
              <a:spcBef>
                <a:spcPts val="0"/>
              </a:spcBef>
              <a:buClr>
                <a:schemeClr val="dk1"/>
              </a:buClr>
              <a:buSzPct val="100000"/>
            </a:pPr>
            <a:r>
              <a:rPr lang="zh-TW" sz="1200" dirty="0">
                <a:solidFill>
                  <a:schemeClr val="dk1"/>
                </a:solidFill>
              </a:rPr>
              <a:t>Physical Layer:負責在 2.4 GHz 下做 radio TX/RX 的工作 ,Modulation scheme.</a:t>
            </a:r>
          </a:p>
          <a:p>
            <a:pPr marL="457200" lvl="0" indent="-304800">
              <a:spcBef>
                <a:spcPts val="0"/>
              </a:spcBef>
              <a:buClr>
                <a:schemeClr val="dk1"/>
              </a:buClr>
              <a:buSzPct val="100000"/>
            </a:pPr>
            <a:r>
              <a:rPr lang="zh-TW" sz="1200" dirty="0">
                <a:solidFill>
                  <a:schemeClr val="dk1"/>
                </a:solidFill>
              </a:rPr>
              <a:t>Direct Test Mode:用來測試 PHY 的功能, 大多的無線通訊技術其實對策是 PHY 並沒有一個標準, 所以有的公司會自己做自己的測試 PHY 的方式, 增加 Cost 的考量</a:t>
            </a:r>
          </a:p>
          <a:p>
            <a:pPr marL="457200" lvl="0" indent="-304800">
              <a:spcBef>
                <a:spcPts val="0"/>
              </a:spcBef>
              <a:buClr>
                <a:schemeClr val="dk1"/>
              </a:buClr>
              <a:buSzPct val="100000"/>
            </a:pPr>
            <a:r>
              <a:rPr lang="zh-TW" sz="1200" dirty="0">
                <a:solidFill>
                  <a:schemeClr val="dk1"/>
                </a:solidFill>
              </a:rPr>
              <a:t>Link Layer :主要功能是處理廣播 (advertising), 掃描 (scanning), 以及建立和保持連線 (connections), 並確保資料有正確的封包格式, 並執行 CRC check 以及處理加密 </a:t>
            </a:r>
          </a:p>
          <a:p>
            <a:pPr marL="457200" lvl="0" indent="-304800" rtl="0">
              <a:spcBef>
                <a:spcPts val="0"/>
              </a:spcBef>
              <a:buClr>
                <a:schemeClr val="dk1"/>
              </a:buClr>
              <a:buSzPct val="100000"/>
            </a:pPr>
            <a:r>
              <a:rPr lang="zh-TW" sz="1200" dirty="0">
                <a:solidFill>
                  <a:schemeClr val="dk1"/>
                </a:solidFill>
              </a:rPr>
              <a:t>Host/Controller Interface:簡稱 HCI, 是 Host 用來跟 Controller 溝通的標準介面, 因為在傳統 BT 的架構下, 有 60% 的 Controller 是透過 HCI 來控制的 (也就是 Controller 是一顆獨立的                      Chip 而 Host/App 再另一顆 Chip, 智慧手機就是一個例子)</a:t>
            </a:r>
          </a:p>
          <a:p>
            <a:pPr lvl="0">
              <a:spcBef>
                <a:spcPts val="0"/>
              </a:spcBef>
              <a:buNone/>
            </a:pPr>
            <a:r>
              <a:rPr lang="zh-TW" sz="1200" dirty="0">
                <a:solidFill>
                  <a:schemeClr val="dk1"/>
                </a:solidFill>
              </a:rPr>
              <a:t>Host : 做的事情有 Multiplexing (L2CAP), Authentication (SM), expose state data (Attribute</a:t>
            </a:r>
          </a:p>
          <a:p>
            <a:pPr lvl="0">
              <a:spcBef>
                <a:spcPts val="0"/>
              </a:spcBef>
              <a:buNone/>
            </a:pPr>
            <a:r>
              <a:rPr lang="zh-TW" sz="1200" dirty="0">
                <a:solidFill>
                  <a:schemeClr val="dk1"/>
                </a:solidFill>
              </a:rPr>
              <a:t>Protocol), 定義 Attribute Protocol 如何重複利用 services 來讓裝置的 characteristics 可以被存取到 (Generic Attribute Profile), 以及定義裝置如何找到其他裝置並做連線 (Generic Access Profile)</a:t>
            </a:r>
          </a:p>
          <a:p>
            <a:pPr marL="914400" lvl="1" indent="-304800">
              <a:spcBef>
                <a:spcPts val="0"/>
              </a:spcBef>
              <a:buClr>
                <a:schemeClr val="dk1"/>
              </a:buClr>
              <a:buSzPct val="100000"/>
            </a:pPr>
            <a:r>
              <a:rPr lang="zh-TW" sz="1200" dirty="0">
                <a:solidFill>
                  <a:schemeClr val="dk1"/>
                </a:solidFill>
                <a:latin typeface="Times New Roman" panose="02020603050405020304" pitchFamily="18" charset="0"/>
              </a:rPr>
              <a:t>L2CAP :BLE 的 multiplexing Layer (簡單來說就是將資料用正確的格式分出去 or 聚集起來, 中文是多工 &amp; 解多工)</a:t>
            </a:r>
          </a:p>
          <a:p>
            <a:pPr marL="914400" lvl="1" indent="-304800">
              <a:spcBef>
                <a:spcPts val="0"/>
              </a:spcBef>
              <a:buClr>
                <a:schemeClr val="dk1"/>
              </a:buClr>
              <a:buSzPct val="100000"/>
            </a:pPr>
            <a:r>
              <a:rPr lang="zh-TW" sz="1200" dirty="0">
                <a:solidFill>
                  <a:schemeClr val="dk1"/>
                </a:solidFill>
                <a:latin typeface="Times New Roman" panose="02020603050405020304" pitchFamily="18" charset="0"/>
              </a:rPr>
              <a:t>Security Manager Protocol:</a:t>
            </a:r>
          </a:p>
          <a:p>
            <a:pPr marL="914400" lvl="1" indent="-304800" rtl="0">
              <a:spcBef>
                <a:spcPts val="0"/>
              </a:spcBef>
              <a:buClr>
                <a:schemeClr val="dk1"/>
              </a:buClr>
              <a:buSzPct val="100000"/>
            </a:pPr>
            <a:r>
              <a:rPr lang="zh-TW" sz="1200" dirty="0">
                <a:solidFill>
                  <a:schemeClr val="dk1"/>
                </a:solidFill>
                <a:latin typeface="Times New Roman" panose="02020603050405020304" pitchFamily="18" charset="0"/>
              </a:rPr>
              <a:t>Attribute Protocol:負責 pairing 以及 key distribution,pairing 就是 device 之間互相取得信任的程序, pairing 後就會用加密的連線做 key distribution.key distribution 就是 slave 把加密資 訊送給 master, 所以重新連線後, 就可以用這個加密資訊來加密資料做安全性的傳輸.</a:t>
            </a:r>
          </a:p>
          <a:p>
            <a:pPr marL="914400" lvl="1" indent="-304800" rtl="0">
              <a:spcBef>
                <a:spcPts val="0"/>
              </a:spcBef>
              <a:buClr>
                <a:schemeClr val="dk1"/>
              </a:buClr>
              <a:buSzPct val="100000"/>
            </a:pPr>
            <a:r>
              <a:rPr lang="zh-TW" sz="1200" dirty="0">
                <a:solidFill>
                  <a:schemeClr val="dk1"/>
                </a:solidFill>
                <a:latin typeface="Times New Roman" panose="02020603050405020304" pitchFamily="18" charset="0"/>
              </a:rPr>
              <a:t>Attribute Protocol:定義了存取 peer device (對方裝置) 資料的"規則"(Request,Response,Commands,Notifications ,Indications,Confirmations  )</a:t>
            </a:r>
          </a:p>
          <a:p>
            <a:pPr marL="914400" lvl="1" indent="-304800" rtl="0">
              <a:spcBef>
                <a:spcPts val="0"/>
              </a:spcBef>
              <a:buClr>
                <a:schemeClr val="dk1"/>
              </a:buClr>
              <a:buSzPct val="100000"/>
            </a:pPr>
            <a:r>
              <a:rPr lang="zh-TW" sz="1200" dirty="0">
                <a:solidFill>
                  <a:schemeClr val="dk1"/>
                </a:solidFill>
                <a:latin typeface="Times New Roman" panose="02020603050405020304" pitchFamily="18" charset="0"/>
              </a:rPr>
              <a:t>Generic Attribute Profile:位於 Attribute Protocol 的上層 (所以是 based on Attribute Protocol), 定義了 Attributes 的 Type 以及他們該如何被使用.</a:t>
            </a:r>
          </a:p>
          <a:p>
            <a:pPr marL="914400" lvl="1" indent="-304800" rtl="0">
              <a:spcBef>
                <a:spcPts val="0"/>
              </a:spcBef>
              <a:buClr>
                <a:schemeClr val="dk1"/>
              </a:buClr>
              <a:buSzPct val="100000"/>
            </a:pPr>
            <a:r>
              <a:rPr lang="zh-TW" sz="1200" dirty="0">
                <a:solidFill>
                  <a:schemeClr val="dk1"/>
                </a:solidFill>
                <a:latin typeface="Times New Roman" panose="02020603050405020304" pitchFamily="18" charset="0"/>
              </a:rPr>
              <a:t>                                       並定義了一些 procedures 來發現 services, characteristics, descriptors 並對 characteristics 做讀寫.</a:t>
            </a:r>
          </a:p>
          <a:p>
            <a:pPr marL="914400" lvl="1" indent="-304800" rtl="0">
              <a:spcBef>
                <a:spcPts val="0"/>
              </a:spcBef>
              <a:buClr>
                <a:schemeClr val="dk1"/>
              </a:buClr>
              <a:buSzPct val="100000"/>
            </a:pPr>
            <a:r>
              <a:rPr lang="zh-TW" sz="1200" dirty="0">
                <a:solidFill>
                  <a:schemeClr val="dk1"/>
                </a:solidFill>
                <a:latin typeface="Times New Roman" panose="02020603050405020304" pitchFamily="18" charset="0"/>
              </a:rPr>
              <a:t>Generic Access Profile:定義了裝置如何成為 discoverable, connectable, bondable </a:t>
            </a:r>
          </a:p>
          <a:p>
            <a:pPr marL="2286000" lvl="0" indent="457200" rtl="0">
              <a:spcBef>
                <a:spcPts val="0"/>
              </a:spcBef>
              <a:buNone/>
            </a:pPr>
            <a:r>
              <a:rPr lang="zh-TW" sz="1200" dirty="0">
                <a:solidFill>
                  <a:schemeClr val="dk1"/>
                </a:solidFill>
              </a:rPr>
              <a:t>定義了裝置如何利用程序 (procedures) 來 discover, connect, read device name, bond 其他裝置</a:t>
            </a:r>
          </a:p>
          <a:p>
            <a:pPr lvl="0" rtl="0">
              <a:lnSpc>
                <a:spcPct val="115000"/>
              </a:lnSpc>
              <a:spcBef>
                <a:spcPts val="0"/>
              </a:spcBef>
              <a:buNone/>
            </a:pPr>
            <a:r>
              <a:rPr lang="zh-TW" sz="1200" dirty="0">
                <a:solidFill>
                  <a:schemeClr val="dk1"/>
                </a:solidFill>
              </a:rPr>
              <a:t>Application Layer 在最上層, 定義了三種規範: characteristic, service, and profile</a:t>
            </a:r>
          </a:p>
          <a:p>
            <a:pPr lvl="0" rtl="0">
              <a:lnSpc>
                <a:spcPct val="115000"/>
              </a:lnSpc>
              <a:spcBef>
                <a:spcPts val="0"/>
              </a:spcBef>
              <a:buNone/>
            </a:pPr>
            <a:r>
              <a:rPr lang="zh-TW" sz="1200" dirty="0">
                <a:solidFill>
                  <a:schemeClr val="dk1"/>
                </a:solidFill>
              </a:rPr>
              <a:t>	Characteristics</a:t>
            </a:r>
          </a:p>
          <a:p>
            <a:pPr marL="914400" lvl="0" indent="-298450" rtl="0">
              <a:lnSpc>
                <a:spcPct val="115000"/>
              </a:lnSpc>
              <a:spcBef>
                <a:spcPts val="0"/>
              </a:spcBef>
              <a:buClr>
                <a:schemeClr val="dk1"/>
              </a:buClr>
              <a:buSzPct val="91666"/>
            </a:pPr>
            <a:r>
              <a:rPr lang="zh-TW" sz="1200" dirty="0">
                <a:solidFill>
                  <a:schemeClr val="dk1"/>
                </a:solidFill>
              </a:rPr>
              <a:t>已知格式的資料, 伴隨一個 Universally Unique Identifier (UUID)</a:t>
            </a:r>
          </a:p>
          <a:p>
            <a:pPr marL="914400" lvl="0" indent="-298450" rtl="0">
              <a:lnSpc>
                <a:spcPct val="115000"/>
              </a:lnSpc>
              <a:spcBef>
                <a:spcPts val="0"/>
              </a:spcBef>
              <a:buClr>
                <a:schemeClr val="dk1"/>
              </a:buClr>
              <a:buSzPct val="91666"/>
            </a:pPr>
            <a:r>
              <a:rPr lang="zh-TW" sz="1200" dirty="0">
                <a:solidFill>
                  <a:schemeClr val="dk1"/>
                </a:solidFill>
              </a:rPr>
              <a:t>可以重複使用 (reusable), 所以沒有行為的定義 (no behavior), 因為一但有了行為的定義, 就不容易重複使用了</a:t>
            </a:r>
          </a:p>
          <a:p>
            <a:pPr marL="914400" lvl="0" indent="-298450" rtl="0">
              <a:lnSpc>
                <a:spcPct val="115000"/>
              </a:lnSpc>
              <a:spcBef>
                <a:spcPts val="0"/>
              </a:spcBef>
              <a:buClr>
                <a:schemeClr val="dk1"/>
              </a:buClr>
              <a:buSzPct val="91666"/>
            </a:pPr>
            <a:r>
              <a:rPr lang="zh-TW" sz="1200" dirty="0">
                <a:solidFill>
                  <a:schemeClr val="dk1"/>
                </a:solidFill>
              </a:rPr>
              <a:t>computer readable format, 需要透過 computer 協助顯示給 user</a:t>
            </a:r>
          </a:p>
          <a:p>
            <a:pPr lvl="0" rtl="0">
              <a:lnSpc>
                <a:spcPct val="115000"/>
              </a:lnSpc>
              <a:spcBef>
                <a:spcPts val="0"/>
              </a:spcBef>
              <a:buNone/>
            </a:pPr>
            <a:r>
              <a:rPr lang="zh-TW" sz="1200" dirty="0">
                <a:solidFill>
                  <a:schemeClr val="dk1"/>
                </a:solidFill>
              </a:rPr>
              <a:t>	Services</a:t>
            </a:r>
          </a:p>
          <a:p>
            <a:pPr marL="914400" lvl="0" indent="-304800" rtl="0">
              <a:lnSpc>
                <a:spcPct val="115000"/>
              </a:lnSpc>
              <a:spcBef>
                <a:spcPts val="0"/>
              </a:spcBef>
              <a:buClr>
                <a:schemeClr val="dk1"/>
              </a:buClr>
              <a:buSzPct val="100000"/>
            </a:pPr>
            <a:r>
              <a:rPr lang="zh-TW" sz="1200" dirty="0">
                <a:solidFill>
                  <a:schemeClr val="dk1"/>
                </a:solidFill>
              </a:rPr>
              <a:t>是 human readable format 的資料</a:t>
            </a:r>
          </a:p>
          <a:p>
            <a:pPr marL="914400" lvl="0" indent="-298450" rtl="0">
              <a:lnSpc>
                <a:spcPct val="115000"/>
              </a:lnSpc>
              <a:spcBef>
                <a:spcPts val="0"/>
              </a:spcBef>
              <a:buClr>
                <a:schemeClr val="dk1"/>
              </a:buClr>
              <a:buSzPct val="91666"/>
            </a:pPr>
            <a:r>
              <a:rPr lang="zh-TW" sz="1200" dirty="0">
                <a:solidFill>
                  <a:schemeClr val="dk1"/>
                </a:solidFill>
              </a:rPr>
              <a:t>包含了多個 characteristics 以及對應的行為 (behavior), 所以 characteristic 到了一個 service 內才被賦予了行為 (behavior)</a:t>
            </a:r>
          </a:p>
          <a:p>
            <a:pPr marL="914400" lvl="0" indent="-298450" rtl="0">
              <a:lnSpc>
                <a:spcPct val="115000"/>
              </a:lnSpc>
              <a:spcBef>
                <a:spcPts val="0"/>
              </a:spcBef>
              <a:buClr>
                <a:schemeClr val="dk1"/>
              </a:buClr>
              <a:buSzPct val="91666"/>
            </a:pPr>
            <a:r>
              <a:rPr lang="zh-TW" sz="1200" dirty="0">
                <a:solidFill>
                  <a:schemeClr val="dk1"/>
                </a:solidFill>
              </a:rPr>
              <a:t>Service 只對定義 characteristics  在 Server 的行為, Client 的行為則不會定義 (Client 行為定義在 Profile)</a:t>
            </a:r>
          </a:p>
          <a:p>
            <a:pPr marL="914400" lvl="0" indent="-304800" rtl="0">
              <a:lnSpc>
                <a:spcPct val="115000"/>
              </a:lnSpc>
              <a:spcBef>
                <a:spcPts val="0"/>
              </a:spcBef>
              <a:buClr>
                <a:schemeClr val="dk1"/>
              </a:buClr>
              <a:buSzPct val="100000"/>
            </a:pPr>
            <a:r>
              <a:rPr lang="zh-TW" sz="1200" dirty="0">
                <a:solidFill>
                  <a:schemeClr val="dk1"/>
                </a:solidFill>
              </a:rPr>
              <a:t>Service 不是敘述裝置如何連線並找到和使用 service, 以及如何找到 characteristics, 而是敘述當 Server 的 characteristics 被讀寫 (以及 notified / indicated) 的時候, 會發生什麼事</a:t>
            </a:r>
          </a:p>
          <a:p>
            <a:pPr lvl="0" rtl="0">
              <a:lnSpc>
                <a:spcPct val="115000"/>
              </a:lnSpc>
              <a:spcBef>
                <a:spcPts val="0"/>
              </a:spcBef>
              <a:buNone/>
            </a:pPr>
            <a:endParaRPr sz="1200" dirty="0">
              <a:solidFill>
                <a:schemeClr val="dk1"/>
              </a:solidFill>
            </a:endParaRPr>
          </a:p>
          <a:p>
            <a:pPr lvl="0" indent="457200" rtl="0">
              <a:lnSpc>
                <a:spcPct val="115000"/>
              </a:lnSpc>
              <a:spcBef>
                <a:spcPts val="0"/>
              </a:spcBef>
              <a:buNone/>
            </a:pPr>
            <a:r>
              <a:rPr lang="zh-TW" sz="1200" dirty="0">
                <a:solidFill>
                  <a:schemeClr val="dk1"/>
                </a:solidFill>
              </a:rPr>
              <a:t>Profiles</a:t>
            </a:r>
          </a:p>
          <a:p>
            <a:pPr marL="914400" lvl="0" indent="-298450" rtl="0">
              <a:lnSpc>
                <a:spcPct val="115000"/>
              </a:lnSpc>
              <a:spcBef>
                <a:spcPts val="0"/>
              </a:spcBef>
              <a:buClr>
                <a:schemeClr val="dk1"/>
              </a:buClr>
              <a:buSzPct val="91666"/>
            </a:pPr>
            <a:r>
              <a:rPr lang="zh-TW" sz="1200" dirty="0">
                <a:solidFill>
                  <a:schemeClr val="dk1"/>
                </a:solidFill>
              </a:rPr>
              <a:t>Profile 就是應用程式本身, 或是使用案例的一個體現</a:t>
            </a:r>
          </a:p>
          <a:p>
            <a:pPr marL="914400" lvl="0" indent="-298450" rtl="0">
              <a:lnSpc>
                <a:spcPct val="115000"/>
              </a:lnSpc>
              <a:spcBef>
                <a:spcPts val="0"/>
              </a:spcBef>
              <a:buClr>
                <a:schemeClr val="dk1"/>
              </a:buClr>
              <a:buSzPct val="91666"/>
            </a:pPr>
            <a:r>
              <a:rPr lang="zh-TW" sz="1200" dirty="0">
                <a:solidFill>
                  <a:schemeClr val="dk1"/>
                </a:solidFill>
              </a:rPr>
              <a:t>Profile 會敘述 2 到多個裝置, 每個裝置會有多個 services</a:t>
            </a:r>
          </a:p>
          <a:p>
            <a:pPr marL="914400" lvl="0" indent="-298450" rtl="0">
              <a:lnSpc>
                <a:spcPct val="115000"/>
              </a:lnSpc>
              <a:spcBef>
                <a:spcPts val="0"/>
              </a:spcBef>
              <a:buClr>
                <a:schemeClr val="dk1"/>
              </a:buClr>
              <a:buSzPct val="91666"/>
            </a:pPr>
            <a:r>
              <a:rPr lang="zh-TW" sz="1200" dirty="0">
                <a:solidFill>
                  <a:schemeClr val="dk1"/>
                </a:solidFill>
              </a:rPr>
              <a:t>Profile 會敘述裝置如何成為 discoverable 以及 connectable (間接定義了)</a:t>
            </a:r>
          </a:p>
          <a:p>
            <a:pPr marL="914400" lvl="0" indent="-298450" rtl="0">
              <a:lnSpc>
                <a:spcPct val="115000"/>
              </a:lnSpc>
              <a:spcBef>
                <a:spcPts val="0"/>
              </a:spcBef>
              <a:buClr>
                <a:schemeClr val="dk1"/>
              </a:buClr>
              <a:buSzPct val="91666"/>
            </a:pPr>
            <a:r>
              <a:rPr lang="zh-TW" sz="1200" dirty="0">
                <a:solidFill>
                  <a:schemeClr val="dk1"/>
                </a:solidFill>
              </a:rPr>
              <a:t>Profile 會敘述 Client 如何找到 Service, 找到 Characteristics, 以及如何去使用這些 Services 以達到目標的功能</a:t>
            </a:r>
          </a:p>
          <a:p>
            <a:pPr lvl="0" rtl="0">
              <a:spcBef>
                <a:spcPts val="0"/>
              </a:spcBef>
              <a:buNone/>
            </a:pPr>
            <a:endParaRPr sz="1200" dirty="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sz="1200" dirty="0">
                <a:solidFill>
                  <a:schemeClr val="dk1"/>
                </a:solidFill>
              </a:rPr>
              <a:t>Controller: 一般被稱作是 Bluetooth radio 或是 Bluetooth chip, 它包含了 RF 處理 analog / digital 的部分, 包含硬體的部分, 負責 TX/RX (傳送/接收) Bluetooth 封包.</a:t>
            </a:r>
          </a:p>
          <a:p>
            <a:pPr marL="457200" lvl="0" indent="-304800">
              <a:spcBef>
                <a:spcPts val="0"/>
              </a:spcBef>
              <a:buClr>
                <a:schemeClr val="dk1"/>
              </a:buClr>
              <a:buSzPct val="100000"/>
            </a:pPr>
            <a:r>
              <a:rPr lang="zh-TW" sz="1200" dirty="0">
                <a:solidFill>
                  <a:schemeClr val="dk1"/>
                </a:solidFill>
              </a:rPr>
              <a:t>Physical Layer:負責在 2.4 GHz 下做 radio TX/RX 的工作 ,Modulation scheme.</a:t>
            </a:r>
          </a:p>
          <a:p>
            <a:pPr marL="457200" lvl="0" indent="-304800">
              <a:spcBef>
                <a:spcPts val="0"/>
              </a:spcBef>
              <a:buClr>
                <a:schemeClr val="dk1"/>
              </a:buClr>
              <a:buSzPct val="100000"/>
            </a:pPr>
            <a:r>
              <a:rPr lang="zh-TW" sz="1200" dirty="0">
                <a:solidFill>
                  <a:schemeClr val="dk1"/>
                </a:solidFill>
              </a:rPr>
              <a:t>Direct Test Mode:用來測試 PHY 的功能, 大多的無線通訊技術其實對策是 PHY 並沒有一個標準, 所以有的公司會自己做自己的測試 PHY 的方式, 增加 Cost 的考量</a:t>
            </a:r>
          </a:p>
          <a:p>
            <a:pPr marL="457200" lvl="0" indent="-304800">
              <a:spcBef>
                <a:spcPts val="0"/>
              </a:spcBef>
              <a:buClr>
                <a:schemeClr val="dk1"/>
              </a:buClr>
              <a:buSzPct val="100000"/>
            </a:pPr>
            <a:r>
              <a:rPr lang="zh-TW" sz="1200" dirty="0">
                <a:solidFill>
                  <a:schemeClr val="dk1"/>
                </a:solidFill>
              </a:rPr>
              <a:t>Link Layer :主要功能是處理廣播 (advertising), 掃描 (scanning), 以及建立和保持連線 (connections), 並確保資料有正確的封包格式, 並執行 CRC check 以及處理加密 </a:t>
            </a:r>
          </a:p>
          <a:p>
            <a:pPr marL="457200" lvl="0" indent="-304800" rtl="0">
              <a:spcBef>
                <a:spcPts val="0"/>
              </a:spcBef>
              <a:buClr>
                <a:schemeClr val="dk1"/>
              </a:buClr>
              <a:buSzPct val="100000"/>
            </a:pPr>
            <a:r>
              <a:rPr lang="zh-TW" sz="1200" dirty="0">
                <a:solidFill>
                  <a:schemeClr val="dk1"/>
                </a:solidFill>
              </a:rPr>
              <a:t>Host/Controller Interface:簡稱 HCI, 是 Host 用來跟 Controller 溝通的標準介面, 因為在傳統 BT 的架構下, 有 60% 的 Controller 是透過 HCI 來控制的 (也就是 Controller 是一顆獨立的                      Chip 而 Host/App 再另一顆 Chip, 智慧手機就是一個例子)</a:t>
            </a:r>
          </a:p>
          <a:p>
            <a:pPr lvl="0">
              <a:spcBef>
                <a:spcPts val="0"/>
              </a:spcBef>
              <a:buNone/>
            </a:pPr>
            <a:r>
              <a:rPr lang="zh-TW" sz="1200" dirty="0">
                <a:solidFill>
                  <a:schemeClr val="dk1"/>
                </a:solidFill>
              </a:rPr>
              <a:t>Host : 做的事情有 Multiplexing (L2CAP), Authentication (SM), expose state data (Attribute</a:t>
            </a:r>
          </a:p>
          <a:p>
            <a:pPr lvl="0">
              <a:spcBef>
                <a:spcPts val="0"/>
              </a:spcBef>
              <a:buNone/>
            </a:pPr>
            <a:r>
              <a:rPr lang="zh-TW" sz="1200" dirty="0">
                <a:solidFill>
                  <a:schemeClr val="dk1"/>
                </a:solidFill>
              </a:rPr>
              <a:t>Protocol), 定義 Attribute Protocol 如何重複利用 services 來讓裝置的 characteristics 可以被存取到 (Generic Attribute Profile), 以及定義裝置如何找到其他裝置並做連線 (Generic Access Profile)</a:t>
            </a:r>
          </a:p>
          <a:p>
            <a:pPr marL="914400" lvl="1" indent="-304800">
              <a:spcBef>
                <a:spcPts val="0"/>
              </a:spcBef>
              <a:buClr>
                <a:schemeClr val="dk1"/>
              </a:buClr>
              <a:buSzPct val="100000"/>
            </a:pPr>
            <a:r>
              <a:rPr lang="zh-TW" sz="1200" dirty="0">
                <a:solidFill>
                  <a:schemeClr val="dk1"/>
                </a:solidFill>
                <a:latin typeface="Times New Roman" panose="02020603050405020304" pitchFamily="18" charset="0"/>
              </a:rPr>
              <a:t>L2CAP :BLE 的 multiplexing Layer (簡單來說就是將資料用正確的格式分出去 or 聚集起來, 中文是多工 &amp; 解多工)</a:t>
            </a:r>
          </a:p>
          <a:p>
            <a:pPr marL="914400" lvl="1" indent="-304800">
              <a:spcBef>
                <a:spcPts val="0"/>
              </a:spcBef>
              <a:buClr>
                <a:schemeClr val="dk1"/>
              </a:buClr>
              <a:buSzPct val="100000"/>
            </a:pPr>
            <a:r>
              <a:rPr lang="zh-TW" sz="1200" dirty="0">
                <a:solidFill>
                  <a:schemeClr val="dk1"/>
                </a:solidFill>
                <a:latin typeface="Times New Roman" panose="02020603050405020304" pitchFamily="18" charset="0"/>
              </a:rPr>
              <a:t>Security Manager Protocol:</a:t>
            </a:r>
          </a:p>
          <a:p>
            <a:pPr marL="914400" lvl="1" indent="-304800" rtl="0">
              <a:spcBef>
                <a:spcPts val="0"/>
              </a:spcBef>
              <a:buClr>
                <a:schemeClr val="dk1"/>
              </a:buClr>
              <a:buSzPct val="100000"/>
            </a:pPr>
            <a:r>
              <a:rPr lang="zh-TW" sz="1200" dirty="0">
                <a:solidFill>
                  <a:schemeClr val="dk1"/>
                </a:solidFill>
                <a:latin typeface="Times New Roman" panose="02020603050405020304" pitchFamily="18" charset="0"/>
              </a:rPr>
              <a:t>Attribute Protocol:負責 pairing 以及 key distribution,pairing 就是 device 之間互相取得信任的程序, pairing 後就會用加密的連線做 key distribution.key distribution 就是 slave 把加密資 訊送給 master, 所以重新連線後, 就可以用這個加密資訊來加密資料做安全性的傳輸.</a:t>
            </a:r>
          </a:p>
          <a:p>
            <a:pPr marL="914400" lvl="1" indent="-304800" rtl="0">
              <a:spcBef>
                <a:spcPts val="0"/>
              </a:spcBef>
              <a:buClr>
                <a:schemeClr val="dk1"/>
              </a:buClr>
              <a:buSzPct val="100000"/>
            </a:pPr>
            <a:r>
              <a:rPr lang="zh-TW" sz="1200" dirty="0">
                <a:solidFill>
                  <a:schemeClr val="dk1"/>
                </a:solidFill>
                <a:latin typeface="Times New Roman" panose="02020603050405020304" pitchFamily="18" charset="0"/>
              </a:rPr>
              <a:t>Attribute Protocol:定義了存取 peer device (對方裝置) 資料的"規則"(Request,Response,Commands,Notifications ,Indications,Confirmations  )</a:t>
            </a:r>
          </a:p>
          <a:p>
            <a:pPr marL="914400" lvl="1" indent="-304800" rtl="0">
              <a:spcBef>
                <a:spcPts val="0"/>
              </a:spcBef>
              <a:buClr>
                <a:schemeClr val="dk1"/>
              </a:buClr>
              <a:buSzPct val="100000"/>
            </a:pPr>
            <a:r>
              <a:rPr lang="zh-TW" sz="1200" dirty="0">
                <a:solidFill>
                  <a:schemeClr val="dk1"/>
                </a:solidFill>
                <a:latin typeface="Times New Roman" panose="02020603050405020304" pitchFamily="18" charset="0"/>
              </a:rPr>
              <a:t>Generic Attribute Profile:位於 Attribute Protocol 的上層 (所以是 based on Attribute Protocol), 定義了 Attributes 的 Type 以及他們該如何被使用.</a:t>
            </a:r>
          </a:p>
          <a:p>
            <a:pPr marL="914400" lvl="1" indent="-304800" rtl="0">
              <a:spcBef>
                <a:spcPts val="0"/>
              </a:spcBef>
              <a:buClr>
                <a:schemeClr val="dk1"/>
              </a:buClr>
              <a:buSzPct val="100000"/>
            </a:pPr>
            <a:r>
              <a:rPr lang="zh-TW" sz="1200" dirty="0">
                <a:solidFill>
                  <a:schemeClr val="dk1"/>
                </a:solidFill>
                <a:latin typeface="Times New Roman" panose="02020603050405020304" pitchFamily="18" charset="0"/>
              </a:rPr>
              <a:t>                                       並定義了一些 procedures 來發現 services, characteristics, descriptors 並對 characteristics 做讀寫.</a:t>
            </a:r>
          </a:p>
          <a:p>
            <a:pPr marL="914400" lvl="1" indent="-304800" rtl="0">
              <a:spcBef>
                <a:spcPts val="0"/>
              </a:spcBef>
              <a:buClr>
                <a:schemeClr val="dk1"/>
              </a:buClr>
              <a:buSzPct val="100000"/>
            </a:pPr>
            <a:r>
              <a:rPr lang="zh-TW" sz="1200" dirty="0">
                <a:solidFill>
                  <a:schemeClr val="dk1"/>
                </a:solidFill>
                <a:latin typeface="Times New Roman" panose="02020603050405020304" pitchFamily="18" charset="0"/>
              </a:rPr>
              <a:t>Generic Access Profile:定義了裝置如何成為 discoverable, connectable, bondable </a:t>
            </a:r>
          </a:p>
          <a:p>
            <a:pPr marL="2286000" lvl="0" indent="457200" rtl="0">
              <a:spcBef>
                <a:spcPts val="0"/>
              </a:spcBef>
              <a:buNone/>
            </a:pPr>
            <a:r>
              <a:rPr lang="zh-TW" sz="1200" dirty="0">
                <a:solidFill>
                  <a:schemeClr val="dk1"/>
                </a:solidFill>
              </a:rPr>
              <a:t>定義了裝置如何利用程序 (procedures) 來 discover, connect, read device name, bond 其他裝置</a:t>
            </a:r>
          </a:p>
          <a:p>
            <a:pPr lvl="0" rtl="0">
              <a:lnSpc>
                <a:spcPct val="115000"/>
              </a:lnSpc>
              <a:spcBef>
                <a:spcPts val="0"/>
              </a:spcBef>
              <a:buNone/>
            </a:pPr>
            <a:r>
              <a:rPr lang="zh-TW" sz="1200" dirty="0">
                <a:solidFill>
                  <a:schemeClr val="dk1"/>
                </a:solidFill>
              </a:rPr>
              <a:t>Application Layer 在最上層, 定義了三種規範: characteristic, service, and profile</a:t>
            </a:r>
          </a:p>
          <a:p>
            <a:pPr lvl="0" rtl="0">
              <a:lnSpc>
                <a:spcPct val="115000"/>
              </a:lnSpc>
              <a:spcBef>
                <a:spcPts val="0"/>
              </a:spcBef>
              <a:buNone/>
            </a:pPr>
            <a:r>
              <a:rPr lang="zh-TW" sz="1200" dirty="0">
                <a:solidFill>
                  <a:schemeClr val="dk1"/>
                </a:solidFill>
              </a:rPr>
              <a:t>	Characteristics</a:t>
            </a:r>
          </a:p>
          <a:p>
            <a:pPr marL="914400" lvl="0" indent="-298450" rtl="0">
              <a:lnSpc>
                <a:spcPct val="115000"/>
              </a:lnSpc>
              <a:spcBef>
                <a:spcPts val="0"/>
              </a:spcBef>
              <a:buClr>
                <a:schemeClr val="dk1"/>
              </a:buClr>
              <a:buSzPct val="91666"/>
            </a:pPr>
            <a:r>
              <a:rPr lang="zh-TW" sz="1200" dirty="0">
                <a:solidFill>
                  <a:schemeClr val="dk1"/>
                </a:solidFill>
              </a:rPr>
              <a:t>已知格式的資料, 伴隨一個 Universally Unique Identifier (UUID)</a:t>
            </a:r>
          </a:p>
          <a:p>
            <a:pPr marL="914400" lvl="0" indent="-298450" rtl="0">
              <a:lnSpc>
                <a:spcPct val="115000"/>
              </a:lnSpc>
              <a:spcBef>
                <a:spcPts val="0"/>
              </a:spcBef>
              <a:buClr>
                <a:schemeClr val="dk1"/>
              </a:buClr>
              <a:buSzPct val="91666"/>
            </a:pPr>
            <a:r>
              <a:rPr lang="zh-TW" sz="1200" dirty="0">
                <a:solidFill>
                  <a:schemeClr val="dk1"/>
                </a:solidFill>
              </a:rPr>
              <a:t>可以重複使用 (reusable), 所以沒有行為的定義 (no behavior), 因為一但有了行為的定義, 就不容易重複使用了</a:t>
            </a:r>
          </a:p>
          <a:p>
            <a:pPr marL="914400" lvl="0" indent="-298450" rtl="0">
              <a:lnSpc>
                <a:spcPct val="115000"/>
              </a:lnSpc>
              <a:spcBef>
                <a:spcPts val="0"/>
              </a:spcBef>
              <a:buClr>
                <a:schemeClr val="dk1"/>
              </a:buClr>
              <a:buSzPct val="91666"/>
            </a:pPr>
            <a:r>
              <a:rPr lang="zh-TW" sz="1200" dirty="0">
                <a:solidFill>
                  <a:schemeClr val="dk1"/>
                </a:solidFill>
              </a:rPr>
              <a:t>computer readable format, 需要透過 computer 協助顯示給 user</a:t>
            </a:r>
          </a:p>
          <a:p>
            <a:pPr lvl="0" rtl="0">
              <a:lnSpc>
                <a:spcPct val="115000"/>
              </a:lnSpc>
              <a:spcBef>
                <a:spcPts val="0"/>
              </a:spcBef>
              <a:buNone/>
            </a:pPr>
            <a:r>
              <a:rPr lang="zh-TW" sz="1200" dirty="0">
                <a:solidFill>
                  <a:schemeClr val="dk1"/>
                </a:solidFill>
              </a:rPr>
              <a:t>	Services</a:t>
            </a:r>
          </a:p>
          <a:p>
            <a:pPr marL="914400" lvl="0" indent="-304800" rtl="0">
              <a:lnSpc>
                <a:spcPct val="115000"/>
              </a:lnSpc>
              <a:spcBef>
                <a:spcPts val="0"/>
              </a:spcBef>
              <a:buClr>
                <a:schemeClr val="dk1"/>
              </a:buClr>
              <a:buSzPct val="100000"/>
            </a:pPr>
            <a:r>
              <a:rPr lang="zh-TW" sz="1200" dirty="0">
                <a:solidFill>
                  <a:schemeClr val="dk1"/>
                </a:solidFill>
              </a:rPr>
              <a:t>是 human readable format 的資料</a:t>
            </a:r>
          </a:p>
          <a:p>
            <a:pPr marL="914400" lvl="0" indent="-298450" rtl="0">
              <a:lnSpc>
                <a:spcPct val="115000"/>
              </a:lnSpc>
              <a:spcBef>
                <a:spcPts val="0"/>
              </a:spcBef>
              <a:buClr>
                <a:schemeClr val="dk1"/>
              </a:buClr>
              <a:buSzPct val="91666"/>
            </a:pPr>
            <a:r>
              <a:rPr lang="zh-TW" sz="1200" dirty="0">
                <a:solidFill>
                  <a:schemeClr val="dk1"/>
                </a:solidFill>
              </a:rPr>
              <a:t>包含了多個 characteristics 以及對應的行為 (behavior), 所以 characteristic 到了一個 service 內才被賦予了行為 (behavior)</a:t>
            </a:r>
          </a:p>
          <a:p>
            <a:pPr marL="914400" lvl="0" indent="-298450" rtl="0">
              <a:lnSpc>
                <a:spcPct val="115000"/>
              </a:lnSpc>
              <a:spcBef>
                <a:spcPts val="0"/>
              </a:spcBef>
              <a:buClr>
                <a:schemeClr val="dk1"/>
              </a:buClr>
              <a:buSzPct val="91666"/>
            </a:pPr>
            <a:r>
              <a:rPr lang="zh-TW" sz="1200" dirty="0">
                <a:solidFill>
                  <a:schemeClr val="dk1"/>
                </a:solidFill>
              </a:rPr>
              <a:t>Service 只對定義 characteristics  在 Server 的行為, Client 的行為則不會定義 (Client 行為定義在 Profile)</a:t>
            </a:r>
          </a:p>
          <a:p>
            <a:pPr marL="914400" lvl="0" indent="-304800" rtl="0">
              <a:lnSpc>
                <a:spcPct val="115000"/>
              </a:lnSpc>
              <a:spcBef>
                <a:spcPts val="0"/>
              </a:spcBef>
              <a:buClr>
                <a:schemeClr val="dk1"/>
              </a:buClr>
              <a:buSzPct val="100000"/>
            </a:pPr>
            <a:r>
              <a:rPr lang="zh-TW" sz="1200" dirty="0">
                <a:solidFill>
                  <a:schemeClr val="dk1"/>
                </a:solidFill>
              </a:rPr>
              <a:t>Service 不是敘述裝置如何連線並找到和使用 service, 以及如何找到 characteristics, 而是敘述當 Server 的 characteristics 被讀寫 (以及 notified / indicated) 的時候, 會發生什麼事</a:t>
            </a:r>
          </a:p>
          <a:p>
            <a:pPr lvl="0" rtl="0">
              <a:lnSpc>
                <a:spcPct val="115000"/>
              </a:lnSpc>
              <a:spcBef>
                <a:spcPts val="0"/>
              </a:spcBef>
              <a:buNone/>
            </a:pPr>
            <a:endParaRPr sz="1200" dirty="0">
              <a:solidFill>
                <a:schemeClr val="dk1"/>
              </a:solidFill>
            </a:endParaRPr>
          </a:p>
          <a:p>
            <a:pPr lvl="0" indent="457200" rtl="0">
              <a:lnSpc>
                <a:spcPct val="115000"/>
              </a:lnSpc>
              <a:spcBef>
                <a:spcPts val="0"/>
              </a:spcBef>
              <a:buNone/>
            </a:pPr>
            <a:r>
              <a:rPr lang="zh-TW" sz="1200" dirty="0">
                <a:solidFill>
                  <a:schemeClr val="dk1"/>
                </a:solidFill>
              </a:rPr>
              <a:t>Profiles</a:t>
            </a:r>
          </a:p>
          <a:p>
            <a:pPr marL="914400" lvl="0" indent="-298450" rtl="0">
              <a:lnSpc>
                <a:spcPct val="115000"/>
              </a:lnSpc>
              <a:spcBef>
                <a:spcPts val="0"/>
              </a:spcBef>
              <a:buClr>
                <a:schemeClr val="dk1"/>
              </a:buClr>
              <a:buSzPct val="91666"/>
            </a:pPr>
            <a:r>
              <a:rPr lang="zh-TW" sz="1200" dirty="0">
                <a:solidFill>
                  <a:schemeClr val="dk1"/>
                </a:solidFill>
              </a:rPr>
              <a:t>Profile 就是應用程式本身, 或是使用案例的一個體現</a:t>
            </a:r>
          </a:p>
          <a:p>
            <a:pPr marL="914400" lvl="0" indent="-298450" rtl="0">
              <a:lnSpc>
                <a:spcPct val="115000"/>
              </a:lnSpc>
              <a:spcBef>
                <a:spcPts val="0"/>
              </a:spcBef>
              <a:buClr>
                <a:schemeClr val="dk1"/>
              </a:buClr>
              <a:buSzPct val="91666"/>
            </a:pPr>
            <a:r>
              <a:rPr lang="zh-TW" sz="1200" dirty="0">
                <a:solidFill>
                  <a:schemeClr val="dk1"/>
                </a:solidFill>
              </a:rPr>
              <a:t>Profile 會敘述 2 到多個裝置, 每個裝置會有多個 services</a:t>
            </a:r>
          </a:p>
          <a:p>
            <a:pPr marL="914400" lvl="0" indent="-298450" rtl="0">
              <a:lnSpc>
                <a:spcPct val="115000"/>
              </a:lnSpc>
              <a:spcBef>
                <a:spcPts val="0"/>
              </a:spcBef>
              <a:buClr>
                <a:schemeClr val="dk1"/>
              </a:buClr>
              <a:buSzPct val="91666"/>
            </a:pPr>
            <a:r>
              <a:rPr lang="zh-TW" sz="1200" dirty="0">
                <a:solidFill>
                  <a:schemeClr val="dk1"/>
                </a:solidFill>
              </a:rPr>
              <a:t>Profile 會敘述裝置如何成為 discoverable 以及 connectable (間接定義了)</a:t>
            </a:r>
          </a:p>
          <a:p>
            <a:pPr marL="914400" lvl="0" indent="-298450" rtl="0">
              <a:lnSpc>
                <a:spcPct val="115000"/>
              </a:lnSpc>
              <a:spcBef>
                <a:spcPts val="0"/>
              </a:spcBef>
              <a:buClr>
                <a:schemeClr val="dk1"/>
              </a:buClr>
              <a:buSzPct val="91666"/>
            </a:pPr>
            <a:r>
              <a:rPr lang="zh-TW" sz="1200" dirty="0">
                <a:solidFill>
                  <a:schemeClr val="dk1"/>
                </a:solidFill>
              </a:rPr>
              <a:t>Profile 會敘述 Client 如何找到 Service, 找到 Characteristics, 以及如何去使用這些 Services 以達到目標的功能</a:t>
            </a:r>
          </a:p>
          <a:p>
            <a:pPr lvl="0" rtl="0">
              <a:spcBef>
                <a:spcPts val="0"/>
              </a:spcBef>
              <a:buNone/>
            </a:pPr>
            <a:endParaRPr sz="1200" dirty="0">
              <a:solidFill>
                <a:schemeClr val="dk1"/>
              </a:solidFill>
            </a:endParaRPr>
          </a:p>
        </p:txBody>
      </p:sp>
    </p:spTree>
    <p:extLst>
      <p:ext uri="{BB962C8B-B14F-4D97-AF65-F5344CB8AC3E}">
        <p14:creationId xmlns:p14="http://schemas.microsoft.com/office/powerpoint/2010/main" val="2773594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200" dirty="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2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2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a:solidFill>
                  <a:schemeClr val="dk1"/>
                </a:solidFill>
              </a:rPr>
              <a:t>Broacaster</a:t>
            </a:r>
          </a:p>
          <a:p>
            <a:pPr lvl="0">
              <a:spcBef>
                <a:spcPts val="0"/>
              </a:spcBef>
              <a:buNone/>
            </a:pPr>
            <a:r>
              <a:rPr lang="zh-TW">
                <a:solidFill>
                  <a:schemeClr val="dk1"/>
                </a:solidFill>
              </a:rPr>
              <a:t>Sends nonconnectable </a:t>
            </a:r>
            <a:r>
              <a:rPr lang="zh-TW" i="1">
                <a:solidFill>
                  <a:schemeClr val="dk1"/>
                </a:solidFill>
              </a:rPr>
              <a:t>advertising</a:t>
            </a:r>
            <a:r>
              <a:rPr lang="zh-TW">
                <a:solidFill>
                  <a:schemeClr val="dk1"/>
                </a:solidFill>
              </a:rPr>
              <a:t> packets periodically to anyone willing to receive them.</a:t>
            </a:r>
          </a:p>
          <a:p>
            <a:pPr lvl="0">
              <a:spcBef>
                <a:spcPts val="0"/>
              </a:spcBef>
              <a:buNone/>
            </a:pPr>
            <a:r>
              <a:rPr lang="zh-TW">
                <a:solidFill>
                  <a:schemeClr val="dk1"/>
                </a:solidFill>
              </a:rPr>
              <a:t>Observer</a:t>
            </a:r>
          </a:p>
          <a:p>
            <a:pPr lvl="0">
              <a:spcBef>
                <a:spcPts val="0"/>
              </a:spcBef>
              <a:buNone/>
            </a:pPr>
            <a:r>
              <a:rPr lang="zh-TW">
                <a:solidFill>
                  <a:schemeClr val="dk1"/>
                </a:solidFill>
              </a:rPr>
              <a:t>Repeatedly scans the preset frequencies to receive any nonconnectable advertising packets currently being broadcasted.</a:t>
            </a:r>
          </a:p>
          <a:p>
            <a:pPr lvl="0" rtl="0">
              <a:spcBef>
                <a:spcPts val="0"/>
              </a:spcBef>
              <a:buNone/>
            </a:pPr>
            <a:endParaRPr sz="12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2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2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2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sz="1000" dirty="0">
                <a:solidFill>
                  <a:schemeClr val="dk1"/>
                </a:solidFill>
                <a:highlight>
                  <a:srgbClr val="FFFFFF"/>
                </a:highlight>
                <a:ea typeface="Tahoma"/>
                <a:cs typeface="Times New Roman" panose="02020603050405020304" pitchFamily="18" charset="0"/>
                <a:sym typeface="Tahoma"/>
              </a:rPr>
              <a:t>藍牙SIG官方資料(表1)指出，現階段藍牙4.1規格中的邏輯連結控制與調適協定連結(L2CAP Connection)專用通道，僅係為未來感測器對IPv6的支援所設計的基礎架構，而藍牙SIG仍在開發IPv6連線標準，以讓IPv6感測裝置在未來可以設定專用溝通通道與藍牙裝置連線。</a:t>
            </a:r>
          </a:p>
          <a:p>
            <a:pPr lvl="0">
              <a:spcBef>
                <a:spcPts val="0"/>
              </a:spcBef>
              <a:buNone/>
            </a:pPr>
            <a:r>
              <a:rPr lang="zh-TW" sz="1000" dirty="0">
                <a:solidFill>
                  <a:schemeClr val="dk1"/>
                </a:solidFill>
                <a:highlight>
                  <a:srgbClr val="FFFFFF"/>
                </a:highlight>
                <a:ea typeface="Tahoma"/>
                <a:cs typeface="Times New Roman" panose="02020603050405020304" pitchFamily="18" charset="0"/>
                <a:sym typeface="Tahoma"/>
              </a:rPr>
              <a:t>除預留IPv6通道外，藍牙4.1標準也特別加入與蜂巢式(Cellular)通訊技術共存(Coexistence)的特色，可與長程演進計畫(LTE)無縫、和諧地運作，雙方可自動相互協調，以避免近頻帶干擾(Near-band Interference)；此外，藍牙4.1標準具備更短的工作週期(Duty Cycle)，能降低消費者手動調整藍牙裝置連結情形的次數。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a:solidFill>
                  <a:schemeClr val="dk1"/>
                </a:solidFill>
              </a:rPr>
              <a:t>Coexistence：讓Bluetooth可以和LTE共存，自動協調兩者的傳輸訊息，透過錯開傳輸順序來降低臨近頻譜的干擾。</a:t>
            </a:r>
          </a:p>
          <a:p>
            <a:pPr lvl="0">
              <a:spcBef>
                <a:spcPts val="0"/>
              </a:spcBef>
              <a:buClr>
                <a:schemeClr val="dk1"/>
              </a:buClr>
              <a:buSzPct val="91666"/>
              <a:buFont typeface="Arial"/>
              <a:buNone/>
            </a:pPr>
            <a:r>
              <a:rPr lang="zh-TW" sz="1200">
                <a:solidFill>
                  <a:schemeClr val="dk1"/>
                </a:solidFill>
              </a:rPr>
              <a:t>因為在實際的應用中，如果這兩者同時傳輸數據，那麼藍牙通信就可能受到手機網絡信號的干擾，導致傳輸速率的下降。因此在全新的藍牙4.1標準中，一旦遇到藍牙4.1和4G網絡同時在傳輸數據的情況，那麼藍牙4.1就會自動協調兩者的傳輸信息，從而減少其它信號對藍牙4.1的干擾。</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zh-TW">
                <a:solidFill>
                  <a:schemeClr val="dk1"/>
                </a:solidFill>
              </a:rPr>
              <a:t>更聰明的連線：對於管理和建立連線，有更多的控制。例如可以控制重建連線的間隔(Reconnection timeout interval)。有自動重連線之功能。</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zh-TW">
                <a:solidFill>
                  <a:schemeClr val="dk1"/>
                </a:solidFill>
              </a:rPr>
              <a:t>改善資料傳輸：</a:t>
            </a:r>
          </a:p>
          <a:p>
            <a:pPr lvl="0" indent="387350">
              <a:spcBef>
                <a:spcPts val="0"/>
              </a:spcBef>
              <a:buClr>
                <a:schemeClr val="dk1"/>
              </a:buClr>
              <a:buSzPct val="100000"/>
              <a:buFont typeface="Arial"/>
              <a:buNone/>
            </a:pPr>
            <a:r>
              <a:rPr lang="zh-TW">
                <a:solidFill>
                  <a:schemeClr val="dk1"/>
                </a:solidFill>
              </a:rPr>
              <a:t>1. BLE裝置可以當作hub或是endpoint使用。</a:t>
            </a:r>
          </a:p>
          <a:p>
            <a:pPr lvl="0" indent="387350">
              <a:spcBef>
                <a:spcPts val="0"/>
              </a:spcBef>
              <a:buClr>
                <a:schemeClr val="dk1"/>
              </a:buClr>
              <a:buSzPct val="100000"/>
              <a:buFont typeface="Arial"/>
              <a:buNone/>
            </a:pPr>
            <a:r>
              <a:rPr lang="zh-TW">
                <a:solidFill>
                  <a:schemeClr val="dk1"/>
                </a:solidFill>
              </a:rPr>
              <a:t>2. 裝置間可以互相溝通，整合資料後，再批次的傳給主機。</a:t>
            </a:r>
          </a:p>
          <a:p>
            <a:pPr lvl="0" indent="387350">
              <a:spcBef>
                <a:spcPts val="0"/>
              </a:spcBef>
              <a:buClr>
                <a:schemeClr val="dk1"/>
              </a:buClr>
              <a:buSzPct val="100000"/>
              <a:buFont typeface="Arial"/>
              <a:buNone/>
            </a:pPr>
            <a:r>
              <a:rPr lang="zh-TW">
                <a:solidFill>
                  <a:schemeClr val="dk1"/>
                </a:solidFill>
              </a:rPr>
              <a:t>3. Bulk data transfer，可以先把各種資料蒐集後再一次傳輸，增進效率。</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sz="1350">
                <a:solidFill>
                  <a:srgbClr val="333333"/>
                </a:solidFill>
                <a:highlight>
                  <a:srgbClr val="FFFFFF"/>
                </a:highlight>
                <a:latin typeface="Microsoft JhengHei"/>
                <a:ea typeface="Microsoft JhengHei"/>
                <a:cs typeface="Microsoft JhengHei"/>
                <a:sym typeface="Microsoft JhengHei"/>
              </a:rPr>
              <a:t>藍牙 4.2 版本的主要目的，是讓 Bluetooth Smart 繼續成為連結生活中各種事物的最佳解決方案，範圍涵蓋個人感測器到連網家庭。除了規格本身的升級，藍牙 4.2 還支援 IPv6 藍牙應用的新網路協定支援定義（IPSP）。</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zh-TW">
                <a:solidFill>
                  <a:schemeClr val="dk1"/>
                </a:solidFill>
              </a:rPr>
              <a:t>和Internet相連接：</a:t>
            </a:r>
          </a:p>
          <a:p>
            <a:pPr lvl="0">
              <a:spcBef>
                <a:spcPts val="0"/>
              </a:spcBef>
              <a:buClr>
                <a:schemeClr val="dk1"/>
              </a:buClr>
              <a:buSzPct val="100000"/>
              <a:buFont typeface="Arial"/>
              <a:buNone/>
            </a:pPr>
            <a:r>
              <a:rPr lang="zh-TW">
                <a:solidFill>
                  <a:schemeClr val="dk1"/>
                </a:solidFill>
              </a:rPr>
              <a:t>   1.  利用Internet Protocol Support Profile(IPSP)，可以讓Bluetooth Smart直接存取Internet(IPv6/6LoWPAN)</a:t>
            </a:r>
          </a:p>
          <a:p>
            <a:pPr lvl="0">
              <a:spcBef>
                <a:spcPts val="0"/>
              </a:spcBef>
              <a:buClr>
                <a:schemeClr val="dk1"/>
              </a:buClr>
              <a:buSzPct val="100000"/>
              <a:buFont typeface="Arial"/>
              <a:buNone/>
            </a:pPr>
            <a:r>
              <a:rPr lang="zh-TW">
                <a:solidFill>
                  <a:schemeClr val="dk1"/>
                </a:solidFill>
              </a:rPr>
              <a:t>   2.  滿足暨需要PAN和WAN的裝置(如智慧家庭的Gateway角色)</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zh-TW">
                <a:solidFill>
                  <a:schemeClr val="dk1"/>
                </a:solidFill>
              </a:rPr>
              <a:t>速度提升：</a:t>
            </a:r>
          </a:p>
          <a:p>
            <a:pPr marL="457200" lvl="0" indent="-228600">
              <a:spcBef>
                <a:spcPts val="0"/>
              </a:spcBef>
              <a:buClr>
                <a:schemeClr val="dk1"/>
              </a:buClr>
              <a:buAutoNum type="arabicPeriod"/>
            </a:pPr>
            <a:r>
              <a:rPr lang="zh-TW">
                <a:solidFill>
                  <a:schemeClr val="dk1"/>
                </a:solidFill>
              </a:rPr>
              <a:t>傳輸封包容量加大，可以達到比前一版快2.5倍的傳輸速度</a:t>
            </a:r>
          </a:p>
          <a:p>
            <a:pPr marL="457200" lvl="0" indent="-228600">
              <a:spcBef>
                <a:spcPts val="0"/>
              </a:spcBef>
              <a:buClr>
                <a:schemeClr val="dk1"/>
              </a:buClr>
              <a:buAutoNum type="arabicPeriod"/>
            </a:pPr>
            <a:r>
              <a:rPr lang="zh-TW">
                <a:solidFill>
                  <a:schemeClr val="dk1"/>
                </a:solidFill>
              </a:rPr>
              <a:t>降低傳輸錯誤機率，提升傳輸效率</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sz="1000" dirty="0">
                <a:solidFill>
                  <a:schemeClr val="dk1"/>
                </a:solidFill>
                <a:highlight>
                  <a:srgbClr val="FFFFFF"/>
                </a:highlight>
                <a:latin typeface="Verdana"/>
                <a:ea typeface="Verdana"/>
                <a:cs typeface="Verdana"/>
                <a:sym typeface="Verdana"/>
              </a:rPr>
              <a:t>IPSP不同之處在於為設備製造商提供在其產品中支援非HTTP協定的方法，可透過藍牙支援6LoWPAN的路由器。藍牙技術聯盟考慮到物聯網產業發展有望帶動感測器和連接設備產量的大幅增長，因而寄望以IPv6提供更多的IP位址，打造更理想的藍牙技術協議。</a:t>
            </a:r>
          </a:p>
          <a:p>
            <a:pPr lvl="0">
              <a:spcBef>
                <a:spcPts val="0"/>
              </a:spcBef>
              <a:buNone/>
            </a:pPr>
            <a:r>
              <a:rPr lang="zh-TW" sz="1000" dirty="0">
                <a:solidFill>
                  <a:schemeClr val="dk1"/>
                </a:solidFill>
                <a:highlight>
                  <a:srgbClr val="FFFFFF"/>
                </a:highlight>
                <a:latin typeface="Verdana"/>
                <a:ea typeface="Verdana"/>
                <a:cs typeface="Verdana"/>
                <a:sym typeface="Verdana"/>
              </a:rPr>
              <a:t>上圖描述基於藍牙低功耗堆疊包含IPSP的IPv6。其中，使用者資料流通訊協定(UDP)和傳輸控制協議(TCP)僅是做為傳輸協議的舉例，但是該堆疊可被用於任何其他可運行於IPv6之上的上層協議。舉例來說，6LoWPAN層運行於藍牙低功耗L2CAP層(負責大於基礎射頻處理能力的資料包之分段和重組)之上，IPv6有賴於L2CAP 專用通道特性，意味著其運行需要藍牙4.1或更新版本。</a:t>
            </a:r>
          </a:p>
          <a:p>
            <a:pPr lvl="0">
              <a:spcBef>
                <a:spcPts val="0"/>
              </a:spcBef>
              <a:buNone/>
            </a:pPr>
            <a:r>
              <a:rPr lang="zh-TW" sz="1000" dirty="0">
                <a:solidFill>
                  <a:schemeClr val="dk1"/>
                </a:solidFill>
                <a:latin typeface="Verdana"/>
                <a:ea typeface="Verdana"/>
                <a:cs typeface="Verdana"/>
                <a:sym typeface="Verdana"/>
              </a:rPr>
              <a:t>在加入HPS、IPSP和RESTful API等技術規格後，藍牙4.2已成為一項兼容網路的技術。IPv6可建構物聯網的互通性，讓藍牙設備能輕鬆的進入智慧裝置的生態系統中，使用者可透過RESTful API和HTTP代理協定，從雲端連接Bluetooth Smart設備，使其成為最符合目的及市場定位的技術。</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TW" sz="1200">
                <a:solidFill>
                  <a:schemeClr val="dk1"/>
                </a:solidFill>
                <a:highlight>
                  <a:srgbClr val="FFFFFF"/>
                </a:highlight>
              </a:rPr>
              <a:t>低功耗藍牙在與Classic BT共用的底層架構之上(L2CAP/HCI)，架構了以attribute為基礎的通訊架構(Attribute Protocol；ATT)，將設備間的通訊切割成以request/response為基礎的資料交換。</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TW" sz="1200">
                <a:solidFill>
                  <a:schemeClr val="dk1"/>
                </a:solidFill>
                <a:highlight>
                  <a:srgbClr val="FFFFFF"/>
                </a:highlight>
              </a:rPr>
              <a:t>ATT (Attribute) : 所有BLE裝置都要支援ATT (Attribute, 屬性)協定。</a:t>
            </a:r>
          </a:p>
          <a:p>
            <a:pPr lvl="0" rtl="0">
              <a:spcBef>
                <a:spcPts val="0"/>
              </a:spcBef>
              <a:buNone/>
            </a:pPr>
            <a:r>
              <a:rPr lang="zh-TW" sz="1200">
                <a:solidFill>
                  <a:schemeClr val="dk1"/>
                </a:solidFill>
                <a:highlight>
                  <a:srgbClr val="FFFFFF"/>
                </a:highlight>
              </a:rPr>
              <a:t>是一個資料結構：</a:t>
            </a:r>
          </a:p>
          <a:p>
            <a:pPr lvl="0" rtl="0">
              <a:spcBef>
                <a:spcPts val="0"/>
              </a:spcBef>
              <a:buNone/>
            </a:pPr>
            <a:r>
              <a:rPr lang="zh-TW" sz="1200">
                <a:solidFill>
                  <a:schemeClr val="dk1"/>
                </a:solidFill>
                <a:highlight>
                  <a:srgbClr val="FFFFFF"/>
                </a:highlight>
              </a:rPr>
              <a:t>    struct {</a:t>
            </a:r>
          </a:p>
          <a:p>
            <a:pPr lvl="0" rtl="0">
              <a:spcBef>
                <a:spcPts val="0"/>
              </a:spcBef>
              <a:buNone/>
            </a:pPr>
            <a:r>
              <a:rPr lang="zh-TW" sz="1200">
                <a:solidFill>
                  <a:schemeClr val="dk1"/>
                </a:solidFill>
                <a:highlight>
                  <a:srgbClr val="FFFFFF"/>
                </a:highlight>
              </a:rPr>
              <a:t>        u16 uuid; // Universally Unique Identifier</a:t>
            </a:r>
          </a:p>
          <a:p>
            <a:pPr lvl="0" rtl="0">
              <a:spcBef>
                <a:spcPts val="0"/>
              </a:spcBef>
              <a:buNone/>
            </a:pPr>
            <a:r>
              <a:rPr lang="zh-TW" sz="1200">
                <a:solidFill>
                  <a:schemeClr val="dk1"/>
                </a:solidFill>
                <a:highlight>
                  <a:srgbClr val="FFFFFF"/>
                </a:highlight>
              </a:rPr>
              <a:t>        u8 *data; // variable length data</a:t>
            </a:r>
          </a:p>
          <a:p>
            <a:pPr lvl="0" rtl="0">
              <a:spcBef>
                <a:spcPts val="0"/>
              </a:spcBef>
              <a:buNone/>
            </a:pPr>
            <a:r>
              <a:rPr lang="zh-TW" sz="1200">
                <a:solidFill>
                  <a:schemeClr val="dk1"/>
                </a:solidFill>
                <a:highlight>
                  <a:srgbClr val="FFFFFF"/>
                </a:highlight>
              </a:rPr>
              <a:t>    } att[65536];</a:t>
            </a:r>
          </a:p>
          <a:p>
            <a:pPr lvl="0" rtl="0">
              <a:spcBef>
                <a:spcPts val="0"/>
              </a:spcBef>
              <a:buNone/>
            </a:pPr>
            <a:endParaRPr sz="1200">
              <a:solidFill>
                <a:schemeClr val="dk1"/>
              </a:solidFill>
              <a:highlight>
                <a:srgbClr val="FFFFFF"/>
              </a:highlight>
            </a:endParaRPr>
          </a:p>
          <a:p>
            <a:pPr lvl="0" rtl="0">
              <a:spcBef>
                <a:spcPts val="0"/>
              </a:spcBef>
              <a:buNone/>
            </a:pPr>
            <a:r>
              <a:rPr lang="zh-TW" sz="1200">
                <a:solidFill>
                  <a:schemeClr val="dk1"/>
                </a:solidFill>
                <a:highlight>
                  <a:srgbClr val="FFFFFF"/>
                </a:highlight>
              </a:rPr>
              <a:t>這個通訊協定就是一張表格，一個陣列。陣列允許random access，只要給個index就可以了。</a:t>
            </a:r>
          </a:p>
          <a:p>
            <a:pPr lvl="0" rtl="0">
              <a:spcBef>
                <a:spcPts val="0"/>
              </a:spcBef>
              <a:buNone/>
            </a:pPr>
            <a:r>
              <a:rPr lang="zh-TW" sz="1200">
                <a:solidFill>
                  <a:schemeClr val="dk1"/>
                </a:solidFill>
                <a:highlight>
                  <a:srgbClr val="FFFFFF"/>
                </a:highlight>
              </a:rPr>
              <a:t>在BLE的術語理，這個index叫handle。表格每個單元還包括16bit的UUID作為metadata，解釋這筆資料是什麼。另外資料並不是直接嵌在表格，而是放一個指標，允許可變長度的資料。</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9" name="Shape 3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TW" sz="1200">
                <a:solidFill>
                  <a:schemeClr val="dk1"/>
                </a:solidFill>
                <a:highlight>
                  <a:srgbClr val="FFFFFF"/>
                </a:highlight>
              </a:rPr>
              <a:t>在ATT之上的是GATT(Generic Attribute Profile)，定義了基於ATT進行通訊的設備之間的主從關係(Central/Peripheral/Broadcaster/Observer)、服務探索方式以及各種數據讀寫模式等等。這也是開發者所能接觸到的最底層功能。</a:t>
            </a:r>
          </a:p>
          <a:p>
            <a:pPr lvl="0" rtl="0">
              <a:spcBef>
                <a:spcPts val="0"/>
              </a:spcBef>
              <a:buNone/>
            </a:pPr>
            <a:r>
              <a:rPr lang="zh-TW" sz="1200">
                <a:solidFill>
                  <a:schemeClr val="dk1"/>
                </a:solidFill>
                <a:highlight>
                  <a:srgbClr val="FFFFFF"/>
                </a:highlight>
              </a:rPr>
              <a:t>在GATT上，應用可以依據功能(Feature)將不同的數據群組以服務(Service)的方式發布出去，另外，針對不同需求、應用可以和一個或多個服務進行溝通，形成一個Profile。這部分在Classic BT和低功耗藍牙之間的定義是不同的。BluetoothSIG針對常用的功能已經定義了相當數量的Service/Profile，如心跳計、體溫計等，但開發者依然可以依照自己的需求在GATT之上發揮。</a:t>
            </a:r>
          </a:p>
          <a:p>
            <a:pPr lvl="0" rtl="0">
              <a:spcBef>
                <a:spcPts val="0"/>
              </a:spcBef>
              <a:buNone/>
            </a:pPr>
            <a:r>
              <a:rPr lang="zh-TW" sz="1200">
                <a:solidFill>
                  <a:schemeClr val="dk1"/>
                </a:solidFill>
                <a:highlight>
                  <a:srgbClr val="FFFFFF"/>
                </a:highlight>
              </a:rPr>
              <a:t>Generic Attribute Profile：具體實現數據的傳輸(GATT)。 Server上所有的ATT都被實作了，成為一個個的Services，通過這樣的形式把數據包給Client。把ATT定義的屬性根據不同的服務進行 歸類、組合，同時把一系列的讀寫整合起來，成為一系列的數據通信操作流程，提供給上層的Profile去用。</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sz="1150">
                <a:solidFill>
                  <a:srgbClr val="343535"/>
                </a:solidFill>
                <a:highlight>
                  <a:srgbClr val="FFFFFF"/>
                </a:highlight>
              </a:rPr>
              <a:t>藍牙2.1版加入了Sniff Subrating的功能，透過設定在2個裝置之間互相確認訊號的發送間隔來達到節省功耗的目的。一般來說，當2個進行連結的藍牙裝置進入待機狀態之後，藍牙裝置之間仍需要透過相互的呼叫來確定彼此是否仍在聯機狀態，當然，也因為這樣，藍牙芯片就必須隨時保持在工作狀態，即使手機的其它組件都已經進入休眠模式。為了改善了這樣這樣的狀況，藍牙2.1將裝置之間相互確認的訊號發送時間間隔從舊版的0.1秒延長到0.5秒左右，如此可以讓藍牙芯片的工作負載大幅降低，也可讓藍牙可以有更多的時間可以徹底休眠。</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9" name="Shape 3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TW" sz="1000">
                <a:solidFill>
                  <a:srgbClr val="323232"/>
                </a:solidFill>
                <a:highlight>
                  <a:srgbClr val="FFFFFF"/>
                </a:highlight>
              </a:rPr>
              <a:t>IPSS（Internet Protocol Support Service）提供了一个名稱為IP Suppot Service UUID（0x1820）的GATT service，用於服務表現。</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zh-TW" sz="1000">
                <a:solidFill>
                  <a:srgbClr val="222222"/>
                </a:solidFill>
                <a:highlight>
                  <a:srgbClr val="FFFFFF"/>
                </a:highlight>
                <a:latin typeface="Times New Roman"/>
                <a:ea typeface="Times New Roman"/>
                <a:cs typeface="Times New Roman"/>
                <a:sym typeface="Times New Roman"/>
              </a:rPr>
              <a:t>設備查找、連接建立</a:t>
            </a:r>
            <a:r>
              <a:rPr lang="zh-TW" sz="1000">
                <a:solidFill>
                  <a:srgbClr val="222222"/>
                </a:solidFill>
                <a:highlight>
                  <a:srgbClr val="FFFFFF"/>
                </a:highlight>
              </a:rPr>
              <a:t>(</a:t>
            </a:r>
            <a:r>
              <a:rPr lang="zh-TW" sz="1000" b="1">
                <a:solidFill>
                  <a:srgbClr val="FF0000"/>
                </a:solidFill>
                <a:highlight>
                  <a:srgbClr val="FFFFFF"/>
                </a:highlight>
              </a:rPr>
              <a:t>GAP</a:t>
            </a:r>
            <a:r>
              <a:rPr lang="zh-TW" sz="1000">
                <a:solidFill>
                  <a:srgbClr val="222222"/>
                </a:solidFill>
                <a:highlight>
                  <a:srgbClr val="FFFFFF"/>
                </a:highlight>
              </a:rPr>
              <a:t>)</a:t>
            </a:r>
            <a:r>
              <a:rPr lang="zh-TW" sz="1000">
                <a:solidFill>
                  <a:srgbClr val="222222"/>
                </a:solidFill>
                <a:highlight>
                  <a:srgbClr val="FFFFFF"/>
                </a:highlight>
                <a:latin typeface="Times New Roman"/>
                <a:ea typeface="Times New Roman"/>
                <a:cs typeface="Times New Roman"/>
                <a:sym typeface="Times New Roman"/>
              </a:rPr>
              <a:t>，定義了四個角色。</a:t>
            </a:r>
            <a:r>
              <a:rPr lang="zh-TW" sz="900">
                <a:solidFill>
                  <a:schemeClr val="dk1"/>
                </a:solidFill>
                <a:highlight>
                  <a:srgbClr val="FFFFFF"/>
                </a:highlight>
                <a:latin typeface="Verdana"/>
                <a:ea typeface="Verdana"/>
                <a:cs typeface="Verdana"/>
                <a:sym typeface="Verdana"/>
              </a:rPr>
              <a:t>該Profile保證不同的Bluetooth產品可以互相發現對方並建立連接。</a:t>
            </a:r>
          </a:p>
          <a:p>
            <a:pPr lvl="0">
              <a:lnSpc>
                <a:spcPct val="115000"/>
              </a:lnSpc>
              <a:spcBef>
                <a:spcPts val="0"/>
              </a:spcBef>
              <a:buClr>
                <a:schemeClr val="dk1"/>
              </a:buClr>
              <a:buSzPct val="110000"/>
              <a:buFont typeface="Arial"/>
              <a:buNone/>
            </a:pPr>
            <a:r>
              <a:rPr lang="zh-TW" sz="1000" b="1">
                <a:solidFill>
                  <a:srgbClr val="222222"/>
                </a:solidFill>
                <a:highlight>
                  <a:srgbClr val="FFFFFF"/>
                </a:highlight>
              </a:rPr>
              <a:t>Peripheral</a:t>
            </a:r>
            <a:r>
              <a:rPr lang="zh-TW" sz="1000">
                <a:solidFill>
                  <a:srgbClr val="222222"/>
                </a:solidFill>
                <a:highlight>
                  <a:srgbClr val="FFFFFF"/>
                </a:highlight>
                <a:latin typeface="Times New Roman"/>
                <a:ea typeface="Times New Roman"/>
                <a:cs typeface="Times New Roman"/>
                <a:sym typeface="Times New Roman"/>
              </a:rPr>
              <a:t>和</a:t>
            </a:r>
            <a:r>
              <a:rPr lang="zh-TW" sz="1000" b="1">
                <a:solidFill>
                  <a:srgbClr val="222222"/>
                </a:solidFill>
                <a:highlight>
                  <a:srgbClr val="FFFFFF"/>
                </a:highlight>
              </a:rPr>
              <a:t>Central</a:t>
            </a:r>
            <a:r>
              <a:rPr lang="zh-TW" sz="1000">
                <a:solidFill>
                  <a:srgbClr val="222222"/>
                </a:solidFill>
                <a:highlight>
                  <a:srgbClr val="FFFFFF"/>
                </a:highlight>
                <a:latin typeface="Times New Roman"/>
                <a:ea typeface="Times New Roman"/>
                <a:cs typeface="Times New Roman"/>
                <a:sym typeface="Times New Roman"/>
              </a:rPr>
              <a:t>：兩個設備連接後，進行通訊的角色。</a:t>
            </a:r>
            <a:r>
              <a:rPr lang="zh-TW" sz="1000">
                <a:solidFill>
                  <a:srgbClr val="222222"/>
                </a:solidFill>
                <a:highlight>
                  <a:srgbClr val="FFFFFF"/>
                </a:highlight>
              </a:rPr>
              <a:t>Peripheral</a:t>
            </a:r>
            <a:r>
              <a:rPr lang="zh-TW" sz="1000">
                <a:solidFill>
                  <a:srgbClr val="222222"/>
                </a:solidFill>
                <a:highlight>
                  <a:srgbClr val="FFFFFF"/>
                </a:highlight>
                <a:latin typeface="Times New Roman"/>
                <a:ea typeface="Times New Roman"/>
                <a:cs typeface="Times New Roman"/>
                <a:sym typeface="Times New Roman"/>
              </a:rPr>
              <a:t>通常是連接外面的設備</a:t>
            </a:r>
            <a:r>
              <a:rPr lang="zh-TW" sz="1000">
                <a:solidFill>
                  <a:srgbClr val="222222"/>
                </a:solidFill>
                <a:highlight>
                  <a:srgbClr val="FFFFFF"/>
                </a:highlight>
              </a:rPr>
              <a:t>(</a:t>
            </a:r>
            <a:r>
              <a:rPr lang="zh-TW" sz="1000">
                <a:solidFill>
                  <a:srgbClr val="222222"/>
                </a:solidFill>
                <a:highlight>
                  <a:srgbClr val="FFFFFF"/>
                </a:highlight>
                <a:latin typeface="Times New Roman"/>
                <a:ea typeface="Times New Roman"/>
                <a:cs typeface="Times New Roman"/>
                <a:sym typeface="Times New Roman"/>
              </a:rPr>
              <a:t>從設備</a:t>
            </a:r>
            <a:r>
              <a:rPr lang="zh-TW" sz="1000">
                <a:solidFill>
                  <a:srgbClr val="222222"/>
                </a:solidFill>
                <a:highlight>
                  <a:srgbClr val="FFFFFF"/>
                </a:highlight>
              </a:rPr>
              <a:t>)</a:t>
            </a:r>
            <a:r>
              <a:rPr lang="zh-TW" sz="1000">
                <a:solidFill>
                  <a:srgbClr val="222222"/>
                </a:solidFill>
                <a:highlight>
                  <a:srgbClr val="FFFFFF"/>
                </a:highlight>
                <a:latin typeface="Times New Roman"/>
                <a:ea typeface="Times New Roman"/>
                <a:cs typeface="Times New Roman"/>
                <a:sym typeface="Times New Roman"/>
              </a:rPr>
              <a:t>，例如說血壓計等等。而</a:t>
            </a:r>
            <a:r>
              <a:rPr lang="zh-TW" sz="1000">
                <a:solidFill>
                  <a:srgbClr val="222222"/>
                </a:solidFill>
                <a:highlight>
                  <a:srgbClr val="FFFFFF"/>
                </a:highlight>
              </a:rPr>
              <a:t>Central</a:t>
            </a:r>
            <a:r>
              <a:rPr lang="zh-TW" sz="1000">
                <a:solidFill>
                  <a:srgbClr val="222222"/>
                </a:solidFill>
                <a:highlight>
                  <a:srgbClr val="FFFFFF"/>
                </a:highlight>
                <a:latin typeface="Times New Roman"/>
                <a:ea typeface="Times New Roman"/>
                <a:cs typeface="Times New Roman"/>
                <a:sym typeface="Times New Roman"/>
              </a:rPr>
              <a:t>則是連接主設備，例如手機、電腦等等。</a:t>
            </a:r>
            <a:r>
              <a:rPr lang="zh-TW" sz="1000" b="1">
                <a:solidFill>
                  <a:srgbClr val="222222"/>
                </a:solidFill>
                <a:highlight>
                  <a:srgbClr val="FFFFFF"/>
                </a:highlight>
              </a:rPr>
              <a:t>Peripheral</a:t>
            </a:r>
            <a:r>
              <a:rPr lang="zh-TW" sz="1000">
                <a:solidFill>
                  <a:srgbClr val="222222"/>
                </a:solidFill>
                <a:highlight>
                  <a:srgbClr val="FFFFFF"/>
                </a:highlight>
                <a:latin typeface="Times New Roman"/>
                <a:ea typeface="Times New Roman"/>
                <a:cs typeface="Times New Roman"/>
                <a:sym typeface="Times New Roman"/>
              </a:rPr>
              <a:t>通常是</a:t>
            </a:r>
            <a:r>
              <a:rPr lang="zh-TW" sz="1000">
                <a:solidFill>
                  <a:srgbClr val="222222"/>
                </a:solidFill>
                <a:highlight>
                  <a:srgbClr val="FFFFFF"/>
                </a:highlight>
              </a:rPr>
              <a:t>ATT</a:t>
            </a:r>
            <a:r>
              <a:rPr lang="zh-TW" sz="1000">
                <a:solidFill>
                  <a:srgbClr val="222222"/>
                </a:solidFill>
                <a:highlight>
                  <a:srgbClr val="FFFFFF"/>
                </a:highlight>
                <a:latin typeface="Times New Roman"/>
                <a:ea typeface="Times New Roman"/>
                <a:cs typeface="Times New Roman"/>
                <a:sym typeface="Times New Roman"/>
              </a:rPr>
              <a:t>及</a:t>
            </a:r>
            <a:r>
              <a:rPr lang="zh-TW" sz="1000">
                <a:solidFill>
                  <a:srgbClr val="222222"/>
                </a:solidFill>
                <a:highlight>
                  <a:srgbClr val="FFFFFF"/>
                </a:highlight>
              </a:rPr>
              <a:t>GATT</a:t>
            </a:r>
            <a:r>
              <a:rPr lang="zh-TW" sz="1000">
                <a:solidFill>
                  <a:srgbClr val="222222"/>
                </a:solidFill>
                <a:highlight>
                  <a:srgbClr val="FFFFFF"/>
                </a:highlight>
                <a:latin typeface="Times New Roman"/>
                <a:ea typeface="Times New Roman"/>
                <a:cs typeface="Times New Roman"/>
                <a:sym typeface="Times New Roman"/>
              </a:rPr>
              <a:t>的</a:t>
            </a:r>
            <a:r>
              <a:rPr lang="zh-TW" sz="1000">
                <a:solidFill>
                  <a:srgbClr val="222222"/>
                </a:solidFill>
                <a:highlight>
                  <a:srgbClr val="FFFFFF"/>
                </a:highlight>
              </a:rPr>
              <a:t>Client</a:t>
            </a:r>
            <a:r>
              <a:rPr lang="zh-TW" sz="1000">
                <a:solidFill>
                  <a:srgbClr val="222222"/>
                </a:solidFill>
                <a:highlight>
                  <a:srgbClr val="FFFFFF"/>
                </a:highlight>
                <a:latin typeface="Times New Roman"/>
                <a:ea typeface="Times New Roman"/>
                <a:cs typeface="Times New Roman"/>
                <a:sym typeface="Times New Roman"/>
              </a:rPr>
              <a:t>，</a:t>
            </a:r>
            <a:r>
              <a:rPr lang="zh-TW" sz="1000" b="1">
                <a:solidFill>
                  <a:srgbClr val="222222"/>
                </a:solidFill>
                <a:highlight>
                  <a:srgbClr val="FFFFFF"/>
                </a:highlight>
              </a:rPr>
              <a:t>Central</a:t>
            </a:r>
            <a:r>
              <a:rPr lang="zh-TW" sz="1000">
                <a:solidFill>
                  <a:srgbClr val="222222"/>
                </a:solidFill>
                <a:highlight>
                  <a:srgbClr val="FFFFFF"/>
                </a:highlight>
                <a:latin typeface="Times New Roman"/>
                <a:ea typeface="Times New Roman"/>
                <a:cs typeface="Times New Roman"/>
                <a:sym typeface="Times New Roman"/>
              </a:rPr>
              <a:t>通常是</a:t>
            </a:r>
            <a:r>
              <a:rPr lang="zh-TW" sz="1000">
                <a:solidFill>
                  <a:srgbClr val="222222"/>
                </a:solidFill>
                <a:highlight>
                  <a:srgbClr val="FFFFFF"/>
                </a:highlight>
              </a:rPr>
              <a:t>ATT</a:t>
            </a:r>
            <a:r>
              <a:rPr lang="zh-TW" sz="1000">
                <a:solidFill>
                  <a:srgbClr val="222222"/>
                </a:solidFill>
                <a:highlight>
                  <a:srgbClr val="FFFFFF"/>
                </a:highlight>
                <a:latin typeface="Times New Roman"/>
                <a:ea typeface="Times New Roman"/>
                <a:cs typeface="Times New Roman"/>
                <a:sym typeface="Times New Roman"/>
              </a:rPr>
              <a:t>及</a:t>
            </a:r>
            <a:r>
              <a:rPr lang="zh-TW" sz="1000">
                <a:solidFill>
                  <a:srgbClr val="222222"/>
                </a:solidFill>
                <a:highlight>
                  <a:srgbClr val="FFFFFF"/>
                </a:highlight>
              </a:rPr>
              <a:t>GATT</a:t>
            </a:r>
            <a:r>
              <a:rPr lang="zh-TW" sz="1000">
                <a:solidFill>
                  <a:srgbClr val="222222"/>
                </a:solidFill>
                <a:highlight>
                  <a:srgbClr val="FFFFFF"/>
                </a:highlight>
                <a:latin typeface="Times New Roman"/>
                <a:ea typeface="Times New Roman"/>
                <a:cs typeface="Times New Roman"/>
                <a:sym typeface="Times New Roman"/>
              </a:rPr>
              <a:t>的</a:t>
            </a:r>
            <a:r>
              <a:rPr lang="zh-TW" sz="1000">
                <a:solidFill>
                  <a:srgbClr val="222222"/>
                </a:solidFill>
                <a:highlight>
                  <a:srgbClr val="FFFFFF"/>
                </a:highlight>
              </a:rPr>
              <a:t>Server</a:t>
            </a:r>
            <a:r>
              <a:rPr lang="zh-TW" sz="1000">
                <a:solidFill>
                  <a:srgbClr val="222222"/>
                </a:solidFill>
                <a:highlight>
                  <a:srgbClr val="FFFFFF"/>
                </a:highlight>
                <a:latin typeface="Times New Roman"/>
                <a:ea typeface="Times New Roman"/>
                <a:cs typeface="Times New Roman"/>
                <a:sym typeface="Times New Roman"/>
              </a:rPr>
              <a:t>。</a:t>
            </a:r>
          </a:p>
          <a:p>
            <a:pPr lvl="0">
              <a:spcBef>
                <a:spcPts val="0"/>
              </a:spcBef>
              <a:buNone/>
            </a:pPr>
            <a:r>
              <a:rPr lang="zh-TW" sz="1000" b="1">
                <a:solidFill>
                  <a:srgbClr val="222222"/>
                </a:solidFill>
                <a:highlight>
                  <a:srgbClr val="FFFFFF"/>
                </a:highlight>
              </a:rPr>
              <a:t>Broadcaster</a:t>
            </a:r>
            <a:r>
              <a:rPr lang="zh-TW" sz="1000">
                <a:solidFill>
                  <a:srgbClr val="222222"/>
                </a:solidFill>
                <a:highlight>
                  <a:srgbClr val="FFFFFF"/>
                </a:highlight>
                <a:latin typeface="Times New Roman"/>
                <a:ea typeface="Times New Roman"/>
                <a:cs typeface="Times New Roman"/>
                <a:sym typeface="Times New Roman"/>
              </a:rPr>
              <a:t>和</a:t>
            </a:r>
            <a:r>
              <a:rPr lang="zh-TW" sz="1000" b="1">
                <a:solidFill>
                  <a:srgbClr val="222222"/>
                </a:solidFill>
                <a:highlight>
                  <a:srgbClr val="FFFFFF"/>
                </a:highlight>
              </a:rPr>
              <a:t>Observer</a:t>
            </a:r>
            <a:r>
              <a:rPr lang="zh-TW" sz="1000">
                <a:solidFill>
                  <a:srgbClr val="222222"/>
                </a:solidFill>
                <a:highlight>
                  <a:srgbClr val="FFFFFF"/>
                </a:highlight>
                <a:latin typeface="Times New Roman"/>
                <a:ea typeface="Times New Roman"/>
                <a:cs typeface="Times New Roman"/>
                <a:sym typeface="Times New Roman"/>
              </a:rPr>
              <a:t>：兩個設備在不見連接的時後，進行通訊的角色。</a:t>
            </a:r>
            <a:r>
              <a:rPr lang="zh-TW" sz="1000">
                <a:solidFill>
                  <a:srgbClr val="222222"/>
                </a:solidFill>
                <a:highlight>
                  <a:srgbClr val="FFFFFF"/>
                </a:highlight>
              </a:rPr>
              <a:t>Broadcaster</a:t>
            </a:r>
            <a:r>
              <a:rPr lang="zh-TW" sz="1000">
                <a:solidFill>
                  <a:srgbClr val="222222"/>
                </a:solidFill>
                <a:highlight>
                  <a:srgbClr val="FFFFFF"/>
                </a:highlight>
                <a:latin typeface="Times New Roman"/>
                <a:ea typeface="Times New Roman"/>
                <a:cs typeface="Times New Roman"/>
                <a:sym typeface="Times New Roman"/>
              </a:rPr>
              <a:t>會通過一個簡單的設備，不斷的把數據丟出去，例如一個單純的溫度計。</a:t>
            </a:r>
            <a:r>
              <a:rPr lang="zh-TW" sz="1000">
                <a:solidFill>
                  <a:srgbClr val="222222"/>
                </a:solidFill>
                <a:highlight>
                  <a:srgbClr val="FFFFFF"/>
                </a:highlight>
              </a:rPr>
              <a:t>Observer</a:t>
            </a:r>
            <a:r>
              <a:rPr lang="zh-TW" sz="1000">
                <a:solidFill>
                  <a:srgbClr val="222222"/>
                </a:solidFill>
                <a:highlight>
                  <a:srgbClr val="FFFFFF"/>
                </a:highlight>
                <a:latin typeface="Times New Roman"/>
                <a:ea typeface="Times New Roman"/>
                <a:cs typeface="Times New Roman"/>
                <a:sym typeface="Times New Roman"/>
              </a:rPr>
              <a:t>則接收這些封包把相應的溫度值儲存起來。</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sz="1050" dirty="0">
                <a:solidFill>
                  <a:srgbClr val="333333"/>
                </a:solidFill>
                <a:highlight>
                  <a:srgbClr val="FFFFFF"/>
                </a:highlight>
                <a:ea typeface="Tahoma"/>
                <a:cs typeface="Times New Roman" panose="02020603050405020304" pitchFamily="18" charset="0"/>
                <a:sym typeface="Tahoma"/>
              </a:rPr>
              <a:t>There are two ways to send advertising out with GAP. The </a:t>
            </a:r>
            <a:r>
              <a:rPr lang="zh-TW" sz="1050" i="1" dirty="0">
                <a:solidFill>
                  <a:srgbClr val="333333"/>
                </a:solidFill>
                <a:highlight>
                  <a:srgbClr val="FFFFFF"/>
                </a:highlight>
                <a:ea typeface="Tahoma"/>
                <a:cs typeface="Times New Roman" panose="02020603050405020304" pitchFamily="18" charset="0"/>
                <a:sym typeface="Tahoma"/>
              </a:rPr>
              <a:t>Advertising Data</a:t>
            </a:r>
            <a:r>
              <a:rPr lang="zh-TW" sz="1050" dirty="0">
                <a:solidFill>
                  <a:srgbClr val="333333"/>
                </a:solidFill>
                <a:highlight>
                  <a:srgbClr val="FFFFFF"/>
                </a:highlight>
                <a:ea typeface="Tahoma"/>
                <a:cs typeface="Times New Roman" panose="02020603050405020304" pitchFamily="18" charset="0"/>
                <a:sym typeface="Tahoma"/>
              </a:rPr>
              <a:t> payload and the </a:t>
            </a:r>
            <a:r>
              <a:rPr lang="zh-TW" sz="1050" i="1" dirty="0">
                <a:solidFill>
                  <a:srgbClr val="333333"/>
                </a:solidFill>
                <a:highlight>
                  <a:srgbClr val="FFFFFF"/>
                </a:highlight>
                <a:ea typeface="Tahoma"/>
                <a:cs typeface="Times New Roman" panose="02020603050405020304" pitchFamily="18" charset="0"/>
                <a:sym typeface="Tahoma"/>
              </a:rPr>
              <a:t>Scan Response</a:t>
            </a:r>
            <a:r>
              <a:rPr lang="zh-TW" sz="1050" dirty="0">
                <a:solidFill>
                  <a:srgbClr val="333333"/>
                </a:solidFill>
                <a:highlight>
                  <a:srgbClr val="FFFFFF"/>
                </a:highlight>
                <a:ea typeface="Tahoma"/>
                <a:cs typeface="Times New Roman" panose="02020603050405020304" pitchFamily="18" charset="0"/>
                <a:sym typeface="Tahoma"/>
              </a:rPr>
              <a:t> payload.</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69850">
              <a:lnSpc>
                <a:spcPct val="115000"/>
              </a:lnSpc>
              <a:spcBef>
                <a:spcPts val="0"/>
              </a:spcBef>
              <a:buClr>
                <a:schemeClr val="dk1"/>
              </a:buClr>
              <a:buSzPct val="100000"/>
              <a:buFont typeface="Arial"/>
              <a:buNone/>
            </a:pPr>
            <a:r>
              <a:rPr lang="zh-TW" sz="1050" dirty="0">
                <a:solidFill>
                  <a:srgbClr val="333333"/>
                </a:solidFill>
                <a:highlight>
                  <a:srgbClr val="FFFFFF"/>
                </a:highlight>
                <a:ea typeface="Tahoma"/>
                <a:cs typeface="Times New Roman" panose="02020603050405020304" pitchFamily="18" charset="0"/>
                <a:sym typeface="Tahoma"/>
              </a:rPr>
              <a:t>A peripheral will set a specific advertising interval, and every time this interval passes, it will retransmit it's main advertising packet. A longer delays saves power but feels less responsive if the device only advertises itself once every 2 seconds instead of every 20ms.</a:t>
            </a:r>
          </a:p>
          <a:p>
            <a:pPr marL="0" lvl="0" indent="-69850">
              <a:lnSpc>
                <a:spcPct val="115000"/>
              </a:lnSpc>
              <a:spcBef>
                <a:spcPts val="0"/>
              </a:spcBef>
              <a:buClr>
                <a:schemeClr val="dk1"/>
              </a:buClr>
              <a:buSzPct val="100000"/>
              <a:buFont typeface="Arial"/>
              <a:buNone/>
            </a:pPr>
            <a:endParaRPr sz="1050" dirty="0">
              <a:solidFill>
                <a:srgbClr val="333333"/>
              </a:solidFill>
              <a:highlight>
                <a:srgbClr val="FFFFFF"/>
              </a:highlight>
              <a:ea typeface="Tahoma"/>
              <a:cs typeface="Times New Roman" panose="02020603050405020304" pitchFamily="18" charset="0"/>
              <a:sym typeface="Tahoma"/>
            </a:endParaRPr>
          </a:p>
          <a:p>
            <a:pPr lvl="0">
              <a:spcBef>
                <a:spcPts val="0"/>
              </a:spcBef>
              <a:buNone/>
            </a:pPr>
            <a:r>
              <a:rPr lang="zh-TW" sz="1050" dirty="0">
                <a:solidFill>
                  <a:srgbClr val="333333"/>
                </a:solidFill>
                <a:highlight>
                  <a:srgbClr val="FFFFFF"/>
                </a:highlight>
                <a:ea typeface="Tahoma"/>
                <a:cs typeface="Times New Roman" panose="02020603050405020304" pitchFamily="18" charset="0"/>
                <a:sym typeface="Tahoma"/>
              </a:rPr>
              <a:t>If a listening device is interested in the scan response payload (and it is available on the peripheral) it can optionally request the scan response payload, and the peripheral will respond with the additional data.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zh-TW"/>
              <a:t>這裡只列出0x01~0x06和0x19~0xFF</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6" name="Shape 4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91666"/>
              <a:buFont typeface="Arial"/>
              <a:buNone/>
            </a:pPr>
            <a:r>
              <a:rPr lang="zh-TW" sz="1200">
                <a:latin typeface="Times New Roman"/>
                <a:ea typeface="Times New Roman"/>
                <a:cs typeface="Times New Roman"/>
                <a:sym typeface="Times New Roman"/>
              </a:rPr>
              <a:t>URI(</a:t>
            </a:r>
            <a:r>
              <a:rPr lang="zh-TW" sz="1200" b="1">
                <a:solidFill>
                  <a:schemeClr val="dk1"/>
                </a:solidFill>
                <a:latin typeface="Times New Roman"/>
                <a:ea typeface="Times New Roman"/>
                <a:cs typeface="Times New Roman"/>
                <a:sym typeface="Times New Roman"/>
              </a:rPr>
              <a:t>Uniform Resource Identifier</a:t>
            </a:r>
            <a:r>
              <a:rPr lang="zh-TW" sz="1200">
                <a:latin typeface="Times New Roman"/>
                <a:ea typeface="Times New Roman"/>
                <a:cs typeface="Times New Roman"/>
                <a:sym typeface="Times New Roman"/>
              </a:rPr>
              <a:t>)</a:t>
            </a:r>
          </a:p>
          <a:p>
            <a:pPr marL="457200" lvl="0" indent="0">
              <a:spcBef>
                <a:spcPts val="0"/>
              </a:spcBef>
              <a:buNone/>
            </a:pPr>
            <a:r>
              <a:rPr lang="zh-TW" sz="1200">
                <a:solidFill>
                  <a:schemeClr val="dk1"/>
                </a:solidFill>
                <a:latin typeface="Times New Roman"/>
                <a:ea typeface="Times New Roman"/>
                <a:cs typeface="Times New Roman"/>
                <a:sym typeface="Times New Roman"/>
              </a:rPr>
              <a:t>統一資源識別元（Uniform Resource Identifier，或URI)是一個用於</a:t>
            </a:r>
            <a:r>
              <a:rPr lang="zh-TW" sz="1200">
                <a:solidFill>
                  <a:schemeClr val="dk1"/>
                </a:solidFill>
                <a:latin typeface="Times New Roman"/>
                <a:ea typeface="Times New Roman"/>
                <a:cs typeface="Times New Roman"/>
                <a:sym typeface="Times New Roman"/>
                <a:hlinkClick r:id="rId3"/>
              </a:rPr>
              <a:t>標識</a:t>
            </a:r>
            <a:r>
              <a:rPr lang="zh-TW" sz="1200">
                <a:solidFill>
                  <a:schemeClr val="dk1"/>
                </a:solidFill>
                <a:latin typeface="Times New Roman"/>
                <a:ea typeface="Times New Roman"/>
                <a:cs typeface="Times New Roman"/>
                <a:sym typeface="Times New Roman"/>
              </a:rPr>
              <a:t>某一</a:t>
            </a:r>
            <a:r>
              <a:rPr lang="zh-TW" sz="1200">
                <a:solidFill>
                  <a:schemeClr val="dk1"/>
                </a:solidFill>
                <a:latin typeface="Times New Roman"/>
                <a:ea typeface="Times New Roman"/>
                <a:cs typeface="Times New Roman"/>
                <a:sym typeface="Times New Roman"/>
                <a:hlinkClick r:id="rId4"/>
              </a:rPr>
              <a:t>網際網路</a:t>
            </a:r>
            <a:r>
              <a:rPr lang="zh-TW" sz="1200">
                <a:solidFill>
                  <a:schemeClr val="dk1"/>
                </a:solidFill>
                <a:latin typeface="Times New Roman"/>
                <a:ea typeface="Times New Roman"/>
                <a:cs typeface="Times New Roman"/>
                <a:sym typeface="Times New Roman"/>
                <a:hlinkClick r:id="rId5"/>
              </a:rPr>
              <a:t>資源</a:t>
            </a:r>
            <a:r>
              <a:rPr lang="zh-TW" sz="1200">
                <a:solidFill>
                  <a:schemeClr val="dk1"/>
                </a:solidFill>
                <a:latin typeface="Times New Roman"/>
                <a:ea typeface="Times New Roman"/>
                <a:cs typeface="Times New Roman"/>
                <a:sym typeface="Times New Roman"/>
              </a:rPr>
              <a:t>名稱的</a:t>
            </a:r>
            <a:r>
              <a:rPr lang="zh-TW" sz="1200">
                <a:solidFill>
                  <a:schemeClr val="dk1"/>
                </a:solidFill>
                <a:latin typeface="Times New Roman"/>
                <a:ea typeface="Times New Roman"/>
                <a:cs typeface="Times New Roman"/>
                <a:sym typeface="Times New Roman"/>
                <a:hlinkClick r:id="rId6"/>
              </a:rPr>
              <a:t>字串</a:t>
            </a:r>
            <a:r>
              <a:rPr lang="zh-TW" sz="1200">
                <a:solidFill>
                  <a:schemeClr val="dk1"/>
                </a:solidFill>
                <a:latin typeface="Times New Roman"/>
                <a:ea typeface="Times New Roman"/>
                <a:cs typeface="Times New Roman"/>
                <a:sym typeface="Times New Roman"/>
              </a:rPr>
              <a:t>。 該種標識允許用戶對網路中（一般指</a:t>
            </a:r>
            <a:r>
              <a:rPr lang="zh-TW" sz="1200">
                <a:solidFill>
                  <a:schemeClr val="dk1"/>
                </a:solidFill>
                <a:latin typeface="Times New Roman"/>
                <a:ea typeface="Times New Roman"/>
                <a:cs typeface="Times New Roman"/>
                <a:sym typeface="Times New Roman"/>
                <a:hlinkClick r:id="rId7"/>
              </a:rPr>
              <a:t>全球資訊網</a:t>
            </a:r>
            <a:r>
              <a:rPr lang="zh-TW" sz="1200">
                <a:solidFill>
                  <a:schemeClr val="dk1"/>
                </a:solidFill>
                <a:latin typeface="Times New Roman"/>
                <a:ea typeface="Times New Roman"/>
                <a:cs typeface="Times New Roman"/>
                <a:sym typeface="Times New Roman"/>
              </a:rPr>
              <a:t>）的資源通過特定的</a:t>
            </a:r>
            <a:r>
              <a:rPr lang="zh-TW" sz="1200">
                <a:solidFill>
                  <a:schemeClr val="dk1"/>
                </a:solidFill>
                <a:latin typeface="Times New Roman"/>
                <a:ea typeface="Times New Roman"/>
                <a:cs typeface="Times New Roman"/>
                <a:sym typeface="Times New Roman"/>
                <a:hlinkClick r:id="rId8"/>
              </a:rPr>
              <a:t>協定</a:t>
            </a:r>
            <a:r>
              <a:rPr lang="zh-TW" sz="1200">
                <a:solidFill>
                  <a:schemeClr val="dk1"/>
                </a:solidFill>
                <a:latin typeface="Times New Roman"/>
                <a:ea typeface="Times New Roman"/>
                <a:cs typeface="Times New Roman"/>
                <a:sym typeface="Times New Roman"/>
              </a:rPr>
              <a:t>進行互動操作。URI的最常見的形式是</a:t>
            </a:r>
            <a:r>
              <a:rPr lang="zh-TW" sz="1200">
                <a:solidFill>
                  <a:schemeClr val="dk1"/>
                </a:solidFill>
                <a:latin typeface="Times New Roman"/>
                <a:ea typeface="Times New Roman"/>
                <a:cs typeface="Times New Roman"/>
                <a:sym typeface="Times New Roman"/>
                <a:hlinkClick r:id="rId9"/>
              </a:rPr>
              <a:t>統一資源定位符</a:t>
            </a:r>
            <a:r>
              <a:rPr lang="zh-TW" sz="1200">
                <a:solidFill>
                  <a:schemeClr val="dk1"/>
                </a:solidFill>
                <a:latin typeface="Times New Roman"/>
                <a:ea typeface="Times New Roman"/>
                <a:cs typeface="Times New Roman"/>
                <a:sym typeface="Times New Roman"/>
              </a:rPr>
              <a:t>（URL），經常指定為非正式的網址。</a:t>
            </a:r>
          </a:p>
          <a:p>
            <a:pPr marL="457200" lvl="0" indent="0" rtl="0">
              <a:spcBef>
                <a:spcPts val="0"/>
              </a:spcBef>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7" name="Shape 4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3" name="Shape 5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0" name="Shape 5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6" name="Shape 5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2" name="Shape 5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TW">
                <a:solidFill>
                  <a:schemeClr val="dk1"/>
                </a:solidFill>
              </a:rPr>
              <a:t>The </a:t>
            </a:r>
            <a:r>
              <a:rPr lang="zh-TW" b="1">
                <a:solidFill>
                  <a:schemeClr val="dk1"/>
                </a:solidFill>
              </a:rPr>
              <a:t>Observer</a:t>
            </a:r>
            <a:r>
              <a:rPr lang="zh-TW">
                <a:solidFill>
                  <a:schemeClr val="dk1"/>
                </a:solidFill>
              </a:rPr>
              <a:t> is the opposite of the Broadcaster: it passively </a:t>
            </a:r>
            <a:r>
              <a:rPr lang="zh-TW" b="1">
                <a:solidFill>
                  <a:schemeClr val="dk1"/>
                </a:solidFill>
              </a:rPr>
              <a:t>listens</a:t>
            </a:r>
            <a:r>
              <a:rPr lang="zh-TW">
                <a:solidFill>
                  <a:schemeClr val="dk1"/>
                </a:solidFill>
              </a:rPr>
              <a:t> to BLE devices in its area and processes the data from the advertising packets it receives. It does not need a transmitter, as it sends nothing and is never meant to enter a connection.</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8" name="Shape 5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4" name="Shape 5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1" name="Shape 5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7" name="Shape 5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3" name="Shape 5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TW"/>
              <a:t>AD :</a:t>
            </a:r>
            <a:r>
              <a:rPr lang="zh-TW" i="1">
                <a:solidFill>
                  <a:schemeClr val="dk1"/>
                </a:solidFill>
              </a:rPr>
              <a:t>Advertising</a:t>
            </a:r>
            <a:r>
              <a:rPr lang="zh-TW">
                <a:solidFill>
                  <a:schemeClr val="dk1"/>
                </a:solidFill>
              </a:rPr>
              <a:t> Data Type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0" name="Shape 5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TW"/>
              <a:t>AD :</a:t>
            </a:r>
            <a:r>
              <a:rPr lang="zh-TW" i="1">
                <a:solidFill>
                  <a:schemeClr val="dk1"/>
                </a:solidFill>
              </a:rPr>
              <a:t>Advertising</a:t>
            </a:r>
            <a:r>
              <a:rPr lang="zh-TW">
                <a:solidFill>
                  <a:schemeClr val="dk1"/>
                </a:solidFill>
              </a:rPr>
              <a:t> Data Type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7" name="Shape 5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TW"/>
              <a:t>AD :</a:t>
            </a:r>
            <a:r>
              <a:rPr lang="zh-TW" i="1">
                <a:solidFill>
                  <a:schemeClr val="dk1"/>
                </a:solidFill>
              </a:rPr>
              <a:t>Advertising</a:t>
            </a:r>
            <a:r>
              <a:rPr lang="zh-TW">
                <a:solidFill>
                  <a:schemeClr val="dk1"/>
                </a:solidFill>
              </a:rPr>
              <a:t> Data Type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0" name="Shape 5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7" name="Shape 5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4" name="Shape 6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5" name="Shape 6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122371745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25978823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13126048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324590676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22754343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291965537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146117243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zh-TW" sz="1150" dirty="0">
              <a:solidFill>
                <a:srgbClr val="252525"/>
              </a:solidFill>
              <a:highlight>
                <a:srgbClr val="FFFFFF"/>
              </a:highlight>
            </a:endParaRPr>
          </a:p>
        </p:txBody>
      </p:sp>
    </p:spTree>
    <p:extLst>
      <p:ext uri="{BB962C8B-B14F-4D97-AF65-F5344CB8AC3E}">
        <p14:creationId xmlns:p14="http://schemas.microsoft.com/office/powerpoint/2010/main" val="411723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1"/>
        </a:solidFill>
        <a:effectLst/>
      </p:bgPr>
    </p:bg>
    <p:spTree>
      <p:nvGrpSpPr>
        <p:cNvPr id="1" name="Shape 18"/>
        <p:cNvGrpSpPr/>
        <p:nvPr/>
      </p:nvGrpSpPr>
      <p:grpSpPr>
        <a:xfrm>
          <a:off x="0" y="0"/>
          <a:ext cx="0" cy="0"/>
          <a:chOff x="0" y="0"/>
          <a:chExt cx="0" cy="0"/>
        </a:xfrm>
      </p:grpSpPr>
      <p:grpSp>
        <p:nvGrpSpPr>
          <p:cNvPr id="19" name="Shape 19"/>
          <p:cNvGrpSpPr/>
          <p:nvPr/>
        </p:nvGrpSpPr>
        <p:grpSpPr>
          <a:xfrm>
            <a:off x="0" y="1828800"/>
            <a:ext cx="9009012" cy="789300"/>
            <a:chOff x="0" y="2438400"/>
            <a:chExt cx="9009012" cy="1052400"/>
          </a:xfrm>
        </p:grpSpPr>
        <p:grpSp>
          <p:nvGrpSpPr>
            <p:cNvPr id="20" name="Shape 20"/>
            <p:cNvGrpSpPr/>
            <p:nvPr/>
          </p:nvGrpSpPr>
          <p:grpSpPr>
            <a:xfrm>
              <a:off x="290456" y="2546334"/>
              <a:ext cx="711151" cy="474642"/>
              <a:chOff x="1143000" y="533400"/>
              <a:chExt cx="990600" cy="685800"/>
            </a:xfrm>
          </p:grpSpPr>
          <p:sp>
            <p:nvSpPr>
              <p:cNvPr id="21" name="Shape 21"/>
              <p:cNvSpPr/>
              <p:nvPr/>
            </p:nvSpPr>
            <p:spPr>
              <a:xfrm>
                <a:off x="1143000" y="533400"/>
                <a:ext cx="609600" cy="685800"/>
              </a:xfrm>
              <a:prstGeom prst="rect">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22" name="Shape 22"/>
              <p:cNvSpPr/>
              <p:nvPr/>
            </p:nvSpPr>
            <p:spPr>
              <a:xfrm>
                <a:off x="1676400" y="533400"/>
                <a:ext cx="457200" cy="685800"/>
              </a:xfrm>
              <a:prstGeom prst="rect">
                <a:avLst/>
              </a:prstGeom>
              <a:gradFill>
                <a:gsLst>
                  <a:gs pos="0">
                    <a:schemeClr val="lt1"/>
                  </a:gs>
                  <a:gs pos="100000">
                    <a:schemeClr val="folHlink"/>
                  </a:gs>
                </a:gsLst>
                <a:lin ang="108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grpSp>
        <p:grpSp>
          <p:nvGrpSpPr>
            <p:cNvPr id="23" name="Shape 23"/>
            <p:cNvGrpSpPr/>
            <p:nvPr/>
          </p:nvGrpSpPr>
          <p:grpSpPr>
            <a:xfrm>
              <a:off x="414389" y="2968503"/>
              <a:ext cx="738225" cy="474642"/>
              <a:chOff x="1447800" y="4191000"/>
              <a:chExt cx="1066800" cy="685800"/>
            </a:xfrm>
          </p:grpSpPr>
          <p:sp>
            <p:nvSpPr>
              <p:cNvPr id="24" name="Shape 24"/>
              <p:cNvSpPr/>
              <p:nvPr/>
            </p:nvSpPr>
            <p:spPr>
              <a:xfrm>
                <a:off x="1447800" y="4191000"/>
                <a:ext cx="609600" cy="6858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25" name="Shape 25"/>
              <p:cNvSpPr/>
              <p:nvPr/>
            </p:nvSpPr>
            <p:spPr>
              <a:xfrm>
                <a:off x="1981200" y="4191000"/>
                <a:ext cx="533400" cy="685800"/>
              </a:xfrm>
              <a:prstGeom prst="rect">
                <a:avLst/>
              </a:prstGeom>
              <a:gradFill>
                <a:gsLst>
                  <a:gs pos="0">
                    <a:schemeClr val="lt1"/>
                  </a:gs>
                  <a:gs pos="100000">
                    <a:schemeClr val="accent2"/>
                  </a:gs>
                </a:gsLst>
                <a:lin ang="108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grpSp>
        <p:sp>
          <p:nvSpPr>
            <p:cNvPr id="26" name="Shape 26"/>
            <p:cNvSpPr/>
            <p:nvPr/>
          </p:nvSpPr>
          <p:spPr>
            <a:xfrm>
              <a:off x="0" y="2895600"/>
              <a:ext cx="560400" cy="422400"/>
            </a:xfrm>
            <a:prstGeom prst="rect">
              <a:avLst/>
            </a:prstGeom>
            <a:gradFill>
              <a:gsLst>
                <a:gs pos="0">
                  <a:schemeClr val="hlink"/>
                </a:gs>
                <a:gs pos="100000">
                  <a:schemeClr val="lt1"/>
                </a:gs>
              </a:gsLst>
              <a:lin ang="81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27" name="Shape 27"/>
            <p:cNvSpPr/>
            <p:nvPr/>
          </p:nvSpPr>
          <p:spPr>
            <a:xfrm>
              <a:off x="635000" y="2438400"/>
              <a:ext cx="31800" cy="1052400"/>
            </a:xfrm>
            <a:prstGeom prst="rect">
              <a:avLst/>
            </a:prstGeom>
            <a:solidFill>
              <a:schemeClr val="l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28" name="Shape 28"/>
            <p:cNvSpPr/>
            <p:nvPr/>
          </p:nvSpPr>
          <p:spPr>
            <a:xfrm rot="10800000" flipH="1">
              <a:off x="315912" y="3260787"/>
              <a:ext cx="8693100" cy="55500"/>
            </a:xfrm>
            <a:prstGeom prst="rect">
              <a:avLst/>
            </a:prstGeom>
            <a:gradFill>
              <a:gsLst>
                <a:gs pos="0">
                  <a:schemeClr val="lt1"/>
                </a:gs>
                <a:gs pos="100000">
                  <a:schemeClr val="lt2"/>
                </a:gs>
              </a:gsLst>
              <a:lin ang="108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grpSp>
      <p:sp>
        <p:nvSpPr>
          <p:cNvPr id="29" name="Shape 29"/>
          <p:cNvSpPr txBox="1">
            <a:spLocks noGrp="1"/>
          </p:cNvSpPr>
          <p:nvPr>
            <p:ph type="ctrTitle"/>
          </p:nvPr>
        </p:nvSpPr>
        <p:spPr>
          <a:xfrm>
            <a:off x="990600" y="1257300"/>
            <a:ext cx="7772400" cy="10965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44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0" marR="0" lvl="1"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5pPr>
            <a:lvl6pPr marL="0" marR="0" lvl="5"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6pPr>
            <a:lvl7pPr marL="0" marR="0" lvl="6"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7pPr>
            <a:lvl8pPr marL="0" marR="0" lvl="7"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8pPr>
            <a:lvl9pPr marL="0" marR="0" lvl="8"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9pPr>
          </a:lstStyle>
          <a:p>
            <a:endParaRPr dirty="0"/>
          </a:p>
        </p:txBody>
      </p:sp>
      <p:sp>
        <p:nvSpPr>
          <p:cNvPr id="30" name="Shape 30"/>
          <p:cNvSpPr txBox="1">
            <a:spLocks noGrp="1"/>
          </p:cNvSpPr>
          <p:nvPr>
            <p:ph type="subTitle" idx="1"/>
          </p:nvPr>
        </p:nvSpPr>
        <p:spPr>
          <a:xfrm>
            <a:off x="1371600" y="2914650"/>
            <a:ext cx="6400800" cy="1314600"/>
          </a:xfrm>
          <a:prstGeom prst="rect">
            <a:avLst/>
          </a:prstGeom>
          <a:noFill/>
          <a:ln>
            <a:noFill/>
          </a:ln>
        </p:spPr>
        <p:txBody>
          <a:bodyPr lIns="91425" tIns="91425" rIns="91425" bIns="91425" anchor="t" anchorCtr="0"/>
          <a:lstStyle>
            <a:lvl1pPr marL="342900" marR="0" lvl="0" indent="-220980" algn="l" rtl="0">
              <a:lnSpc>
                <a:spcPct val="100000"/>
              </a:lnSpc>
              <a:spcBef>
                <a:spcPts val="640"/>
              </a:spcBef>
              <a:spcAft>
                <a:spcPts val="0"/>
              </a:spcAft>
              <a:buClr>
                <a:schemeClr val="folHlink"/>
              </a:buClr>
              <a:buSzPct val="60000"/>
              <a:buFont typeface="Noto Sans Symbols"/>
              <a:buChar char="■"/>
              <a:defRPr sz="3200" b="0" i="0" u="none" strike="noStrike" cap="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742950" marR="0" lvl="1" indent="-187959" algn="l" rtl="0">
              <a:lnSpc>
                <a:spcPct val="100000"/>
              </a:lnSpc>
              <a:spcBef>
                <a:spcPts val="560"/>
              </a:spcBef>
              <a:spcAft>
                <a:spcPts val="0"/>
              </a:spcAft>
              <a:buClr>
                <a:schemeClr val="hlink"/>
              </a:buClr>
              <a:buSzPct val="55000"/>
              <a:buFont typeface="Noto Sans Symbols"/>
              <a:buChar char="■"/>
              <a:defRPr sz="2800" b="0" i="0" u="none" strike="noStrike" cap="none">
                <a:solidFill>
                  <a:schemeClr val="dk1"/>
                </a:solidFill>
                <a:latin typeface="Tahoma"/>
                <a:ea typeface="Tahoma"/>
                <a:cs typeface="Tahoma"/>
                <a:sym typeface="Tahoma"/>
              </a:defRPr>
            </a:lvl2pPr>
            <a:lvl3pPr marL="1143000" marR="0" lvl="2" indent="-152400" algn="l" rtl="0">
              <a:lnSpc>
                <a:spcPct val="100000"/>
              </a:lnSpc>
              <a:spcBef>
                <a:spcPts val="480"/>
              </a:spcBef>
              <a:spcAft>
                <a:spcPts val="0"/>
              </a:spcAft>
              <a:buClr>
                <a:schemeClr val="folHlink"/>
              </a:buClr>
              <a:buSzPct val="50000"/>
              <a:buFont typeface="Noto Sans Symbols"/>
              <a:buChar char="■"/>
              <a:defRPr sz="2400" b="0" i="0" u="none" strike="noStrike" cap="none">
                <a:solidFill>
                  <a:schemeClr val="dk1"/>
                </a:solidFill>
                <a:latin typeface="Tahoma"/>
                <a:ea typeface="Tahoma"/>
                <a:cs typeface="Tahoma"/>
                <a:sym typeface="Tahoma"/>
              </a:defRPr>
            </a:lvl3pPr>
            <a:lvl4pPr marL="1600200" marR="0" lvl="3" indent="-158750" algn="l" rtl="0">
              <a:lnSpc>
                <a:spcPct val="100000"/>
              </a:lnSpc>
              <a:spcBef>
                <a:spcPts val="400"/>
              </a:spcBef>
              <a:spcAft>
                <a:spcPts val="0"/>
              </a:spcAft>
              <a:buClr>
                <a:schemeClr val="accent2"/>
              </a:buClr>
              <a:buSzPct val="55000"/>
              <a:buFont typeface="Noto Sans Symbols"/>
              <a:buChar char="■"/>
              <a:defRPr sz="2000" b="0" i="0" u="none" strike="noStrike" cap="none">
                <a:solidFill>
                  <a:schemeClr val="dk1"/>
                </a:solidFill>
                <a:latin typeface="Tahoma"/>
                <a:ea typeface="Tahoma"/>
                <a:cs typeface="Tahoma"/>
                <a:sym typeface="Tahoma"/>
              </a:defRPr>
            </a:lvl4pPr>
            <a:lvl5pPr marL="2057400" marR="0" lvl="4"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5pPr>
            <a:lvl6pPr marL="2514600" marR="0" lvl="5"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6pPr>
            <a:lvl7pPr marL="3429000" marR="0" lvl="6"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7pPr>
            <a:lvl8pPr marL="4800600" marR="0" lvl="7"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8pPr>
            <a:lvl9pPr marL="6629400" marR="0" lvl="8"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9pPr>
          </a:lstStyle>
          <a:p>
            <a:endParaRPr dirty="0"/>
          </a:p>
        </p:txBody>
      </p:sp>
      <p:sp>
        <p:nvSpPr>
          <p:cNvPr id="31" name="Shape 31"/>
          <p:cNvSpPr txBox="1">
            <a:spLocks noGrp="1"/>
          </p:cNvSpPr>
          <p:nvPr>
            <p:ph type="dt" idx="10"/>
          </p:nvPr>
        </p:nvSpPr>
        <p:spPr>
          <a:xfrm>
            <a:off x="990600" y="4686300"/>
            <a:ext cx="1905000" cy="342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400" b="0" i="0" u="none">
                <a:solidFill>
                  <a:schemeClr val="lt2"/>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lang="zh-TW" altLang="en-US" dirty="0"/>
          </a:p>
        </p:txBody>
      </p:sp>
      <p:sp>
        <p:nvSpPr>
          <p:cNvPr id="32" name="Shape 32"/>
          <p:cNvSpPr txBox="1">
            <a:spLocks noGrp="1"/>
          </p:cNvSpPr>
          <p:nvPr>
            <p:ph type="ftr" idx="11"/>
          </p:nvPr>
        </p:nvSpPr>
        <p:spPr>
          <a:xfrm>
            <a:off x="3429000" y="4686300"/>
            <a:ext cx="2895600" cy="3429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None/>
              <a:defRPr sz="1400" b="0" i="0" u="none">
                <a:solidFill>
                  <a:schemeClr val="lt2"/>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lang="zh-TW" altLang="en-US" dirty="0"/>
          </a:p>
        </p:txBody>
      </p:sp>
      <p:sp>
        <p:nvSpPr>
          <p:cNvPr id="33" name="Shape 33"/>
          <p:cNvSpPr txBox="1">
            <a:spLocks noGrp="1"/>
          </p:cNvSpPr>
          <p:nvPr>
            <p:ph type="sldNum" idx="12"/>
          </p:nvPr>
        </p:nvSpPr>
        <p:spPr>
          <a:xfrm>
            <a:off x="6858000" y="4686300"/>
            <a:ext cx="1905000" cy="342900"/>
          </a:xfrm>
          <a:prstGeom prst="rect">
            <a:avLst/>
          </a:prstGeom>
          <a:noFill/>
          <a:ln>
            <a:noFill/>
          </a:ln>
        </p:spPr>
        <p:txBody>
          <a:bodyPr lIns="91425" tIns="45700" rIns="91425" bIns="45700" anchor="b" anchorCtr="0">
            <a:noAutofit/>
          </a:bodyPr>
          <a:lstStyle>
            <a:lvl1pPr>
              <a:defRPr>
                <a:latin typeface="Times New Roman" panose="02020603050405020304" pitchFamily="18" charset="0"/>
                <a:cs typeface="Times New Roman" panose="02020603050405020304" pitchFamily="18" charset="0"/>
              </a:defRPr>
            </a:lvl1pPr>
          </a:lstStyle>
          <a:p>
            <a:pPr algn="r">
              <a:buClr>
                <a:schemeClr val="lt2"/>
              </a:buClr>
              <a:buSzPct val="25000"/>
              <a:buFont typeface="Tahoma"/>
              <a:buNone/>
            </a:pPr>
            <a:fld id="{00000000-1234-1234-1234-123412341234}" type="slidenum">
              <a:rPr lang="zh-TW" smtClean="0">
                <a:solidFill>
                  <a:schemeClr val="lt2"/>
                </a:solidFill>
                <a:ea typeface="Tahoma"/>
                <a:sym typeface="Tahoma"/>
              </a:rPr>
              <a:pPr algn="r">
                <a:buClr>
                  <a:schemeClr val="lt2"/>
                </a:buClr>
                <a:buSzPct val="25000"/>
                <a:buFont typeface="Tahoma"/>
                <a:buNone/>
              </a:pPr>
              <a:t>‹#›</a:t>
            </a:fld>
            <a:endParaRPr lang="zh-TW" dirty="0">
              <a:solidFill>
                <a:schemeClr val="lt2"/>
              </a:solidFill>
              <a:ea typeface="Tahoma"/>
              <a:sym typeface="Tahom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150937" y="160734"/>
            <a:ext cx="7793100" cy="10965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44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0" marR="0" lvl="1"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5pPr>
            <a:lvl6pPr marL="0" marR="0" lvl="5"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6pPr>
            <a:lvl7pPr marL="0" marR="0" lvl="6"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7pPr>
            <a:lvl8pPr marL="0" marR="0" lvl="7"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8pPr>
            <a:lvl9pPr marL="0" marR="0" lvl="8"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9pPr>
          </a:lstStyle>
          <a:p>
            <a:endParaRPr dirty="0"/>
          </a:p>
        </p:txBody>
      </p:sp>
      <p:sp>
        <p:nvSpPr>
          <p:cNvPr id="36" name="Shape 36"/>
          <p:cNvSpPr txBox="1">
            <a:spLocks noGrp="1"/>
          </p:cNvSpPr>
          <p:nvPr>
            <p:ph type="body" idx="1"/>
          </p:nvPr>
        </p:nvSpPr>
        <p:spPr>
          <a:xfrm>
            <a:off x="1182687" y="1513283"/>
            <a:ext cx="7772400" cy="3086100"/>
          </a:xfrm>
          <a:prstGeom prst="rect">
            <a:avLst/>
          </a:prstGeom>
          <a:noFill/>
          <a:ln>
            <a:noFill/>
          </a:ln>
        </p:spPr>
        <p:txBody>
          <a:bodyPr lIns="91425" tIns="91425" rIns="91425" bIns="91425" anchor="t" anchorCtr="0"/>
          <a:lstStyle>
            <a:lvl1pPr marL="342900" marR="0" lvl="0" indent="-220980" algn="l" rtl="0">
              <a:lnSpc>
                <a:spcPct val="100000"/>
              </a:lnSpc>
              <a:spcBef>
                <a:spcPts val="640"/>
              </a:spcBef>
              <a:spcAft>
                <a:spcPts val="0"/>
              </a:spcAft>
              <a:buClr>
                <a:schemeClr val="folHlink"/>
              </a:buClr>
              <a:buSzPct val="60000"/>
              <a:buFont typeface="Noto Sans Symbols"/>
              <a:buChar char="■"/>
              <a:defRPr sz="3200" b="0" i="0" u="none" strike="noStrike" cap="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742950" marR="0" lvl="1" indent="-187959" algn="l" rtl="0">
              <a:lnSpc>
                <a:spcPct val="100000"/>
              </a:lnSpc>
              <a:spcBef>
                <a:spcPts val="560"/>
              </a:spcBef>
              <a:spcAft>
                <a:spcPts val="0"/>
              </a:spcAft>
              <a:buClr>
                <a:schemeClr val="hlink"/>
              </a:buClr>
              <a:buSzPct val="55000"/>
              <a:buFont typeface="Noto Sans Symbols"/>
              <a:buChar char="■"/>
              <a:defRPr sz="2800" b="0" i="0" u="none" strike="noStrike" cap="none">
                <a:solidFill>
                  <a:schemeClr val="dk1"/>
                </a:solidFill>
                <a:latin typeface="Tahoma"/>
                <a:ea typeface="Tahoma"/>
                <a:cs typeface="Tahoma"/>
                <a:sym typeface="Tahoma"/>
              </a:defRPr>
            </a:lvl2pPr>
            <a:lvl3pPr marL="1143000" marR="0" lvl="2" indent="-152400" algn="l" rtl="0">
              <a:lnSpc>
                <a:spcPct val="100000"/>
              </a:lnSpc>
              <a:spcBef>
                <a:spcPts val="480"/>
              </a:spcBef>
              <a:spcAft>
                <a:spcPts val="0"/>
              </a:spcAft>
              <a:buClr>
                <a:schemeClr val="folHlink"/>
              </a:buClr>
              <a:buSzPct val="50000"/>
              <a:buFont typeface="Noto Sans Symbols"/>
              <a:buChar char="■"/>
              <a:defRPr sz="2400" b="0" i="0" u="none" strike="noStrike" cap="none">
                <a:solidFill>
                  <a:schemeClr val="dk1"/>
                </a:solidFill>
                <a:latin typeface="Tahoma"/>
                <a:ea typeface="Tahoma"/>
                <a:cs typeface="Tahoma"/>
                <a:sym typeface="Tahoma"/>
              </a:defRPr>
            </a:lvl3pPr>
            <a:lvl4pPr marL="1600200" marR="0" lvl="3" indent="-158750" algn="l" rtl="0">
              <a:lnSpc>
                <a:spcPct val="100000"/>
              </a:lnSpc>
              <a:spcBef>
                <a:spcPts val="400"/>
              </a:spcBef>
              <a:spcAft>
                <a:spcPts val="0"/>
              </a:spcAft>
              <a:buClr>
                <a:schemeClr val="accent2"/>
              </a:buClr>
              <a:buSzPct val="55000"/>
              <a:buFont typeface="Noto Sans Symbols"/>
              <a:buChar char="■"/>
              <a:defRPr sz="2000" b="0" i="0" u="none" strike="noStrike" cap="none">
                <a:solidFill>
                  <a:schemeClr val="dk1"/>
                </a:solidFill>
                <a:latin typeface="Tahoma"/>
                <a:ea typeface="Tahoma"/>
                <a:cs typeface="Tahoma"/>
                <a:sym typeface="Tahoma"/>
              </a:defRPr>
            </a:lvl4pPr>
            <a:lvl5pPr marL="2057400" marR="0" lvl="4"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5pPr>
            <a:lvl6pPr marL="2514600" marR="0" lvl="5"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6pPr>
            <a:lvl7pPr marL="3429000" marR="0" lvl="6"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7pPr>
            <a:lvl8pPr marL="4800600" marR="0" lvl="7"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8pPr>
            <a:lvl9pPr marL="6629400" marR="0" lvl="8"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9pPr>
          </a:lstStyle>
          <a:p>
            <a:endParaRPr dirty="0"/>
          </a:p>
        </p:txBody>
      </p:sp>
      <p:sp>
        <p:nvSpPr>
          <p:cNvPr id="37" name="Shape 37"/>
          <p:cNvSpPr txBox="1">
            <a:spLocks noGrp="1"/>
          </p:cNvSpPr>
          <p:nvPr>
            <p:ph type="dt" idx="10"/>
          </p:nvPr>
        </p:nvSpPr>
        <p:spPr>
          <a:xfrm>
            <a:off x="1162050" y="4682727"/>
            <a:ext cx="1905000" cy="342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400" b="0" i="0" u="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lang="zh-TW" altLang="en-US" dirty="0"/>
          </a:p>
        </p:txBody>
      </p:sp>
      <p:sp>
        <p:nvSpPr>
          <p:cNvPr id="38" name="Shape 38"/>
          <p:cNvSpPr txBox="1">
            <a:spLocks noGrp="1"/>
          </p:cNvSpPr>
          <p:nvPr>
            <p:ph type="ftr" idx="11"/>
          </p:nvPr>
        </p:nvSpPr>
        <p:spPr>
          <a:xfrm>
            <a:off x="3657600" y="4682727"/>
            <a:ext cx="2895600" cy="3429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None/>
              <a:defRPr sz="1400" b="0" i="0" u="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lang="zh-TW" altLang="en-US" dirty="0"/>
          </a:p>
        </p:txBody>
      </p:sp>
      <p:sp>
        <p:nvSpPr>
          <p:cNvPr id="39" name="Shape 39"/>
          <p:cNvSpPr txBox="1">
            <a:spLocks noGrp="1"/>
          </p:cNvSpPr>
          <p:nvPr>
            <p:ph type="sldNum" idx="12"/>
          </p:nvPr>
        </p:nvSpPr>
        <p:spPr>
          <a:xfrm>
            <a:off x="7042150" y="4682727"/>
            <a:ext cx="1905000" cy="342900"/>
          </a:xfrm>
          <a:prstGeom prst="rect">
            <a:avLst/>
          </a:prstGeom>
          <a:noFill/>
          <a:ln>
            <a:noFill/>
          </a:ln>
        </p:spPr>
        <p:txBody>
          <a:bodyPr lIns="91425" tIns="45700" rIns="91425" bIns="45700" anchor="b" anchorCtr="0">
            <a:noAutofit/>
          </a:bodyPr>
          <a:lstStyle>
            <a:lvl1pPr>
              <a:defRPr>
                <a:latin typeface="Times New Roman" panose="02020603050405020304" pitchFamily="18" charset="0"/>
                <a:cs typeface="Times New Roman" panose="02020603050405020304" pitchFamily="18" charset="0"/>
              </a:defRPr>
            </a:lvl1pPr>
          </a:lstStyle>
          <a:p>
            <a:pPr algn="r">
              <a:buSzPct val="25000"/>
            </a:pPr>
            <a:fld id="{00000000-1234-1234-1234-123412341234}" type="slidenum">
              <a:rPr lang="zh-TW" smtClean="0">
                <a:solidFill>
                  <a:schemeClr val="dk1"/>
                </a:solidFill>
                <a:ea typeface="Tahoma"/>
                <a:sym typeface="Tahoma"/>
              </a:rPr>
              <a:pPr algn="r">
                <a:buSzPct val="25000"/>
              </a:pPr>
              <a:t>‹#›</a:t>
            </a:fld>
            <a:endParaRPr lang="zh-TW" dirty="0">
              <a:solidFill>
                <a:schemeClr val="dk1"/>
              </a:solidFill>
              <a:ea typeface="Tahoma"/>
              <a:sym typeface="Tahom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text on left, text on right">
    <p:spTree>
      <p:nvGrpSpPr>
        <p:cNvPr id="1" name="Shape 40"/>
        <p:cNvGrpSpPr/>
        <p:nvPr/>
      </p:nvGrpSpPr>
      <p:grpSpPr>
        <a:xfrm>
          <a:off x="0" y="0"/>
          <a:ext cx="0" cy="0"/>
          <a:chOff x="0" y="0"/>
          <a:chExt cx="0" cy="0"/>
        </a:xfrm>
      </p:grpSpPr>
      <p:sp>
        <p:nvSpPr>
          <p:cNvPr id="41" name="Shape 41"/>
          <p:cNvSpPr txBox="1">
            <a:spLocks noGrp="1"/>
          </p:cNvSpPr>
          <p:nvPr>
            <p:ph type="dt" idx="10"/>
          </p:nvPr>
        </p:nvSpPr>
        <p:spPr>
          <a:xfrm>
            <a:off x="1162050" y="4682727"/>
            <a:ext cx="1905000" cy="342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400" b="0" i="0" u="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lang="zh-TW" altLang="en-US" dirty="0"/>
          </a:p>
        </p:txBody>
      </p:sp>
      <p:sp>
        <p:nvSpPr>
          <p:cNvPr id="42" name="Shape 42"/>
          <p:cNvSpPr txBox="1">
            <a:spLocks noGrp="1"/>
          </p:cNvSpPr>
          <p:nvPr>
            <p:ph type="ftr" idx="11"/>
          </p:nvPr>
        </p:nvSpPr>
        <p:spPr>
          <a:xfrm>
            <a:off x="3657600" y="4682727"/>
            <a:ext cx="2895600" cy="3429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None/>
              <a:defRPr sz="1400" b="0" i="0" u="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lang="zh-TW" altLang="en-US" dirty="0"/>
          </a:p>
        </p:txBody>
      </p:sp>
      <p:sp>
        <p:nvSpPr>
          <p:cNvPr id="43" name="Shape 43"/>
          <p:cNvSpPr txBox="1">
            <a:spLocks noGrp="1"/>
          </p:cNvSpPr>
          <p:nvPr>
            <p:ph type="sldNum" idx="12"/>
          </p:nvPr>
        </p:nvSpPr>
        <p:spPr>
          <a:xfrm>
            <a:off x="7042150" y="4682727"/>
            <a:ext cx="1905000" cy="342900"/>
          </a:xfrm>
          <a:prstGeom prst="rect">
            <a:avLst/>
          </a:prstGeom>
          <a:noFill/>
          <a:ln>
            <a:noFill/>
          </a:ln>
        </p:spPr>
        <p:txBody>
          <a:bodyPr lIns="91425" tIns="45700" rIns="91425" bIns="45700" anchor="b" anchorCtr="0">
            <a:noAutofit/>
          </a:bodyPr>
          <a:lstStyle>
            <a:lvl1pPr>
              <a:defRPr>
                <a:latin typeface="Times New Roman" panose="02020603050405020304" pitchFamily="18" charset="0"/>
                <a:cs typeface="Times New Roman" panose="02020603050405020304" pitchFamily="18" charset="0"/>
              </a:defRPr>
            </a:lvl1pPr>
          </a:lstStyle>
          <a:p>
            <a:pPr algn="r">
              <a:buSzPct val="25000"/>
            </a:pPr>
            <a:fld id="{00000000-1234-1234-1234-123412341234}" type="slidenum">
              <a:rPr lang="zh-TW" smtClean="0">
                <a:solidFill>
                  <a:schemeClr val="dk1"/>
                </a:solidFill>
                <a:ea typeface="Tahoma"/>
                <a:sym typeface="Tahoma"/>
              </a:rPr>
              <a:pPr algn="r">
                <a:buSzPct val="25000"/>
              </a:pPr>
              <a:t>‹#›</a:t>
            </a:fld>
            <a:endParaRPr lang="zh-TW" dirty="0">
              <a:solidFill>
                <a:schemeClr val="dk1"/>
              </a:solidFill>
              <a:ea typeface="Tahoma"/>
              <a:sym typeface="Tahoma"/>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p:nvPr/>
        </p:nvSpPr>
        <p:spPr>
          <a:xfrm>
            <a:off x="417512" y="823912"/>
            <a:ext cx="438300" cy="3561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7" name="Shape 7"/>
          <p:cNvSpPr txBox="1"/>
          <p:nvPr/>
        </p:nvSpPr>
        <p:spPr>
          <a:xfrm>
            <a:off x="800100" y="823912"/>
            <a:ext cx="328500" cy="356100"/>
          </a:xfrm>
          <a:prstGeom prst="rect">
            <a:avLst/>
          </a:prstGeom>
          <a:gradFill>
            <a:gsLst>
              <a:gs pos="0">
                <a:schemeClr val="lt1"/>
              </a:gs>
              <a:gs pos="100000">
                <a:schemeClr val="accent2"/>
              </a:gs>
            </a:gsLst>
            <a:lin ang="108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8" name="Shape 8"/>
          <p:cNvSpPr txBox="1"/>
          <p:nvPr/>
        </p:nvSpPr>
        <p:spPr>
          <a:xfrm>
            <a:off x="541337" y="1140618"/>
            <a:ext cx="422400" cy="356100"/>
          </a:xfrm>
          <a:prstGeom prst="rect">
            <a:avLst/>
          </a:prstGeom>
          <a:solidFill>
            <a:schemeClr val="folHlink"/>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9" name="Shape 9"/>
          <p:cNvSpPr txBox="1"/>
          <p:nvPr/>
        </p:nvSpPr>
        <p:spPr>
          <a:xfrm>
            <a:off x="911225" y="1140618"/>
            <a:ext cx="368400" cy="356100"/>
          </a:xfrm>
          <a:prstGeom prst="rect">
            <a:avLst/>
          </a:prstGeom>
          <a:gradFill>
            <a:gsLst>
              <a:gs pos="0">
                <a:schemeClr val="lt1"/>
              </a:gs>
              <a:gs pos="100000">
                <a:schemeClr val="folHlink"/>
              </a:gs>
            </a:gsLst>
            <a:lin ang="108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0" name="Shape 10"/>
          <p:cNvSpPr txBox="1"/>
          <p:nvPr/>
        </p:nvSpPr>
        <p:spPr>
          <a:xfrm>
            <a:off x="127000" y="1085850"/>
            <a:ext cx="560400" cy="316800"/>
          </a:xfrm>
          <a:prstGeom prst="rect">
            <a:avLst/>
          </a:prstGeom>
          <a:gradFill>
            <a:gsLst>
              <a:gs pos="0">
                <a:schemeClr val="hlink"/>
              </a:gs>
              <a:gs pos="100000">
                <a:schemeClr val="lt1"/>
              </a:gs>
            </a:gsLst>
            <a:lin ang="81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1" name="Shape 11"/>
          <p:cNvSpPr txBox="1"/>
          <p:nvPr/>
        </p:nvSpPr>
        <p:spPr>
          <a:xfrm>
            <a:off x="762000" y="742950"/>
            <a:ext cx="31800" cy="789300"/>
          </a:xfrm>
          <a:prstGeom prst="rect">
            <a:avLst/>
          </a:prstGeom>
          <a:solidFill>
            <a:schemeClr val="l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2" name="Shape 12"/>
          <p:cNvSpPr txBox="1"/>
          <p:nvPr/>
        </p:nvSpPr>
        <p:spPr>
          <a:xfrm>
            <a:off x="442912" y="1335881"/>
            <a:ext cx="8226300" cy="23700"/>
          </a:xfrm>
          <a:prstGeom prst="rect">
            <a:avLst/>
          </a:prstGeom>
          <a:gradFill>
            <a:gsLst>
              <a:gs pos="0">
                <a:schemeClr val="lt1"/>
              </a:gs>
              <a:gs pos="100000">
                <a:schemeClr val="lt2"/>
              </a:gs>
            </a:gsLst>
            <a:lin ang="10800000" scaled="0"/>
          </a:gra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3" name="Shape 13"/>
          <p:cNvSpPr txBox="1">
            <a:spLocks noGrp="1"/>
          </p:cNvSpPr>
          <p:nvPr>
            <p:ph type="title"/>
          </p:nvPr>
        </p:nvSpPr>
        <p:spPr>
          <a:xfrm>
            <a:off x="1150937" y="160734"/>
            <a:ext cx="7793100" cy="10965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1pPr>
            <a:lvl2pPr marL="0" marR="0" lvl="1"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2pPr>
            <a:lvl3pPr marL="0" marR="0" lvl="2"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3pPr>
            <a:lvl4pPr marL="0" marR="0" lvl="3"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4pPr>
            <a:lvl5pPr marL="0" marR="0" lvl="4"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5pPr>
            <a:lvl6pPr marL="0" marR="0" lvl="5"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6pPr>
            <a:lvl7pPr marL="0" marR="0" lvl="6"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7pPr>
            <a:lvl8pPr marL="0" marR="0" lvl="7"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8pPr>
            <a:lvl9pPr marL="0" marR="0" lvl="8" indent="0" algn="l" rtl="0">
              <a:lnSpc>
                <a:spcPct val="100000"/>
              </a:lnSpc>
              <a:spcBef>
                <a:spcPts val="0"/>
              </a:spcBef>
              <a:spcAft>
                <a:spcPts val="0"/>
              </a:spcAft>
              <a:buNone/>
              <a:defRPr sz="4400" b="0" i="0" u="none" strike="noStrike" cap="none">
                <a:solidFill>
                  <a:schemeClr val="dk2"/>
                </a:solidFill>
                <a:latin typeface="Tahoma"/>
                <a:ea typeface="Tahoma"/>
                <a:cs typeface="Tahoma"/>
                <a:sym typeface="Tahoma"/>
              </a:defRPr>
            </a:lvl9pPr>
          </a:lstStyle>
          <a:p>
            <a:endParaRPr dirty="0"/>
          </a:p>
        </p:txBody>
      </p:sp>
      <p:sp>
        <p:nvSpPr>
          <p:cNvPr id="14" name="Shape 14"/>
          <p:cNvSpPr txBox="1">
            <a:spLocks noGrp="1"/>
          </p:cNvSpPr>
          <p:nvPr>
            <p:ph type="body" idx="1"/>
          </p:nvPr>
        </p:nvSpPr>
        <p:spPr>
          <a:xfrm>
            <a:off x="1182687" y="1513283"/>
            <a:ext cx="7772400" cy="3086100"/>
          </a:xfrm>
          <a:prstGeom prst="rect">
            <a:avLst/>
          </a:prstGeom>
          <a:noFill/>
          <a:ln>
            <a:noFill/>
          </a:ln>
        </p:spPr>
        <p:txBody>
          <a:bodyPr lIns="91425" tIns="91425" rIns="91425" bIns="91425" anchor="t" anchorCtr="0"/>
          <a:lstStyle>
            <a:lvl1pPr marL="342900" marR="0" lvl="0" indent="-220980" algn="l" rtl="0">
              <a:lnSpc>
                <a:spcPct val="100000"/>
              </a:lnSpc>
              <a:spcBef>
                <a:spcPts val="640"/>
              </a:spcBef>
              <a:spcAft>
                <a:spcPts val="0"/>
              </a:spcAft>
              <a:buClr>
                <a:schemeClr val="folHlink"/>
              </a:buClr>
              <a:buSzPct val="60000"/>
              <a:buFont typeface="Noto Sans Symbols"/>
              <a:buChar char="■"/>
              <a:defRPr sz="3200" b="0" i="0" u="none" strike="noStrike" cap="none">
                <a:solidFill>
                  <a:schemeClr val="dk1"/>
                </a:solidFill>
                <a:latin typeface="Tahoma"/>
                <a:ea typeface="Tahoma"/>
                <a:cs typeface="Tahoma"/>
                <a:sym typeface="Tahoma"/>
              </a:defRPr>
            </a:lvl1pPr>
            <a:lvl2pPr marL="742950" marR="0" lvl="1" indent="-187959" algn="l" rtl="0">
              <a:lnSpc>
                <a:spcPct val="100000"/>
              </a:lnSpc>
              <a:spcBef>
                <a:spcPts val="560"/>
              </a:spcBef>
              <a:spcAft>
                <a:spcPts val="0"/>
              </a:spcAft>
              <a:buClr>
                <a:schemeClr val="hlink"/>
              </a:buClr>
              <a:buSzPct val="55000"/>
              <a:buFont typeface="Noto Sans Symbols"/>
              <a:buChar char="■"/>
              <a:defRPr sz="2800" b="0" i="0" u="none" strike="noStrike" cap="none">
                <a:solidFill>
                  <a:schemeClr val="dk1"/>
                </a:solidFill>
                <a:latin typeface="Tahoma"/>
                <a:ea typeface="Tahoma"/>
                <a:cs typeface="Tahoma"/>
                <a:sym typeface="Tahoma"/>
              </a:defRPr>
            </a:lvl2pPr>
            <a:lvl3pPr marL="1143000" marR="0" lvl="2" indent="-152400" algn="l" rtl="0">
              <a:lnSpc>
                <a:spcPct val="100000"/>
              </a:lnSpc>
              <a:spcBef>
                <a:spcPts val="480"/>
              </a:spcBef>
              <a:spcAft>
                <a:spcPts val="0"/>
              </a:spcAft>
              <a:buClr>
                <a:schemeClr val="folHlink"/>
              </a:buClr>
              <a:buSzPct val="50000"/>
              <a:buFont typeface="Noto Sans Symbols"/>
              <a:buChar char="■"/>
              <a:defRPr sz="2400" b="0" i="0" u="none" strike="noStrike" cap="none">
                <a:solidFill>
                  <a:schemeClr val="dk1"/>
                </a:solidFill>
                <a:latin typeface="Tahoma"/>
                <a:ea typeface="Tahoma"/>
                <a:cs typeface="Tahoma"/>
                <a:sym typeface="Tahoma"/>
              </a:defRPr>
            </a:lvl3pPr>
            <a:lvl4pPr marL="1600200" marR="0" lvl="3" indent="-158750" algn="l" rtl="0">
              <a:lnSpc>
                <a:spcPct val="100000"/>
              </a:lnSpc>
              <a:spcBef>
                <a:spcPts val="400"/>
              </a:spcBef>
              <a:spcAft>
                <a:spcPts val="0"/>
              </a:spcAft>
              <a:buClr>
                <a:schemeClr val="accent2"/>
              </a:buClr>
              <a:buSzPct val="55000"/>
              <a:buFont typeface="Noto Sans Symbols"/>
              <a:buChar char="■"/>
              <a:defRPr sz="2000" b="0" i="0" u="none" strike="noStrike" cap="none">
                <a:solidFill>
                  <a:schemeClr val="dk1"/>
                </a:solidFill>
                <a:latin typeface="Tahoma"/>
                <a:ea typeface="Tahoma"/>
                <a:cs typeface="Tahoma"/>
                <a:sym typeface="Tahoma"/>
              </a:defRPr>
            </a:lvl4pPr>
            <a:lvl5pPr marL="2057400" marR="0" lvl="4"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5pPr>
            <a:lvl6pPr marL="2514600" marR="0" lvl="5"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6pPr>
            <a:lvl7pPr marL="3429000" marR="0" lvl="6"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7pPr>
            <a:lvl8pPr marL="4800600" marR="0" lvl="7"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8pPr>
            <a:lvl9pPr marL="6629400" marR="0" lvl="8" indent="-1651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9pPr>
          </a:lstStyle>
          <a:p>
            <a:endParaRPr dirty="0"/>
          </a:p>
        </p:txBody>
      </p:sp>
      <p:sp>
        <p:nvSpPr>
          <p:cNvPr id="15" name="Shape 15"/>
          <p:cNvSpPr txBox="1">
            <a:spLocks noGrp="1"/>
          </p:cNvSpPr>
          <p:nvPr>
            <p:ph type="dt" idx="10"/>
          </p:nvPr>
        </p:nvSpPr>
        <p:spPr>
          <a:xfrm>
            <a:off x="1162050" y="4682727"/>
            <a:ext cx="1905000" cy="3429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1400" b="0" i="0" u="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lang="zh-TW" altLang="en-US" dirty="0"/>
          </a:p>
        </p:txBody>
      </p:sp>
      <p:sp>
        <p:nvSpPr>
          <p:cNvPr id="16" name="Shape 16"/>
          <p:cNvSpPr txBox="1">
            <a:spLocks noGrp="1"/>
          </p:cNvSpPr>
          <p:nvPr>
            <p:ph type="ftr" idx="11"/>
          </p:nvPr>
        </p:nvSpPr>
        <p:spPr>
          <a:xfrm>
            <a:off x="3657600" y="4682727"/>
            <a:ext cx="2895600" cy="3429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None/>
              <a:defRPr sz="1400" b="0" i="0" u="none">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ahoma"/>
              </a:defRPr>
            </a:lvl1pPr>
            <a:lvl2pPr marL="457200" marR="0" lvl="1"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1800" b="0" i="0" u="none" strike="noStrike" cap="none">
                <a:solidFill>
                  <a:schemeClr val="dk1"/>
                </a:solidFill>
                <a:latin typeface="Arial"/>
                <a:ea typeface="Arial"/>
                <a:cs typeface="Arial"/>
                <a:sym typeface="Arial"/>
              </a:defRPr>
            </a:lvl9pPr>
          </a:lstStyle>
          <a:p>
            <a:endParaRPr lang="zh-TW" altLang="en-US" dirty="0"/>
          </a:p>
        </p:txBody>
      </p:sp>
      <p:sp>
        <p:nvSpPr>
          <p:cNvPr id="17" name="Shape 17"/>
          <p:cNvSpPr txBox="1">
            <a:spLocks noGrp="1"/>
          </p:cNvSpPr>
          <p:nvPr>
            <p:ph type="sldNum" idx="12"/>
          </p:nvPr>
        </p:nvSpPr>
        <p:spPr>
          <a:xfrm>
            <a:off x="7042150" y="4682727"/>
            <a:ext cx="1905000" cy="342900"/>
          </a:xfrm>
          <a:prstGeom prst="rect">
            <a:avLst/>
          </a:prstGeom>
          <a:noFill/>
          <a:ln>
            <a:noFill/>
          </a:ln>
        </p:spPr>
        <p:txBody>
          <a:bodyPr lIns="91425" tIns="45700" rIns="91425" bIns="45700" anchor="b" anchorCtr="0">
            <a:noAutofit/>
          </a:bodyPr>
          <a:lstStyle>
            <a:lvl1pPr>
              <a:defRPr>
                <a:latin typeface="Times New Roman" panose="02020603050405020304" pitchFamily="18" charset="0"/>
                <a:cs typeface="Times New Roman" panose="02020603050405020304" pitchFamily="18" charset="0"/>
              </a:defRPr>
            </a:lvl1pPr>
          </a:lstStyle>
          <a:p>
            <a:pPr algn="r">
              <a:buClr>
                <a:schemeClr val="dk1"/>
              </a:buClr>
              <a:buSzPct val="25000"/>
              <a:buFont typeface="Tahoma"/>
              <a:buNone/>
            </a:pPr>
            <a:fld id="{00000000-1234-1234-1234-123412341234}" type="slidenum">
              <a:rPr lang="zh-TW" smtClean="0">
                <a:solidFill>
                  <a:schemeClr val="dk1"/>
                </a:solidFill>
                <a:ea typeface="Tahoma"/>
                <a:sym typeface="Tahoma"/>
              </a:rPr>
              <a:pPr algn="r">
                <a:buClr>
                  <a:schemeClr val="dk1"/>
                </a:buClr>
                <a:buSzPct val="25000"/>
                <a:buFont typeface="Tahoma"/>
                <a:buNone/>
              </a:pPr>
              <a:t>‹#›</a:t>
            </a:fld>
            <a:endParaRPr lang="zh-TW" dirty="0">
              <a:solidFill>
                <a:schemeClr val="dk1"/>
              </a:solidFill>
              <a:ea typeface="Tahoma"/>
              <a:sym typeface="Tahom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8" Type="http://schemas.openxmlformats.org/officeDocument/2006/relationships/hyperlink" Target="https://www.bluetooth.com/" TargetMode="External"/><Relationship Id="rId13" Type="http://schemas.openxmlformats.org/officeDocument/2006/relationships/hyperlink" Target="http://www.newelectronics.co.uk/electronics-technology/connecting-to-the-internet-just-got-even-easier-says-the-bluetooth-sig/73741/" TargetMode="External"/><Relationship Id="rId3" Type="http://schemas.openxmlformats.org/officeDocument/2006/relationships/hyperlink" Target="https://en.wikipedia.org/wiki/Bluetooth#Bluetooth_v3.0_.2B_HS" TargetMode="External"/><Relationship Id="rId7" Type="http://schemas.openxmlformats.org/officeDocument/2006/relationships/hyperlink" Target="https://www.safaribooksonline.com/library/view/getting-started-with/9781491900550/ch01.html" TargetMode="External"/><Relationship Id="rId12" Type="http://schemas.openxmlformats.org/officeDocument/2006/relationships/hyperlink" Target="http://www.trustedreviews.com/opinions/bluetooth-4-1-what-is-it-and-why-should-you-care" TargetMode="External"/><Relationship Id="rId2" Type="http://schemas.openxmlformats.org/officeDocument/2006/relationships/notesSlide" Target="../notesSlides/notesSlide135.xml"/><Relationship Id="rId1" Type="http://schemas.openxmlformats.org/officeDocument/2006/relationships/slideLayout" Target="../slideLayouts/slideLayout2.xml"/><Relationship Id="rId6" Type="http://schemas.openxmlformats.org/officeDocument/2006/relationships/hyperlink" Target="https://www.ecnmag.com/article/2013/01/why-dual-mode-bluetooth-makes-sense" TargetMode="External"/><Relationship Id="rId11" Type="http://schemas.openxmlformats.org/officeDocument/2006/relationships/hyperlink" Target="https://zh-tw.coursera.org/learn/wireless-communication-technologies/lecture/xbvzP/bluetooth" TargetMode="External"/><Relationship Id="rId5" Type="http://schemas.openxmlformats.org/officeDocument/2006/relationships/hyperlink" Target="http://gizmodo.com/5232940/giz-explains-everything-bluetooth-and-why-bluetooth-30-is-better" TargetMode="External"/><Relationship Id="rId15" Type="http://schemas.openxmlformats.org/officeDocument/2006/relationships/hyperlink" Target="https://en.wikipedia.org/wiki/Phase-shift_keying#Offset_QPSK_.28OQPSK.29" TargetMode="External"/><Relationship Id="rId10" Type="http://schemas.openxmlformats.org/officeDocument/2006/relationships/hyperlink" Target="https://www.safaribooksonline.com/library/view/getting-started-with/9781491900550/ch04.html" TargetMode="External"/><Relationship Id="rId4" Type="http://schemas.openxmlformats.org/officeDocument/2006/relationships/hyperlink" Target="http://www.buzzle.com/articles/bluetooth4-vs-bluetooth3hs.html" TargetMode="External"/><Relationship Id="rId9" Type="http://schemas.openxmlformats.org/officeDocument/2006/relationships/hyperlink" Target="http://www.makeuseof.com/tag/how-bluetooth-4-0-is-shaping-the-future-of-mobile-connectivity/" TargetMode="External"/><Relationship Id="rId14" Type="http://schemas.openxmlformats.org/officeDocument/2006/relationships/hyperlink" Target="https://www.bluetooth.com/specifications/bluetooth-core-specificatio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jp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ctrTitle"/>
          </p:nvPr>
        </p:nvSpPr>
        <p:spPr>
          <a:xfrm>
            <a:off x="990600" y="1257300"/>
            <a:ext cx="7772400" cy="1096500"/>
          </a:xfrm>
          <a:prstGeom prst="rect">
            <a:avLst/>
          </a:prstGeom>
        </p:spPr>
        <p:txBody>
          <a:bodyPr lIns="91425" tIns="91425" rIns="91425" bIns="91425" anchor="b" anchorCtr="0">
            <a:noAutofit/>
          </a:bodyPr>
          <a:lstStyle/>
          <a:p>
            <a:pPr lvl="0" rtl="0">
              <a:spcBef>
                <a:spcPts val="0"/>
              </a:spcBef>
              <a:buNone/>
            </a:pPr>
            <a:r>
              <a:rPr lang="zh-TW"/>
              <a:t>Bluetooth</a:t>
            </a:r>
          </a:p>
        </p:txBody>
      </p:sp>
      <p:sp>
        <p:nvSpPr>
          <p:cNvPr id="49" name="Shape 49"/>
          <p:cNvSpPr txBox="1">
            <a:spLocks noGrp="1"/>
          </p:cNvSpPr>
          <p:nvPr>
            <p:ph type="subTitle" idx="1"/>
          </p:nvPr>
        </p:nvSpPr>
        <p:spPr>
          <a:xfrm>
            <a:off x="1371600" y="2543825"/>
            <a:ext cx="6400800" cy="2405100"/>
          </a:xfrm>
          <a:prstGeom prst="rect">
            <a:avLst/>
          </a:prstGeom>
        </p:spPr>
        <p:txBody>
          <a:bodyPr lIns="91425" tIns="91425" rIns="91425" bIns="91425" anchor="t" anchorCtr="0">
            <a:noAutofit/>
          </a:bodyPr>
          <a:lstStyle/>
          <a:p>
            <a:pPr marL="0" lvl="0" indent="0" algn="r" rtl="0">
              <a:spcBef>
                <a:spcPts val="0"/>
              </a:spcBef>
              <a:buNone/>
            </a:pPr>
            <a:r>
              <a:rPr lang="zh-TW" sz="2400">
                <a:latin typeface="Times New Roman"/>
                <a:ea typeface="Times New Roman"/>
                <a:cs typeface="Times New Roman"/>
                <a:sym typeface="Times New Roman"/>
              </a:rPr>
              <a:t>v2.0 v2.1 v3.0 v4.0 v4.1 v4.2 v5.0</a:t>
            </a:r>
          </a:p>
        </p:txBody>
      </p:sp>
      <p:sp>
        <p:nvSpPr>
          <p:cNvPr id="2" name="投影片編號版面配置區 1"/>
          <p:cNvSpPr>
            <a:spLocks noGrp="1"/>
          </p:cNvSpPr>
          <p:nvPr>
            <p:ph type="sldNum" idx="12"/>
          </p:nvPr>
        </p:nvSpPr>
        <p:spPr/>
        <p:txBody>
          <a:bodyPr/>
          <a:lstStyle/>
          <a:p>
            <a:pPr algn="r">
              <a:buClr>
                <a:schemeClr val="lt2"/>
              </a:buClr>
              <a:buSzPct val="25000"/>
              <a:buFont typeface="Tahoma"/>
              <a:buNone/>
            </a:pPr>
            <a:fld id="{00000000-1234-1234-1234-123412341234}" type="slidenum">
              <a:rPr lang="en-US" altLang="zh-TW" smtClean="0">
                <a:solidFill>
                  <a:schemeClr val="lt2"/>
                </a:solidFill>
                <a:ea typeface="Tahoma"/>
                <a:sym typeface="Tahoma"/>
              </a:rPr>
              <a:pPr algn="r">
                <a:buClr>
                  <a:schemeClr val="lt2"/>
                </a:buClr>
                <a:buSzPct val="25000"/>
                <a:buFont typeface="Tahoma"/>
                <a:buNone/>
              </a:pPr>
              <a:t>1</a:t>
            </a:fld>
            <a:endParaRPr lang="zh-TW" dirty="0">
              <a:solidFill>
                <a:schemeClr val="lt2"/>
              </a:solidFill>
              <a:ea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Clr>
                <a:schemeClr val="dk1"/>
              </a:buClr>
              <a:buSzPct val="25000"/>
              <a:buFont typeface="Arial"/>
              <a:buNone/>
            </a:pPr>
            <a:r>
              <a:rPr lang="zh-TW"/>
              <a:t>Bluetooth v3.0 + HS</a:t>
            </a:r>
          </a:p>
        </p:txBody>
      </p:sp>
      <p:sp>
        <p:nvSpPr>
          <p:cNvPr id="103" name="Shape 103"/>
          <p:cNvSpPr txBox="1">
            <a:spLocks noGrp="1"/>
          </p:cNvSpPr>
          <p:nvPr>
            <p:ph type="body" idx="1"/>
          </p:nvPr>
        </p:nvSpPr>
        <p:spPr>
          <a:xfrm>
            <a:off x="1085692" y="1395509"/>
            <a:ext cx="7947471" cy="3452400"/>
          </a:xfrm>
          <a:prstGeom prst="rect">
            <a:avLst/>
          </a:prstGeom>
        </p:spPr>
        <p:txBody>
          <a:bodyPr lIns="91425" tIns="91425" rIns="91425" bIns="91425" anchor="t" anchorCtr="0">
            <a:noAutofit/>
          </a:bodyPr>
          <a:lstStyle/>
          <a:p>
            <a:pPr marL="457200" lvl="0" indent="-381000" rtl="0">
              <a:lnSpc>
                <a:spcPct val="115000"/>
              </a:lnSpc>
              <a:spcBef>
                <a:spcPts val="600"/>
              </a:spcBef>
              <a:buClr>
                <a:srgbClr val="0B0080"/>
              </a:buClr>
              <a:buSzPct val="100000"/>
              <a:buFont typeface="Times New Roman"/>
            </a:pPr>
            <a:r>
              <a:rPr lang="zh-TW" sz="2400" b="1" dirty="0">
                <a:latin typeface="Times New Roman"/>
                <a:ea typeface="Times New Roman"/>
                <a:cs typeface="Times New Roman"/>
                <a:sym typeface="Times New Roman"/>
              </a:rPr>
              <a:t>Enhanced Power Control</a:t>
            </a:r>
          </a:p>
          <a:p>
            <a:pPr marL="857250" lvl="1" indent="-355600">
              <a:lnSpc>
                <a:spcPct val="115000"/>
              </a:lnSpc>
              <a:spcBef>
                <a:spcPts val="500"/>
              </a:spcBef>
              <a:buSzPct val="100000"/>
              <a:buFont typeface="Times New Roman"/>
            </a:pPr>
            <a:r>
              <a:rPr lang="zh-TW" sz="2000" dirty="0">
                <a:latin typeface="Times New Roman"/>
                <a:ea typeface="Times New Roman"/>
                <a:cs typeface="Times New Roman"/>
                <a:sym typeface="Times New Roman"/>
              </a:rPr>
              <a:t>By supporting more than one modulation scheme, the power control is enhanced and so is the range.</a:t>
            </a:r>
          </a:p>
          <a:p>
            <a:pPr marL="857250" lvl="1" indent="-355600">
              <a:lnSpc>
                <a:spcPct val="115000"/>
              </a:lnSpc>
              <a:spcBef>
                <a:spcPts val="500"/>
              </a:spcBef>
              <a:buSzPct val="100000"/>
              <a:buFont typeface="Times New Roman"/>
            </a:pPr>
            <a:r>
              <a:rPr lang="zh-TW" sz="2000" dirty="0">
                <a:latin typeface="Times New Roman"/>
                <a:ea typeface="Times New Roman"/>
                <a:cs typeface="Times New Roman"/>
                <a:sym typeface="Times New Roman"/>
              </a:rPr>
              <a:t>The radio is utilized for the initial startup operations, like device discovery, initiating connections, and profile configurations. Thus, by utilizing the Wi-Fi radio, the power consumption can be minimized from the classic Bluetooth.</a:t>
            </a:r>
          </a:p>
          <a:p>
            <a:pPr marL="857250" lvl="1" indent="-355600">
              <a:lnSpc>
                <a:spcPct val="115000"/>
              </a:lnSpc>
              <a:spcBef>
                <a:spcPts val="500"/>
              </a:spcBef>
              <a:buSzPct val="100000"/>
              <a:buFont typeface="Times New Roman"/>
            </a:pPr>
            <a:r>
              <a:rPr lang="zh-TW" sz="2000" dirty="0">
                <a:latin typeface="Times New Roman"/>
                <a:ea typeface="Times New Roman"/>
                <a:cs typeface="Times New Roman"/>
                <a:sym typeface="Times New Roman"/>
              </a:rPr>
              <a:t>In the</a:t>
            </a:r>
            <a:r>
              <a:rPr lang="zh-TW" sz="2000" dirty="0">
                <a:solidFill>
                  <a:srgbClr val="FF0000"/>
                </a:solidFill>
                <a:latin typeface="Times New Roman"/>
                <a:ea typeface="Times New Roman"/>
                <a:cs typeface="Times New Roman"/>
                <a:sym typeface="Times New Roman"/>
              </a:rPr>
              <a:t> standby mode</a:t>
            </a:r>
            <a:r>
              <a:rPr lang="zh-TW" sz="2000" dirty="0">
                <a:latin typeface="Times New Roman"/>
                <a:ea typeface="Times New Roman"/>
                <a:cs typeface="Times New Roman"/>
                <a:sym typeface="Times New Roman"/>
              </a:rPr>
              <a:t>, the v3.0+HS </a:t>
            </a:r>
            <a:r>
              <a:rPr lang="zh-TW" sz="2000" dirty="0">
                <a:solidFill>
                  <a:srgbClr val="FF0000"/>
                </a:solidFill>
                <a:latin typeface="Times New Roman"/>
                <a:ea typeface="Times New Roman"/>
                <a:cs typeface="Times New Roman"/>
                <a:sym typeface="Times New Roman"/>
              </a:rPr>
              <a:t>disables the 802.11 link and only maintains the Bluetooth </a:t>
            </a:r>
            <a:r>
              <a:rPr lang="zh-TW" sz="2000" dirty="0">
                <a:latin typeface="Times New Roman"/>
                <a:ea typeface="Times New Roman"/>
                <a:cs typeface="Times New Roman"/>
                <a:sym typeface="Times New Roman"/>
              </a:rPr>
              <a:t>so as to have low power consumption.</a:t>
            </a:r>
          </a:p>
          <a:p>
            <a:pPr marL="0" lvl="0" indent="0" rtl="0">
              <a:spcBef>
                <a:spcPts val="0"/>
              </a:spcBef>
              <a:buNone/>
            </a:pPr>
            <a:endParaRPr sz="2400" dirty="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10</a:t>
            </a:fld>
            <a:endParaRPr lang="zh-TW" dirty="0">
              <a:solidFill>
                <a:schemeClr val="dk1"/>
              </a:solidFill>
              <a:ea typeface="Tahoma"/>
              <a:sym typeface="Tahom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r>
              <a:rPr lang="en-US" altLang="zh-TW" sz="2400" dirty="0"/>
              <a:t>The </a:t>
            </a:r>
            <a:r>
              <a:rPr lang="en-US" altLang="zh-TW" sz="2400" u="sng" dirty="0"/>
              <a:t>LE Coded</a:t>
            </a:r>
            <a:r>
              <a:rPr lang="en-US" altLang="zh-TW" sz="2400" dirty="0"/>
              <a:t> PHY </a:t>
            </a:r>
            <a:r>
              <a:rPr lang="en-US" altLang="zh-TW" sz="2400" dirty="0">
                <a:solidFill>
                  <a:srgbClr val="FF0000"/>
                </a:solidFill>
              </a:rPr>
              <a:t>allows range to be quadrupled (approximately) compared to Bluetooth 4</a:t>
            </a:r>
            <a:r>
              <a:rPr lang="en-US" altLang="zh-TW" sz="2400" dirty="0"/>
              <a:t>, </a:t>
            </a:r>
            <a:r>
              <a:rPr lang="en-US" altLang="zh-TW" sz="2400" dirty="0">
                <a:solidFill>
                  <a:schemeClr val="tx1"/>
                </a:solidFill>
              </a:rPr>
              <a:t>and this has been accomplished without increasing the transmission power required. </a:t>
            </a:r>
          </a:p>
          <a:p>
            <a:pPr eaLnBrk="1" hangingPunct="1"/>
            <a:r>
              <a:rPr lang="en-US" altLang="zh-TW" sz="2400" dirty="0">
                <a:solidFill>
                  <a:schemeClr val="tx1"/>
                </a:solidFill>
              </a:rPr>
              <a:t>The LE Coded PHYs use the 1M PHY rate, but the actual payload is coded either with 500 kbps (S=2) or 125 kbps (S=8) rate, whereas the preamble and access address use the 1M coding.</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100</a:t>
            </a:fld>
            <a:endParaRPr lang="zh-TW" dirty="0">
              <a:solidFill>
                <a:schemeClr val="dk1"/>
              </a:solidFill>
              <a:ea typeface="Tahoma"/>
              <a:sym typeface="Tahoma"/>
            </a:endParaRPr>
          </a:p>
        </p:txBody>
      </p:sp>
    </p:spTree>
    <p:extLst>
      <p:ext uri="{BB962C8B-B14F-4D97-AF65-F5344CB8AC3E}">
        <p14:creationId xmlns:p14="http://schemas.microsoft.com/office/powerpoint/2010/main" val="32301902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1182687" y="1539240"/>
            <a:ext cx="7513638" cy="3060143"/>
          </a:xfrm>
          <a:prstGeom prst="rect">
            <a:avLst/>
          </a:prstGeom>
        </p:spPr>
        <p:txBody>
          <a:bodyPr lIns="91425" tIns="91425" rIns="91425" bIns="91425" anchor="t" anchorCtr="0">
            <a:noAutofit/>
          </a:bodyPr>
          <a:lstStyle/>
          <a:p>
            <a:pPr eaLnBrk="1" hangingPunct="1"/>
            <a:r>
              <a:rPr lang="en-US" altLang="zh-TW" sz="2800" dirty="0"/>
              <a:t>LE Coded PHY’s also use a slightly different packet format versus the 1M and 2M PHYs. A </a:t>
            </a:r>
            <a:r>
              <a:rPr lang="en-US" altLang="zh-TW" sz="2800" u="sng" dirty="0">
                <a:solidFill>
                  <a:srgbClr val="FF0000"/>
                </a:solidFill>
              </a:rPr>
              <a:t>Coding Indicator (CI)</a:t>
            </a:r>
            <a:r>
              <a:rPr lang="en-US" altLang="zh-TW" sz="2800" dirty="0"/>
              <a:t> and </a:t>
            </a:r>
            <a:r>
              <a:rPr lang="en-US" altLang="zh-TW" sz="2800" u="sng" dirty="0">
                <a:solidFill>
                  <a:srgbClr val="FF0000"/>
                </a:solidFill>
              </a:rPr>
              <a:t>TERM1</a:t>
            </a:r>
            <a:r>
              <a:rPr lang="en-US" altLang="zh-TW" sz="2800" dirty="0"/>
              <a:t> and </a:t>
            </a:r>
            <a:r>
              <a:rPr lang="en-US" altLang="zh-TW" sz="2800" u="sng" dirty="0">
                <a:solidFill>
                  <a:srgbClr val="FF0000"/>
                </a:solidFill>
              </a:rPr>
              <a:t>TERM2</a:t>
            </a:r>
            <a:r>
              <a:rPr lang="en-US" altLang="zh-TW" sz="2800" dirty="0"/>
              <a:t> headers are added into the LE packet.</a:t>
            </a:r>
            <a:endParaRPr lang="en-US" altLang="zh-TW" sz="4400" dirty="0">
              <a:solidFill>
                <a:schemeClr val="tx1"/>
              </a:solidFill>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101</a:t>
            </a:fld>
            <a:endParaRPr lang="zh-TW" dirty="0">
              <a:solidFill>
                <a:schemeClr val="dk1"/>
              </a:solidFill>
              <a:ea typeface="Tahoma"/>
              <a:sym typeface="Tahoma"/>
            </a:endParaRPr>
          </a:p>
        </p:txBody>
      </p:sp>
    </p:spTree>
    <p:extLst>
      <p:ext uri="{BB962C8B-B14F-4D97-AF65-F5344CB8AC3E}">
        <p14:creationId xmlns:p14="http://schemas.microsoft.com/office/powerpoint/2010/main" val="4471239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a:solidFill>
            <a:schemeClr val="bg1"/>
          </a:solidFill>
          <a:ln>
            <a:noFill/>
          </a:ln>
        </p:spPr>
        <p:txBody>
          <a:bodyPr lIns="91425" tIns="91425" rIns="91425" bIns="91425" anchor="b" anchorCtr="0">
            <a:noAutofit/>
          </a:bodyPr>
          <a:lstStyle/>
          <a:p>
            <a:pPr lvl="0">
              <a:spcBef>
                <a:spcPts val="0"/>
              </a:spcBef>
              <a:buNone/>
            </a:pPr>
            <a:r>
              <a:rPr lang="en-US" altLang="zh-TW" dirty="0"/>
              <a:t>The LE Coded PHY</a:t>
            </a:r>
            <a:endParaRPr lang="zh-TW" dirty="0">
              <a:solidFill>
                <a:schemeClr val="tx1"/>
              </a:solidFill>
            </a:endParaRPr>
          </a:p>
        </p:txBody>
      </p:sp>
      <p:sp>
        <p:nvSpPr>
          <p:cNvPr id="624" name="Shape 624"/>
          <p:cNvSpPr txBox="1">
            <a:spLocks noGrp="1"/>
          </p:cNvSpPr>
          <p:nvPr>
            <p:ph type="body" idx="1"/>
          </p:nvPr>
        </p:nvSpPr>
        <p:spPr>
          <a:xfrm>
            <a:off x="1213167" y="1280457"/>
            <a:ext cx="7513638" cy="471930"/>
          </a:xfrm>
          <a:prstGeom prst="rect">
            <a:avLst/>
          </a:prstGeom>
          <a:solidFill>
            <a:schemeClr val="bg1"/>
          </a:solidFill>
          <a:ln>
            <a:noFill/>
          </a:ln>
        </p:spPr>
        <p:txBody>
          <a:bodyPr lIns="91425" tIns="91425" rIns="91425" bIns="91425" anchor="t" anchorCtr="0">
            <a:noAutofit/>
          </a:bodyPr>
          <a:lstStyle/>
          <a:p>
            <a:pPr eaLnBrk="1" hangingPunct="1"/>
            <a:r>
              <a:rPr lang="en-US" altLang="zh-TW" sz="2400" dirty="0">
                <a:solidFill>
                  <a:schemeClr val="tx1"/>
                </a:solidFill>
              </a:rPr>
              <a:t>Bluetooth 5 un-coded vs. coded PHY packet format</a:t>
            </a:r>
            <a:endParaRPr lang="en-US" altLang="zh-TW" sz="6000" dirty="0">
              <a:solidFill>
                <a:schemeClr val="tx1"/>
              </a:solidFill>
            </a:endParaRPr>
          </a:p>
        </p:txBody>
      </p:sp>
      <p:sp>
        <p:nvSpPr>
          <p:cNvPr id="2" name="投影片編號版面配置區 1"/>
          <p:cNvSpPr>
            <a:spLocks noGrp="1"/>
          </p:cNvSpPr>
          <p:nvPr>
            <p:ph type="sldNum" idx="12"/>
          </p:nvPr>
        </p:nvSpPr>
        <p:spPr>
          <a:solidFill>
            <a:schemeClr val="bg1"/>
          </a:solidFill>
          <a:ln>
            <a:noFill/>
          </a:ln>
        </p:spPr>
        <p:txBody>
          <a:bodyPr/>
          <a:lstStyle/>
          <a:p>
            <a:pPr algn="r">
              <a:buSzPct val="25000"/>
            </a:pPr>
            <a:fld id="{00000000-1234-1234-1234-123412341234}" type="slidenum">
              <a:rPr lang="en-US" altLang="zh-TW" smtClean="0">
                <a:solidFill>
                  <a:schemeClr val="tx1"/>
                </a:solidFill>
                <a:ea typeface="Tahoma"/>
                <a:sym typeface="Tahoma"/>
              </a:rPr>
              <a:pPr algn="r">
                <a:buSzPct val="25000"/>
              </a:pPr>
              <a:t>102</a:t>
            </a:fld>
            <a:endParaRPr lang="zh-TW" dirty="0">
              <a:solidFill>
                <a:schemeClr val="tx1"/>
              </a:solidFill>
              <a:ea typeface="Tahoma"/>
              <a:sym typeface="Tahoma"/>
            </a:endParaRPr>
          </a:p>
        </p:txBody>
      </p:sp>
      <p:grpSp>
        <p:nvGrpSpPr>
          <p:cNvPr id="92" name="群組 91">
            <a:extLst>
              <a:ext uri="{FF2B5EF4-FFF2-40B4-BE49-F238E27FC236}">
                <a16:creationId xmlns:a16="http://schemas.microsoft.com/office/drawing/2014/main" id="{B2B15EF5-CCD4-43A2-B863-C53D35453241}"/>
              </a:ext>
            </a:extLst>
          </p:cNvPr>
          <p:cNvGrpSpPr/>
          <p:nvPr/>
        </p:nvGrpSpPr>
        <p:grpSpPr>
          <a:xfrm>
            <a:off x="326689" y="1856455"/>
            <a:ext cx="8119301" cy="3216918"/>
            <a:chOff x="326689" y="1856455"/>
            <a:chExt cx="8119301" cy="3216918"/>
          </a:xfrm>
        </p:grpSpPr>
        <p:sp>
          <p:nvSpPr>
            <p:cNvPr id="3" name="矩形 2">
              <a:extLst>
                <a:ext uri="{FF2B5EF4-FFF2-40B4-BE49-F238E27FC236}">
                  <a16:creationId xmlns:a16="http://schemas.microsoft.com/office/drawing/2014/main" id="{B9789622-0816-451C-86AC-487891E21737}"/>
                </a:ext>
              </a:extLst>
            </p:cNvPr>
            <p:cNvSpPr/>
            <p:nvPr/>
          </p:nvSpPr>
          <p:spPr>
            <a:xfrm>
              <a:off x="1396047" y="2257147"/>
              <a:ext cx="845820" cy="350520"/>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rPr>
                <a:t>Preamble</a:t>
              </a:r>
              <a:endParaRPr lang="zh-TW" altLang="en-US" sz="1000" b="1" dirty="0">
                <a:solidFill>
                  <a:schemeClr val="tx1"/>
                </a:solidFill>
              </a:endParaRPr>
            </a:p>
          </p:txBody>
        </p:sp>
        <p:sp>
          <p:nvSpPr>
            <p:cNvPr id="6" name="矩形 5">
              <a:extLst>
                <a:ext uri="{FF2B5EF4-FFF2-40B4-BE49-F238E27FC236}">
                  <a16:creationId xmlns:a16="http://schemas.microsoft.com/office/drawing/2014/main" id="{13CD66D6-A284-43B0-B06D-E2289C5B2D1B}"/>
                </a:ext>
              </a:extLst>
            </p:cNvPr>
            <p:cNvSpPr/>
            <p:nvPr/>
          </p:nvSpPr>
          <p:spPr>
            <a:xfrm>
              <a:off x="2241867" y="2257623"/>
              <a:ext cx="1473518" cy="350520"/>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rPr>
                <a:t>Access Address</a:t>
              </a:r>
              <a:endParaRPr lang="zh-TW" altLang="en-US" sz="1000" b="1" dirty="0">
                <a:solidFill>
                  <a:schemeClr val="tx1"/>
                </a:solidFill>
              </a:endParaRPr>
            </a:p>
          </p:txBody>
        </p:sp>
        <p:sp>
          <p:nvSpPr>
            <p:cNvPr id="7" name="矩形 6">
              <a:extLst>
                <a:ext uri="{FF2B5EF4-FFF2-40B4-BE49-F238E27FC236}">
                  <a16:creationId xmlns:a16="http://schemas.microsoft.com/office/drawing/2014/main" id="{C8849EB8-949E-4ACE-844D-A63DE710FBC9}"/>
                </a:ext>
              </a:extLst>
            </p:cNvPr>
            <p:cNvSpPr/>
            <p:nvPr/>
          </p:nvSpPr>
          <p:spPr>
            <a:xfrm>
              <a:off x="3715385" y="2257147"/>
              <a:ext cx="1473518" cy="350520"/>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rPr>
                <a:t>PDU N Bytes</a:t>
              </a:r>
              <a:endParaRPr lang="zh-TW" altLang="en-US" sz="1000" b="1" dirty="0">
                <a:solidFill>
                  <a:schemeClr val="tx1"/>
                </a:solidFill>
              </a:endParaRPr>
            </a:p>
          </p:txBody>
        </p:sp>
        <p:sp>
          <p:nvSpPr>
            <p:cNvPr id="8" name="矩形 7">
              <a:extLst>
                <a:ext uri="{FF2B5EF4-FFF2-40B4-BE49-F238E27FC236}">
                  <a16:creationId xmlns:a16="http://schemas.microsoft.com/office/drawing/2014/main" id="{9B24566C-1007-4535-807E-3F8A7E1DE2A3}"/>
                </a:ext>
              </a:extLst>
            </p:cNvPr>
            <p:cNvSpPr/>
            <p:nvPr/>
          </p:nvSpPr>
          <p:spPr>
            <a:xfrm>
              <a:off x="5188903" y="2257147"/>
              <a:ext cx="1473518" cy="350520"/>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rPr>
                <a:t>CRC</a:t>
              </a:r>
              <a:endParaRPr lang="zh-TW" altLang="en-US" sz="1000" b="1" dirty="0">
                <a:solidFill>
                  <a:schemeClr val="tx1"/>
                </a:solidFill>
              </a:endParaRPr>
            </a:p>
          </p:txBody>
        </p:sp>
        <p:sp>
          <p:nvSpPr>
            <p:cNvPr id="9" name="矩形 8">
              <a:extLst>
                <a:ext uri="{FF2B5EF4-FFF2-40B4-BE49-F238E27FC236}">
                  <a16:creationId xmlns:a16="http://schemas.microsoft.com/office/drawing/2014/main" id="{DA1B80FD-ED57-437C-893F-74C2581E132D}"/>
                </a:ext>
              </a:extLst>
            </p:cNvPr>
            <p:cNvSpPr/>
            <p:nvPr/>
          </p:nvSpPr>
          <p:spPr>
            <a:xfrm>
              <a:off x="1411921" y="3794356"/>
              <a:ext cx="845820" cy="350520"/>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rPr>
                <a:t>Preamble</a:t>
              </a:r>
              <a:endParaRPr lang="zh-TW" altLang="en-US" sz="1000" b="1" dirty="0">
                <a:solidFill>
                  <a:schemeClr val="tx1"/>
                </a:solidFill>
              </a:endParaRPr>
            </a:p>
          </p:txBody>
        </p:sp>
        <p:sp>
          <p:nvSpPr>
            <p:cNvPr id="10" name="矩形 9">
              <a:extLst>
                <a:ext uri="{FF2B5EF4-FFF2-40B4-BE49-F238E27FC236}">
                  <a16:creationId xmlns:a16="http://schemas.microsoft.com/office/drawing/2014/main" id="{CA700DA4-7AB7-4E40-943A-2AFD68FD68D4}"/>
                </a:ext>
              </a:extLst>
            </p:cNvPr>
            <p:cNvSpPr/>
            <p:nvPr/>
          </p:nvSpPr>
          <p:spPr>
            <a:xfrm>
              <a:off x="2257741" y="3794832"/>
              <a:ext cx="1473518" cy="350520"/>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rPr>
                <a:t>Access Address</a:t>
              </a:r>
              <a:endParaRPr lang="zh-TW" altLang="en-US" sz="1000" b="1" dirty="0">
                <a:solidFill>
                  <a:schemeClr val="tx1"/>
                </a:solidFill>
              </a:endParaRPr>
            </a:p>
          </p:txBody>
        </p:sp>
        <p:sp>
          <p:nvSpPr>
            <p:cNvPr id="11" name="矩形 10">
              <a:extLst>
                <a:ext uri="{FF2B5EF4-FFF2-40B4-BE49-F238E27FC236}">
                  <a16:creationId xmlns:a16="http://schemas.microsoft.com/office/drawing/2014/main" id="{F621129B-EB0B-492A-A567-F5A918B56249}"/>
                </a:ext>
              </a:extLst>
            </p:cNvPr>
            <p:cNvSpPr/>
            <p:nvPr/>
          </p:nvSpPr>
          <p:spPr>
            <a:xfrm>
              <a:off x="4876799" y="3794356"/>
              <a:ext cx="1396048" cy="350520"/>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rPr>
                <a:t>PDU N Bytes</a:t>
              </a:r>
              <a:endParaRPr lang="zh-TW" altLang="en-US" sz="1000" b="1" dirty="0">
                <a:solidFill>
                  <a:schemeClr val="tx1"/>
                </a:solidFill>
              </a:endParaRPr>
            </a:p>
          </p:txBody>
        </p:sp>
        <p:sp>
          <p:nvSpPr>
            <p:cNvPr id="12" name="矩形 11">
              <a:extLst>
                <a:ext uri="{FF2B5EF4-FFF2-40B4-BE49-F238E27FC236}">
                  <a16:creationId xmlns:a16="http://schemas.microsoft.com/office/drawing/2014/main" id="{C1D10DFB-778B-4FED-ADB2-C9F5966E9D00}"/>
                </a:ext>
              </a:extLst>
            </p:cNvPr>
            <p:cNvSpPr/>
            <p:nvPr/>
          </p:nvSpPr>
          <p:spPr>
            <a:xfrm>
              <a:off x="6272847" y="3794356"/>
              <a:ext cx="1473518" cy="350520"/>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rPr>
                <a:t>CRC</a:t>
              </a:r>
              <a:endParaRPr lang="zh-TW" altLang="en-US" sz="1000" b="1" dirty="0">
                <a:solidFill>
                  <a:schemeClr val="tx1"/>
                </a:solidFill>
              </a:endParaRPr>
            </a:p>
          </p:txBody>
        </p:sp>
        <p:sp>
          <p:nvSpPr>
            <p:cNvPr id="13" name="矩形 12">
              <a:extLst>
                <a:ext uri="{FF2B5EF4-FFF2-40B4-BE49-F238E27FC236}">
                  <a16:creationId xmlns:a16="http://schemas.microsoft.com/office/drawing/2014/main" id="{A18C238F-921E-459E-B030-ABE73EE971E2}"/>
                </a:ext>
              </a:extLst>
            </p:cNvPr>
            <p:cNvSpPr/>
            <p:nvPr/>
          </p:nvSpPr>
          <p:spPr>
            <a:xfrm>
              <a:off x="3731259" y="3794356"/>
              <a:ext cx="481012" cy="350520"/>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rPr>
                <a:t>CI</a:t>
              </a:r>
              <a:endParaRPr lang="zh-TW" altLang="en-US" sz="1000" b="1" dirty="0">
                <a:solidFill>
                  <a:schemeClr val="tx1"/>
                </a:solidFill>
              </a:endParaRPr>
            </a:p>
          </p:txBody>
        </p:sp>
        <p:sp>
          <p:nvSpPr>
            <p:cNvPr id="14" name="矩形 13">
              <a:extLst>
                <a:ext uri="{FF2B5EF4-FFF2-40B4-BE49-F238E27FC236}">
                  <a16:creationId xmlns:a16="http://schemas.microsoft.com/office/drawing/2014/main" id="{E0B26064-98A4-4BF2-9C43-4C0F4A433EA7}"/>
                </a:ext>
              </a:extLst>
            </p:cNvPr>
            <p:cNvSpPr/>
            <p:nvPr/>
          </p:nvSpPr>
          <p:spPr>
            <a:xfrm>
              <a:off x="4195442" y="3794356"/>
              <a:ext cx="681357" cy="350520"/>
            </a:xfrm>
            <a:prstGeom prst="rect">
              <a:avLst/>
            </a:prstGeom>
            <a:solidFill>
              <a:srgbClr val="C0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bg1"/>
                  </a:solidFill>
                </a:rPr>
                <a:t>TERM1</a:t>
              </a:r>
              <a:endParaRPr lang="zh-TW" altLang="en-US" sz="1000" b="1" dirty="0">
                <a:solidFill>
                  <a:schemeClr val="bg1"/>
                </a:solidFill>
              </a:endParaRPr>
            </a:p>
          </p:txBody>
        </p:sp>
        <p:sp>
          <p:nvSpPr>
            <p:cNvPr id="15" name="矩形 14">
              <a:extLst>
                <a:ext uri="{FF2B5EF4-FFF2-40B4-BE49-F238E27FC236}">
                  <a16:creationId xmlns:a16="http://schemas.microsoft.com/office/drawing/2014/main" id="{13CDCC56-324B-469F-AEAC-79831DD2DF17}"/>
                </a:ext>
              </a:extLst>
            </p:cNvPr>
            <p:cNvSpPr/>
            <p:nvPr/>
          </p:nvSpPr>
          <p:spPr>
            <a:xfrm>
              <a:off x="7746364" y="3794356"/>
              <a:ext cx="672775" cy="350520"/>
            </a:xfrm>
            <a:prstGeom prst="rect">
              <a:avLst/>
            </a:prstGeom>
            <a:solidFill>
              <a:srgbClr val="000099"/>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bg1"/>
                  </a:solidFill>
                </a:rPr>
                <a:t>TERM2</a:t>
              </a:r>
              <a:endParaRPr lang="zh-TW" altLang="en-US" sz="1000" b="1" dirty="0">
                <a:solidFill>
                  <a:schemeClr val="bg1"/>
                </a:solidFill>
              </a:endParaRPr>
            </a:p>
          </p:txBody>
        </p:sp>
        <p:cxnSp>
          <p:nvCxnSpPr>
            <p:cNvPr id="5" name="直線接點 4">
              <a:extLst>
                <a:ext uri="{FF2B5EF4-FFF2-40B4-BE49-F238E27FC236}">
                  <a16:creationId xmlns:a16="http://schemas.microsoft.com/office/drawing/2014/main" id="{CA34DD2A-B7CD-4943-93E6-74D4B596EAE9}"/>
                </a:ext>
              </a:extLst>
            </p:cNvPr>
            <p:cNvCxnSpPr/>
            <p:nvPr/>
          </p:nvCxnSpPr>
          <p:spPr>
            <a:xfrm>
              <a:off x="1396047" y="3540356"/>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直線接點 17">
              <a:extLst>
                <a:ext uri="{FF2B5EF4-FFF2-40B4-BE49-F238E27FC236}">
                  <a16:creationId xmlns:a16="http://schemas.microsoft.com/office/drawing/2014/main" id="{F3115FF6-D48B-4790-9623-4882DC057B12}"/>
                </a:ext>
              </a:extLst>
            </p:cNvPr>
            <p:cNvCxnSpPr/>
            <p:nvPr/>
          </p:nvCxnSpPr>
          <p:spPr>
            <a:xfrm>
              <a:off x="2257741" y="3540356"/>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直線接點 18">
              <a:extLst>
                <a:ext uri="{FF2B5EF4-FFF2-40B4-BE49-F238E27FC236}">
                  <a16:creationId xmlns:a16="http://schemas.microsoft.com/office/drawing/2014/main" id="{6B8A1C6E-1D5B-4463-8D00-38B609273B7A}"/>
                </a:ext>
              </a:extLst>
            </p:cNvPr>
            <p:cNvCxnSpPr/>
            <p:nvPr/>
          </p:nvCxnSpPr>
          <p:spPr>
            <a:xfrm>
              <a:off x="3731259" y="3540356"/>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直線接點 19">
              <a:extLst>
                <a:ext uri="{FF2B5EF4-FFF2-40B4-BE49-F238E27FC236}">
                  <a16:creationId xmlns:a16="http://schemas.microsoft.com/office/drawing/2014/main" id="{258FBBDD-1DAC-47EB-BD08-4DD88FBBB8E1}"/>
                </a:ext>
              </a:extLst>
            </p:cNvPr>
            <p:cNvCxnSpPr/>
            <p:nvPr/>
          </p:nvCxnSpPr>
          <p:spPr>
            <a:xfrm>
              <a:off x="4195443" y="3540356"/>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直線接點 20">
              <a:extLst>
                <a:ext uri="{FF2B5EF4-FFF2-40B4-BE49-F238E27FC236}">
                  <a16:creationId xmlns:a16="http://schemas.microsoft.com/office/drawing/2014/main" id="{8F592709-4305-49A2-A354-2C0DB2B43686}"/>
                </a:ext>
              </a:extLst>
            </p:cNvPr>
            <p:cNvCxnSpPr/>
            <p:nvPr/>
          </p:nvCxnSpPr>
          <p:spPr>
            <a:xfrm>
              <a:off x="4876799" y="3540356"/>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直線接點 21">
              <a:extLst>
                <a:ext uri="{FF2B5EF4-FFF2-40B4-BE49-F238E27FC236}">
                  <a16:creationId xmlns:a16="http://schemas.microsoft.com/office/drawing/2014/main" id="{F5ADD5D8-8511-4A2E-B430-F6491F0D7D43}"/>
                </a:ext>
              </a:extLst>
            </p:cNvPr>
            <p:cNvCxnSpPr/>
            <p:nvPr/>
          </p:nvCxnSpPr>
          <p:spPr>
            <a:xfrm>
              <a:off x="6272847" y="3540356"/>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直線接點 22">
              <a:extLst>
                <a:ext uri="{FF2B5EF4-FFF2-40B4-BE49-F238E27FC236}">
                  <a16:creationId xmlns:a16="http://schemas.microsoft.com/office/drawing/2014/main" id="{10E80BAE-0277-463A-B909-42232D716AEB}"/>
                </a:ext>
              </a:extLst>
            </p:cNvPr>
            <p:cNvCxnSpPr/>
            <p:nvPr/>
          </p:nvCxnSpPr>
          <p:spPr>
            <a:xfrm>
              <a:off x="1396047" y="2003147"/>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直線接點 23">
              <a:extLst>
                <a:ext uri="{FF2B5EF4-FFF2-40B4-BE49-F238E27FC236}">
                  <a16:creationId xmlns:a16="http://schemas.microsoft.com/office/drawing/2014/main" id="{1AA8022C-D59F-491B-AC2B-4AE618FF0790}"/>
                </a:ext>
              </a:extLst>
            </p:cNvPr>
            <p:cNvCxnSpPr/>
            <p:nvPr/>
          </p:nvCxnSpPr>
          <p:spPr>
            <a:xfrm>
              <a:off x="7746365" y="3540356"/>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直線接點 24">
              <a:extLst>
                <a:ext uri="{FF2B5EF4-FFF2-40B4-BE49-F238E27FC236}">
                  <a16:creationId xmlns:a16="http://schemas.microsoft.com/office/drawing/2014/main" id="{CAA76D63-9318-4523-9D94-6C5EA3E08196}"/>
                </a:ext>
              </a:extLst>
            </p:cNvPr>
            <p:cNvCxnSpPr/>
            <p:nvPr/>
          </p:nvCxnSpPr>
          <p:spPr>
            <a:xfrm>
              <a:off x="8419139" y="3540356"/>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直線接點 25">
              <a:extLst>
                <a:ext uri="{FF2B5EF4-FFF2-40B4-BE49-F238E27FC236}">
                  <a16:creationId xmlns:a16="http://schemas.microsoft.com/office/drawing/2014/main" id="{7DC3AB96-0988-4E9E-A708-15344900E1B1}"/>
                </a:ext>
              </a:extLst>
            </p:cNvPr>
            <p:cNvCxnSpPr/>
            <p:nvPr/>
          </p:nvCxnSpPr>
          <p:spPr>
            <a:xfrm>
              <a:off x="2246629" y="2003147"/>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直線接點 26">
              <a:extLst>
                <a:ext uri="{FF2B5EF4-FFF2-40B4-BE49-F238E27FC236}">
                  <a16:creationId xmlns:a16="http://schemas.microsoft.com/office/drawing/2014/main" id="{D5F6F066-F117-42A9-8D04-FF9475E16705}"/>
                </a:ext>
              </a:extLst>
            </p:cNvPr>
            <p:cNvCxnSpPr/>
            <p:nvPr/>
          </p:nvCxnSpPr>
          <p:spPr>
            <a:xfrm>
              <a:off x="3715385" y="2003147"/>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直線接點 27">
              <a:extLst>
                <a:ext uri="{FF2B5EF4-FFF2-40B4-BE49-F238E27FC236}">
                  <a16:creationId xmlns:a16="http://schemas.microsoft.com/office/drawing/2014/main" id="{B6D0A649-EF85-4802-8F8B-8AE3ACC7820D}"/>
                </a:ext>
              </a:extLst>
            </p:cNvPr>
            <p:cNvCxnSpPr/>
            <p:nvPr/>
          </p:nvCxnSpPr>
          <p:spPr>
            <a:xfrm>
              <a:off x="5188903" y="2003147"/>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直線接點 28">
              <a:extLst>
                <a:ext uri="{FF2B5EF4-FFF2-40B4-BE49-F238E27FC236}">
                  <a16:creationId xmlns:a16="http://schemas.microsoft.com/office/drawing/2014/main" id="{CC9E1415-C2FB-42E7-B49D-A6C2F8F03571}"/>
                </a:ext>
              </a:extLst>
            </p:cNvPr>
            <p:cNvCxnSpPr/>
            <p:nvPr/>
          </p:nvCxnSpPr>
          <p:spPr>
            <a:xfrm>
              <a:off x="6662421" y="2003147"/>
              <a:ext cx="0" cy="254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A3E7FF59-A3D7-420A-87C0-26A389A58C98}"/>
                </a:ext>
              </a:extLst>
            </p:cNvPr>
            <p:cNvCxnSpPr>
              <a:cxnSpLocks/>
            </p:cNvCxnSpPr>
            <p:nvPr/>
          </p:nvCxnSpPr>
          <p:spPr>
            <a:xfrm>
              <a:off x="1396047" y="2179075"/>
              <a:ext cx="845820"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3" name="直線單箭頭接點 32">
              <a:extLst>
                <a:ext uri="{FF2B5EF4-FFF2-40B4-BE49-F238E27FC236}">
                  <a16:creationId xmlns:a16="http://schemas.microsoft.com/office/drawing/2014/main" id="{1F5E35EA-2230-4490-AE89-DF057FF13A23}"/>
                </a:ext>
              </a:extLst>
            </p:cNvPr>
            <p:cNvCxnSpPr>
              <a:cxnSpLocks/>
            </p:cNvCxnSpPr>
            <p:nvPr/>
          </p:nvCxnSpPr>
          <p:spPr>
            <a:xfrm>
              <a:off x="2257741" y="2179075"/>
              <a:ext cx="1457644"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5" name="直線單箭頭接點 34">
              <a:extLst>
                <a:ext uri="{FF2B5EF4-FFF2-40B4-BE49-F238E27FC236}">
                  <a16:creationId xmlns:a16="http://schemas.microsoft.com/office/drawing/2014/main" id="{D237426E-17F2-47B9-8E0C-C3D528649E2E}"/>
                </a:ext>
              </a:extLst>
            </p:cNvPr>
            <p:cNvCxnSpPr>
              <a:cxnSpLocks/>
            </p:cNvCxnSpPr>
            <p:nvPr/>
          </p:nvCxnSpPr>
          <p:spPr>
            <a:xfrm>
              <a:off x="3715385" y="2179075"/>
              <a:ext cx="1473518"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7" name="直線單箭頭接點 36">
              <a:extLst>
                <a:ext uri="{FF2B5EF4-FFF2-40B4-BE49-F238E27FC236}">
                  <a16:creationId xmlns:a16="http://schemas.microsoft.com/office/drawing/2014/main" id="{75E4E47B-0943-4D71-B634-87FEEE494511}"/>
                </a:ext>
              </a:extLst>
            </p:cNvPr>
            <p:cNvCxnSpPr>
              <a:cxnSpLocks/>
            </p:cNvCxnSpPr>
            <p:nvPr/>
          </p:nvCxnSpPr>
          <p:spPr>
            <a:xfrm>
              <a:off x="5188903" y="2180663"/>
              <a:ext cx="1473518"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a:extLst>
                <a:ext uri="{FF2B5EF4-FFF2-40B4-BE49-F238E27FC236}">
                  <a16:creationId xmlns:a16="http://schemas.microsoft.com/office/drawing/2014/main" id="{7129FD86-419E-4E72-8346-3C1562CCF7C9}"/>
                </a:ext>
              </a:extLst>
            </p:cNvPr>
            <p:cNvCxnSpPr>
              <a:cxnSpLocks/>
            </p:cNvCxnSpPr>
            <p:nvPr/>
          </p:nvCxnSpPr>
          <p:spPr>
            <a:xfrm>
              <a:off x="1411921" y="3703869"/>
              <a:ext cx="845820"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9" name="直線單箭頭接點 38">
              <a:extLst>
                <a:ext uri="{FF2B5EF4-FFF2-40B4-BE49-F238E27FC236}">
                  <a16:creationId xmlns:a16="http://schemas.microsoft.com/office/drawing/2014/main" id="{55FB2B72-76F3-44DF-8351-4FD71EFD5E05}"/>
                </a:ext>
              </a:extLst>
            </p:cNvPr>
            <p:cNvCxnSpPr>
              <a:cxnSpLocks/>
            </p:cNvCxnSpPr>
            <p:nvPr/>
          </p:nvCxnSpPr>
          <p:spPr>
            <a:xfrm>
              <a:off x="2257741" y="3703869"/>
              <a:ext cx="1473518"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a:extLst>
                <a:ext uri="{FF2B5EF4-FFF2-40B4-BE49-F238E27FC236}">
                  <a16:creationId xmlns:a16="http://schemas.microsoft.com/office/drawing/2014/main" id="{8CA7F5FD-29DE-4331-907D-E05A72973333}"/>
                </a:ext>
              </a:extLst>
            </p:cNvPr>
            <p:cNvCxnSpPr>
              <a:cxnSpLocks/>
            </p:cNvCxnSpPr>
            <p:nvPr/>
          </p:nvCxnSpPr>
          <p:spPr>
            <a:xfrm>
              <a:off x="4876799" y="3709711"/>
              <a:ext cx="1396048"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a:extLst>
                <a:ext uri="{FF2B5EF4-FFF2-40B4-BE49-F238E27FC236}">
                  <a16:creationId xmlns:a16="http://schemas.microsoft.com/office/drawing/2014/main" id="{E215FBB0-0F19-41EB-80D9-10F95536DDA7}"/>
                </a:ext>
              </a:extLst>
            </p:cNvPr>
            <p:cNvCxnSpPr>
              <a:cxnSpLocks/>
            </p:cNvCxnSpPr>
            <p:nvPr/>
          </p:nvCxnSpPr>
          <p:spPr>
            <a:xfrm>
              <a:off x="6272847" y="3709711"/>
              <a:ext cx="1473517"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a:extLst>
                <a:ext uri="{FF2B5EF4-FFF2-40B4-BE49-F238E27FC236}">
                  <a16:creationId xmlns:a16="http://schemas.microsoft.com/office/drawing/2014/main" id="{786C8EE4-B0ED-455A-BEC2-DE281FAB9EA8}"/>
                </a:ext>
              </a:extLst>
            </p:cNvPr>
            <p:cNvCxnSpPr>
              <a:cxnSpLocks/>
            </p:cNvCxnSpPr>
            <p:nvPr/>
          </p:nvCxnSpPr>
          <p:spPr>
            <a:xfrm>
              <a:off x="7746363" y="3709711"/>
              <a:ext cx="672775"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a:extLst>
                <a:ext uri="{FF2B5EF4-FFF2-40B4-BE49-F238E27FC236}">
                  <a16:creationId xmlns:a16="http://schemas.microsoft.com/office/drawing/2014/main" id="{2B1B2980-CE7C-4ED4-B93C-5A3B848184D0}"/>
                </a:ext>
              </a:extLst>
            </p:cNvPr>
            <p:cNvCxnSpPr>
              <a:cxnSpLocks/>
            </p:cNvCxnSpPr>
            <p:nvPr/>
          </p:nvCxnSpPr>
          <p:spPr>
            <a:xfrm>
              <a:off x="3731259" y="3702282"/>
              <a:ext cx="464183" cy="1587"/>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9" name="直線單箭頭接點 48">
              <a:extLst>
                <a:ext uri="{FF2B5EF4-FFF2-40B4-BE49-F238E27FC236}">
                  <a16:creationId xmlns:a16="http://schemas.microsoft.com/office/drawing/2014/main" id="{2479147A-61A0-40A9-9103-DFCE8C000422}"/>
                </a:ext>
              </a:extLst>
            </p:cNvPr>
            <p:cNvCxnSpPr>
              <a:cxnSpLocks/>
            </p:cNvCxnSpPr>
            <p:nvPr/>
          </p:nvCxnSpPr>
          <p:spPr>
            <a:xfrm>
              <a:off x="4178616" y="3702282"/>
              <a:ext cx="704688" cy="7429"/>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51" name="直線接點 50">
              <a:extLst>
                <a:ext uri="{FF2B5EF4-FFF2-40B4-BE49-F238E27FC236}">
                  <a16:creationId xmlns:a16="http://schemas.microsoft.com/office/drawing/2014/main" id="{88F890FC-C214-4F88-9DB9-1817258BF564}"/>
                </a:ext>
              </a:extLst>
            </p:cNvPr>
            <p:cNvCxnSpPr>
              <a:cxnSpLocks/>
            </p:cNvCxnSpPr>
            <p:nvPr/>
          </p:nvCxnSpPr>
          <p:spPr>
            <a:xfrm flipH="1">
              <a:off x="1396047" y="2607667"/>
              <a:ext cx="1587" cy="932689"/>
            </a:xfrm>
            <a:prstGeom prst="line">
              <a:avLst/>
            </a:prstGeom>
            <a:ln w="127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cxnSp>
          <p:nvCxnSpPr>
            <p:cNvPr id="55" name="直線接點 54">
              <a:extLst>
                <a:ext uri="{FF2B5EF4-FFF2-40B4-BE49-F238E27FC236}">
                  <a16:creationId xmlns:a16="http://schemas.microsoft.com/office/drawing/2014/main" id="{2755307D-F8A9-4C81-A75F-65FDF0062AD2}"/>
                </a:ext>
              </a:extLst>
            </p:cNvPr>
            <p:cNvCxnSpPr>
              <a:cxnSpLocks/>
            </p:cNvCxnSpPr>
            <p:nvPr/>
          </p:nvCxnSpPr>
          <p:spPr>
            <a:xfrm flipH="1">
              <a:off x="2252663" y="2598260"/>
              <a:ext cx="1587" cy="932689"/>
            </a:xfrm>
            <a:prstGeom prst="line">
              <a:avLst/>
            </a:prstGeom>
            <a:ln w="127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cxnSp>
          <p:nvCxnSpPr>
            <p:cNvPr id="56" name="直線接點 55">
              <a:extLst>
                <a:ext uri="{FF2B5EF4-FFF2-40B4-BE49-F238E27FC236}">
                  <a16:creationId xmlns:a16="http://schemas.microsoft.com/office/drawing/2014/main" id="{3CF3820F-9B16-4E43-BAB0-A4DF6816AD91}"/>
                </a:ext>
              </a:extLst>
            </p:cNvPr>
            <p:cNvCxnSpPr>
              <a:cxnSpLocks/>
            </p:cNvCxnSpPr>
            <p:nvPr/>
          </p:nvCxnSpPr>
          <p:spPr>
            <a:xfrm flipH="1">
              <a:off x="3729354" y="2598259"/>
              <a:ext cx="1587" cy="932689"/>
            </a:xfrm>
            <a:prstGeom prst="line">
              <a:avLst/>
            </a:prstGeom>
            <a:ln w="127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cxnSp>
          <p:nvCxnSpPr>
            <p:cNvPr id="57" name="直線接點 56">
              <a:extLst>
                <a:ext uri="{FF2B5EF4-FFF2-40B4-BE49-F238E27FC236}">
                  <a16:creationId xmlns:a16="http://schemas.microsoft.com/office/drawing/2014/main" id="{D9A0C6A0-EEE8-499F-84D9-3EE6EC2E3B4E}"/>
                </a:ext>
              </a:extLst>
            </p:cNvPr>
            <p:cNvCxnSpPr>
              <a:cxnSpLocks/>
            </p:cNvCxnSpPr>
            <p:nvPr/>
          </p:nvCxnSpPr>
          <p:spPr>
            <a:xfrm>
              <a:off x="3720147" y="2607667"/>
              <a:ext cx="1163157" cy="504098"/>
            </a:xfrm>
            <a:prstGeom prst="line">
              <a:avLst/>
            </a:prstGeom>
            <a:ln w="127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cxnSp>
          <p:nvCxnSpPr>
            <p:cNvPr id="60" name="直線接點 59">
              <a:extLst>
                <a:ext uri="{FF2B5EF4-FFF2-40B4-BE49-F238E27FC236}">
                  <a16:creationId xmlns:a16="http://schemas.microsoft.com/office/drawing/2014/main" id="{8B4C8EC4-A69A-4394-B1C9-5B1D9952C984}"/>
                </a:ext>
              </a:extLst>
            </p:cNvPr>
            <p:cNvCxnSpPr>
              <a:cxnSpLocks/>
            </p:cNvCxnSpPr>
            <p:nvPr/>
          </p:nvCxnSpPr>
          <p:spPr>
            <a:xfrm>
              <a:off x="4876799" y="3156181"/>
              <a:ext cx="0" cy="392653"/>
            </a:xfrm>
            <a:prstGeom prst="line">
              <a:avLst/>
            </a:prstGeom>
            <a:ln w="127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cxnSp>
          <p:nvCxnSpPr>
            <p:cNvPr id="65" name="直線接點 64">
              <a:extLst>
                <a:ext uri="{FF2B5EF4-FFF2-40B4-BE49-F238E27FC236}">
                  <a16:creationId xmlns:a16="http://schemas.microsoft.com/office/drawing/2014/main" id="{AF3DBEA6-083A-44AB-9D47-42DFEDC6F386}"/>
                </a:ext>
              </a:extLst>
            </p:cNvPr>
            <p:cNvCxnSpPr>
              <a:cxnSpLocks/>
            </p:cNvCxnSpPr>
            <p:nvPr/>
          </p:nvCxnSpPr>
          <p:spPr>
            <a:xfrm>
              <a:off x="5206045" y="2614668"/>
              <a:ext cx="1066802" cy="497097"/>
            </a:xfrm>
            <a:prstGeom prst="line">
              <a:avLst/>
            </a:prstGeom>
            <a:ln w="127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cxnSp>
          <p:nvCxnSpPr>
            <p:cNvPr id="66" name="直線接點 65">
              <a:extLst>
                <a:ext uri="{FF2B5EF4-FFF2-40B4-BE49-F238E27FC236}">
                  <a16:creationId xmlns:a16="http://schemas.microsoft.com/office/drawing/2014/main" id="{5758733E-681B-4CDD-B347-FBB9B784247D}"/>
                </a:ext>
              </a:extLst>
            </p:cNvPr>
            <p:cNvCxnSpPr>
              <a:cxnSpLocks/>
            </p:cNvCxnSpPr>
            <p:nvPr/>
          </p:nvCxnSpPr>
          <p:spPr>
            <a:xfrm>
              <a:off x="6272847" y="3138295"/>
              <a:ext cx="0" cy="392653"/>
            </a:xfrm>
            <a:prstGeom prst="line">
              <a:avLst/>
            </a:prstGeom>
            <a:ln w="127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cxnSp>
          <p:nvCxnSpPr>
            <p:cNvPr id="73" name="直線接點 72">
              <a:extLst>
                <a:ext uri="{FF2B5EF4-FFF2-40B4-BE49-F238E27FC236}">
                  <a16:creationId xmlns:a16="http://schemas.microsoft.com/office/drawing/2014/main" id="{E4997EF1-F9A1-4A21-AAA5-E7EF2CC79092}"/>
                </a:ext>
              </a:extLst>
            </p:cNvPr>
            <p:cNvCxnSpPr>
              <a:cxnSpLocks/>
            </p:cNvCxnSpPr>
            <p:nvPr/>
          </p:nvCxnSpPr>
          <p:spPr>
            <a:xfrm>
              <a:off x="6679561" y="2608094"/>
              <a:ext cx="1066802" cy="497097"/>
            </a:xfrm>
            <a:prstGeom prst="line">
              <a:avLst/>
            </a:prstGeom>
            <a:ln w="127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cxnSp>
          <p:nvCxnSpPr>
            <p:cNvPr id="74" name="直線接點 73">
              <a:extLst>
                <a:ext uri="{FF2B5EF4-FFF2-40B4-BE49-F238E27FC236}">
                  <a16:creationId xmlns:a16="http://schemas.microsoft.com/office/drawing/2014/main" id="{E8570CE4-9929-44C3-BB18-6602D64D5B6B}"/>
                </a:ext>
              </a:extLst>
            </p:cNvPr>
            <p:cNvCxnSpPr>
              <a:cxnSpLocks/>
            </p:cNvCxnSpPr>
            <p:nvPr/>
          </p:nvCxnSpPr>
          <p:spPr>
            <a:xfrm>
              <a:off x="7746363" y="3131721"/>
              <a:ext cx="0" cy="392653"/>
            </a:xfrm>
            <a:prstGeom prst="line">
              <a:avLst/>
            </a:prstGeom>
            <a:ln w="127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cxnSp>
          <p:nvCxnSpPr>
            <p:cNvPr id="75" name="直線接點 74">
              <a:extLst>
                <a:ext uri="{FF2B5EF4-FFF2-40B4-BE49-F238E27FC236}">
                  <a16:creationId xmlns:a16="http://schemas.microsoft.com/office/drawing/2014/main" id="{D495B9F3-3CC9-4B3E-92A3-E8C06321CCBC}"/>
                </a:ext>
              </a:extLst>
            </p:cNvPr>
            <p:cNvCxnSpPr>
              <a:cxnSpLocks/>
            </p:cNvCxnSpPr>
            <p:nvPr/>
          </p:nvCxnSpPr>
          <p:spPr>
            <a:xfrm>
              <a:off x="6679561" y="2600417"/>
              <a:ext cx="1739577" cy="554647"/>
            </a:xfrm>
            <a:prstGeom prst="line">
              <a:avLst/>
            </a:prstGeom>
            <a:ln w="127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cxnSp>
          <p:nvCxnSpPr>
            <p:cNvPr id="77" name="直線接點 76">
              <a:extLst>
                <a:ext uri="{FF2B5EF4-FFF2-40B4-BE49-F238E27FC236}">
                  <a16:creationId xmlns:a16="http://schemas.microsoft.com/office/drawing/2014/main" id="{46659E61-D3BB-4E71-AE94-00BB6A0FE5E8}"/>
                </a:ext>
              </a:extLst>
            </p:cNvPr>
            <p:cNvCxnSpPr>
              <a:cxnSpLocks/>
            </p:cNvCxnSpPr>
            <p:nvPr/>
          </p:nvCxnSpPr>
          <p:spPr>
            <a:xfrm>
              <a:off x="8419138" y="3192462"/>
              <a:ext cx="0" cy="392653"/>
            </a:xfrm>
            <a:prstGeom prst="line">
              <a:avLst/>
            </a:prstGeom>
            <a:ln w="127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cxnSp>
        <p:sp>
          <p:nvSpPr>
            <p:cNvPr id="76" name="文字方塊 75">
              <a:extLst>
                <a:ext uri="{FF2B5EF4-FFF2-40B4-BE49-F238E27FC236}">
                  <a16:creationId xmlns:a16="http://schemas.microsoft.com/office/drawing/2014/main" id="{E70D9E35-7B9D-46BB-B314-A27AF645EE1A}"/>
                </a:ext>
              </a:extLst>
            </p:cNvPr>
            <p:cNvSpPr txBox="1"/>
            <p:nvPr/>
          </p:nvSpPr>
          <p:spPr>
            <a:xfrm>
              <a:off x="1518551" y="1863040"/>
              <a:ext cx="562975" cy="276999"/>
            </a:xfrm>
            <a:prstGeom prst="rect">
              <a:avLst/>
            </a:prstGeom>
            <a:noFill/>
          </p:spPr>
          <p:txBody>
            <a:bodyPr wrap="none" rtlCol="0">
              <a:spAutoFit/>
            </a:bodyPr>
            <a:lstStyle/>
            <a:p>
              <a:r>
                <a:rPr lang="en-US" altLang="zh-TW" sz="1200" dirty="0"/>
                <a:t>80 µs</a:t>
              </a:r>
              <a:endParaRPr lang="zh-TW" altLang="en-US" sz="1200" dirty="0"/>
            </a:p>
          </p:txBody>
        </p:sp>
        <p:sp>
          <p:nvSpPr>
            <p:cNvPr id="80" name="文字方塊 79">
              <a:extLst>
                <a:ext uri="{FF2B5EF4-FFF2-40B4-BE49-F238E27FC236}">
                  <a16:creationId xmlns:a16="http://schemas.microsoft.com/office/drawing/2014/main" id="{37F8E2F7-3778-435E-BBFA-2FB06F81093B}"/>
                </a:ext>
              </a:extLst>
            </p:cNvPr>
            <p:cNvSpPr txBox="1"/>
            <p:nvPr/>
          </p:nvSpPr>
          <p:spPr>
            <a:xfrm>
              <a:off x="2657659" y="1862074"/>
              <a:ext cx="647934" cy="276999"/>
            </a:xfrm>
            <a:prstGeom prst="rect">
              <a:avLst/>
            </a:prstGeom>
            <a:noFill/>
          </p:spPr>
          <p:txBody>
            <a:bodyPr wrap="none" rtlCol="0">
              <a:spAutoFit/>
            </a:bodyPr>
            <a:lstStyle/>
            <a:p>
              <a:r>
                <a:rPr lang="en-US" altLang="zh-TW" sz="1200" dirty="0"/>
                <a:t>256 µs</a:t>
              </a:r>
              <a:endParaRPr lang="zh-TW" altLang="en-US" sz="1200" dirty="0"/>
            </a:p>
          </p:txBody>
        </p:sp>
        <p:sp>
          <p:nvSpPr>
            <p:cNvPr id="81" name="文字方塊 80">
              <a:extLst>
                <a:ext uri="{FF2B5EF4-FFF2-40B4-BE49-F238E27FC236}">
                  <a16:creationId xmlns:a16="http://schemas.microsoft.com/office/drawing/2014/main" id="{060BEF26-123F-4B4A-9564-E003684916CC}"/>
                </a:ext>
              </a:extLst>
            </p:cNvPr>
            <p:cNvSpPr txBox="1"/>
            <p:nvPr/>
          </p:nvSpPr>
          <p:spPr>
            <a:xfrm>
              <a:off x="4113575" y="1862074"/>
              <a:ext cx="734496" cy="276999"/>
            </a:xfrm>
            <a:prstGeom prst="rect">
              <a:avLst/>
            </a:prstGeom>
            <a:noFill/>
          </p:spPr>
          <p:txBody>
            <a:bodyPr wrap="none" rtlCol="0">
              <a:spAutoFit/>
            </a:bodyPr>
            <a:lstStyle/>
            <a:p>
              <a:r>
                <a:rPr lang="en-US" altLang="zh-TW" sz="1200" dirty="0"/>
                <a:t>N * 8 µs</a:t>
              </a:r>
              <a:endParaRPr lang="zh-TW" altLang="en-US" sz="1200" dirty="0"/>
            </a:p>
          </p:txBody>
        </p:sp>
        <p:sp>
          <p:nvSpPr>
            <p:cNvPr id="82" name="文字方塊 81">
              <a:extLst>
                <a:ext uri="{FF2B5EF4-FFF2-40B4-BE49-F238E27FC236}">
                  <a16:creationId xmlns:a16="http://schemas.microsoft.com/office/drawing/2014/main" id="{6D5D62F3-48F8-4EB6-A856-FA6D176FC4C8}"/>
                </a:ext>
              </a:extLst>
            </p:cNvPr>
            <p:cNvSpPr txBox="1"/>
            <p:nvPr/>
          </p:nvSpPr>
          <p:spPr>
            <a:xfrm>
              <a:off x="5574823" y="1856455"/>
              <a:ext cx="562975" cy="276999"/>
            </a:xfrm>
            <a:prstGeom prst="rect">
              <a:avLst/>
            </a:prstGeom>
            <a:noFill/>
          </p:spPr>
          <p:txBody>
            <a:bodyPr wrap="none" rtlCol="0">
              <a:spAutoFit/>
            </a:bodyPr>
            <a:lstStyle/>
            <a:p>
              <a:r>
                <a:rPr lang="en-US" altLang="zh-TW" sz="1200" dirty="0"/>
                <a:t>24 µs</a:t>
              </a:r>
              <a:endParaRPr lang="zh-TW" altLang="en-US" sz="1200" dirty="0"/>
            </a:p>
          </p:txBody>
        </p:sp>
        <p:sp>
          <p:nvSpPr>
            <p:cNvPr id="83" name="文字方塊 82">
              <a:extLst>
                <a:ext uri="{FF2B5EF4-FFF2-40B4-BE49-F238E27FC236}">
                  <a16:creationId xmlns:a16="http://schemas.microsoft.com/office/drawing/2014/main" id="{7DB3576A-3171-4CB0-A94C-ECC62962A17D}"/>
                </a:ext>
              </a:extLst>
            </p:cNvPr>
            <p:cNvSpPr txBox="1"/>
            <p:nvPr/>
          </p:nvSpPr>
          <p:spPr>
            <a:xfrm>
              <a:off x="1518551" y="3401856"/>
              <a:ext cx="562975" cy="276999"/>
            </a:xfrm>
            <a:prstGeom prst="rect">
              <a:avLst/>
            </a:prstGeom>
            <a:noFill/>
          </p:spPr>
          <p:txBody>
            <a:bodyPr wrap="none" rtlCol="0">
              <a:spAutoFit/>
            </a:bodyPr>
            <a:lstStyle/>
            <a:p>
              <a:r>
                <a:rPr lang="en-US" altLang="zh-TW" sz="1200" dirty="0"/>
                <a:t>80 µs</a:t>
              </a:r>
              <a:endParaRPr lang="zh-TW" altLang="en-US" sz="1200" dirty="0"/>
            </a:p>
          </p:txBody>
        </p:sp>
        <p:sp>
          <p:nvSpPr>
            <p:cNvPr id="84" name="文字方塊 83">
              <a:extLst>
                <a:ext uri="{FF2B5EF4-FFF2-40B4-BE49-F238E27FC236}">
                  <a16:creationId xmlns:a16="http://schemas.microsoft.com/office/drawing/2014/main" id="{A2412E69-AC3E-4493-9895-E5914AE3A987}"/>
                </a:ext>
              </a:extLst>
            </p:cNvPr>
            <p:cNvSpPr txBox="1"/>
            <p:nvPr/>
          </p:nvSpPr>
          <p:spPr>
            <a:xfrm>
              <a:off x="2648807" y="3392448"/>
              <a:ext cx="647934" cy="276999"/>
            </a:xfrm>
            <a:prstGeom prst="rect">
              <a:avLst/>
            </a:prstGeom>
            <a:noFill/>
          </p:spPr>
          <p:txBody>
            <a:bodyPr wrap="none" rtlCol="0">
              <a:spAutoFit/>
            </a:bodyPr>
            <a:lstStyle/>
            <a:p>
              <a:r>
                <a:rPr lang="en-US" altLang="zh-TW" sz="1200" dirty="0"/>
                <a:t>256 µs</a:t>
              </a:r>
              <a:endParaRPr lang="zh-TW" altLang="en-US" sz="1200" dirty="0"/>
            </a:p>
          </p:txBody>
        </p:sp>
        <p:sp>
          <p:nvSpPr>
            <p:cNvPr id="85" name="文字方塊 84">
              <a:extLst>
                <a:ext uri="{FF2B5EF4-FFF2-40B4-BE49-F238E27FC236}">
                  <a16:creationId xmlns:a16="http://schemas.microsoft.com/office/drawing/2014/main" id="{F5B2364E-3514-47DA-93BE-291D5F69F65B}"/>
                </a:ext>
              </a:extLst>
            </p:cNvPr>
            <p:cNvSpPr txBox="1"/>
            <p:nvPr/>
          </p:nvSpPr>
          <p:spPr>
            <a:xfrm>
              <a:off x="3700465" y="3331260"/>
              <a:ext cx="562975" cy="276999"/>
            </a:xfrm>
            <a:prstGeom prst="rect">
              <a:avLst/>
            </a:prstGeom>
            <a:noFill/>
          </p:spPr>
          <p:txBody>
            <a:bodyPr wrap="none" rtlCol="0">
              <a:spAutoFit/>
            </a:bodyPr>
            <a:lstStyle/>
            <a:p>
              <a:r>
                <a:rPr lang="en-US" altLang="zh-TW" sz="1200" dirty="0"/>
                <a:t>16 µs</a:t>
              </a:r>
              <a:endParaRPr lang="zh-TW" altLang="en-US" sz="1200" dirty="0"/>
            </a:p>
          </p:txBody>
        </p:sp>
        <p:sp>
          <p:nvSpPr>
            <p:cNvPr id="86" name="文字方塊 85">
              <a:extLst>
                <a:ext uri="{FF2B5EF4-FFF2-40B4-BE49-F238E27FC236}">
                  <a16:creationId xmlns:a16="http://schemas.microsoft.com/office/drawing/2014/main" id="{0FAAFE4D-AB08-449D-9C13-9B5A17194753}"/>
                </a:ext>
              </a:extLst>
            </p:cNvPr>
            <p:cNvSpPr txBox="1"/>
            <p:nvPr/>
          </p:nvSpPr>
          <p:spPr>
            <a:xfrm>
              <a:off x="4233181" y="3331260"/>
              <a:ext cx="562975" cy="276999"/>
            </a:xfrm>
            <a:prstGeom prst="rect">
              <a:avLst/>
            </a:prstGeom>
            <a:noFill/>
          </p:spPr>
          <p:txBody>
            <a:bodyPr wrap="none" rtlCol="0">
              <a:spAutoFit/>
            </a:bodyPr>
            <a:lstStyle/>
            <a:p>
              <a:r>
                <a:rPr lang="en-US" altLang="zh-TW" sz="1200" dirty="0"/>
                <a:t>24 µs</a:t>
              </a:r>
              <a:endParaRPr lang="zh-TW" altLang="en-US" sz="1200" dirty="0"/>
            </a:p>
          </p:txBody>
        </p:sp>
        <p:sp>
          <p:nvSpPr>
            <p:cNvPr id="87" name="文字方塊 86">
              <a:extLst>
                <a:ext uri="{FF2B5EF4-FFF2-40B4-BE49-F238E27FC236}">
                  <a16:creationId xmlns:a16="http://schemas.microsoft.com/office/drawing/2014/main" id="{70BB1D49-481C-4E98-8FE8-D4247A481C24}"/>
                </a:ext>
              </a:extLst>
            </p:cNvPr>
            <p:cNvSpPr txBox="1"/>
            <p:nvPr/>
          </p:nvSpPr>
          <p:spPr>
            <a:xfrm>
              <a:off x="5083342" y="3410334"/>
              <a:ext cx="982961" cy="276999"/>
            </a:xfrm>
            <a:prstGeom prst="rect">
              <a:avLst/>
            </a:prstGeom>
            <a:noFill/>
          </p:spPr>
          <p:txBody>
            <a:bodyPr wrap="none" rtlCol="0">
              <a:spAutoFit/>
            </a:bodyPr>
            <a:lstStyle/>
            <a:p>
              <a:r>
                <a:rPr lang="en-US" altLang="zh-TW" sz="1200" dirty="0"/>
                <a:t>N * 8 * S µs</a:t>
              </a:r>
              <a:endParaRPr lang="zh-TW" altLang="en-US" sz="1200" dirty="0"/>
            </a:p>
          </p:txBody>
        </p:sp>
        <p:sp>
          <p:nvSpPr>
            <p:cNvPr id="88" name="文字方塊 87">
              <a:extLst>
                <a:ext uri="{FF2B5EF4-FFF2-40B4-BE49-F238E27FC236}">
                  <a16:creationId xmlns:a16="http://schemas.microsoft.com/office/drawing/2014/main" id="{FBB3C3E4-05EB-41EE-BADC-C25FF1C86FE9}"/>
                </a:ext>
              </a:extLst>
            </p:cNvPr>
            <p:cNvSpPr txBox="1"/>
            <p:nvPr/>
          </p:nvSpPr>
          <p:spPr>
            <a:xfrm>
              <a:off x="6598535" y="3410334"/>
              <a:ext cx="811441" cy="276999"/>
            </a:xfrm>
            <a:prstGeom prst="rect">
              <a:avLst/>
            </a:prstGeom>
            <a:noFill/>
          </p:spPr>
          <p:txBody>
            <a:bodyPr wrap="none" rtlCol="0">
              <a:spAutoFit/>
            </a:bodyPr>
            <a:lstStyle/>
            <a:p>
              <a:r>
                <a:rPr lang="en-US" altLang="zh-TW" sz="1200" dirty="0"/>
                <a:t>24 * S µs</a:t>
              </a:r>
              <a:endParaRPr lang="zh-TW" altLang="en-US" sz="1200" dirty="0"/>
            </a:p>
          </p:txBody>
        </p:sp>
        <p:sp>
          <p:nvSpPr>
            <p:cNvPr id="89" name="文字方塊 88">
              <a:extLst>
                <a:ext uri="{FF2B5EF4-FFF2-40B4-BE49-F238E27FC236}">
                  <a16:creationId xmlns:a16="http://schemas.microsoft.com/office/drawing/2014/main" id="{A93258AB-7691-43BD-A8BE-31AD970937F5}"/>
                </a:ext>
              </a:extLst>
            </p:cNvPr>
            <p:cNvSpPr txBox="1"/>
            <p:nvPr/>
          </p:nvSpPr>
          <p:spPr>
            <a:xfrm>
              <a:off x="7719509" y="3403710"/>
              <a:ext cx="726481" cy="276999"/>
            </a:xfrm>
            <a:prstGeom prst="rect">
              <a:avLst/>
            </a:prstGeom>
            <a:noFill/>
          </p:spPr>
          <p:txBody>
            <a:bodyPr wrap="none" rtlCol="0">
              <a:spAutoFit/>
            </a:bodyPr>
            <a:lstStyle/>
            <a:p>
              <a:r>
                <a:rPr lang="en-US" altLang="zh-TW" sz="1200" dirty="0"/>
                <a:t>3 * S µs</a:t>
              </a:r>
              <a:endParaRPr lang="zh-TW" altLang="en-US" sz="1200" dirty="0"/>
            </a:p>
          </p:txBody>
        </p:sp>
        <p:sp>
          <p:nvSpPr>
            <p:cNvPr id="90" name="文字方塊 89">
              <a:extLst>
                <a:ext uri="{FF2B5EF4-FFF2-40B4-BE49-F238E27FC236}">
                  <a16:creationId xmlns:a16="http://schemas.microsoft.com/office/drawing/2014/main" id="{8DB519C6-8CB1-4F34-87E0-FAAC593FFC2D}"/>
                </a:ext>
              </a:extLst>
            </p:cNvPr>
            <p:cNvSpPr txBox="1"/>
            <p:nvPr/>
          </p:nvSpPr>
          <p:spPr>
            <a:xfrm>
              <a:off x="326689" y="2201574"/>
              <a:ext cx="1027845" cy="461665"/>
            </a:xfrm>
            <a:prstGeom prst="rect">
              <a:avLst/>
            </a:prstGeom>
            <a:noFill/>
          </p:spPr>
          <p:txBody>
            <a:bodyPr wrap="none" rtlCol="0">
              <a:spAutoFit/>
            </a:bodyPr>
            <a:lstStyle/>
            <a:p>
              <a:pPr algn="ctr"/>
              <a:r>
                <a:rPr lang="en-US" altLang="zh-TW" sz="1200" dirty="0"/>
                <a:t>LE Uncoded</a:t>
              </a:r>
            </a:p>
            <a:p>
              <a:pPr algn="ctr"/>
              <a:r>
                <a:rPr lang="en-US" altLang="zh-TW" sz="1200" dirty="0"/>
                <a:t>PHY</a:t>
              </a:r>
              <a:endParaRPr lang="zh-TW" altLang="en-US" sz="1200" dirty="0"/>
            </a:p>
          </p:txBody>
        </p:sp>
        <p:sp>
          <p:nvSpPr>
            <p:cNvPr id="91" name="文字方塊 90">
              <a:extLst>
                <a:ext uri="{FF2B5EF4-FFF2-40B4-BE49-F238E27FC236}">
                  <a16:creationId xmlns:a16="http://schemas.microsoft.com/office/drawing/2014/main" id="{D2DD8139-2BAC-4800-80C7-55B33E29E77A}"/>
                </a:ext>
              </a:extLst>
            </p:cNvPr>
            <p:cNvSpPr txBox="1"/>
            <p:nvPr/>
          </p:nvSpPr>
          <p:spPr>
            <a:xfrm>
              <a:off x="440478" y="3747811"/>
              <a:ext cx="865942" cy="461665"/>
            </a:xfrm>
            <a:prstGeom prst="rect">
              <a:avLst/>
            </a:prstGeom>
            <a:noFill/>
          </p:spPr>
          <p:txBody>
            <a:bodyPr wrap="none" rtlCol="0">
              <a:spAutoFit/>
            </a:bodyPr>
            <a:lstStyle/>
            <a:p>
              <a:pPr algn="ctr"/>
              <a:r>
                <a:rPr lang="en-US" altLang="zh-TW" sz="1200" dirty="0"/>
                <a:t>LE Coded</a:t>
              </a:r>
            </a:p>
            <a:p>
              <a:pPr algn="ctr"/>
              <a:r>
                <a:rPr lang="en-US" altLang="zh-TW" sz="1200" dirty="0"/>
                <a:t>PHY</a:t>
              </a:r>
              <a:endParaRPr lang="zh-TW" altLang="en-US" sz="1200" dirty="0"/>
            </a:p>
          </p:txBody>
        </p:sp>
        <p:sp>
          <p:nvSpPr>
            <p:cNvPr id="79" name="左大括弧 78">
              <a:extLst>
                <a:ext uri="{FF2B5EF4-FFF2-40B4-BE49-F238E27FC236}">
                  <a16:creationId xmlns:a16="http://schemas.microsoft.com/office/drawing/2014/main" id="{F5EECE44-6FE6-407D-94AE-619CFF2687C2}"/>
                </a:ext>
              </a:extLst>
            </p:cNvPr>
            <p:cNvSpPr/>
            <p:nvPr/>
          </p:nvSpPr>
          <p:spPr>
            <a:xfrm rot="16200000">
              <a:off x="3465429" y="2978416"/>
              <a:ext cx="222250" cy="2630642"/>
            </a:xfrm>
            <a:prstGeom prst="leftBrace">
              <a:avLst>
                <a:gd name="adj1" fmla="val 22858"/>
                <a:gd name="adj2" fmla="val 48552"/>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94" name="左大括弧 93">
              <a:extLst>
                <a:ext uri="{FF2B5EF4-FFF2-40B4-BE49-F238E27FC236}">
                  <a16:creationId xmlns:a16="http://schemas.microsoft.com/office/drawing/2014/main" id="{8D8F9007-9EF2-484F-A5C8-68C06B2CC7AC}"/>
                </a:ext>
              </a:extLst>
            </p:cNvPr>
            <p:cNvSpPr/>
            <p:nvPr/>
          </p:nvSpPr>
          <p:spPr>
            <a:xfrm rot="16200000">
              <a:off x="6548665" y="2518466"/>
              <a:ext cx="222250" cy="3535834"/>
            </a:xfrm>
            <a:prstGeom prst="leftBrace">
              <a:avLst>
                <a:gd name="adj1" fmla="val 22858"/>
                <a:gd name="adj2" fmla="val 48552"/>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95" name="左大括弧 94">
              <a:extLst>
                <a:ext uri="{FF2B5EF4-FFF2-40B4-BE49-F238E27FC236}">
                  <a16:creationId xmlns:a16="http://schemas.microsoft.com/office/drawing/2014/main" id="{EC3E7CA3-7468-4F3D-8E47-278A6D57ABD1}"/>
                </a:ext>
              </a:extLst>
            </p:cNvPr>
            <p:cNvSpPr/>
            <p:nvPr/>
          </p:nvSpPr>
          <p:spPr>
            <a:xfrm rot="16200000">
              <a:off x="3468060" y="3369143"/>
              <a:ext cx="222250" cy="2630642"/>
            </a:xfrm>
            <a:prstGeom prst="leftBrace">
              <a:avLst>
                <a:gd name="adj1" fmla="val 22858"/>
                <a:gd name="adj2" fmla="val 4855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96" name="左大括弧 95">
              <a:extLst>
                <a:ext uri="{FF2B5EF4-FFF2-40B4-BE49-F238E27FC236}">
                  <a16:creationId xmlns:a16="http://schemas.microsoft.com/office/drawing/2014/main" id="{B0DF90A5-ACAD-49B4-9007-ABED594553AA}"/>
                </a:ext>
              </a:extLst>
            </p:cNvPr>
            <p:cNvSpPr/>
            <p:nvPr/>
          </p:nvSpPr>
          <p:spPr>
            <a:xfrm rot="16200000">
              <a:off x="6551296" y="2909193"/>
              <a:ext cx="222250" cy="3535834"/>
            </a:xfrm>
            <a:prstGeom prst="leftBrace">
              <a:avLst>
                <a:gd name="adj1" fmla="val 22858"/>
                <a:gd name="adj2" fmla="val 4855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97" name="文字方塊 96">
              <a:extLst>
                <a:ext uri="{FF2B5EF4-FFF2-40B4-BE49-F238E27FC236}">
                  <a16:creationId xmlns:a16="http://schemas.microsoft.com/office/drawing/2014/main" id="{C263E541-C8AE-48C6-9018-7899D4288E69}"/>
                </a:ext>
              </a:extLst>
            </p:cNvPr>
            <p:cNvSpPr txBox="1"/>
            <p:nvPr/>
          </p:nvSpPr>
          <p:spPr>
            <a:xfrm>
              <a:off x="2959213" y="4384873"/>
              <a:ext cx="1318463" cy="276999"/>
            </a:xfrm>
            <a:prstGeom prst="rect">
              <a:avLst/>
            </a:prstGeom>
            <a:noFill/>
          </p:spPr>
          <p:txBody>
            <a:bodyPr wrap="square" rtlCol="0">
              <a:spAutoFit/>
            </a:bodyPr>
            <a:lstStyle/>
            <a:p>
              <a:pPr algn="ctr"/>
              <a:r>
                <a:rPr lang="en-US" altLang="zh-TW" sz="1200" dirty="0">
                  <a:solidFill>
                    <a:schemeClr val="bg1">
                      <a:lumMod val="65000"/>
                    </a:schemeClr>
                  </a:solidFill>
                </a:rPr>
                <a:t>FEC Block 1</a:t>
              </a:r>
              <a:endParaRPr lang="zh-TW" altLang="en-US" sz="1200" dirty="0">
                <a:solidFill>
                  <a:schemeClr val="bg1">
                    <a:lumMod val="65000"/>
                  </a:schemeClr>
                </a:solidFill>
              </a:endParaRPr>
            </a:p>
          </p:txBody>
        </p:sp>
        <p:sp>
          <p:nvSpPr>
            <p:cNvPr id="98" name="文字方塊 97">
              <a:extLst>
                <a:ext uri="{FF2B5EF4-FFF2-40B4-BE49-F238E27FC236}">
                  <a16:creationId xmlns:a16="http://schemas.microsoft.com/office/drawing/2014/main" id="{BCC65962-5400-4314-89AC-757895263B1D}"/>
                </a:ext>
              </a:extLst>
            </p:cNvPr>
            <p:cNvSpPr txBox="1"/>
            <p:nvPr/>
          </p:nvSpPr>
          <p:spPr>
            <a:xfrm>
              <a:off x="6000558" y="4375751"/>
              <a:ext cx="1318463" cy="276999"/>
            </a:xfrm>
            <a:prstGeom prst="rect">
              <a:avLst/>
            </a:prstGeom>
            <a:noFill/>
          </p:spPr>
          <p:txBody>
            <a:bodyPr wrap="square" rtlCol="0">
              <a:spAutoFit/>
            </a:bodyPr>
            <a:lstStyle/>
            <a:p>
              <a:pPr algn="ctr"/>
              <a:r>
                <a:rPr lang="en-US" altLang="zh-TW" sz="1200" dirty="0">
                  <a:solidFill>
                    <a:schemeClr val="bg1">
                      <a:lumMod val="65000"/>
                    </a:schemeClr>
                  </a:solidFill>
                </a:rPr>
                <a:t>FEC Block 2</a:t>
              </a:r>
              <a:endParaRPr lang="zh-TW" altLang="en-US" sz="1200" dirty="0">
                <a:solidFill>
                  <a:schemeClr val="bg1">
                    <a:lumMod val="65000"/>
                  </a:schemeClr>
                </a:solidFill>
              </a:endParaRPr>
            </a:p>
          </p:txBody>
        </p:sp>
        <p:sp>
          <p:nvSpPr>
            <p:cNvPr id="99" name="文字方塊 98">
              <a:extLst>
                <a:ext uri="{FF2B5EF4-FFF2-40B4-BE49-F238E27FC236}">
                  <a16:creationId xmlns:a16="http://schemas.microsoft.com/office/drawing/2014/main" id="{5F6973DF-30B0-49F9-BB5F-4D0BE8B70EF6}"/>
                </a:ext>
              </a:extLst>
            </p:cNvPr>
            <p:cNvSpPr txBox="1"/>
            <p:nvPr/>
          </p:nvSpPr>
          <p:spPr>
            <a:xfrm>
              <a:off x="2960612" y="4788235"/>
              <a:ext cx="1318463" cy="276999"/>
            </a:xfrm>
            <a:prstGeom prst="rect">
              <a:avLst/>
            </a:prstGeom>
            <a:noFill/>
          </p:spPr>
          <p:txBody>
            <a:bodyPr wrap="square" rtlCol="0">
              <a:spAutoFit/>
            </a:bodyPr>
            <a:lstStyle/>
            <a:p>
              <a:pPr algn="ctr"/>
              <a:r>
                <a:rPr lang="en-US" altLang="zh-TW" sz="1200" dirty="0">
                  <a:solidFill>
                    <a:schemeClr val="tx1"/>
                  </a:solidFill>
                </a:rPr>
                <a:t>S = 8 Coding</a:t>
              </a:r>
              <a:endParaRPr lang="zh-TW" altLang="en-US" sz="1200" dirty="0">
                <a:solidFill>
                  <a:schemeClr val="tx1"/>
                </a:solidFill>
              </a:endParaRPr>
            </a:p>
          </p:txBody>
        </p:sp>
        <p:sp>
          <p:nvSpPr>
            <p:cNvPr id="100" name="文字方塊 99">
              <a:extLst>
                <a:ext uri="{FF2B5EF4-FFF2-40B4-BE49-F238E27FC236}">
                  <a16:creationId xmlns:a16="http://schemas.microsoft.com/office/drawing/2014/main" id="{E9D5EFD3-7530-4E7C-8F73-F5E5F9D8502D}"/>
                </a:ext>
              </a:extLst>
            </p:cNvPr>
            <p:cNvSpPr txBox="1"/>
            <p:nvPr/>
          </p:nvSpPr>
          <p:spPr>
            <a:xfrm>
              <a:off x="5551419" y="4796374"/>
              <a:ext cx="2168082" cy="276999"/>
            </a:xfrm>
            <a:prstGeom prst="rect">
              <a:avLst/>
            </a:prstGeom>
            <a:noFill/>
          </p:spPr>
          <p:txBody>
            <a:bodyPr wrap="square" rtlCol="0">
              <a:spAutoFit/>
            </a:bodyPr>
            <a:lstStyle/>
            <a:p>
              <a:pPr algn="ctr"/>
              <a:r>
                <a:rPr lang="en-US" altLang="zh-TW" sz="1200" dirty="0">
                  <a:solidFill>
                    <a:schemeClr val="tx1"/>
                  </a:solidFill>
                </a:rPr>
                <a:t>S = 2 or S = 8 Coding</a:t>
              </a:r>
              <a:endParaRPr lang="zh-TW" altLang="en-US" sz="1200" dirty="0">
                <a:solidFill>
                  <a:schemeClr val="tx1"/>
                </a:solidFill>
              </a:endParaRPr>
            </a:p>
          </p:txBody>
        </p:sp>
      </p:grpSp>
    </p:spTree>
    <p:extLst>
      <p:ext uri="{BB962C8B-B14F-4D97-AF65-F5344CB8AC3E}">
        <p14:creationId xmlns:p14="http://schemas.microsoft.com/office/powerpoint/2010/main" val="8734882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1182687" y="1493520"/>
            <a:ext cx="7513638" cy="3105863"/>
          </a:xfrm>
          <a:prstGeom prst="rect">
            <a:avLst/>
          </a:prstGeom>
        </p:spPr>
        <p:txBody>
          <a:bodyPr lIns="91425" tIns="91425" rIns="91425" bIns="91425" anchor="t" anchorCtr="0">
            <a:noAutofit/>
          </a:bodyPr>
          <a:lstStyle/>
          <a:p>
            <a:pPr eaLnBrk="1" hangingPunct="1"/>
            <a:r>
              <a:rPr lang="en-US" altLang="zh-TW" sz="2400" dirty="0"/>
              <a:t>Using the coded PHYs improves the RX sensitivity, which also means improved range. </a:t>
            </a:r>
          </a:p>
          <a:p>
            <a:pPr eaLnBrk="1" hangingPunct="1"/>
            <a:r>
              <a:rPr lang="en-US" altLang="zh-TW" sz="2400" dirty="0"/>
              <a:t>Typically, a 4-6 dB RX sensitivity improvement can be achieved using either the 500 kbps or 125 kbps PHY and this usually converts to a 2-4x range improvement.</a:t>
            </a:r>
          </a:p>
          <a:p>
            <a:pPr eaLnBrk="1" hangingPunct="1"/>
            <a:r>
              <a:rPr lang="en-US" altLang="zh-TW" sz="2400" dirty="0"/>
              <a:t>The downside of the LE Coded PHY </a:t>
            </a:r>
          </a:p>
          <a:p>
            <a:pPr lvl="1"/>
            <a:r>
              <a:rPr lang="en-US" altLang="zh-TW" sz="2000" dirty="0">
                <a:latin typeface="Times New Roman" panose="02020603050405020304" pitchFamily="18" charset="0"/>
                <a:cs typeface="Times New Roman" panose="02020603050405020304" pitchFamily="18" charset="0"/>
              </a:rPr>
              <a:t>Longer TX and RX times, which increases the average power consumption.</a:t>
            </a:r>
            <a:endParaRPr lang="en-US" altLang="zh-TW" sz="2000" dirty="0">
              <a:solidFill>
                <a:schemeClr val="tx1"/>
              </a:solidFill>
              <a:latin typeface="Times New Roman" panose="02020603050405020304" pitchFamily="18"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103</a:t>
            </a:fld>
            <a:endParaRPr lang="zh-TW" dirty="0">
              <a:solidFill>
                <a:schemeClr val="dk1"/>
              </a:solidFill>
              <a:ea typeface="Tahoma"/>
              <a:sym typeface="Tahoma"/>
            </a:endParaRPr>
          </a:p>
        </p:txBody>
      </p:sp>
    </p:spTree>
    <p:extLst>
      <p:ext uri="{BB962C8B-B14F-4D97-AF65-F5344CB8AC3E}">
        <p14:creationId xmlns:p14="http://schemas.microsoft.com/office/powerpoint/2010/main" val="38914394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104</a:t>
            </a:fld>
            <a:endParaRPr lang="zh-TW" dirty="0">
              <a:solidFill>
                <a:schemeClr val="dk1"/>
              </a:solidFill>
              <a:ea typeface="Tahoma"/>
              <a:sym typeface="Tahoma"/>
            </a:endParaRPr>
          </a:p>
        </p:txBody>
      </p:sp>
      <p:graphicFrame>
        <p:nvGraphicFramePr>
          <p:cNvPr id="5" name="表格 5">
            <a:extLst>
              <a:ext uri="{FF2B5EF4-FFF2-40B4-BE49-F238E27FC236}">
                <a16:creationId xmlns:a16="http://schemas.microsoft.com/office/drawing/2014/main" id="{1ECA1212-41F3-4255-8A6E-DBB271B518D4}"/>
              </a:ext>
            </a:extLst>
          </p:cNvPr>
          <p:cNvGraphicFramePr>
            <a:graphicFrameLocks noGrp="1"/>
          </p:cNvGraphicFramePr>
          <p:nvPr>
            <p:extLst>
              <p:ext uri="{D42A27DB-BD31-4B8C-83A1-F6EECF244321}">
                <p14:modId xmlns:p14="http://schemas.microsoft.com/office/powerpoint/2010/main" val="1873480633"/>
              </p:ext>
            </p:extLst>
          </p:nvPr>
        </p:nvGraphicFramePr>
        <p:xfrm>
          <a:off x="196850" y="2019366"/>
          <a:ext cx="8809989" cy="2621214"/>
        </p:xfrm>
        <a:graphic>
          <a:graphicData uri="http://schemas.openxmlformats.org/drawingml/2006/table">
            <a:tbl>
              <a:tblPr firstRow="1" bandRow="1">
                <a:tableStyleId>{073A0DAA-6AF3-43AB-8588-CEC1D06C72B9}</a:tableStyleId>
              </a:tblPr>
              <a:tblGrid>
                <a:gridCol w="890376">
                  <a:extLst>
                    <a:ext uri="{9D8B030D-6E8A-4147-A177-3AD203B41FA5}">
                      <a16:colId xmlns:a16="http://schemas.microsoft.com/office/drawing/2014/main" val="1246403878"/>
                    </a:ext>
                  </a:extLst>
                </a:gridCol>
                <a:gridCol w="901594">
                  <a:extLst>
                    <a:ext uri="{9D8B030D-6E8A-4147-A177-3AD203B41FA5}">
                      <a16:colId xmlns:a16="http://schemas.microsoft.com/office/drawing/2014/main" val="3205247434"/>
                    </a:ext>
                  </a:extLst>
                </a:gridCol>
                <a:gridCol w="975360">
                  <a:extLst>
                    <a:ext uri="{9D8B030D-6E8A-4147-A177-3AD203B41FA5}">
                      <a16:colId xmlns:a16="http://schemas.microsoft.com/office/drawing/2014/main" val="1778734384"/>
                    </a:ext>
                  </a:extLst>
                </a:gridCol>
                <a:gridCol w="960120">
                  <a:extLst>
                    <a:ext uri="{9D8B030D-6E8A-4147-A177-3AD203B41FA5}">
                      <a16:colId xmlns:a16="http://schemas.microsoft.com/office/drawing/2014/main" val="2913310400"/>
                    </a:ext>
                  </a:extLst>
                </a:gridCol>
                <a:gridCol w="990600">
                  <a:extLst>
                    <a:ext uri="{9D8B030D-6E8A-4147-A177-3AD203B41FA5}">
                      <a16:colId xmlns:a16="http://schemas.microsoft.com/office/drawing/2014/main" val="1211481066"/>
                    </a:ext>
                  </a:extLst>
                </a:gridCol>
                <a:gridCol w="982980">
                  <a:extLst>
                    <a:ext uri="{9D8B030D-6E8A-4147-A177-3AD203B41FA5}">
                      <a16:colId xmlns:a16="http://schemas.microsoft.com/office/drawing/2014/main" val="1129451689"/>
                    </a:ext>
                  </a:extLst>
                </a:gridCol>
                <a:gridCol w="1021080">
                  <a:extLst>
                    <a:ext uri="{9D8B030D-6E8A-4147-A177-3AD203B41FA5}">
                      <a16:colId xmlns:a16="http://schemas.microsoft.com/office/drawing/2014/main" val="3465804986"/>
                    </a:ext>
                  </a:extLst>
                </a:gridCol>
                <a:gridCol w="1021080">
                  <a:extLst>
                    <a:ext uri="{9D8B030D-6E8A-4147-A177-3AD203B41FA5}">
                      <a16:colId xmlns:a16="http://schemas.microsoft.com/office/drawing/2014/main" val="2493839743"/>
                    </a:ext>
                  </a:extLst>
                </a:gridCol>
                <a:gridCol w="1066799">
                  <a:extLst>
                    <a:ext uri="{9D8B030D-6E8A-4147-A177-3AD203B41FA5}">
                      <a16:colId xmlns:a16="http://schemas.microsoft.com/office/drawing/2014/main" val="3033903927"/>
                    </a:ext>
                  </a:extLst>
                </a:gridCol>
              </a:tblGrid>
              <a:tr h="967740">
                <a:tc>
                  <a:txBody>
                    <a:bodyPr/>
                    <a:lstStyle/>
                    <a:p>
                      <a:pPr algn="ctr"/>
                      <a:endParaRPr lang="en-US" altLang="zh-TW" sz="1200" dirty="0"/>
                    </a:p>
                    <a:p>
                      <a:pPr algn="ctr"/>
                      <a:r>
                        <a:rPr lang="en-US" altLang="zh-TW" sz="1200" dirty="0"/>
                        <a:t>LE</a:t>
                      </a:r>
                    </a:p>
                    <a:p>
                      <a:pPr algn="ctr"/>
                      <a:r>
                        <a:rPr lang="en-US" altLang="zh-TW" sz="1200" dirty="0"/>
                        <a:t>Coded</a:t>
                      </a:r>
                    </a:p>
                    <a:p>
                      <a:pPr algn="ctr"/>
                      <a:r>
                        <a:rPr lang="en-US" altLang="zh-TW" sz="1200" dirty="0"/>
                        <a:t>PHY</a:t>
                      </a:r>
                      <a:endParaRPr lang="zh-TW" altLang="en-US" sz="1200" dirty="0"/>
                    </a:p>
                  </a:txBody>
                  <a:tcPr>
                    <a:solidFill>
                      <a:srgbClr val="0070C0"/>
                    </a:solidFill>
                  </a:tcPr>
                </a:tc>
                <a:tc>
                  <a:txBody>
                    <a:bodyPr/>
                    <a:lstStyle/>
                    <a:p>
                      <a:pPr algn="ctr"/>
                      <a:endParaRPr lang="en-US" altLang="zh-TW" sz="1200" dirty="0"/>
                    </a:p>
                    <a:p>
                      <a:pPr algn="ctr"/>
                      <a:r>
                        <a:rPr lang="en-US" altLang="zh-TW" sz="1200" dirty="0"/>
                        <a:t>Symbol rate</a:t>
                      </a:r>
                      <a:endParaRPr lang="zh-TW" altLang="en-US" sz="1200" dirty="0"/>
                    </a:p>
                  </a:txBody>
                  <a:tcPr>
                    <a:solidFill>
                      <a:srgbClr val="0070C0"/>
                    </a:solidFill>
                  </a:tcPr>
                </a:tc>
                <a:tc>
                  <a:txBody>
                    <a:bodyPr/>
                    <a:lstStyle/>
                    <a:p>
                      <a:pPr algn="ctr"/>
                      <a:endParaRPr lang="en-US" altLang="zh-TW" sz="1200" dirty="0"/>
                    </a:p>
                    <a:p>
                      <a:pPr algn="ctr"/>
                      <a:r>
                        <a:rPr lang="en-US" altLang="zh-TW" sz="1200" dirty="0"/>
                        <a:t>Error detection</a:t>
                      </a:r>
                      <a:endParaRPr lang="zh-TW" altLang="en-US" sz="1200" dirty="0"/>
                    </a:p>
                  </a:txBody>
                  <a:tcPr>
                    <a:solidFill>
                      <a:srgbClr val="0070C0"/>
                    </a:solidFill>
                  </a:tcPr>
                </a:tc>
                <a:tc>
                  <a:txBody>
                    <a:bodyPr/>
                    <a:lstStyle/>
                    <a:p>
                      <a:pPr algn="ctr"/>
                      <a:endParaRPr lang="en-US" altLang="zh-TW" sz="1200" dirty="0"/>
                    </a:p>
                    <a:p>
                      <a:pPr algn="ctr"/>
                      <a:r>
                        <a:rPr lang="en-US" altLang="zh-TW" sz="1200" dirty="0"/>
                        <a:t>Error </a:t>
                      </a:r>
                    </a:p>
                    <a:p>
                      <a:pPr algn="ctr"/>
                      <a:r>
                        <a:rPr lang="en-US" altLang="zh-TW" sz="1200" dirty="0"/>
                        <a:t>correction</a:t>
                      </a:r>
                      <a:endParaRPr lang="zh-TW" altLang="en-US" sz="1200" dirty="0"/>
                    </a:p>
                  </a:txBody>
                  <a:tcPr>
                    <a:solidFill>
                      <a:srgbClr val="0070C0"/>
                    </a:solidFill>
                  </a:tcPr>
                </a:tc>
                <a:tc>
                  <a:txBody>
                    <a:bodyPr/>
                    <a:lstStyle/>
                    <a:p>
                      <a:pPr algn="ctr"/>
                      <a:endParaRPr lang="en-US" altLang="zh-TW" sz="1200" dirty="0"/>
                    </a:p>
                    <a:p>
                      <a:pPr algn="ctr"/>
                      <a:r>
                        <a:rPr lang="en-US" altLang="zh-TW" sz="1200" dirty="0"/>
                        <a:t>Range multiplier</a:t>
                      </a:r>
                    </a:p>
                    <a:p>
                      <a:pPr algn="ctr"/>
                      <a:r>
                        <a:rPr lang="en-US" altLang="zh-TW" sz="1050" b="0" dirty="0"/>
                        <a:t>(approximate)</a:t>
                      </a:r>
                      <a:endParaRPr lang="zh-TW" altLang="en-US" sz="1050" b="0" dirty="0"/>
                    </a:p>
                  </a:txBody>
                  <a:tcPr>
                    <a:solidFill>
                      <a:srgbClr val="0070C0"/>
                    </a:solidFill>
                  </a:tcPr>
                </a:tc>
                <a:tc>
                  <a:txBody>
                    <a:bodyPr/>
                    <a:lstStyle/>
                    <a:p>
                      <a:pPr algn="ctr"/>
                      <a:endParaRPr lang="en-US" altLang="zh-TW" sz="1200" dirty="0"/>
                    </a:p>
                    <a:p>
                      <a:pPr algn="ctr"/>
                      <a:r>
                        <a:rPr lang="en-US" altLang="zh-TW" sz="1200" dirty="0"/>
                        <a:t>PDU Length</a:t>
                      </a:r>
                      <a:endParaRPr lang="zh-TW" altLang="en-US" sz="1200" dirty="0"/>
                    </a:p>
                  </a:txBody>
                  <a:tcPr>
                    <a:solidFill>
                      <a:srgbClr val="0070C0"/>
                    </a:solidFill>
                  </a:tcPr>
                </a:tc>
                <a:tc>
                  <a:txBody>
                    <a:bodyPr/>
                    <a:lstStyle/>
                    <a:p>
                      <a:pPr algn="ctr"/>
                      <a:endParaRPr lang="en-US" altLang="zh-TW" sz="1200" dirty="0"/>
                    </a:p>
                    <a:p>
                      <a:pPr algn="ctr"/>
                      <a:r>
                        <a:rPr lang="en-US" altLang="zh-TW" sz="1200" dirty="0"/>
                        <a:t>Minimum packet time</a:t>
                      </a:r>
                      <a:endParaRPr lang="zh-TW" altLang="en-US" sz="1200" dirty="0"/>
                    </a:p>
                  </a:txBody>
                  <a:tcPr>
                    <a:solidFill>
                      <a:srgbClr val="0070C0"/>
                    </a:solidFill>
                  </a:tcPr>
                </a:tc>
                <a:tc>
                  <a:txBody>
                    <a:bodyPr/>
                    <a:lstStyle/>
                    <a:p>
                      <a:pPr algn="ctr"/>
                      <a:endParaRPr lang="en-US" altLang="zh-TW" sz="1200" dirty="0"/>
                    </a:p>
                    <a:p>
                      <a:pPr algn="ctr"/>
                      <a:r>
                        <a:rPr lang="en-US" altLang="zh-TW" sz="1200" dirty="0"/>
                        <a:t>Maximum packet time</a:t>
                      </a:r>
                      <a:endParaRPr lang="zh-TW" altLang="en-US" sz="1200" dirty="0"/>
                    </a:p>
                  </a:txBody>
                  <a:tcPr>
                    <a:solidFill>
                      <a:srgbClr val="0070C0"/>
                    </a:solidFill>
                  </a:tcPr>
                </a:tc>
                <a:tc>
                  <a:txBody>
                    <a:bodyPr/>
                    <a:lstStyle/>
                    <a:p>
                      <a:pPr algn="ctr"/>
                      <a:endParaRPr lang="en-US" altLang="zh-TW" sz="1200" dirty="0"/>
                    </a:p>
                    <a:p>
                      <a:pPr algn="ctr"/>
                      <a:r>
                        <a:rPr lang="en-US" altLang="zh-TW" sz="1200" dirty="0"/>
                        <a:t>Maximum throughput</a:t>
                      </a:r>
                      <a:endParaRPr lang="zh-TW" altLang="en-US" sz="1200" dirty="0"/>
                    </a:p>
                  </a:txBody>
                  <a:tcPr>
                    <a:solidFill>
                      <a:srgbClr val="0070C0"/>
                    </a:solidFill>
                  </a:tcPr>
                </a:tc>
                <a:extLst>
                  <a:ext uri="{0D108BD9-81ED-4DB2-BD59-A6C34878D82A}">
                    <a16:rowId xmlns:a16="http://schemas.microsoft.com/office/drawing/2014/main" val="4282411560"/>
                  </a:ext>
                </a:extLst>
              </a:tr>
              <a:tr h="830514">
                <a:tc>
                  <a:txBody>
                    <a:bodyPr/>
                    <a:lstStyle/>
                    <a:p>
                      <a:pPr algn="ctr"/>
                      <a:endParaRPr lang="en-US" altLang="zh-TW" sz="1200" dirty="0"/>
                    </a:p>
                    <a:p>
                      <a:pPr algn="ctr"/>
                      <a:r>
                        <a:rPr lang="en-US" altLang="zh-TW" sz="1200" dirty="0"/>
                        <a:t>500 kbps S=2</a:t>
                      </a:r>
                      <a:endParaRPr lang="zh-TW" altLang="en-US" sz="1200" dirty="0"/>
                    </a:p>
                  </a:txBody>
                  <a:tcPr/>
                </a:tc>
                <a:tc>
                  <a:txBody>
                    <a:bodyPr/>
                    <a:lstStyle/>
                    <a:p>
                      <a:pPr algn="ctr"/>
                      <a:endParaRPr lang="en-US" altLang="zh-TW" sz="1200" dirty="0"/>
                    </a:p>
                    <a:p>
                      <a:pPr algn="ctr"/>
                      <a:r>
                        <a:rPr lang="en-US" altLang="zh-TW" sz="1200" dirty="0"/>
                        <a:t>1 M symbols/s</a:t>
                      </a:r>
                      <a:endParaRPr lang="zh-TW" altLang="en-US" sz="1200" dirty="0"/>
                    </a:p>
                  </a:txBody>
                  <a:tcPr/>
                </a:tc>
                <a:tc>
                  <a:txBody>
                    <a:bodyPr/>
                    <a:lstStyle/>
                    <a:p>
                      <a:pPr algn="ctr"/>
                      <a:endParaRPr lang="en-US" altLang="zh-TW" sz="1200" dirty="0"/>
                    </a:p>
                    <a:p>
                      <a:pPr algn="ctr"/>
                      <a:r>
                        <a:rPr lang="en-US" altLang="zh-TW" sz="1200" dirty="0"/>
                        <a:t>CRC</a:t>
                      </a:r>
                      <a:endParaRPr lang="zh-TW" altLang="en-US" sz="1200" dirty="0"/>
                    </a:p>
                  </a:txBody>
                  <a:tcPr/>
                </a:tc>
                <a:tc>
                  <a:txBody>
                    <a:bodyPr/>
                    <a:lstStyle/>
                    <a:p>
                      <a:pPr algn="ctr"/>
                      <a:endParaRPr lang="en-US" altLang="zh-TW" sz="1200" dirty="0"/>
                    </a:p>
                    <a:p>
                      <a:pPr algn="ctr"/>
                      <a:r>
                        <a:rPr lang="en-US" altLang="zh-TW" sz="1200" dirty="0"/>
                        <a:t>FEC</a:t>
                      </a:r>
                      <a:endParaRPr lang="zh-TW" altLang="en-US" sz="1200" dirty="0"/>
                    </a:p>
                  </a:txBody>
                  <a:tcPr/>
                </a:tc>
                <a:tc>
                  <a:txBody>
                    <a:bodyPr/>
                    <a:lstStyle/>
                    <a:p>
                      <a:pPr algn="ctr"/>
                      <a:endParaRPr lang="en-US" altLang="zh-TW" sz="1200" dirty="0"/>
                    </a:p>
                    <a:p>
                      <a:pPr algn="ctr"/>
                      <a:r>
                        <a:rPr lang="en-US" altLang="zh-TW" sz="1200" dirty="0"/>
                        <a:t>2</a:t>
                      </a:r>
                      <a:endParaRPr lang="zh-TW" altLang="en-US" sz="1200" dirty="0"/>
                    </a:p>
                  </a:txBody>
                  <a:tcPr/>
                </a:tc>
                <a:tc>
                  <a:txBody>
                    <a:bodyPr/>
                    <a:lstStyle/>
                    <a:p>
                      <a:pPr algn="ctr"/>
                      <a:endParaRPr lang="en-US" altLang="zh-TW" sz="1200" dirty="0"/>
                    </a:p>
                    <a:p>
                      <a:pPr algn="ctr"/>
                      <a:r>
                        <a:rPr lang="en-US" altLang="zh-TW" sz="1200" dirty="0"/>
                        <a:t>0 - 257 B</a:t>
                      </a:r>
                      <a:endParaRPr lang="zh-TW" altLang="en-US" sz="1200" dirty="0"/>
                    </a:p>
                  </a:txBody>
                  <a:tcPr/>
                </a:tc>
                <a:tc>
                  <a:txBody>
                    <a:bodyPr/>
                    <a:lstStyle/>
                    <a:p>
                      <a:pPr algn="ctr"/>
                      <a:endParaRPr lang="en-US" altLang="zh-TW" sz="1200" dirty="0"/>
                    </a:p>
                    <a:p>
                      <a:pPr algn="ctr"/>
                      <a:r>
                        <a:rPr lang="en-US" altLang="zh-TW" sz="1200" dirty="0"/>
                        <a:t>720 µs</a:t>
                      </a:r>
                      <a:endParaRPr lang="zh-TW" altLang="en-US" sz="1200" dirty="0"/>
                    </a:p>
                  </a:txBody>
                  <a:tcPr/>
                </a:tc>
                <a:tc>
                  <a:txBody>
                    <a:bodyPr/>
                    <a:lstStyle/>
                    <a:p>
                      <a:pPr algn="ctr"/>
                      <a:endParaRPr lang="en-US" altLang="zh-TW" sz="1200" dirty="0"/>
                    </a:p>
                    <a:p>
                      <a:pPr algn="ctr"/>
                      <a:r>
                        <a:rPr lang="en-US" altLang="zh-TW" sz="1200" dirty="0"/>
                        <a:t>17040 ms</a:t>
                      </a:r>
                      <a:endParaRPr lang="zh-TW" altLang="en-US" sz="1200" dirty="0"/>
                    </a:p>
                  </a:txBody>
                  <a:tcPr/>
                </a:tc>
                <a:tc>
                  <a:txBody>
                    <a:bodyPr/>
                    <a:lstStyle/>
                    <a:p>
                      <a:pPr algn="ctr"/>
                      <a:endParaRPr lang="en-US" altLang="zh-TW" sz="1200" dirty="0"/>
                    </a:p>
                    <a:p>
                      <a:pPr algn="ctr"/>
                      <a:r>
                        <a:rPr lang="en-US" altLang="zh-TW" sz="1200" dirty="0"/>
                        <a:t>382 kbps</a:t>
                      </a:r>
                      <a:endParaRPr lang="zh-TW" altLang="en-US" sz="1200" dirty="0"/>
                    </a:p>
                  </a:txBody>
                  <a:tcPr/>
                </a:tc>
                <a:extLst>
                  <a:ext uri="{0D108BD9-81ED-4DB2-BD59-A6C34878D82A}">
                    <a16:rowId xmlns:a16="http://schemas.microsoft.com/office/drawing/2014/main" val="2976306186"/>
                  </a:ext>
                </a:extLst>
              </a:tr>
              <a:tr h="561340">
                <a:tc>
                  <a:txBody>
                    <a:bodyPr/>
                    <a:lstStyle/>
                    <a:p>
                      <a:pPr algn="ctr"/>
                      <a:endParaRPr lang="en-US" altLang="zh-TW" sz="1200" dirty="0"/>
                    </a:p>
                    <a:p>
                      <a:pPr algn="ctr"/>
                      <a:r>
                        <a:rPr lang="en-US" altLang="zh-TW" sz="1200" dirty="0"/>
                        <a:t>125 kbps S=8</a:t>
                      </a:r>
                      <a:endParaRPr lang="zh-TW" altLang="en-US" sz="1200" dirty="0"/>
                    </a:p>
                  </a:txBody>
                  <a:tcPr/>
                </a:tc>
                <a:tc>
                  <a:txBody>
                    <a:bodyPr/>
                    <a:lstStyle/>
                    <a:p>
                      <a:pPr algn="ctr"/>
                      <a:endParaRPr lang="en-US" altLang="zh-TW"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t>1 M symbols/s</a:t>
                      </a:r>
                      <a:endParaRPr lang="zh-TW" altLang="en-US" sz="1200" dirty="0"/>
                    </a:p>
                    <a:p>
                      <a:pPr algn="ctr"/>
                      <a:endParaRPr lang="zh-TW" altLang="en-US" sz="1200" dirty="0"/>
                    </a:p>
                  </a:txBody>
                  <a:tcPr/>
                </a:tc>
                <a:tc>
                  <a:txBody>
                    <a:bodyPr/>
                    <a:lstStyle/>
                    <a:p>
                      <a:pPr algn="ctr"/>
                      <a:endParaRPr lang="en-US" altLang="zh-TW" sz="1200" dirty="0"/>
                    </a:p>
                    <a:p>
                      <a:pPr algn="ctr"/>
                      <a:r>
                        <a:rPr lang="en-US" altLang="zh-TW" sz="1200" dirty="0"/>
                        <a:t>CRC</a:t>
                      </a:r>
                      <a:endParaRPr lang="zh-TW" altLang="en-US" sz="1200" dirty="0"/>
                    </a:p>
                    <a:p>
                      <a:pPr algn="ctr"/>
                      <a:endParaRPr lang="zh-TW" altLang="en-US" sz="1200" dirty="0"/>
                    </a:p>
                  </a:txBody>
                  <a:tcPr/>
                </a:tc>
                <a:tc>
                  <a:txBody>
                    <a:bodyPr/>
                    <a:lstStyle/>
                    <a:p>
                      <a:pPr algn="ctr"/>
                      <a:endParaRPr lang="en-US" altLang="zh-TW" sz="1200" dirty="0"/>
                    </a:p>
                    <a:p>
                      <a:pPr algn="ctr"/>
                      <a:r>
                        <a:rPr lang="en-US" altLang="zh-TW" sz="1200" dirty="0"/>
                        <a:t>FEC</a:t>
                      </a:r>
                      <a:endParaRPr lang="zh-TW" altLang="en-US" sz="1200" dirty="0"/>
                    </a:p>
                  </a:txBody>
                  <a:tcPr/>
                </a:tc>
                <a:tc>
                  <a:txBody>
                    <a:bodyPr/>
                    <a:lstStyle/>
                    <a:p>
                      <a:pPr algn="ctr"/>
                      <a:endParaRPr lang="en-US" altLang="zh-TW" sz="1200" dirty="0"/>
                    </a:p>
                    <a:p>
                      <a:pPr algn="ctr"/>
                      <a:r>
                        <a:rPr lang="en-US" altLang="zh-TW" sz="1200" dirty="0"/>
                        <a:t>4</a:t>
                      </a:r>
                      <a:endParaRPr lang="zh-TW" altLang="en-US" sz="1200" dirty="0"/>
                    </a:p>
                  </a:txBody>
                  <a:tcPr/>
                </a:tc>
                <a:tc>
                  <a:txBody>
                    <a:bodyPr/>
                    <a:lstStyle/>
                    <a:p>
                      <a:pPr algn="ctr"/>
                      <a:endParaRPr lang="en-US" altLang="zh-TW" sz="1200" dirty="0"/>
                    </a:p>
                    <a:p>
                      <a:pPr algn="ctr"/>
                      <a:r>
                        <a:rPr lang="en-US" altLang="zh-TW" sz="1200" dirty="0"/>
                        <a:t>0 - 257 B</a:t>
                      </a:r>
                      <a:endParaRPr lang="zh-TW" altLang="en-US" sz="1200" dirty="0"/>
                    </a:p>
                  </a:txBody>
                  <a:tcPr/>
                </a:tc>
                <a:tc>
                  <a:txBody>
                    <a:bodyPr/>
                    <a:lstStyle/>
                    <a:p>
                      <a:pPr algn="ctr"/>
                      <a:endParaRPr lang="en-US" altLang="zh-TW" sz="1200" dirty="0"/>
                    </a:p>
                    <a:p>
                      <a:pPr algn="ctr"/>
                      <a:r>
                        <a:rPr lang="en-US" altLang="zh-TW" sz="1200" dirty="0"/>
                        <a:t>462 µs</a:t>
                      </a:r>
                      <a:endParaRPr lang="zh-TW" altLang="en-US" sz="1200" dirty="0"/>
                    </a:p>
                  </a:txBody>
                  <a:tcPr/>
                </a:tc>
                <a:tc>
                  <a:txBody>
                    <a:bodyPr/>
                    <a:lstStyle/>
                    <a:p>
                      <a:pPr algn="ctr"/>
                      <a:endParaRPr lang="en-US" altLang="zh-TW" sz="1200" dirty="0"/>
                    </a:p>
                    <a:p>
                      <a:pPr algn="ctr"/>
                      <a:r>
                        <a:rPr lang="en-US" altLang="zh-TW" sz="1200" dirty="0"/>
                        <a:t>4542 ms</a:t>
                      </a:r>
                      <a:endParaRPr lang="zh-TW" altLang="en-US" sz="1200" dirty="0"/>
                    </a:p>
                  </a:txBody>
                  <a:tcPr/>
                </a:tc>
                <a:tc>
                  <a:txBody>
                    <a:bodyPr/>
                    <a:lstStyle/>
                    <a:p>
                      <a:pPr algn="ctr"/>
                      <a:endParaRPr lang="en-US" altLang="zh-TW" sz="1200" dirty="0"/>
                    </a:p>
                    <a:p>
                      <a:pPr algn="ctr"/>
                      <a:r>
                        <a:rPr lang="en-US" altLang="zh-TW" sz="1200" dirty="0"/>
                        <a:t>112 kbps</a:t>
                      </a:r>
                      <a:endParaRPr lang="zh-TW" altLang="en-US" sz="1200" dirty="0"/>
                    </a:p>
                  </a:txBody>
                  <a:tcPr/>
                </a:tc>
                <a:extLst>
                  <a:ext uri="{0D108BD9-81ED-4DB2-BD59-A6C34878D82A}">
                    <a16:rowId xmlns:a16="http://schemas.microsoft.com/office/drawing/2014/main" val="1175467833"/>
                  </a:ext>
                </a:extLst>
              </a:tr>
            </a:tbl>
          </a:graphicData>
        </a:graphic>
      </p:graphicFrame>
      <p:sp>
        <p:nvSpPr>
          <p:cNvPr id="8" name="Shape 624">
            <a:extLst>
              <a:ext uri="{FF2B5EF4-FFF2-40B4-BE49-F238E27FC236}">
                <a16:creationId xmlns:a16="http://schemas.microsoft.com/office/drawing/2014/main" id="{C3E04E5C-1DF3-4D9F-B9FE-C5A9D1B3AE97}"/>
              </a:ext>
            </a:extLst>
          </p:cNvPr>
          <p:cNvSpPr txBox="1">
            <a:spLocks noGrp="1"/>
          </p:cNvSpPr>
          <p:nvPr>
            <p:ph type="body" idx="1"/>
          </p:nvPr>
        </p:nvSpPr>
        <p:spPr>
          <a:xfrm>
            <a:off x="1150937" y="1313180"/>
            <a:ext cx="7307263" cy="3086100"/>
          </a:xfrm>
          <a:prstGeom prst="rect">
            <a:avLst/>
          </a:prstGeom>
        </p:spPr>
        <p:txBody>
          <a:bodyPr lIns="91425" tIns="91425" rIns="91425" bIns="91425" anchor="t" anchorCtr="0">
            <a:noAutofit/>
          </a:bodyPr>
          <a:lstStyle/>
          <a:p>
            <a:pPr marL="457200" lvl="0" indent="-381000" rtl="0">
              <a:spcBef>
                <a:spcPts val="0"/>
              </a:spcBef>
              <a:buSzPct val="100000"/>
            </a:pPr>
            <a:r>
              <a:rPr lang="en-US" altLang="zh-TW" sz="2400" dirty="0"/>
              <a:t>Comparison of LE Coded PHY’s</a:t>
            </a:r>
            <a:endParaRPr lang="zh-TW" sz="2400" dirty="0"/>
          </a:p>
        </p:txBody>
      </p:sp>
    </p:spTree>
    <p:extLst>
      <p:ext uri="{BB962C8B-B14F-4D97-AF65-F5344CB8AC3E}">
        <p14:creationId xmlns:p14="http://schemas.microsoft.com/office/powerpoint/2010/main" val="1610634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r>
              <a:rPr lang="en-US" altLang="zh-TW" sz="2400" dirty="0"/>
              <a:t>The </a:t>
            </a:r>
            <a:r>
              <a:rPr lang="en-US" altLang="zh-TW" sz="2400" u="sng" dirty="0"/>
              <a:t>LE Coded</a:t>
            </a:r>
            <a:r>
              <a:rPr lang="en-US" altLang="zh-TW" sz="2400" dirty="0"/>
              <a:t> PHY </a:t>
            </a:r>
            <a:r>
              <a:rPr lang="en-US" altLang="zh-TW" sz="2400" dirty="0">
                <a:solidFill>
                  <a:srgbClr val="FF0000"/>
                </a:solidFill>
              </a:rPr>
              <a:t>allows range to be quadrupled (approximately) compared to Bluetooth 4</a:t>
            </a:r>
            <a:r>
              <a:rPr lang="en-US" altLang="zh-TW" sz="2400" dirty="0"/>
              <a:t>, </a:t>
            </a:r>
            <a:r>
              <a:rPr lang="en-US" altLang="zh-TW" sz="2400" dirty="0">
                <a:solidFill>
                  <a:schemeClr val="tx1"/>
                </a:solidFill>
              </a:rPr>
              <a:t>and this has been accomplished without increasing the transmission power required. </a:t>
            </a:r>
          </a:p>
          <a:p>
            <a:pPr eaLnBrk="1" hangingPunct="1"/>
            <a:r>
              <a:rPr lang="en-US" altLang="zh-TW" sz="2800" dirty="0"/>
              <a:t>Error Detection and Error Correction</a:t>
            </a:r>
          </a:p>
          <a:p>
            <a:pPr lvl="1" eaLnBrk="1" hangingPunct="1"/>
            <a:r>
              <a:rPr lang="en-US" altLang="zh-TW" sz="2400" dirty="0">
                <a:latin typeface="Times New Roman" panose="02020603050405020304" pitchFamily="18" charset="0"/>
                <a:cs typeface="Times New Roman" panose="02020603050405020304" pitchFamily="18" charset="0"/>
              </a:rPr>
              <a:t>Bluetooth LE at version 4 does not perform error correction, only error detection.</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105</a:t>
            </a:fld>
            <a:endParaRPr lang="zh-TW" dirty="0">
              <a:solidFill>
                <a:schemeClr val="dk1"/>
              </a:solidFill>
              <a:ea typeface="Tahoma"/>
              <a:sym typeface="Tahoma"/>
            </a:endParaRPr>
          </a:p>
        </p:txBody>
      </p:sp>
    </p:spTree>
    <p:extLst>
      <p:ext uri="{BB962C8B-B14F-4D97-AF65-F5344CB8AC3E}">
        <p14:creationId xmlns:p14="http://schemas.microsoft.com/office/powerpoint/2010/main" val="32927637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815181" y="1505663"/>
            <a:ext cx="7513638" cy="3086100"/>
          </a:xfrm>
          <a:prstGeom prst="rect">
            <a:avLst/>
          </a:prstGeom>
        </p:spPr>
        <p:txBody>
          <a:bodyPr lIns="91425" tIns="91425" rIns="91425" bIns="91425" anchor="t" anchorCtr="0">
            <a:noAutofit/>
          </a:bodyPr>
          <a:lstStyle/>
          <a:p>
            <a:pPr eaLnBrk="1" hangingPunct="1"/>
            <a:r>
              <a:rPr lang="en-US" altLang="zh-TW" sz="2800" dirty="0"/>
              <a:t>Error Detection</a:t>
            </a:r>
          </a:p>
          <a:p>
            <a:pPr lvl="1"/>
            <a:r>
              <a:rPr lang="en-US" altLang="zh-TW" sz="2400" dirty="0">
                <a:latin typeface="Times New Roman" panose="02020603050405020304" pitchFamily="18" charset="0"/>
                <a:cs typeface="Times New Roman" panose="02020603050405020304" pitchFamily="18" charset="0"/>
              </a:rPr>
              <a:t>Bluetooth uses a type of checksum known as a </a:t>
            </a:r>
            <a:r>
              <a:rPr lang="en-US" altLang="zh-TW" sz="2400" dirty="0">
                <a:solidFill>
                  <a:srgbClr val="FF0000"/>
                </a:solidFill>
                <a:latin typeface="Times New Roman" panose="02020603050405020304" pitchFamily="18" charset="0"/>
                <a:cs typeface="Times New Roman" panose="02020603050405020304" pitchFamily="18" charset="0"/>
              </a:rPr>
              <a:t>Cyclic Redundancy Check (CRC)</a:t>
            </a:r>
            <a:r>
              <a:rPr lang="en-US" altLang="zh-TW" sz="2400" dirty="0">
                <a:latin typeface="Times New Roman" panose="02020603050405020304" pitchFamily="18" charset="0"/>
                <a:cs typeface="Times New Roman" panose="02020603050405020304" pitchFamily="18" charset="0"/>
              </a:rPr>
              <a:t>. </a:t>
            </a:r>
          </a:p>
          <a:p>
            <a:pPr lvl="1"/>
            <a:r>
              <a:rPr lang="en-US" altLang="zh-TW" sz="2400" dirty="0">
                <a:latin typeface="Times New Roman" panose="02020603050405020304" pitchFamily="18" charset="0"/>
                <a:cs typeface="Times New Roman" panose="02020603050405020304" pitchFamily="18" charset="0"/>
              </a:rPr>
              <a:t>All packets have a 24-bit CRC value calculated for them by the transmitter and appended to the packet. The receiver recalculates the CRC and compares the calculated value with the value appended to the packet. If they are not the same, an error has occurred.</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106</a:t>
            </a:fld>
            <a:endParaRPr lang="zh-TW" dirty="0">
              <a:solidFill>
                <a:schemeClr val="dk1"/>
              </a:solidFill>
              <a:ea typeface="Tahoma"/>
              <a:sym typeface="Tahoma"/>
            </a:endParaRPr>
          </a:p>
        </p:txBody>
      </p:sp>
    </p:spTree>
    <p:extLst>
      <p:ext uri="{BB962C8B-B14F-4D97-AF65-F5344CB8AC3E}">
        <p14:creationId xmlns:p14="http://schemas.microsoft.com/office/powerpoint/2010/main" val="10712539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r>
              <a:rPr lang="en-US" altLang="zh-TW" sz="2400" dirty="0"/>
              <a:t>LE Coded PHYs also change the bit stream processing for TX and RX operations and add two steps into the packet transmissions and reception. </a:t>
            </a:r>
          </a:p>
          <a:p>
            <a:pPr lvl="1"/>
            <a:r>
              <a:rPr lang="en-US" altLang="zh-TW" sz="2000" dirty="0">
                <a:solidFill>
                  <a:srgbClr val="FF0000"/>
                </a:solidFill>
                <a:latin typeface="Times New Roman" panose="02020603050405020304" pitchFamily="18" charset="0"/>
                <a:cs typeface="Times New Roman" panose="02020603050405020304" pitchFamily="18" charset="0"/>
              </a:rPr>
              <a:t>Forward error correction</a:t>
            </a:r>
            <a:r>
              <a:rPr lang="en-US" altLang="zh-TW" sz="2000" dirty="0">
                <a:latin typeface="Times New Roman" panose="02020603050405020304" pitchFamily="18" charset="0"/>
                <a:cs typeface="Times New Roman" panose="02020603050405020304" pitchFamily="18" charset="0"/>
              </a:rPr>
              <a:t> is applied to the packet so that the receiver has a capability to correct bit errors upon reception of the packet and improve packet error rate. </a:t>
            </a:r>
          </a:p>
          <a:p>
            <a:pPr lvl="1"/>
            <a:r>
              <a:rPr lang="en-US" altLang="zh-TW" sz="2000" dirty="0">
                <a:latin typeface="Times New Roman" panose="02020603050405020304" pitchFamily="18" charset="0"/>
                <a:cs typeface="Times New Roman" panose="02020603050405020304" pitchFamily="18" charset="0"/>
              </a:rPr>
              <a:t>A </a:t>
            </a:r>
            <a:r>
              <a:rPr lang="en-US" altLang="zh-TW" sz="2000" dirty="0">
                <a:solidFill>
                  <a:srgbClr val="FF0000"/>
                </a:solidFill>
                <a:latin typeface="Times New Roman" panose="02020603050405020304" pitchFamily="18" charset="0"/>
                <a:cs typeface="Times New Roman" panose="02020603050405020304" pitchFamily="18" charset="0"/>
              </a:rPr>
              <a:t>pattern mapper</a:t>
            </a:r>
            <a:r>
              <a:rPr lang="en-US" altLang="zh-TW" sz="2000" dirty="0">
                <a:latin typeface="Times New Roman" panose="02020603050405020304" pitchFamily="18" charset="0"/>
                <a:cs typeface="Times New Roman" panose="02020603050405020304" pitchFamily="18" charset="0"/>
              </a:rPr>
              <a:t> is applied to the packet to improve the efficiency of the communications. </a:t>
            </a:r>
            <a:endParaRPr lang="en-US" altLang="zh-TW" sz="3600" dirty="0">
              <a:latin typeface="Times New Roman" panose="02020603050405020304" pitchFamily="18"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107</a:t>
            </a:fld>
            <a:endParaRPr lang="zh-TW" dirty="0">
              <a:solidFill>
                <a:schemeClr val="dk1"/>
              </a:solidFill>
              <a:ea typeface="Tahoma"/>
              <a:sym typeface="Tahoma"/>
            </a:endParaRPr>
          </a:p>
        </p:txBody>
      </p:sp>
    </p:spTree>
    <p:extLst>
      <p:ext uri="{BB962C8B-B14F-4D97-AF65-F5344CB8AC3E}">
        <p14:creationId xmlns:p14="http://schemas.microsoft.com/office/powerpoint/2010/main" val="35293637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r>
              <a:rPr lang="en-US" altLang="zh-TW" sz="2400" dirty="0"/>
              <a:t>The figure below shows the new bit stream PDU processing sequence.</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108</a:t>
            </a:fld>
            <a:endParaRPr lang="zh-TW" dirty="0">
              <a:solidFill>
                <a:schemeClr val="dk1"/>
              </a:solidFill>
              <a:ea typeface="Tahoma"/>
              <a:sym typeface="Tahoma"/>
            </a:endParaRPr>
          </a:p>
        </p:txBody>
      </p:sp>
      <p:grpSp>
        <p:nvGrpSpPr>
          <p:cNvPr id="3" name="群組 2">
            <a:extLst>
              <a:ext uri="{FF2B5EF4-FFF2-40B4-BE49-F238E27FC236}">
                <a16:creationId xmlns:a16="http://schemas.microsoft.com/office/drawing/2014/main" id="{0B9C8DEB-6AE5-4B0E-8E9F-1E5BA42A177D}"/>
              </a:ext>
            </a:extLst>
          </p:cNvPr>
          <p:cNvGrpSpPr/>
          <p:nvPr/>
        </p:nvGrpSpPr>
        <p:grpSpPr>
          <a:xfrm>
            <a:off x="380372" y="2574892"/>
            <a:ext cx="8649773" cy="2107835"/>
            <a:chOff x="304172" y="2969989"/>
            <a:chExt cx="8649773" cy="2107835"/>
          </a:xfrm>
        </p:grpSpPr>
        <p:sp>
          <p:nvSpPr>
            <p:cNvPr id="6" name="矩形 5">
              <a:extLst>
                <a:ext uri="{FF2B5EF4-FFF2-40B4-BE49-F238E27FC236}">
                  <a16:creationId xmlns:a16="http://schemas.microsoft.com/office/drawing/2014/main" id="{E5776C43-5DF2-42A1-A038-B4B628DC6EE6}"/>
                </a:ext>
              </a:extLst>
            </p:cNvPr>
            <p:cNvSpPr/>
            <p:nvPr/>
          </p:nvSpPr>
          <p:spPr bwMode="auto">
            <a:xfrm>
              <a:off x="1500336" y="3471924"/>
              <a:ext cx="1028074" cy="43138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200" dirty="0">
                  <a:solidFill>
                    <a:schemeClr val="tx1"/>
                  </a:solidFill>
                </a:rPr>
                <a:t>Encryption</a:t>
              </a:r>
              <a:endParaRPr lang="zh-TW" altLang="en-US" sz="1200" dirty="0">
                <a:solidFill>
                  <a:schemeClr val="tx1"/>
                </a:solidFill>
              </a:endParaRPr>
            </a:p>
          </p:txBody>
        </p:sp>
        <p:sp>
          <p:nvSpPr>
            <p:cNvPr id="7" name="矩形 6">
              <a:extLst>
                <a:ext uri="{FF2B5EF4-FFF2-40B4-BE49-F238E27FC236}">
                  <a16:creationId xmlns:a16="http://schemas.microsoft.com/office/drawing/2014/main" id="{97338380-AD62-453F-BDB8-325F851ABC8B}"/>
                </a:ext>
              </a:extLst>
            </p:cNvPr>
            <p:cNvSpPr/>
            <p:nvPr/>
          </p:nvSpPr>
          <p:spPr bwMode="auto">
            <a:xfrm>
              <a:off x="2809501" y="3471924"/>
              <a:ext cx="992354" cy="43138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200" dirty="0">
                  <a:solidFill>
                    <a:schemeClr val="tx1"/>
                  </a:solidFill>
                </a:rPr>
                <a:t>CRC</a:t>
              </a:r>
            </a:p>
            <a:p>
              <a:pPr algn="ctr">
                <a:defRPr/>
              </a:pPr>
              <a:r>
                <a:rPr lang="en-US" altLang="zh-TW" sz="1200" dirty="0">
                  <a:solidFill>
                    <a:schemeClr val="tx1"/>
                  </a:solidFill>
                </a:rPr>
                <a:t>Generation</a:t>
              </a:r>
              <a:endParaRPr lang="zh-TW" altLang="en-US" sz="1200" dirty="0">
                <a:solidFill>
                  <a:schemeClr val="tx1"/>
                </a:solidFill>
              </a:endParaRPr>
            </a:p>
          </p:txBody>
        </p:sp>
        <p:sp>
          <p:nvSpPr>
            <p:cNvPr id="8" name="矩形 7">
              <a:extLst>
                <a:ext uri="{FF2B5EF4-FFF2-40B4-BE49-F238E27FC236}">
                  <a16:creationId xmlns:a16="http://schemas.microsoft.com/office/drawing/2014/main" id="{F9D42149-2E2B-47CC-8C26-69F51ED8E727}"/>
                </a:ext>
              </a:extLst>
            </p:cNvPr>
            <p:cNvSpPr/>
            <p:nvPr/>
          </p:nvSpPr>
          <p:spPr bwMode="auto">
            <a:xfrm>
              <a:off x="4127981" y="3471924"/>
              <a:ext cx="993909" cy="43138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200" dirty="0">
                  <a:solidFill>
                    <a:schemeClr val="tx1"/>
                  </a:solidFill>
                </a:rPr>
                <a:t>Whitening</a:t>
              </a:r>
              <a:endParaRPr lang="zh-TW" altLang="en-US" sz="1200" dirty="0">
                <a:solidFill>
                  <a:schemeClr val="tx1"/>
                </a:solidFill>
              </a:endParaRPr>
            </a:p>
          </p:txBody>
        </p:sp>
        <p:sp>
          <p:nvSpPr>
            <p:cNvPr id="9" name="矩形 8">
              <a:extLst>
                <a:ext uri="{FF2B5EF4-FFF2-40B4-BE49-F238E27FC236}">
                  <a16:creationId xmlns:a16="http://schemas.microsoft.com/office/drawing/2014/main" id="{C204AC89-EB55-41A6-B8D6-C11DEF31C0D6}"/>
                </a:ext>
              </a:extLst>
            </p:cNvPr>
            <p:cNvSpPr/>
            <p:nvPr/>
          </p:nvSpPr>
          <p:spPr bwMode="auto">
            <a:xfrm>
              <a:off x="5406085" y="3471924"/>
              <a:ext cx="927130" cy="431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200" dirty="0">
                  <a:solidFill>
                    <a:schemeClr val="tx1"/>
                  </a:solidFill>
                </a:rPr>
                <a:t>FEC</a:t>
              </a:r>
            </a:p>
            <a:p>
              <a:pPr algn="ctr">
                <a:defRPr/>
              </a:pPr>
              <a:r>
                <a:rPr lang="en-US" altLang="zh-TW" sz="1200" dirty="0">
                  <a:solidFill>
                    <a:schemeClr val="tx1"/>
                  </a:solidFill>
                </a:rPr>
                <a:t>Encoding</a:t>
              </a:r>
              <a:endParaRPr lang="zh-TW" altLang="en-US" sz="1200" dirty="0">
                <a:solidFill>
                  <a:schemeClr val="tx1"/>
                </a:solidFill>
              </a:endParaRPr>
            </a:p>
          </p:txBody>
        </p:sp>
        <p:sp>
          <p:nvSpPr>
            <p:cNvPr id="10" name="矩形 9">
              <a:extLst>
                <a:ext uri="{FF2B5EF4-FFF2-40B4-BE49-F238E27FC236}">
                  <a16:creationId xmlns:a16="http://schemas.microsoft.com/office/drawing/2014/main" id="{7C2ADD41-835C-449E-91E4-405CFF118F82}"/>
                </a:ext>
              </a:extLst>
            </p:cNvPr>
            <p:cNvSpPr/>
            <p:nvPr/>
          </p:nvSpPr>
          <p:spPr bwMode="auto">
            <a:xfrm>
              <a:off x="6676424" y="3471924"/>
              <a:ext cx="927130" cy="431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200" dirty="0">
                  <a:solidFill>
                    <a:schemeClr val="tx1"/>
                  </a:solidFill>
                </a:rPr>
                <a:t>Pattern</a:t>
              </a:r>
            </a:p>
            <a:p>
              <a:pPr algn="ctr">
                <a:defRPr/>
              </a:pPr>
              <a:r>
                <a:rPr lang="en-US" altLang="zh-TW" sz="1200" dirty="0">
                  <a:solidFill>
                    <a:schemeClr val="tx1"/>
                  </a:solidFill>
                </a:rPr>
                <a:t>mapper</a:t>
              </a:r>
              <a:endParaRPr lang="zh-TW" altLang="en-US" sz="1200" dirty="0">
                <a:solidFill>
                  <a:schemeClr val="tx1"/>
                </a:solidFill>
              </a:endParaRPr>
            </a:p>
          </p:txBody>
        </p:sp>
        <p:sp>
          <p:nvSpPr>
            <p:cNvPr id="11" name="矩形 10">
              <a:extLst>
                <a:ext uri="{FF2B5EF4-FFF2-40B4-BE49-F238E27FC236}">
                  <a16:creationId xmlns:a16="http://schemas.microsoft.com/office/drawing/2014/main" id="{EE97E4DE-1A26-4168-8F7D-261DB8FE7B3C}"/>
                </a:ext>
              </a:extLst>
            </p:cNvPr>
            <p:cNvSpPr/>
            <p:nvPr/>
          </p:nvSpPr>
          <p:spPr bwMode="auto">
            <a:xfrm>
              <a:off x="1497231" y="4119000"/>
              <a:ext cx="1026521" cy="43239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200" dirty="0">
                  <a:solidFill>
                    <a:schemeClr val="tx1"/>
                  </a:solidFill>
                </a:rPr>
                <a:t>Decryption</a:t>
              </a:r>
              <a:endParaRPr lang="zh-TW" altLang="en-US" sz="1200" dirty="0">
                <a:solidFill>
                  <a:schemeClr val="tx1"/>
                </a:solidFill>
              </a:endParaRPr>
            </a:p>
          </p:txBody>
        </p:sp>
        <p:sp>
          <p:nvSpPr>
            <p:cNvPr id="12" name="矩形 11">
              <a:extLst>
                <a:ext uri="{FF2B5EF4-FFF2-40B4-BE49-F238E27FC236}">
                  <a16:creationId xmlns:a16="http://schemas.microsoft.com/office/drawing/2014/main" id="{920E779F-B694-4DA0-B9E5-B42A2DE1133E}"/>
                </a:ext>
              </a:extLst>
            </p:cNvPr>
            <p:cNvSpPr/>
            <p:nvPr/>
          </p:nvSpPr>
          <p:spPr bwMode="auto">
            <a:xfrm>
              <a:off x="2809501" y="4119000"/>
              <a:ext cx="992354" cy="43239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200" dirty="0">
                  <a:solidFill>
                    <a:schemeClr val="tx1"/>
                  </a:solidFill>
                </a:rPr>
                <a:t>CRC</a:t>
              </a:r>
            </a:p>
            <a:p>
              <a:pPr algn="ctr">
                <a:defRPr/>
              </a:pPr>
              <a:r>
                <a:rPr lang="en-US" altLang="zh-TW" sz="1200" dirty="0">
                  <a:solidFill>
                    <a:schemeClr val="tx1"/>
                  </a:solidFill>
                </a:rPr>
                <a:t>Checking</a:t>
              </a:r>
              <a:endParaRPr lang="zh-TW" altLang="en-US" sz="1200" dirty="0">
                <a:solidFill>
                  <a:schemeClr val="tx1"/>
                </a:solidFill>
              </a:endParaRPr>
            </a:p>
          </p:txBody>
        </p:sp>
        <p:sp>
          <p:nvSpPr>
            <p:cNvPr id="13" name="矩形 12">
              <a:extLst>
                <a:ext uri="{FF2B5EF4-FFF2-40B4-BE49-F238E27FC236}">
                  <a16:creationId xmlns:a16="http://schemas.microsoft.com/office/drawing/2014/main" id="{AF3AC8D1-3ABB-4856-A344-35FB56C5DB60}"/>
                </a:ext>
              </a:extLst>
            </p:cNvPr>
            <p:cNvSpPr/>
            <p:nvPr/>
          </p:nvSpPr>
          <p:spPr bwMode="auto">
            <a:xfrm>
              <a:off x="3982001" y="4119000"/>
              <a:ext cx="1186478" cy="43239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200" dirty="0">
                  <a:solidFill>
                    <a:schemeClr val="tx1"/>
                  </a:solidFill>
                </a:rPr>
                <a:t>Dewhitening</a:t>
              </a:r>
              <a:endParaRPr lang="zh-TW" altLang="en-US" sz="1200" dirty="0">
                <a:solidFill>
                  <a:schemeClr val="tx1"/>
                </a:solidFill>
              </a:endParaRPr>
            </a:p>
          </p:txBody>
        </p:sp>
        <p:sp>
          <p:nvSpPr>
            <p:cNvPr id="14" name="矩形 13">
              <a:extLst>
                <a:ext uri="{FF2B5EF4-FFF2-40B4-BE49-F238E27FC236}">
                  <a16:creationId xmlns:a16="http://schemas.microsoft.com/office/drawing/2014/main" id="{40320800-9BAD-4465-9AF2-78C53EB95D3F}"/>
                </a:ext>
              </a:extLst>
            </p:cNvPr>
            <p:cNvSpPr/>
            <p:nvPr/>
          </p:nvSpPr>
          <p:spPr bwMode="auto">
            <a:xfrm>
              <a:off x="5406085" y="4119000"/>
              <a:ext cx="927130" cy="432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200" dirty="0">
                  <a:solidFill>
                    <a:schemeClr val="tx1"/>
                  </a:solidFill>
                </a:rPr>
                <a:t>FEC</a:t>
              </a:r>
            </a:p>
            <a:p>
              <a:pPr algn="ctr">
                <a:defRPr/>
              </a:pPr>
              <a:r>
                <a:rPr lang="en-US" altLang="zh-TW" sz="1200" dirty="0">
                  <a:solidFill>
                    <a:schemeClr val="tx1"/>
                  </a:solidFill>
                </a:rPr>
                <a:t>Decoding</a:t>
              </a:r>
              <a:endParaRPr lang="zh-TW" altLang="en-US" sz="1200" dirty="0">
                <a:solidFill>
                  <a:schemeClr val="tx1"/>
                </a:solidFill>
              </a:endParaRPr>
            </a:p>
          </p:txBody>
        </p:sp>
        <p:sp>
          <p:nvSpPr>
            <p:cNvPr id="15" name="矩形 14">
              <a:extLst>
                <a:ext uri="{FF2B5EF4-FFF2-40B4-BE49-F238E27FC236}">
                  <a16:creationId xmlns:a16="http://schemas.microsoft.com/office/drawing/2014/main" id="{01946840-7832-49AE-A2C6-0269F2ACA797}"/>
                </a:ext>
              </a:extLst>
            </p:cNvPr>
            <p:cNvSpPr/>
            <p:nvPr/>
          </p:nvSpPr>
          <p:spPr bwMode="auto">
            <a:xfrm>
              <a:off x="6679530" y="4119000"/>
              <a:ext cx="1018756" cy="432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200" dirty="0">
                  <a:solidFill>
                    <a:schemeClr val="tx1"/>
                  </a:solidFill>
                </a:rPr>
                <a:t>Pattern</a:t>
              </a:r>
            </a:p>
            <a:p>
              <a:pPr algn="ctr">
                <a:defRPr/>
              </a:pPr>
              <a:r>
                <a:rPr lang="en-US" altLang="zh-TW" sz="1200" dirty="0">
                  <a:solidFill>
                    <a:schemeClr val="tx1"/>
                  </a:solidFill>
                </a:rPr>
                <a:t>de-mapper</a:t>
              </a:r>
              <a:endParaRPr lang="zh-TW" altLang="en-US" sz="1200" dirty="0">
                <a:solidFill>
                  <a:schemeClr val="tx1"/>
                </a:solidFill>
              </a:endParaRPr>
            </a:p>
          </p:txBody>
        </p:sp>
        <p:cxnSp>
          <p:nvCxnSpPr>
            <p:cNvPr id="16" name="直線單箭頭接點 15">
              <a:extLst>
                <a:ext uri="{FF2B5EF4-FFF2-40B4-BE49-F238E27FC236}">
                  <a16:creationId xmlns:a16="http://schemas.microsoft.com/office/drawing/2014/main" id="{EBAE146E-7653-4A61-9E85-BA1C922CAA76}"/>
                </a:ext>
              </a:extLst>
            </p:cNvPr>
            <p:cNvCxnSpPr>
              <a:cxnSpLocks/>
              <a:stCxn id="6" idx="3"/>
              <a:endCxn id="7" idx="1"/>
            </p:cNvCxnSpPr>
            <p:nvPr/>
          </p:nvCxnSpPr>
          <p:spPr bwMode="auto">
            <a:xfrm>
              <a:off x="2528410" y="3687616"/>
              <a:ext cx="2810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38B27A3A-5716-4A5A-9FE3-442245387808}"/>
                </a:ext>
              </a:extLst>
            </p:cNvPr>
            <p:cNvCxnSpPr>
              <a:cxnSpLocks/>
              <a:stCxn id="7" idx="3"/>
              <a:endCxn id="8" idx="1"/>
            </p:cNvCxnSpPr>
            <p:nvPr/>
          </p:nvCxnSpPr>
          <p:spPr bwMode="auto">
            <a:xfrm>
              <a:off x="3801855" y="3687616"/>
              <a:ext cx="32612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141E1D88-BBAC-4BD5-BE95-F349F0C89225}"/>
                </a:ext>
              </a:extLst>
            </p:cNvPr>
            <p:cNvCxnSpPr>
              <a:cxnSpLocks/>
              <a:stCxn id="8" idx="3"/>
              <a:endCxn id="9" idx="1"/>
            </p:cNvCxnSpPr>
            <p:nvPr/>
          </p:nvCxnSpPr>
          <p:spPr bwMode="auto">
            <a:xfrm>
              <a:off x="5121889" y="3687616"/>
              <a:ext cx="2841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DF13B1F1-A11F-4C36-A401-AD3325079996}"/>
                </a:ext>
              </a:extLst>
            </p:cNvPr>
            <p:cNvCxnSpPr>
              <a:cxnSpLocks/>
              <a:stCxn id="9" idx="3"/>
              <a:endCxn id="10" idx="1"/>
            </p:cNvCxnSpPr>
            <p:nvPr/>
          </p:nvCxnSpPr>
          <p:spPr bwMode="auto">
            <a:xfrm>
              <a:off x="6333215" y="3687616"/>
              <a:ext cx="343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B71949E3-4A8D-4168-8476-132F67400842}"/>
                </a:ext>
              </a:extLst>
            </p:cNvPr>
            <p:cNvCxnSpPr>
              <a:cxnSpLocks/>
              <a:stCxn id="15" idx="1"/>
              <a:endCxn id="14" idx="3"/>
            </p:cNvCxnSpPr>
            <p:nvPr/>
          </p:nvCxnSpPr>
          <p:spPr bwMode="auto">
            <a:xfrm flipH="1">
              <a:off x="6333215" y="4334692"/>
              <a:ext cx="3463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57F3B404-CA42-4B60-9D31-86B8AABDCD43}"/>
                </a:ext>
              </a:extLst>
            </p:cNvPr>
            <p:cNvCxnSpPr>
              <a:cxnSpLocks/>
              <a:stCxn id="14" idx="1"/>
              <a:endCxn id="13" idx="3"/>
            </p:cNvCxnSpPr>
            <p:nvPr/>
          </p:nvCxnSpPr>
          <p:spPr bwMode="auto">
            <a:xfrm flipH="1">
              <a:off x="5168479" y="4334692"/>
              <a:ext cx="2376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0112F364-9826-4B4C-835A-F1D99040119C}"/>
                </a:ext>
              </a:extLst>
            </p:cNvPr>
            <p:cNvCxnSpPr>
              <a:cxnSpLocks/>
              <a:stCxn id="13" idx="1"/>
              <a:endCxn id="12" idx="3"/>
            </p:cNvCxnSpPr>
            <p:nvPr/>
          </p:nvCxnSpPr>
          <p:spPr bwMode="auto">
            <a:xfrm flipH="1">
              <a:off x="3801855" y="4334692"/>
              <a:ext cx="1801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7916D5D9-3DA3-4045-8F88-A8EA9749C4E8}"/>
                </a:ext>
              </a:extLst>
            </p:cNvPr>
            <p:cNvCxnSpPr>
              <a:cxnSpLocks/>
              <a:stCxn id="12" idx="1"/>
              <a:endCxn id="11" idx="3"/>
            </p:cNvCxnSpPr>
            <p:nvPr/>
          </p:nvCxnSpPr>
          <p:spPr bwMode="auto">
            <a:xfrm flipH="1">
              <a:off x="2523751" y="4334692"/>
              <a:ext cx="28574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333BC8F4-FF63-4E4A-AAA3-E79A1D6000B0}"/>
                </a:ext>
              </a:extLst>
            </p:cNvPr>
            <p:cNvCxnSpPr>
              <a:cxnSpLocks/>
              <a:stCxn id="10" idx="3"/>
              <a:endCxn id="26" idx="0"/>
            </p:cNvCxnSpPr>
            <p:nvPr/>
          </p:nvCxnSpPr>
          <p:spPr bwMode="auto">
            <a:xfrm>
              <a:off x="7603554" y="3687616"/>
              <a:ext cx="709831" cy="14687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接點: 肘形 24">
              <a:extLst>
                <a:ext uri="{FF2B5EF4-FFF2-40B4-BE49-F238E27FC236}">
                  <a16:creationId xmlns:a16="http://schemas.microsoft.com/office/drawing/2014/main" id="{366F2793-1454-487F-9147-CDEC979E8893}"/>
                </a:ext>
              </a:extLst>
            </p:cNvPr>
            <p:cNvCxnSpPr>
              <a:cxnSpLocks/>
              <a:stCxn id="26" idx="2"/>
              <a:endCxn id="15" idx="3"/>
            </p:cNvCxnSpPr>
            <p:nvPr/>
          </p:nvCxnSpPr>
          <p:spPr bwMode="auto">
            <a:xfrm rot="5400000">
              <a:off x="7909371" y="3931184"/>
              <a:ext cx="192931" cy="615099"/>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26" name="文字方塊 59">
              <a:extLst>
                <a:ext uri="{FF2B5EF4-FFF2-40B4-BE49-F238E27FC236}">
                  <a16:creationId xmlns:a16="http://schemas.microsoft.com/office/drawing/2014/main" id="{942CECEE-D135-4F87-820D-22C8F905FC41}"/>
                </a:ext>
              </a:extLst>
            </p:cNvPr>
            <p:cNvSpPr txBox="1">
              <a:spLocks noChangeArrowheads="1"/>
            </p:cNvSpPr>
            <p:nvPr/>
          </p:nvSpPr>
          <p:spPr bwMode="auto">
            <a:xfrm>
              <a:off x="7672825" y="3834491"/>
              <a:ext cx="1281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新細明體" panose="02020500000000000000" pitchFamily="18" charset="-120"/>
                </a:defRPr>
              </a:lvl1pPr>
              <a:lvl2pPr marL="742950" indent="-285750">
                <a:defRPr kumimoji="1" sz="2400">
                  <a:solidFill>
                    <a:schemeClr val="tx1"/>
                  </a:solidFill>
                  <a:latin typeface="Tahoma" panose="020B0604030504040204" pitchFamily="34" charset="0"/>
                  <a:ea typeface="新細明體" panose="02020500000000000000" pitchFamily="18" charset="-120"/>
                </a:defRPr>
              </a:lvl2pPr>
              <a:lvl3pPr marL="1143000" indent="-228600">
                <a:defRPr kumimoji="1" sz="2400">
                  <a:solidFill>
                    <a:schemeClr val="tx1"/>
                  </a:solidFill>
                  <a:latin typeface="Tahoma" panose="020B0604030504040204" pitchFamily="34" charset="0"/>
                  <a:ea typeface="新細明體" panose="02020500000000000000" pitchFamily="18" charset="-120"/>
                </a:defRPr>
              </a:lvl3pPr>
              <a:lvl4pPr marL="1600200" indent="-228600">
                <a:defRPr kumimoji="1" sz="2400">
                  <a:solidFill>
                    <a:schemeClr val="tx1"/>
                  </a:solidFill>
                  <a:latin typeface="Tahoma" panose="020B0604030504040204" pitchFamily="34" charset="0"/>
                  <a:ea typeface="新細明體" panose="02020500000000000000" pitchFamily="18" charset="-120"/>
                </a:defRPr>
              </a:lvl4pPr>
              <a:lvl5pPr marL="2057400" indent="-22860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r>
                <a:rPr lang="en-US" altLang="zh-TW" sz="1400" b="1" dirty="0"/>
                <a:t>RF interface</a:t>
              </a:r>
              <a:endParaRPr lang="zh-TW" altLang="en-US" sz="1400" b="1" dirty="0"/>
            </a:p>
          </p:txBody>
        </p:sp>
        <p:cxnSp>
          <p:nvCxnSpPr>
            <p:cNvPr id="27" name="直線單箭頭接點 26">
              <a:extLst>
                <a:ext uri="{FF2B5EF4-FFF2-40B4-BE49-F238E27FC236}">
                  <a16:creationId xmlns:a16="http://schemas.microsoft.com/office/drawing/2014/main" id="{31ABE563-FBCB-44FF-9745-12A1E3A32B80}"/>
                </a:ext>
              </a:extLst>
            </p:cNvPr>
            <p:cNvCxnSpPr>
              <a:cxnSpLocks/>
            </p:cNvCxnSpPr>
            <p:nvPr/>
          </p:nvCxnSpPr>
          <p:spPr bwMode="auto">
            <a:xfrm>
              <a:off x="335803" y="3626656"/>
              <a:ext cx="11785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AE503091-19A3-4D91-AFCE-C2FD4D45D676}"/>
                </a:ext>
              </a:extLst>
            </p:cNvPr>
            <p:cNvCxnSpPr>
              <a:cxnSpLocks/>
            </p:cNvCxnSpPr>
            <p:nvPr/>
          </p:nvCxnSpPr>
          <p:spPr bwMode="auto">
            <a:xfrm flipH="1">
              <a:off x="335803" y="4426132"/>
              <a:ext cx="11614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66">
              <a:extLst>
                <a:ext uri="{FF2B5EF4-FFF2-40B4-BE49-F238E27FC236}">
                  <a16:creationId xmlns:a16="http://schemas.microsoft.com/office/drawing/2014/main" id="{023B5171-F592-4D74-9724-629A47F749EA}"/>
                </a:ext>
              </a:extLst>
            </p:cNvPr>
            <p:cNvSpPr txBox="1">
              <a:spLocks noChangeArrowheads="1"/>
            </p:cNvSpPr>
            <p:nvPr/>
          </p:nvSpPr>
          <p:spPr bwMode="auto">
            <a:xfrm>
              <a:off x="304172" y="3309198"/>
              <a:ext cx="11785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新細明體" panose="02020500000000000000" pitchFamily="18" charset="-120"/>
                </a:defRPr>
              </a:lvl1pPr>
              <a:lvl2pPr marL="742950" indent="-285750">
                <a:defRPr kumimoji="1" sz="2400">
                  <a:solidFill>
                    <a:schemeClr val="tx1"/>
                  </a:solidFill>
                  <a:latin typeface="Tahoma" panose="020B0604030504040204" pitchFamily="34" charset="0"/>
                  <a:ea typeface="新細明體" panose="02020500000000000000" pitchFamily="18" charset="-120"/>
                </a:defRPr>
              </a:lvl2pPr>
              <a:lvl3pPr marL="1143000" indent="-228600">
                <a:defRPr kumimoji="1" sz="2400">
                  <a:solidFill>
                    <a:schemeClr val="tx1"/>
                  </a:solidFill>
                  <a:latin typeface="Tahoma" panose="020B0604030504040204" pitchFamily="34" charset="0"/>
                  <a:ea typeface="新細明體" panose="02020500000000000000" pitchFamily="18" charset="-120"/>
                </a:defRPr>
              </a:lvl3pPr>
              <a:lvl4pPr marL="1600200" indent="-228600">
                <a:defRPr kumimoji="1" sz="2400">
                  <a:solidFill>
                    <a:schemeClr val="tx1"/>
                  </a:solidFill>
                  <a:latin typeface="Tahoma" panose="020B0604030504040204" pitchFamily="34" charset="0"/>
                  <a:ea typeface="新細明體" panose="02020500000000000000" pitchFamily="18" charset="-120"/>
                </a:defRPr>
              </a:lvl4pPr>
              <a:lvl5pPr marL="2057400" indent="-22860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r>
                <a:rPr lang="en-US" altLang="zh-TW" sz="1400" b="1" dirty="0"/>
                <a:t>TX payload</a:t>
              </a:r>
              <a:endParaRPr lang="zh-TW" altLang="en-US" sz="1400" b="1" dirty="0"/>
            </a:p>
          </p:txBody>
        </p:sp>
        <p:sp>
          <p:nvSpPr>
            <p:cNvPr id="30" name="文字方塊 67">
              <a:extLst>
                <a:ext uri="{FF2B5EF4-FFF2-40B4-BE49-F238E27FC236}">
                  <a16:creationId xmlns:a16="http://schemas.microsoft.com/office/drawing/2014/main" id="{ABF95235-A7F7-4B57-AF8A-B5C03C1EC68C}"/>
                </a:ext>
              </a:extLst>
            </p:cNvPr>
            <p:cNvSpPr txBox="1">
              <a:spLocks noChangeArrowheads="1"/>
            </p:cNvSpPr>
            <p:nvPr/>
          </p:nvSpPr>
          <p:spPr bwMode="auto">
            <a:xfrm>
              <a:off x="307231" y="4098993"/>
              <a:ext cx="11977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新細明體" panose="02020500000000000000" pitchFamily="18" charset="-120"/>
                </a:defRPr>
              </a:lvl1pPr>
              <a:lvl2pPr marL="742950" indent="-285750">
                <a:defRPr kumimoji="1" sz="2400">
                  <a:solidFill>
                    <a:schemeClr val="tx1"/>
                  </a:solidFill>
                  <a:latin typeface="Tahoma" panose="020B0604030504040204" pitchFamily="34" charset="0"/>
                  <a:ea typeface="新細明體" panose="02020500000000000000" pitchFamily="18" charset="-120"/>
                </a:defRPr>
              </a:lvl2pPr>
              <a:lvl3pPr marL="1143000" indent="-228600">
                <a:defRPr kumimoji="1" sz="2400">
                  <a:solidFill>
                    <a:schemeClr val="tx1"/>
                  </a:solidFill>
                  <a:latin typeface="Tahoma" panose="020B0604030504040204" pitchFamily="34" charset="0"/>
                  <a:ea typeface="新細明體" panose="02020500000000000000" pitchFamily="18" charset="-120"/>
                </a:defRPr>
              </a:lvl3pPr>
              <a:lvl4pPr marL="1600200" indent="-228600">
                <a:defRPr kumimoji="1" sz="2400">
                  <a:solidFill>
                    <a:schemeClr val="tx1"/>
                  </a:solidFill>
                  <a:latin typeface="Tahoma" panose="020B0604030504040204" pitchFamily="34" charset="0"/>
                  <a:ea typeface="新細明體" panose="02020500000000000000" pitchFamily="18" charset="-120"/>
                </a:defRPr>
              </a:lvl4pPr>
              <a:lvl5pPr marL="2057400" indent="-22860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r>
                <a:rPr lang="en-US" altLang="zh-TW" sz="1400" b="1" dirty="0"/>
                <a:t>RX payload</a:t>
              </a:r>
              <a:endParaRPr lang="zh-TW" altLang="en-US" sz="1400" b="1" dirty="0"/>
            </a:p>
          </p:txBody>
        </p:sp>
        <p:sp>
          <p:nvSpPr>
            <p:cNvPr id="31" name="文字方塊 72">
              <a:extLst>
                <a:ext uri="{FF2B5EF4-FFF2-40B4-BE49-F238E27FC236}">
                  <a16:creationId xmlns:a16="http://schemas.microsoft.com/office/drawing/2014/main" id="{74BC296A-6C88-48E2-9E3A-6FB139130792}"/>
                </a:ext>
              </a:extLst>
            </p:cNvPr>
            <p:cNvSpPr txBox="1">
              <a:spLocks noChangeArrowheads="1"/>
            </p:cNvSpPr>
            <p:nvPr/>
          </p:nvSpPr>
          <p:spPr bwMode="auto">
            <a:xfrm>
              <a:off x="6171471" y="2969989"/>
              <a:ext cx="6303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新細明體" panose="02020500000000000000" pitchFamily="18" charset="-120"/>
                </a:defRPr>
              </a:lvl1pPr>
              <a:lvl2pPr marL="742950" indent="-285750">
                <a:defRPr kumimoji="1" sz="2400">
                  <a:solidFill>
                    <a:schemeClr val="tx1"/>
                  </a:solidFill>
                  <a:latin typeface="Tahoma" panose="020B0604030504040204" pitchFamily="34" charset="0"/>
                  <a:ea typeface="新細明體" panose="02020500000000000000" pitchFamily="18" charset="-120"/>
                </a:defRPr>
              </a:lvl2pPr>
              <a:lvl3pPr marL="1143000" indent="-228600">
                <a:defRPr kumimoji="1" sz="2400">
                  <a:solidFill>
                    <a:schemeClr val="tx1"/>
                  </a:solidFill>
                  <a:latin typeface="Tahoma" panose="020B0604030504040204" pitchFamily="34" charset="0"/>
                  <a:ea typeface="新細明體" panose="02020500000000000000" pitchFamily="18" charset="-120"/>
                </a:defRPr>
              </a:lvl3pPr>
              <a:lvl4pPr marL="1600200" indent="-228600">
                <a:defRPr kumimoji="1" sz="2400">
                  <a:solidFill>
                    <a:schemeClr val="tx1"/>
                  </a:solidFill>
                  <a:latin typeface="Tahoma" panose="020B0604030504040204" pitchFamily="34" charset="0"/>
                  <a:ea typeface="新細明體" panose="02020500000000000000" pitchFamily="18" charset="-120"/>
                </a:defRPr>
              </a:lvl4pPr>
              <a:lvl5pPr marL="2057400" indent="-22860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r>
                <a:rPr lang="en-US" altLang="zh-TW" sz="1200" dirty="0"/>
                <a:t>coding</a:t>
              </a:r>
              <a:endParaRPr lang="zh-TW" altLang="en-US" sz="1200" dirty="0"/>
            </a:p>
          </p:txBody>
        </p:sp>
        <p:sp>
          <p:nvSpPr>
            <p:cNvPr id="34" name="文字方塊 76">
              <a:extLst>
                <a:ext uri="{FF2B5EF4-FFF2-40B4-BE49-F238E27FC236}">
                  <a16:creationId xmlns:a16="http://schemas.microsoft.com/office/drawing/2014/main" id="{246FF963-CF48-419E-B1DD-8810B177CD61}"/>
                </a:ext>
              </a:extLst>
            </p:cNvPr>
            <p:cNvSpPr txBox="1">
              <a:spLocks noChangeArrowheads="1"/>
            </p:cNvSpPr>
            <p:nvPr/>
          </p:nvSpPr>
          <p:spPr bwMode="auto">
            <a:xfrm>
              <a:off x="6171471" y="4800825"/>
              <a:ext cx="7970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新細明體" panose="02020500000000000000" pitchFamily="18" charset="-120"/>
                </a:defRPr>
              </a:lvl1pPr>
              <a:lvl2pPr marL="742950" indent="-285750">
                <a:defRPr kumimoji="1" sz="2400">
                  <a:solidFill>
                    <a:schemeClr val="tx1"/>
                  </a:solidFill>
                  <a:latin typeface="Tahoma" panose="020B0604030504040204" pitchFamily="34" charset="0"/>
                  <a:ea typeface="新細明體" panose="02020500000000000000" pitchFamily="18" charset="-120"/>
                </a:defRPr>
              </a:lvl2pPr>
              <a:lvl3pPr marL="1143000" indent="-228600">
                <a:defRPr kumimoji="1" sz="2400">
                  <a:solidFill>
                    <a:schemeClr val="tx1"/>
                  </a:solidFill>
                  <a:latin typeface="Tahoma" panose="020B0604030504040204" pitchFamily="34" charset="0"/>
                  <a:ea typeface="新細明體" panose="02020500000000000000" pitchFamily="18" charset="-120"/>
                </a:defRPr>
              </a:lvl3pPr>
              <a:lvl4pPr marL="1600200" indent="-228600">
                <a:defRPr kumimoji="1" sz="2400">
                  <a:solidFill>
                    <a:schemeClr val="tx1"/>
                  </a:solidFill>
                  <a:latin typeface="Tahoma" panose="020B0604030504040204" pitchFamily="34" charset="0"/>
                  <a:ea typeface="新細明體" panose="02020500000000000000" pitchFamily="18" charset="-120"/>
                </a:defRPr>
              </a:lvl4pPr>
              <a:lvl5pPr marL="2057400" indent="-22860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r>
                <a:rPr lang="en-US" altLang="zh-TW" sz="1200" dirty="0"/>
                <a:t>decoding</a:t>
              </a:r>
              <a:endParaRPr lang="zh-TW" altLang="en-US" sz="1200" dirty="0"/>
            </a:p>
          </p:txBody>
        </p:sp>
        <p:sp>
          <p:nvSpPr>
            <p:cNvPr id="42" name="文字方塊 72">
              <a:extLst>
                <a:ext uri="{FF2B5EF4-FFF2-40B4-BE49-F238E27FC236}">
                  <a16:creationId xmlns:a16="http://schemas.microsoft.com/office/drawing/2014/main" id="{81666075-5892-41EC-AFB3-BD60E534F908}"/>
                </a:ext>
              </a:extLst>
            </p:cNvPr>
            <p:cNvSpPr txBox="1">
              <a:spLocks noChangeArrowheads="1"/>
            </p:cNvSpPr>
            <p:nvPr/>
          </p:nvSpPr>
          <p:spPr bwMode="auto">
            <a:xfrm>
              <a:off x="567762" y="3645731"/>
              <a:ext cx="7473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新細明體" panose="02020500000000000000" pitchFamily="18" charset="-120"/>
                </a:defRPr>
              </a:lvl1pPr>
              <a:lvl2pPr marL="742950" indent="-285750">
                <a:defRPr kumimoji="1" sz="2400">
                  <a:solidFill>
                    <a:schemeClr val="tx1"/>
                  </a:solidFill>
                  <a:latin typeface="Tahoma" panose="020B0604030504040204" pitchFamily="34" charset="0"/>
                  <a:ea typeface="新細明體" panose="02020500000000000000" pitchFamily="18" charset="-120"/>
                </a:defRPr>
              </a:lvl2pPr>
              <a:lvl3pPr marL="1143000" indent="-228600">
                <a:defRPr kumimoji="1" sz="2400">
                  <a:solidFill>
                    <a:schemeClr val="tx1"/>
                  </a:solidFill>
                  <a:latin typeface="Tahoma" panose="020B0604030504040204" pitchFamily="34" charset="0"/>
                  <a:ea typeface="新細明體" panose="02020500000000000000" pitchFamily="18" charset="-120"/>
                </a:defRPr>
              </a:lvl3pPr>
              <a:lvl4pPr marL="1600200" indent="-228600">
                <a:defRPr kumimoji="1" sz="2400">
                  <a:solidFill>
                    <a:schemeClr val="tx1"/>
                  </a:solidFill>
                  <a:latin typeface="Tahoma" panose="020B0604030504040204" pitchFamily="34" charset="0"/>
                  <a:ea typeface="新細明體" panose="02020500000000000000" pitchFamily="18" charset="-120"/>
                </a:defRPr>
              </a:lvl4pPr>
              <a:lvl5pPr marL="2057400" indent="-228600">
                <a:defRPr kumimoji="1" sz="2400">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anose="02020500000000000000" pitchFamily="18" charset="-120"/>
                </a:defRPr>
              </a:lvl9pPr>
            </a:lstStyle>
            <a:p>
              <a:r>
                <a:rPr lang="en-US" altLang="zh-TW" sz="1200" dirty="0"/>
                <a:t>LSB first</a:t>
              </a:r>
              <a:endParaRPr lang="zh-TW" altLang="en-US" sz="1200" dirty="0"/>
            </a:p>
          </p:txBody>
        </p:sp>
        <p:sp>
          <p:nvSpPr>
            <p:cNvPr id="40" name="左大括弧 39">
              <a:extLst>
                <a:ext uri="{FF2B5EF4-FFF2-40B4-BE49-F238E27FC236}">
                  <a16:creationId xmlns:a16="http://schemas.microsoft.com/office/drawing/2014/main" id="{0FE85A7A-ED12-4D3F-B359-65A8499669D1}"/>
                </a:ext>
              </a:extLst>
            </p:cNvPr>
            <p:cNvSpPr/>
            <p:nvPr/>
          </p:nvSpPr>
          <p:spPr>
            <a:xfrm rot="5400000">
              <a:off x="6382299" y="2213183"/>
              <a:ext cx="237606" cy="2204903"/>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44" name="左大括弧 43">
              <a:extLst>
                <a:ext uri="{FF2B5EF4-FFF2-40B4-BE49-F238E27FC236}">
                  <a16:creationId xmlns:a16="http://schemas.microsoft.com/office/drawing/2014/main" id="{85014A42-E4A0-4C29-A0C7-6B19A969FAD6}"/>
                </a:ext>
              </a:extLst>
            </p:cNvPr>
            <p:cNvSpPr/>
            <p:nvPr/>
          </p:nvSpPr>
          <p:spPr>
            <a:xfrm rot="16200000">
              <a:off x="6429667" y="3568368"/>
              <a:ext cx="237606" cy="2299636"/>
            </a:xfrm>
            <a:prstGeom prst="leftBrace">
              <a:avLst>
                <a:gd name="adj1" fmla="val 8333"/>
                <a:gd name="adj2" fmla="val 50691"/>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grpSp>
    </p:spTree>
    <p:extLst>
      <p:ext uri="{BB962C8B-B14F-4D97-AF65-F5344CB8AC3E}">
        <p14:creationId xmlns:p14="http://schemas.microsoft.com/office/powerpoint/2010/main" val="2990146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1053147" y="1327870"/>
            <a:ext cx="7513638" cy="3086100"/>
          </a:xfrm>
          <a:prstGeom prst="rect">
            <a:avLst/>
          </a:prstGeom>
        </p:spPr>
        <p:txBody>
          <a:bodyPr lIns="91425" tIns="91425" rIns="91425" bIns="91425" anchor="t" anchorCtr="0">
            <a:noAutofit/>
          </a:bodyPr>
          <a:lstStyle/>
          <a:p>
            <a:pPr eaLnBrk="1" hangingPunct="1">
              <a:defRPr/>
            </a:pPr>
            <a:r>
              <a:rPr lang="en-US" altLang="zh-TW" sz="2400" dirty="0"/>
              <a:t>The FEC block converts each input bit to two output bits by convolutional error correction encoder as shown below, which means the number of bits transmitted is duplicated when FEC is applied to the packet.</a:t>
            </a:r>
            <a:endParaRPr lang="zh-TW" altLang="zh-TW" sz="4400" kern="100" dirty="0">
              <a:latin typeface="Times New Roman" panose="02020603050405020304" pitchFamily="18"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109</a:t>
            </a:fld>
            <a:endParaRPr lang="zh-TW" dirty="0">
              <a:solidFill>
                <a:schemeClr val="dk1"/>
              </a:solidFill>
              <a:ea typeface="Tahoma"/>
              <a:sym typeface="Tahoma"/>
            </a:endParaRPr>
          </a:p>
        </p:txBody>
      </p:sp>
      <p:grpSp>
        <p:nvGrpSpPr>
          <p:cNvPr id="9" name="群組 8">
            <a:extLst>
              <a:ext uri="{FF2B5EF4-FFF2-40B4-BE49-F238E27FC236}">
                <a16:creationId xmlns:a16="http://schemas.microsoft.com/office/drawing/2014/main" id="{54ED2136-3076-4566-87D3-FD44A9BC57EE}"/>
              </a:ext>
            </a:extLst>
          </p:cNvPr>
          <p:cNvGrpSpPr/>
          <p:nvPr/>
        </p:nvGrpSpPr>
        <p:grpSpPr>
          <a:xfrm>
            <a:off x="2207359" y="3100155"/>
            <a:ext cx="4460692" cy="1811172"/>
            <a:chOff x="2291179" y="3214455"/>
            <a:chExt cx="4460692" cy="1811172"/>
          </a:xfrm>
        </p:grpSpPr>
        <p:sp>
          <p:nvSpPr>
            <p:cNvPr id="4" name="文字方塊 3">
              <a:extLst>
                <a:ext uri="{FF2B5EF4-FFF2-40B4-BE49-F238E27FC236}">
                  <a16:creationId xmlns:a16="http://schemas.microsoft.com/office/drawing/2014/main" id="{FC76EEB5-2C48-4E28-9560-F27D09C8A264}"/>
                </a:ext>
              </a:extLst>
            </p:cNvPr>
            <p:cNvSpPr txBox="1"/>
            <p:nvPr/>
          </p:nvSpPr>
          <p:spPr>
            <a:xfrm>
              <a:off x="2471065" y="3214455"/>
              <a:ext cx="947695" cy="307777"/>
            </a:xfrm>
            <a:prstGeom prst="rect">
              <a:avLst/>
            </a:prstGeom>
            <a:noFill/>
          </p:spPr>
          <p:txBody>
            <a:bodyPr wrap="none" rtlCol="0">
              <a:spAutoFit/>
            </a:bodyPr>
            <a:lstStyle/>
            <a:p>
              <a:r>
                <a:rPr lang="en-US" altLang="zh-TW" b="1" dirty="0">
                  <a:solidFill>
                    <a:srgbClr val="000099"/>
                  </a:solidFill>
                </a:rPr>
                <a:t>Input bit:</a:t>
              </a:r>
              <a:endParaRPr lang="zh-TW" altLang="en-US" b="1" dirty="0">
                <a:solidFill>
                  <a:srgbClr val="000099"/>
                </a:solidFill>
              </a:endParaRPr>
            </a:p>
          </p:txBody>
        </p:sp>
        <p:sp>
          <p:nvSpPr>
            <p:cNvPr id="7" name="文字方塊 6">
              <a:extLst>
                <a:ext uri="{FF2B5EF4-FFF2-40B4-BE49-F238E27FC236}">
                  <a16:creationId xmlns:a16="http://schemas.microsoft.com/office/drawing/2014/main" id="{2081D6AA-D05D-42C5-AEBF-2775EAA6BB0F}"/>
                </a:ext>
              </a:extLst>
            </p:cNvPr>
            <p:cNvSpPr txBox="1"/>
            <p:nvPr/>
          </p:nvSpPr>
          <p:spPr>
            <a:xfrm>
              <a:off x="2291179" y="4717850"/>
              <a:ext cx="1196161" cy="307777"/>
            </a:xfrm>
            <a:prstGeom prst="rect">
              <a:avLst/>
            </a:prstGeom>
            <a:noFill/>
          </p:spPr>
          <p:txBody>
            <a:bodyPr wrap="none" rtlCol="0">
              <a:spAutoFit/>
            </a:bodyPr>
            <a:lstStyle/>
            <a:p>
              <a:r>
                <a:rPr lang="en-US" altLang="zh-TW" b="1" dirty="0">
                  <a:solidFill>
                    <a:srgbClr val="000099"/>
                  </a:solidFill>
                </a:rPr>
                <a:t>Output bits:</a:t>
              </a:r>
              <a:endParaRPr lang="zh-TW" altLang="en-US" b="1" dirty="0">
                <a:solidFill>
                  <a:srgbClr val="000099"/>
                </a:solidFill>
              </a:endParaRPr>
            </a:p>
          </p:txBody>
        </p:sp>
        <p:pic>
          <p:nvPicPr>
            <p:cNvPr id="8" name="圖片 7">
              <a:extLst>
                <a:ext uri="{FF2B5EF4-FFF2-40B4-BE49-F238E27FC236}">
                  <a16:creationId xmlns:a16="http://schemas.microsoft.com/office/drawing/2014/main" id="{D27562B2-0C22-4722-B9A2-7505107833FB}"/>
                </a:ext>
              </a:extLst>
            </p:cNvPr>
            <p:cNvPicPr>
              <a:picLocks noChangeAspect="1"/>
            </p:cNvPicPr>
            <p:nvPr/>
          </p:nvPicPr>
          <p:blipFill>
            <a:blip r:embed="rId3"/>
            <a:stretch>
              <a:fillRect/>
            </a:stretch>
          </p:blipFill>
          <p:spPr>
            <a:xfrm>
              <a:off x="3418760" y="3289144"/>
              <a:ext cx="3333111" cy="1661794"/>
            </a:xfrm>
            <a:prstGeom prst="rect">
              <a:avLst/>
            </a:prstGeom>
          </p:spPr>
        </p:pic>
      </p:grpSp>
    </p:spTree>
    <p:extLst>
      <p:ext uri="{BB962C8B-B14F-4D97-AF65-F5344CB8AC3E}">
        <p14:creationId xmlns:p14="http://schemas.microsoft.com/office/powerpoint/2010/main" val="407829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Clr>
                <a:schemeClr val="dk1"/>
              </a:buClr>
              <a:buSzPct val="25000"/>
              <a:buFont typeface="Arial"/>
              <a:buNone/>
            </a:pPr>
            <a:r>
              <a:rPr lang="zh-TW"/>
              <a:t>Bluetooth v3.0 + HS</a:t>
            </a:r>
          </a:p>
        </p:txBody>
      </p:sp>
      <p:sp>
        <p:nvSpPr>
          <p:cNvPr id="109" name="Shape 109"/>
          <p:cNvSpPr txBox="1">
            <a:spLocks noGrp="1"/>
          </p:cNvSpPr>
          <p:nvPr>
            <p:ph type="body" idx="1"/>
          </p:nvPr>
        </p:nvSpPr>
        <p:spPr>
          <a:xfrm>
            <a:off x="1182675" y="1513273"/>
            <a:ext cx="7772400" cy="3452400"/>
          </a:xfrm>
          <a:prstGeom prst="rect">
            <a:avLst/>
          </a:prstGeom>
        </p:spPr>
        <p:txBody>
          <a:bodyPr lIns="91425" tIns="91425" rIns="91425" bIns="91425" anchor="t" anchorCtr="0">
            <a:noAutofit/>
          </a:bodyPr>
          <a:lstStyle/>
          <a:p>
            <a:pPr marL="457200" lvl="0" indent="-381000" rtl="0">
              <a:lnSpc>
                <a:spcPct val="115000"/>
              </a:lnSpc>
              <a:spcBef>
                <a:spcPts val="500"/>
              </a:spcBef>
              <a:buSzPct val="100000"/>
              <a:buFont typeface="Times New Roman"/>
            </a:pPr>
            <a:r>
              <a:rPr lang="zh-TW" sz="2400" dirty="0">
                <a:latin typeface="Times New Roman"/>
                <a:ea typeface="Times New Roman"/>
                <a:cs typeface="Times New Roman"/>
                <a:sym typeface="Times New Roman"/>
              </a:rPr>
              <a:t>Many wireless headphones operate with 3.0 technology which allows for a faster transfer rate at 20 megabits per second, as well as enhanced power control. </a:t>
            </a:r>
            <a:endParaRPr lang="en-US" altLang="zh-TW" sz="2400" dirty="0">
              <a:latin typeface="Times New Roman"/>
              <a:ea typeface="Times New Roman"/>
              <a:cs typeface="Times New Roman"/>
              <a:sym typeface="Times New Roman"/>
            </a:endParaRPr>
          </a:p>
          <a:p>
            <a:pPr marL="857250" lvl="1" indent="-381000">
              <a:lnSpc>
                <a:spcPct val="115000"/>
              </a:lnSpc>
              <a:spcBef>
                <a:spcPts val="500"/>
              </a:spcBef>
              <a:buSzPct val="100000"/>
              <a:buFont typeface="Times New Roman"/>
            </a:pPr>
            <a:r>
              <a:rPr lang="en-US" altLang="zh-TW" sz="2000" dirty="0">
                <a:latin typeface="Times New Roman"/>
                <a:ea typeface="Times New Roman"/>
                <a:cs typeface="Times New Roman"/>
                <a:sym typeface="Times New Roman"/>
              </a:rPr>
              <a:t>A</a:t>
            </a:r>
            <a:r>
              <a:rPr lang="zh-TW" sz="2000" dirty="0">
                <a:latin typeface="Times New Roman"/>
                <a:ea typeface="Times New Roman"/>
                <a:cs typeface="Times New Roman"/>
                <a:sym typeface="Times New Roman"/>
              </a:rPr>
              <a:t> smartphone can adjust to operate at the minimum power level needed to still retain a quality connection with your wireless headphones. </a:t>
            </a:r>
          </a:p>
          <a:p>
            <a:pPr marL="0" lvl="0" indent="0" rtl="0">
              <a:spcBef>
                <a:spcPts val="0"/>
              </a:spcBef>
              <a:buNone/>
            </a:pPr>
            <a:endParaRPr sz="2400" dirty="0">
              <a:latin typeface="Times New Roman"/>
              <a:ea typeface="Times New Roman"/>
              <a:cs typeface="Times New Roman"/>
              <a:sym typeface="Times New Roman"/>
            </a:endParaRPr>
          </a:p>
        </p:txBody>
      </p:sp>
      <p:pic>
        <p:nvPicPr>
          <p:cNvPr id="110" name="Shape 110" descr="images.jpg"/>
          <p:cNvPicPr preferRelativeResize="0"/>
          <p:nvPr/>
        </p:nvPicPr>
        <p:blipFill>
          <a:blip r:embed="rId3">
            <a:alphaModFix/>
          </a:blip>
          <a:stretch>
            <a:fillRect/>
          </a:stretch>
        </p:blipFill>
        <p:spPr>
          <a:xfrm>
            <a:off x="7906020" y="77925"/>
            <a:ext cx="1082050" cy="1590874"/>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11</a:t>
            </a:fld>
            <a:endParaRPr lang="zh-TW" dirty="0">
              <a:solidFill>
                <a:schemeClr val="dk1"/>
              </a:solidFill>
              <a:ea typeface="Tahoma"/>
              <a:sym typeface="Tahom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defRPr/>
            </a:pPr>
            <a:r>
              <a:rPr lang="en-US" altLang="zh-TW" sz="2400" dirty="0"/>
              <a:t>LE Coded may be used with a choice of 2 different coding schemes, termed S = 2 and S = 8. </a:t>
            </a:r>
          </a:p>
          <a:p>
            <a:pPr eaLnBrk="1" hangingPunct="1">
              <a:defRPr/>
            </a:pPr>
            <a:r>
              <a:rPr lang="en-US" altLang="zh-TW" sz="2400" dirty="0"/>
              <a:t>The Pattern Mapper converts each bit from the convolutional FEC encoder into P symbols, where the value of P depends on the coding scheme in use.</a:t>
            </a:r>
          </a:p>
          <a:p>
            <a:pPr eaLnBrk="1" hangingPunct="1">
              <a:defRPr/>
            </a:pPr>
            <a:r>
              <a:rPr lang="en-US" altLang="zh-TW" sz="2400" dirty="0"/>
              <a:t>If S = 2 then, there is no change (i.e. P = 1), but if S = 8 then each bit from the FEC encoder produces 4 output bits (i.e. P = 4) from the Pattern Mapper. </a:t>
            </a:r>
            <a:endParaRPr lang="zh-TW" altLang="zh-TW" sz="2400" kern="100" dirty="0">
              <a:latin typeface="Calibri" panose="020F0502020204030204" pitchFamily="34"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110</a:t>
            </a:fld>
            <a:endParaRPr lang="zh-TW" dirty="0">
              <a:solidFill>
                <a:schemeClr val="dk1"/>
              </a:solidFill>
              <a:ea typeface="Tahoma"/>
              <a:sym typeface="Tahoma"/>
            </a:endParaRPr>
          </a:p>
        </p:txBody>
      </p:sp>
    </p:spTree>
    <p:extLst>
      <p:ext uri="{BB962C8B-B14F-4D97-AF65-F5344CB8AC3E}">
        <p14:creationId xmlns:p14="http://schemas.microsoft.com/office/powerpoint/2010/main" val="42263868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defRPr/>
            </a:pPr>
            <a:r>
              <a:rPr lang="en-US" altLang="zh-TW" sz="2400" dirty="0"/>
              <a:t>Pattern Mapper output options</a:t>
            </a:r>
            <a:endParaRPr lang="zh-TW" altLang="zh-TW" sz="4000" kern="100" dirty="0">
              <a:latin typeface="Calibri" panose="020F0502020204030204" pitchFamily="34"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111</a:t>
            </a:fld>
            <a:endParaRPr lang="zh-TW" dirty="0">
              <a:solidFill>
                <a:schemeClr val="dk1"/>
              </a:solidFill>
              <a:ea typeface="Tahoma"/>
              <a:sym typeface="Tahoma"/>
            </a:endParaRPr>
          </a:p>
        </p:txBody>
      </p:sp>
      <p:graphicFrame>
        <p:nvGraphicFramePr>
          <p:cNvPr id="8" name="表格 5">
            <a:extLst>
              <a:ext uri="{FF2B5EF4-FFF2-40B4-BE49-F238E27FC236}">
                <a16:creationId xmlns:a16="http://schemas.microsoft.com/office/drawing/2014/main" id="{79122B09-D3DE-4C4E-989E-BACA98338F3E}"/>
              </a:ext>
            </a:extLst>
          </p:cNvPr>
          <p:cNvGraphicFramePr>
            <a:graphicFrameLocks noGrp="1"/>
          </p:cNvGraphicFramePr>
          <p:nvPr/>
        </p:nvGraphicFramePr>
        <p:xfrm>
          <a:off x="1182687" y="2231707"/>
          <a:ext cx="6781467" cy="2622470"/>
        </p:xfrm>
        <a:graphic>
          <a:graphicData uri="http://schemas.openxmlformats.org/drawingml/2006/table">
            <a:tbl>
              <a:tblPr firstRow="1" bandRow="1">
                <a:tableStyleId>{073A0DAA-6AF3-43AB-8588-CEC1D06C72B9}</a:tableStyleId>
              </a:tblPr>
              <a:tblGrid>
                <a:gridCol w="2181906">
                  <a:extLst>
                    <a:ext uri="{9D8B030D-6E8A-4147-A177-3AD203B41FA5}">
                      <a16:colId xmlns:a16="http://schemas.microsoft.com/office/drawing/2014/main" val="1246403878"/>
                    </a:ext>
                  </a:extLst>
                </a:gridCol>
                <a:gridCol w="2209397">
                  <a:extLst>
                    <a:ext uri="{9D8B030D-6E8A-4147-A177-3AD203B41FA5}">
                      <a16:colId xmlns:a16="http://schemas.microsoft.com/office/drawing/2014/main" val="3205247434"/>
                    </a:ext>
                  </a:extLst>
                </a:gridCol>
                <a:gridCol w="2390164">
                  <a:extLst>
                    <a:ext uri="{9D8B030D-6E8A-4147-A177-3AD203B41FA5}">
                      <a16:colId xmlns:a16="http://schemas.microsoft.com/office/drawing/2014/main" val="1778734384"/>
                    </a:ext>
                  </a:extLst>
                </a:gridCol>
              </a:tblGrid>
              <a:tr h="1079980">
                <a:tc>
                  <a:txBody>
                    <a:bodyPr/>
                    <a:lstStyle/>
                    <a:p>
                      <a:pPr algn="ctr"/>
                      <a:endParaRPr lang="en-US" altLang="zh-TW" sz="1400" dirty="0"/>
                    </a:p>
                    <a:p>
                      <a:pPr algn="ctr"/>
                      <a:r>
                        <a:rPr lang="en-US" altLang="zh-TW" sz="1400" dirty="0"/>
                        <a:t>Input bit from the convolutional FEC encoder</a:t>
                      </a:r>
                    </a:p>
                  </a:txBody>
                  <a:tcPr>
                    <a:lnR w="12700" cap="flat" cmpd="sng" algn="ctr">
                      <a:solidFill>
                        <a:schemeClr val="tx1">
                          <a:lumMod val="50000"/>
                          <a:lumOff val="50000"/>
                        </a:schemeClr>
                      </a:solidFill>
                      <a:prstDash val="solid"/>
                      <a:round/>
                      <a:headEnd type="none" w="med" len="med"/>
                      <a:tailEnd type="none" w="med" len="med"/>
                    </a:lnR>
                    <a:lnB w="28575" cap="flat" cmpd="sng" algn="ctr">
                      <a:solidFill>
                        <a:schemeClr val="tx1">
                          <a:lumMod val="50000"/>
                          <a:lumOff val="50000"/>
                        </a:schemeClr>
                      </a:solidFill>
                      <a:prstDash val="solid"/>
                      <a:round/>
                      <a:headEnd type="none" w="med" len="med"/>
                      <a:tailEnd type="none" w="med" len="med"/>
                    </a:lnB>
                    <a:solidFill>
                      <a:srgbClr val="0070C0"/>
                    </a:solidFill>
                  </a:tcPr>
                </a:tc>
                <a:tc>
                  <a:txBody>
                    <a:bodyPr/>
                    <a:lstStyle/>
                    <a:p>
                      <a:pPr algn="ctr"/>
                      <a:endParaRPr lang="en-US" altLang="zh-TW" sz="1400" dirty="0"/>
                    </a:p>
                    <a:p>
                      <a:pPr algn="ctr"/>
                      <a:r>
                        <a:rPr lang="en-US" altLang="zh-TW" sz="1400" dirty="0"/>
                        <a:t>Output sequence when</a:t>
                      </a:r>
                    </a:p>
                    <a:p>
                      <a:pPr algn="ctr"/>
                      <a:r>
                        <a:rPr lang="en-US" altLang="zh-TW" sz="1400" dirty="0"/>
                        <a:t>P = 1</a:t>
                      </a:r>
                    </a:p>
                    <a:p>
                      <a:pPr algn="ctr"/>
                      <a:r>
                        <a:rPr lang="en-US" altLang="zh-TW" sz="1400" b="0" dirty="0"/>
                        <a:t>(used by S = 2)</a:t>
                      </a:r>
                      <a:endParaRPr lang="zh-TW" altLang="en-US" sz="1400" b="0" dirty="0"/>
                    </a:p>
                  </a:txBody>
                  <a:tcPr>
                    <a:lnL w="12700" cap="flat" cmpd="sng" algn="ctr">
                      <a:solidFill>
                        <a:schemeClr val="tx1">
                          <a:lumMod val="50000"/>
                          <a:lumOff val="50000"/>
                        </a:schemeClr>
                      </a:solidFill>
                      <a:prstDash val="solid"/>
                      <a:round/>
                      <a:headEnd type="none" w="med" len="med"/>
                      <a:tailEnd type="none" w="med" len="med"/>
                    </a:lnL>
                    <a:lnB w="28575" cap="flat" cmpd="sng" algn="ctr">
                      <a:solidFill>
                        <a:schemeClr val="tx1">
                          <a:lumMod val="50000"/>
                          <a:lumOff val="50000"/>
                        </a:schemeClr>
                      </a:solidFill>
                      <a:prstDash val="solid"/>
                      <a:round/>
                      <a:headEnd type="none" w="med" len="med"/>
                      <a:tailEnd type="none" w="med" len="med"/>
                    </a:lnB>
                    <a:solidFill>
                      <a:srgbClr val="0070C0"/>
                    </a:solidFill>
                  </a:tcPr>
                </a:tc>
                <a:tc>
                  <a:txBody>
                    <a:bodyPr/>
                    <a:lstStyle/>
                    <a:p>
                      <a:pPr algn="ctr"/>
                      <a:endParaRPr lang="en-US" altLang="zh-TW" sz="1400" dirty="0"/>
                    </a:p>
                    <a:p>
                      <a:pPr algn="ctr"/>
                      <a:r>
                        <a:rPr lang="en-US" altLang="zh-TW" sz="1400" dirty="0"/>
                        <a:t>Output sequence when</a:t>
                      </a:r>
                    </a:p>
                    <a:p>
                      <a:pPr algn="ctr"/>
                      <a:r>
                        <a:rPr lang="en-US" altLang="zh-TW" sz="1400" dirty="0"/>
                        <a:t>P = 4</a:t>
                      </a:r>
                    </a:p>
                    <a:p>
                      <a:pPr algn="ctr"/>
                      <a:r>
                        <a:rPr lang="en-US" altLang="zh-TW" sz="1400" b="0" dirty="0"/>
                        <a:t>(used by S = 8)</a:t>
                      </a:r>
                      <a:endParaRPr lang="zh-TW" altLang="en-US" sz="1400" b="0" dirty="0"/>
                    </a:p>
                  </a:txBody>
                  <a:tcPr>
                    <a:lnB w="28575" cap="flat" cmpd="sng" algn="ctr">
                      <a:solidFill>
                        <a:schemeClr val="tx1">
                          <a:lumMod val="50000"/>
                          <a:lumOff val="50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4282411560"/>
                  </a:ext>
                </a:extLst>
              </a:tr>
              <a:tr h="774769">
                <a:tc>
                  <a:txBody>
                    <a:bodyPr/>
                    <a:lstStyle/>
                    <a:p>
                      <a:pPr algn="ctr"/>
                      <a:endParaRPr lang="en-US" altLang="zh-TW" sz="1400" dirty="0"/>
                    </a:p>
                    <a:p>
                      <a:pPr algn="ctr"/>
                      <a:r>
                        <a:rPr lang="en-US" altLang="zh-TW" sz="1400" dirty="0"/>
                        <a:t>0</a:t>
                      </a:r>
                      <a:endParaRPr lang="zh-TW" altLang="en-US" sz="1400" dirty="0"/>
                    </a:p>
                  </a:txBody>
                  <a:tcPr>
                    <a:lnR w="28575" cap="flat" cmpd="sng" algn="ctr">
                      <a:solidFill>
                        <a:schemeClr val="tx1">
                          <a:lumMod val="50000"/>
                          <a:lumOff val="50000"/>
                        </a:schemeClr>
                      </a:solidFill>
                      <a:prstDash val="solid"/>
                      <a:round/>
                      <a:headEnd type="none" w="med" len="med"/>
                      <a:tailEnd type="none" w="med" len="med"/>
                    </a:lnR>
                    <a:lnT w="28575" cap="flat" cmpd="sng" algn="ctr">
                      <a:solidFill>
                        <a:schemeClr val="tx1">
                          <a:lumMod val="50000"/>
                          <a:lumOff val="50000"/>
                        </a:schemeClr>
                      </a:solidFill>
                      <a:prstDash val="solid"/>
                      <a:round/>
                      <a:headEnd type="none" w="med" len="med"/>
                      <a:tailEnd type="none" w="med" len="med"/>
                    </a:lnT>
                  </a:tcPr>
                </a:tc>
                <a:tc>
                  <a:txBody>
                    <a:bodyPr/>
                    <a:lstStyle/>
                    <a:p>
                      <a:pPr algn="ctr"/>
                      <a:endParaRPr lang="en-US" altLang="zh-TW" sz="1400" dirty="0"/>
                    </a:p>
                    <a:p>
                      <a:pPr algn="ctr"/>
                      <a:r>
                        <a:rPr lang="en-US" altLang="zh-TW" sz="1400" dirty="0"/>
                        <a:t>0</a:t>
                      </a:r>
                      <a:endParaRPr lang="zh-TW" altLang="en-US" sz="1400" dirty="0"/>
                    </a:p>
                  </a:txBody>
                  <a:tcPr>
                    <a:lnL w="28575" cap="flat" cmpd="sng" algn="ctr">
                      <a:solidFill>
                        <a:schemeClr val="tx1">
                          <a:lumMod val="50000"/>
                          <a:lumOff val="50000"/>
                        </a:schemeClr>
                      </a:solidFill>
                      <a:prstDash val="solid"/>
                      <a:round/>
                      <a:headEnd type="none" w="med" len="med"/>
                      <a:tailEnd type="none" w="med" len="med"/>
                    </a:lnL>
                    <a:lnT w="28575" cap="flat" cmpd="sng" algn="ctr">
                      <a:solidFill>
                        <a:schemeClr val="tx1">
                          <a:lumMod val="50000"/>
                          <a:lumOff val="50000"/>
                        </a:schemeClr>
                      </a:solidFill>
                      <a:prstDash val="solid"/>
                      <a:round/>
                      <a:headEnd type="none" w="med" len="med"/>
                      <a:tailEnd type="none" w="med" len="med"/>
                    </a:lnT>
                  </a:tcPr>
                </a:tc>
                <a:tc>
                  <a:txBody>
                    <a:bodyPr/>
                    <a:lstStyle/>
                    <a:p>
                      <a:pPr algn="ctr"/>
                      <a:endParaRPr lang="en-US" altLang="zh-TW" sz="1400" dirty="0"/>
                    </a:p>
                    <a:p>
                      <a:pPr algn="ctr"/>
                      <a:r>
                        <a:rPr lang="en-US" altLang="zh-TW" sz="1400" dirty="0"/>
                        <a:t>0011</a:t>
                      </a:r>
                      <a:endParaRPr lang="zh-TW" altLang="en-US" sz="1400" dirty="0"/>
                    </a:p>
                  </a:txBody>
                  <a:tcPr>
                    <a:lnT w="28575" cap="flat" cmpd="sng" algn="ctr">
                      <a:solidFill>
                        <a:schemeClr val="tx1">
                          <a:lumMod val="50000"/>
                          <a:lumOff val="50000"/>
                        </a:schemeClr>
                      </a:solidFill>
                      <a:prstDash val="solid"/>
                      <a:round/>
                      <a:headEnd type="none" w="med" len="med"/>
                      <a:tailEnd type="none" w="med" len="med"/>
                    </a:lnT>
                  </a:tcPr>
                </a:tc>
                <a:extLst>
                  <a:ext uri="{0D108BD9-81ED-4DB2-BD59-A6C34878D82A}">
                    <a16:rowId xmlns:a16="http://schemas.microsoft.com/office/drawing/2014/main" val="2976306186"/>
                  </a:ext>
                </a:extLst>
              </a:tr>
              <a:tr h="767721">
                <a:tc>
                  <a:txBody>
                    <a:bodyPr/>
                    <a:lstStyle/>
                    <a:p>
                      <a:pPr algn="ctr"/>
                      <a:endParaRPr lang="en-US" altLang="zh-TW" sz="1400" dirty="0"/>
                    </a:p>
                    <a:p>
                      <a:pPr algn="ctr"/>
                      <a:r>
                        <a:rPr lang="en-US" altLang="zh-TW" sz="1400" dirty="0"/>
                        <a:t>1</a:t>
                      </a:r>
                      <a:endParaRPr lang="zh-TW" altLang="en-US" sz="1400" dirty="0"/>
                    </a:p>
                  </a:txBody>
                  <a:tcPr>
                    <a:lnR w="28575" cap="flat" cmpd="sng" algn="ctr">
                      <a:solidFill>
                        <a:schemeClr val="tx1">
                          <a:lumMod val="50000"/>
                          <a:lumOff val="50000"/>
                        </a:schemeClr>
                      </a:solidFill>
                      <a:prstDash val="solid"/>
                      <a:round/>
                      <a:headEnd type="none" w="med" len="med"/>
                      <a:tailEnd type="none" w="med" len="med"/>
                    </a:lnR>
                  </a:tcPr>
                </a:tc>
                <a:tc>
                  <a:txBody>
                    <a:bodyPr/>
                    <a:lstStyle/>
                    <a:p>
                      <a:pPr algn="ctr"/>
                      <a:endParaRPr lang="en-US" altLang="zh-TW"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t>1</a:t>
                      </a:r>
                      <a:endParaRPr lang="zh-TW" altLang="en-US" sz="1400" dirty="0"/>
                    </a:p>
                    <a:p>
                      <a:pPr algn="ctr"/>
                      <a:endParaRPr lang="zh-TW" altLang="en-US" sz="1400" dirty="0"/>
                    </a:p>
                  </a:txBody>
                  <a:tcPr>
                    <a:lnL w="28575" cap="flat" cmpd="sng" algn="ctr">
                      <a:solidFill>
                        <a:schemeClr val="tx1">
                          <a:lumMod val="50000"/>
                          <a:lumOff val="50000"/>
                        </a:schemeClr>
                      </a:solidFill>
                      <a:prstDash val="solid"/>
                      <a:round/>
                      <a:headEnd type="none" w="med" len="med"/>
                      <a:tailEnd type="none" w="med" len="med"/>
                    </a:lnL>
                  </a:tcPr>
                </a:tc>
                <a:tc>
                  <a:txBody>
                    <a:bodyPr/>
                    <a:lstStyle/>
                    <a:p>
                      <a:pPr algn="ctr"/>
                      <a:endParaRPr lang="en-US" altLang="zh-TW" sz="1400" dirty="0"/>
                    </a:p>
                    <a:p>
                      <a:pPr algn="ctr"/>
                      <a:r>
                        <a:rPr lang="en-US" altLang="zh-TW" sz="1400" dirty="0"/>
                        <a:t>1100</a:t>
                      </a:r>
                      <a:endParaRPr lang="zh-TW" altLang="en-US" sz="1400" dirty="0"/>
                    </a:p>
                    <a:p>
                      <a:pPr algn="ctr"/>
                      <a:endParaRPr lang="zh-TW" altLang="en-US" sz="1400" dirty="0"/>
                    </a:p>
                  </a:txBody>
                  <a:tcPr/>
                </a:tc>
                <a:extLst>
                  <a:ext uri="{0D108BD9-81ED-4DB2-BD59-A6C34878D82A}">
                    <a16:rowId xmlns:a16="http://schemas.microsoft.com/office/drawing/2014/main" val="1175467833"/>
                  </a:ext>
                </a:extLst>
              </a:tr>
            </a:tbl>
          </a:graphicData>
        </a:graphic>
      </p:graphicFrame>
    </p:spTree>
    <p:extLst>
      <p:ext uri="{BB962C8B-B14F-4D97-AF65-F5344CB8AC3E}">
        <p14:creationId xmlns:p14="http://schemas.microsoft.com/office/powerpoint/2010/main" val="5239187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815181" y="1545366"/>
            <a:ext cx="7513638" cy="3378757"/>
          </a:xfrm>
          <a:prstGeom prst="rect">
            <a:avLst/>
          </a:prstGeom>
        </p:spPr>
        <p:txBody>
          <a:bodyPr lIns="91425" tIns="91425" rIns="91425" bIns="91425" anchor="t" anchorCtr="0">
            <a:noAutofit/>
          </a:bodyPr>
          <a:lstStyle/>
          <a:p>
            <a:pPr eaLnBrk="1" hangingPunct="1">
              <a:defRPr/>
            </a:pPr>
            <a:r>
              <a:rPr lang="en-US" altLang="zh-TW" sz="2800" dirty="0"/>
              <a:t>Given a sequence “00110101” generated from the FEC encoder.</a:t>
            </a:r>
          </a:p>
          <a:p>
            <a:pPr lvl="1">
              <a:defRPr/>
            </a:pPr>
            <a:r>
              <a:rPr lang="en-US" altLang="zh-TW" sz="2400" b="1" kern="100" dirty="0">
                <a:latin typeface="Times New Roman" panose="02020603050405020304" pitchFamily="18" charset="0"/>
                <a:cs typeface="Times New Roman" panose="02020603050405020304" pitchFamily="18" charset="0"/>
              </a:rPr>
              <a:t>P = 1 </a:t>
            </a:r>
            <a:r>
              <a:rPr lang="en-US" altLang="zh-TW" sz="2400" kern="100" dirty="0">
                <a:latin typeface="Times New Roman" panose="02020603050405020304" pitchFamily="18" charset="0"/>
                <a:cs typeface="Times New Roman" panose="02020603050405020304" pitchFamily="18" charset="0"/>
              </a:rPr>
              <a:t>(S = 2)</a:t>
            </a:r>
          </a:p>
          <a:p>
            <a:pPr lvl="2">
              <a:defRPr/>
            </a:pPr>
            <a:r>
              <a:rPr lang="en-US" altLang="zh-TW" kern="100" dirty="0">
                <a:latin typeface="Times New Roman" panose="02020603050405020304" pitchFamily="18" charset="0"/>
                <a:cs typeface="Times New Roman" panose="02020603050405020304" pitchFamily="18" charset="0"/>
              </a:rPr>
              <a:t>00110101</a:t>
            </a:r>
          </a:p>
          <a:p>
            <a:pPr lvl="2">
              <a:defRPr/>
            </a:pPr>
            <a:r>
              <a:rPr lang="en-US" altLang="zh-TW" kern="100" dirty="0">
                <a:latin typeface="Times New Roman" panose="02020603050405020304" pitchFamily="18" charset="0"/>
                <a:cs typeface="Times New Roman" panose="02020603050405020304" pitchFamily="18" charset="0"/>
              </a:rPr>
              <a:t>Sequence remain unchanged.</a:t>
            </a:r>
          </a:p>
          <a:p>
            <a:pPr lvl="1">
              <a:defRPr/>
            </a:pPr>
            <a:r>
              <a:rPr lang="en-US" altLang="zh-TW" sz="2400" b="1" kern="100" dirty="0">
                <a:latin typeface="Times New Roman" panose="02020603050405020304" pitchFamily="18" charset="0"/>
                <a:cs typeface="Times New Roman" panose="02020603050405020304" pitchFamily="18" charset="0"/>
              </a:rPr>
              <a:t>P = 4 </a:t>
            </a:r>
            <a:r>
              <a:rPr lang="en-US" altLang="zh-TW" sz="2400" kern="100" dirty="0">
                <a:latin typeface="Times New Roman" panose="02020603050405020304" pitchFamily="18" charset="0"/>
                <a:cs typeface="Times New Roman" panose="02020603050405020304" pitchFamily="18" charset="0"/>
              </a:rPr>
              <a:t>(S = 8)</a:t>
            </a:r>
          </a:p>
          <a:p>
            <a:pPr lvl="2">
              <a:defRPr/>
            </a:pPr>
            <a:r>
              <a:rPr lang="en-US" altLang="zh-TW" kern="100" dirty="0">
                <a:latin typeface="Times New Roman" panose="02020603050405020304" pitchFamily="18" charset="0"/>
                <a:cs typeface="Times New Roman" panose="02020603050405020304" pitchFamily="18" charset="0"/>
              </a:rPr>
              <a:t>0011 0011 1100 1100 0011 1100 1100 1100 1100</a:t>
            </a:r>
          </a:p>
          <a:p>
            <a:pPr lvl="1">
              <a:defRPr/>
            </a:pPr>
            <a:endParaRPr lang="zh-TW" altLang="zh-TW" sz="2400" kern="1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112</a:t>
            </a:fld>
            <a:endParaRPr lang="zh-TW" dirty="0">
              <a:solidFill>
                <a:schemeClr val="dk1"/>
              </a:solidFill>
              <a:ea typeface="Tahoma"/>
              <a:sym typeface="Tahoma"/>
            </a:endParaRPr>
          </a:p>
        </p:txBody>
      </p:sp>
    </p:spTree>
    <p:extLst>
      <p:ext uri="{BB962C8B-B14F-4D97-AF65-F5344CB8AC3E}">
        <p14:creationId xmlns:p14="http://schemas.microsoft.com/office/powerpoint/2010/main" val="18571697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LE Coded PHY</a:t>
            </a:r>
            <a:endParaRPr lang="zh-TW" dirty="0"/>
          </a:p>
        </p:txBody>
      </p:sp>
      <p:sp>
        <p:nvSpPr>
          <p:cNvPr id="624" name="Shape 624"/>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defRPr/>
            </a:pPr>
            <a:r>
              <a:rPr lang="en-US" altLang="zh-TW" sz="2400" dirty="0"/>
              <a:t>The choice of coding scheme, S = 2 or S = 8, with the LE Coded PHY has two consequences. </a:t>
            </a:r>
          </a:p>
          <a:p>
            <a:pPr lvl="1" eaLnBrk="1" hangingPunct="1">
              <a:defRPr/>
            </a:pPr>
            <a:r>
              <a:rPr lang="en-US" altLang="zh-TW" sz="2000" dirty="0">
                <a:latin typeface="Times New Roman" panose="02020603050405020304" pitchFamily="18" charset="0"/>
                <a:cs typeface="Times New Roman" panose="02020603050405020304" pitchFamily="18" charset="0"/>
              </a:rPr>
              <a:t>With S = 2, range will be approximately </a:t>
            </a:r>
            <a:r>
              <a:rPr lang="en-US" altLang="zh-TW" sz="2000" u="sng" dirty="0">
                <a:latin typeface="Times New Roman" panose="02020603050405020304" pitchFamily="18" charset="0"/>
                <a:cs typeface="Times New Roman" panose="02020603050405020304" pitchFamily="18" charset="0"/>
              </a:rPr>
              <a:t>doubled</a:t>
            </a:r>
            <a:r>
              <a:rPr lang="en-US" altLang="zh-TW" sz="2000" dirty="0">
                <a:latin typeface="Times New Roman" panose="02020603050405020304" pitchFamily="18" charset="0"/>
                <a:cs typeface="Times New Roman" panose="02020603050405020304" pitchFamily="18" charset="0"/>
              </a:rPr>
              <a:t>.</a:t>
            </a:r>
          </a:p>
          <a:p>
            <a:pPr lvl="1" eaLnBrk="1" hangingPunct="1">
              <a:defRPr/>
            </a:pPr>
            <a:r>
              <a:rPr lang="en-US" altLang="zh-TW" sz="2000" dirty="0">
                <a:latin typeface="Times New Roman" panose="02020603050405020304" pitchFamily="18" charset="0"/>
                <a:cs typeface="Times New Roman" panose="02020603050405020304" pitchFamily="18" charset="0"/>
              </a:rPr>
              <a:t>With S = 8, range will be approximately </a:t>
            </a:r>
            <a:r>
              <a:rPr lang="en-US" altLang="zh-TW" sz="2000" u="sng" dirty="0">
                <a:latin typeface="Times New Roman" panose="02020603050405020304" pitchFamily="18" charset="0"/>
                <a:cs typeface="Times New Roman" panose="02020603050405020304" pitchFamily="18" charset="0"/>
              </a:rPr>
              <a:t>quadrupled</a:t>
            </a:r>
            <a:r>
              <a:rPr lang="en-US" altLang="zh-TW" sz="2000" dirty="0">
                <a:latin typeface="Times New Roman" panose="02020603050405020304" pitchFamily="18" charset="0"/>
                <a:cs typeface="Times New Roman" panose="02020603050405020304" pitchFamily="18" charset="0"/>
              </a:rPr>
              <a:t>.</a:t>
            </a:r>
            <a:br>
              <a:rPr lang="en-US" altLang="zh-TW" sz="2000" dirty="0">
                <a:latin typeface="Times New Roman" panose="02020603050405020304" pitchFamily="18" charset="0"/>
                <a:cs typeface="Times New Roman" panose="02020603050405020304" pitchFamily="18" charset="0"/>
              </a:rPr>
            </a:br>
            <a:endParaRPr lang="en-US" altLang="zh-TW" sz="2000" dirty="0">
              <a:latin typeface="Times New Roman" panose="02020603050405020304" pitchFamily="18" charset="0"/>
              <a:cs typeface="Times New Roman" panose="02020603050405020304" pitchFamily="18" charset="0"/>
            </a:endParaRPr>
          </a:p>
          <a:p>
            <a:pPr eaLnBrk="1" hangingPunct="1">
              <a:defRPr/>
            </a:pPr>
            <a:r>
              <a:rPr lang="en-US" altLang="zh-TW" sz="2400" dirty="0"/>
              <a:t>Due to the requirement for redundant data to support the FEC algorithm at the receiver, it also impacts the number of symbols which must be transmitted. This reduces the overall data rate.</a:t>
            </a:r>
            <a:endParaRPr lang="zh-TW" altLang="zh-TW" sz="2400" kern="1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113</a:t>
            </a:fld>
            <a:endParaRPr lang="zh-TW" dirty="0">
              <a:solidFill>
                <a:schemeClr val="dk1"/>
              </a:solidFill>
              <a:ea typeface="Tahoma"/>
              <a:sym typeface="Tahoma"/>
            </a:endParaRPr>
          </a:p>
        </p:txBody>
      </p:sp>
    </p:spTree>
    <p:extLst>
      <p:ext uri="{BB962C8B-B14F-4D97-AF65-F5344CB8AC3E}">
        <p14:creationId xmlns:p14="http://schemas.microsoft.com/office/powerpoint/2010/main" val="29865637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8" name="圖片 3">
            <a:extLst>
              <a:ext uri="{FF2B5EF4-FFF2-40B4-BE49-F238E27FC236}">
                <a16:creationId xmlns:a16="http://schemas.microsoft.com/office/drawing/2014/main" id="{9A767CAD-3F0F-4E98-BFAC-FD6B9A4BB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30" y="1480423"/>
            <a:ext cx="5242120" cy="350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Comparing the Three PHYs</a:t>
            </a:r>
            <a:endParaRPr lang="zh-TW"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114</a:t>
            </a:fld>
            <a:endParaRPr lang="zh-TW" dirty="0">
              <a:solidFill>
                <a:schemeClr val="dk1"/>
              </a:solidFill>
              <a:ea typeface="Tahoma"/>
              <a:sym typeface="Tahoma"/>
            </a:endParaRPr>
          </a:p>
        </p:txBody>
      </p:sp>
    </p:spTree>
    <p:extLst>
      <p:ext uri="{BB962C8B-B14F-4D97-AF65-F5344CB8AC3E}">
        <p14:creationId xmlns:p14="http://schemas.microsoft.com/office/powerpoint/2010/main" val="26665777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Advertising Extensions</a:t>
            </a:r>
            <a:endParaRPr lang="zh-TW" dirty="0"/>
          </a:p>
        </p:txBody>
      </p:sp>
      <p:sp>
        <p:nvSpPr>
          <p:cNvPr id="624" name="Shape 624"/>
          <p:cNvSpPr txBox="1">
            <a:spLocks noGrp="1"/>
          </p:cNvSpPr>
          <p:nvPr>
            <p:ph type="body" idx="1"/>
          </p:nvPr>
        </p:nvSpPr>
        <p:spPr>
          <a:xfrm>
            <a:off x="1149350" y="1402397"/>
            <a:ext cx="7513638" cy="3086100"/>
          </a:xfrm>
          <a:prstGeom prst="rect">
            <a:avLst/>
          </a:prstGeom>
        </p:spPr>
        <p:txBody>
          <a:bodyPr lIns="91425" tIns="91425" rIns="91425" bIns="91425" anchor="t" anchorCtr="0">
            <a:noAutofit/>
          </a:bodyPr>
          <a:lstStyle/>
          <a:p>
            <a:pPr eaLnBrk="1" hangingPunct="1"/>
            <a:r>
              <a:rPr lang="en-US" altLang="zh-TW" sz="2400" dirty="0"/>
              <a:t>Bluetooth 5 allows packets to be up to 255 octets long.</a:t>
            </a:r>
          </a:p>
          <a:p>
            <a:pPr lvl="1"/>
            <a:r>
              <a:rPr lang="en-US" altLang="zh-TW" sz="2000" dirty="0">
                <a:latin typeface="Times New Roman" panose="02020603050405020304" pitchFamily="18" charset="0"/>
                <a:cs typeface="Times New Roman" panose="02020603050405020304" pitchFamily="18" charset="0"/>
              </a:rPr>
              <a:t>Offloading the payload to one of the other channels in the 0-36 channel number range, previously only used for connection events </a:t>
            </a:r>
          </a:p>
          <a:p>
            <a:pPr eaLnBrk="1" hangingPunct="1"/>
            <a:r>
              <a:rPr lang="en-US" altLang="zh-TW" sz="2400" dirty="0"/>
              <a:t>Only header data, including a new field called </a:t>
            </a:r>
            <a:r>
              <a:rPr lang="en-US" altLang="zh-TW" sz="2400" u="sng" dirty="0">
                <a:solidFill>
                  <a:srgbClr val="FF0000"/>
                </a:solidFill>
              </a:rPr>
              <a:t>AuxPtr</a:t>
            </a:r>
            <a:r>
              <a:rPr lang="en-US" altLang="zh-TW" sz="2400" dirty="0"/>
              <a:t>, is transmitted on channels 37, 38, and 39, which are now known as the Primary Channels in the context of Bluetooth 5 advertising. </a:t>
            </a:r>
            <a:endParaRPr lang="zh-TW" altLang="zh-TW" sz="24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115</a:t>
            </a:fld>
            <a:endParaRPr lang="zh-TW" dirty="0">
              <a:solidFill>
                <a:schemeClr val="dk1"/>
              </a:solidFill>
              <a:ea typeface="Tahoma"/>
              <a:sym typeface="Tahoma"/>
            </a:endParaRPr>
          </a:p>
        </p:txBody>
      </p:sp>
    </p:spTree>
    <p:extLst>
      <p:ext uri="{BB962C8B-B14F-4D97-AF65-F5344CB8AC3E}">
        <p14:creationId xmlns:p14="http://schemas.microsoft.com/office/powerpoint/2010/main" val="11785996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Advertising Extensions</a:t>
            </a:r>
            <a:endParaRPr lang="zh-TW" dirty="0"/>
          </a:p>
        </p:txBody>
      </p:sp>
      <p:sp>
        <p:nvSpPr>
          <p:cNvPr id="624" name="Shape 624"/>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defRPr/>
            </a:pPr>
            <a:r>
              <a:rPr lang="en-US" altLang="zh-TW" sz="2400" dirty="0"/>
              <a:t>Advertising channels in Bluetooth 4 vs Bluetooth 5</a:t>
            </a:r>
            <a:endParaRPr lang="zh-TW" altLang="zh-TW" sz="6000" kern="100" dirty="0">
              <a:latin typeface="Calibri" panose="020F0502020204030204" pitchFamily="34"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116</a:t>
            </a:fld>
            <a:endParaRPr lang="zh-TW" dirty="0">
              <a:solidFill>
                <a:schemeClr val="dk1"/>
              </a:solidFill>
              <a:ea typeface="Tahoma"/>
              <a:sym typeface="Tahoma"/>
            </a:endParaRPr>
          </a:p>
        </p:txBody>
      </p:sp>
      <p:graphicFrame>
        <p:nvGraphicFramePr>
          <p:cNvPr id="6" name="表格 5">
            <a:extLst>
              <a:ext uri="{FF2B5EF4-FFF2-40B4-BE49-F238E27FC236}">
                <a16:creationId xmlns:a16="http://schemas.microsoft.com/office/drawing/2014/main" id="{FBA22280-39B9-4C5B-9D0C-87ABEA5EBC2F}"/>
              </a:ext>
            </a:extLst>
          </p:cNvPr>
          <p:cNvGraphicFramePr>
            <a:graphicFrameLocks noGrp="1"/>
          </p:cNvGraphicFramePr>
          <p:nvPr>
            <p:extLst>
              <p:ext uri="{D42A27DB-BD31-4B8C-83A1-F6EECF244321}">
                <p14:modId xmlns:p14="http://schemas.microsoft.com/office/powerpoint/2010/main" val="2992167166"/>
              </p:ext>
            </p:extLst>
          </p:nvPr>
        </p:nvGraphicFramePr>
        <p:xfrm>
          <a:off x="709683" y="2388358"/>
          <a:ext cx="7513639" cy="2292277"/>
        </p:xfrm>
        <a:graphic>
          <a:graphicData uri="http://schemas.openxmlformats.org/drawingml/2006/table">
            <a:tbl>
              <a:tblPr firstRow="1" bandRow="1">
                <a:tableStyleId>{073A0DAA-6AF3-43AB-8588-CEC1D06C72B9}</a:tableStyleId>
              </a:tblPr>
              <a:tblGrid>
                <a:gridCol w="1269242">
                  <a:extLst>
                    <a:ext uri="{9D8B030D-6E8A-4147-A177-3AD203B41FA5}">
                      <a16:colId xmlns:a16="http://schemas.microsoft.com/office/drawing/2014/main" val="1246403878"/>
                    </a:ext>
                  </a:extLst>
                </a:gridCol>
                <a:gridCol w="1569493">
                  <a:extLst>
                    <a:ext uri="{9D8B030D-6E8A-4147-A177-3AD203B41FA5}">
                      <a16:colId xmlns:a16="http://schemas.microsoft.com/office/drawing/2014/main" val="3205247434"/>
                    </a:ext>
                  </a:extLst>
                </a:gridCol>
                <a:gridCol w="1808328">
                  <a:extLst>
                    <a:ext uri="{9D8B030D-6E8A-4147-A177-3AD203B41FA5}">
                      <a16:colId xmlns:a16="http://schemas.microsoft.com/office/drawing/2014/main" val="1778734384"/>
                    </a:ext>
                  </a:extLst>
                </a:gridCol>
                <a:gridCol w="2866576">
                  <a:extLst>
                    <a:ext uri="{9D8B030D-6E8A-4147-A177-3AD203B41FA5}">
                      <a16:colId xmlns:a16="http://schemas.microsoft.com/office/drawing/2014/main" val="1211481066"/>
                    </a:ext>
                  </a:extLst>
                </a:gridCol>
              </a:tblGrid>
              <a:tr h="825690">
                <a:tc>
                  <a:txBody>
                    <a:bodyPr/>
                    <a:lstStyle/>
                    <a:p>
                      <a:pPr algn="ctr"/>
                      <a:endParaRPr lang="en-US" altLang="zh-TW" sz="1200" dirty="0"/>
                    </a:p>
                    <a:p>
                      <a:pPr algn="ctr"/>
                      <a:r>
                        <a:rPr lang="en-US" altLang="zh-TW" sz="1200" dirty="0"/>
                        <a:t>Bluetooth </a:t>
                      </a:r>
                    </a:p>
                    <a:p>
                      <a:pPr algn="ctr"/>
                      <a:r>
                        <a:rPr lang="en-US" altLang="zh-TW" sz="1200" dirty="0"/>
                        <a:t>version</a:t>
                      </a:r>
                      <a:endParaRPr lang="zh-TW" altLang="en-US" sz="1200" dirty="0"/>
                    </a:p>
                  </a:txBody>
                  <a:tcPr>
                    <a:solidFill>
                      <a:srgbClr val="0070C0"/>
                    </a:solidFill>
                  </a:tcPr>
                </a:tc>
                <a:tc>
                  <a:txBody>
                    <a:bodyPr/>
                    <a:lstStyle/>
                    <a:p>
                      <a:pPr algn="ctr"/>
                      <a:endParaRPr lang="en-US" altLang="zh-TW" sz="1200" dirty="0"/>
                    </a:p>
                    <a:p>
                      <a:pPr algn="ctr"/>
                      <a:r>
                        <a:rPr lang="en-US" altLang="zh-TW" sz="1200" dirty="0"/>
                        <a:t>Advertising</a:t>
                      </a:r>
                    </a:p>
                    <a:p>
                      <a:pPr algn="ctr"/>
                      <a:r>
                        <a:rPr lang="en-US" altLang="zh-TW" sz="1200" dirty="0"/>
                        <a:t>Channel</a:t>
                      </a:r>
                      <a:endParaRPr lang="zh-TW" altLang="en-US" sz="1200" dirty="0"/>
                    </a:p>
                  </a:txBody>
                  <a:tcPr>
                    <a:solidFill>
                      <a:srgbClr val="0070C0"/>
                    </a:solidFill>
                  </a:tcPr>
                </a:tc>
                <a:tc>
                  <a:txBody>
                    <a:bodyPr/>
                    <a:lstStyle/>
                    <a:p>
                      <a:pPr algn="ctr"/>
                      <a:endParaRPr lang="en-US" altLang="zh-TW" sz="1200" dirty="0"/>
                    </a:p>
                    <a:p>
                      <a:pPr algn="ctr"/>
                      <a:r>
                        <a:rPr lang="en-US" altLang="zh-TW" sz="1200" dirty="0"/>
                        <a:t>Payload</a:t>
                      </a:r>
                      <a:endParaRPr lang="zh-TW" altLang="en-US" sz="1200" dirty="0"/>
                    </a:p>
                  </a:txBody>
                  <a:tcPr>
                    <a:solidFill>
                      <a:srgbClr val="0070C0"/>
                    </a:solidFill>
                  </a:tcPr>
                </a:tc>
                <a:tc>
                  <a:txBody>
                    <a:bodyPr/>
                    <a:lstStyle/>
                    <a:p>
                      <a:pPr algn="ctr"/>
                      <a:endParaRPr lang="en-US" altLang="zh-TW" sz="1200" dirty="0"/>
                    </a:p>
                    <a:p>
                      <a:pPr algn="ctr"/>
                      <a:r>
                        <a:rPr lang="en-US" altLang="zh-TW" sz="1200" dirty="0"/>
                        <a:t>PHY</a:t>
                      </a:r>
                      <a:endParaRPr lang="zh-TW" altLang="en-US" sz="1050" b="0" dirty="0"/>
                    </a:p>
                  </a:txBody>
                  <a:tcPr>
                    <a:solidFill>
                      <a:srgbClr val="0070C0"/>
                    </a:solidFill>
                  </a:tcPr>
                </a:tc>
                <a:extLst>
                  <a:ext uri="{0D108BD9-81ED-4DB2-BD59-A6C34878D82A}">
                    <a16:rowId xmlns:a16="http://schemas.microsoft.com/office/drawing/2014/main" val="4282411560"/>
                  </a:ext>
                </a:extLst>
              </a:tr>
              <a:tr h="643627">
                <a:tc>
                  <a:txBody>
                    <a:bodyPr/>
                    <a:lstStyle/>
                    <a:p>
                      <a:pPr algn="ctr"/>
                      <a:endParaRPr lang="en-US" altLang="zh-TW" sz="1200" dirty="0"/>
                    </a:p>
                    <a:p>
                      <a:pPr algn="ctr"/>
                      <a:r>
                        <a:rPr lang="en-US" altLang="zh-TW" sz="1200" dirty="0"/>
                        <a:t>Bluetooth 4</a:t>
                      </a:r>
                      <a:endParaRPr lang="zh-TW" altLang="en-US" sz="1200" dirty="0"/>
                    </a:p>
                  </a:txBody>
                  <a:tcPr/>
                </a:tc>
                <a:tc>
                  <a:txBody>
                    <a:bodyPr/>
                    <a:lstStyle/>
                    <a:p>
                      <a:pPr algn="ctr"/>
                      <a:endParaRPr lang="en-US" altLang="zh-TW" sz="1200" dirty="0"/>
                    </a:p>
                    <a:p>
                      <a:pPr algn="ctr"/>
                      <a:r>
                        <a:rPr lang="en-US" altLang="zh-TW" sz="1200" dirty="0"/>
                        <a:t>3</a:t>
                      </a:r>
                      <a:endParaRPr lang="zh-TW" altLang="en-US" sz="1200" dirty="0"/>
                    </a:p>
                  </a:txBody>
                  <a:tcPr/>
                </a:tc>
                <a:tc>
                  <a:txBody>
                    <a:bodyPr/>
                    <a:lstStyle/>
                    <a:p>
                      <a:pPr algn="ctr"/>
                      <a:endParaRPr lang="en-US" altLang="zh-TW" sz="1200" dirty="0"/>
                    </a:p>
                    <a:p>
                      <a:pPr algn="ctr"/>
                      <a:r>
                        <a:rPr lang="en-US" altLang="zh-TW" sz="1200" dirty="0"/>
                        <a:t>0 – 31 B</a:t>
                      </a:r>
                      <a:endParaRPr lang="zh-TW" altLang="en-US" sz="1200" dirty="0"/>
                    </a:p>
                  </a:txBody>
                  <a:tcPr/>
                </a:tc>
                <a:tc>
                  <a:txBody>
                    <a:bodyPr/>
                    <a:lstStyle/>
                    <a:p>
                      <a:pPr algn="ctr"/>
                      <a:endParaRPr lang="en-US" altLang="zh-TW" sz="1200" dirty="0"/>
                    </a:p>
                    <a:p>
                      <a:pPr algn="ctr"/>
                      <a:r>
                        <a:rPr lang="en-US" altLang="zh-TW" sz="1200" dirty="0"/>
                        <a:t>LE 1M</a:t>
                      </a:r>
                      <a:endParaRPr lang="zh-TW" altLang="en-US" sz="1200" dirty="0"/>
                    </a:p>
                  </a:txBody>
                  <a:tcPr/>
                </a:tc>
                <a:extLst>
                  <a:ext uri="{0D108BD9-81ED-4DB2-BD59-A6C34878D82A}">
                    <a16:rowId xmlns:a16="http://schemas.microsoft.com/office/drawing/2014/main" val="2976306186"/>
                  </a:ext>
                </a:extLst>
              </a:tr>
              <a:tr h="643627">
                <a:tc>
                  <a:txBody>
                    <a:bodyPr/>
                    <a:lstStyle/>
                    <a:p>
                      <a:pPr algn="ctr"/>
                      <a:endParaRPr lang="en-US" altLang="zh-TW" sz="1200" dirty="0"/>
                    </a:p>
                    <a:p>
                      <a:pPr algn="ctr"/>
                      <a:r>
                        <a:rPr lang="en-US" altLang="zh-TW" sz="1200" dirty="0"/>
                        <a:t>Bluetooth 5</a:t>
                      </a:r>
                      <a:endParaRPr lang="zh-TW" altLang="en-US" sz="1200" dirty="0"/>
                    </a:p>
                  </a:txBody>
                  <a:tcPr/>
                </a:tc>
                <a:tc>
                  <a:txBody>
                    <a:bodyPr/>
                    <a:lstStyle/>
                    <a:p>
                      <a:pPr algn="ctr"/>
                      <a:endParaRPr lang="en-US" altLang="zh-TW"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t>3 Primary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t>37 Secondary</a:t>
                      </a:r>
                      <a:endParaRPr lang="zh-TW" altLang="en-US" sz="1200" dirty="0"/>
                    </a:p>
                    <a:p>
                      <a:pPr algn="ctr"/>
                      <a:endParaRPr lang="zh-TW" altLang="en-US" sz="1200" dirty="0"/>
                    </a:p>
                  </a:txBody>
                  <a:tcPr/>
                </a:tc>
                <a:tc>
                  <a:txBody>
                    <a:bodyPr/>
                    <a:lstStyle/>
                    <a:p>
                      <a:pPr algn="ctr"/>
                      <a:endParaRPr lang="en-US" altLang="zh-TW" sz="1200" dirty="0"/>
                    </a:p>
                    <a:p>
                      <a:pPr algn="ctr"/>
                      <a:r>
                        <a:rPr lang="en-US" altLang="zh-TW" sz="1200" dirty="0"/>
                        <a:t>0 – 31 B (Primary)</a:t>
                      </a:r>
                    </a:p>
                    <a:p>
                      <a:pPr algn="ctr"/>
                      <a:r>
                        <a:rPr lang="en-US" altLang="zh-TW" sz="1200" dirty="0"/>
                        <a:t>0 – 255 B (Secondary)</a:t>
                      </a:r>
                      <a:endParaRPr lang="zh-TW" altLang="en-US" sz="1200" dirty="0"/>
                    </a:p>
                    <a:p>
                      <a:pPr algn="ctr"/>
                      <a:endParaRPr lang="zh-TW" altLang="en-US" sz="1200" dirty="0"/>
                    </a:p>
                  </a:txBody>
                  <a:tcPr/>
                </a:tc>
                <a:tc>
                  <a:txBody>
                    <a:bodyPr/>
                    <a:lstStyle/>
                    <a:p>
                      <a:pPr algn="ctr"/>
                      <a:endParaRPr lang="en-US" altLang="zh-TW" sz="1200" dirty="0"/>
                    </a:p>
                    <a:p>
                      <a:pPr algn="ctr"/>
                      <a:r>
                        <a:rPr lang="en-US" altLang="zh-TW" sz="1200" dirty="0"/>
                        <a:t>LE 1M, LE Coded (Primary)</a:t>
                      </a:r>
                    </a:p>
                    <a:p>
                      <a:pPr algn="ctr"/>
                      <a:r>
                        <a:rPr lang="en-US" altLang="zh-TW" sz="1200" dirty="0"/>
                        <a:t>LE 1M, LE 2M, LE Coded (Secondary)</a:t>
                      </a:r>
                      <a:endParaRPr lang="zh-TW" altLang="en-US" sz="1200" dirty="0"/>
                    </a:p>
                  </a:txBody>
                  <a:tcPr/>
                </a:tc>
                <a:extLst>
                  <a:ext uri="{0D108BD9-81ED-4DB2-BD59-A6C34878D82A}">
                    <a16:rowId xmlns:a16="http://schemas.microsoft.com/office/drawing/2014/main" val="1175467833"/>
                  </a:ext>
                </a:extLst>
              </a:tr>
            </a:tbl>
          </a:graphicData>
        </a:graphic>
      </p:graphicFrame>
    </p:spTree>
    <p:extLst>
      <p:ext uri="{BB962C8B-B14F-4D97-AF65-F5344CB8AC3E}">
        <p14:creationId xmlns:p14="http://schemas.microsoft.com/office/powerpoint/2010/main" val="9856646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Advertising Extensions</a:t>
            </a:r>
            <a:endParaRPr lang="zh-TW"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117</a:t>
            </a:fld>
            <a:endParaRPr lang="zh-TW" dirty="0">
              <a:solidFill>
                <a:schemeClr val="dk1"/>
              </a:solidFill>
              <a:ea typeface="Tahoma"/>
              <a:sym typeface="Tahoma"/>
            </a:endParaRPr>
          </a:p>
        </p:txBody>
      </p:sp>
      <p:grpSp>
        <p:nvGrpSpPr>
          <p:cNvPr id="21" name="群組 20">
            <a:extLst>
              <a:ext uri="{FF2B5EF4-FFF2-40B4-BE49-F238E27FC236}">
                <a16:creationId xmlns:a16="http://schemas.microsoft.com/office/drawing/2014/main" id="{7CF22808-73D0-4894-9DA4-F365739EDC89}"/>
              </a:ext>
            </a:extLst>
          </p:cNvPr>
          <p:cNvGrpSpPr/>
          <p:nvPr/>
        </p:nvGrpSpPr>
        <p:grpSpPr>
          <a:xfrm>
            <a:off x="505967" y="1469123"/>
            <a:ext cx="8051293" cy="961881"/>
            <a:chOff x="505967" y="1804179"/>
            <a:chExt cx="8051293" cy="961881"/>
          </a:xfrm>
        </p:grpSpPr>
        <p:grpSp>
          <p:nvGrpSpPr>
            <p:cNvPr id="6" name="群組 5">
              <a:extLst>
                <a:ext uri="{FF2B5EF4-FFF2-40B4-BE49-F238E27FC236}">
                  <a16:creationId xmlns:a16="http://schemas.microsoft.com/office/drawing/2014/main" id="{60C65925-FCCC-447B-B16B-D4994446C03C}"/>
                </a:ext>
              </a:extLst>
            </p:cNvPr>
            <p:cNvGrpSpPr/>
            <p:nvPr/>
          </p:nvGrpSpPr>
          <p:grpSpPr>
            <a:xfrm>
              <a:off x="586740" y="2356485"/>
              <a:ext cx="1897380" cy="280035"/>
              <a:chOff x="586740" y="2356485"/>
              <a:chExt cx="1897380" cy="280035"/>
            </a:xfrm>
          </p:grpSpPr>
          <p:sp>
            <p:nvSpPr>
              <p:cNvPr id="5" name="矩形 4">
                <a:extLst>
                  <a:ext uri="{FF2B5EF4-FFF2-40B4-BE49-F238E27FC236}">
                    <a16:creationId xmlns:a16="http://schemas.microsoft.com/office/drawing/2014/main" id="{CFDA7B03-2090-4204-9C6B-F9812A4C2394}"/>
                  </a:ext>
                </a:extLst>
              </p:cNvPr>
              <p:cNvSpPr/>
              <p:nvPr/>
            </p:nvSpPr>
            <p:spPr>
              <a:xfrm>
                <a:off x="1500663" y="2356485"/>
                <a:ext cx="983457" cy="28003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Data payload</a:t>
                </a:r>
                <a:endParaRPr lang="zh-TW" altLang="en-US" sz="1050" dirty="0"/>
              </a:p>
            </p:txBody>
          </p:sp>
          <p:sp>
            <p:nvSpPr>
              <p:cNvPr id="8" name="矩形 7">
                <a:extLst>
                  <a:ext uri="{FF2B5EF4-FFF2-40B4-BE49-F238E27FC236}">
                    <a16:creationId xmlns:a16="http://schemas.microsoft.com/office/drawing/2014/main" id="{158F40AF-F0A9-4ABB-B818-E87641ADA971}"/>
                  </a:ext>
                </a:extLst>
              </p:cNvPr>
              <p:cNvSpPr/>
              <p:nvPr/>
            </p:nvSpPr>
            <p:spPr>
              <a:xfrm>
                <a:off x="586740" y="2356485"/>
                <a:ext cx="883920" cy="280035"/>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bg1"/>
                    </a:solidFill>
                  </a:rPr>
                  <a:t>Advertising</a:t>
                </a:r>
                <a:endParaRPr lang="zh-TW" altLang="en-US" sz="1050" dirty="0">
                  <a:solidFill>
                    <a:schemeClr val="bg1"/>
                  </a:solidFill>
                </a:endParaRPr>
              </a:p>
            </p:txBody>
          </p:sp>
        </p:grpSp>
        <p:grpSp>
          <p:nvGrpSpPr>
            <p:cNvPr id="14" name="群組 13">
              <a:extLst>
                <a:ext uri="{FF2B5EF4-FFF2-40B4-BE49-F238E27FC236}">
                  <a16:creationId xmlns:a16="http://schemas.microsoft.com/office/drawing/2014/main" id="{18B845EC-7ADF-4292-9E35-BE02F6E52EE1}"/>
                </a:ext>
              </a:extLst>
            </p:cNvPr>
            <p:cNvGrpSpPr/>
            <p:nvPr/>
          </p:nvGrpSpPr>
          <p:grpSpPr>
            <a:xfrm>
              <a:off x="2759927" y="2358428"/>
              <a:ext cx="1943100" cy="280035"/>
              <a:chOff x="54827" y="2358428"/>
              <a:chExt cx="1943100" cy="280035"/>
            </a:xfrm>
          </p:grpSpPr>
          <p:sp>
            <p:nvSpPr>
              <p:cNvPr id="15" name="矩形 14">
                <a:extLst>
                  <a:ext uri="{FF2B5EF4-FFF2-40B4-BE49-F238E27FC236}">
                    <a16:creationId xmlns:a16="http://schemas.microsoft.com/office/drawing/2014/main" id="{601B4A60-DF63-4C1F-AF40-7BF7C8FC211F}"/>
                  </a:ext>
                </a:extLst>
              </p:cNvPr>
              <p:cNvSpPr/>
              <p:nvPr/>
            </p:nvSpPr>
            <p:spPr>
              <a:xfrm>
                <a:off x="968750" y="2358428"/>
                <a:ext cx="1029177" cy="28003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Data payload</a:t>
                </a:r>
                <a:endParaRPr lang="zh-TW" altLang="en-US" sz="1050" dirty="0"/>
              </a:p>
            </p:txBody>
          </p:sp>
          <p:sp>
            <p:nvSpPr>
              <p:cNvPr id="16" name="矩形 15">
                <a:extLst>
                  <a:ext uri="{FF2B5EF4-FFF2-40B4-BE49-F238E27FC236}">
                    <a16:creationId xmlns:a16="http://schemas.microsoft.com/office/drawing/2014/main" id="{042A9AB7-01AE-4D50-A1BF-928305C8247A}"/>
                  </a:ext>
                </a:extLst>
              </p:cNvPr>
              <p:cNvSpPr/>
              <p:nvPr/>
            </p:nvSpPr>
            <p:spPr>
              <a:xfrm>
                <a:off x="54827" y="2358428"/>
                <a:ext cx="883920" cy="280035"/>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bg1"/>
                    </a:solidFill>
                  </a:rPr>
                  <a:t>Advertising</a:t>
                </a:r>
                <a:endParaRPr lang="zh-TW" altLang="en-US" sz="1050" dirty="0">
                  <a:solidFill>
                    <a:schemeClr val="bg1"/>
                  </a:solidFill>
                </a:endParaRPr>
              </a:p>
            </p:txBody>
          </p:sp>
        </p:grpSp>
        <p:cxnSp>
          <p:nvCxnSpPr>
            <p:cNvPr id="13" name="直線接點 12">
              <a:extLst>
                <a:ext uri="{FF2B5EF4-FFF2-40B4-BE49-F238E27FC236}">
                  <a16:creationId xmlns:a16="http://schemas.microsoft.com/office/drawing/2014/main" id="{7DEFA40C-6229-49DD-93A5-564D4EA933E9}"/>
                </a:ext>
              </a:extLst>
            </p:cNvPr>
            <p:cNvCxnSpPr/>
            <p:nvPr/>
          </p:nvCxnSpPr>
          <p:spPr>
            <a:xfrm>
              <a:off x="505967" y="2766060"/>
              <a:ext cx="7879080" cy="0"/>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8460893D-DF1E-408C-AE53-B5136363CACA}"/>
                </a:ext>
              </a:extLst>
            </p:cNvPr>
            <p:cNvSpPr txBox="1"/>
            <p:nvPr/>
          </p:nvSpPr>
          <p:spPr>
            <a:xfrm>
              <a:off x="6564407" y="1956754"/>
              <a:ext cx="1992853" cy="523220"/>
            </a:xfrm>
            <a:prstGeom prst="rect">
              <a:avLst/>
            </a:prstGeom>
            <a:noFill/>
          </p:spPr>
          <p:txBody>
            <a:bodyPr wrap="none" rtlCol="0">
              <a:spAutoFit/>
            </a:bodyPr>
            <a:lstStyle/>
            <a:p>
              <a:pPr algn="ctr"/>
              <a:r>
                <a:rPr lang="en-US" altLang="zh-TW" b="1" dirty="0">
                  <a:solidFill>
                    <a:srgbClr val="008000"/>
                  </a:solidFill>
                </a:rPr>
                <a:t>Advertising channels</a:t>
              </a:r>
            </a:p>
            <a:p>
              <a:pPr algn="ctr"/>
              <a:r>
                <a:rPr lang="en-US" altLang="zh-TW" dirty="0">
                  <a:solidFill>
                    <a:srgbClr val="008000"/>
                  </a:solidFill>
                </a:rPr>
                <a:t>(37, 38, 39)</a:t>
              </a:r>
              <a:endParaRPr lang="zh-TW" altLang="en-US" dirty="0">
                <a:solidFill>
                  <a:srgbClr val="008000"/>
                </a:solidFill>
              </a:endParaRPr>
            </a:p>
          </p:txBody>
        </p:sp>
        <p:sp>
          <p:nvSpPr>
            <p:cNvPr id="23" name="文字方塊 22">
              <a:extLst>
                <a:ext uri="{FF2B5EF4-FFF2-40B4-BE49-F238E27FC236}">
                  <a16:creationId xmlns:a16="http://schemas.microsoft.com/office/drawing/2014/main" id="{B02BA590-D294-4C44-B08C-C079DB3296EC}"/>
                </a:ext>
              </a:extLst>
            </p:cNvPr>
            <p:cNvSpPr txBox="1"/>
            <p:nvPr/>
          </p:nvSpPr>
          <p:spPr>
            <a:xfrm>
              <a:off x="3291840" y="1804179"/>
              <a:ext cx="2042547" cy="338554"/>
            </a:xfrm>
            <a:prstGeom prst="rect">
              <a:avLst/>
            </a:prstGeom>
            <a:noFill/>
          </p:spPr>
          <p:txBody>
            <a:bodyPr wrap="none" rtlCol="0">
              <a:spAutoFit/>
            </a:bodyPr>
            <a:lstStyle/>
            <a:p>
              <a:pPr algn="ctr"/>
              <a:r>
                <a:rPr lang="en-US" altLang="zh-TW" sz="1600" b="1" i="1" dirty="0">
                  <a:solidFill>
                    <a:schemeClr val="tx1"/>
                  </a:solidFill>
                </a:rPr>
                <a:t>Legacy advertising</a:t>
              </a:r>
              <a:endParaRPr lang="zh-TW" altLang="en-US" sz="1600" i="1" dirty="0">
                <a:solidFill>
                  <a:schemeClr val="tx1"/>
                </a:solidFill>
              </a:endParaRPr>
            </a:p>
          </p:txBody>
        </p:sp>
      </p:grpSp>
      <p:sp>
        <p:nvSpPr>
          <p:cNvPr id="45" name="左大括弧 44">
            <a:extLst>
              <a:ext uri="{FF2B5EF4-FFF2-40B4-BE49-F238E27FC236}">
                <a16:creationId xmlns:a16="http://schemas.microsoft.com/office/drawing/2014/main" id="{5E9AB3DB-356E-4167-BCAD-6815BAD655E1}"/>
              </a:ext>
            </a:extLst>
          </p:cNvPr>
          <p:cNvSpPr/>
          <p:nvPr/>
        </p:nvSpPr>
        <p:spPr>
          <a:xfrm rot="5400000">
            <a:off x="1469662" y="967170"/>
            <a:ext cx="131534" cy="1897381"/>
          </a:xfrm>
          <a:prstGeom prst="leftBrace">
            <a:avLst>
              <a:gd name="adj1" fmla="val 3911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dirty="0"/>
          </a:p>
        </p:txBody>
      </p:sp>
      <p:sp>
        <p:nvSpPr>
          <p:cNvPr id="49" name="文字方塊 48">
            <a:extLst>
              <a:ext uri="{FF2B5EF4-FFF2-40B4-BE49-F238E27FC236}">
                <a16:creationId xmlns:a16="http://schemas.microsoft.com/office/drawing/2014/main" id="{2D7EE398-9146-4EB7-805C-3048BADE38B7}"/>
              </a:ext>
            </a:extLst>
          </p:cNvPr>
          <p:cNvSpPr txBox="1"/>
          <p:nvPr/>
        </p:nvSpPr>
        <p:spPr>
          <a:xfrm>
            <a:off x="1151989" y="1607403"/>
            <a:ext cx="708848" cy="246221"/>
          </a:xfrm>
          <a:prstGeom prst="rect">
            <a:avLst/>
          </a:prstGeom>
          <a:noFill/>
        </p:spPr>
        <p:txBody>
          <a:bodyPr wrap="none" rtlCol="0">
            <a:spAutoFit/>
          </a:bodyPr>
          <a:lstStyle/>
          <a:p>
            <a:pPr algn="ctr"/>
            <a:r>
              <a:rPr lang="en-US" altLang="zh-TW" sz="1000" b="1" dirty="0">
                <a:solidFill>
                  <a:schemeClr val="tx1">
                    <a:lumMod val="65000"/>
                    <a:lumOff val="35000"/>
                  </a:schemeClr>
                </a:solidFill>
              </a:rPr>
              <a:t>37 Bytes</a:t>
            </a:r>
            <a:endParaRPr lang="zh-TW" altLang="en-US" sz="1000" b="1" dirty="0">
              <a:solidFill>
                <a:schemeClr val="tx1">
                  <a:lumMod val="65000"/>
                  <a:lumOff val="35000"/>
                </a:schemeClr>
              </a:solidFill>
            </a:endParaRPr>
          </a:p>
        </p:txBody>
      </p:sp>
      <p:cxnSp>
        <p:nvCxnSpPr>
          <p:cNvPr id="28" name="直線接點 27">
            <a:extLst>
              <a:ext uri="{FF2B5EF4-FFF2-40B4-BE49-F238E27FC236}">
                <a16:creationId xmlns:a16="http://schemas.microsoft.com/office/drawing/2014/main" id="{FEBDD3AD-0BBF-441E-9F29-DF1D1ED3D90F}"/>
              </a:ext>
            </a:extLst>
          </p:cNvPr>
          <p:cNvCxnSpPr/>
          <p:nvPr/>
        </p:nvCxnSpPr>
        <p:spPr>
          <a:xfrm>
            <a:off x="425194" y="4038161"/>
            <a:ext cx="7879080" cy="0"/>
          </a:xfrm>
          <a:prstGeom prst="line">
            <a:avLst/>
          </a:prstGeom>
          <a:ln w="285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21EEB330-A6D0-47E3-BF88-C6B3281E516C}"/>
              </a:ext>
            </a:extLst>
          </p:cNvPr>
          <p:cNvSpPr txBox="1"/>
          <p:nvPr/>
        </p:nvSpPr>
        <p:spPr>
          <a:xfrm>
            <a:off x="6809424" y="3468656"/>
            <a:ext cx="1678665" cy="523220"/>
          </a:xfrm>
          <a:prstGeom prst="rect">
            <a:avLst/>
          </a:prstGeom>
          <a:noFill/>
        </p:spPr>
        <p:txBody>
          <a:bodyPr wrap="none" rtlCol="0">
            <a:spAutoFit/>
          </a:bodyPr>
          <a:lstStyle/>
          <a:p>
            <a:pPr algn="ctr"/>
            <a:r>
              <a:rPr lang="en-US" altLang="zh-TW" b="1" dirty="0">
                <a:solidFill>
                  <a:srgbClr val="008000"/>
                </a:solidFill>
              </a:rPr>
              <a:t>Primary channels</a:t>
            </a:r>
          </a:p>
          <a:p>
            <a:pPr algn="ctr"/>
            <a:r>
              <a:rPr lang="en-US" altLang="zh-TW" dirty="0">
                <a:solidFill>
                  <a:srgbClr val="008000"/>
                </a:solidFill>
              </a:rPr>
              <a:t>(37, 38, 39)</a:t>
            </a:r>
            <a:endParaRPr lang="zh-TW" altLang="en-US" dirty="0">
              <a:solidFill>
                <a:srgbClr val="008000"/>
              </a:solidFill>
            </a:endParaRPr>
          </a:p>
        </p:txBody>
      </p:sp>
      <p:sp>
        <p:nvSpPr>
          <p:cNvPr id="30" name="文字方塊 29">
            <a:extLst>
              <a:ext uri="{FF2B5EF4-FFF2-40B4-BE49-F238E27FC236}">
                <a16:creationId xmlns:a16="http://schemas.microsoft.com/office/drawing/2014/main" id="{B75ED083-89EB-4B53-ADC9-F8F11B6010D3}"/>
              </a:ext>
            </a:extLst>
          </p:cNvPr>
          <p:cNvSpPr txBox="1"/>
          <p:nvPr/>
        </p:nvSpPr>
        <p:spPr>
          <a:xfrm>
            <a:off x="3143887" y="3131495"/>
            <a:ext cx="2441694" cy="338554"/>
          </a:xfrm>
          <a:prstGeom prst="rect">
            <a:avLst/>
          </a:prstGeom>
          <a:noFill/>
        </p:spPr>
        <p:txBody>
          <a:bodyPr wrap="none" rtlCol="0">
            <a:spAutoFit/>
          </a:bodyPr>
          <a:lstStyle/>
          <a:p>
            <a:pPr algn="ctr"/>
            <a:r>
              <a:rPr lang="en-US" altLang="zh-TW" sz="1600" b="1" i="1" dirty="0">
                <a:solidFill>
                  <a:schemeClr val="tx1"/>
                </a:solidFill>
              </a:rPr>
              <a:t>Advertising extensions</a:t>
            </a:r>
            <a:endParaRPr lang="zh-TW" altLang="en-US" sz="1600" i="1" dirty="0">
              <a:solidFill>
                <a:schemeClr val="tx1"/>
              </a:solidFill>
            </a:endParaRPr>
          </a:p>
        </p:txBody>
      </p:sp>
      <p:sp>
        <p:nvSpPr>
          <p:cNvPr id="35" name="文字方塊 34">
            <a:extLst>
              <a:ext uri="{FF2B5EF4-FFF2-40B4-BE49-F238E27FC236}">
                <a16:creationId xmlns:a16="http://schemas.microsoft.com/office/drawing/2014/main" id="{05F36EDB-EA51-4B34-B6A1-41108F9143E1}"/>
              </a:ext>
            </a:extLst>
          </p:cNvPr>
          <p:cNvSpPr txBox="1"/>
          <p:nvPr/>
        </p:nvSpPr>
        <p:spPr>
          <a:xfrm>
            <a:off x="6686793" y="4113221"/>
            <a:ext cx="1923925" cy="523220"/>
          </a:xfrm>
          <a:prstGeom prst="rect">
            <a:avLst/>
          </a:prstGeom>
          <a:noFill/>
        </p:spPr>
        <p:txBody>
          <a:bodyPr wrap="none" rtlCol="0">
            <a:spAutoFit/>
          </a:bodyPr>
          <a:lstStyle/>
          <a:p>
            <a:pPr algn="ctr"/>
            <a:r>
              <a:rPr lang="en-US" altLang="zh-TW" b="1" dirty="0">
                <a:solidFill>
                  <a:srgbClr val="CC3300"/>
                </a:solidFill>
              </a:rPr>
              <a:t>Secondary channels</a:t>
            </a:r>
          </a:p>
          <a:p>
            <a:pPr algn="ctr"/>
            <a:r>
              <a:rPr lang="en-US" altLang="zh-TW" dirty="0">
                <a:solidFill>
                  <a:srgbClr val="CC3300"/>
                </a:solidFill>
              </a:rPr>
              <a:t>(0 to 36)</a:t>
            </a:r>
            <a:endParaRPr lang="zh-TW" altLang="en-US" dirty="0">
              <a:solidFill>
                <a:srgbClr val="CC3300"/>
              </a:solidFill>
            </a:endParaRPr>
          </a:p>
        </p:txBody>
      </p:sp>
      <p:sp>
        <p:nvSpPr>
          <p:cNvPr id="50" name="左大括弧 49">
            <a:extLst>
              <a:ext uri="{FF2B5EF4-FFF2-40B4-BE49-F238E27FC236}">
                <a16:creationId xmlns:a16="http://schemas.microsoft.com/office/drawing/2014/main" id="{834FBCCE-4DE3-4B21-ABA1-48B6388E6B96}"/>
              </a:ext>
            </a:extLst>
          </p:cNvPr>
          <p:cNvSpPr/>
          <p:nvPr/>
        </p:nvSpPr>
        <p:spPr>
          <a:xfrm rot="16200000">
            <a:off x="4198742" y="2659943"/>
            <a:ext cx="173138" cy="3908967"/>
          </a:xfrm>
          <a:prstGeom prst="leftBrace">
            <a:avLst>
              <a:gd name="adj1" fmla="val 3911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51" name="文字方塊 50">
            <a:extLst>
              <a:ext uri="{FF2B5EF4-FFF2-40B4-BE49-F238E27FC236}">
                <a16:creationId xmlns:a16="http://schemas.microsoft.com/office/drawing/2014/main" id="{E0754B63-8ACD-4C92-A7AE-623E0E562683}"/>
              </a:ext>
            </a:extLst>
          </p:cNvPr>
          <p:cNvSpPr txBox="1"/>
          <p:nvPr/>
        </p:nvSpPr>
        <p:spPr>
          <a:xfrm>
            <a:off x="3923646" y="4692236"/>
            <a:ext cx="779381" cy="246221"/>
          </a:xfrm>
          <a:prstGeom prst="rect">
            <a:avLst/>
          </a:prstGeom>
          <a:noFill/>
        </p:spPr>
        <p:txBody>
          <a:bodyPr wrap="none" rtlCol="0">
            <a:spAutoFit/>
          </a:bodyPr>
          <a:lstStyle/>
          <a:p>
            <a:pPr algn="ctr"/>
            <a:r>
              <a:rPr lang="en-US" altLang="zh-TW" sz="1000" b="1" dirty="0">
                <a:solidFill>
                  <a:srgbClr val="FF0000"/>
                </a:solidFill>
              </a:rPr>
              <a:t>255 Bytes</a:t>
            </a:r>
            <a:endParaRPr lang="zh-TW" altLang="en-US" sz="1000" b="1" dirty="0">
              <a:solidFill>
                <a:srgbClr val="FF0000"/>
              </a:solidFill>
            </a:endParaRPr>
          </a:p>
        </p:txBody>
      </p:sp>
      <p:grpSp>
        <p:nvGrpSpPr>
          <p:cNvPr id="3" name="群組 2">
            <a:extLst>
              <a:ext uri="{FF2B5EF4-FFF2-40B4-BE49-F238E27FC236}">
                <a16:creationId xmlns:a16="http://schemas.microsoft.com/office/drawing/2014/main" id="{E1967B25-1D1C-4CF4-A07D-ACCED9689A78}"/>
              </a:ext>
            </a:extLst>
          </p:cNvPr>
          <p:cNvGrpSpPr/>
          <p:nvPr/>
        </p:nvGrpSpPr>
        <p:grpSpPr>
          <a:xfrm>
            <a:off x="357056" y="3131495"/>
            <a:ext cx="5882738" cy="1356559"/>
            <a:chOff x="357056" y="3131495"/>
            <a:chExt cx="5882738" cy="1356559"/>
          </a:xfrm>
        </p:grpSpPr>
        <p:sp>
          <p:nvSpPr>
            <p:cNvPr id="34" name="矩形 33">
              <a:extLst>
                <a:ext uri="{FF2B5EF4-FFF2-40B4-BE49-F238E27FC236}">
                  <a16:creationId xmlns:a16="http://schemas.microsoft.com/office/drawing/2014/main" id="{CD321F30-A507-46D3-9D30-A4A09CE09E81}"/>
                </a:ext>
              </a:extLst>
            </p:cNvPr>
            <p:cNvSpPr/>
            <p:nvPr/>
          </p:nvSpPr>
          <p:spPr>
            <a:xfrm>
              <a:off x="1243013" y="3440367"/>
              <a:ext cx="146874" cy="4985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grpSp>
          <p:nvGrpSpPr>
            <p:cNvPr id="36" name="群組 35">
              <a:extLst>
                <a:ext uri="{FF2B5EF4-FFF2-40B4-BE49-F238E27FC236}">
                  <a16:creationId xmlns:a16="http://schemas.microsoft.com/office/drawing/2014/main" id="{D94E8BEA-F251-44EB-9BE8-44DEBE755431}"/>
                </a:ext>
              </a:extLst>
            </p:cNvPr>
            <p:cNvGrpSpPr/>
            <p:nvPr/>
          </p:nvGrpSpPr>
          <p:grpSpPr>
            <a:xfrm>
              <a:off x="1419890" y="4208019"/>
              <a:ext cx="4819904" cy="280035"/>
              <a:chOff x="559552" y="2356485"/>
              <a:chExt cx="4979566" cy="280035"/>
            </a:xfrm>
          </p:grpSpPr>
          <p:sp>
            <p:nvSpPr>
              <p:cNvPr id="37" name="矩形 36">
                <a:extLst>
                  <a:ext uri="{FF2B5EF4-FFF2-40B4-BE49-F238E27FC236}">
                    <a16:creationId xmlns:a16="http://schemas.microsoft.com/office/drawing/2014/main" id="{1393F51B-8309-486E-98D1-77CF5C9771EA}"/>
                  </a:ext>
                </a:extLst>
              </p:cNvPr>
              <p:cNvSpPr/>
              <p:nvPr/>
            </p:nvSpPr>
            <p:spPr>
              <a:xfrm>
                <a:off x="1500663" y="2356485"/>
                <a:ext cx="4038455" cy="28003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Data payload</a:t>
                </a:r>
                <a:endParaRPr lang="zh-TW" altLang="en-US" sz="1050" dirty="0"/>
              </a:p>
            </p:txBody>
          </p:sp>
          <p:sp>
            <p:nvSpPr>
              <p:cNvPr id="38" name="矩形 37">
                <a:extLst>
                  <a:ext uri="{FF2B5EF4-FFF2-40B4-BE49-F238E27FC236}">
                    <a16:creationId xmlns:a16="http://schemas.microsoft.com/office/drawing/2014/main" id="{35CB9AE7-AB8C-4ED3-AC93-99DC3ABB0C10}"/>
                  </a:ext>
                </a:extLst>
              </p:cNvPr>
              <p:cNvSpPr/>
              <p:nvPr/>
            </p:nvSpPr>
            <p:spPr>
              <a:xfrm>
                <a:off x="559552" y="2356485"/>
                <a:ext cx="911108" cy="280035"/>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Advertising</a:t>
                </a:r>
                <a:endParaRPr lang="zh-TW" altLang="en-US" sz="1050" dirty="0"/>
              </a:p>
            </p:txBody>
          </p:sp>
        </p:grpSp>
        <p:cxnSp>
          <p:nvCxnSpPr>
            <p:cNvPr id="24" name="接點: 肘形 23">
              <a:extLst>
                <a:ext uri="{FF2B5EF4-FFF2-40B4-BE49-F238E27FC236}">
                  <a16:creationId xmlns:a16="http://schemas.microsoft.com/office/drawing/2014/main" id="{D6B607E6-C0E1-4031-9661-1AD2BDFDD068}"/>
                </a:ext>
              </a:extLst>
            </p:cNvPr>
            <p:cNvCxnSpPr>
              <a:cxnSpLocks/>
              <a:stCxn id="34" idx="3"/>
              <a:endCxn id="38" idx="0"/>
            </p:cNvCxnSpPr>
            <p:nvPr/>
          </p:nvCxnSpPr>
          <p:spPr>
            <a:xfrm>
              <a:off x="1389887" y="3689626"/>
              <a:ext cx="470951" cy="518393"/>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54" name="矩形 53">
              <a:extLst>
                <a:ext uri="{FF2B5EF4-FFF2-40B4-BE49-F238E27FC236}">
                  <a16:creationId xmlns:a16="http://schemas.microsoft.com/office/drawing/2014/main" id="{F1D84369-0F9A-40EA-8AFE-6EB7ED81072A}"/>
                </a:ext>
              </a:extLst>
            </p:cNvPr>
            <p:cNvSpPr/>
            <p:nvPr/>
          </p:nvSpPr>
          <p:spPr>
            <a:xfrm>
              <a:off x="1028700" y="3439852"/>
              <a:ext cx="146874" cy="4985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55" name="矩形 54">
              <a:extLst>
                <a:ext uri="{FF2B5EF4-FFF2-40B4-BE49-F238E27FC236}">
                  <a16:creationId xmlns:a16="http://schemas.microsoft.com/office/drawing/2014/main" id="{C63D90AD-E7F8-46E7-8F4D-3C5609AEDB8B}"/>
                </a:ext>
              </a:extLst>
            </p:cNvPr>
            <p:cNvSpPr/>
            <p:nvPr/>
          </p:nvSpPr>
          <p:spPr>
            <a:xfrm>
              <a:off x="814387" y="3439852"/>
              <a:ext cx="146874" cy="4985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59" name="文字方塊 58">
              <a:extLst>
                <a:ext uri="{FF2B5EF4-FFF2-40B4-BE49-F238E27FC236}">
                  <a16:creationId xmlns:a16="http://schemas.microsoft.com/office/drawing/2014/main" id="{310E0F49-344B-4083-89F4-CBFFE533A198}"/>
                </a:ext>
              </a:extLst>
            </p:cNvPr>
            <p:cNvSpPr txBox="1"/>
            <p:nvPr/>
          </p:nvSpPr>
          <p:spPr>
            <a:xfrm>
              <a:off x="357056" y="3131495"/>
              <a:ext cx="1462260" cy="276999"/>
            </a:xfrm>
            <a:prstGeom prst="rect">
              <a:avLst/>
            </a:prstGeom>
            <a:noFill/>
          </p:spPr>
          <p:txBody>
            <a:bodyPr wrap="none" rtlCol="0">
              <a:spAutoFit/>
            </a:bodyPr>
            <a:lstStyle/>
            <a:p>
              <a:pPr algn="ctr"/>
              <a:r>
                <a:rPr lang="en-US" altLang="zh-TW" sz="1200" dirty="0">
                  <a:solidFill>
                    <a:schemeClr val="tx1">
                      <a:lumMod val="65000"/>
                      <a:lumOff val="35000"/>
                    </a:schemeClr>
                  </a:solidFill>
                </a:rPr>
                <a:t>Advertising header</a:t>
              </a:r>
              <a:endParaRPr lang="zh-TW" altLang="en-US" sz="1200" dirty="0">
                <a:solidFill>
                  <a:schemeClr val="tx1">
                    <a:lumMod val="65000"/>
                    <a:lumOff val="35000"/>
                  </a:schemeClr>
                </a:solidFill>
              </a:endParaRPr>
            </a:p>
          </p:txBody>
        </p:sp>
      </p:grpSp>
      <p:sp>
        <p:nvSpPr>
          <p:cNvPr id="39" name="矩形 38">
            <a:extLst>
              <a:ext uri="{FF2B5EF4-FFF2-40B4-BE49-F238E27FC236}">
                <a16:creationId xmlns:a16="http://schemas.microsoft.com/office/drawing/2014/main" id="{7F8F817F-2FA4-4EDC-AB7F-F8805D369DCE}"/>
              </a:ext>
            </a:extLst>
          </p:cNvPr>
          <p:cNvSpPr/>
          <p:nvPr/>
        </p:nvSpPr>
        <p:spPr>
          <a:xfrm>
            <a:off x="5860709" y="2023372"/>
            <a:ext cx="1029177" cy="28003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Data payload</a:t>
            </a:r>
            <a:endParaRPr lang="zh-TW" altLang="en-US" sz="1050" dirty="0"/>
          </a:p>
        </p:txBody>
      </p:sp>
      <p:sp>
        <p:nvSpPr>
          <p:cNvPr id="43" name="矩形 42">
            <a:extLst>
              <a:ext uri="{FF2B5EF4-FFF2-40B4-BE49-F238E27FC236}">
                <a16:creationId xmlns:a16="http://schemas.microsoft.com/office/drawing/2014/main" id="{5ED8DA0C-6078-40B6-9BF8-E992AB2741D9}"/>
              </a:ext>
            </a:extLst>
          </p:cNvPr>
          <p:cNvSpPr/>
          <p:nvPr/>
        </p:nvSpPr>
        <p:spPr>
          <a:xfrm>
            <a:off x="4946786" y="2023372"/>
            <a:ext cx="883920" cy="280035"/>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bg1"/>
                </a:solidFill>
              </a:rPr>
              <a:t>Advertising</a:t>
            </a:r>
            <a:endParaRPr lang="zh-TW" altLang="en-US" sz="1050" dirty="0">
              <a:solidFill>
                <a:schemeClr val="bg1"/>
              </a:solidFill>
            </a:endParaRPr>
          </a:p>
        </p:txBody>
      </p:sp>
    </p:spTree>
    <p:extLst>
      <p:ext uri="{BB962C8B-B14F-4D97-AF65-F5344CB8AC3E}">
        <p14:creationId xmlns:p14="http://schemas.microsoft.com/office/powerpoint/2010/main" val="6428993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8" name="文字方塊 67">
            <a:extLst>
              <a:ext uri="{FF2B5EF4-FFF2-40B4-BE49-F238E27FC236}">
                <a16:creationId xmlns:a16="http://schemas.microsoft.com/office/drawing/2014/main" id="{35CD5416-2E35-4851-AE15-9FF380DDEBFE}"/>
              </a:ext>
            </a:extLst>
          </p:cNvPr>
          <p:cNvSpPr txBox="1"/>
          <p:nvPr/>
        </p:nvSpPr>
        <p:spPr>
          <a:xfrm>
            <a:off x="4687736" y="4103143"/>
            <a:ext cx="2385706" cy="461665"/>
          </a:xfrm>
          <a:prstGeom prst="rect">
            <a:avLst/>
          </a:prstGeom>
          <a:noFill/>
        </p:spPr>
        <p:txBody>
          <a:bodyPr wrap="square" rtlCol="0">
            <a:spAutoFit/>
          </a:bodyPr>
          <a:lstStyle/>
          <a:p>
            <a:pPr algn="ctr"/>
            <a:r>
              <a:rPr lang="en-US" altLang="zh-TW" sz="2400" dirty="0">
                <a:solidFill>
                  <a:schemeClr val="tx1">
                    <a:lumMod val="65000"/>
                    <a:lumOff val="35000"/>
                  </a:schemeClr>
                </a:solidFill>
              </a:rPr>
              <a:t>………</a:t>
            </a:r>
            <a:endParaRPr lang="zh-TW" altLang="en-US" sz="2400" dirty="0">
              <a:solidFill>
                <a:schemeClr val="tx1">
                  <a:lumMod val="65000"/>
                  <a:lumOff val="35000"/>
                </a:schemeClr>
              </a:solidFill>
            </a:endParaRPr>
          </a:p>
        </p:txBody>
      </p:sp>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Advertising Packet Chaining</a:t>
            </a:r>
            <a:endParaRPr lang="zh-TW" dirty="0"/>
          </a:p>
        </p:txBody>
      </p:sp>
      <p:sp>
        <p:nvSpPr>
          <p:cNvPr id="624" name="Shape 624"/>
          <p:cNvSpPr txBox="1">
            <a:spLocks noGrp="1"/>
          </p:cNvSpPr>
          <p:nvPr>
            <p:ph type="body" idx="1"/>
          </p:nvPr>
        </p:nvSpPr>
        <p:spPr>
          <a:xfrm>
            <a:off x="1150937" y="1298906"/>
            <a:ext cx="7513638" cy="3086100"/>
          </a:xfrm>
          <a:prstGeom prst="rect">
            <a:avLst/>
          </a:prstGeom>
        </p:spPr>
        <p:txBody>
          <a:bodyPr lIns="91425" tIns="91425" rIns="91425" bIns="91425" anchor="t" anchorCtr="0">
            <a:noAutofit/>
          </a:bodyPr>
          <a:lstStyle/>
          <a:p>
            <a:pPr eaLnBrk="1" hangingPunct="1"/>
            <a:r>
              <a:rPr lang="en-US" altLang="zh-TW" sz="2400" dirty="0"/>
              <a:t>It’s possible to chain packets together and for each packet to contain a different subset of the whole data set.</a:t>
            </a:r>
          </a:p>
          <a:p>
            <a:pPr eaLnBrk="1" hangingPunct="1"/>
            <a:r>
              <a:rPr lang="en-US" altLang="zh-TW" sz="2400" dirty="0"/>
              <a:t>Each chained packet can be transmitted on a different channel, with the AuxPtr header field referencing the next in the chain.</a:t>
            </a:r>
            <a:endParaRPr lang="zh-TW" altLang="zh-TW" sz="40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118</a:t>
            </a:fld>
            <a:endParaRPr lang="zh-TW" dirty="0">
              <a:solidFill>
                <a:schemeClr val="dk1"/>
              </a:solidFill>
              <a:ea typeface="Tahoma"/>
              <a:sym typeface="Tahoma"/>
            </a:endParaRPr>
          </a:p>
        </p:txBody>
      </p:sp>
      <p:grpSp>
        <p:nvGrpSpPr>
          <p:cNvPr id="12" name="群組 11">
            <a:extLst>
              <a:ext uri="{FF2B5EF4-FFF2-40B4-BE49-F238E27FC236}">
                <a16:creationId xmlns:a16="http://schemas.microsoft.com/office/drawing/2014/main" id="{06C891C7-6D00-47F1-8B0F-B14E8CEAD856}"/>
              </a:ext>
            </a:extLst>
          </p:cNvPr>
          <p:cNvGrpSpPr/>
          <p:nvPr/>
        </p:nvGrpSpPr>
        <p:grpSpPr>
          <a:xfrm>
            <a:off x="666709" y="3889414"/>
            <a:ext cx="2471517" cy="684665"/>
            <a:chOff x="4400674" y="3803388"/>
            <a:chExt cx="2471517" cy="684665"/>
          </a:xfrm>
        </p:grpSpPr>
        <p:grpSp>
          <p:nvGrpSpPr>
            <p:cNvPr id="13" name="群組 12">
              <a:extLst>
                <a:ext uri="{FF2B5EF4-FFF2-40B4-BE49-F238E27FC236}">
                  <a16:creationId xmlns:a16="http://schemas.microsoft.com/office/drawing/2014/main" id="{C86D5FB4-68C1-4309-8A7C-EA9A7ED4813D}"/>
                </a:ext>
              </a:extLst>
            </p:cNvPr>
            <p:cNvGrpSpPr/>
            <p:nvPr/>
          </p:nvGrpSpPr>
          <p:grpSpPr>
            <a:xfrm>
              <a:off x="5221913" y="4208018"/>
              <a:ext cx="1650278" cy="280035"/>
              <a:chOff x="823204" y="2356485"/>
              <a:chExt cx="1704944" cy="280035"/>
            </a:xfrm>
          </p:grpSpPr>
          <p:sp>
            <p:nvSpPr>
              <p:cNvPr id="18" name="矩形 17">
                <a:extLst>
                  <a:ext uri="{FF2B5EF4-FFF2-40B4-BE49-F238E27FC236}">
                    <a16:creationId xmlns:a16="http://schemas.microsoft.com/office/drawing/2014/main" id="{BCD1CBB0-8B39-41E4-89A9-4EEDEE2AFE48}"/>
                  </a:ext>
                </a:extLst>
              </p:cNvPr>
              <p:cNvSpPr/>
              <p:nvPr/>
            </p:nvSpPr>
            <p:spPr>
              <a:xfrm>
                <a:off x="1500663" y="2356485"/>
                <a:ext cx="1027485" cy="28003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Data payload</a:t>
                </a:r>
                <a:endParaRPr lang="zh-TW" altLang="en-US" sz="1050" dirty="0"/>
              </a:p>
            </p:txBody>
          </p:sp>
          <p:sp>
            <p:nvSpPr>
              <p:cNvPr id="19" name="矩形 18">
                <a:extLst>
                  <a:ext uri="{FF2B5EF4-FFF2-40B4-BE49-F238E27FC236}">
                    <a16:creationId xmlns:a16="http://schemas.microsoft.com/office/drawing/2014/main" id="{0AE42C6C-079B-4485-B478-303CAF747F29}"/>
                  </a:ext>
                </a:extLst>
              </p:cNvPr>
              <p:cNvSpPr/>
              <p:nvPr/>
            </p:nvSpPr>
            <p:spPr>
              <a:xfrm>
                <a:off x="823204" y="2356485"/>
                <a:ext cx="647457" cy="280035"/>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Header</a:t>
                </a:r>
                <a:endParaRPr lang="zh-TW" altLang="en-US" sz="1050" dirty="0"/>
              </a:p>
            </p:txBody>
          </p:sp>
        </p:grpSp>
        <p:cxnSp>
          <p:nvCxnSpPr>
            <p:cNvPr id="14" name="接點: 肘形 13">
              <a:extLst>
                <a:ext uri="{FF2B5EF4-FFF2-40B4-BE49-F238E27FC236}">
                  <a16:creationId xmlns:a16="http://schemas.microsoft.com/office/drawing/2014/main" id="{7CC813C3-B865-4AAE-852E-6845D74B8E08}"/>
                </a:ext>
              </a:extLst>
            </p:cNvPr>
            <p:cNvCxnSpPr>
              <a:cxnSpLocks/>
              <a:stCxn id="15" idx="3"/>
            </p:cNvCxnSpPr>
            <p:nvPr/>
          </p:nvCxnSpPr>
          <p:spPr>
            <a:xfrm>
              <a:off x="4934690" y="3982760"/>
              <a:ext cx="472971" cy="225258"/>
            </a:xfrm>
            <a:prstGeom prst="bentConnector3">
              <a:avLst>
                <a:gd name="adj1" fmla="val 99944"/>
              </a:avLst>
            </a:prstGeom>
            <a:ln w="1905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15" name="矩形 14">
              <a:extLst>
                <a:ext uri="{FF2B5EF4-FFF2-40B4-BE49-F238E27FC236}">
                  <a16:creationId xmlns:a16="http://schemas.microsoft.com/office/drawing/2014/main" id="{9E07D02B-E4C2-45AD-8D8E-358DDA1DB28B}"/>
                </a:ext>
              </a:extLst>
            </p:cNvPr>
            <p:cNvSpPr/>
            <p:nvPr/>
          </p:nvSpPr>
          <p:spPr>
            <a:xfrm>
              <a:off x="4829300" y="3803903"/>
              <a:ext cx="105390" cy="35771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16" name="矩形 15">
              <a:extLst>
                <a:ext uri="{FF2B5EF4-FFF2-40B4-BE49-F238E27FC236}">
                  <a16:creationId xmlns:a16="http://schemas.microsoft.com/office/drawing/2014/main" id="{5BE16202-AC4B-4A83-A38E-61619E2F7ED6}"/>
                </a:ext>
              </a:extLst>
            </p:cNvPr>
            <p:cNvSpPr/>
            <p:nvPr/>
          </p:nvSpPr>
          <p:spPr>
            <a:xfrm>
              <a:off x="4614987" y="3803388"/>
              <a:ext cx="105390" cy="35771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17" name="矩形 16">
              <a:extLst>
                <a:ext uri="{FF2B5EF4-FFF2-40B4-BE49-F238E27FC236}">
                  <a16:creationId xmlns:a16="http://schemas.microsoft.com/office/drawing/2014/main" id="{15F90FAE-055F-4524-91DE-535568B46D19}"/>
                </a:ext>
              </a:extLst>
            </p:cNvPr>
            <p:cNvSpPr/>
            <p:nvPr/>
          </p:nvSpPr>
          <p:spPr>
            <a:xfrm>
              <a:off x="4400674" y="3803388"/>
              <a:ext cx="105390" cy="35771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grpSp>
      <p:grpSp>
        <p:nvGrpSpPr>
          <p:cNvPr id="20" name="群組 19">
            <a:extLst>
              <a:ext uri="{FF2B5EF4-FFF2-40B4-BE49-F238E27FC236}">
                <a16:creationId xmlns:a16="http://schemas.microsoft.com/office/drawing/2014/main" id="{D08C1EA3-ED22-4651-BD96-1E85C43C96AE}"/>
              </a:ext>
            </a:extLst>
          </p:cNvPr>
          <p:cNvGrpSpPr/>
          <p:nvPr/>
        </p:nvGrpSpPr>
        <p:grpSpPr>
          <a:xfrm>
            <a:off x="3463794" y="4294043"/>
            <a:ext cx="1650278" cy="280035"/>
            <a:chOff x="823204" y="2356485"/>
            <a:chExt cx="1704944" cy="280035"/>
          </a:xfrm>
        </p:grpSpPr>
        <p:sp>
          <p:nvSpPr>
            <p:cNvPr id="21" name="矩形 20">
              <a:extLst>
                <a:ext uri="{FF2B5EF4-FFF2-40B4-BE49-F238E27FC236}">
                  <a16:creationId xmlns:a16="http://schemas.microsoft.com/office/drawing/2014/main" id="{33CE5427-F418-4267-8827-318A0279D7C8}"/>
                </a:ext>
              </a:extLst>
            </p:cNvPr>
            <p:cNvSpPr/>
            <p:nvPr/>
          </p:nvSpPr>
          <p:spPr>
            <a:xfrm>
              <a:off x="1500663" y="2356485"/>
              <a:ext cx="1027485" cy="28003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Data payload</a:t>
              </a:r>
              <a:endParaRPr lang="zh-TW" altLang="en-US" sz="1050" dirty="0"/>
            </a:p>
          </p:txBody>
        </p:sp>
        <p:sp>
          <p:nvSpPr>
            <p:cNvPr id="22" name="矩形 21">
              <a:extLst>
                <a:ext uri="{FF2B5EF4-FFF2-40B4-BE49-F238E27FC236}">
                  <a16:creationId xmlns:a16="http://schemas.microsoft.com/office/drawing/2014/main" id="{E791C8FD-194E-48B6-B2AF-7510AF6028D4}"/>
                </a:ext>
              </a:extLst>
            </p:cNvPr>
            <p:cNvSpPr/>
            <p:nvPr/>
          </p:nvSpPr>
          <p:spPr>
            <a:xfrm>
              <a:off x="823204" y="2356485"/>
              <a:ext cx="647457" cy="280035"/>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Header</a:t>
              </a:r>
              <a:endParaRPr lang="zh-TW" altLang="en-US" sz="1050" dirty="0"/>
            </a:p>
          </p:txBody>
        </p:sp>
      </p:grpSp>
      <p:grpSp>
        <p:nvGrpSpPr>
          <p:cNvPr id="23" name="群組 22">
            <a:extLst>
              <a:ext uri="{FF2B5EF4-FFF2-40B4-BE49-F238E27FC236}">
                <a16:creationId xmlns:a16="http://schemas.microsoft.com/office/drawing/2014/main" id="{0118A4EF-97FF-4474-871C-40C74FEE1168}"/>
              </a:ext>
            </a:extLst>
          </p:cNvPr>
          <p:cNvGrpSpPr/>
          <p:nvPr/>
        </p:nvGrpSpPr>
        <p:grpSpPr>
          <a:xfrm>
            <a:off x="6738127" y="4286660"/>
            <a:ext cx="1663939" cy="280035"/>
            <a:chOff x="809090" y="2356485"/>
            <a:chExt cx="1719058" cy="280035"/>
          </a:xfrm>
        </p:grpSpPr>
        <p:sp>
          <p:nvSpPr>
            <p:cNvPr id="24" name="矩形 23">
              <a:extLst>
                <a:ext uri="{FF2B5EF4-FFF2-40B4-BE49-F238E27FC236}">
                  <a16:creationId xmlns:a16="http://schemas.microsoft.com/office/drawing/2014/main" id="{B7E2118E-CCFA-4388-91EA-65B6D4C8596B}"/>
                </a:ext>
              </a:extLst>
            </p:cNvPr>
            <p:cNvSpPr/>
            <p:nvPr/>
          </p:nvSpPr>
          <p:spPr>
            <a:xfrm>
              <a:off x="1500663" y="2356485"/>
              <a:ext cx="1027485" cy="28003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Data payload</a:t>
              </a:r>
              <a:endParaRPr lang="zh-TW" altLang="en-US" sz="1050" dirty="0"/>
            </a:p>
          </p:txBody>
        </p:sp>
        <p:sp>
          <p:nvSpPr>
            <p:cNvPr id="25" name="矩形 24">
              <a:extLst>
                <a:ext uri="{FF2B5EF4-FFF2-40B4-BE49-F238E27FC236}">
                  <a16:creationId xmlns:a16="http://schemas.microsoft.com/office/drawing/2014/main" id="{BD32ED52-39DE-413D-8F2E-FA112F349C66}"/>
                </a:ext>
              </a:extLst>
            </p:cNvPr>
            <p:cNvSpPr/>
            <p:nvPr/>
          </p:nvSpPr>
          <p:spPr>
            <a:xfrm>
              <a:off x="809090" y="2356485"/>
              <a:ext cx="661570" cy="280035"/>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Header</a:t>
              </a:r>
              <a:endParaRPr lang="zh-TW" altLang="en-US" sz="1050" dirty="0"/>
            </a:p>
          </p:txBody>
        </p:sp>
      </p:grpSp>
      <p:cxnSp>
        <p:nvCxnSpPr>
          <p:cNvPr id="26" name="接點: 肘形 25">
            <a:extLst>
              <a:ext uri="{FF2B5EF4-FFF2-40B4-BE49-F238E27FC236}">
                <a16:creationId xmlns:a16="http://schemas.microsoft.com/office/drawing/2014/main" id="{07DFCB1D-C3F6-46C0-B93A-8CCBBE688FF9}"/>
              </a:ext>
            </a:extLst>
          </p:cNvPr>
          <p:cNvCxnSpPr>
            <a:cxnSpLocks/>
            <a:stCxn id="19" idx="2"/>
            <a:endCxn id="22" idx="2"/>
          </p:cNvCxnSpPr>
          <p:nvPr/>
        </p:nvCxnSpPr>
        <p:spPr>
          <a:xfrm rot="5400000" flipH="1" flipV="1">
            <a:off x="2789219" y="3586156"/>
            <a:ext cx="1" cy="1975846"/>
          </a:xfrm>
          <a:prstGeom prst="bentConnector3">
            <a:avLst>
              <a:gd name="adj1" fmla="val -22860000000"/>
            </a:avLst>
          </a:prstGeom>
          <a:ln w="1905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36" name="接點: 肘形 35">
            <a:extLst>
              <a:ext uri="{FF2B5EF4-FFF2-40B4-BE49-F238E27FC236}">
                <a16:creationId xmlns:a16="http://schemas.microsoft.com/office/drawing/2014/main" id="{FE427871-2D22-42DB-85EC-DBEDDBFD186F}"/>
              </a:ext>
            </a:extLst>
          </p:cNvPr>
          <p:cNvCxnSpPr>
            <a:cxnSpLocks/>
            <a:stCxn id="22" idx="0"/>
          </p:cNvCxnSpPr>
          <p:nvPr/>
        </p:nvCxnSpPr>
        <p:spPr>
          <a:xfrm rot="5400000" flipH="1" flipV="1">
            <a:off x="4514008" y="3368410"/>
            <a:ext cx="188768" cy="1662499"/>
          </a:xfrm>
          <a:prstGeom prst="bentConnector2">
            <a:avLst/>
          </a:prstGeom>
          <a:ln w="1905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39" name="接點: 肘形 38">
            <a:extLst>
              <a:ext uri="{FF2B5EF4-FFF2-40B4-BE49-F238E27FC236}">
                <a16:creationId xmlns:a16="http://schemas.microsoft.com/office/drawing/2014/main" id="{32C9314B-DBAD-4F2C-A6EC-2BA21ED54B1F}"/>
              </a:ext>
            </a:extLst>
          </p:cNvPr>
          <p:cNvCxnSpPr>
            <a:cxnSpLocks/>
            <a:endCxn id="25" idx="0"/>
          </p:cNvCxnSpPr>
          <p:nvPr/>
        </p:nvCxnSpPr>
        <p:spPr>
          <a:xfrm>
            <a:off x="6269903" y="4105275"/>
            <a:ext cx="788403" cy="181385"/>
          </a:xfrm>
          <a:prstGeom prst="bentConnector2">
            <a:avLst/>
          </a:prstGeom>
          <a:ln w="1905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63" name="文字方塊 62">
            <a:extLst>
              <a:ext uri="{FF2B5EF4-FFF2-40B4-BE49-F238E27FC236}">
                <a16:creationId xmlns:a16="http://schemas.microsoft.com/office/drawing/2014/main" id="{4C4DCC7D-A202-49B1-977C-A473D7B84BFA}"/>
              </a:ext>
            </a:extLst>
          </p:cNvPr>
          <p:cNvSpPr txBox="1"/>
          <p:nvPr/>
        </p:nvSpPr>
        <p:spPr>
          <a:xfrm>
            <a:off x="3703005" y="3634503"/>
            <a:ext cx="2385706" cy="276999"/>
          </a:xfrm>
          <a:prstGeom prst="rect">
            <a:avLst/>
          </a:prstGeom>
          <a:noFill/>
        </p:spPr>
        <p:txBody>
          <a:bodyPr wrap="square" rtlCol="0">
            <a:spAutoFit/>
          </a:bodyPr>
          <a:lstStyle/>
          <a:p>
            <a:pPr algn="ctr"/>
            <a:r>
              <a:rPr lang="en-US" altLang="zh-TW" sz="1200" i="1" dirty="0">
                <a:solidFill>
                  <a:schemeClr val="tx1">
                    <a:lumMod val="65000"/>
                    <a:lumOff val="35000"/>
                  </a:schemeClr>
                </a:solidFill>
              </a:rPr>
              <a:t>Up to </a:t>
            </a:r>
            <a:r>
              <a:rPr lang="en-US" altLang="zh-TW" sz="1200" b="1" i="1" dirty="0">
                <a:solidFill>
                  <a:schemeClr val="tx1">
                    <a:lumMod val="65000"/>
                    <a:lumOff val="35000"/>
                  </a:schemeClr>
                </a:solidFill>
              </a:rPr>
              <a:t>1650</a:t>
            </a:r>
            <a:r>
              <a:rPr lang="en-US" altLang="zh-TW" sz="1200" i="1" dirty="0">
                <a:solidFill>
                  <a:schemeClr val="tx1">
                    <a:lumMod val="65000"/>
                    <a:lumOff val="35000"/>
                  </a:schemeClr>
                </a:solidFill>
              </a:rPr>
              <a:t> Bytes for a chain</a:t>
            </a:r>
            <a:endParaRPr lang="zh-TW" altLang="en-US" sz="1200" i="1" dirty="0">
              <a:solidFill>
                <a:schemeClr val="tx1">
                  <a:lumMod val="65000"/>
                  <a:lumOff val="35000"/>
                </a:schemeClr>
              </a:solidFill>
            </a:endParaRPr>
          </a:p>
        </p:txBody>
      </p:sp>
      <p:cxnSp>
        <p:nvCxnSpPr>
          <p:cNvPr id="61" name="直線接點 60">
            <a:extLst>
              <a:ext uri="{FF2B5EF4-FFF2-40B4-BE49-F238E27FC236}">
                <a16:creationId xmlns:a16="http://schemas.microsoft.com/office/drawing/2014/main" id="{529DFB38-8CE7-46D9-B0EC-585381AAB412}"/>
              </a:ext>
            </a:extLst>
          </p:cNvPr>
          <p:cNvCxnSpPr>
            <a:cxnSpLocks/>
          </p:cNvCxnSpPr>
          <p:nvPr/>
        </p:nvCxnSpPr>
        <p:spPr>
          <a:xfrm>
            <a:off x="1487948" y="3627120"/>
            <a:ext cx="0" cy="659540"/>
          </a:xfrm>
          <a:prstGeom prst="line">
            <a:avLst/>
          </a:prstGeom>
          <a:ln w="12700">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67" name="直線接點 66">
            <a:extLst>
              <a:ext uri="{FF2B5EF4-FFF2-40B4-BE49-F238E27FC236}">
                <a16:creationId xmlns:a16="http://schemas.microsoft.com/office/drawing/2014/main" id="{AA5D1C37-C557-4CE3-813D-1D5E66DE6380}"/>
              </a:ext>
            </a:extLst>
          </p:cNvPr>
          <p:cNvCxnSpPr>
            <a:cxnSpLocks/>
          </p:cNvCxnSpPr>
          <p:nvPr/>
        </p:nvCxnSpPr>
        <p:spPr>
          <a:xfrm>
            <a:off x="8402066" y="3634503"/>
            <a:ext cx="0" cy="659540"/>
          </a:xfrm>
          <a:prstGeom prst="line">
            <a:avLst/>
          </a:prstGeom>
          <a:ln w="12700">
            <a:solidFill>
              <a:schemeClr val="bg1">
                <a:lumMod val="65000"/>
              </a:schemeClr>
            </a:solidFill>
            <a:prstDash val="sysDash"/>
          </a:ln>
        </p:spPr>
        <p:style>
          <a:lnRef idx="1">
            <a:schemeClr val="dk1"/>
          </a:lnRef>
          <a:fillRef idx="0">
            <a:schemeClr val="dk1"/>
          </a:fillRef>
          <a:effectRef idx="0">
            <a:schemeClr val="dk1"/>
          </a:effectRef>
          <a:fontRef idx="minor">
            <a:schemeClr val="tx1"/>
          </a:fontRef>
        </p:style>
      </p:cxnSp>
      <p:cxnSp>
        <p:nvCxnSpPr>
          <p:cNvPr id="580" name="直線單箭頭接點 579">
            <a:extLst>
              <a:ext uri="{FF2B5EF4-FFF2-40B4-BE49-F238E27FC236}">
                <a16:creationId xmlns:a16="http://schemas.microsoft.com/office/drawing/2014/main" id="{6D46F198-2653-4CCF-AB90-22028EA9CC67}"/>
              </a:ext>
            </a:extLst>
          </p:cNvPr>
          <p:cNvCxnSpPr>
            <a:stCxn id="63" idx="1"/>
          </p:cNvCxnSpPr>
          <p:nvPr/>
        </p:nvCxnSpPr>
        <p:spPr>
          <a:xfrm flipH="1" flipV="1">
            <a:off x="1487948" y="3773002"/>
            <a:ext cx="2215057" cy="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D80DC7DA-4FA0-4153-B1AB-826610A69993}"/>
              </a:ext>
            </a:extLst>
          </p:cNvPr>
          <p:cNvCxnSpPr>
            <a:cxnSpLocks/>
            <a:stCxn id="63" idx="3"/>
          </p:cNvCxnSpPr>
          <p:nvPr/>
        </p:nvCxnSpPr>
        <p:spPr>
          <a:xfrm flipV="1">
            <a:off x="6088711" y="3771065"/>
            <a:ext cx="2313355" cy="193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4321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Secondary Advertising Packet</a:t>
            </a:r>
            <a:endParaRPr lang="zh-TW"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119</a:t>
            </a:fld>
            <a:endParaRPr lang="zh-TW" dirty="0">
              <a:solidFill>
                <a:schemeClr val="dk1"/>
              </a:solidFill>
              <a:ea typeface="Tahoma"/>
              <a:sym typeface="Tahoma"/>
            </a:endParaRPr>
          </a:p>
        </p:txBody>
      </p:sp>
      <p:sp>
        <p:nvSpPr>
          <p:cNvPr id="45" name="Shape 624">
            <a:extLst>
              <a:ext uri="{FF2B5EF4-FFF2-40B4-BE49-F238E27FC236}">
                <a16:creationId xmlns:a16="http://schemas.microsoft.com/office/drawing/2014/main" id="{DA4FF56B-3FBB-49F1-B58E-50B2B2697DA7}"/>
              </a:ext>
            </a:extLst>
          </p:cNvPr>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defRPr/>
            </a:pPr>
            <a:r>
              <a:rPr lang="en-US" altLang="zh-TW" sz="2400" dirty="0"/>
              <a:t>In addition to the new advertisement channels, Bluetooth 5 also introduces a new advertisement packet type called </a:t>
            </a:r>
            <a:r>
              <a:rPr lang="en-US" altLang="zh-TW" sz="2400" dirty="0">
                <a:solidFill>
                  <a:srgbClr val="FF0000"/>
                </a:solidFill>
              </a:rPr>
              <a:t>ADV_EXT_IND</a:t>
            </a:r>
            <a:r>
              <a:rPr lang="en-US" altLang="zh-TW" sz="2400" dirty="0"/>
              <a:t>.</a:t>
            </a:r>
          </a:p>
          <a:p>
            <a:pPr lvl="1">
              <a:defRPr/>
            </a:pPr>
            <a:r>
              <a:rPr lang="en-US" altLang="zh-TW" sz="2000" dirty="0">
                <a:latin typeface="Times New Roman" panose="02020603050405020304" pitchFamily="18" charset="0"/>
                <a:cs typeface="Times New Roman" panose="02020603050405020304" pitchFamily="18" charset="0"/>
              </a:rPr>
              <a:t>This packet can be sent on the primary advertisement channels and it indicates additional data will be available through a secondary advertisement. </a:t>
            </a:r>
          </a:p>
          <a:p>
            <a:pPr lvl="1">
              <a:defRPr/>
            </a:pPr>
            <a:r>
              <a:rPr lang="en-US" altLang="zh-TW" sz="2000" dirty="0">
                <a:latin typeface="Times New Roman" panose="02020603050405020304" pitchFamily="18" charset="0"/>
                <a:cs typeface="Times New Roman" panose="02020603050405020304" pitchFamily="18" charset="0"/>
              </a:rPr>
              <a:t>Contains information about the secondary advertisement such as on which channel the advertisement occurs, when it occurs, and which Bluetooth PHY will be used.</a:t>
            </a:r>
            <a:endParaRPr lang="zh-TW" altLang="zh-TW" sz="2000" kern="1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35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t>Overview(v4.0)</a:t>
            </a:r>
          </a:p>
        </p:txBody>
      </p:sp>
      <p:sp>
        <p:nvSpPr>
          <p:cNvPr id="116" name="Shape 116"/>
          <p:cNvSpPr txBox="1">
            <a:spLocks noGrp="1"/>
          </p:cNvSpPr>
          <p:nvPr>
            <p:ph type="body" idx="1"/>
          </p:nvPr>
        </p:nvSpPr>
        <p:spPr>
          <a:xfrm>
            <a:off x="1182675" y="1513274"/>
            <a:ext cx="7772400" cy="3406200"/>
          </a:xfrm>
          <a:prstGeom prst="rect">
            <a:avLst/>
          </a:prstGeom>
        </p:spPr>
        <p:txBody>
          <a:bodyPr lIns="91425" tIns="91425" rIns="91425" bIns="91425" anchor="t" anchorCtr="0">
            <a:noAutofit/>
          </a:bodyPr>
          <a:lstStyle/>
          <a:p>
            <a:pPr marL="457200" lvl="0" indent="-381000" rtl="0">
              <a:spcBef>
                <a:spcPts val="0"/>
              </a:spcBef>
              <a:buSzPct val="100000"/>
              <a:buFont typeface="Times New Roman"/>
            </a:pPr>
            <a:r>
              <a:rPr lang="zh-TW" sz="2400">
                <a:latin typeface="Times New Roman"/>
                <a:ea typeface="Times New Roman"/>
                <a:cs typeface="Times New Roman"/>
                <a:sym typeface="Times New Roman"/>
              </a:rPr>
              <a:t>The Bluetooth SIG completed the version 4.0 and has been adopted as of 30 June 2010.</a:t>
            </a:r>
          </a:p>
          <a:p>
            <a:pPr marL="457200" lvl="0" indent="-381000" rtl="0">
              <a:spcBef>
                <a:spcPts val="0"/>
              </a:spcBef>
              <a:buSzPct val="100000"/>
              <a:buFont typeface="Times New Roman"/>
            </a:pPr>
            <a:r>
              <a:rPr lang="zh-TW" sz="2400">
                <a:latin typeface="Times New Roman"/>
                <a:ea typeface="Times New Roman"/>
                <a:cs typeface="Times New Roman"/>
                <a:sym typeface="Times New Roman"/>
              </a:rPr>
              <a:t>It includes Classic Bluetooth, Bluetooth high speed and Bluetooth low energy protocols. </a:t>
            </a:r>
          </a:p>
          <a:p>
            <a:pPr marL="457200" lvl="0" indent="-381000" rtl="0">
              <a:spcBef>
                <a:spcPts val="0"/>
              </a:spcBef>
              <a:buSzPct val="100000"/>
              <a:buFont typeface="Times New Roman"/>
            </a:pPr>
            <a:r>
              <a:rPr lang="zh-TW" sz="2400">
                <a:latin typeface="Times New Roman"/>
                <a:ea typeface="Times New Roman"/>
                <a:cs typeface="Times New Roman"/>
                <a:sym typeface="Times New Roman"/>
              </a:rPr>
              <a:t>Bluetooth high speed is based on Wi-Fi, and Classic Bluetooth consists of legacy Bluetooth protocols.</a:t>
            </a:r>
          </a:p>
          <a:p>
            <a:pPr marL="457200" lvl="0" indent="-381000" rtl="0">
              <a:spcBef>
                <a:spcPts val="0"/>
              </a:spcBef>
              <a:buClr>
                <a:srgbClr val="FF0000"/>
              </a:buClr>
              <a:buSzPct val="100000"/>
              <a:buFont typeface="Times New Roman"/>
            </a:pPr>
            <a:r>
              <a:rPr lang="zh-TW" sz="2400">
                <a:solidFill>
                  <a:srgbClr val="FF0000"/>
                </a:solidFill>
                <a:latin typeface="Times New Roman"/>
                <a:ea typeface="Times New Roman"/>
                <a:cs typeface="Times New Roman"/>
                <a:sym typeface="Times New Roman"/>
              </a:rPr>
              <a:t>Single mode v.s. Dual mode</a:t>
            </a:r>
          </a:p>
          <a:p>
            <a:pPr marL="457200" lvl="0" indent="-381000" rtl="0">
              <a:spcBef>
                <a:spcPts val="0"/>
              </a:spcBef>
              <a:buClr>
                <a:srgbClr val="FF0000"/>
              </a:buClr>
              <a:buSzPct val="100000"/>
              <a:buFont typeface="Times New Roman"/>
            </a:pPr>
            <a:r>
              <a:rPr lang="zh-TW" sz="2400">
                <a:solidFill>
                  <a:srgbClr val="FF0000"/>
                </a:solidFill>
                <a:latin typeface="Times New Roman"/>
                <a:ea typeface="Times New Roman"/>
                <a:cs typeface="Times New Roman"/>
                <a:sym typeface="Times New Roman"/>
              </a:rPr>
              <a:t>Bluetooth Low Energy(BLE)</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12</a:t>
            </a:fld>
            <a:endParaRPr lang="zh-TW" dirty="0">
              <a:solidFill>
                <a:schemeClr val="dk1"/>
              </a:solidFill>
              <a:ea typeface="Tahoma"/>
              <a:sym typeface="Tahom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Secondary Advertising Packet</a:t>
            </a:r>
            <a:endParaRPr lang="zh-TW"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120</a:t>
            </a:fld>
            <a:endParaRPr lang="zh-TW" dirty="0">
              <a:solidFill>
                <a:schemeClr val="dk1"/>
              </a:solidFill>
              <a:ea typeface="Tahoma"/>
              <a:sym typeface="Tahoma"/>
            </a:endParaRPr>
          </a:p>
        </p:txBody>
      </p:sp>
      <p:sp>
        <p:nvSpPr>
          <p:cNvPr id="5" name="矩形 4">
            <a:extLst>
              <a:ext uri="{FF2B5EF4-FFF2-40B4-BE49-F238E27FC236}">
                <a16:creationId xmlns:a16="http://schemas.microsoft.com/office/drawing/2014/main" id="{E87CBEF0-2A85-44F4-B5C7-8C3FDD8A405F}"/>
              </a:ext>
            </a:extLst>
          </p:cNvPr>
          <p:cNvSpPr/>
          <p:nvPr/>
        </p:nvSpPr>
        <p:spPr>
          <a:xfrm>
            <a:off x="1451953" y="2243475"/>
            <a:ext cx="973455" cy="25908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ADV_EXT_IND</a:t>
            </a:r>
            <a:endParaRPr lang="zh-TW" altLang="en-US" sz="900" b="1" dirty="0">
              <a:solidFill>
                <a:schemeClr val="tx1"/>
              </a:solidFill>
            </a:endParaRPr>
          </a:p>
        </p:txBody>
      </p:sp>
      <p:sp>
        <p:nvSpPr>
          <p:cNvPr id="8" name="矩形 7">
            <a:extLst>
              <a:ext uri="{FF2B5EF4-FFF2-40B4-BE49-F238E27FC236}">
                <a16:creationId xmlns:a16="http://schemas.microsoft.com/office/drawing/2014/main" id="{82478C2C-F940-4DE3-84AE-37A643AA5B72}"/>
              </a:ext>
            </a:extLst>
          </p:cNvPr>
          <p:cNvSpPr/>
          <p:nvPr/>
        </p:nvSpPr>
        <p:spPr>
          <a:xfrm>
            <a:off x="2587332" y="2243475"/>
            <a:ext cx="973456" cy="25908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ADV_EXT_IND</a:t>
            </a:r>
            <a:endParaRPr lang="zh-TW" altLang="en-US" sz="900" b="1" dirty="0">
              <a:solidFill>
                <a:schemeClr val="tx1"/>
              </a:solidFill>
            </a:endParaRPr>
          </a:p>
        </p:txBody>
      </p:sp>
      <p:sp>
        <p:nvSpPr>
          <p:cNvPr id="9" name="矩形 8">
            <a:extLst>
              <a:ext uri="{FF2B5EF4-FFF2-40B4-BE49-F238E27FC236}">
                <a16:creationId xmlns:a16="http://schemas.microsoft.com/office/drawing/2014/main" id="{D692D592-009C-4272-A4C6-D8F1DC2B4F11}"/>
              </a:ext>
            </a:extLst>
          </p:cNvPr>
          <p:cNvSpPr/>
          <p:nvPr/>
        </p:nvSpPr>
        <p:spPr>
          <a:xfrm>
            <a:off x="3722713" y="2243475"/>
            <a:ext cx="973452" cy="25908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ADV_EXT_IND</a:t>
            </a:r>
            <a:endParaRPr lang="zh-TW" altLang="en-US" sz="900" b="1" dirty="0">
              <a:solidFill>
                <a:schemeClr val="tx1"/>
              </a:solidFill>
            </a:endParaRPr>
          </a:p>
        </p:txBody>
      </p:sp>
      <p:cxnSp>
        <p:nvCxnSpPr>
          <p:cNvPr id="7" name="直線單箭頭接點 6">
            <a:extLst>
              <a:ext uri="{FF2B5EF4-FFF2-40B4-BE49-F238E27FC236}">
                <a16:creationId xmlns:a16="http://schemas.microsoft.com/office/drawing/2014/main" id="{819CA762-35C6-4764-9035-E7C5E3046234}"/>
              </a:ext>
            </a:extLst>
          </p:cNvPr>
          <p:cNvCxnSpPr>
            <a:cxnSpLocks/>
          </p:cNvCxnSpPr>
          <p:nvPr/>
        </p:nvCxnSpPr>
        <p:spPr>
          <a:xfrm>
            <a:off x="1452562" y="2999946"/>
            <a:ext cx="11353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07E2403-6532-438C-8122-9053D8230B6E}"/>
              </a:ext>
            </a:extLst>
          </p:cNvPr>
          <p:cNvCxnSpPr>
            <a:cxnSpLocks/>
          </p:cNvCxnSpPr>
          <p:nvPr/>
        </p:nvCxnSpPr>
        <p:spPr>
          <a:xfrm>
            <a:off x="2587942" y="2999946"/>
            <a:ext cx="11353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35F82E5E-31B5-4A6C-BF40-D8E38C662E5D}"/>
              </a:ext>
            </a:extLst>
          </p:cNvPr>
          <p:cNvSpPr txBox="1"/>
          <p:nvPr/>
        </p:nvSpPr>
        <p:spPr>
          <a:xfrm>
            <a:off x="1649467" y="2706441"/>
            <a:ext cx="638316" cy="246221"/>
          </a:xfrm>
          <a:prstGeom prst="rect">
            <a:avLst/>
          </a:prstGeom>
          <a:noFill/>
        </p:spPr>
        <p:txBody>
          <a:bodyPr wrap="square" rtlCol="0">
            <a:spAutoFit/>
          </a:bodyPr>
          <a:lstStyle/>
          <a:p>
            <a:r>
              <a:rPr lang="zh-TW" altLang="en-US" sz="1000" dirty="0"/>
              <a:t>≦ </a:t>
            </a:r>
            <a:r>
              <a:rPr lang="en-US" altLang="zh-TW" sz="1000" dirty="0"/>
              <a:t>10</a:t>
            </a:r>
            <a:r>
              <a:rPr lang="zh-TW" altLang="en-US" sz="1000" dirty="0"/>
              <a:t> </a:t>
            </a:r>
            <a:r>
              <a:rPr lang="en-US" altLang="zh-TW" sz="1000" dirty="0"/>
              <a:t>ms</a:t>
            </a:r>
            <a:endParaRPr lang="zh-TW" altLang="en-US" sz="1000" dirty="0"/>
          </a:p>
        </p:txBody>
      </p:sp>
      <p:sp>
        <p:nvSpPr>
          <p:cNvPr id="18" name="文字方塊 17">
            <a:extLst>
              <a:ext uri="{FF2B5EF4-FFF2-40B4-BE49-F238E27FC236}">
                <a16:creationId xmlns:a16="http://schemas.microsoft.com/office/drawing/2014/main" id="{6B54FF88-EE76-4A43-92B9-20BDA8772541}"/>
              </a:ext>
            </a:extLst>
          </p:cNvPr>
          <p:cNvSpPr txBox="1"/>
          <p:nvPr/>
        </p:nvSpPr>
        <p:spPr>
          <a:xfrm>
            <a:off x="2807020" y="2706182"/>
            <a:ext cx="638316" cy="246221"/>
          </a:xfrm>
          <a:prstGeom prst="rect">
            <a:avLst/>
          </a:prstGeom>
          <a:noFill/>
        </p:spPr>
        <p:txBody>
          <a:bodyPr wrap="square" rtlCol="0">
            <a:spAutoFit/>
          </a:bodyPr>
          <a:lstStyle/>
          <a:p>
            <a:r>
              <a:rPr lang="zh-TW" altLang="en-US" sz="1000" dirty="0"/>
              <a:t>≦ </a:t>
            </a:r>
            <a:r>
              <a:rPr lang="en-US" altLang="zh-TW" sz="1000" dirty="0"/>
              <a:t>10</a:t>
            </a:r>
            <a:r>
              <a:rPr lang="zh-TW" altLang="en-US" sz="1000" dirty="0"/>
              <a:t> </a:t>
            </a:r>
            <a:r>
              <a:rPr lang="en-US" altLang="zh-TW" sz="1000" dirty="0"/>
              <a:t>ms</a:t>
            </a:r>
            <a:endParaRPr lang="zh-TW" altLang="en-US" sz="1000" dirty="0"/>
          </a:p>
        </p:txBody>
      </p:sp>
      <p:cxnSp>
        <p:nvCxnSpPr>
          <p:cNvPr id="17" name="直線接點 16">
            <a:extLst>
              <a:ext uri="{FF2B5EF4-FFF2-40B4-BE49-F238E27FC236}">
                <a16:creationId xmlns:a16="http://schemas.microsoft.com/office/drawing/2014/main" id="{5CA3C78B-91C2-46C9-88E5-E4F73E51553C}"/>
              </a:ext>
            </a:extLst>
          </p:cNvPr>
          <p:cNvCxnSpPr>
            <a:cxnSpLocks/>
          </p:cNvCxnSpPr>
          <p:nvPr/>
        </p:nvCxnSpPr>
        <p:spPr>
          <a:xfrm>
            <a:off x="2587942" y="2517336"/>
            <a:ext cx="1" cy="109772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3007F433-C3B8-4846-9D34-AA5768C9B7BF}"/>
              </a:ext>
            </a:extLst>
          </p:cNvPr>
          <p:cNvCxnSpPr>
            <a:cxnSpLocks/>
          </p:cNvCxnSpPr>
          <p:nvPr/>
        </p:nvCxnSpPr>
        <p:spPr>
          <a:xfrm>
            <a:off x="3721921" y="2517336"/>
            <a:ext cx="1401" cy="109772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0370F567-FD02-4F98-B9E9-D4E39ED5AF05}"/>
              </a:ext>
            </a:extLst>
          </p:cNvPr>
          <p:cNvCxnSpPr>
            <a:cxnSpLocks/>
          </p:cNvCxnSpPr>
          <p:nvPr/>
        </p:nvCxnSpPr>
        <p:spPr>
          <a:xfrm>
            <a:off x="1459386" y="3611680"/>
            <a:ext cx="9734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54C5013-6ED9-4DA8-86A4-0830DAC7CA6F}"/>
              </a:ext>
            </a:extLst>
          </p:cNvPr>
          <p:cNvCxnSpPr>
            <a:cxnSpLocks/>
          </p:cNvCxnSpPr>
          <p:nvPr/>
        </p:nvCxnSpPr>
        <p:spPr>
          <a:xfrm>
            <a:off x="2594766" y="3611680"/>
            <a:ext cx="9734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E6B8A72E-1F6C-40CD-9952-77FA5913F9EC}"/>
              </a:ext>
            </a:extLst>
          </p:cNvPr>
          <p:cNvCxnSpPr>
            <a:cxnSpLocks/>
          </p:cNvCxnSpPr>
          <p:nvPr/>
        </p:nvCxnSpPr>
        <p:spPr>
          <a:xfrm>
            <a:off x="2432841" y="2517336"/>
            <a:ext cx="0" cy="109772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5F7FDD43-2580-4B3E-A999-9456FB3D106D}"/>
              </a:ext>
            </a:extLst>
          </p:cNvPr>
          <p:cNvCxnSpPr>
            <a:cxnSpLocks/>
          </p:cNvCxnSpPr>
          <p:nvPr/>
        </p:nvCxnSpPr>
        <p:spPr>
          <a:xfrm>
            <a:off x="3568221" y="2517336"/>
            <a:ext cx="0" cy="109772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45178109-1224-4E34-9BAA-D32DF64974BB}"/>
              </a:ext>
            </a:extLst>
          </p:cNvPr>
          <p:cNvSpPr txBox="1"/>
          <p:nvPr/>
        </p:nvSpPr>
        <p:spPr>
          <a:xfrm>
            <a:off x="1562133" y="3391161"/>
            <a:ext cx="829073" cy="230832"/>
          </a:xfrm>
          <a:prstGeom prst="rect">
            <a:avLst/>
          </a:prstGeom>
          <a:noFill/>
        </p:spPr>
        <p:txBody>
          <a:bodyPr wrap="square" rtlCol="0">
            <a:spAutoFit/>
          </a:bodyPr>
          <a:lstStyle/>
          <a:p>
            <a:r>
              <a:rPr lang="en-US" altLang="zh-TW" sz="900" b="1" dirty="0">
                <a:solidFill>
                  <a:schemeClr val="tx1">
                    <a:lumMod val="65000"/>
                    <a:lumOff val="35000"/>
                  </a:schemeClr>
                </a:solidFill>
              </a:rPr>
              <a:t>Adv_idx=37</a:t>
            </a:r>
            <a:endParaRPr lang="zh-TW" altLang="en-US" sz="900" b="1" dirty="0">
              <a:solidFill>
                <a:schemeClr val="tx1">
                  <a:lumMod val="65000"/>
                  <a:lumOff val="35000"/>
                </a:schemeClr>
              </a:solidFill>
            </a:endParaRPr>
          </a:p>
        </p:txBody>
      </p:sp>
      <p:sp>
        <p:nvSpPr>
          <p:cNvPr id="33" name="文字方塊 32">
            <a:extLst>
              <a:ext uri="{FF2B5EF4-FFF2-40B4-BE49-F238E27FC236}">
                <a16:creationId xmlns:a16="http://schemas.microsoft.com/office/drawing/2014/main" id="{82696326-D68C-4DB1-BE2C-303C44E6BF05}"/>
              </a:ext>
            </a:extLst>
          </p:cNvPr>
          <p:cNvSpPr txBox="1"/>
          <p:nvPr/>
        </p:nvSpPr>
        <p:spPr>
          <a:xfrm>
            <a:off x="2689267" y="3391161"/>
            <a:ext cx="829073" cy="230832"/>
          </a:xfrm>
          <a:prstGeom prst="rect">
            <a:avLst/>
          </a:prstGeom>
          <a:noFill/>
        </p:spPr>
        <p:txBody>
          <a:bodyPr wrap="square" rtlCol="0">
            <a:spAutoFit/>
          </a:bodyPr>
          <a:lstStyle/>
          <a:p>
            <a:r>
              <a:rPr lang="en-US" altLang="zh-TW" sz="900" b="1" dirty="0">
                <a:solidFill>
                  <a:schemeClr val="tx1">
                    <a:lumMod val="65000"/>
                    <a:lumOff val="35000"/>
                  </a:schemeClr>
                </a:solidFill>
              </a:rPr>
              <a:t>Adv_idx=38</a:t>
            </a:r>
            <a:endParaRPr lang="zh-TW" altLang="en-US" sz="900" b="1" dirty="0">
              <a:solidFill>
                <a:schemeClr val="tx1">
                  <a:lumMod val="65000"/>
                  <a:lumOff val="35000"/>
                </a:schemeClr>
              </a:solidFill>
            </a:endParaRPr>
          </a:p>
        </p:txBody>
      </p:sp>
      <p:cxnSp>
        <p:nvCxnSpPr>
          <p:cNvPr id="34" name="直線單箭頭接點 33">
            <a:extLst>
              <a:ext uri="{FF2B5EF4-FFF2-40B4-BE49-F238E27FC236}">
                <a16:creationId xmlns:a16="http://schemas.microsoft.com/office/drawing/2014/main" id="{FD12B19E-8815-4385-9FE4-2EE02B8B5368}"/>
              </a:ext>
            </a:extLst>
          </p:cNvPr>
          <p:cNvCxnSpPr>
            <a:cxnSpLocks/>
          </p:cNvCxnSpPr>
          <p:nvPr/>
        </p:nvCxnSpPr>
        <p:spPr>
          <a:xfrm>
            <a:off x="3728923" y="3610446"/>
            <a:ext cx="9734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234121FB-6D35-4AB7-B9A9-0E7C1DF9678C}"/>
              </a:ext>
            </a:extLst>
          </p:cNvPr>
          <p:cNvCxnSpPr>
            <a:cxnSpLocks/>
          </p:cNvCxnSpPr>
          <p:nvPr/>
        </p:nvCxnSpPr>
        <p:spPr>
          <a:xfrm>
            <a:off x="4702375" y="2517336"/>
            <a:ext cx="0" cy="1589744"/>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F6056ED6-B07A-4C44-BE5A-F2A197B70994}"/>
              </a:ext>
            </a:extLst>
          </p:cNvPr>
          <p:cNvSpPr txBox="1"/>
          <p:nvPr/>
        </p:nvSpPr>
        <p:spPr>
          <a:xfrm>
            <a:off x="3811525" y="3391161"/>
            <a:ext cx="829073" cy="230832"/>
          </a:xfrm>
          <a:prstGeom prst="rect">
            <a:avLst/>
          </a:prstGeom>
          <a:noFill/>
        </p:spPr>
        <p:txBody>
          <a:bodyPr wrap="square" rtlCol="0">
            <a:spAutoFit/>
          </a:bodyPr>
          <a:lstStyle/>
          <a:p>
            <a:r>
              <a:rPr lang="en-US" altLang="zh-TW" sz="900" b="1" dirty="0">
                <a:solidFill>
                  <a:schemeClr val="tx1">
                    <a:lumMod val="65000"/>
                    <a:lumOff val="35000"/>
                  </a:schemeClr>
                </a:solidFill>
              </a:rPr>
              <a:t>Adv_idx=39</a:t>
            </a:r>
            <a:endParaRPr lang="zh-TW" altLang="en-US" sz="900" b="1" dirty="0">
              <a:solidFill>
                <a:schemeClr val="tx1">
                  <a:lumMod val="65000"/>
                  <a:lumOff val="35000"/>
                </a:schemeClr>
              </a:solidFill>
            </a:endParaRPr>
          </a:p>
        </p:txBody>
      </p:sp>
      <p:sp>
        <p:nvSpPr>
          <p:cNvPr id="38" name="矩形 37">
            <a:extLst>
              <a:ext uri="{FF2B5EF4-FFF2-40B4-BE49-F238E27FC236}">
                <a16:creationId xmlns:a16="http://schemas.microsoft.com/office/drawing/2014/main" id="{3D1E54A9-7F27-4278-BF4F-C4225709EC08}"/>
              </a:ext>
            </a:extLst>
          </p:cNvPr>
          <p:cNvSpPr/>
          <p:nvPr/>
        </p:nvSpPr>
        <p:spPr>
          <a:xfrm>
            <a:off x="5426950" y="3276608"/>
            <a:ext cx="1011595" cy="259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AUX_ADV_IND</a:t>
            </a:r>
            <a:endParaRPr lang="zh-TW" altLang="en-US" sz="900" b="1" dirty="0">
              <a:solidFill>
                <a:schemeClr val="tx1"/>
              </a:solidFill>
            </a:endParaRPr>
          </a:p>
        </p:txBody>
      </p:sp>
      <p:cxnSp>
        <p:nvCxnSpPr>
          <p:cNvPr id="39" name="直線單箭頭接點 38">
            <a:extLst>
              <a:ext uri="{FF2B5EF4-FFF2-40B4-BE49-F238E27FC236}">
                <a16:creationId xmlns:a16="http://schemas.microsoft.com/office/drawing/2014/main" id="{E11D0790-EBBD-4DCD-BFE0-CE8420EE4B1B}"/>
              </a:ext>
            </a:extLst>
          </p:cNvPr>
          <p:cNvCxnSpPr>
            <a:cxnSpLocks/>
          </p:cNvCxnSpPr>
          <p:nvPr/>
        </p:nvCxnSpPr>
        <p:spPr>
          <a:xfrm>
            <a:off x="4702378" y="4100207"/>
            <a:ext cx="71747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1639359F-DE07-43E1-B539-0CD448D8404B}"/>
              </a:ext>
            </a:extLst>
          </p:cNvPr>
          <p:cNvSpPr txBox="1"/>
          <p:nvPr/>
        </p:nvSpPr>
        <p:spPr>
          <a:xfrm>
            <a:off x="4687956" y="3845127"/>
            <a:ext cx="736099" cy="230832"/>
          </a:xfrm>
          <a:prstGeom prst="rect">
            <a:avLst/>
          </a:prstGeom>
          <a:noFill/>
        </p:spPr>
        <p:txBody>
          <a:bodyPr wrap="square" rtlCol="0">
            <a:spAutoFit/>
          </a:bodyPr>
          <a:lstStyle/>
          <a:p>
            <a:r>
              <a:rPr lang="zh-TW" altLang="en-US" sz="900" dirty="0">
                <a:solidFill>
                  <a:schemeClr val="tx1"/>
                </a:solidFill>
              </a:rPr>
              <a:t>≧ </a:t>
            </a:r>
            <a:r>
              <a:rPr lang="en-US" altLang="zh-TW" sz="900" dirty="0">
                <a:solidFill>
                  <a:schemeClr val="tx1"/>
                </a:solidFill>
              </a:rPr>
              <a:t>T_MAFS</a:t>
            </a:r>
            <a:endParaRPr lang="zh-TW" altLang="en-US" sz="900" dirty="0">
              <a:solidFill>
                <a:schemeClr val="tx1"/>
              </a:solidFill>
            </a:endParaRPr>
          </a:p>
        </p:txBody>
      </p:sp>
      <p:cxnSp>
        <p:nvCxnSpPr>
          <p:cNvPr id="44" name="直線接點 43">
            <a:extLst>
              <a:ext uri="{FF2B5EF4-FFF2-40B4-BE49-F238E27FC236}">
                <a16:creationId xmlns:a16="http://schemas.microsoft.com/office/drawing/2014/main" id="{634D4073-B583-44A7-8031-DF433D76A201}"/>
              </a:ext>
            </a:extLst>
          </p:cNvPr>
          <p:cNvCxnSpPr>
            <a:cxnSpLocks/>
          </p:cNvCxnSpPr>
          <p:nvPr/>
        </p:nvCxnSpPr>
        <p:spPr>
          <a:xfrm flipH="1" flipV="1">
            <a:off x="5428259" y="3558546"/>
            <a:ext cx="4806" cy="541661"/>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80B02EB2-78C3-4E5C-92CD-F9DCB64EA3C3}"/>
              </a:ext>
            </a:extLst>
          </p:cNvPr>
          <p:cNvCxnSpPr>
            <a:cxnSpLocks/>
          </p:cNvCxnSpPr>
          <p:nvPr/>
        </p:nvCxnSpPr>
        <p:spPr>
          <a:xfrm>
            <a:off x="5436428" y="4100432"/>
            <a:ext cx="1293302" cy="664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文字方塊 49">
            <a:extLst>
              <a:ext uri="{FF2B5EF4-FFF2-40B4-BE49-F238E27FC236}">
                <a16:creationId xmlns:a16="http://schemas.microsoft.com/office/drawing/2014/main" id="{AF3D4C1D-27CF-4F50-BBE0-A4A01DA11C8C}"/>
              </a:ext>
            </a:extLst>
          </p:cNvPr>
          <p:cNvSpPr txBox="1"/>
          <p:nvPr/>
        </p:nvSpPr>
        <p:spPr>
          <a:xfrm>
            <a:off x="5623658" y="3845127"/>
            <a:ext cx="918841" cy="230832"/>
          </a:xfrm>
          <a:prstGeom prst="rect">
            <a:avLst/>
          </a:prstGeom>
          <a:noFill/>
        </p:spPr>
        <p:txBody>
          <a:bodyPr wrap="square" rtlCol="0">
            <a:spAutoFit/>
          </a:bodyPr>
          <a:lstStyle/>
          <a:p>
            <a:r>
              <a:rPr lang="en-US" altLang="zh-TW" sz="900" b="1" dirty="0">
                <a:solidFill>
                  <a:schemeClr val="tx1">
                    <a:lumMod val="65000"/>
                    <a:lumOff val="35000"/>
                  </a:schemeClr>
                </a:solidFill>
              </a:rPr>
              <a:t>SAdv_idx=(x)</a:t>
            </a:r>
            <a:endParaRPr lang="zh-TW" altLang="en-US" sz="900" b="1" dirty="0">
              <a:solidFill>
                <a:schemeClr val="tx1">
                  <a:lumMod val="65000"/>
                  <a:lumOff val="35000"/>
                </a:schemeClr>
              </a:solidFill>
            </a:endParaRPr>
          </a:p>
        </p:txBody>
      </p:sp>
      <p:cxnSp>
        <p:nvCxnSpPr>
          <p:cNvPr id="35" name="直線單箭頭接點 34">
            <a:extLst>
              <a:ext uri="{FF2B5EF4-FFF2-40B4-BE49-F238E27FC236}">
                <a16:creationId xmlns:a16="http://schemas.microsoft.com/office/drawing/2014/main" id="{97D410BF-643D-4CA8-B043-D0F2A92D631C}"/>
              </a:ext>
            </a:extLst>
          </p:cNvPr>
          <p:cNvCxnSpPr>
            <a:cxnSpLocks/>
          </p:cNvCxnSpPr>
          <p:nvPr/>
        </p:nvCxnSpPr>
        <p:spPr>
          <a:xfrm flipV="1">
            <a:off x="1452562" y="3621994"/>
            <a:ext cx="1" cy="48508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23F7AF97-F877-4F93-81A4-347436290F89}"/>
              </a:ext>
            </a:extLst>
          </p:cNvPr>
          <p:cNvCxnSpPr>
            <a:cxnSpLocks/>
          </p:cNvCxnSpPr>
          <p:nvPr/>
        </p:nvCxnSpPr>
        <p:spPr>
          <a:xfrm>
            <a:off x="1447901" y="2517336"/>
            <a:ext cx="0" cy="1060807"/>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7" name="文字方塊 66">
            <a:extLst>
              <a:ext uri="{FF2B5EF4-FFF2-40B4-BE49-F238E27FC236}">
                <a16:creationId xmlns:a16="http://schemas.microsoft.com/office/drawing/2014/main" id="{FB2741D2-4C25-4E5E-B144-6FD641358714}"/>
              </a:ext>
            </a:extLst>
          </p:cNvPr>
          <p:cNvSpPr txBox="1"/>
          <p:nvPr/>
        </p:nvSpPr>
        <p:spPr>
          <a:xfrm>
            <a:off x="536597" y="4200119"/>
            <a:ext cx="2755365" cy="461665"/>
          </a:xfrm>
          <a:prstGeom prst="rect">
            <a:avLst/>
          </a:prstGeom>
          <a:noFill/>
        </p:spPr>
        <p:txBody>
          <a:bodyPr wrap="square" rtlCol="0">
            <a:spAutoFit/>
          </a:bodyPr>
          <a:lstStyle/>
          <a:p>
            <a:r>
              <a:rPr lang="en-US" altLang="zh-TW" sz="1200" b="1" dirty="0">
                <a:solidFill>
                  <a:srgbClr val="0070C0"/>
                </a:solidFill>
              </a:rPr>
              <a:t>Advertising Event </a:t>
            </a:r>
            <a:r>
              <a:rPr lang="en-US" altLang="zh-TW" sz="1200" dirty="0">
                <a:solidFill>
                  <a:srgbClr val="0070C0"/>
                </a:solidFill>
              </a:rPr>
              <a:t>and </a:t>
            </a:r>
          </a:p>
          <a:p>
            <a:r>
              <a:rPr lang="en-US" altLang="zh-TW" sz="1200" b="1" dirty="0">
                <a:solidFill>
                  <a:srgbClr val="0070C0"/>
                </a:solidFill>
              </a:rPr>
              <a:t>Extended Advertising Event </a:t>
            </a:r>
            <a:r>
              <a:rPr lang="en-US" altLang="zh-TW" sz="1200" dirty="0">
                <a:solidFill>
                  <a:srgbClr val="0070C0"/>
                </a:solidFill>
              </a:rPr>
              <a:t>started</a:t>
            </a:r>
            <a:endParaRPr lang="zh-TW" altLang="en-US" sz="1200" dirty="0">
              <a:solidFill>
                <a:srgbClr val="0070C0"/>
              </a:solidFill>
            </a:endParaRPr>
          </a:p>
        </p:txBody>
      </p:sp>
      <p:cxnSp>
        <p:nvCxnSpPr>
          <p:cNvPr id="68" name="直線單箭頭接點 67">
            <a:extLst>
              <a:ext uri="{FF2B5EF4-FFF2-40B4-BE49-F238E27FC236}">
                <a16:creationId xmlns:a16="http://schemas.microsoft.com/office/drawing/2014/main" id="{A45B38B6-56BA-4A8F-8B71-A797DEC99834}"/>
              </a:ext>
            </a:extLst>
          </p:cNvPr>
          <p:cNvCxnSpPr>
            <a:cxnSpLocks/>
          </p:cNvCxnSpPr>
          <p:nvPr/>
        </p:nvCxnSpPr>
        <p:spPr>
          <a:xfrm flipV="1">
            <a:off x="4707138" y="4130914"/>
            <a:ext cx="0" cy="23534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0" name="文字方塊 69">
            <a:extLst>
              <a:ext uri="{FF2B5EF4-FFF2-40B4-BE49-F238E27FC236}">
                <a16:creationId xmlns:a16="http://schemas.microsoft.com/office/drawing/2014/main" id="{0EDB3F36-53ED-495B-9F3A-988B8AE0550C}"/>
              </a:ext>
            </a:extLst>
          </p:cNvPr>
          <p:cNvSpPr txBox="1"/>
          <p:nvPr/>
        </p:nvSpPr>
        <p:spPr>
          <a:xfrm>
            <a:off x="3695634" y="4381041"/>
            <a:ext cx="2092816" cy="276999"/>
          </a:xfrm>
          <a:prstGeom prst="rect">
            <a:avLst/>
          </a:prstGeom>
          <a:noFill/>
        </p:spPr>
        <p:txBody>
          <a:bodyPr wrap="square" rtlCol="0">
            <a:spAutoFit/>
          </a:bodyPr>
          <a:lstStyle/>
          <a:p>
            <a:r>
              <a:rPr lang="en-US" altLang="zh-TW" sz="1200" b="1" dirty="0">
                <a:solidFill>
                  <a:srgbClr val="0070C0"/>
                </a:solidFill>
              </a:rPr>
              <a:t>Advertising Event </a:t>
            </a:r>
            <a:r>
              <a:rPr lang="en-US" altLang="zh-TW" sz="1200" dirty="0">
                <a:solidFill>
                  <a:srgbClr val="0070C0"/>
                </a:solidFill>
              </a:rPr>
              <a:t>closed</a:t>
            </a:r>
          </a:p>
        </p:txBody>
      </p:sp>
      <p:cxnSp>
        <p:nvCxnSpPr>
          <p:cNvPr id="72" name="直線單箭頭接點 71">
            <a:extLst>
              <a:ext uri="{FF2B5EF4-FFF2-40B4-BE49-F238E27FC236}">
                <a16:creationId xmlns:a16="http://schemas.microsoft.com/office/drawing/2014/main" id="{51D21132-62FF-42C8-8925-BA7E157A39C2}"/>
              </a:ext>
            </a:extLst>
          </p:cNvPr>
          <p:cNvCxnSpPr>
            <a:cxnSpLocks/>
          </p:cNvCxnSpPr>
          <p:nvPr/>
        </p:nvCxnSpPr>
        <p:spPr>
          <a:xfrm flipV="1">
            <a:off x="6734493" y="4130914"/>
            <a:ext cx="0" cy="27344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文字方塊 72">
            <a:extLst>
              <a:ext uri="{FF2B5EF4-FFF2-40B4-BE49-F238E27FC236}">
                <a16:creationId xmlns:a16="http://schemas.microsoft.com/office/drawing/2014/main" id="{158709D4-ABC3-4CAD-9FDD-39AD36F360B4}"/>
              </a:ext>
            </a:extLst>
          </p:cNvPr>
          <p:cNvSpPr txBox="1"/>
          <p:nvPr/>
        </p:nvSpPr>
        <p:spPr>
          <a:xfrm>
            <a:off x="5722989" y="4381041"/>
            <a:ext cx="2812978" cy="276999"/>
          </a:xfrm>
          <a:prstGeom prst="rect">
            <a:avLst/>
          </a:prstGeom>
          <a:noFill/>
        </p:spPr>
        <p:txBody>
          <a:bodyPr wrap="square" rtlCol="0">
            <a:spAutoFit/>
          </a:bodyPr>
          <a:lstStyle/>
          <a:p>
            <a:r>
              <a:rPr lang="en-US" altLang="zh-TW" sz="1200" b="1" dirty="0">
                <a:solidFill>
                  <a:srgbClr val="0070C0"/>
                </a:solidFill>
              </a:rPr>
              <a:t>Extended Advertising Event </a:t>
            </a:r>
            <a:r>
              <a:rPr lang="en-US" altLang="zh-TW" sz="1200" dirty="0">
                <a:solidFill>
                  <a:srgbClr val="0070C0"/>
                </a:solidFill>
              </a:rPr>
              <a:t>closed</a:t>
            </a:r>
          </a:p>
        </p:txBody>
      </p:sp>
      <p:sp>
        <p:nvSpPr>
          <p:cNvPr id="75" name="Shape 624">
            <a:extLst>
              <a:ext uri="{FF2B5EF4-FFF2-40B4-BE49-F238E27FC236}">
                <a16:creationId xmlns:a16="http://schemas.microsoft.com/office/drawing/2014/main" id="{96D9BAF0-6D1E-49F8-8791-F0AE22C38577}"/>
              </a:ext>
            </a:extLst>
          </p:cNvPr>
          <p:cNvSpPr txBox="1">
            <a:spLocks noGrp="1"/>
          </p:cNvSpPr>
          <p:nvPr>
            <p:ph type="body" idx="1"/>
          </p:nvPr>
        </p:nvSpPr>
        <p:spPr>
          <a:xfrm>
            <a:off x="948244" y="1257235"/>
            <a:ext cx="8129967" cy="3358318"/>
          </a:xfrm>
          <a:prstGeom prst="rect">
            <a:avLst/>
          </a:prstGeom>
        </p:spPr>
        <p:txBody>
          <a:bodyPr lIns="91425" tIns="91425" rIns="91425" bIns="91425" anchor="t" anchorCtr="0">
            <a:noAutofit/>
          </a:bodyPr>
          <a:lstStyle/>
          <a:p>
            <a:pPr eaLnBrk="1" hangingPunct="1">
              <a:defRPr/>
            </a:pPr>
            <a:r>
              <a:rPr lang="en-US" altLang="zh-TW" sz="2000" dirty="0"/>
              <a:t>Advertising event using the ADV_EXT_IND PDUs and AUX_ADV_IND PDU containing advertising data</a:t>
            </a:r>
            <a:endParaRPr lang="zh-TW" altLang="zh-TW" kern="1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9916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Secondary Advertising Packet</a:t>
            </a:r>
            <a:endParaRPr lang="zh-TW"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121</a:t>
            </a:fld>
            <a:endParaRPr lang="zh-TW" dirty="0">
              <a:solidFill>
                <a:schemeClr val="dk1"/>
              </a:solidFill>
              <a:ea typeface="Tahoma"/>
              <a:sym typeface="Tahoma"/>
            </a:endParaRPr>
          </a:p>
        </p:txBody>
      </p:sp>
      <p:sp>
        <p:nvSpPr>
          <p:cNvPr id="45" name="Shape 624">
            <a:extLst>
              <a:ext uri="{FF2B5EF4-FFF2-40B4-BE49-F238E27FC236}">
                <a16:creationId xmlns:a16="http://schemas.microsoft.com/office/drawing/2014/main" id="{DA4FF56B-3FBB-49F1-B58E-50B2B2697DA7}"/>
              </a:ext>
            </a:extLst>
          </p:cNvPr>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defRPr/>
            </a:pPr>
            <a:r>
              <a:rPr lang="en-US" altLang="zh-TW" sz="2400" dirty="0"/>
              <a:t>In case the advertiser wants to send more data than a single AUX_ADV_IND packet can contain; it is possible to chain multiple secondary advertisements using the </a:t>
            </a:r>
            <a:r>
              <a:rPr lang="en-US" altLang="zh-TW" sz="2400" dirty="0">
                <a:solidFill>
                  <a:srgbClr val="FF3300"/>
                </a:solidFill>
              </a:rPr>
              <a:t>AUX_CHAIN_IND </a:t>
            </a:r>
            <a:r>
              <a:rPr lang="en-US" altLang="zh-TW" sz="2400" dirty="0"/>
              <a:t>packet.</a:t>
            </a:r>
          </a:p>
          <a:p>
            <a:pPr eaLnBrk="1" hangingPunct="1">
              <a:defRPr/>
            </a:pPr>
            <a:endParaRPr lang="en-US" altLang="zh-TW" sz="2400" dirty="0"/>
          </a:p>
          <a:p>
            <a:pPr eaLnBrk="1" hangingPunct="1">
              <a:defRPr/>
            </a:pPr>
            <a:r>
              <a:rPr lang="en-US" altLang="zh-TW" sz="2400" dirty="0"/>
              <a:t>AUX_CHAIN_IND packets can also contain pointers to additional AUX_CHAIN_IND packets in order to transmit advertisement payloads beyond 255 bytes. </a:t>
            </a:r>
            <a:endParaRPr lang="zh-TW" altLang="zh-TW" sz="3600" kern="1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222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Secondary Advertising Packet</a:t>
            </a:r>
            <a:endParaRPr lang="zh-TW"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122</a:t>
            </a:fld>
            <a:endParaRPr lang="zh-TW" dirty="0">
              <a:solidFill>
                <a:schemeClr val="dk1"/>
              </a:solidFill>
              <a:ea typeface="Tahoma"/>
              <a:sym typeface="Tahoma"/>
            </a:endParaRPr>
          </a:p>
        </p:txBody>
      </p:sp>
      <p:grpSp>
        <p:nvGrpSpPr>
          <p:cNvPr id="65" name="群組 64">
            <a:extLst>
              <a:ext uri="{FF2B5EF4-FFF2-40B4-BE49-F238E27FC236}">
                <a16:creationId xmlns:a16="http://schemas.microsoft.com/office/drawing/2014/main" id="{FBED9F3D-2F19-48A5-8B9B-E698FA6B157A}"/>
              </a:ext>
            </a:extLst>
          </p:cNvPr>
          <p:cNvGrpSpPr/>
          <p:nvPr/>
        </p:nvGrpSpPr>
        <p:grpSpPr>
          <a:xfrm>
            <a:off x="1150937" y="2279282"/>
            <a:ext cx="6817019" cy="1886681"/>
            <a:chOff x="993215" y="2203082"/>
            <a:chExt cx="6817019" cy="1886681"/>
          </a:xfrm>
        </p:grpSpPr>
        <p:cxnSp>
          <p:nvCxnSpPr>
            <p:cNvPr id="30" name="直線接點 29">
              <a:extLst>
                <a:ext uri="{FF2B5EF4-FFF2-40B4-BE49-F238E27FC236}">
                  <a16:creationId xmlns:a16="http://schemas.microsoft.com/office/drawing/2014/main" id="{5E879D85-BEAC-42E0-88D0-6BB95987F4E9}"/>
                </a:ext>
              </a:extLst>
            </p:cNvPr>
            <p:cNvCxnSpPr>
              <a:cxnSpLocks/>
            </p:cNvCxnSpPr>
            <p:nvPr/>
          </p:nvCxnSpPr>
          <p:spPr>
            <a:xfrm flipV="1">
              <a:off x="4947661" y="2982677"/>
              <a:ext cx="0" cy="1100486"/>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50DB3DEA-EFE0-4F86-96AE-414436FDDACE}"/>
                </a:ext>
              </a:extLst>
            </p:cNvPr>
            <p:cNvCxnSpPr>
              <a:cxnSpLocks/>
            </p:cNvCxnSpPr>
            <p:nvPr/>
          </p:nvCxnSpPr>
          <p:spPr>
            <a:xfrm flipV="1">
              <a:off x="5956602" y="3000335"/>
              <a:ext cx="0" cy="108942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54B3618A-D973-4C73-9AB6-E2996E348F90}"/>
                </a:ext>
              </a:extLst>
            </p:cNvPr>
            <p:cNvCxnSpPr>
              <a:cxnSpLocks/>
            </p:cNvCxnSpPr>
            <p:nvPr/>
          </p:nvCxnSpPr>
          <p:spPr>
            <a:xfrm flipV="1">
              <a:off x="6671631" y="3004468"/>
              <a:ext cx="0" cy="1070681"/>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83790267-2C41-40F4-9EEE-C60F60F0DF1F}"/>
                </a:ext>
              </a:extLst>
            </p:cNvPr>
            <p:cNvSpPr/>
            <p:nvPr/>
          </p:nvSpPr>
          <p:spPr>
            <a:xfrm>
              <a:off x="994793" y="2203082"/>
              <a:ext cx="973455" cy="25908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ADV_EXT_IND</a:t>
              </a:r>
              <a:endParaRPr lang="zh-TW" altLang="en-US" sz="900" b="1" dirty="0">
                <a:solidFill>
                  <a:schemeClr val="tx1"/>
                </a:solidFill>
              </a:endParaRPr>
            </a:p>
          </p:txBody>
        </p:sp>
        <p:sp>
          <p:nvSpPr>
            <p:cNvPr id="9" name="矩形 8">
              <a:extLst>
                <a:ext uri="{FF2B5EF4-FFF2-40B4-BE49-F238E27FC236}">
                  <a16:creationId xmlns:a16="http://schemas.microsoft.com/office/drawing/2014/main" id="{B7B69FB0-CD84-4DAA-9C2B-E22E0467776D}"/>
                </a:ext>
              </a:extLst>
            </p:cNvPr>
            <p:cNvSpPr/>
            <p:nvPr/>
          </p:nvSpPr>
          <p:spPr>
            <a:xfrm>
              <a:off x="2130172" y="2203082"/>
              <a:ext cx="973456" cy="25908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ADV_EXT_IND</a:t>
              </a:r>
              <a:endParaRPr lang="zh-TW" altLang="en-US" sz="900" b="1" dirty="0">
                <a:solidFill>
                  <a:schemeClr val="tx1"/>
                </a:solidFill>
              </a:endParaRPr>
            </a:p>
          </p:txBody>
        </p:sp>
        <p:sp>
          <p:nvSpPr>
            <p:cNvPr id="10" name="矩形 9">
              <a:extLst>
                <a:ext uri="{FF2B5EF4-FFF2-40B4-BE49-F238E27FC236}">
                  <a16:creationId xmlns:a16="http://schemas.microsoft.com/office/drawing/2014/main" id="{13DBA12D-85C7-4875-9538-711241163D89}"/>
                </a:ext>
              </a:extLst>
            </p:cNvPr>
            <p:cNvSpPr/>
            <p:nvPr/>
          </p:nvSpPr>
          <p:spPr>
            <a:xfrm>
              <a:off x="3265553" y="2203082"/>
              <a:ext cx="973452" cy="25908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ADV_EXT_IND</a:t>
              </a:r>
              <a:endParaRPr lang="zh-TW" altLang="en-US" sz="900" b="1" dirty="0">
                <a:solidFill>
                  <a:schemeClr val="tx1"/>
                </a:solidFill>
              </a:endParaRPr>
            </a:p>
          </p:txBody>
        </p:sp>
        <p:cxnSp>
          <p:nvCxnSpPr>
            <p:cNvPr id="11" name="直線單箭頭接點 10">
              <a:extLst>
                <a:ext uri="{FF2B5EF4-FFF2-40B4-BE49-F238E27FC236}">
                  <a16:creationId xmlns:a16="http://schemas.microsoft.com/office/drawing/2014/main" id="{9E5CF277-8F68-4A33-9B4D-8A6F6DE28CED}"/>
                </a:ext>
              </a:extLst>
            </p:cNvPr>
            <p:cNvCxnSpPr>
              <a:cxnSpLocks/>
            </p:cNvCxnSpPr>
            <p:nvPr/>
          </p:nvCxnSpPr>
          <p:spPr>
            <a:xfrm>
              <a:off x="994793" y="2982677"/>
              <a:ext cx="11353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13410EB2-1EC6-4EE4-A4D7-36B1611CBD74}"/>
                </a:ext>
              </a:extLst>
            </p:cNvPr>
            <p:cNvCxnSpPr>
              <a:cxnSpLocks/>
            </p:cNvCxnSpPr>
            <p:nvPr/>
          </p:nvCxnSpPr>
          <p:spPr>
            <a:xfrm>
              <a:off x="2130173" y="2982677"/>
              <a:ext cx="11353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F957DBF0-1941-4905-8B6D-13007AEE30E9}"/>
                </a:ext>
              </a:extLst>
            </p:cNvPr>
            <p:cNvSpPr txBox="1"/>
            <p:nvPr/>
          </p:nvSpPr>
          <p:spPr>
            <a:xfrm>
              <a:off x="1191698" y="2689172"/>
              <a:ext cx="638316" cy="246221"/>
            </a:xfrm>
            <a:prstGeom prst="rect">
              <a:avLst/>
            </a:prstGeom>
            <a:noFill/>
          </p:spPr>
          <p:txBody>
            <a:bodyPr wrap="none" rtlCol="0">
              <a:spAutoFit/>
            </a:bodyPr>
            <a:lstStyle/>
            <a:p>
              <a:r>
                <a:rPr lang="zh-TW" altLang="en-US" sz="1000" dirty="0"/>
                <a:t>≦ </a:t>
              </a:r>
              <a:r>
                <a:rPr lang="en-US" altLang="zh-TW" sz="1000" dirty="0"/>
                <a:t>10</a:t>
              </a:r>
              <a:r>
                <a:rPr lang="zh-TW" altLang="en-US" sz="1000" dirty="0"/>
                <a:t> </a:t>
              </a:r>
              <a:r>
                <a:rPr lang="en-US" altLang="zh-TW" sz="1000" dirty="0"/>
                <a:t>ms</a:t>
              </a:r>
              <a:endParaRPr lang="zh-TW" altLang="en-US" sz="1000" dirty="0"/>
            </a:p>
          </p:txBody>
        </p:sp>
        <p:sp>
          <p:nvSpPr>
            <p:cNvPr id="15" name="文字方塊 14">
              <a:extLst>
                <a:ext uri="{FF2B5EF4-FFF2-40B4-BE49-F238E27FC236}">
                  <a16:creationId xmlns:a16="http://schemas.microsoft.com/office/drawing/2014/main" id="{055D26E2-CF18-4017-8C5F-FA166C8D626A}"/>
                </a:ext>
              </a:extLst>
            </p:cNvPr>
            <p:cNvSpPr txBox="1"/>
            <p:nvPr/>
          </p:nvSpPr>
          <p:spPr>
            <a:xfrm>
              <a:off x="2349251" y="2688913"/>
              <a:ext cx="638316" cy="246221"/>
            </a:xfrm>
            <a:prstGeom prst="rect">
              <a:avLst/>
            </a:prstGeom>
            <a:noFill/>
          </p:spPr>
          <p:txBody>
            <a:bodyPr wrap="none" rtlCol="0">
              <a:spAutoFit/>
            </a:bodyPr>
            <a:lstStyle/>
            <a:p>
              <a:r>
                <a:rPr lang="zh-TW" altLang="en-US" sz="1000" dirty="0"/>
                <a:t>≦ </a:t>
              </a:r>
              <a:r>
                <a:rPr lang="en-US" altLang="zh-TW" sz="1000" dirty="0"/>
                <a:t>10</a:t>
              </a:r>
              <a:r>
                <a:rPr lang="zh-TW" altLang="en-US" sz="1000" dirty="0"/>
                <a:t> </a:t>
              </a:r>
              <a:r>
                <a:rPr lang="en-US" altLang="zh-TW" sz="1000" dirty="0"/>
                <a:t>ms</a:t>
              </a:r>
              <a:endParaRPr lang="zh-TW" altLang="en-US" sz="1000" dirty="0"/>
            </a:p>
          </p:txBody>
        </p:sp>
        <p:cxnSp>
          <p:nvCxnSpPr>
            <p:cNvPr id="16" name="直線接點 15">
              <a:extLst>
                <a:ext uri="{FF2B5EF4-FFF2-40B4-BE49-F238E27FC236}">
                  <a16:creationId xmlns:a16="http://schemas.microsoft.com/office/drawing/2014/main" id="{F66BB5A3-EC38-42E8-A4EB-5C742C952206}"/>
                </a:ext>
              </a:extLst>
            </p:cNvPr>
            <p:cNvCxnSpPr>
              <a:cxnSpLocks/>
            </p:cNvCxnSpPr>
            <p:nvPr/>
          </p:nvCxnSpPr>
          <p:spPr>
            <a:xfrm>
              <a:off x="2130173" y="2462162"/>
              <a:ext cx="1" cy="1135633"/>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38B79B99-0A9C-4948-A759-353A69A9621A}"/>
                </a:ext>
              </a:extLst>
            </p:cNvPr>
            <p:cNvCxnSpPr>
              <a:cxnSpLocks/>
            </p:cNvCxnSpPr>
            <p:nvPr/>
          </p:nvCxnSpPr>
          <p:spPr>
            <a:xfrm>
              <a:off x="3265553" y="2462162"/>
              <a:ext cx="0" cy="1135633"/>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0B32FCE2-6996-4CF5-AB9E-C83FA738F2B6}"/>
                </a:ext>
              </a:extLst>
            </p:cNvPr>
            <p:cNvCxnSpPr>
              <a:cxnSpLocks/>
            </p:cNvCxnSpPr>
            <p:nvPr/>
          </p:nvCxnSpPr>
          <p:spPr>
            <a:xfrm>
              <a:off x="1001617" y="3594411"/>
              <a:ext cx="9734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FF0BD138-87D8-466D-949B-0D3277F56182}"/>
                </a:ext>
              </a:extLst>
            </p:cNvPr>
            <p:cNvCxnSpPr>
              <a:cxnSpLocks/>
            </p:cNvCxnSpPr>
            <p:nvPr/>
          </p:nvCxnSpPr>
          <p:spPr>
            <a:xfrm>
              <a:off x="2136997" y="3594411"/>
              <a:ext cx="9734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740BDE8C-E457-4CAD-AAE8-D02A67622219}"/>
                </a:ext>
              </a:extLst>
            </p:cNvPr>
            <p:cNvCxnSpPr>
              <a:cxnSpLocks/>
            </p:cNvCxnSpPr>
            <p:nvPr/>
          </p:nvCxnSpPr>
          <p:spPr>
            <a:xfrm>
              <a:off x="1975072" y="2462162"/>
              <a:ext cx="0" cy="1135633"/>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288D25CF-130E-4EB2-8E59-9FFBBAD4D512}"/>
                </a:ext>
              </a:extLst>
            </p:cNvPr>
            <p:cNvCxnSpPr>
              <a:cxnSpLocks/>
            </p:cNvCxnSpPr>
            <p:nvPr/>
          </p:nvCxnSpPr>
          <p:spPr>
            <a:xfrm>
              <a:off x="3110452" y="2462162"/>
              <a:ext cx="0" cy="1135633"/>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AF81AE98-F5DA-4031-AF60-82DFC3F80AEE}"/>
                </a:ext>
              </a:extLst>
            </p:cNvPr>
            <p:cNvSpPr txBox="1"/>
            <p:nvPr/>
          </p:nvSpPr>
          <p:spPr>
            <a:xfrm>
              <a:off x="1104364" y="3373892"/>
              <a:ext cx="829073" cy="230832"/>
            </a:xfrm>
            <a:prstGeom prst="rect">
              <a:avLst/>
            </a:prstGeom>
            <a:noFill/>
          </p:spPr>
          <p:txBody>
            <a:bodyPr wrap="none" rtlCol="0">
              <a:spAutoFit/>
            </a:bodyPr>
            <a:lstStyle/>
            <a:p>
              <a:r>
                <a:rPr lang="en-US" altLang="zh-TW" sz="900" b="1" dirty="0">
                  <a:solidFill>
                    <a:schemeClr val="tx1">
                      <a:lumMod val="65000"/>
                      <a:lumOff val="35000"/>
                    </a:schemeClr>
                  </a:solidFill>
                </a:rPr>
                <a:t>Adv_idx=37</a:t>
              </a:r>
              <a:endParaRPr lang="zh-TW" altLang="en-US" sz="900" b="1" dirty="0">
                <a:solidFill>
                  <a:schemeClr val="tx1">
                    <a:lumMod val="65000"/>
                    <a:lumOff val="35000"/>
                  </a:schemeClr>
                </a:solidFill>
              </a:endParaRPr>
            </a:p>
          </p:txBody>
        </p:sp>
        <p:sp>
          <p:nvSpPr>
            <p:cNvPr id="23" name="文字方塊 22">
              <a:extLst>
                <a:ext uri="{FF2B5EF4-FFF2-40B4-BE49-F238E27FC236}">
                  <a16:creationId xmlns:a16="http://schemas.microsoft.com/office/drawing/2014/main" id="{BFA5CB22-C5C5-4F2C-A227-9173FB8BF05D}"/>
                </a:ext>
              </a:extLst>
            </p:cNvPr>
            <p:cNvSpPr txBox="1"/>
            <p:nvPr/>
          </p:nvSpPr>
          <p:spPr>
            <a:xfrm>
              <a:off x="2231498" y="3373892"/>
              <a:ext cx="829073" cy="230832"/>
            </a:xfrm>
            <a:prstGeom prst="rect">
              <a:avLst/>
            </a:prstGeom>
            <a:noFill/>
          </p:spPr>
          <p:txBody>
            <a:bodyPr wrap="none" rtlCol="0">
              <a:spAutoFit/>
            </a:bodyPr>
            <a:lstStyle/>
            <a:p>
              <a:r>
                <a:rPr lang="en-US" altLang="zh-TW" sz="900" b="1" dirty="0">
                  <a:solidFill>
                    <a:schemeClr val="tx1">
                      <a:lumMod val="65000"/>
                      <a:lumOff val="35000"/>
                    </a:schemeClr>
                  </a:solidFill>
                </a:rPr>
                <a:t>Adv_idx=38</a:t>
              </a:r>
              <a:endParaRPr lang="zh-TW" altLang="en-US" sz="900" b="1" dirty="0">
                <a:solidFill>
                  <a:schemeClr val="tx1">
                    <a:lumMod val="65000"/>
                    <a:lumOff val="35000"/>
                  </a:schemeClr>
                </a:solidFill>
              </a:endParaRPr>
            </a:p>
          </p:txBody>
        </p:sp>
        <p:cxnSp>
          <p:nvCxnSpPr>
            <p:cNvPr id="24" name="直線單箭頭接點 23">
              <a:extLst>
                <a:ext uri="{FF2B5EF4-FFF2-40B4-BE49-F238E27FC236}">
                  <a16:creationId xmlns:a16="http://schemas.microsoft.com/office/drawing/2014/main" id="{BE5B415A-1696-4BD1-B20B-9527BB77BCEF}"/>
                </a:ext>
              </a:extLst>
            </p:cNvPr>
            <p:cNvCxnSpPr>
              <a:cxnSpLocks/>
            </p:cNvCxnSpPr>
            <p:nvPr/>
          </p:nvCxnSpPr>
          <p:spPr>
            <a:xfrm>
              <a:off x="3271154" y="3593177"/>
              <a:ext cx="9734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26572E55-3097-44E2-8329-A8512EEC2A95}"/>
                </a:ext>
              </a:extLst>
            </p:cNvPr>
            <p:cNvCxnSpPr>
              <a:cxnSpLocks/>
            </p:cNvCxnSpPr>
            <p:nvPr/>
          </p:nvCxnSpPr>
          <p:spPr>
            <a:xfrm>
              <a:off x="4244606" y="2462162"/>
              <a:ext cx="0" cy="1131015"/>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AF1831B0-A792-480E-99F8-F7178A4B0740}"/>
                </a:ext>
              </a:extLst>
            </p:cNvPr>
            <p:cNvSpPr txBox="1"/>
            <p:nvPr/>
          </p:nvSpPr>
          <p:spPr>
            <a:xfrm>
              <a:off x="3353756" y="3373892"/>
              <a:ext cx="829073" cy="230832"/>
            </a:xfrm>
            <a:prstGeom prst="rect">
              <a:avLst/>
            </a:prstGeom>
            <a:noFill/>
          </p:spPr>
          <p:txBody>
            <a:bodyPr wrap="none" rtlCol="0">
              <a:spAutoFit/>
            </a:bodyPr>
            <a:lstStyle/>
            <a:p>
              <a:r>
                <a:rPr lang="en-US" altLang="zh-TW" sz="900" b="1" dirty="0">
                  <a:solidFill>
                    <a:schemeClr val="tx1">
                      <a:lumMod val="65000"/>
                      <a:lumOff val="35000"/>
                    </a:schemeClr>
                  </a:solidFill>
                </a:rPr>
                <a:t>Adv_idx=39</a:t>
              </a:r>
              <a:endParaRPr lang="zh-TW" altLang="en-US" sz="900" b="1" dirty="0">
                <a:solidFill>
                  <a:schemeClr val="tx1">
                    <a:lumMod val="65000"/>
                    <a:lumOff val="35000"/>
                  </a:schemeClr>
                </a:solidFill>
              </a:endParaRPr>
            </a:p>
          </p:txBody>
        </p:sp>
        <p:sp>
          <p:nvSpPr>
            <p:cNvPr id="27" name="矩形 26">
              <a:extLst>
                <a:ext uri="{FF2B5EF4-FFF2-40B4-BE49-F238E27FC236}">
                  <a16:creationId xmlns:a16="http://schemas.microsoft.com/office/drawing/2014/main" id="{70C23A66-785E-4AFA-85A4-2ADB1025BBDB}"/>
                </a:ext>
              </a:extLst>
            </p:cNvPr>
            <p:cNvSpPr/>
            <p:nvPr/>
          </p:nvSpPr>
          <p:spPr>
            <a:xfrm>
              <a:off x="4947661" y="3280729"/>
              <a:ext cx="1011595" cy="259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AUX_ADV_IND</a:t>
              </a:r>
              <a:endParaRPr lang="zh-TW" altLang="en-US" sz="900" b="1" dirty="0">
                <a:solidFill>
                  <a:schemeClr val="tx1"/>
                </a:solidFill>
              </a:endParaRPr>
            </a:p>
          </p:txBody>
        </p:sp>
        <p:cxnSp>
          <p:nvCxnSpPr>
            <p:cNvPr id="28" name="直線單箭頭接點 27">
              <a:extLst>
                <a:ext uri="{FF2B5EF4-FFF2-40B4-BE49-F238E27FC236}">
                  <a16:creationId xmlns:a16="http://schemas.microsoft.com/office/drawing/2014/main" id="{30282BA6-029B-4FB2-8908-D123207E3F3B}"/>
                </a:ext>
              </a:extLst>
            </p:cNvPr>
            <p:cNvCxnSpPr>
              <a:cxnSpLocks/>
            </p:cNvCxnSpPr>
            <p:nvPr/>
          </p:nvCxnSpPr>
          <p:spPr>
            <a:xfrm>
              <a:off x="4230187" y="2982677"/>
              <a:ext cx="71747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657279F8-3F56-4F69-9D57-049DD0FB1FE8}"/>
                </a:ext>
              </a:extLst>
            </p:cNvPr>
            <p:cNvSpPr txBox="1"/>
            <p:nvPr/>
          </p:nvSpPr>
          <p:spPr>
            <a:xfrm>
              <a:off x="4239005" y="2719068"/>
              <a:ext cx="736099" cy="230832"/>
            </a:xfrm>
            <a:prstGeom prst="rect">
              <a:avLst/>
            </a:prstGeom>
            <a:noFill/>
          </p:spPr>
          <p:txBody>
            <a:bodyPr wrap="none" rtlCol="0">
              <a:spAutoFit/>
            </a:bodyPr>
            <a:lstStyle/>
            <a:p>
              <a:r>
                <a:rPr lang="zh-TW" altLang="en-US" sz="900" dirty="0">
                  <a:solidFill>
                    <a:schemeClr val="tx1"/>
                  </a:solidFill>
                </a:rPr>
                <a:t>≧ </a:t>
              </a:r>
              <a:r>
                <a:rPr lang="en-US" altLang="zh-TW" sz="900" dirty="0">
                  <a:solidFill>
                    <a:schemeClr val="tx1"/>
                  </a:solidFill>
                </a:rPr>
                <a:t>T_MAFS</a:t>
              </a:r>
              <a:endParaRPr lang="zh-TW" altLang="en-US" sz="900" dirty="0">
                <a:solidFill>
                  <a:schemeClr val="tx1"/>
                </a:solidFill>
              </a:endParaRPr>
            </a:p>
          </p:txBody>
        </p:sp>
        <p:cxnSp>
          <p:nvCxnSpPr>
            <p:cNvPr id="32" name="直線單箭頭接點 31">
              <a:extLst>
                <a:ext uri="{FF2B5EF4-FFF2-40B4-BE49-F238E27FC236}">
                  <a16:creationId xmlns:a16="http://schemas.microsoft.com/office/drawing/2014/main" id="{81B766FD-2BBA-4696-9E8A-EE9B0039482A}"/>
                </a:ext>
              </a:extLst>
            </p:cNvPr>
            <p:cNvCxnSpPr>
              <a:cxnSpLocks/>
            </p:cNvCxnSpPr>
            <p:nvPr/>
          </p:nvCxnSpPr>
          <p:spPr>
            <a:xfrm>
              <a:off x="4947661" y="4083163"/>
              <a:ext cx="10089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A64929DB-AC32-4515-B31E-2774BCE46052}"/>
                </a:ext>
              </a:extLst>
            </p:cNvPr>
            <p:cNvSpPr txBox="1"/>
            <p:nvPr/>
          </p:nvSpPr>
          <p:spPr>
            <a:xfrm>
              <a:off x="5025007" y="3820203"/>
              <a:ext cx="918841" cy="230832"/>
            </a:xfrm>
            <a:prstGeom prst="rect">
              <a:avLst/>
            </a:prstGeom>
            <a:noFill/>
          </p:spPr>
          <p:txBody>
            <a:bodyPr wrap="none" rtlCol="0">
              <a:spAutoFit/>
            </a:bodyPr>
            <a:lstStyle/>
            <a:p>
              <a:r>
                <a:rPr lang="en-US" altLang="zh-TW" sz="900" b="1" dirty="0">
                  <a:solidFill>
                    <a:schemeClr val="tx1">
                      <a:lumMod val="65000"/>
                      <a:lumOff val="35000"/>
                    </a:schemeClr>
                  </a:solidFill>
                </a:rPr>
                <a:t>SAdv_idx=(x)</a:t>
              </a:r>
              <a:endParaRPr lang="zh-TW" altLang="en-US" sz="900" b="1" dirty="0">
                <a:solidFill>
                  <a:schemeClr val="tx1">
                    <a:lumMod val="65000"/>
                    <a:lumOff val="35000"/>
                  </a:schemeClr>
                </a:solidFill>
              </a:endParaRPr>
            </a:p>
          </p:txBody>
        </p:sp>
        <p:sp>
          <p:nvSpPr>
            <p:cNvPr id="40" name="矩形 39">
              <a:extLst>
                <a:ext uri="{FF2B5EF4-FFF2-40B4-BE49-F238E27FC236}">
                  <a16:creationId xmlns:a16="http://schemas.microsoft.com/office/drawing/2014/main" id="{E29639C8-DA9D-41E2-84CE-346CDA6B2DF2}"/>
                </a:ext>
              </a:extLst>
            </p:cNvPr>
            <p:cNvSpPr/>
            <p:nvPr/>
          </p:nvSpPr>
          <p:spPr>
            <a:xfrm>
              <a:off x="6671632" y="3270274"/>
              <a:ext cx="1138602" cy="259080"/>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bg1"/>
                  </a:solidFill>
                </a:rPr>
                <a:t>AUX_CHAIN_IND</a:t>
              </a:r>
              <a:endParaRPr lang="zh-TW" altLang="en-US" sz="900" b="1" dirty="0">
                <a:solidFill>
                  <a:schemeClr val="bg1"/>
                </a:solidFill>
              </a:endParaRPr>
            </a:p>
          </p:txBody>
        </p:sp>
        <p:cxnSp>
          <p:nvCxnSpPr>
            <p:cNvPr id="42" name="直線單箭頭接點 41">
              <a:extLst>
                <a:ext uri="{FF2B5EF4-FFF2-40B4-BE49-F238E27FC236}">
                  <a16:creationId xmlns:a16="http://schemas.microsoft.com/office/drawing/2014/main" id="{817C0A43-67C2-43FD-A060-E2191675C7A7}"/>
                </a:ext>
              </a:extLst>
            </p:cNvPr>
            <p:cNvCxnSpPr>
              <a:cxnSpLocks/>
            </p:cNvCxnSpPr>
            <p:nvPr/>
          </p:nvCxnSpPr>
          <p:spPr>
            <a:xfrm>
              <a:off x="6671631" y="4083163"/>
              <a:ext cx="1138603" cy="6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id="{9F6E9159-84DB-4961-B5CA-F0641CDBF69D}"/>
                </a:ext>
              </a:extLst>
            </p:cNvPr>
            <p:cNvSpPr txBox="1"/>
            <p:nvPr/>
          </p:nvSpPr>
          <p:spPr>
            <a:xfrm>
              <a:off x="6801293" y="3820203"/>
              <a:ext cx="918841" cy="230832"/>
            </a:xfrm>
            <a:prstGeom prst="rect">
              <a:avLst/>
            </a:prstGeom>
            <a:noFill/>
          </p:spPr>
          <p:txBody>
            <a:bodyPr wrap="none" rtlCol="0">
              <a:spAutoFit/>
            </a:bodyPr>
            <a:lstStyle/>
            <a:p>
              <a:r>
                <a:rPr lang="en-US" altLang="zh-TW" sz="900" b="1" dirty="0">
                  <a:solidFill>
                    <a:schemeClr val="tx1">
                      <a:lumMod val="65000"/>
                      <a:lumOff val="35000"/>
                    </a:schemeClr>
                  </a:solidFill>
                </a:rPr>
                <a:t>SAdv_idx=(y)</a:t>
              </a:r>
              <a:endParaRPr lang="zh-TW" altLang="en-US" sz="900" b="1" dirty="0">
                <a:solidFill>
                  <a:schemeClr val="tx1">
                    <a:lumMod val="65000"/>
                    <a:lumOff val="35000"/>
                  </a:schemeClr>
                </a:solidFill>
              </a:endParaRPr>
            </a:p>
          </p:txBody>
        </p:sp>
        <p:cxnSp>
          <p:nvCxnSpPr>
            <p:cNvPr id="60" name="直線單箭頭接點 59">
              <a:extLst>
                <a:ext uri="{FF2B5EF4-FFF2-40B4-BE49-F238E27FC236}">
                  <a16:creationId xmlns:a16="http://schemas.microsoft.com/office/drawing/2014/main" id="{70238B94-796D-427D-8BFE-5DA54C074E89}"/>
                </a:ext>
              </a:extLst>
            </p:cNvPr>
            <p:cNvCxnSpPr>
              <a:cxnSpLocks/>
            </p:cNvCxnSpPr>
            <p:nvPr/>
          </p:nvCxnSpPr>
          <p:spPr>
            <a:xfrm>
              <a:off x="5954156" y="3005338"/>
              <a:ext cx="71747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文字方塊 60">
              <a:extLst>
                <a:ext uri="{FF2B5EF4-FFF2-40B4-BE49-F238E27FC236}">
                  <a16:creationId xmlns:a16="http://schemas.microsoft.com/office/drawing/2014/main" id="{F21BB124-CBFC-44C3-B3EE-484245C8AD50}"/>
                </a:ext>
              </a:extLst>
            </p:cNvPr>
            <p:cNvSpPr txBox="1"/>
            <p:nvPr/>
          </p:nvSpPr>
          <p:spPr>
            <a:xfrm>
              <a:off x="5962974" y="2741729"/>
              <a:ext cx="736099" cy="230832"/>
            </a:xfrm>
            <a:prstGeom prst="rect">
              <a:avLst/>
            </a:prstGeom>
            <a:noFill/>
          </p:spPr>
          <p:txBody>
            <a:bodyPr wrap="none" rtlCol="0">
              <a:spAutoFit/>
            </a:bodyPr>
            <a:lstStyle/>
            <a:p>
              <a:r>
                <a:rPr lang="zh-TW" altLang="en-US" sz="900" dirty="0">
                  <a:solidFill>
                    <a:schemeClr val="tx1"/>
                  </a:solidFill>
                </a:rPr>
                <a:t>≧ </a:t>
              </a:r>
              <a:r>
                <a:rPr lang="en-US" altLang="zh-TW" sz="900" dirty="0">
                  <a:solidFill>
                    <a:schemeClr val="tx1"/>
                  </a:solidFill>
                </a:rPr>
                <a:t>T_MAFS</a:t>
              </a:r>
              <a:endParaRPr lang="zh-TW" altLang="en-US" sz="900" dirty="0">
                <a:solidFill>
                  <a:schemeClr val="tx1"/>
                </a:solidFill>
              </a:endParaRPr>
            </a:p>
          </p:txBody>
        </p:sp>
        <p:cxnSp>
          <p:nvCxnSpPr>
            <p:cNvPr id="64" name="直線接點 63">
              <a:extLst>
                <a:ext uri="{FF2B5EF4-FFF2-40B4-BE49-F238E27FC236}">
                  <a16:creationId xmlns:a16="http://schemas.microsoft.com/office/drawing/2014/main" id="{2ACEC4F9-6B64-4D4F-8C14-DEE2F95BC5A0}"/>
                </a:ext>
              </a:extLst>
            </p:cNvPr>
            <p:cNvCxnSpPr>
              <a:cxnSpLocks/>
            </p:cNvCxnSpPr>
            <p:nvPr/>
          </p:nvCxnSpPr>
          <p:spPr>
            <a:xfrm flipV="1">
              <a:off x="7810234" y="3515695"/>
              <a:ext cx="0" cy="57406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39027B1-9981-4C83-B3A6-3C4737A976D5}"/>
                </a:ext>
              </a:extLst>
            </p:cNvPr>
            <p:cNvCxnSpPr>
              <a:cxnSpLocks/>
            </p:cNvCxnSpPr>
            <p:nvPr/>
          </p:nvCxnSpPr>
          <p:spPr>
            <a:xfrm>
              <a:off x="993215" y="2462162"/>
              <a:ext cx="0" cy="1135633"/>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8" name="直線單箭頭接點 67">
            <a:extLst>
              <a:ext uri="{FF2B5EF4-FFF2-40B4-BE49-F238E27FC236}">
                <a16:creationId xmlns:a16="http://schemas.microsoft.com/office/drawing/2014/main" id="{40924C79-CDBC-460F-90E6-DD7865BC32E9}"/>
              </a:ext>
            </a:extLst>
          </p:cNvPr>
          <p:cNvCxnSpPr>
            <a:cxnSpLocks/>
          </p:cNvCxnSpPr>
          <p:nvPr/>
        </p:nvCxnSpPr>
        <p:spPr>
          <a:xfrm flipV="1">
            <a:off x="1152229" y="3739091"/>
            <a:ext cx="1" cy="48508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9" name="文字方塊 68">
            <a:extLst>
              <a:ext uri="{FF2B5EF4-FFF2-40B4-BE49-F238E27FC236}">
                <a16:creationId xmlns:a16="http://schemas.microsoft.com/office/drawing/2014/main" id="{84EC7C47-C506-41C1-A429-BA5FDEDEC2C3}"/>
              </a:ext>
            </a:extLst>
          </p:cNvPr>
          <p:cNvSpPr txBox="1"/>
          <p:nvPr/>
        </p:nvSpPr>
        <p:spPr>
          <a:xfrm>
            <a:off x="268383" y="4224177"/>
            <a:ext cx="2755365" cy="461665"/>
          </a:xfrm>
          <a:prstGeom prst="rect">
            <a:avLst/>
          </a:prstGeom>
          <a:noFill/>
        </p:spPr>
        <p:txBody>
          <a:bodyPr wrap="square" rtlCol="0">
            <a:spAutoFit/>
          </a:bodyPr>
          <a:lstStyle/>
          <a:p>
            <a:r>
              <a:rPr lang="en-US" altLang="zh-TW" sz="1200" b="1" dirty="0">
                <a:solidFill>
                  <a:srgbClr val="0070C0"/>
                </a:solidFill>
              </a:rPr>
              <a:t>Advertising Event </a:t>
            </a:r>
            <a:r>
              <a:rPr lang="en-US" altLang="zh-TW" sz="1200" dirty="0">
                <a:solidFill>
                  <a:srgbClr val="0070C0"/>
                </a:solidFill>
              </a:rPr>
              <a:t>and </a:t>
            </a:r>
          </a:p>
          <a:p>
            <a:r>
              <a:rPr lang="en-US" altLang="zh-TW" sz="1200" b="1" dirty="0">
                <a:solidFill>
                  <a:srgbClr val="0070C0"/>
                </a:solidFill>
              </a:rPr>
              <a:t>Extended Advertising Event </a:t>
            </a:r>
            <a:r>
              <a:rPr lang="en-US" altLang="zh-TW" sz="1200" dirty="0">
                <a:solidFill>
                  <a:srgbClr val="0070C0"/>
                </a:solidFill>
              </a:rPr>
              <a:t>started</a:t>
            </a:r>
            <a:endParaRPr lang="zh-TW" altLang="en-US" sz="1200" dirty="0">
              <a:solidFill>
                <a:srgbClr val="0070C0"/>
              </a:solidFill>
            </a:endParaRPr>
          </a:p>
        </p:txBody>
      </p:sp>
      <p:cxnSp>
        <p:nvCxnSpPr>
          <p:cNvPr id="70" name="直線單箭頭接點 69">
            <a:extLst>
              <a:ext uri="{FF2B5EF4-FFF2-40B4-BE49-F238E27FC236}">
                <a16:creationId xmlns:a16="http://schemas.microsoft.com/office/drawing/2014/main" id="{3FC71D74-4DF0-4F8C-8A33-B3535972303A}"/>
              </a:ext>
            </a:extLst>
          </p:cNvPr>
          <p:cNvCxnSpPr>
            <a:cxnSpLocks/>
          </p:cNvCxnSpPr>
          <p:nvPr/>
        </p:nvCxnSpPr>
        <p:spPr>
          <a:xfrm flipV="1">
            <a:off x="4396727" y="3680924"/>
            <a:ext cx="0" cy="23534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F3AF0339-94C5-4A00-8DCD-684629F5F113}"/>
              </a:ext>
            </a:extLst>
          </p:cNvPr>
          <p:cNvSpPr txBox="1"/>
          <p:nvPr/>
        </p:nvSpPr>
        <p:spPr>
          <a:xfrm>
            <a:off x="2855585" y="3899634"/>
            <a:ext cx="2092816" cy="276999"/>
          </a:xfrm>
          <a:prstGeom prst="rect">
            <a:avLst/>
          </a:prstGeom>
          <a:noFill/>
        </p:spPr>
        <p:txBody>
          <a:bodyPr wrap="square" rtlCol="0">
            <a:spAutoFit/>
          </a:bodyPr>
          <a:lstStyle/>
          <a:p>
            <a:r>
              <a:rPr lang="en-US" altLang="zh-TW" sz="1200" b="1" dirty="0">
                <a:solidFill>
                  <a:srgbClr val="0070C0"/>
                </a:solidFill>
              </a:rPr>
              <a:t>Advertising Event </a:t>
            </a:r>
            <a:r>
              <a:rPr lang="en-US" altLang="zh-TW" sz="1200" dirty="0">
                <a:solidFill>
                  <a:srgbClr val="0070C0"/>
                </a:solidFill>
              </a:rPr>
              <a:t>closed</a:t>
            </a:r>
          </a:p>
        </p:txBody>
      </p:sp>
      <p:sp>
        <p:nvSpPr>
          <p:cNvPr id="72" name="文字方塊 71">
            <a:extLst>
              <a:ext uri="{FF2B5EF4-FFF2-40B4-BE49-F238E27FC236}">
                <a16:creationId xmlns:a16="http://schemas.microsoft.com/office/drawing/2014/main" id="{1070ECB6-E7AA-4149-B0B1-0E3E4CECC00A}"/>
              </a:ext>
            </a:extLst>
          </p:cNvPr>
          <p:cNvSpPr txBox="1"/>
          <p:nvPr/>
        </p:nvSpPr>
        <p:spPr>
          <a:xfrm>
            <a:off x="5879939" y="4396770"/>
            <a:ext cx="2812978" cy="276999"/>
          </a:xfrm>
          <a:prstGeom prst="rect">
            <a:avLst/>
          </a:prstGeom>
          <a:noFill/>
        </p:spPr>
        <p:txBody>
          <a:bodyPr wrap="square" rtlCol="0">
            <a:spAutoFit/>
          </a:bodyPr>
          <a:lstStyle/>
          <a:p>
            <a:r>
              <a:rPr lang="en-US" altLang="zh-TW" sz="1200" b="1" dirty="0">
                <a:solidFill>
                  <a:srgbClr val="0070C0"/>
                </a:solidFill>
              </a:rPr>
              <a:t>Extended Advertising Event </a:t>
            </a:r>
            <a:r>
              <a:rPr lang="en-US" altLang="zh-TW" sz="1200" dirty="0">
                <a:solidFill>
                  <a:srgbClr val="0070C0"/>
                </a:solidFill>
              </a:rPr>
              <a:t>closed</a:t>
            </a:r>
          </a:p>
        </p:txBody>
      </p:sp>
      <p:cxnSp>
        <p:nvCxnSpPr>
          <p:cNvPr id="73" name="直線單箭頭接點 72">
            <a:extLst>
              <a:ext uri="{FF2B5EF4-FFF2-40B4-BE49-F238E27FC236}">
                <a16:creationId xmlns:a16="http://schemas.microsoft.com/office/drawing/2014/main" id="{1F263697-B038-49B7-B142-229526023A75}"/>
              </a:ext>
            </a:extLst>
          </p:cNvPr>
          <p:cNvCxnSpPr>
            <a:cxnSpLocks/>
          </p:cNvCxnSpPr>
          <p:nvPr/>
        </p:nvCxnSpPr>
        <p:spPr>
          <a:xfrm flipV="1">
            <a:off x="7972379" y="4176633"/>
            <a:ext cx="0" cy="23534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4" name="Shape 624">
            <a:extLst>
              <a:ext uri="{FF2B5EF4-FFF2-40B4-BE49-F238E27FC236}">
                <a16:creationId xmlns:a16="http://schemas.microsoft.com/office/drawing/2014/main" id="{CCD2A184-42DB-4CFC-9EE2-2FB033191072}"/>
              </a:ext>
            </a:extLst>
          </p:cNvPr>
          <p:cNvSpPr txBox="1">
            <a:spLocks noGrp="1"/>
          </p:cNvSpPr>
          <p:nvPr>
            <p:ph type="body" idx="1"/>
          </p:nvPr>
        </p:nvSpPr>
        <p:spPr>
          <a:xfrm>
            <a:off x="948244" y="1477371"/>
            <a:ext cx="8129967" cy="3138182"/>
          </a:xfrm>
          <a:prstGeom prst="rect">
            <a:avLst/>
          </a:prstGeom>
        </p:spPr>
        <p:txBody>
          <a:bodyPr lIns="91425" tIns="91425" rIns="91425" bIns="91425" anchor="t" anchorCtr="0">
            <a:noAutofit/>
          </a:bodyPr>
          <a:lstStyle/>
          <a:p>
            <a:pPr eaLnBrk="1" hangingPunct="1">
              <a:defRPr/>
            </a:pPr>
            <a:r>
              <a:rPr lang="en-US" altLang="zh-TW" sz="2000" dirty="0"/>
              <a:t>Providing additional advertisement data using AUX_CHAIN_IND</a:t>
            </a:r>
            <a:endParaRPr lang="zh-TW" altLang="zh-TW" sz="4800" kern="1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1725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Periodic Advertising</a:t>
            </a:r>
            <a:endParaRPr lang="zh-TW" dirty="0"/>
          </a:p>
        </p:txBody>
      </p:sp>
      <p:sp>
        <p:nvSpPr>
          <p:cNvPr id="624" name="Shape 624"/>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defRPr/>
            </a:pPr>
            <a:r>
              <a:rPr lang="en-US" altLang="zh-TW" sz="2400" dirty="0"/>
              <a:t>Bluetooth 5 introduces the ability to perform </a:t>
            </a:r>
            <a:r>
              <a:rPr lang="en-US" altLang="zh-TW" sz="2400" dirty="0">
                <a:solidFill>
                  <a:srgbClr val="FF0000"/>
                </a:solidFill>
              </a:rPr>
              <a:t>periodic and deterministic advertising</a:t>
            </a:r>
            <a:r>
              <a:rPr lang="en-US" altLang="zh-TW" sz="2400" dirty="0"/>
              <a:t>, which allows scanners to synchronize their scanning for packets with the schedule of the advertising device.</a:t>
            </a:r>
          </a:p>
          <a:p>
            <a:pPr eaLnBrk="1" hangingPunct="1">
              <a:defRPr/>
            </a:pPr>
            <a:endParaRPr lang="en-US" altLang="zh-TW" sz="2400" dirty="0"/>
          </a:p>
          <a:p>
            <a:pPr eaLnBrk="1" hangingPunct="1">
              <a:defRPr/>
            </a:pPr>
            <a:r>
              <a:rPr lang="en-US" altLang="zh-TW" sz="2400" dirty="0"/>
              <a:t>This can be a more power-efficient way to perform scanning </a:t>
            </a:r>
          </a:p>
          <a:p>
            <a:pPr lvl="1" eaLnBrk="1" hangingPunct="1">
              <a:defRPr/>
            </a:pPr>
            <a:r>
              <a:rPr lang="en-US" altLang="zh-TW" sz="2000" dirty="0">
                <a:solidFill>
                  <a:srgbClr val="FF0000"/>
                </a:solidFill>
                <a:latin typeface="Times New Roman" panose="02020603050405020304" pitchFamily="18" charset="0"/>
                <a:cs typeface="Times New Roman" panose="02020603050405020304" pitchFamily="18" charset="0"/>
              </a:rPr>
              <a:t>New uses of Bluetooth LE in connectionless scenarios.</a:t>
            </a:r>
            <a:endParaRPr lang="zh-TW" altLang="zh-TW" sz="2000" kern="100" dirty="0">
              <a:solidFill>
                <a:srgbClr val="FF0000"/>
              </a:solidFill>
              <a:latin typeface="Times New Roman" panose="02020603050405020304" pitchFamily="18"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123</a:t>
            </a:fld>
            <a:endParaRPr lang="zh-TW" dirty="0">
              <a:solidFill>
                <a:schemeClr val="dk1"/>
              </a:solidFill>
              <a:ea typeface="Tahoma"/>
              <a:sym typeface="Tahoma"/>
            </a:endParaRPr>
          </a:p>
        </p:txBody>
      </p:sp>
    </p:spTree>
    <p:extLst>
      <p:ext uri="{BB962C8B-B14F-4D97-AF65-F5344CB8AC3E}">
        <p14:creationId xmlns:p14="http://schemas.microsoft.com/office/powerpoint/2010/main" val="24189066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Periodic Advertising</a:t>
            </a:r>
            <a:endParaRPr lang="zh-TW" dirty="0"/>
          </a:p>
        </p:txBody>
      </p:sp>
      <p:sp>
        <p:nvSpPr>
          <p:cNvPr id="624" name="Shape 624"/>
          <p:cNvSpPr txBox="1">
            <a:spLocks noGrp="1"/>
          </p:cNvSpPr>
          <p:nvPr>
            <p:ph type="body" idx="1"/>
          </p:nvPr>
        </p:nvSpPr>
        <p:spPr>
          <a:xfrm>
            <a:off x="903225" y="1513283"/>
            <a:ext cx="7793100" cy="3086100"/>
          </a:xfrm>
          <a:prstGeom prst="rect">
            <a:avLst/>
          </a:prstGeom>
        </p:spPr>
        <p:txBody>
          <a:bodyPr lIns="91425" tIns="91425" rIns="91425" bIns="91425" anchor="t" anchorCtr="0">
            <a:noAutofit/>
          </a:bodyPr>
          <a:lstStyle/>
          <a:p>
            <a:pPr eaLnBrk="1" hangingPunct="1">
              <a:defRPr/>
            </a:pPr>
            <a:r>
              <a:rPr lang="en-US" altLang="zh-TW" sz="2400" dirty="0"/>
              <a:t>Periodic advertising enables the advertiser to send out changing advertisement data periodically and with a fixed interval, and one or multiple scanners can listen to it.</a:t>
            </a:r>
          </a:p>
          <a:p>
            <a:pPr eaLnBrk="1" hangingPunct="1">
              <a:defRPr/>
            </a:pPr>
            <a:endParaRPr lang="en-US" altLang="zh-TW" sz="2400" dirty="0"/>
          </a:p>
          <a:p>
            <a:pPr eaLnBrk="1" hangingPunct="1">
              <a:defRPr/>
            </a:pPr>
            <a:r>
              <a:rPr lang="en-US" altLang="zh-TW" sz="2400" dirty="0"/>
              <a:t>Periodic advertisement mode is indicated with the </a:t>
            </a:r>
            <a:r>
              <a:rPr lang="en-US" altLang="zh-TW" sz="2400" dirty="0">
                <a:solidFill>
                  <a:srgbClr val="FF0000"/>
                </a:solidFill>
              </a:rPr>
              <a:t>ADV_EXT_IND</a:t>
            </a:r>
            <a:r>
              <a:rPr lang="en-US" altLang="zh-TW" sz="2400" dirty="0"/>
              <a:t> packets, which point to </a:t>
            </a:r>
            <a:r>
              <a:rPr lang="en-US" altLang="zh-TW" sz="2400" dirty="0">
                <a:solidFill>
                  <a:srgbClr val="FF0000"/>
                </a:solidFill>
              </a:rPr>
              <a:t>AUX_ADV_IND </a:t>
            </a:r>
            <a:r>
              <a:rPr lang="en-US" altLang="zh-TW" sz="2400" dirty="0"/>
              <a:t>packet (interval, hopping sequence, advertiser address etc.)</a:t>
            </a:r>
            <a:endParaRPr lang="zh-TW" altLang="zh-TW" sz="2400" kern="100" dirty="0">
              <a:solidFill>
                <a:srgbClr val="FF0000"/>
              </a:solidFill>
              <a:latin typeface="Times New Roman" panose="02020603050405020304" pitchFamily="18"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124</a:t>
            </a:fld>
            <a:endParaRPr lang="zh-TW" dirty="0">
              <a:solidFill>
                <a:schemeClr val="dk1"/>
              </a:solidFill>
              <a:ea typeface="Tahoma"/>
              <a:sym typeface="Tahoma"/>
            </a:endParaRPr>
          </a:p>
        </p:txBody>
      </p:sp>
    </p:spTree>
    <p:extLst>
      <p:ext uri="{BB962C8B-B14F-4D97-AF65-F5344CB8AC3E}">
        <p14:creationId xmlns:p14="http://schemas.microsoft.com/office/powerpoint/2010/main" val="388939036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Periodic Advertising</a:t>
            </a:r>
            <a:endParaRPr lang="zh-TW" dirty="0"/>
          </a:p>
        </p:txBody>
      </p:sp>
      <p:sp>
        <p:nvSpPr>
          <p:cNvPr id="624" name="Shape 624"/>
          <p:cNvSpPr txBox="1">
            <a:spLocks noGrp="1"/>
          </p:cNvSpPr>
          <p:nvPr>
            <p:ph type="body" idx="1"/>
          </p:nvPr>
        </p:nvSpPr>
        <p:spPr>
          <a:xfrm>
            <a:off x="903225" y="1513283"/>
            <a:ext cx="7793100" cy="3086100"/>
          </a:xfrm>
          <a:prstGeom prst="rect">
            <a:avLst/>
          </a:prstGeom>
        </p:spPr>
        <p:txBody>
          <a:bodyPr lIns="91425" tIns="91425" rIns="91425" bIns="91425" anchor="t" anchorCtr="0">
            <a:noAutofit/>
          </a:bodyPr>
          <a:lstStyle/>
          <a:p>
            <a:pPr eaLnBrk="1" hangingPunct="1">
              <a:defRPr/>
            </a:pPr>
            <a:r>
              <a:rPr lang="en-US" altLang="zh-TW" sz="2400" dirty="0"/>
              <a:t>The advertiser will also send </a:t>
            </a:r>
            <a:r>
              <a:rPr lang="en-US" altLang="zh-TW" sz="2400" dirty="0">
                <a:solidFill>
                  <a:srgbClr val="FF0000"/>
                </a:solidFill>
              </a:rPr>
              <a:t>AUX_SYNC_IND</a:t>
            </a:r>
            <a:r>
              <a:rPr lang="en-US" altLang="zh-TW" sz="2400" dirty="0"/>
              <a:t> packets at the identified interval containing the actual periodic advertisement data.</a:t>
            </a:r>
          </a:p>
          <a:p>
            <a:pPr eaLnBrk="1" hangingPunct="1">
              <a:defRPr/>
            </a:pPr>
            <a:endParaRPr lang="en-US" altLang="zh-TW" sz="2400" kern="100" dirty="0">
              <a:solidFill>
                <a:srgbClr val="FF0000"/>
              </a:solidFill>
              <a:latin typeface="Times New Roman" panose="02020603050405020304" pitchFamily="18" charset="0"/>
              <a:cs typeface="Times New Roman" panose="02020603050405020304" pitchFamily="18" charset="0"/>
            </a:endParaRPr>
          </a:p>
          <a:p>
            <a:pPr eaLnBrk="1" hangingPunct="1">
              <a:defRPr/>
            </a:pPr>
            <a:r>
              <a:rPr lang="en-US" altLang="zh-TW" sz="2400" dirty="0"/>
              <a:t>The advertiser will periodically send new </a:t>
            </a:r>
            <a:r>
              <a:rPr lang="en-US" altLang="zh-TW" sz="2400" dirty="0">
                <a:solidFill>
                  <a:srgbClr val="FF0000"/>
                </a:solidFill>
              </a:rPr>
              <a:t>ADV_EXT_IND </a:t>
            </a:r>
            <a:r>
              <a:rPr lang="en-US" altLang="zh-TW" sz="2400" dirty="0"/>
              <a:t>packets, so that new scanners can synchronize to the data stream or existing scanners can resume a lost sync.</a:t>
            </a:r>
            <a:endParaRPr lang="zh-TW" altLang="zh-TW" sz="4000" kern="100" dirty="0">
              <a:solidFill>
                <a:srgbClr val="FF0000"/>
              </a:solidFill>
              <a:latin typeface="Times New Roman" panose="02020603050405020304" pitchFamily="18"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125</a:t>
            </a:fld>
            <a:endParaRPr lang="zh-TW" dirty="0">
              <a:solidFill>
                <a:schemeClr val="dk1"/>
              </a:solidFill>
              <a:ea typeface="Tahoma"/>
              <a:sym typeface="Tahoma"/>
            </a:endParaRPr>
          </a:p>
        </p:txBody>
      </p:sp>
    </p:spTree>
    <p:extLst>
      <p:ext uri="{BB962C8B-B14F-4D97-AF65-F5344CB8AC3E}">
        <p14:creationId xmlns:p14="http://schemas.microsoft.com/office/powerpoint/2010/main" val="314267038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Periodic Advertising</a:t>
            </a:r>
            <a:endParaRPr lang="zh-TW"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126</a:t>
            </a:fld>
            <a:endParaRPr lang="zh-TW" dirty="0">
              <a:solidFill>
                <a:schemeClr val="dk1"/>
              </a:solidFill>
              <a:ea typeface="Tahoma"/>
              <a:sym typeface="Tahoma"/>
            </a:endParaRPr>
          </a:p>
        </p:txBody>
      </p:sp>
      <p:grpSp>
        <p:nvGrpSpPr>
          <p:cNvPr id="586" name="群組 585">
            <a:extLst>
              <a:ext uri="{FF2B5EF4-FFF2-40B4-BE49-F238E27FC236}">
                <a16:creationId xmlns:a16="http://schemas.microsoft.com/office/drawing/2014/main" id="{761DE7F1-B289-4A62-80E9-8E9712994353}"/>
              </a:ext>
            </a:extLst>
          </p:cNvPr>
          <p:cNvGrpSpPr/>
          <p:nvPr/>
        </p:nvGrpSpPr>
        <p:grpSpPr>
          <a:xfrm>
            <a:off x="271462" y="2015065"/>
            <a:ext cx="8601075" cy="2667662"/>
            <a:chOff x="236220" y="1714500"/>
            <a:chExt cx="8601075" cy="2667662"/>
          </a:xfrm>
        </p:grpSpPr>
        <p:sp>
          <p:nvSpPr>
            <p:cNvPr id="5" name="矩形 4">
              <a:extLst>
                <a:ext uri="{FF2B5EF4-FFF2-40B4-BE49-F238E27FC236}">
                  <a16:creationId xmlns:a16="http://schemas.microsoft.com/office/drawing/2014/main" id="{E87CBEF0-2A85-44F4-B5C7-8C3FDD8A405F}"/>
                </a:ext>
              </a:extLst>
            </p:cNvPr>
            <p:cNvSpPr/>
            <p:nvPr/>
          </p:nvSpPr>
          <p:spPr>
            <a:xfrm>
              <a:off x="236220" y="1714500"/>
              <a:ext cx="973455" cy="25908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ADV_EXT_IND</a:t>
              </a:r>
              <a:endParaRPr lang="zh-TW" altLang="en-US" sz="900" b="1" dirty="0">
                <a:solidFill>
                  <a:schemeClr val="tx1"/>
                </a:solidFill>
              </a:endParaRPr>
            </a:p>
          </p:txBody>
        </p:sp>
        <p:sp>
          <p:nvSpPr>
            <p:cNvPr id="8" name="矩形 7">
              <a:extLst>
                <a:ext uri="{FF2B5EF4-FFF2-40B4-BE49-F238E27FC236}">
                  <a16:creationId xmlns:a16="http://schemas.microsoft.com/office/drawing/2014/main" id="{82478C2C-F940-4DE3-84AE-37A643AA5B72}"/>
                </a:ext>
              </a:extLst>
            </p:cNvPr>
            <p:cNvSpPr/>
            <p:nvPr/>
          </p:nvSpPr>
          <p:spPr>
            <a:xfrm>
              <a:off x="1371599" y="1714500"/>
              <a:ext cx="973456" cy="25908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ADV_EXT_IND</a:t>
              </a:r>
              <a:endParaRPr lang="zh-TW" altLang="en-US" sz="900" b="1" dirty="0">
                <a:solidFill>
                  <a:schemeClr val="tx1"/>
                </a:solidFill>
              </a:endParaRPr>
            </a:p>
          </p:txBody>
        </p:sp>
        <p:sp>
          <p:nvSpPr>
            <p:cNvPr id="9" name="矩形 8">
              <a:extLst>
                <a:ext uri="{FF2B5EF4-FFF2-40B4-BE49-F238E27FC236}">
                  <a16:creationId xmlns:a16="http://schemas.microsoft.com/office/drawing/2014/main" id="{D692D592-009C-4272-A4C6-D8F1DC2B4F11}"/>
                </a:ext>
              </a:extLst>
            </p:cNvPr>
            <p:cNvSpPr/>
            <p:nvPr/>
          </p:nvSpPr>
          <p:spPr>
            <a:xfrm>
              <a:off x="2506980" y="1714500"/>
              <a:ext cx="973452" cy="25908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ADV_EXT_IND</a:t>
              </a:r>
              <a:endParaRPr lang="zh-TW" altLang="en-US" sz="900" b="1" dirty="0">
                <a:solidFill>
                  <a:schemeClr val="tx1"/>
                </a:solidFill>
              </a:endParaRPr>
            </a:p>
          </p:txBody>
        </p:sp>
        <p:cxnSp>
          <p:nvCxnSpPr>
            <p:cNvPr id="7" name="直線單箭頭接點 6">
              <a:extLst>
                <a:ext uri="{FF2B5EF4-FFF2-40B4-BE49-F238E27FC236}">
                  <a16:creationId xmlns:a16="http://schemas.microsoft.com/office/drawing/2014/main" id="{819CA762-35C6-4764-9035-E7C5E3046234}"/>
                </a:ext>
              </a:extLst>
            </p:cNvPr>
            <p:cNvCxnSpPr>
              <a:cxnSpLocks/>
            </p:cNvCxnSpPr>
            <p:nvPr/>
          </p:nvCxnSpPr>
          <p:spPr>
            <a:xfrm>
              <a:off x="236220" y="2647993"/>
              <a:ext cx="11353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307E2403-6532-438C-8122-9053D8230B6E}"/>
                </a:ext>
              </a:extLst>
            </p:cNvPr>
            <p:cNvCxnSpPr>
              <a:cxnSpLocks/>
            </p:cNvCxnSpPr>
            <p:nvPr/>
          </p:nvCxnSpPr>
          <p:spPr>
            <a:xfrm>
              <a:off x="1371600" y="2647993"/>
              <a:ext cx="11353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EA72D1DF-3380-430F-AF0E-0C62A84618DB}"/>
                </a:ext>
              </a:extLst>
            </p:cNvPr>
            <p:cNvCxnSpPr>
              <a:cxnSpLocks/>
            </p:cNvCxnSpPr>
            <p:nvPr/>
          </p:nvCxnSpPr>
          <p:spPr>
            <a:xfrm>
              <a:off x="236220" y="2065020"/>
              <a:ext cx="762762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35F82E5E-31B5-4A6C-BF40-D8E38C662E5D}"/>
                </a:ext>
              </a:extLst>
            </p:cNvPr>
            <p:cNvSpPr txBox="1"/>
            <p:nvPr/>
          </p:nvSpPr>
          <p:spPr>
            <a:xfrm>
              <a:off x="433125" y="2354488"/>
              <a:ext cx="638316" cy="246221"/>
            </a:xfrm>
            <a:prstGeom prst="rect">
              <a:avLst/>
            </a:prstGeom>
            <a:noFill/>
          </p:spPr>
          <p:txBody>
            <a:bodyPr wrap="none" rtlCol="0">
              <a:spAutoFit/>
            </a:bodyPr>
            <a:lstStyle/>
            <a:p>
              <a:r>
                <a:rPr lang="zh-TW" altLang="en-US" sz="1000" dirty="0"/>
                <a:t>≦ </a:t>
              </a:r>
              <a:r>
                <a:rPr lang="en-US" altLang="zh-TW" sz="1000" dirty="0"/>
                <a:t>10</a:t>
              </a:r>
              <a:r>
                <a:rPr lang="zh-TW" altLang="en-US" sz="1000" dirty="0"/>
                <a:t> </a:t>
              </a:r>
              <a:r>
                <a:rPr lang="en-US" altLang="zh-TW" sz="1000" dirty="0"/>
                <a:t>ms</a:t>
              </a:r>
              <a:endParaRPr lang="zh-TW" altLang="en-US" sz="1000" dirty="0"/>
            </a:p>
          </p:txBody>
        </p:sp>
        <p:sp>
          <p:nvSpPr>
            <p:cNvPr id="18" name="文字方塊 17">
              <a:extLst>
                <a:ext uri="{FF2B5EF4-FFF2-40B4-BE49-F238E27FC236}">
                  <a16:creationId xmlns:a16="http://schemas.microsoft.com/office/drawing/2014/main" id="{6B54FF88-EE76-4A43-92B9-20BDA8772541}"/>
                </a:ext>
              </a:extLst>
            </p:cNvPr>
            <p:cNvSpPr txBox="1"/>
            <p:nvPr/>
          </p:nvSpPr>
          <p:spPr>
            <a:xfrm>
              <a:off x="1590678" y="2354229"/>
              <a:ext cx="638316" cy="246221"/>
            </a:xfrm>
            <a:prstGeom prst="rect">
              <a:avLst/>
            </a:prstGeom>
            <a:noFill/>
          </p:spPr>
          <p:txBody>
            <a:bodyPr wrap="none" rtlCol="0">
              <a:spAutoFit/>
            </a:bodyPr>
            <a:lstStyle/>
            <a:p>
              <a:r>
                <a:rPr lang="zh-TW" altLang="en-US" sz="1000" dirty="0"/>
                <a:t>≦ </a:t>
              </a:r>
              <a:r>
                <a:rPr lang="en-US" altLang="zh-TW" sz="1000" dirty="0"/>
                <a:t>10</a:t>
              </a:r>
              <a:r>
                <a:rPr lang="zh-TW" altLang="en-US" sz="1000" dirty="0"/>
                <a:t> </a:t>
              </a:r>
              <a:r>
                <a:rPr lang="en-US" altLang="zh-TW" sz="1000" dirty="0"/>
                <a:t>ms</a:t>
              </a:r>
              <a:endParaRPr lang="zh-TW" altLang="en-US" sz="1000" dirty="0"/>
            </a:p>
          </p:txBody>
        </p:sp>
        <p:cxnSp>
          <p:nvCxnSpPr>
            <p:cNvPr id="17" name="直線接點 16">
              <a:extLst>
                <a:ext uri="{FF2B5EF4-FFF2-40B4-BE49-F238E27FC236}">
                  <a16:creationId xmlns:a16="http://schemas.microsoft.com/office/drawing/2014/main" id="{5CA3C78B-91C2-46C9-88E5-E4F73E51553C}"/>
                </a:ext>
              </a:extLst>
            </p:cNvPr>
            <p:cNvCxnSpPr>
              <a:cxnSpLocks/>
            </p:cNvCxnSpPr>
            <p:nvPr/>
          </p:nvCxnSpPr>
          <p:spPr>
            <a:xfrm flipH="1">
              <a:off x="1371600" y="1973580"/>
              <a:ext cx="1" cy="1289531"/>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3007F433-C3B8-4846-9D34-AA5768C9B7BF}"/>
                </a:ext>
              </a:extLst>
            </p:cNvPr>
            <p:cNvCxnSpPr>
              <a:cxnSpLocks/>
            </p:cNvCxnSpPr>
            <p:nvPr/>
          </p:nvCxnSpPr>
          <p:spPr>
            <a:xfrm>
              <a:off x="2505757" y="1982495"/>
              <a:ext cx="1223" cy="1280616"/>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0370F567-FD02-4F98-B9E9-D4E39ED5AF05}"/>
                </a:ext>
              </a:extLst>
            </p:cNvPr>
            <p:cNvCxnSpPr>
              <a:cxnSpLocks/>
            </p:cNvCxnSpPr>
            <p:nvPr/>
          </p:nvCxnSpPr>
          <p:spPr>
            <a:xfrm>
              <a:off x="243044" y="3259727"/>
              <a:ext cx="9734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54C5013-6ED9-4DA8-86A4-0830DAC7CA6F}"/>
                </a:ext>
              </a:extLst>
            </p:cNvPr>
            <p:cNvCxnSpPr>
              <a:cxnSpLocks/>
            </p:cNvCxnSpPr>
            <p:nvPr/>
          </p:nvCxnSpPr>
          <p:spPr>
            <a:xfrm>
              <a:off x="1378424" y="3259727"/>
              <a:ext cx="9734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E6B8A72E-1F6C-40CD-9952-77FA5913F9EC}"/>
                </a:ext>
              </a:extLst>
            </p:cNvPr>
            <p:cNvCxnSpPr>
              <a:cxnSpLocks/>
            </p:cNvCxnSpPr>
            <p:nvPr/>
          </p:nvCxnSpPr>
          <p:spPr>
            <a:xfrm>
              <a:off x="1209675" y="1981357"/>
              <a:ext cx="6824" cy="1281754"/>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5F7FDD43-2580-4B3E-A999-9456FB3D106D}"/>
                </a:ext>
              </a:extLst>
            </p:cNvPr>
            <p:cNvCxnSpPr>
              <a:cxnSpLocks/>
            </p:cNvCxnSpPr>
            <p:nvPr/>
          </p:nvCxnSpPr>
          <p:spPr>
            <a:xfrm>
              <a:off x="2345055" y="1981357"/>
              <a:ext cx="6824" cy="1281754"/>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45178109-1224-4E34-9BAA-D32DF64974BB}"/>
                </a:ext>
              </a:extLst>
            </p:cNvPr>
            <p:cNvSpPr txBox="1"/>
            <p:nvPr/>
          </p:nvSpPr>
          <p:spPr>
            <a:xfrm>
              <a:off x="345791" y="3039208"/>
              <a:ext cx="829073" cy="230832"/>
            </a:xfrm>
            <a:prstGeom prst="rect">
              <a:avLst/>
            </a:prstGeom>
            <a:noFill/>
          </p:spPr>
          <p:txBody>
            <a:bodyPr wrap="none" rtlCol="0">
              <a:spAutoFit/>
            </a:bodyPr>
            <a:lstStyle/>
            <a:p>
              <a:r>
                <a:rPr lang="en-US" altLang="zh-TW" sz="900" b="1" dirty="0">
                  <a:solidFill>
                    <a:schemeClr val="tx1">
                      <a:lumMod val="65000"/>
                      <a:lumOff val="35000"/>
                    </a:schemeClr>
                  </a:solidFill>
                </a:rPr>
                <a:t>Adv_idx=37</a:t>
              </a:r>
              <a:endParaRPr lang="zh-TW" altLang="en-US" sz="900" b="1" dirty="0">
                <a:solidFill>
                  <a:schemeClr val="tx1">
                    <a:lumMod val="65000"/>
                    <a:lumOff val="35000"/>
                  </a:schemeClr>
                </a:solidFill>
              </a:endParaRPr>
            </a:p>
          </p:txBody>
        </p:sp>
        <p:sp>
          <p:nvSpPr>
            <p:cNvPr id="33" name="文字方塊 32">
              <a:extLst>
                <a:ext uri="{FF2B5EF4-FFF2-40B4-BE49-F238E27FC236}">
                  <a16:creationId xmlns:a16="http://schemas.microsoft.com/office/drawing/2014/main" id="{82696326-D68C-4DB1-BE2C-303C44E6BF05}"/>
                </a:ext>
              </a:extLst>
            </p:cNvPr>
            <p:cNvSpPr txBox="1"/>
            <p:nvPr/>
          </p:nvSpPr>
          <p:spPr>
            <a:xfrm>
              <a:off x="1472925" y="3039208"/>
              <a:ext cx="829073" cy="230832"/>
            </a:xfrm>
            <a:prstGeom prst="rect">
              <a:avLst/>
            </a:prstGeom>
            <a:noFill/>
          </p:spPr>
          <p:txBody>
            <a:bodyPr wrap="none" rtlCol="0">
              <a:spAutoFit/>
            </a:bodyPr>
            <a:lstStyle/>
            <a:p>
              <a:r>
                <a:rPr lang="en-US" altLang="zh-TW" sz="900" b="1" dirty="0">
                  <a:solidFill>
                    <a:schemeClr val="tx1">
                      <a:lumMod val="65000"/>
                      <a:lumOff val="35000"/>
                    </a:schemeClr>
                  </a:solidFill>
                </a:rPr>
                <a:t>Adv_idx=38</a:t>
              </a:r>
              <a:endParaRPr lang="zh-TW" altLang="en-US" sz="900" b="1" dirty="0">
                <a:solidFill>
                  <a:schemeClr val="tx1">
                    <a:lumMod val="65000"/>
                    <a:lumOff val="35000"/>
                  </a:schemeClr>
                </a:solidFill>
              </a:endParaRPr>
            </a:p>
          </p:txBody>
        </p:sp>
        <p:cxnSp>
          <p:nvCxnSpPr>
            <p:cNvPr id="34" name="直線單箭頭接點 33">
              <a:extLst>
                <a:ext uri="{FF2B5EF4-FFF2-40B4-BE49-F238E27FC236}">
                  <a16:creationId xmlns:a16="http://schemas.microsoft.com/office/drawing/2014/main" id="{FD12B19E-8815-4385-9FE4-2EE02B8B5368}"/>
                </a:ext>
              </a:extLst>
            </p:cNvPr>
            <p:cNvCxnSpPr>
              <a:cxnSpLocks/>
            </p:cNvCxnSpPr>
            <p:nvPr/>
          </p:nvCxnSpPr>
          <p:spPr>
            <a:xfrm>
              <a:off x="2512581" y="3258493"/>
              <a:ext cx="9734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234121FB-6D35-4AB7-B9A9-0E7C1DF9678C}"/>
                </a:ext>
              </a:extLst>
            </p:cNvPr>
            <p:cNvCxnSpPr>
              <a:cxnSpLocks/>
            </p:cNvCxnSpPr>
            <p:nvPr/>
          </p:nvCxnSpPr>
          <p:spPr>
            <a:xfrm>
              <a:off x="3479212" y="1978654"/>
              <a:ext cx="6821" cy="1776473"/>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F6056ED6-B07A-4C44-BE5A-F2A197B70994}"/>
                </a:ext>
              </a:extLst>
            </p:cNvPr>
            <p:cNvSpPr txBox="1"/>
            <p:nvPr/>
          </p:nvSpPr>
          <p:spPr>
            <a:xfrm>
              <a:off x="2595183" y="3039208"/>
              <a:ext cx="829073" cy="230832"/>
            </a:xfrm>
            <a:prstGeom prst="rect">
              <a:avLst/>
            </a:prstGeom>
            <a:noFill/>
          </p:spPr>
          <p:txBody>
            <a:bodyPr wrap="none" rtlCol="0">
              <a:spAutoFit/>
            </a:bodyPr>
            <a:lstStyle/>
            <a:p>
              <a:r>
                <a:rPr lang="en-US" altLang="zh-TW" sz="900" b="1" dirty="0">
                  <a:solidFill>
                    <a:schemeClr val="tx1">
                      <a:lumMod val="65000"/>
                      <a:lumOff val="35000"/>
                    </a:schemeClr>
                  </a:solidFill>
                </a:rPr>
                <a:t>Adv_idx=39</a:t>
              </a:r>
              <a:endParaRPr lang="zh-TW" altLang="en-US" sz="900" b="1" dirty="0">
                <a:solidFill>
                  <a:schemeClr val="tx1">
                    <a:lumMod val="65000"/>
                    <a:lumOff val="35000"/>
                  </a:schemeClr>
                </a:solidFill>
              </a:endParaRPr>
            </a:p>
          </p:txBody>
        </p:sp>
        <p:sp>
          <p:nvSpPr>
            <p:cNvPr id="38" name="矩形 37">
              <a:extLst>
                <a:ext uri="{FF2B5EF4-FFF2-40B4-BE49-F238E27FC236}">
                  <a16:creationId xmlns:a16="http://schemas.microsoft.com/office/drawing/2014/main" id="{3D1E54A9-7F27-4278-BF4F-C4225709EC08}"/>
                </a:ext>
              </a:extLst>
            </p:cNvPr>
            <p:cNvSpPr/>
            <p:nvPr/>
          </p:nvSpPr>
          <p:spPr>
            <a:xfrm>
              <a:off x="4210608" y="2924655"/>
              <a:ext cx="1011595" cy="259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AUX_ADV_IND</a:t>
              </a:r>
              <a:endParaRPr lang="zh-TW" altLang="en-US" sz="900" b="1" dirty="0">
                <a:solidFill>
                  <a:schemeClr val="tx1"/>
                </a:solidFill>
              </a:endParaRPr>
            </a:p>
          </p:txBody>
        </p:sp>
        <p:cxnSp>
          <p:nvCxnSpPr>
            <p:cNvPr id="39" name="直線單箭頭接點 38">
              <a:extLst>
                <a:ext uri="{FF2B5EF4-FFF2-40B4-BE49-F238E27FC236}">
                  <a16:creationId xmlns:a16="http://schemas.microsoft.com/office/drawing/2014/main" id="{E11D0790-EBBD-4DCD-BFE0-CE8420EE4B1B}"/>
                </a:ext>
              </a:extLst>
            </p:cNvPr>
            <p:cNvCxnSpPr>
              <a:cxnSpLocks/>
            </p:cNvCxnSpPr>
            <p:nvPr/>
          </p:nvCxnSpPr>
          <p:spPr>
            <a:xfrm>
              <a:off x="3486036" y="3748254"/>
              <a:ext cx="71747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字方塊 41">
              <a:extLst>
                <a:ext uri="{FF2B5EF4-FFF2-40B4-BE49-F238E27FC236}">
                  <a16:creationId xmlns:a16="http://schemas.microsoft.com/office/drawing/2014/main" id="{1639359F-DE07-43E1-B539-0CD448D8404B}"/>
                </a:ext>
              </a:extLst>
            </p:cNvPr>
            <p:cNvSpPr txBox="1"/>
            <p:nvPr/>
          </p:nvSpPr>
          <p:spPr>
            <a:xfrm>
              <a:off x="3471614" y="3493174"/>
              <a:ext cx="736099" cy="230832"/>
            </a:xfrm>
            <a:prstGeom prst="rect">
              <a:avLst/>
            </a:prstGeom>
            <a:noFill/>
          </p:spPr>
          <p:txBody>
            <a:bodyPr wrap="none" rtlCol="0">
              <a:spAutoFit/>
            </a:bodyPr>
            <a:lstStyle/>
            <a:p>
              <a:r>
                <a:rPr lang="zh-TW" altLang="en-US" sz="900" dirty="0">
                  <a:solidFill>
                    <a:schemeClr val="tx1"/>
                  </a:solidFill>
                </a:rPr>
                <a:t>≧ </a:t>
              </a:r>
              <a:r>
                <a:rPr lang="en-US" altLang="zh-TW" sz="900" dirty="0">
                  <a:solidFill>
                    <a:schemeClr val="tx1"/>
                  </a:solidFill>
                </a:rPr>
                <a:t>T_MAFS</a:t>
              </a:r>
              <a:endParaRPr lang="zh-TW" altLang="en-US" sz="900" dirty="0">
                <a:solidFill>
                  <a:schemeClr val="tx1"/>
                </a:solidFill>
              </a:endParaRPr>
            </a:p>
          </p:txBody>
        </p:sp>
        <p:cxnSp>
          <p:nvCxnSpPr>
            <p:cNvPr id="44" name="直線接點 43">
              <a:extLst>
                <a:ext uri="{FF2B5EF4-FFF2-40B4-BE49-F238E27FC236}">
                  <a16:creationId xmlns:a16="http://schemas.microsoft.com/office/drawing/2014/main" id="{634D4073-B583-44A7-8031-DF433D76A201}"/>
                </a:ext>
              </a:extLst>
            </p:cNvPr>
            <p:cNvCxnSpPr>
              <a:cxnSpLocks/>
            </p:cNvCxnSpPr>
            <p:nvPr/>
          </p:nvCxnSpPr>
          <p:spPr>
            <a:xfrm flipH="1" flipV="1">
              <a:off x="4211917" y="3206593"/>
              <a:ext cx="4806" cy="541661"/>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47365B5D-D59B-4A8D-AFFA-3DC4937EC6FD}"/>
                </a:ext>
              </a:extLst>
            </p:cNvPr>
            <p:cNvCxnSpPr>
              <a:cxnSpLocks/>
            </p:cNvCxnSpPr>
            <p:nvPr/>
          </p:nvCxnSpPr>
          <p:spPr>
            <a:xfrm flipV="1">
              <a:off x="5222203" y="3205174"/>
              <a:ext cx="1" cy="549953"/>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80B02EB2-78C3-4E5C-92CD-F9DCB64EA3C3}"/>
                </a:ext>
              </a:extLst>
            </p:cNvPr>
            <p:cNvCxnSpPr>
              <a:cxnSpLocks/>
            </p:cNvCxnSpPr>
            <p:nvPr/>
          </p:nvCxnSpPr>
          <p:spPr>
            <a:xfrm>
              <a:off x="4220086" y="3748479"/>
              <a:ext cx="10089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文字方塊 49">
              <a:extLst>
                <a:ext uri="{FF2B5EF4-FFF2-40B4-BE49-F238E27FC236}">
                  <a16:creationId xmlns:a16="http://schemas.microsoft.com/office/drawing/2014/main" id="{AF3D4C1D-27CF-4F50-BBE0-A4A01DA11C8C}"/>
                </a:ext>
              </a:extLst>
            </p:cNvPr>
            <p:cNvSpPr txBox="1"/>
            <p:nvPr/>
          </p:nvSpPr>
          <p:spPr>
            <a:xfrm>
              <a:off x="4288056" y="3493174"/>
              <a:ext cx="918841" cy="230832"/>
            </a:xfrm>
            <a:prstGeom prst="rect">
              <a:avLst/>
            </a:prstGeom>
            <a:noFill/>
          </p:spPr>
          <p:txBody>
            <a:bodyPr wrap="none" rtlCol="0">
              <a:spAutoFit/>
            </a:bodyPr>
            <a:lstStyle/>
            <a:p>
              <a:r>
                <a:rPr lang="en-US" altLang="zh-TW" sz="900" b="1" dirty="0">
                  <a:solidFill>
                    <a:schemeClr val="tx1">
                      <a:lumMod val="65000"/>
                      <a:lumOff val="35000"/>
                    </a:schemeClr>
                  </a:solidFill>
                </a:rPr>
                <a:t>SAdv_idx=(x)</a:t>
              </a:r>
              <a:endParaRPr lang="zh-TW" altLang="en-US" sz="900" b="1" dirty="0">
                <a:solidFill>
                  <a:schemeClr val="tx1">
                    <a:lumMod val="65000"/>
                    <a:lumOff val="35000"/>
                  </a:schemeClr>
                </a:solidFill>
              </a:endParaRPr>
            </a:p>
          </p:txBody>
        </p:sp>
        <p:sp>
          <p:nvSpPr>
            <p:cNvPr id="51" name="文字方塊 50">
              <a:extLst>
                <a:ext uri="{FF2B5EF4-FFF2-40B4-BE49-F238E27FC236}">
                  <a16:creationId xmlns:a16="http://schemas.microsoft.com/office/drawing/2014/main" id="{2C8D1B66-67E0-4159-91D2-3107BD81C578}"/>
                </a:ext>
              </a:extLst>
            </p:cNvPr>
            <p:cNvSpPr txBox="1"/>
            <p:nvPr/>
          </p:nvSpPr>
          <p:spPr>
            <a:xfrm>
              <a:off x="3746082" y="1817977"/>
              <a:ext cx="941283" cy="253916"/>
            </a:xfrm>
            <a:prstGeom prst="rect">
              <a:avLst/>
            </a:prstGeom>
            <a:noFill/>
          </p:spPr>
          <p:txBody>
            <a:bodyPr wrap="none" rtlCol="0">
              <a:spAutoFit/>
            </a:bodyPr>
            <a:lstStyle/>
            <a:p>
              <a:r>
                <a:rPr lang="en-US" altLang="zh-TW" sz="1050" b="1" dirty="0">
                  <a:solidFill>
                    <a:schemeClr val="tx1"/>
                  </a:solidFill>
                </a:rPr>
                <a:t>T_advEvent</a:t>
              </a:r>
              <a:endParaRPr lang="zh-TW" altLang="en-US" sz="1050" b="1" dirty="0">
                <a:solidFill>
                  <a:schemeClr val="tx1"/>
                </a:solidFill>
              </a:endParaRPr>
            </a:p>
          </p:txBody>
        </p:sp>
        <p:sp>
          <p:nvSpPr>
            <p:cNvPr id="55" name="矩形 54">
              <a:extLst>
                <a:ext uri="{FF2B5EF4-FFF2-40B4-BE49-F238E27FC236}">
                  <a16:creationId xmlns:a16="http://schemas.microsoft.com/office/drawing/2014/main" id="{AE7ED86B-A91C-46B3-B89C-9C70FF0DC9C4}"/>
                </a:ext>
              </a:extLst>
            </p:cNvPr>
            <p:cNvSpPr/>
            <p:nvPr/>
          </p:nvSpPr>
          <p:spPr>
            <a:xfrm>
              <a:off x="7863840" y="1719574"/>
              <a:ext cx="973455" cy="25908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tx1"/>
                  </a:solidFill>
                </a:rPr>
                <a:t>ADV_EXT_IND</a:t>
              </a:r>
              <a:endParaRPr lang="zh-TW" altLang="en-US" sz="900" b="1" dirty="0">
                <a:solidFill>
                  <a:schemeClr val="tx1"/>
                </a:solidFill>
              </a:endParaRPr>
            </a:p>
          </p:txBody>
        </p:sp>
        <p:cxnSp>
          <p:nvCxnSpPr>
            <p:cNvPr id="56" name="直線單箭頭接點 55">
              <a:extLst>
                <a:ext uri="{FF2B5EF4-FFF2-40B4-BE49-F238E27FC236}">
                  <a16:creationId xmlns:a16="http://schemas.microsoft.com/office/drawing/2014/main" id="{0A000002-E941-4AEA-9E19-EF38EFC2719B}"/>
                </a:ext>
              </a:extLst>
            </p:cNvPr>
            <p:cNvCxnSpPr>
              <a:cxnSpLocks/>
            </p:cNvCxnSpPr>
            <p:nvPr/>
          </p:nvCxnSpPr>
          <p:spPr>
            <a:xfrm>
              <a:off x="7863840" y="2723139"/>
              <a:ext cx="97345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CDF73D5E-782D-42E4-8A7F-2C1585D41A9A}"/>
                </a:ext>
              </a:extLst>
            </p:cNvPr>
            <p:cNvCxnSpPr>
              <a:cxnSpLocks/>
            </p:cNvCxnSpPr>
            <p:nvPr/>
          </p:nvCxnSpPr>
          <p:spPr>
            <a:xfrm>
              <a:off x="8837295" y="1986431"/>
              <a:ext cx="0" cy="73670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43B87408-C1CC-4500-AEE8-355EF4F145A5}"/>
                </a:ext>
              </a:extLst>
            </p:cNvPr>
            <p:cNvCxnSpPr>
              <a:cxnSpLocks/>
            </p:cNvCxnSpPr>
            <p:nvPr/>
          </p:nvCxnSpPr>
          <p:spPr>
            <a:xfrm>
              <a:off x="7863840" y="1988453"/>
              <a:ext cx="0" cy="73670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2" name="文字方塊 61">
              <a:extLst>
                <a:ext uri="{FF2B5EF4-FFF2-40B4-BE49-F238E27FC236}">
                  <a16:creationId xmlns:a16="http://schemas.microsoft.com/office/drawing/2014/main" id="{68CC5948-DCAC-4E85-ACAF-D986C301F8E7}"/>
                </a:ext>
              </a:extLst>
            </p:cNvPr>
            <p:cNvSpPr txBox="1"/>
            <p:nvPr/>
          </p:nvSpPr>
          <p:spPr>
            <a:xfrm>
              <a:off x="7936030" y="2470558"/>
              <a:ext cx="829073" cy="230832"/>
            </a:xfrm>
            <a:prstGeom prst="rect">
              <a:avLst/>
            </a:prstGeom>
            <a:noFill/>
          </p:spPr>
          <p:txBody>
            <a:bodyPr wrap="none" rtlCol="0">
              <a:spAutoFit/>
            </a:bodyPr>
            <a:lstStyle/>
            <a:p>
              <a:r>
                <a:rPr lang="en-US" altLang="zh-TW" sz="900" b="1" dirty="0">
                  <a:solidFill>
                    <a:schemeClr val="tx1">
                      <a:lumMod val="65000"/>
                      <a:lumOff val="35000"/>
                    </a:schemeClr>
                  </a:solidFill>
                </a:rPr>
                <a:t>Adv_idx=37</a:t>
              </a:r>
              <a:endParaRPr lang="zh-TW" altLang="en-US" sz="900" b="1" dirty="0">
                <a:solidFill>
                  <a:schemeClr val="tx1">
                    <a:lumMod val="65000"/>
                    <a:lumOff val="35000"/>
                  </a:schemeClr>
                </a:solidFill>
              </a:endParaRPr>
            </a:p>
          </p:txBody>
        </p:sp>
        <p:sp>
          <p:nvSpPr>
            <p:cNvPr id="74" name="矩形 73">
              <a:extLst>
                <a:ext uri="{FF2B5EF4-FFF2-40B4-BE49-F238E27FC236}">
                  <a16:creationId xmlns:a16="http://schemas.microsoft.com/office/drawing/2014/main" id="{84003307-1FAC-4F5B-9C8C-57D389ABD7FF}"/>
                </a:ext>
              </a:extLst>
            </p:cNvPr>
            <p:cNvSpPr/>
            <p:nvPr/>
          </p:nvSpPr>
          <p:spPr>
            <a:xfrm>
              <a:off x="5593644" y="2915610"/>
              <a:ext cx="1078429" cy="259080"/>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b="1" dirty="0">
                  <a:solidFill>
                    <a:schemeClr val="bg1"/>
                  </a:solidFill>
                </a:rPr>
                <a:t>AUX_SYNC_IND</a:t>
              </a:r>
              <a:endParaRPr lang="zh-TW" altLang="en-US" sz="900" b="1" dirty="0">
                <a:solidFill>
                  <a:schemeClr val="bg1"/>
                </a:solidFill>
              </a:endParaRPr>
            </a:p>
          </p:txBody>
        </p:sp>
        <p:cxnSp>
          <p:nvCxnSpPr>
            <p:cNvPr id="76" name="直線接點 75">
              <a:extLst>
                <a:ext uri="{FF2B5EF4-FFF2-40B4-BE49-F238E27FC236}">
                  <a16:creationId xmlns:a16="http://schemas.microsoft.com/office/drawing/2014/main" id="{EC7AC9C3-5A3F-449C-BFDC-E1A6F9EBF191}"/>
                </a:ext>
              </a:extLst>
            </p:cNvPr>
            <p:cNvCxnSpPr>
              <a:cxnSpLocks/>
            </p:cNvCxnSpPr>
            <p:nvPr/>
          </p:nvCxnSpPr>
          <p:spPr>
            <a:xfrm flipH="1" flipV="1">
              <a:off x="5593735" y="3174690"/>
              <a:ext cx="4806" cy="541661"/>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DA42EC4F-0D57-41C2-845B-FA77397516FE}"/>
                </a:ext>
              </a:extLst>
            </p:cNvPr>
            <p:cNvCxnSpPr>
              <a:cxnSpLocks/>
            </p:cNvCxnSpPr>
            <p:nvPr/>
          </p:nvCxnSpPr>
          <p:spPr>
            <a:xfrm>
              <a:off x="5593644" y="3728499"/>
              <a:ext cx="135008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文字方塊 78">
              <a:extLst>
                <a:ext uri="{FF2B5EF4-FFF2-40B4-BE49-F238E27FC236}">
                  <a16:creationId xmlns:a16="http://schemas.microsoft.com/office/drawing/2014/main" id="{79B07AFA-267B-4C98-AEEB-D076BC7C21D6}"/>
                </a:ext>
              </a:extLst>
            </p:cNvPr>
            <p:cNvSpPr txBox="1"/>
            <p:nvPr/>
          </p:nvSpPr>
          <p:spPr>
            <a:xfrm>
              <a:off x="6939607" y="3608590"/>
              <a:ext cx="1338828" cy="230832"/>
            </a:xfrm>
            <a:prstGeom prst="rect">
              <a:avLst/>
            </a:prstGeom>
            <a:noFill/>
          </p:spPr>
          <p:txBody>
            <a:bodyPr wrap="none" rtlCol="0">
              <a:spAutoFit/>
            </a:bodyPr>
            <a:lstStyle/>
            <a:p>
              <a:r>
                <a:rPr lang="en-US" altLang="zh-TW" sz="900" dirty="0">
                  <a:solidFill>
                    <a:schemeClr val="tx1"/>
                  </a:solidFill>
                </a:rPr>
                <a:t>Next </a:t>
              </a:r>
              <a:r>
                <a:rPr lang="en-US" altLang="zh-TW" sz="900" b="1" dirty="0">
                  <a:solidFill>
                    <a:schemeClr val="tx1"/>
                  </a:solidFill>
                </a:rPr>
                <a:t>AUX_SYNC_IND</a:t>
              </a:r>
              <a:endParaRPr lang="zh-TW" altLang="en-US" sz="900" b="1" dirty="0">
                <a:solidFill>
                  <a:schemeClr val="tx1"/>
                </a:solidFill>
              </a:endParaRPr>
            </a:p>
          </p:txBody>
        </p:sp>
        <p:sp>
          <p:nvSpPr>
            <p:cNvPr id="80" name="文字方塊 79">
              <a:extLst>
                <a:ext uri="{FF2B5EF4-FFF2-40B4-BE49-F238E27FC236}">
                  <a16:creationId xmlns:a16="http://schemas.microsoft.com/office/drawing/2014/main" id="{E6F23714-20FB-4EFE-BD8B-59525FC96398}"/>
                </a:ext>
              </a:extLst>
            </p:cNvPr>
            <p:cNvSpPr txBox="1"/>
            <p:nvPr/>
          </p:nvSpPr>
          <p:spPr>
            <a:xfrm>
              <a:off x="6707159" y="2725272"/>
              <a:ext cx="800219" cy="461665"/>
            </a:xfrm>
            <a:prstGeom prst="rect">
              <a:avLst/>
            </a:prstGeom>
            <a:noFill/>
          </p:spPr>
          <p:txBody>
            <a:bodyPr wrap="none" rtlCol="0">
              <a:spAutoFit/>
            </a:bodyPr>
            <a:lstStyle/>
            <a:p>
              <a:r>
                <a:rPr lang="en-US" altLang="zh-TW" sz="2400" dirty="0">
                  <a:solidFill>
                    <a:schemeClr val="tx1"/>
                  </a:solidFill>
                </a:rPr>
                <a:t>……</a:t>
              </a:r>
              <a:endParaRPr lang="zh-TW" altLang="en-US" sz="2400" dirty="0">
                <a:solidFill>
                  <a:schemeClr val="tx1"/>
                </a:solidFill>
              </a:endParaRPr>
            </a:p>
          </p:txBody>
        </p:sp>
        <p:sp>
          <p:nvSpPr>
            <p:cNvPr id="81" name="文字方塊 80">
              <a:extLst>
                <a:ext uri="{FF2B5EF4-FFF2-40B4-BE49-F238E27FC236}">
                  <a16:creationId xmlns:a16="http://schemas.microsoft.com/office/drawing/2014/main" id="{5014BC91-9F57-4C76-8F0C-E457713CCC1A}"/>
                </a:ext>
              </a:extLst>
            </p:cNvPr>
            <p:cNvSpPr txBox="1"/>
            <p:nvPr/>
          </p:nvSpPr>
          <p:spPr>
            <a:xfrm>
              <a:off x="5785964" y="3477423"/>
              <a:ext cx="957313" cy="230832"/>
            </a:xfrm>
            <a:prstGeom prst="rect">
              <a:avLst/>
            </a:prstGeom>
            <a:noFill/>
          </p:spPr>
          <p:txBody>
            <a:bodyPr wrap="none" rtlCol="0">
              <a:spAutoFit/>
            </a:bodyPr>
            <a:lstStyle/>
            <a:p>
              <a:r>
                <a:rPr lang="en-US" altLang="zh-TW" sz="900" b="1" dirty="0">
                  <a:solidFill>
                    <a:schemeClr val="tx1">
                      <a:lumMod val="65000"/>
                      <a:lumOff val="35000"/>
                    </a:schemeClr>
                  </a:solidFill>
                </a:rPr>
                <a:t>SAdv_idx=f(y)</a:t>
              </a:r>
              <a:endParaRPr lang="zh-TW" altLang="en-US" sz="900" b="1" dirty="0">
                <a:solidFill>
                  <a:schemeClr val="tx1">
                    <a:lumMod val="65000"/>
                    <a:lumOff val="35000"/>
                  </a:schemeClr>
                </a:solidFill>
              </a:endParaRPr>
            </a:p>
          </p:txBody>
        </p:sp>
        <p:sp>
          <p:nvSpPr>
            <p:cNvPr id="82" name="文字方塊 81">
              <a:extLst>
                <a:ext uri="{FF2B5EF4-FFF2-40B4-BE49-F238E27FC236}">
                  <a16:creationId xmlns:a16="http://schemas.microsoft.com/office/drawing/2014/main" id="{FD384B5D-1B4B-438D-BDCD-C2B3F3B5B8DF}"/>
                </a:ext>
              </a:extLst>
            </p:cNvPr>
            <p:cNvSpPr txBox="1"/>
            <p:nvPr/>
          </p:nvSpPr>
          <p:spPr>
            <a:xfrm>
              <a:off x="5816196" y="3828164"/>
              <a:ext cx="816250" cy="553998"/>
            </a:xfrm>
            <a:prstGeom prst="rect">
              <a:avLst/>
            </a:prstGeom>
            <a:noFill/>
          </p:spPr>
          <p:txBody>
            <a:bodyPr wrap="none" rtlCol="0">
              <a:spAutoFit/>
            </a:bodyPr>
            <a:lstStyle/>
            <a:p>
              <a:pPr algn="ctr"/>
              <a:r>
                <a:rPr lang="en-US" altLang="zh-TW" sz="1000" dirty="0">
                  <a:solidFill>
                    <a:schemeClr val="tx1"/>
                  </a:solidFill>
                </a:rPr>
                <a:t>Periodic</a:t>
              </a:r>
            </a:p>
            <a:p>
              <a:pPr algn="ctr"/>
              <a:r>
                <a:rPr lang="en-US" altLang="zh-TW" sz="1000" dirty="0">
                  <a:solidFill>
                    <a:schemeClr val="tx1"/>
                  </a:solidFill>
                </a:rPr>
                <a:t>Advertising</a:t>
              </a:r>
            </a:p>
            <a:p>
              <a:pPr algn="ctr"/>
              <a:r>
                <a:rPr lang="en-US" altLang="zh-TW" sz="1000" dirty="0">
                  <a:solidFill>
                    <a:schemeClr val="tx1"/>
                  </a:solidFill>
                </a:rPr>
                <a:t>Interval</a:t>
              </a:r>
              <a:endParaRPr lang="zh-TW" altLang="en-US" sz="1000" dirty="0">
                <a:solidFill>
                  <a:schemeClr val="tx1"/>
                </a:solidFill>
              </a:endParaRPr>
            </a:p>
          </p:txBody>
        </p:sp>
      </p:grpSp>
    </p:spTree>
    <p:extLst>
      <p:ext uri="{BB962C8B-B14F-4D97-AF65-F5344CB8AC3E}">
        <p14:creationId xmlns:p14="http://schemas.microsoft.com/office/powerpoint/2010/main" val="20204958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sz="4000" dirty="0"/>
              <a:t>Reduced Contention and Duty Cycle</a:t>
            </a:r>
            <a:endParaRPr lang="zh-TW" sz="4000" dirty="0"/>
          </a:p>
        </p:txBody>
      </p:sp>
      <p:sp>
        <p:nvSpPr>
          <p:cNvPr id="624" name="Shape 624"/>
          <p:cNvSpPr txBox="1">
            <a:spLocks noGrp="1"/>
          </p:cNvSpPr>
          <p:nvPr>
            <p:ph type="body" idx="1"/>
          </p:nvPr>
        </p:nvSpPr>
        <p:spPr>
          <a:xfrm>
            <a:off x="935037" y="1522808"/>
            <a:ext cx="7513638" cy="3086100"/>
          </a:xfrm>
          <a:prstGeom prst="rect">
            <a:avLst/>
          </a:prstGeom>
        </p:spPr>
        <p:txBody>
          <a:bodyPr lIns="91425" tIns="91425" rIns="91425" bIns="91425" anchor="t" anchorCtr="0">
            <a:noAutofit/>
          </a:bodyPr>
          <a:lstStyle/>
          <a:p>
            <a:pPr eaLnBrk="1" hangingPunct="1">
              <a:defRPr/>
            </a:pPr>
            <a:r>
              <a:rPr lang="en-US" altLang="zh-TW" sz="2400" dirty="0"/>
              <a:t>Radio channels are now used:</a:t>
            </a:r>
          </a:p>
          <a:p>
            <a:pPr lvl="1">
              <a:defRPr/>
            </a:pPr>
            <a:r>
              <a:rPr lang="en-US" altLang="zh-TW" sz="2000" dirty="0">
                <a:latin typeface="Times New Roman" panose="02020603050405020304" pitchFamily="18" charset="0"/>
                <a:cs typeface="Times New Roman" panose="02020603050405020304" pitchFamily="18" charset="0"/>
              </a:rPr>
              <a:t>Primary advertising channels 37, 38, and 39 carrying less data. </a:t>
            </a:r>
          </a:p>
          <a:p>
            <a:pPr lvl="1">
              <a:defRPr/>
            </a:pPr>
            <a:r>
              <a:rPr lang="en-US" altLang="zh-TW" sz="2000" dirty="0">
                <a:latin typeface="Times New Roman" panose="02020603050405020304" pitchFamily="18" charset="0"/>
                <a:cs typeface="Times New Roman" panose="02020603050405020304" pitchFamily="18" charset="0"/>
              </a:rPr>
              <a:t>Secondary channels 0-36 doing most of the heavy lifting.</a:t>
            </a:r>
          </a:p>
          <a:p>
            <a:pPr eaLnBrk="1" hangingPunct="1">
              <a:defRPr/>
            </a:pPr>
            <a:endParaRPr lang="en-US" altLang="zh-TW" sz="2400" dirty="0"/>
          </a:p>
          <a:p>
            <a:pPr eaLnBrk="1" hangingPunct="1">
              <a:defRPr/>
            </a:pPr>
            <a:r>
              <a:rPr lang="en-US" altLang="zh-TW" sz="2400" dirty="0"/>
              <a:t>With advertising data using all available channels, and only small headers using the primary channels, </a:t>
            </a:r>
            <a:r>
              <a:rPr lang="en-US" altLang="zh-TW" sz="2400" dirty="0">
                <a:solidFill>
                  <a:srgbClr val="FF0000"/>
                </a:solidFill>
              </a:rPr>
              <a:t>there will be less contention on those channels</a:t>
            </a:r>
            <a:r>
              <a:rPr lang="en-US" altLang="zh-TW" sz="2400" dirty="0"/>
              <a:t>. </a:t>
            </a:r>
            <a:endParaRPr lang="zh-TW" altLang="zh-TW" sz="2400" kern="100" dirty="0">
              <a:latin typeface="Calibri" panose="020F0502020204030204" pitchFamily="34"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127</a:t>
            </a:fld>
            <a:endParaRPr lang="zh-TW" dirty="0">
              <a:solidFill>
                <a:schemeClr val="dk1"/>
              </a:solidFill>
              <a:ea typeface="Tahoma"/>
              <a:sym typeface="Tahoma"/>
            </a:endParaRPr>
          </a:p>
        </p:txBody>
      </p:sp>
    </p:spTree>
    <p:extLst>
      <p:ext uri="{BB962C8B-B14F-4D97-AF65-F5344CB8AC3E}">
        <p14:creationId xmlns:p14="http://schemas.microsoft.com/office/powerpoint/2010/main" val="328403396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sz="4000" dirty="0"/>
              <a:t>Reduced Contention and Duty Cycle</a:t>
            </a:r>
            <a:endParaRPr lang="zh-TW" sz="4000" dirty="0"/>
          </a:p>
        </p:txBody>
      </p:sp>
      <p:sp>
        <p:nvSpPr>
          <p:cNvPr id="624" name="Shape 624"/>
          <p:cNvSpPr txBox="1">
            <a:spLocks noGrp="1"/>
          </p:cNvSpPr>
          <p:nvPr>
            <p:ph type="body" idx="1"/>
          </p:nvPr>
        </p:nvSpPr>
        <p:spPr>
          <a:xfrm>
            <a:off x="1150937" y="1341833"/>
            <a:ext cx="7513638" cy="3086100"/>
          </a:xfrm>
          <a:prstGeom prst="rect">
            <a:avLst/>
          </a:prstGeom>
        </p:spPr>
        <p:txBody>
          <a:bodyPr lIns="91425" tIns="91425" rIns="91425" bIns="91425" anchor="t" anchorCtr="0">
            <a:noAutofit/>
          </a:bodyPr>
          <a:lstStyle/>
          <a:p>
            <a:pPr eaLnBrk="1" hangingPunct="1">
              <a:defRPr/>
            </a:pPr>
            <a:r>
              <a:rPr lang="en-US" altLang="zh-TW" sz="2400" dirty="0"/>
              <a:t>Bluetooth 5 now transmits the payload </a:t>
            </a:r>
            <a:r>
              <a:rPr lang="en-US" altLang="zh-TW" sz="2400" u="sng" dirty="0"/>
              <a:t>once</a:t>
            </a:r>
            <a:r>
              <a:rPr lang="en-US" altLang="zh-TW" sz="2400" dirty="0"/>
              <a:t> only, with small headers referencing it from the primary channels. </a:t>
            </a:r>
          </a:p>
          <a:p>
            <a:pPr lvl="1" eaLnBrk="1" hangingPunct="1">
              <a:defRPr/>
            </a:pPr>
            <a:r>
              <a:rPr lang="en-US" altLang="zh-TW" sz="2000" dirty="0">
                <a:solidFill>
                  <a:srgbClr val="FF0000"/>
                </a:solidFill>
                <a:latin typeface="Times New Roman" panose="02020603050405020304" pitchFamily="18" charset="0"/>
                <a:cs typeface="Times New Roman" panose="02020603050405020304" pitchFamily="18" charset="0"/>
              </a:rPr>
              <a:t>The total amount of data transmitted is thus less and so duty cycle has been reduced.</a:t>
            </a:r>
            <a:endParaRPr lang="zh-TW" altLang="zh-TW" sz="3200" kern="100" dirty="0">
              <a:solidFill>
                <a:srgbClr val="FF0000"/>
              </a:solidFill>
              <a:latin typeface="Times New Roman" panose="02020603050405020304" pitchFamily="18"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128</a:t>
            </a:fld>
            <a:endParaRPr lang="zh-TW" dirty="0">
              <a:solidFill>
                <a:schemeClr val="dk1"/>
              </a:solidFill>
              <a:ea typeface="Tahoma"/>
              <a:sym typeface="Tahoma"/>
            </a:endParaRPr>
          </a:p>
        </p:txBody>
      </p:sp>
      <p:grpSp>
        <p:nvGrpSpPr>
          <p:cNvPr id="12" name="群組 11">
            <a:extLst>
              <a:ext uri="{FF2B5EF4-FFF2-40B4-BE49-F238E27FC236}">
                <a16:creationId xmlns:a16="http://schemas.microsoft.com/office/drawing/2014/main" id="{EBA1D018-B856-4687-B35A-7575A1530015}"/>
              </a:ext>
            </a:extLst>
          </p:cNvPr>
          <p:cNvGrpSpPr/>
          <p:nvPr/>
        </p:nvGrpSpPr>
        <p:grpSpPr>
          <a:xfrm>
            <a:off x="1405062" y="3951896"/>
            <a:ext cx="5979988" cy="902281"/>
            <a:chOff x="259806" y="3585773"/>
            <a:chExt cx="5979988" cy="902281"/>
          </a:xfrm>
        </p:grpSpPr>
        <p:sp>
          <p:nvSpPr>
            <p:cNvPr id="13" name="矩形 12">
              <a:extLst>
                <a:ext uri="{FF2B5EF4-FFF2-40B4-BE49-F238E27FC236}">
                  <a16:creationId xmlns:a16="http://schemas.microsoft.com/office/drawing/2014/main" id="{4378209C-08F0-4D2C-8917-147C2224D3A9}"/>
                </a:ext>
              </a:extLst>
            </p:cNvPr>
            <p:cNvSpPr/>
            <p:nvPr/>
          </p:nvSpPr>
          <p:spPr>
            <a:xfrm>
              <a:off x="1208733" y="3870670"/>
              <a:ext cx="80461" cy="318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grpSp>
          <p:nvGrpSpPr>
            <p:cNvPr id="14" name="群組 13">
              <a:extLst>
                <a:ext uri="{FF2B5EF4-FFF2-40B4-BE49-F238E27FC236}">
                  <a16:creationId xmlns:a16="http://schemas.microsoft.com/office/drawing/2014/main" id="{4FD2F152-EA4E-4FC5-AF63-15F497333D23}"/>
                </a:ext>
              </a:extLst>
            </p:cNvPr>
            <p:cNvGrpSpPr/>
            <p:nvPr/>
          </p:nvGrpSpPr>
          <p:grpSpPr>
            <a:xfrm>
              <a:off x="1419890" y="4208019"/>
              <a:ext cx="4819904" cy="280035"/>
              <a:chOff x="559552" y="2356485"/>
              <a:chExt cx="4979566" cy="280035"/>
            </a:xfrm>
          </p:grpSpPr>
          <p:sp>
            <p:nvSpPr>
              <p:cNvPr id="19" name="矩形 18">
                <a:extLst>
                  <a:ext uri="{FF2B5EF4-FFF2-40B4-BE49-F238E27FC236}">
                    <a16:creationId xmlns:a16="http://schemas.microsoft.com/office/drawing/2014/main" id="{4078FAC3-AF1A-40EA-9B95-3B8E2F0BC7C0}"/>
                  </a:ext>
                </a:extLst>
              </p:cNvPr>
              <p:cNvSpPr/>
              <p:nvPr/>
            </p:nvSpPr>
            <p:spPr>
              <a:xfrm>
                <a:off x="1500663" y="2356485"/>
                <a:ext cx="4038455" cy="28003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Data payload</a:t>
                </a:r>
                <a:endParaRPr lang="zh-TW" altLang="en-US" sz="1050" dirty="0"/>
              </a:p>
            </p:txBody>
          </p:sp>
          <p:sp>
            <p:nvSpPr>
              <p:cNvPr id="20" name="矩形 19">
                <a:extLst>
                  <a:ext uri="{FF2B5EF4-FFF2-40B4-BE49-F238E27FC236}">
                    <a16:creationId xmlns:a16="http://schemas.microsoft.com/office/drawing/2014/main" id="{68291885-0D6B-48C6-BC5F-16AFFDE12D47}"/>
                  </a:ext>
                </a:extLst>
              </p:cNvPr>
              <p:cNvSpPr/>
              <p:nvPr/>
            </p:nvSpPr>
            <p:spPr>
              <a:xfrm>
                <a:off x="559552" y="2356485"/>
                <a:ext cx="911108" cy="280035"/>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Advertising</a:t>
                </a:r>
                <a:endParaRPr lang="zh-TW" altLang="en-US" sz="1050" dirty="0"/>
              </a:p>
            </p:txBody>
          </p:sp>
        </p:grpSp>
        <p:cxnSp>
          <p:nvCxnSpPr>
            <p:cNvPr id="15" name="接點: 肘形 14">
              <a:extLst>
                <a:ext uri="{FF2B5EF4-FFF2-40B4-BE49-F238E27FC236}">
                  <a16:creationId xmlns:a16="http://schemas.microsoft.com/office/drawing/2014/main" id="{5669B92E-5400-4E1D-9AA0-72B0CE3D9DBF}"/>
                </a:ext>
              </a:extLst>
            </p:cNvPr>
            <p:cNvCxnSpPr>
              <a:cxnSpLocks/>
              <a:stCxn id="13" idx="3"/>
              <a:endCxn id="20" idx="0"/>
            </p:cNvCxnSpPr>
            <p:nvPr/>
          </p:nvCxnSpPr>
          <p:spPr>
            <a:xfrm>
              <a:off x="1289194" y="4029810"/>
              <a:ext cx="571644" cy="17820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16" name="矩形 15">
              <a:extLst>
                <a:ext uri="{FF2B5EF4-FFF2-40B4-BE49-F238E27FC236}">
                  <a16:creationId xmlns:a16="http://schemas.microsoft.com/office/drawing/2014/main" id="{20D98A81-8755-4B14-AC50-D6113E1941C6}"/>
                </a:ext>
              </a:extLst>
            </p:cNvPr>
            <p:cNvSpPr/>
            <p:nvPr/>
          </p:nvSpPr>
          <p:spPr>
            <a:xfrm>
              <a:off x="1052497" y="3870155"/>
              <a:ext cx="80461" cy="318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17" name="矩形 16">
              <a:extLst>
                <a:ext uri="{FF2B5EF4-FFF2-40B4-BE49-F238E27FC236}">
                  <a16:creationId xmlns:a16="http://schemas.microsoft.com/office/drawing/2014/main" id="{2AF38E9E-0307-4540-9E19-F53ABDF63440}"/>
                </a:ext>
              </a:extLst>
            </p:cNvPr>
            <p:cNvSpPr/>
            <p:nvPr/>
          </p:nvSpPr>
          <p:spPr>
            <a:xfrm>
              <a:off x="896261" y="3870155"/>
              <a:ext cx="80461" cy="3182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18" name="文字方塊 17">
              <a:extLst>
                <a:ext uri="{FF2B5EF4-FFF2-40B4-BE49-F238E27FC236}">
                  <a16:creationId xmlns:a16="http://schemas.microsoft.com/office/drawing/2014/main" id="{A2D4067E-94C2-464F-B166-EFA39106CB0D}"/>
                </a:ext>
              </a:extLst>
            </p:cNvPr>
            <p:cNvSpPr txBox="1"/>
            <p:nvPr/>
          </p:nvSpPr>
          <p:spPr>
            <a:xfrm>
              <a:off x="259806" y="3585773"/>
              <a:ext cx="1665841" cy="276999"/>
            </a:xfrm>
            <a:prstGeom prst="rect">
              <a:avLst/>
            </a:prstGeom>
            <a:noFill/>
          </p:spPr>
          <p:txBody>
            <a:bodyPr wrap="none" rtlCol="0">
              <a:spAutoFit/>
            </a:bodyPr>
            <a:lstStyle/>
            <a:p>
              <a:pPr algn="ctr"/>
              <a:r>
                <a:rPr lang="en-US" altLang="zh-TW" sz="1200" dirty="0">
                  <a:solidFill>
                    <a:schemeClr val="tx1">
                      <a:lumMod val="65000"/>
                      <a:lumOff val="35000"/>
                    </a:schemeClr>
                  </a:solidFill>
                </a:rPr>
                <a:t>Header</a:t>
              </a:r>
              <a:r>
                <a:rPr lang="zh-TW" altLang="en-US" sz="1200" dirty="0">
                  <a:solidFill>
                    <a:schemeClr val="tx1">
                      <a:lumMod val="65000"/>
                      <a:lumOff val="35000"/>
                    </a:schemeClr>
                  </a:solidFill>
                </a:rPr>
                <a:t> </a:t>
              </a:r>
              <a:r>
                <a:rPr lang="en-US" altLang="zh-TW" sz="1200" dirty="0">
                  <a:solidFill>
                    <a:schemeClr val="tx1">
                      <a:lumMod val="65000"/>
                      <a:lumOff val="35000"/>
                    </a:schemeClr>
                  </a:solidFill>
                </a:rPr>
                <a:t>and overhead</a:t>
              </a:r>
              <a:endParaRPr lang="zh-TW" altLang="en-US" sz="1200" dirty="0">
                <a:solidFill>
                  <a:schemeClr val="tx1">
                    <a:lumMod val="65000"/>
                    <a:lumOff val="35000"/>
                  </a:schemeClr>
                </a:solidFill>
              </a:endParaRPr>
            </a:p>
          </p:txBody>
        </p:sp>
      </p:grpSp>
      <p:grpSp>
        <p:nvGrpSpPr>
          <p:cNvPr id="6" name="群組 5">
            <a:extLst>
              <a:ext uri="{FF2B5EF4-FFF2-40B4-BE49-F238E27FC236}">
                <a16:creationId xmlns:a16="http://schemas.microsoft.com/office/drawing/2014/main" id="{A90B5D94-54F4-4EE5-961B-8B713104DFDD}"/>
              </a:ext>
            </a:extLst>
          </p:cNvPr>
          <p:cNvGrpSpPr/>
          <p:nvPr/>
        </p:nvGrpSpPr>
        <p:grpSpPr>
          <a:xfrm>
            <a:off x="1547167" y="3130868"/>
            <a:ext cx="1900174" cy="280035"/>
            <a:chOff x="2565146" y="3197781"/>
            <a:chExt cx="1900174" cy="280035"/>
          </a:xfrm>
        </p:grpSpPr>
        <p:sp>
          <p:nvSpPr>
            <p:cNvPr id="34" name="矩形 33">
              <a:extLst>
                <a:ext uri="{FF2B5EF4-FFF2-40B4-BE49-F238E27FC236}">
                  <a16:creationId xmlns:a16="http://schemas.microsoft.com/office/drawing/2014/main" id="{DAC448B8-0921-4602-913F-5CB1775CCA2E}"/>
                </a:ext>
              </a:extLst>
            </p:cNvPr>
            <p:cNvSpPr/>
            <p:nvPr/>
          </p:nvSpPr>
          <p:spPr>
            <a:xfrm>
              <a:off x="3479069" y="3197781"/>
              <a:ext cx="986251" cy="28003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Data payload</a:t>
              </a:r>
              <a:endParaRPr lang="zh-TW" altLang="en-US" sz="1050" dirty="0"/>
            </a:p>
          </p:txBody>
        </p:sp>
        <p:sp>
          <p:nvSpPr>
            <p:cNvPr id="35" name="矩形 34">
              <a:extLst>
                <a:ext uri="{FF2B5EF4-FFF2-40B4-BE49-F238E27FC236}">
                  <a16:creationId xmlns:a16="http://schemas.microsoft.com/office/drawing/2014/main" id="{EDB0C133-BD9C-4909-AFB3-D16F23B41604}"/>
                </a:ext>
              </a:extLst>
            </p:cNvPr>
            <p:cNvSpPr/>
            <p:nvPr/>
          </p:nvSpPr>
          <p:spPr>
            <a:xfrm>
              <a:off x="2565146" y="3197781"/>
              <a:ext cx="847053" cy="280035"/>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bg1"/>
                  </a:solidFill>
                </a:rPr>
                <a:t>Advertising</a:t>
              </a:r>
              <a:endParaRPr lang="zh-TW" altLang="en-US" sz="1050" dirty="0">
                <a:solidFill>
                  <a:schemeClr val="bg1"/>
                </a:solidFill>
              </a:endParaRPr>
            </a:p>
          </p:txBody>
        </p:sp>
      </p:grpSp>
      <p:grpSp>
        <p:nvGrpSpPr>
          <p:cNvPr id="37" name="群組 36">
            <a:extLst>
              <a:ext uri="{FF2B5EF4-FFF2-40B4-BE49-F238E27FC236}">
                <a16:creationId xmlns:a16="http://schemas.microsoft.com/office/drawing/2014/main" id="{8E917A16-C712-49A8-910B-220E958C7B1F}"/>
              </a:ext>
            </a:extLst>
          </p:cNvPr>
          <p:cNvGrpSpPr/>
          <p:nvPr/>
        </p:nvGrpSpPr>
        <p:grpSpPr>
          <a:xfrm>
            <a:off x="3796487" y="3130867"/>
            <a:ext cx="1900174" cy="280035"/>
            <a:chOff x="2565146" y="3197781"/>
            <a:chExt cx="1900174" cy="280035"/>
          </a:xfrm>
        </p:grpSpPr>
        <p:sp>
          <p:nvSpPr>
            <p:cNvPr id="38" name="矩形 37">
              <a:extLst>
                <a:ext uri="{FF2B5EF4-FFF2-40B4-BE49-F238E27FC236}">
                  <a16:creationId xmlns:a16="http://schemas.microsoft.com/office/drawing/2014/main" id="{5E9DB7E4-5C38-452B-8840-35877D890998}"/>
                </a:ext>
              </a:extLst>
            </p:cNvPr>
            <p:cNvSpPr/>
            <p:nvPr/>
          </p:nvSpPr>
          <p:spPr>
            <a:xfrm>
              <a:off x="3479069" y="3197781"/>
              <a:ext cx="986251" cy="28003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Data payload</a:t>
              </a:r>
              <a:endParaRPr lang="zh-TW" altLang="en-US" sz="1050" dirty="0"/>
            </a:p>
          </p:txBody>
        </p:sp>
        <p:sp>
          <p:nvSpPr>
            <p:cNvPr id="39" name="矩形 38">
              <a:extLst>
                <a:ext uri="{FF2B5EF4-FFF2-40B4-BE49-F238E27FC236}">
                  <a16:creationId xmlns:a16="http://schemas.microsoft.com/office/drawing/2014/main" id="{8228F22F-F8C6-4CD6-82FF-AD5042C735A9}"/>
                </a:ext>
              </a:extLst>
            </p:cNvPr>
            <p:cNvSpPr/>
            <p:nvPr/>
          </p:nvSpPr>
          <p:spPr>
            <a:xfrm>
              <a:off x="2565146" y="3197781"/>
              <a:ext cx="847053" cy="280035"/>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bg1"/>
                  </a:solidFill>
                </a:rPr>
                <a:t>Advertising</a:t>
              </a:r>
              <a:endParaRPr lang="zh-TW" altLang="en-US" sz="1050" dirty="0">
                <a:solidFill>
                  <a:schemeClr val="bg1"/>
                </a:solidFill>
              </a:endParaRPr>
            </a:p>
          </p:txBody>
        </p:sp>
      </p:grpSp>
      <p:grpSp>
        <p:nvGrpSpPr>
          <p:cNvPr id="40" name="群組 39">
            <a:extLst>
              <a:ext uri="{FF2B5EF4-FFF2-40B4-BE49-F238E27FC236}">
                <a16:creationId xmlns:a16="http://schemas.microsoft.com/office/drawing/2014/main" id="{DDBE54E8-9425-4A3E-90AF-F4FE8CE22FE6}"/>
              </a:ext>
            </a:extLst>
          </p:cNvPr>
          <p:cNvGrpSpPr/>
          <p:nvPr/>
        </p:nvGrpSpPr>
        <p:grpSpPr>
          <a:xfrm>
            <a:off x="6045807" y="3130867"/>
            <a:ext cx="1900174" cy="280035"/>
            <a:chOff x="2565146" y="3197781"/>
            <a:chExt cx="1900174" cy="280035"/>
          </a:xfrm>
        </p:grpSpPr>
        <p:sp>
          <p:nvSpPr>
            <p:cNvPr id="41" name="矩形 40">
              <a:extLst>
                <a:ext uri="{FF2B5EF4-FFF2-40B4-BE49-F238E27FC236}">
                  <a16:creationId xmlns:a16="http://schemas.microsoft.com/office/drawing/2014/main" id="{74343E15-95A6-4DD1-B6D4-F70C8D870CD8}"/>
                </a:ext>
              </a:extLst>
            </p:cNvPr>
            <p:cNvSpPr/>
            <p:nvPr/>
          </p:nvSpPr>
          <p:spPr>
            <a:xfrm>
              <a:off x="3479069" y="3197781"/>
              <a:ext cx="986251" cy="280035"/>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t>Data payload</a:t>
              </a:r>
              <a:endParaRPr lang="zh-TW" altLang="en-US" sz="1050" dirty="0"/>
            </a:p>
          </p:txBody>
        </p:sp>
        <p:sp>
          <p:nvSpPr>
            <p:cNvPr id="42" name="矩形 41">
              <a:extLst>
                <a:ext uri="{FF2B5EF4-FFF2-40B4-BE49-F238E27FC236}">
                  <a16:creationId xmlns:a16="http://schemas.microsoft.com/office/drawing/2014/main" id="{0F2DCCE4-07F0-4FFA-A7E9-FD5E392124D6}"/>
                </a:ext>
              </a:extLst>
            </p:cNvPr>
            <p:cNvSpPr/>
            <p:nvPr/>
          </p:nvSpPr>
          <p:spPr>
            <a:xfrm>
              <a:off x="2565146" y="3197781"/>
              <a:ext cx="847053" cy="280035"/>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a:solidFill>
                    <a:schemeClr val="bg1"/>
                  </a:solidFill>
                </a:rPr>
                <a:t>Advertising</a:t>
              </a:r>
              <a:endParaRPr lang="zh-TW" altLang="en-US" sz="1050" dirty="0">
                <a:solidFill>
                  <a:schemeClr val="bg1"/>
                </a:solidFill>
              </a:endParaRPr>
            </a:p>
          </p:txBody>
        </p:sp>
      </p:grpSp>
      <p:sp>
        <p:nvSpPr>
          <p:cNvPr id="44" name="文字方塊 43">
            <a:extLst>
              <a:ext uri="{FF2B5EF4-FFF2-40B4-BE49-F238E27FC236}">
                <a16:creationId xmlns:a16="http://schemas.microsoft.com/office/drawing/2014/main" id="{0C93C0F8-1BDF-4B26-B5DF-054DA9F923C4}"/>
              </a:ext>
            </a:extLst>
          </p:cNvPr>
          <p:cNvSpPr txBox="1"/>
          <p:nvPr/>
        </p:nvSpPr>
        <p:spPr>
          <a:xfrm>
            <a:off x="3699159" y="3495501"/>
            <a:ext cx="3995004" cy="276999"/>
          </a:xfrm>
          <a:prstGeom prst="rect">
            <a:avLst/>
          </a:prstGeom>
          <a:noFill/>
        </p:spPr>
        <p:txBody>
          <a:bodyPr wrap="none" rtlCol="0">
            <a:spAutoFit/>
          </a:bodyPr>
          <a:lstStyle/>
          <a:p>
            <a:pPr algn="ctr"/>
            <a:r>
              <a:rPr lang="en-US" altLang="zh-TW" sz="1200" i="1" dirty="0">
                <a:solidFill>
                  <a:schemeClr val="tx1">
                    <a:lumMod val="65000"/>
                    <a:lumOff val="35000"/>
                  </a:schemeClr>
                </a:solidFill>
              </a:rPr>
              <a:t>Bluetooth 4 repeating the payload on channel 37, 38, 39</a:t>
            </a:r>
            <a:endParaRPr lang="zh-TW" altLang="en-US" sz="1200" i="1" dirty="0">
              <a:solidFill>
                <a:schemeClr val="tx1">
                  <a:lumMod val="65000"/>
                  <a:lumOff val="35000"/>
                </a:schemeClr>
              </a:solidFill>
            </a:endParaRPr>
          </a:p>
        </p:txBody>
      </p:sp>
      <p:sp>
        <p:nvSpPr>
          <p:cNvPr id="45" name="文字方塊 44">
            <a:extLst>
              <a:ext uri="{FF2B5EF4-FFF2-40B4-BE49-F238E27FC236}">
                <a16:creationId xmlns:a16="http://schemas.microsoft.com/office/drawing/2014/main" id="{04F9D463-FDEA-413C-8B0F-8EF807FAD9A4}"/>
              </a:ext>
            </a:extLst>
          </p:cNvPr>
          <p:cNvSpPr txBox="1"/>
          <p:nvPr/>
        </p:nvSpPr>
        <p:spPr>
          <a:xfrm>
            <a:off x="3416130" y="4224038"/>
            <a:ext cx="4968027" cy="276999"/>
          </a:xfrm>
          <a:prstGeom prst="rect">
            <a:avLst/>
          </a:prstGeom>
          <a:noFill/>
        </p:spPr>
        <p:txBody>
          <a:bodyPr wrap="none" rtlCol="0">
            <a:spAutoFit/>
          </a:bodyPr>
          <a:lstStyle/>
          <a:p>
            <a:pPr algn="ctr"/>
            <a:r>
              <a:rPr lang="en-US" altLang="zh-TW" sz="1200" i="1" dirty="0">
                <a:solidFill>
                  <a:schemeClr val="tx1">
                    <a:lumMod val="65000"/>
                    <a:lumOff val="35000"/>
                  </a:schemeClr>
                </a:solidFill>
              </a:rPr>
              <a:t>Bluetooth 5 transmitting the payload once only on a secondary channel</a:t>
            </a:r>
            <a:endParaRPr lang="zh-TW" altLang="en-US" sz="1200" i="1" dirty="0">
              <a:solidFill>
                <a:schemeClr val="tx1">
                  <a:lumMod val="65000"/>
                  <a:lumOff val="35000"/>
                </a:schemeClr>
              </a:solidFill>
            </a:endParaRPr>
          </a:p>
        </p:txBody>
      </p:sp>
    </p:spTree>
    <p:extLst>
      <p:ext uri="{BB962C8B-B14F-4D97-AF65-F5344CB8AC3E}">
        <p14:creationId xmlns:p14="http://schemas.microsoft.com/office/powerpoint/2010/main" val="225432057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Slot Availability Masks</a:t>
            </a:r>
            <a:endParaRPr lang="zh-TW" dirty="0"/>
          </a:p>
        </p:txBody>
      </p:sp>
      <p:sp>
        <p:nvSpPr>
          <p:cNvPr id="624" name="Shape 624"/>
          <p:cNvSpPr txBox="1">
            <a:spLocks noGrp="1"/>
          </p:cNvSpPr>
          <p:nvPr>
            <p:ph type="body" idx="1"/>
          </p:nvPr>
        </p:nvSpPr>
        <p:spPr>
          <a:xfrm>
            <a:off x="1150937" y="1426930"/>
            <a:ext cx="7513638" cy="3086100"/>
          </a:xfrm>
          <a:prstGeom prst="rect">
            <a:avLst/>
          </a:prstGeom>
        </p:spPr>
        <p:txBody>
          <a:bodyPr lIns="91425" tIns="91425" rIns="91425" bIns="91425" anchor="t" anchorCtr="0">
            <a:noAutofit/>
          </a:bodyPr>
          <a:lstStyle/>
          <a:p>
            <a:pPr eaLnBrk="1" hangingPunct="1">
              <a:defRPr/>
            </a:pPr>
            <a:r>
              <a:rPr lang="en-US" altLang="zh-TW" sz="2400" b="0" i="0" dirty="0">
                <a:solidFill>
                  <a:srgbClr val="000000"/>
                </a:solidFill>
                <a:effectLst/>
              </a:rPr>
              <a:t>Slot Availability Masks enables Bluetooth devices to indicate to each other which time slots are available for receiving and transmitting. </a:t>
            </a:r>
          </a:p>
          <a:p>
            <a:pPr eaLnBrk="1" hangingPunct="1">
              <a:defRPr/>
            </a:pPr>
            <a:r>
              <a:rPr lang="en-US" altLang="zh-TW" sz="2400" b="0" i="0" dirty="0">
                <a:solidFill>
                  <a:srgbClr val="000000"/>
                </a:solidFill>
                <a:effectLst/>
              </a:rPr>
              <a:t>By marking slots as unavailable during LTE activity, LTE interoperability is improved.</a:t>
            </a:r>
            <a:endParaRPr lang="zh-TW" altLang="zh-TW" sz="3600" kern="1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129</a:t>
            </a:fld>
            <a:endParaRPr lang="zh-TW" dirty="0">
              <a:solidFill>
                <a:schemeClr val="dk1"/>
              </a:solidFill>
              <a:ea typeface="Tahoma"/>
              <a:sym typeface="Tahoma"/>
            </a:endParaRPr>
          </a:p>
        </p:txBody>
      </p:sp>
      <p:pic>
        <p:nvPicPr>
          <p:cNvPr id="3" name="圖片 2">
            <a:extLst>
              <a:ext uri="{FF2B5EF4-FFF2-40B4-BE49-F238E27FC236}">
                <a16:creationId xmlns:a16="http://schemas.microsoft.com/office/drawing/2014/main" id="{BE5CB6A6-D96F-4B60-81E0-C24A5AB65A4E}"/>
              </a:ext>
            </a:extLst>
          </p:cNvPr>
          <p:cNvPicPr>
            <a:picLocks noChangeAspect="1"/>
          </p:cNvPicPr>
          <p:nvPr/>
        </p:nvPicPr>
        <p:blipFill>
          <a:blip r:embed="rId3"/>
          <a:stretch>
            <a:fillRect/>
          </a:stretch>
        </p:blipFill>
        <p:spPr>
          <a:xfrm>
            <a:off x="1622901" y="3634460"/>
            <a:ext cx="5898197" cy="1120657"/>
          </a:xfrm>
          <a:prstGeom prst="rect">
            <a:avLst/>
          </a:prstGeom>
        </p:spPr>
      </p:pic>
    </p:spTree>
    <p:extLst>
      <p:ext uri="{BB962C8B-B14F-4D97-AF65-F5344CB8AC3E}">
        <p14:creationId xmlns:p14="http://schemas.microsoft.com/office/powerpoint/2010/main" val="171378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640"/>
              </a:spcBef>
              <a:buNone/>
            </a:pPr>
            <a:r>
              <a:rPr lang="zh-TW">
                <a:latin typeface="Times New Roman"/>
                <a:ea typeface="Times New Roman"/>
                <a:cs typeface="Times New Roman"/>
                <a:sym typeface="Times New Roman"/>
              </a:rPr>
              <a:t>Single mode v.s. Dual mode</a:t>
            </a:r>
          </a:p>
        </p:txBody>
      </p:sp>
      <p:sp>
        <p:nvSpPr>
          <p:cNvPr id="122" name="Shape 122"/>
          <p:cNvSpPr txBox="1">
            <a:spLocks noGrp="1"/>
          </p:cNvSpPr>
          <p:nvPr>
            <p:ph type="body" idx="1"/>
          </p:nvPr>
        </p:nvSpPr>
        <p:spPr>
          <a:xfrm>
            <a:off x="1182675" y="1513275"/>
            <a:ext cx="7772400" cy="35718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endParaRPr/>
          </a:p>
          <a:p>
            <a:pPr lvl="0" rtl="0">
              <a:spcBef>
                <a:spcPts val="0"/>
              </a:spcBef>
              <a:buNone/>
            </a:pPr>
            <a:endParaRPr/>
          </a:p>
          <a:p>
            <a:pPr lvl="0">
              <a:spcBef>
                <a:spcPts val="0"/>
              </a:spcBef>
              <a:buNone/>
            </a:pPr>
            <a:endParaRPr/>
          </a:p>
          <a:p>
            <a:pPr lvl="0">
              <a:spcBef>
                <a:spcPts val="0"/>
              </a:spcBef>
              <a:buNone/>
            </a:pPr>
            <a:r>
              <a:rPr lang="zh-TW" sz="800"/>
              <a:t>                          </a:t>
            </a:r>
          </a:p>
          <a:p>
            <a:pPr lvl="0">
              <a:spcBef>
                <a:spcPts val="0"/>
              </a:spcBef>
              <a:buNone/>
            </a:pPr>
            <a:endParaRPr sz="800"/>
          </a:p>
          <a:p>
            <a:pPr marL="579120" lvl="0" indent="335280">
              <a:spcBef>
                <a:spcPts val="0"/>
              </a:spcBef>
              <a:buNone/>
            </a:pPr>
            <a:r>
              <a:rPr lang="zh-TW" sz="800"/>
              <a:t> 圖片來源：http://s90304a123.pixnet.net/blog/post/43179931-%E8%97%8D%E7%89%994.0-ble</a:t>
            </a:r>
          </a:p>
        </p:txBody>
      </p:sp>
      <p:pic>
        <p:nvPicPr>
          <p:cNvPr id="123" name="Shape 123" descr="001.JPG"/>
          <p:cNvPicPr preferRelativeResize="0"/>
          <p:nvPr/>
        </p:nvPicPr>
        <p:blipFill>
          <a:blip r:embed="rId3">
            <a:alphaModFix/>
          </a:blip>
          <a:stretch>
            <a:fillRect/>
          </a:stretch>
        </p:blipFill>
        <p:spPr>
          <a:xfrm>
            <a:off x="1716399" y="1467900"/>
            <a:ext cx="5955824" cy="3324899"/>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13</a:t>
            </a:fld>
            <a:endParaRPr lang="zh-TW" dirty="0">
              <a:solidFill>
                <a:schemeClr val="dk1"/>
              </a:solidFill>
              <a:ea typeface="Tahoma"/>
              <a:sym typeface="Tahom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Slot Availability Masks</a:t>
            </a:r>
            <a:endParaRPr lang="zh-TW" dirty="0"/>
          </a:p>
        </p:txBody>
      </p:sp>
      <p:sp>
        <p:nvSpPr>
          <p:cNvPr id="624" name="Shape 624"/>
          <p:cNvSpPr txBox="1">
            <a:spLocks noGrp="1"/>
          </p:cNvSpPr>
          <p:nvPr>
            <p:ph type="body" idx="1"/>
          </p:nvPr>
        </p:nvSpPr>
        <p:spPr>
          <a:xfrm>
            <a:off x="1150937" y="1426930"/>
            <a:ext cx="7513638" cy="3086100"/>
          </a:xfrm>
          <a:prstGeom prst="rect">
            <a:avLst/>
          </a:prstGeom>
        </p:spPr>
        <p:txBody>
          <a:bodyPr lIns="91425" tIns="91425" rIns="91425" bIns="91425" anchor="t" anchorCtr="0">
            <a:noAutofit/>
          </a:bodyPr>
          <a:lstStyle/>
          <a:p>
            <a:pPr eaLnBrk="1" hangingPunct="1">
              <a:defRPr/>
            </a:pPr>
            <a:r>
              <a:rPr lang="en-US" altLang="zh-TW" sz="2400" b="0" i="0" dirty="0">
                <a:solidFill>
                  <a:srgbClr val="000000"/>
                </a:solidFill>
                <a:effectLst/>
              </a:rPr>
              <a:t>From the baseband point of view, SAM provides a “SAM slot map” which marks the availability of Bluetooth slots.</a:t>
            </a:r>
          </a:p>
          <a:p>
            <a:pPr eaLnBrk="1" hangingPunct="1">
              <a:defRPr/>
            </a:pPr>
            <a:r>
              <a:rPr lang="en-US" altLang="zh-TW" sz="2400" kern="100" dirty="0">
                <a:solidFill>
                  <a:srgbClr val="000000"/>
                </a:solidFill>
              </a:rPr>
              <a:t>The availability arises from either external conditions (e.g., MWS coexistence) or internal conditions (e.g., topology management for scatter nets).</a:t>
            </a:r>
            <a:endParaRPr lang="zh-TW" altLang="zh-TW" sz="3600" kern="1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130</a:t>
            </a:fld>
            <a:endParaRPr lang="zh-TW" dirty="0">
              <a:solidFill>
                <a:schemeClr val="dk1"/>
              </a:solidFill>
              <a:ea typeface="Tahoma"/>
              <a:sym typeface="Tahoma"/>
            </a:endParaRPr>
          </a:p>
        </p:txBody>
      </p:sp>
    </p:spTree>
    <p:extLst>
      <p:ext uri="{BB962C8B-B14F-4D97-AF65-F5344CB8AC3E}">
        <p14:creationId xmlns:p14="http://schemas.microsoft.com/office/powerpoint/2010/main" val="18666498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Slot Availability Masks</a:t>
            </a:r>
            <a:endParaRPr lang="zh-TW" dirty="0"/>
          </a:p>
        </p:txBody>
      </p:sp>
      <p:sp>
        <p:nvSpPr>
          <p:cNvPr id="624" name="Shape 624"/>
          <p:cNvSpPr txBox="1">
            <a:spLocks noGrp="1"/>
          </p:cNvSpPr>
          <p:nvPr>
            <p:ph type="body" idx="1"/>
          </p:nvPr>
        </p:nvSpPr>
        <p:spPr>
          <a:xfrm>
            <a:off x="1150937" y="1426930"/>
            <a:ext cx="7513638" cy="3086100"/>
          </a:xfrm>
          <a:prstGeom prst="rect">
            <a:avLst/>
          </a:prstGeom>
        </p:spPr>
        <p:txBody>
          <a:bodyPr lIns="91425" tIns="91425" rIns="91425" bIns="91425" anchor="t" anchorCtr="0">
            <a:noAutofit/>
          </a:bodyPr>
          <a:lstStyle/>
          <a:p>
            <a:pPr eaLnBrk="1" hangingPunct="1">
              <a:defRPr/>
            </a:pPr>
            <a:r>
              <a:rPr lang="en-US" altLang="zh-TW" sz="2400" b="0" i="0" dirty="0">
                <a:solidFill>
                  <a:srgbClr val="000000"/>
                </a:solidFill>
                <a:effectLst/>
              </a:rPr>
              <a:t>Slot Availability Masks</a:t>
            </a:r>
            <a:r>
              <a:rPr lang="zh-TW" altLang="en-US" sz="2400" b="0" i="0" dirty="0">
                <a:solidFill>
                  <a:srgbClr val="000000"/>
                </a:solidFill>
                <a:effectLst/>
              </a:rPr>
              <a:t> </a:t>
            </a:r>
            <a:r>
              <a:rPr lang="en-US" altLang="zh-TW" sz="2400" b="0" i="0" dirty="0">
                <a:solidFill>
                  <a:srgbClr val="000000"/>
                </a:solidFill>
                <a:effectLst/>
              </a:rPr>
              <a:t>(SAM)</a:t>
            </a:r>
            <a:r>
              <a:rPr lang="zh-TW" altLang="en-US" sz="2400" b="0" i="0" dirty="0">
                <a:solidFill>
                  <a:srgbClr val="000000"/>
                </a:solidFill>
                <a:effectLst/>
              </a:rPr>
              <a:t> </a:t>
            </a:r>
            <a:r>
              <a:rPr lang="en-US" altLang="zh-TW" sz="2400" b="0" i="0" dirty="0">
                <a:solidFill>
                  <a:srgbClr val="000000"/>
                </a:solidFill>
                <a:effectLst/>
              </a:rPr>
              <a:t>slot types.</a:t>
            </a:r>
            <a:endParaRPr lang="zh-TW" altLang="zh-TW" sz="3600" kern="1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131</a:t>
            </a:fld>
            <a:endParaRPr lang="zh-TW" dirty="0">
              <a:solidFill>
                <a:schemeClr val="dk1"/>
              </a:solidFill>
              <a:ea typeface="Tahoma"/>
              <a:sym typeface="Tahoma"/>
            </a:endParaRPr>
          </a:p>
        </p:txBody>
      </p:sp>
      <p:graphicFrame>
        <p:nvGraphicFramePr>
          <p:cNvPr id="6" name="表格 5">
            <a:extLst>
              <a:ext uri="{FF2B5EF4-FFF2-40B4-BE49-F238E27FC236}">
                <a16:creationId xmlns:a16="http://schemas.microsoft.com/office/drawing/2014/main" id="{5D77432E-40FB-4C94-9F3D-5795B6720E0C}"/>
              </a:ext>
            </a:extLst>
          </p:cNvPr>
          <p:cNvGraphicFramePr>
            <a:graphicFrameLocks noGrp="1"/>
          </p:cNvGraphicFramePr>
          <p:nvPr>
            <p:extLst>
              <p:ext uri="{D42A27DB-BD31-4B8C-83A1-F6EECF244321}">
                <p14:modId xmlns:p14="http://schemas.microsoft.com/office/powerpoint/2010/main" val="3683395847"/>
              </p:ext>
            </p:extLst>
          </p:nvPr>
        </p:nvGraphicFramePr>
        <p:xfrm>
          <a:off x="882271" y="2318052"/>
          <a:ext cx="7400670" cy="1911048"/>
        </p:xfrm>
        <a:graphic>
          <a:graphicData uri="http://schemas.openxmlformats.org/drawingml/2006/table">
            <a:tbl>
              <a:tblPr firstRow="1" bandRow="1">
                <a:tableStyleId>{073A0DAA-6AF3-43AB-8588-CEC1D06C72B9}</a:tableStyleId>
              </a:tblPr>
              <a:tblGrid>
                <a:gridCol w="1652305">
                  <a:extLst>
                    <a:ext uri="{9D8B030D-6E8A-4147-A177-3AD203B41FA5}">
                      <a16:colId xmlns:a16="http://schemas.microsoft.com/office/drawing/2014/main" val="1246403878"/>
                    </a:ext>
                  </a:extLst>
                </a:gridCol>
                <a:gridCol w="5748365">
                  <a:extLst>
                    <a:ext uri="{9D8B030D-6E8A-4147-A177-3AD203B41FA5}">
                      <a16:colId xmlns:a16="http://schemas.microsoft.com/office/drawing/2014/main" val="3205247434"/>
                    </a:ext>
                  </a:extLst>
                </a:gridCol>
              </a:tblGrid>
              <a:tr h="446090">
                <a:tc>
                  <a:txBody>
                    <a:bodyPr/>
                    <a:lstStyle/>
                    <a:p>
                      <a:pPr algn="ctr"/>
                      <a:r>
                        <a:rPr lang="en-US" altLang="zh-TW" sz="1400" dirty="0"/>
                        <a:t>Slot type code</a:t>
                      </a:r>
                      <a:endParaRPr lang="zh-TW" altLang="en-US" sz="1400" dirty="0"/>
                    </a:p>
                  </a:txBody>
                  <a:tcPr>
                    <a:solidFill>
                      <a:srgbClr val="0070C0"/>
                    </a:solidFill>
                  </a:tcPr>
                </a:tc>
                <a:tc>
                  <a:txBody>
                    <a:bodyPr/>
                    <a:lstStyle/>
                    <a:p>
                      <a:pPr algn="ctr"/>
                      <a:r>
                        <a:rPr lang="en-US" altLang="zh-TW" sz="1400" dirty="0"/>
                        <a:t>Meaning</a:t>
                      </a:r>
                      <a:endParaRPr lang="zh-TW" altLang="en-US" sz="1400" dirty="0"/>
                    </a:p>
                  </a:txBody>
                  <a:tcPr>
                    <a:solidFill>
                      <a:srgbClr val="0070C0"/>
                    </a:solidFill>
                  </a:tcPr>
                </a:tc>
                <a:extLst>
                  <a:ext uri="{0D108BD9-81ED-4DB2-BD59-A6C34878D82A}">
                    <a16:rowId xmlns:a16="http://schemas.microsoft.com/office/drawing/2014/main" val="4282411560"/>
                  </a:ext>
                </a:extLst>
              </a:tr>
              <a:tr h="375298">
                <a:tc>
                  <a:txBody>
                    <a:bodyPr/>
                    <a:lstStyle/>
                    <a:p>
                      <a:pPr algn="ctr"/>
                      <a:r>
                        <a:rPr lang="en-US" altLang="zh-TW" sz="1400" dirty="0"/>
                        <a:t>0</a:t>
                      </a:r>
                      <a:endParaRPr lang="zh-TW" altLang="en-US" sz="1400" dirty="0"/>
                    </a:p>
                  </a:txBody>
                  <a:tcPr/>
                </a:tc>
                <a:tc>
                  <a:txBody>
                    <a:bodyPr/>
                    <a:lstStyle/>
                    <a:p>
                      <a:pPr algn="l"/>
                      <a:r>
                        <a:rPr lang="en-US" altLang="zh-TW" sz="1400" dirty="0"/>
                        <a:t>The slot is not available for either transmission or reception</a:t>
                      </a:r>
                      <a:endParaRPr lang="zh-TW" altLang="en-US" sz="1400" dirty="0"/>
                    </a:p>
                  </a:txBody>
                  <a:tcPr/>
                </a:tc>
                <a:extLst>
                  <a:ext uri="{0D108BD9-81ED-4DB2-BD59-A6C34878D82A}">
                    <a16:rowId xmlns:a16="http://schemas.microsoft.com/office/drawing/2014/main" val="2976306186"/>
                  </a:ext>
                </a:extLst>
              </a:tr>
              <a:tr h="364796">
                <a:tc>
                  <a:txBody>
                    <a:bodyPr/>
                    <a:lstStyle/>
                    <a:p>
                      <a:pPr algn="ctr"/>
                      <a:r>
                        <a:rPr lang="en-US" altLang="zh-TW" sz="1400" dirty="0"/>
                        <a:t>1</a:t>
                      </a:r>
                      <a:endParaRPr lang="zh-TW"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t>The slot is available for transmission but not reception</a:t>
                      </a:r>
                      <a:endParaRPr lang="zh-TW" altLang="en-US" sz="1400" dirty="0"/>
                    </a:p>
                  </a:txBody>
                  <a:tcPr/>
                </a:tc>
                <a:extLst>
                  <a:ext uri="{0D108BD9-81ED-4DB2-BD59-A6C34878D82A}">
                    <a16:rowId xmlns:a16="http://schemas.microsoft.com/office/drawing/2014/main" val="1175467833"/>
                  </a:ext>
                </a:extLst>
              </a:tr>
              <a:tr h="381964">
                <a:tc>
                  <a:txBody>
                    <a:bodyPr/>
                    <a:lstStyle/>
                    <a:p>
                      <a:pPr algn="ctr"/>
                      <a:r>
                        <a:rPr lang="en-US" altLang="zh-TW" sz="1400" dirty="0"/>
                        <a:t>2</a:t>
                      </a:r>
                      <a:endParaRPr lang="zh-TW"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t>The slot is available for reception but not transmission</a:t>
                      </a:r>
                      <a:endParaRPr lang="zh-TW" altLang="en-US" sz="1400" dirty="0"/>
                    </a:p>
                  </a:txBody>
                  <a:tcPr/>
                </a:tc>
                <a:extLst>
                  <a:ext uri="{0D108BD9-81ED-4DB2-BD59-A6C34878D82A}">
                    <a16:rowId xmlns:a16="http://schemas.microsoft.com/office/drawing/2014/main" val="382680110"/>
                  </a:ext>
                </a:extLst>
              </a:tr>
              <a:tr h="342900">
                <a:tc>
                  <a:txBody>
                    <a:bodyPr/>
                    <a:lstStyle/>
                    <a:p>
                      <a:pPr algn="ctr"/>
                      <a:r>
                        <a:rPr lang="en-US" altLang="zh-TW" sz="1400" dirty="0"/>
                        <a:t>3</a:t>
                      </a:r>
                      <a:endParaRPr lang="zh-TW"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t>The slot is available for both transmission or reception</a:t>
                      </a:r>
                      <a:endParaRPr lang="zh-TW" altLang="en-US" sz="1400" dirty="0"/>
                    </a:p>
                  </a:txBody>
                  <a:tcPr/>
                </a:tc>
                <a:extLst>
                  <a:ext uri="{0D108BD9-81ED-4DB2-BD59-A6C34878D82A}">
                    <a16:rowId xmlns:a16="http://schemas.microsoft.com/office/drawing/2014/main" val="3163264113"/>
                  </a:ext>
                </a:extLst>
              </a:tr>
            </a:tbl>
          </a:graphicData>
        </a:graphic>
      </p:graphicFrame>
    </p:spTree>
    <p:extLst>
      <p:ext uri="{BB962C8B-B14F-4D97-AF65-F5344CB8AC3E}">
        <p14:creationId xmlns:p14="http://schemas.microsoft.com/office/powerpoint/2010/main" val="4043506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Slot Availability Masks</a:t>
            </a:r>
            <a:endParaRPr lang="zh-TW" dirty="0"/>
          </a:p>
        </p:txBody>
      </p:sp>
      <p:sp>
        <p:nvSpPr>
          <p:cNvPr id="624" name="Shape 624"/>
          <p:cNvSpPr txBox="1">
            <a:spLocks noGrp="1"/>
          </p:cNvSpPr>
          <p:nvPr>
            <p:ph type="body" idx="1"/>
          </p:nvPr>
        </p:nvSpPr>
        <p:spPr>
          <a:xfrm>
            <a:off x="1150937" y="1426930"/>
            <a:ext cx="7513638" cy="3086100"/>
          </a:xfrm>
          <a:prstGeom prst="rect">
            <a:avLst/>
          </a:prstGeom>
        </p:spPr>
        <p:txBody>
          <a:bodyPr lIns="91425" tIns="91425" rIns="91425" bIns="91425" anchor="t" anchorCtr="0">
            <a:noAutofit/>
          </a:bodyPr>
          <a:lstStyle/>
          <a:p>
            <a:pPr eaLnBrk="1" hangingPunct="1">
              <a:defRPr/>
            </a:pPr>
            <a:r>
              <a:rPr lang="en-US" altLang="zh-TW" sz="2400" b="0" i="0" dirty="0">
                <a:solidFill>
                  <a:srgbClr val="000000"/>
                </a:solidFill>
                <a:effectLst/>
              </a:rPr>
              <a:t>The figure below shows an example of a SAM slot map.</a:t>
            </a:r>
          </a:p>
          <a:p>
            <a:pPr eaLnBrk="1" hangingPunct="1">
              <a:defRPr/>
            </a:pPr>
            <a:r>
              <a:rPr lang="en-US" altLang="zh-TW" sz="2400" kern="100" dirty="0">
                <a:solidFill>
                  <a:srgbClr val="000000"/>
                </a:solidFill>
              </a:rPr>
              <a:t>The master-to-slave slots are labeled with the letter ‘M’ and slave-to-master slots with the letter ‘S’.</a:t>
            </a:r>
            <a:endParaRPr lang="zh-TW" altLang="zh-TW" sz="3600" kern="1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132</a:t>
            </a:fld>
            <a:endParaRPr lang="zh-TW" dirty="0">
              <a:solidFill>
                <a:schemeClr val="dk1"/>
              </a:solidFill>
              <a:ea typeface="Tahoma"/>
              <a:sym typeface="Tahoma"/>
            </a:endParaRPr>
          </a:p>
        </p:txBody>
      </p:sp>
      <p:pic>
        <p:nvPicPr>
          <p:cNvPr id="2050" name="Picture 2">
            <a:extLst>
              <a:ext uri="{FF2B5EF4-FFF2-40B4-BE49-F238E27FC236}">
                <a16:creationId xmlns:a16="http://schemas.microsoft.com/office/drawing/2014/main" id="{C76F98B1-8964-4E89-AD93-BB1A7EA15D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764" b="12698"/>
          <a:stretch/>
        </p:blipFill>
        <p:spPr bwMode="auto">
          <a:xfrm>
            <a:off x="794376" y="3330969"/>
            <a:ext cx="7870199" cy="126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08164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Improved Frequency Hopping</a:t>
            </a:r>
            <a:endParaRPr lang="zh-TW" dirty="0"/>
          </a:p>
        </p:txBody>
      </p:sp>
      <p:sp>
        <p:nvSpPr>
          <p:cNvPr id="624" name="Shape 624"/>
          <p:cNvSpPr txBox="1">
            <a:spLocks noGrp="1"/>
          </p:cNvSpPr>
          <p:nvPr>
            <p:ph type="body" idx="1"/>
          </p:nvPr>
        </p:nvSpPr>
        <p:spPr>
          <a:xfrm>
            <a:off x="1150937" y="1426930"/>
            <a:ext cx="7513638" cy="3086100"/>
          </a:xfrm>
          <a:prstGeom prst="rect">
            <a:avLst/>
          </a:prstGeom>
        </p:spPr>
        <p:txBody>
          <a:bodyPr lIns="91425" tIns="91425" rIns="91425" bIns="91425" anchor="t" anchorCtr="0">
            <a:noAutofit/>
          </a:bodyPr>
          <a:lstStyle/>
          <a:p>
            <a:pPr eaLnBrk="1" hangingPunct="1">
              <a:defRPr/>
            </a:pPr>
            <a:r>
              <a:rPr lang="en-US" altLang="zh-TW" sz="2400" dirty="0"/>
              <a:t>Hopping sequences are now pseudo random and the distinct sequences which are possible are very large. </a:t>
            </a:r>
          </a:p>
          <a:p>
            <a:pPr eaLnBrk="1" hangingPunct="1">
              <a:defRPr/>
            </a:pPr>
            <a:r>
              <a:rPr lang="en-US" altLang="zh-TW" sz="2400" dirty="0"/>
              <a:t>Devices can indicate in connection parameters whether they support the new channel selection algorithm. </a:t>
            </a:r>
          </a:p>
          <a:p>
            <a:pPr eaLnBrk="1" hangingPunct="1">
              <a:defRPr/>
            </a:pPr>
            <a:r>
              <a:rPr lang="en-US" altLang="zh-TW" sz="2400" dirty="0"/>
              <a:t>Channel selection algorithm makes use of a </a:t>
            </a:r>
            <a:r>
              <a:rPr lang="en-US" altLang="zh-TW" sz="2400" dirty="0">
                <a:solidFill>
                  <a:srgbClr val="FF0000"/>
                </a:solidFill>
              </a:rPr>
              <a:t>shared event counter</a:t>
            </a:r>
            <a:r>
              <a:rPr lang="en-US" altLang="zh-TW" sz="2400" dirty="0"/>
              <a:t>, which ensures that each peer in the connection selects the same channel from the next available channel in a pseudo-random sequence.</a:t>
            </a:r>
            <a:endParaRPr lang="zh-TW" altLang="zh-TW" sz="2400" kern="100" dirty="0">
              <a:latin typeface="Calibri" panose="020F0502020204030204" pitchFamily="34"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133</a:t>
            </a:fld>
            <a:endParaRPr lang="zh-TW" dirty="0">
              <a:solidFill>
                <a:schemeClr val="dk1"/>
              </a:solidFill>
              <a:ea typeface="Tahoma"/>
              <a:sym typeface="Tahoma"/>
            </a:endParaRPr>
          </a:p>
        </p:txBody>
      </p:sp>
    </p:spTree>
    <p:extLst>
      <p:ext uri="{BB962C8B-B14F-4D97-AF65-F5344CB8AC3E}">
        <p14:creationId xmlns:p14="http://schemas.microsoft.com/office/powerpoint/2010/main" val="57490817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The Significance of Bluetooth 5</a:t>
            </a:r>
            <a:endParaRPr lang="zh-TW" dirty="0"/>
          </a:p>
        </p:txBody>
      </p:sp>
      <p:sp>
        <p:nvSpPr>
          <p:cNvPr id="624" name="Shape 624"/>
          <p:cNvSpPr txBox="1">
            <a:spLocks noGrp="1"/>
          </p:cNvSpPr>
          <p:nvPr>
            <p:ph type="body" idx="1"/>
          </p:nvPr>
        </p:nvSpPr>
        <p:spPr>
          <a:xfrm>
            <a:off x="1150937" y="1426930"/>
            <a:ext cx="7513638" cy="3086100"/>
          </a:xfrm>
          <a:prstGeom prst="rect">
            <a:avLst/>
          </a:prstGeom>
        </p:spPr>
        <p:txBody>
          <a:bodyPr lIns="91425" tIns="91425" rIns="91425" bIns="91425" anchor="t" anchorCtr="0">
            <a:noAutofit/>
          </a:bodyPr>
          <a:lstStyle/>
          <a:p>
            <a:pPr eaLnBrk="1" hangingPunct="1">
              <a:defRPr/>
            </a:pPr>
            <a:r>
              <a:rPr lang="en-US" altLang="zh-TW" sz="2400" dirty="0"/>
              <a:t>Whole-home and building coverage is provided of long-range </a:t>
            </a:r>
            <a:r>
              <a:rPr lang="en-US" altLang="zh-TW" sz="2400" dirty="0">
                <a:solidFill>
                  <a:srgbClr val="FF0000"/>
                </a:solidFill>
              </a:rPr>
              <a:t>LE Coded PHY</a:t>
            </a:r>
            <a:r>
              <a:rPr lang="en-US" altLang="zh-TW" sz="2400" dirty="0"/>
              <a:t>. </a:t>
            </a:r>
          </a:p>
          <a:p>
            <a:pPr eaLnBrk="1" hangingPunct="1">
              <a:defRPr/>
            </a:pPr>
            <a:r>
              <a:rPr lang="en-US" altLang="zh-TW" sz="2400" dirty="0"/>
              <a:t>The higher symbol rate of </a:t>
            </a:r>
            <a:r>
              <a:rPr lang="en-US" altLang="zh-TW" sz="2400" dirty="0">
                <a:solidFill>
                  <a:srgbClr val="FF0000"/>
                </a:solidFill>
              </a:rPr>
              <a:t>LE 2M</a:t>
            </a:r>
            <a:r>
              <a:rPr lang="en-US" altLang="zh-TW" sz="2400" dirty="0">
                <a:solidFill>
                  <a:schemeClr val="tx1"/>
                </a:solidFill>
              </a:rPr>
              <a:t>.</a:t>
            </a:r>
          </a:p>
          <a:p>
            <a:pPr eaLnBrk="1" hangingPunct="1">
              <a:defRPr/>
            </a:pPr>
            <a:r>
              <a:rPr lang="en-US" altLang="zh-TW" sz="2400" dirty="0">
                <a:solidFill>
                  <a:srgbClr val="FF0000"/>
                </a:solidFill>
              </a:rPr>
              <a:t>Advertising extensions</a:t>
            </a:r>
            <a:r>
              <a:rPr lang="en-US" altLang="zh-TW" sz="2400" dirty="0"/>
              <a:t> feature will pave the way for next-generation beacons.</a:t>
            </a:r>
          </a:p>
          <a:p>
            <a:pPr eaLnBrk="1" hangingPunct="1">
              <a:defRPr/>
            </a:pPr>
            <a:r>
              <a:rPr lang="en-US" altLang="zh-TW" sz="2400" dirty="0"/>
              <a:t>Bluetooth 5 will have a substantial impact in many sectors and further position it as the low power wireless technology of choice for the Internet of Things.</a:t>
            </a:r>
            <a:endParaRPr lang="zh-TW" altLang="zh-TW" sz="3600" kern="100" dirty="0">
              <a:latin typeface="Calibri" panose="020F0502020204030204" pitchFamily="34"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134</a:t>
            </a:fld>
            <a:endParaRPr lang="zh-TW" dirty="0">
              <a:solidFill>
                <a:schemeClr val="dk1"/>
              </a:solidFill>
              <a:ea typeface="Tahoma"/>
              <a:sym typeface="Tahoma"/>
            </a:endParaRPr>
          </a:p>
        </p:txBody>
      </p:sp>
    </p:spTree>
    <p:extLst>
      <p:ext uri="{BB962C8B-B14F-4D97-AF65-F5344CB8AC3E}">
        <p14:creationId xmlns:p14="http://schemas.microsoft.com/office/powerpoint/2010/main" val="41152355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Conclude</a:t>
            </a:r>
          </a:p>
        </p:txBody>
      </p:sp>
      <p:sp>
        <p:nvSpPr>
          <p:cNvPr id="630" name="Shape 630"/>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lvl="0">
              <a:spcBef>
                <a:spcPts val="0"/>
              </a:spcBef>
              <a:buNone/>
            </a:pPr>
            <a:r>
              <a:rPr lang="zh-TW" sz="2400"/>
              <a:t>Bluetooth v3.0, v4.0, v5.0</a:t>
            </a:r>
          </a:p>
        </p:txBody>
      </p:sp>
      <p:pic>
        <p:nvPicPr>
          <p:cNvPr id="631" name="Shape 631" descr="擷取.JPG"/>
          <p:cNvPicPr preferRelativeResize="0"/>
          <p:nvPr/>
        </p:nvPicPr>
        <p:blipFill>
          <a:blip r:embed="rId3">
            <a:alphaModFix/>
          </a:blip>
          <a:stretch>
            <a:fillRect/>
          </a:stretch>
        </p:blipFill>
        <p:spPr>
          <a:xfrm>
            <a:off x="1035699" y="2176499"/>
            <a:ext cx="7072599" cy="2214650"/>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135</a:t>
            </a:fld>
            <a:endParaRPr lang="zh-TW" dirty="0">
              <a:solidFill>
                <a:schemeClr val="dk1"/>
              </a:solidFill>
              <a:ea typeface="Tahoma"/>
              <a:sym typeface="Tahom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Shape 636"/>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Rerfrence</a:t>
            </a:r>
          </a:p>
        </p:txBody>
      </p:sp>
      <p:sp>
        <p:nvSpPr>
          <p:cNvPr id="637" name="Shape 637"/>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lvl="0">
              <a:spcBef>
                <a:spcPts val="0"/>
              </a:spcBef>
              <a:buNone/>
            </a:pPr>
            <a:r>
              <a:rPr lang="zh-TW" sz="1200" dirty="0">
                <a:latin typeface="Times New Roman"/>
                <a:ea typeface="Times New Roman"/>
                <a:cs typeface="Times New Roman"/>
                <a:sym typeface="Times New Roman"/>
              </a:rPr>
              <a:t>wikipedia:</a:t>
            </a:r>
            <a:r>
              <a:rPr lang="zh-TW" sz="1200" u="sng" dirty="0">
                <a:solidFill>
                  <a:schemeClr val="hlink"/>
                </a:solidFill>
                <a:latin typeface="Times New Roman"/>
                <a:ea typeface="Times New Roman"/>
                <a:cs typeface="Times New Roman"/>
                <a:sym typeface="Times New Roman"/>
                <a:hlinkClick r:id="rId3"/>
              </a:rPr>
              <a:t>https://en.wikipedia.org/wiki/Bluetooth#Bluetooth_v3.0_.2B_HS</a:t>
            </a:r>
          </a:p>
          <a:p>
            <a:pPr lvl="0" rtl="0">
              <a:spcBef>
                <a:spcPts val="0"/>
              </a:spcBef>
              <a:buNone/>
            </a:pPr>
            <a:r>
              <a:rPr lang="zh-TW" sz="1200" dirty="0">
                <a:latin typeface="Times New Roman"/>
                <a:ea typeface="Times New Roman"/>
                <a:cs typeface="Times New Roman"/>
                <a:sym typeface="Times New Roman"/>
              </a:rPr>
              <a:t>Buzzle bluetooth v3.0:</a:t>
            </a:r>
            <a:r>
              <a:rPr lang="zh-TW" sz="1200" u="sng" dirty="0">
                <a:solidFill>
                  <a:schemeClr val="hlink"/>
                </a:solidFill>
                <a:latin typeface="Times New Roman"/>
                <a:ea typeface="Times New Roman"/>
                <a:cs typeface="Times New Roman"/>
                <a:sym typeface="Times New Roman"/>
                <a:hlinkClick r:id="rId4"/>
              </a:rPr>
              <a:t>http://www.buzzle.com/articles/bluetooth4-vs-bluetooth3hs.html</a:t>
            </a:r>
          </a:p>
          <a:p>
            <a:pPr lvl="0">
              <a:spcBef>
                <a:spcPts val="0"/>
              </a:spcBef>
              <a:buNone/>
            </a:pPr>
            <a:r>
              <a:rPr lang="zh-TW" sz="1200" dirty="0">
                <a:latin typeface="Times New Roman"/>
                <a:ea typeface="Times New Roman"/>
                <a:cs typeface="Times New Roman"/>
                <a:sym typeface="Times New Roman"/>
              </a:rPr>
              <a:t>GIZMOD:</a:t>
            </a:r>
            <a:r>
              <a:rPr lang="zh-TW" sz="1200" u="sng" dirty="0">
                <a:solidFill>
                  <a:schemeClr val="hlink"/>
                </a:solidFill>
                <a:latin typeface="Times New Roman"/>
                <a:ea typeface="Times New Roman"/>
                <a:cs typeface="Times New Roman"/>
                <a:sym typeface="Times New Roman"/>
                <a:hlinkClick r:id="rId5"/>
              </a:rPr>
              <a:t>http://gizmodo.com/5232940/giz-explains-everything-bluetooth-and-why-bluetooth-30-is-better</a:t>
            </a:r>
          </a:p>
          <a:p>
            <a:pPr lvl="0">
              <a:spcBef>
                <a:spcPts val="0"/>
              </a:spcBef>
              <a:buNone/>
            </a:pPr>
            <a:r>
              <a:rPr lang="zh-TW" sz="1200" dirty="0">
                <a:latin typeface="Times New Roman"/>
                <a:ea typeface="Times New Roman"/>
                <a:cs typeface="Times New Roman"/>
                <a:sym typeface="Times New Roman"/>
              </a:rPr>
              <a:t>why dual mode make sense:</a:t>
            </a:r>
            <a:r>
              <a:rPr lang="zh-TW" sz="1200" u="sng" dirty="0">
                <a:solidFill>
                  <a:schemeClr val="hlink"/>
                </a:solidFill>
                <a:latin typeface="Times New Roman"/>
                <a:ea typeface="Times New Roman"/>
                <a:cs typeface="Times New Roman"/>
                <a:sym typeface="Times New Roman"/>
                <a:hlinkClick r:id="rId6"/>
              </a:rPr>
              <a:t>https://www.ecnmag.com/article/2013/01/why-dual-mode-bluetooth-makes-sense</a:t>
            </a:r>
          </a:p>
          <a:p>
            <a:pPr lvl="0">
              <a:spcBef>
                <a:spcPts val="0"/>
              </a:spcBef>
              <a:buNone/>
            </a:pPr>
            <a:r>
              <a:rPr lang="zh-TW" sz="1200" dirty="0">
                <a:latin typeface="Times New Roman"/>
                <a:ea typeface="Times New Roman"/>
                <a:cs typeface="Times New Roman"/>
                <a:sym typeface="Times New Roman"/>
              </a:rPr>
              <a:t>safari:</a:t>
            </a:r>
            <a:r>
              <a:rPr lang="zh-TW" sz="1200" u="sng" dirty="0">
                <a:solidFill>
                  <a:schemeClr val="hlink"/>
                </a:solidFill>
                <a:latin typeface="Times New Roman"/>
                <a:ea typeface="Times New Roman"/>
                <a:cs typeface="Times New Roman"/>
                <a:sym typeface="Times New Roman"/>
                <a:hlinkClick r:id="rId7"/>
              </a:rPr>
              <a:t>https://www.safaribooksonline.com/library/view/getting-started-with/9781491900550/ch01.html</a:t>
            </a:r>
          </a:p>
          <a:p>
            <a:pPr lvl="0">
              <a:spcBef>
                <a:spcPts val="0"/>
              </a:spcBef>
              <a:buNone/>
            </a:pPr>
            <a:r>
              <a:rPr lang="zh-TW" sz="1200" dirty="0">
                <a:latin typeface="Times New Roman"/>
                <a:ea typeface="Times New Roman"/>
                <a:cs typeface="Times New Roman"/>
                <a:sym typeface="Times New Roman"/>
              </a:rPr>
              <a:t>Bluetooth:</a:t>
            </a:r>
            <a:r>
              <a:rPr lang="zh-TW" sz="1200" u="sng" dirty="0">
                <a:solidFill>
                  <a:schemeClr val="hlink"/>
                </a:solidFill>
                <a:latin typeface="Times New Roman"/>
                <a:ea typeface="Times New Roman"/>
                <a:cs typeface="Times New Roman"/>
                <a:sym typeface="Times New Roman"/>
                <a:hlinkClick r:id="rId8"/>
              </a:rPr>
              <a:t>https://www.bluetooth.com/</a:t>
            </a:r>
          </a:p>
          <a:p>
            <a:pPr lvl="0">
              <a:spcBef>
                <a:spcPts val="0"/>
              </a:spcBef>
              <a:buNone/>
            </a:pPr>
            <a:r>
              <a:rPr lang="zh-TW" sz="1200" dirty="0">
                <a:latin typeface="Times New Roman"/>
                <a:ea typeface="Times New Roman"/>
                <a:cs typeface="Times New Roman"/>
                <a:sym typeface="Times New Roman"/>
              </a:rPr>
              <a:t>MUO:</a:t>
            </a:r>
            <a:r>
              <a:rPr lang="zh-TW" sz="1200" u="sng" dirty="0">
                <a:solidFill>
                  <a:schemeClr val="hlink"/>
                </a:solidFill>
                <a:latin typeface="Times New Roman"/>
                <a:ea typeface="Times New Roman"/>
                <a:cs typeface="Times New Roman"/>
                <a:sym typeface="Times New Roman"/>
                <a:hlinkClick r:id="rId9"/>
              </a:rPr>
              <a:t>http://www.makeuseof.com/tag/how-bluetooth-4-0-is-shaping-the-future-of-mobile-connectivity/</a:t>
            </a:r>
          </a:p>
          <a:p>
            <a:pPr lvl="0">
              <a:spcBef>
                <a:spcPts val="0"/>
              </a:spcBef>
              <a:buNone/>
            </a:pPr>
            <a:r>
              <a:rPr lang="zh-TW" sz="1200" dirty="0">
                <a:latin typeface="Times New Roman"/>
                <a:ea typeface="Times New Roman"/>
                <a:cs typeface="Times New Roman"/>
                <a:sym typeface="Times New Roman"/>
              </a:rPr>
              <a:t>GATT:</a:t>
            </a:r>
            <a:r>
              <a:rPr lang="zh-TW" sz="1200" u="sng" dirty="0">
                <a:solidFill>
                  <a:schemeClr val="hlink"/>
                </a:solidFill>
                <a:latin typeface="Times New Roman"/>
                <a:ea typeface="Times New Roman"/>
                <a:cs typeface="Times New Roman"/>
                <a:sym typeface="Times New Roman"/>
                <a:hlinkClick r:id="rId10"/>
              </a:rPr>
              <a:t>https://www.safaribooksonline.com/library/view/getting-started-with/9781491900550/ch04.html</a:t>
            </a:r>
          </a:p>
          <a:p>
            <a:pPr lvl="0" rtl="0">
              <a:spcBef>
                <a:spcPts val="0"/>
              </a:spcBef>
              <a:buNone/>
            </a:pPr>
            <a:r>
              <a:rPr lang="zh-TW" sz="1200" dirty="0">
                <a:solidFill>
                  <a:srgbClr val="000000"/>
                </a:solidFill>
                <a:highlight>
                  <a:srgbClr val="FFFFFF"/>
                </a:highlight>
                <a:latin typeface="Times New Roman"/>
                <a:ea typeface="Times New Roman"/>
                <a:cs typeface="Times New Roman"/>
                <a:sym typeface="Times New Roman"/>
              </a:rPr>
              <a:t>Bluetooth low energy:</a:t>
            </a:r>
            <a:r>
              <a:rPr lang="zh-TW" sz="1200" u="sng" dirty="0">
                <a:solidFill>
                  <a:srgbClr val="FF0000"/>
                </a:solidFill>
                <a:highlight>
                  <a:srgbClr val="FFFFFF"/>
                </a:highlight>
                <a:latin typeface="Times New Roman"/>
                <a:ea typeface="Times New Roman"/>
                <a:cs typeface="Times New Roman"/>
                <a:sym typeface="Times New Roman"/>
              </a:rPr>
              <a:t>http://shyuanliang.blogspot.tw/2014_10_01_archive.html</a:t>
            </a:r>
            <a:endParaRPr lang="en-US" altLang="zh-TW" sz="1200" u="sng" dirty="0">
              <a:solidFill>
                <a:srgbClr val="FF0000"/>
              </a:solidFill>
              <a:highlight>
                <a:srgbClr val="FFFFFF"/>
              </a:highlight>
              <a:latin typeface="Times New Roman"/>
              <a:ea typeface="Times New Roman"/>
              <a:cs typeface="Times New Roman"/>
              <a:sym typeface="Times New Roman"/>
            </a:endParaRPr>
          </a:p>
          <a:p>
            <a:pPr lvl="0">
              <a:spcBef>
                <a:spcPts val="0"/>
              </a:spcBef>
              <a:buNone/>
            </a:pPr>
            <a:r>
              <a:rPr lang="en-US" altLang="zh-TW" sz="1200" dirty="0">
                <a:latin typeface="Times New Roman"/>
                <a:ea typeface="Times New Roman"/>
                <a:cs typeface="Times New Roman"/>
                <a:sym typeface="Times New Roman"/>
              </a:rPr>
              <a:t>General introduction: </a:t>
            </a:r>
            <a:r>
              <a:rPr lang="en-US" altLang="zh-TW" sz="1200" dirty="0">
                <a:latin typeface="Times New Roman"/>
                <a:ea typeface="Times New Roman"/>
                <a:cs typeface="Times New Roman"/>
                <a:sym typeface="Times New Roman"/>
                <a:hlinkClick r:id="rId11"/>
              </a:rPr>
              <a:t>https://zh-tw.coursera.org/learn/wireless-communication-technologies/lecture/xbvzP/bluetooth</a:t>
            </a:r>
            <a:endParaRPr lang="en-US" altLang="zh-TW" sz="1200" dirty="0">
              <a:latin typeface="Times New Roman"/>
              <a:ea typeface="Times New Roman"/>
              <a:cs typeface="Times New Roman"/>
              <a:sym typeface="Times New Roman"/>
            </a:endParaRPr>
          </a:p>
          <a:p>
            <a:pPr lvl="0">
              <a:spcBef>
                <a:spcPts val="0"/>
              </a:spcBef>
              <a:buNone/>
            </a:pPr>
            <a:r>
              <a:rPr lang="en-US" altLang="zh-TW" sz="1200" dirty="0">
                <a:latin typeface="Times New Roman"/>
                <a:ea typeface="Times New Roman"/>
                <a:cs typeface="Times New Roman"/>
                <a:sym typeface="Times New Roman"/>
              </a:rPr>
              <a:t>Bluetooth 4.1: </a:t>
            </a:r>
            <a:r>
              <a:rPr lang="en-US" altLang="zh-TW" sz="1200" dirty="0">
                <a:latin typeface="Times New Roman"/>
                <a:ea typeface="Times New Roman"/>
                <a:cs typeface="Times New Roman"/>
                <a:sym typeface="Times New Roman"/>
                <a:hlinkClick r:id="rId12"/>
              </a:rPr>
              <a:t>http://www.trustedreviews.com/opinions/bluetooth-4-1-what-is-it-and-why-should-you-care</a:t>
            </a:r>
            <a:endParaRPr lang="en-US" altLang="zh-TW" sz="1200" dirty="0">
              <a:latin typeface="Times New Roman"/>
              <a:ea typeface="Times New Roman"/>
              <a:cs typeface="Times New Roman"/>
              <a:sym typeface="Times New Roman"/>
            </a:endParaRPr>
          </a:p>
          <a:p>
            <a:pPr lvl="0">
              <a:spcBef>
                <a:spcPts val="0"/>
              </a:spcBef>
              <a:buNone/>
            </a:pPr>
            <a:r>
              <a:rPr lang="en-US" altLang="zh-TW" sz="1200" dirty="0">
                <a:latin typeface="Times New Roman"/>
                <a:ea typeface="Times New Roman"/>
                <a:cs typeface="Times New Roman"/>
                <a:sym typeface="Times New Roman"/>
              </a:rPr>
              <a:t>Bluetooth 4.2: </a:t>
            </a:r>
            <a:r>
              <a:rPr lang="en-US" altLang="zh-TW" sz="1200" dirty="0">
                <a:latin typeface="Times New Roman"/>
                <a:ea typeface="Times New Roman"/>
                <a:cs typeface="Times New Roman"/>
                <a:sym typeface="Times New Roman"/>
                <a:hlinkClick r:id="rId13"/>
              </a:rPr>
              <a:t>http://www.newelectronics.co.uk/electronics-technology/connecting-to-the-internet-just-got-even-easier-says-the-bluetooth-sig/73741/</a:t>
            </a:r>
            <a:endParaRPr lang="en-US" altLang="zh-TW" sz="1200" dirty="0">
              <a:latin typeface="Times New Roman"/>
              <a:ea typeface="Times New Roman"/>
              <a:cs typeface="Times New Roman"/>
              <a:sym typeface="Times New Roman"/>
            </a:endParaRPr>
          </a:p>
          <a:p>
            <a:pPr lvl="0">
              <a:spcBef>
                <a:spcPts val="0"/>
              </a:spcBef>
              <a:buNone/>
            </a:pPr>
            <a:r>
              <a:rPr lang="en-US" altLang="zh-TW" sz="1200" dirty="0">
                <a:latin typeface="Times New Roman"/>
                <a:ea typeface="Times New Roman"/>
                <a:cs typeface="Times New Roman"/>
                <a:sym typeface="Times New Roman"/>
              </a:rPr>
              <a:t>Bluetooth 5.0: </a:t>
            </a:r>
            <a:r>
              <a:rPr lang="en-US" altLang="zh-TW" sz="1200" dirty="0">
                <a:solidFill>
                  <a:srgbClr val="FF0000"/>
                </a:solidFill>
                <a:latin typeface="Times New Roman"/>
                <a:ea typeface="Times New Roman"/>
                <a:cs typeface="Times New Roman"/>
                <a:sym typeface="Times New Roman"/>
                <a:hlinkClick r:id="rId14"/>
              </a:rPr>
              <a:t>https://www.bluetooth.com/specifications/bluetooth-core-specification/</a:t>
            </a:r>
            <a:endParaRPr lang="en-US" altLang="zh-TW" sz="1200" dirty="0">
              <a:solidFill>
                <a:srgbClr val="FF0000"/>
              </a:solidFill>
              <a:latin typeface="Times New Roman"/>
              <a:ea typeface="Times New Roman"/>
              <a:cs typeface="Times New Roman"/>
              <a:sym typeface="Times New Roman"/>
            </a:endParaRPr>
          </a:p>
          <a:p>
            <a:pPr lvl="0">
              <a:spcBef>
                <a:spcPts val="0"/>
              </a:spcBef>
              <a:buNone/>
            </a:pPr>
            <a:r>
              <a:rPr lang="en-US" altLang="zh-TW" sz="1200" dirty="0">
                <a:solidFill>
                  <a:schemeClr val="tx1"/>
                </a:solidFill>
                <a:latin typeface="Times New Roman"/>
                <a:ea typeface="Times New Roman"/>
                <a:cs typeface="Times New Roman"/>
                <a:sym typeface="Times New Roman"/>
              </a:rPr>
              <a:t>LE coded PHY: </a:t>
            </a:r>
            <a:r>
              <a:rPr lang="en-US" altLang="zh-TW" sz="1200" dirty="0">
                <a:solidFill>
                  <a:srgbClr val="FF0000"/>
                </a:solidFill>
                <a:latin typeface="Times New Roman"/>
                <a:ea typeface="Times New Roman"/>
                <a:cs typeface="Times New Roman"/>
                <a:sym typeface="Times New Roman"/>
              </a:rPr>
              <a:t>https://www.silabs.com/whitepapers/bluetooth-5-refined-for-the-iot</a:t>
            </a:r>
          </a:p>
          <a:p>
            <a:pPr lvl="0">
              <a:spcBef>
                <a:spcPts val="0"/>
              </a:spcBef>
              <a:buNone/>
            </a:pPr>
            <a:r>
              <a:rPr lang="en-US" altLang="zh-TW" sz="1200" dirty="0">
                <a:solidFill>
                  <a:schemeClr val="tx1"/>
                </a:solidFill>
                <a:latin typeface="Times New Roman"/>
                <a:ea typeface="Times New Roman"/>
                <a:cs typeface="Times New Roman"/>
                <a:sym typeface="Times New Roman"/>
              </a:rPr>
              <a:t>FEC:</a:t>
            </a:r>
            <a:r>
              <a:rPr lang="en-US" altLang="zh-TW" sz="1200" dirty="0">
                <a:solidFill>
                  <a:srgbClr val="FF0000"/>
                </a:solidFill>
                <a:latin typeface="Times New Roman"/>
                <a:ea typeface="Times New Roman"/>
                <a:cs typeface="Times New Roman"/>
                <a:sym typeface="Times New Roman"/>
              </a:rPr>
              <a:t> https://www.dazhuanlan.com/2019/10/17/5da86ae93184b/</a:t>
            </a:r>
          </a:p>
          <a:p>
            <a:pPr lvl="0">
              <a:spcBef>
                <a:spcPts val="0"/>
              </a:spcBef>
              <a:buNone/>
            </a:pPr>
            <a:r>
              <a:rPr lang="en-US" altLang="zh-TW" sz="1200" dirty="0">
                <a:latin typeface="Times New Roman"/>
                <a:ea typeface="Times New Roman"/>
                <a:cs typeface="Times New Roman"/>
                <a:sym typeface="Times New Roman"/>
              </a:rPr>
              <a:t>Phase Shift Keying: </a:t>
            </a:r>
            <a:r>
              <a:rPr lang="en-US" altLang="zh-TW" sz="1200" dirty="0">
                <a:latin typeface="Times New Roman"/>
                <a:ea typeface="Times New Roman"/>
                <a:cs typeface="Times New Roman"/>
                <a:sym typeface="Times New Roman"/>
                <a:hlinkClick r:id="rId15"/>
              </a:rPr>
              <a:t>https://en.wikipedia.org/wiki/Phase-shift_keying#Offset_QPSK_.28OQPSK.29</a:t>
            </a:r>
            <a:endParaRPr lang="en-US" altLang="zh-TW" sz="1200" dirty="0">
              <a:latin typeface="Times New Roman"/>
              <a:ea typeface="Times New Roman"/>
              <a:cs typeface="Times New Roman"/>
              <a:sym typeface="Times New Roman"/>
            </a:endParaRPr>
          </a:p>
          <a:p>
            <a:pPr lvl="0" rtl="0">
              <a:spcBef>
                <a:spcPts val="0"/>
              </a:spcBef>
              <a:buNone/>
            </a:pPr>
            <a:endParaRPr sz="1800" dirty="0">
              <a:latin typeface="Times New Roman"/>
              <a:ea typeface="Times New Roman"/>
              <a:cs typeface="Times New Roman"/>
              <a:sym typeface="Times New Roman"/>
            </a:endParaRPr>
          </a:p>
          <a:p>
            <a:pPr lvl="0">
              <a:spcBef>
                <a:spcPts val="0"/>
              </a:spcBef>
              <a:buNone/>
            </a:pPr>
            <a:endParaRPr sz="1800" dirty="0">
              <a:latin typeface="Times New Roman"/>
              <a:ea typeface="Times New Roman"/>
              <a:cs typeface="Times New Roman"/>
              <a:sym typeface="Times New Roman"/>
            </a:endParaRPr>
          </a:p>
          <a:p>
            <a:pPr lvl="0">
              <a:spcBef>
                <a:spcPts val="0"/>
              </a:spcBef>
              <a:buNone/>
            </a:pPr>
            <a:endParaRPr sz="1800" dirty="0">
              <a:latin typeface="Times New Roman"/>
              <a:ea typeface="Times New Roman"/>
              <a:cs typeface="Times New Roman"/>
              <a:sym typeface="Times New Roman"/>
            </a:endParaRPr>
          </a:p>
          <a:p>
            <a:pPr lvl="0" rtl="0">
              <a:spcBef>
                <a:spcPts val="0"/>
              </a:spcBef>
              <a:buNone/>
            </a:pPr>
            <a:endParaRPr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136</a:t>
            </a:fld>
            <a:endParaRPr lang="zh-TW" dirty="0">
              <a:solidFill>
                <a:schemeClr val="dk1"/>
              </a:solidFill>
              <a:ea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latin typeface="Times New Roman"/>
                <a:ea typeface="Times New Roman"/>
                <a:cs typeface="Times New Roman"/>
                <a:sym typeface="Times New Roman"/>
              </a:rPr>
              <a:t>Single mode v.s. Dual mode</a:t>
            </a:r>
          </a:p>
        </p:txBody>
      </p:sp>
      <p:sp>
        <p:nvSpPr>
          <p:cNvPr id="129" name="Shape 129"/>
          <p:cNvSpPr txBox="1">
            <a:spLocks noGrp="1"/>
          </p:cNvSpPr>
          <p:nvPr>
            <p:ph type="body" idx="1"/>
          </p:nvPr>
        </p:nvSpPr>
        <p:spPr>
          <a:xfrm>
            <a:off x="1182675" y="1513275"/>
            <a:ext cx="7772400" cy="3571800"/>
          </a:xfrm>
          <a:prstGeom prst="rect">
            <a:avLst/>
          </a:prstGeom>
        </p:spPr>
        <p:txBody>
          <a:bodyPr lIns="91425" tIns="91425" rIns="91425" bIns="91425" anchor="t" anchorCtr="0">
            <a:noAutofit/>
          </a:bodyPr>
          <a:lstStyle/>
          <a:p>
            <a:pPr marL="457200" lvl="0" indent="-381000" rtl="0">
              <a:lnSpc>
                <a:spcPct val="115000"/>
              </a:lnSpc>
              <a:spcBef>
                <a:spcPts val="2400"/>
              </a:spcBef>
              <a:spcAft>
                <a:spcPts val="600"/>
              </a:spcAft>
              <a:buSzPct val="100000"/>
              <a:buFont typeface="Times New Roman"/>
            </a:pPr>
            <a:r>
              <a:rPr lang="zh-TW" sz="2400" b="1" dirty="0">
                <a:latin typeface="Times New Roman"/>
                <a:ea typeface="Times New Roman"/>
                <a:cs typeface="Times New Roman"/>
                <a:sym typeface="Times New Roman"/>
              </a:rPr>
              <a:t>Why is dual-mode Bluetooth support so crucial?</a:t>
            </a:r>
          </a:p>
          <a:p>
            <a:pPr marL="857250" lvl="1" indent="-355600">
              <a:spcBef>
                <a:spcPts val="500"/>
              </a:spcBef>
              <a:buSzPct val="100000"/>
              <a:buFont typeface="Times New Roman"/>
            </a:pPr>
            <a:r>
              <a:rPr lang="zh-TW" sz="2000" dirty="0">
                <a:latin typeface="Times New Roman"/>
                <a:ea typeface="Times New Roman"/>
                <a:cs typeface="Times New Roman"/>
                <a:sym typeface="Times New Roman"/>
              </a:rPr>
              <a:t>With support coming in new devices and many users who have older devices, there are more years before Bluetooth low energy is more ubiquitous and almost all smartphone and tablets will continue to do support Bluetooth “classic.”</a:t>
            </a:r>
          </a:p>
          <a:p>
            <a:pPr marL="857250" lvl="1" indent="-355600">
              <a:spcBef>
                <a:spcPts val="500"/>
              </a:spcBef>
              <a:buSzPct val="100000"/>
              <a:buFont typeface="Times New Roman"/>
            </a:pPr>
            <a:r>
              <a:rPr lang="zh-TW" sz="2000" dirty="0">
                <a:latin typeface="Times New Roman"/>
                <a:ea typeface="Times New Roman"/>
                <a:cs typeface="Times New Roman"/>
                <a:sym typeface="Times New Roman"/>
              </a:rPr>
              <a:t>Bluetooth classic support in single-mode or dual-mode form will continue to be needed in applications as well. </a:t>
            </a:r>
          </a:p>
          <a:p>
            <a:pPr marL="0" lvl="0" indent="0" rtl="0">
              <a:spcBef>
                <a:spcPts val="0"/>
              </a:spcBef>
              <a:buNone/>
            </a:pPr>
            <a:endParaRPr dirty="0"/>
          </a:p>
          <a:p>
            <a:pPr lvl="0" rtl="0">
              <a:spcBef>
                <a:spcPts val="0"/>
              </a:spcBef>
              <a:buNone/>
            </a:pPr>
            <a:endParaRPr dirty="0"/>
          </a:p>
          <a:p>
            <a:pPr lvl="0" rtl="0">
              <a:spcBef>
                <a:spcPts val="0"/>
              </a:spcBef>
              <a:buNone/>
            </a:pPr>
            <a:r>
              <a:rPr lang="zh-TW" sz="800" dirty="0"/>
              <a:t>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14</a:t>
            </a:fld>
            <a:endParaRPr lang="zh-TW" dirty="0">
              <a:solidFill>
                <a:schemeClr val="dk1"/>
              </a:solidFill>
              <a:ea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latin typeface="Times New Roman"/>
                <a:ea typeface="Times New Roman"/>
                <a:cs typeface="Times New Roman"/>
                <a:sym typeface="Times New Roman"/>
              </a:rPr>
              <a:t>Single mode v.s. Dual mode</a:t>
            </a:r>
          </a:p>
        </p:txBody>
      </p:sp>
      <p:sp>
        <p:nvSpPr>
          <p:cNvPr id="135" name="Shape 135"/>
          <p:cNvSpPr txBox="1">
            <a:spLocks noGrp="1"/>
          </p:cNvSpPr>
          <p:nvPr>
            <p:ph type="body" idx="1"/>
          </p:nvPr>
        </p:nvSpPr>
        <p:spPr>
          <a:xfrm>
            <a:off x="1182675" y="1513275"/>
            <a:ext cx="7772400" cy="3571800"/>
          </a:xfrm>
          <a:prstGeom prst="rect">
            <a:avLst/>
          </a:prstGeom>
        </p:spPr>
        <p:txBody>
          <a:bodyPr lIns="91425" tIns="91425" rIns="91425" bIns="91425" anchor="t" anchorCtr="0">
            <a:noAutofit/>
          </a:bodyPr>
          <a:lstStyle/>
          <a:p>
            <a:pPr marL="457200" lvl="0" indent="-381000" rtl="0">
              <a:lnSpc>
                <a:spcPct val="115000"/>
              </a:lnSpc>
              <a:spcBef>
                <a:spcPts val="2400"/>
              </a:spcBef>
              <a:spcAft>
                <a:spcPts val="600"/>
              </a:spcAft>
              <a:buSzPct val="100000"/>
              <a:buFont typeface="Times New Roman"/>
            </a:pPr>
            <a:r>
              <a:rPr lang="zh-TW" sz="2400" b="1" dirty="0">
                <a:latin typeface="Times New Roman"/>
                <a:ea typeface="Times New Roman"/>
                <a:cs typeface="Times New Roman"/>
                <a:sym typeface="Times New Roman"/>
              </a:rPr>
              <a:t>Why is dual-mode Bluetooth support so crucial?</a:t>
            </a:r>
          </a:p>
          <a:p>
            <a:pPr marL="857250" lvl="1" indent="-355600">
              <a:spcBef>
                <a:spcPts val="500"/>
              </a:spcBef>
              <a:buSzPct val="100000"/>
              <a:buFont typeface="Times New Roman"/>
            </a:pPr>
            <a:r>
              <a:rPr lang="zh-TW" sz="2000" dirty="0">
                <a:latin typeface="Times New Roman"/>
                <a:ea typeface="Times New Roman"/>
                <a:cs typeface="Times New Roman"/>
                <a:sym typeface="Times New Roman"/>
              </a:rPr>
              <a:t>If your device is a wireless speaker or audio headset, it needs to have classic support to maintain the data rate and quality of the audio transmission. </a:t>
            </a:r>
            <a:endParaRPr lang="en-US" altLang="zh-TW" sz="2000" dirty="0">
              <a:latin typeface="Times New Roman"/>
              <a:ea typeface="Times New Roman"/>
              <a:cs typeface="Times New Roman"/>
              <a:sym typeface="Times New Roman"/>
            </a:endParaRPr>
          </a:p>
          <a:p>
            <a:pPr marL="857250" lvl="1" indent="-355600">
              <a:spcBef>
                <a:spcPts val="500"/>
              </a:spcBef>
              <a:buSzPct val="100000"/>
              <a:buFont typeface="Times New Roman"/>
            </a:pPr>
            <a:r>
              <a:rPr lang="zh-TW" sz="2000" dirty="0">
                <a:latin typeface="Times New Roman"/>
                <a:ea typeface="Times New Roman"/>
                <a:cs typeface="Times New Roman"/>
                <a:sym typeface="Times New Roman"/>
              </a:rPr>
              <a:t>If you are creating a peripheral like a Bluetooth mouse or keyboard, your device may need to communicate with classic devices in addition to Bluetooth low energy</a:t>
            </a:r>
            <a:r>
              <a:rPr lang="en-US" altLang="zh-TW" sz="2000" dirty="0">
                <a:latin typeface="Times New Roman"/>
                <a:ea typeface="Times New Roman"/>
                <a:cs typeface="Times New Roman"/>
                <a:sym typeface="Times New Roman"/>
              </a:rPr>
              <a:t>.</a:t>
            </a:r>
          </a:p>
          <a:p>
            <a:pPr marL="857250" lvl="1" indent="-355600">
              <a:spcBef>
                <a:spcPts val="500"/>
              </a:spcBef>
              <a:buSzPct val="100000"/>
              <a:buFont typeface="Times New Roman"/>
            </a:pPr>
            <a:r>
              <a:rPr lang="en-US" altLang="zh-TW" sz="2000" dirty="0">
                <a:solidFill>
                  <a:srgbClr val="FF0000"/>
                </a:solidFill>
                <a:latin typeface="Times New Roman"/>
                <a:ea typeface="Times New Roman"/>
                <a:cs typeface="Times New Roman"/>
                <a:sym typeface="Times New Roman"/>
              </a:rPr>
              <a:t>D</a:t>
            </a:r>
            <a:r>
              <a:rPr lang="zh-TW" sz="2000" dirty="0">
                <a:solidFill>
                  <a:srgbClr val="FF0000"/>
                </a:solidFill>
                <a:latin typeface="Times New Roman"/>
                <a:ea typeface="Times New Roman"/>
                <a:cs typeface="Times New Roman"/>
                <a:sym typeface="Times New Roman"/>
              </a:rPr>
              <a:t>ual-mode would give you the maximum number of attaches.</a:t>
            </a:r>
          </a:p>
          <a:p>
            <a:pPr marL="0" lvl="0" indent="0" rtl="0">
              <a:spcBef>
                <a:spcPts val="0"/>
              </a:spcBef>
              <a:buNone/>
            </a:pPr>
            <a:endParaRPr dirty="0"/>
          </a:p>
          <a:p>
            <a:pPr lvl="0" rtl="0">
              <a:spcBef>
                <a:spcPts val="0"/>
              </a:spcBef>
              <a:buNone/>
            </a:pPr>
            <a:endParaRPr dirty="0"/>
          </a:p>
          <a:p>
            <a:pPr lvl="0" rtl="0">
              <a:spcBef>
                <a:spcPts val="0"/>
              </a:spcBef>
              <a:buNone/>
            </a:pPr>
            <a:r>
              <a:rPr lang="zh-TW" sz="800" dirty="0"/>
              <a:t>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15</a:t>
            </a:fld>
            <a:endParaRPr lang="zh-TW" dirty="0">
              <a:solidFill>
                <a:schemeClr val="dk1"/>
              </a:solidFill>
              <a:ea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latin typeface="Times New Roman"/>
                <a:ea typeface="Times New Roman"/>
                <a:cs typeface="Times New Roman"/>
                <a:sym typeface="Times New Roman"/>
              </a:rPr>
              <a:t>Single mode v.s. Dual mode</a:t>
            </a:r>
          </a:p>
        </p:txBody>
      </p:sp>
      <p:sp>
        <p:nvSpPr>
          <p:cNvPr id="141" name="Shape 141"/>
          <p:cNvSpPr txBox="1">
            <a:spLocks noGrp="1"/>
          </p:cNvSpPr>
          <p:nvPr>
            <p:ph type="body" idx="1"/>
          </p:nvPr>
        </p:nvSpPr>
        <p:spPr>
          <a:xfrm>
            <a:off x="1182675" y="1513275"/>
            <a:ext cx="7772400" cy="3571800"/>
          </a:xfrm>
          <a:prstGeom prst="rect">
            <a:avLst/>
          </a:prstGeom>
        </p:spPr>
        <p:txBody>
          <a:bodyPr lIns="91425" tIns="91425" rIns="91425" bIns="91425" anchor="t" anchorCtr="0">
            <a:noAutofit/>
          </a:bodyPr>
          <a:lstStyle/>
          <a:p>
            <a:pPr marL="457200" lvl="0" indent="-381000" rtl="0">
              <a:lnSpc>
                <a:spcPct val="115000"/>
              </a:lnSpc>
              <a:spcBef>
                <a:spcPts val="2400"/>
              </a:spcBef>
              <a:spcAft>
                <a:spcPts val="600"/>
              </a:spcAft>
              <a:buSzPct val="100000"/>
              <a:buFont typeface="Times New Roman"/>
            </a:pPr>
            <a:r>
              <a:rPr lang="zh-TW" sz="2400" b="1" dirty="0">
                <a:latin typeface="Times New Roman"/>
                <a:ea typeface="Times New Roman"/>
                <a:cs typeface="Times New Roman"/>
                <a:sym typeface="Times New Roman"/>
              </a:rPr>
              <a:t>Single-mode Devices</a:t>
            </a:r>
          </a:p>
          <a:p>
            <a:pPr marL="857250" lvl="1" indent="-355600">
              <a:spcBef>
                <a:spcPts val="500"/>
              </a:spcBef>
              <a:buSzPct val="100000"/>
              <a:buFont typeface="Times New Roman"/>
            </a:pPr>
            <a:r>
              <a:rPr lang="zh-TW" sz="2000" dirty="0">
                <a:latin typeface="Times New Roman"/>
                <a:ea typeface="Times New Roman"/>
                <a:cs typeface="Times New Roman"/>
                <a:sym typeface="Times New Roman"/>
              </a:rPr>
              <a:t>These devices are </a:t>
            </a:r>
            <a:r>
              <a:rPr lang="zh-TW" sz="2000" dirty="0">
                <a:solidFill>
                  <a:srgbClr val="FF0000"/>
                </a:solidFill>
                <a:latin typeface="Times New Roman"/>
                <a:ea typeface="Times New Roman"/>
                <a:cs typeface="Times New Roman"/>
                <a:sym typeface="Times New Roman"/>
              </a:rPr>
              <a:t>stand-alone Bluetooth low energy devices</a:t>
            </a:r>
            <a:r>
              <a:rPr lang="zh-TW" sz="2000" dirty="0">
                <a:latin typeface="Times New Roman"/>
                <a:ea typeface="Times New Roman"/>
                <a:cs typeface="Times New Roman"/>
                <a:sym typeface="Times New Roman"/>
              </a:rPr>
              <a:t> (also known as “Smart” devices) optimized </a:t>
            </a:r>
            <a:r>
              <a:rPr lang="zh-TW" sz="2000" dirty="0">
                <a:solidFill>
                  <a:srgbClr val="FF0000"/>
                </a:solidFill>
                <a:latin typeface="Times New Roman"/>
                <a:ea typeface="Times New Roman"/>
                <a:cs typeface="Times New Roman"/>
                <a:sym typeface="Times New Roman"/>
              </a:rPr>
              <a:t>for small battery-operated devices with low cost and low power consumption</a:t>
            </a:r>
            <a:r>
              <a:rPr lang="zh-TW" sz="2000" dirty="0">
                <a:latin typeface="Times New Roman"/>
                <a:ea typeface="Times New Roman"/>
                <a:cs typeface="Times New Roman"/>
                <a:sym typeface="Times New Roman"/>
              </a:rPr>
              <a:t> in focus. A typical single-mode device is a heart rate sensor.</a:t>
            </a:r>
          </a:p>
          <a:p>
            <a:pPr marL="0" lvl="0" indent="0" rtl="0">
              <a:spcBef>
                <a:spcPts val="0"/>
              </a:spcBef>
              <a:buNone/>
            </a:pPr>
            <a:endParaRPr dirty="0"/>
          </a:p>
          <a:p>
            <a:pPr lvl="0" rtl="0">
              <a:spcBef>
                <a:spcPts val="0"/>
              </a:spcBef>
              <a:buNone/>
            </a:pPr>
            <a:endParaRPr dirty="0"/>
          </a:p>
          <a:p>
            <a:pPr lvl="0" rtl="0">
              <a:spcBef>
                <a:spcPts val="0"/>
              </a:spcBef>
              <a:buNone/>
            </a:pPr>
            <a:r>
              <a:rPr lang="zh-TW" sz="800" dirty="0"/>
              <a:t>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16</a:t>
            </a:fld>
            <a:endParaRPr lang="zh-TW" dirty="0">
              <a:solidFill>
                <a:schemeClr val="dk1"/>
              </a:solidFill>
              <a:ea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latin typeface="Times New Roman"/>
                <a:ea typeface="Times New Roman"/>
                <a:cs typeface="Times New Roman"/>
                <a:sym typeface="Times New Roman"/>
              </a:rPr>
              <a:t>Single mode v.s. Dual mode</a:t>
            </a:r>
          </a:p>
        </p:txBody>
      </p:sp>
      <p:sp>
        <p:nvSpPr>
          <p:cNvPr id="147" name="Shape 147"/>
          <p:cNvSpPr txBox="1">
            <a:spLocks noGrp="1"/>
          </p:cNvSpPr>
          <p:nvPr>
            <p:ph type="body" idx="1"/>
          </p:nvPr>
        </p:nvSpPr>
        <p:spPr>
          <a:xfrm>
            <a:off x="1182675" y="1513275"/>
            <a:ext cx="7772400" cy="3571800"/>
          </a:xfrm>
          <a:prstGeom prst="rect">
            <a:avLst/>
          </a:prstGeom>
        </p:spPr>
        <p:txBody>
          <a:bodyPr lIns="91425" tIns="91425" rIns="91425" bIns="91425" anchor="t" anchorCtr="0">
            <a:noAutofit/>
          </a:bodyPr>
          <a:lstStyle/>
          <a:p>
            <a:pPr marL="457200" lvl="0" indent="-381000" rtl="0">
              <a:lnSpc>
                <a:spcPct val="115000"/>
              </a:lnSpc>
              <a:spcBef>
                <a:spcPts val="2400"/>
              </a:spcBef>
              <a:spcAft>
                <a:spcPts val="600"/>
              </a:spcAft>
              <a:buSzPct val="100000"/>
              <a:buFont typeface="Times New Roman"/>
            </a:pPr>
            <a:r>
              <a:rPr lang="zh-TW" sz="2400" b="1" dirty="0">
                <a:latin typeface="Times New Roman"/>
                <a:ea typeface="Times New Roman"/>
                <a:cs typeface="Times New Roman"/>
                <a:sym typeface="Times New Roman"/>
              </a:rPr>
              <a:t>Dual-mode Devices</a:t>
            </a:r>
          </a:p>
          <a:p>
            <a:pPr marL="857250" lvl="1" indent="-355600">
              <a:spcBef>
                <a:spcPts val="500"/>
              </a:spcBef>
              <a:buSzPct val="100000"/>
              <a:buFont typeface="Times New Roman"/>
            </a:pPr>
            <a:r>
              <a:rPr lang="zh-TW" sz="2000" dirty="0">
                <a:latin typeface="Times New Roman"/>
                <a:ea typeface="Times New Roman"/>
                <a:cs typeface="Times New Roman"/>
                <a:sym typeface="Times New Roman"/>
              </a:rPr>
              <a:t>These devices (also known as “Smart Ready” devices) </a:t>
            </a:r>
            <a:r>
              <a:rPr lang="zh-TW" sz="2000" dirty="0">
                <a:solidFill>
                  <a:srgbClr val="FF0000"/>
                </a:solidFill>
                <a:latin typeface="Times New Roman"/>
                <a:ea typeface="Times New Roman"/>
                <a:cs typeface="Times New Roman"/>
                <a:sym typeface="Times New Roman"/>
              </a:rPr>
              <a:t>include both Bluetooth low energy technology and Classic Bluetooth technology</a:t>
            </a:r>
            <a:r>
              <a:rPr lang="zh-TW" sz="2000" dirty="0">
                <a:latin typeface="Times New Roman"/>
                <a:ea typeface="Times New Roman"/>
                <a:cs typeface="Times New Roman"/>
                <a:sym typeface="Times New Roman"/>
              </a:rPr>
              <a:t>. Dual-mode devices will rarely gain in power saving because they need to support both technology implementations; </a:t>
            </a:r>
            <a:r>
              <a:rPr lang="zh-TW" sz="2000" dirty="0">
                <a:solidFill>
                  <a:srgbClr val="FF0000"/>
                </a:solidFill>
                <a:latin typeface="Times New Roman"/>
                <a:ea typeface="Times New Roman"/>
                <a:cs typeface="Times New Roman"/>
                <a:sym typeface="Times New Roman"/>
              </a:rPr>
              <a:t>the power savings will only be achieved with the single-mode </a:t>
            </a:r>
            <a:r>
              <a:rPr lang="zh-TW" sz="2000" dirty="0">
                <a:latin typeface="Times New Roman"/>
                <a:ea typeface="Times New Roman"/>
                <a:cs typeface="Times New Roman"/>
                <a:sym typeface="Times New Roman"/>
              </a:rPr>
              <a:t>option. A typical dual-mode device is a mobile phone or PC.</a:t>
            </a:r>
          </a:p>
          <a:p>
            <a:pPr marL="0" lvl="0" indent="0" rtl="0">
              <a:spcBef>
                <a:spcPts val="0"/>
              </a:spcBef>
              <a:buNone/>
            </a:pPr>
            <a:endParaRPr dirty="0"/>
          </a:p>
          <a:p>
            <a:pPr lvl="0" rtl="0">
              <a:spcBef>
                <a:spcPts val="0"/>
              </a:spcBef>
              <a:buNone/>
            </a:pPr>
            <a:endParaRPr dirty="0"/>
          </a:p>
          <a:p>
            <a:pPr lvl="0" rtl="0">
              <a:spcBef>
                <a:spcPts val="0"/>
              </a:spcBef>
              <a:buNone/>
            </a:pPr>
            <a:r>
              <a:rPr lang="zh-TW" sz="800" dirty="0"/>
              <a:t>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17</a:t>
            </a:fld>
            <a:endParaRPr lang="zh-TW" dirty="0">
              <a:solidFill>
                <a:schemeClr val="dk1"/>
              </a:solidFill>
              <a:ea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153" name="Shape 153"/>
          <p:cNvSpPr txBox="1">
            <a:spLocks noGrp="1"/>
          </p:cNvSpPr>
          <p:nvPr>
            <p:ph type="body" idx="1"/>
          </p:nvPr>
        </p:nvSpPr>
        <p:spPr>
          <a:xfrm>
            <a:off x="1161275" y="1293425"/>
            <a:ext cx="7772400" cy="3571800"/>
          </a:xfrm>
          <a:prstGeom prst="rect">
            <a:avLst/>
          </a:prstGeom>
        </p:spPr>
        <p:txBody>
          <a:bodyPr lIns="91425" tIns="91425" rIns="91425" bIns="91425" anchor="t" anchorCtr="0">
            <a:noAutofit/>
          </a:bodyPr>
          <a:lstStyle/>
          <a:p>
            <a:pPr marL="457200" lvl="0" indent="-381000" rtl="0">
              <a:spcBef>
                <a:spcPts val="500"/>
              </a:spcBef>
              <a:spcAft>
                <a:spcPts val="600"/>
              </a:spcAft>
              <a:buSzPct val="100000"/>
              <a:buFont typeface="Times New Roman"/>
            </a:pPr>
            <a:r>
              <a:rPr lang="zh-TW" sz="2400" b="1" dirty="0">
                <a:latin typeface="Times New Roman" panose="02020603050405020304" pitchFamily="18" charset="0"/>
                <a:ea typeface="Times New Roman"/>
                <a:cs typeface="Times New Roman" panose="02020603050405020304" pitchFamily="18" charset="0"/>
                <a:sym typeface="Times New Roman"/>
              </a:rPr>
              <a:t>Why BLE?</a:t>
            </a:r>
          </a:p>
          <a:p>
            <a:pPr marL="857250" lvl="1" indent="-355600">
              <a:spcBef>
                <a:spcPts val="500"/>
              </a:spcBef>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Number of markets for low energy technology.</a:t>
            </a:r>
          </a:p>
          <a:p>
            <a:pPr marL="857250" lvl="1" indent="-355600">
              <a:spcBef>
                <a:spcPts val="500"/>
              </a:spcBef>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The key of internet of things.</a:t>
            </a:r>
          </a:p>
          <a:p>
            <a:pPr marL="457200" lvl="0" indent="-381000" rtl="0">
              <a:spcBef>
                <a:spcPts val="500"/>
              </a:spcBef>
              <a:spcAft>
                <a:spcPts val="600"/>
              </a:spcAft>
              <a:buSzPct val="100000"/>
              <a:buFont typeface="Times New Roman"/>
            </a:pPr>
            <a:r>
              <a:rPr lang="zh-TW" sz="2400" b="1" dirty="0">
                <a:latin typeface="Times New Roman" panose="02020603050405020304" pitchFamily="18" charset="0"/>
                <a:ea typeface="Times New Roman"/>
                <a:cs typeface="Times New Roman" panose="02020603050405020304" pitchFamily="18" charset="0"/>
                <a:sym typeface="Times New Roman"/>
              </a:rPr>
              <a:t>Cited advantages include:</a:t>
            </a:r>
          </a:p>
          <a:p>
            <a:pPr marL="857250" lvl="1" indent="-355600">
              <a:spcBef>
                <a:spcPts val="500"/>
              </a:spcBef>
              <a:buClr>
                <a:srgbClr val="FF0000"/>
              </a:buClr>
              <a:buSzPct val="100000"/>
              <a:buFont typeface="Times New Roman"/>
            </a:pPr>
            <a:r>
              <a:rPr lang="zh-TW" sz="2000" dirty="0">
                <a:solidFill>
                  <a:schemeClr val="tx1"/>
                </a:solidFill>
                <a:latin typeface="Times New Roman" panose="02020603050405020304" pitchFamily="18" charset="0"/>
                <a:ea typeface="Times New Roman"/>
                <a:cs typeface="Times New Roman" panose="02020603050405020304" pitchFamily="18" charset="0"/>
                <a:sym typeface="Times New Roman"/>
              </a:rPr>
              <a:t>Low power requirements, operating for "months or years" on a button cell.</a:t>
            </a:r>
          </a:p>
          <a:p>
            <a:pPr marL="857250" lvl="1" indent="-355600">
              <a:spcBef>
                <a:spcPts val="500"/>
              </a:spcBef>
              <a:buClr>
                <a:srgbClr val="FF0000"/>
              </a:buClr>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Small size and low cost.</a:t>
            </a:r>
          </a:p>
          <a:p>
            <a:pPr marL="857250" lvl="1" indent="-355600">
              <a:spcBef>
                <a:spcPts val="500"/>
              </a:spcBef>
              <a:buClr>
                <a:srgbClr val="FF0000"/>
              </a:buClr>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Compatibility with a large installed base of mobile phones, tablets and computers.</a:t>
            </a:r>
          </a:p>
          <a:p>
            <a:pPr marL="0" lvl="0" indent="0" rtl="0">
              <a:spcBef>
                <a:spcPts val="500"/>
              </a:spcBef>
              <a:buNone/>
            </a:pPr>
            <a:endParaRPr sz="2400" dirty="0">
              <a:latin typeface="Times New Roman" panose="02020603050405020304" pitchFamily="18" charset="0"/>
              <a:cs typeface="Times New Roman" panose="02020603050405020304" pitchFamily="18" charset="0"/>
            </a:endParaRPr>
          </a:p>
          <a:p>
            <a:pPr lvl="0" rtl="0">
              <a:spcBef>
                <a:spcPts val="500"/>
              </a:spcBef>
              <a:buNone/>
            </a:pPr>
            <a:endParaRPr sz="2400" dirty="0">
              <a:latin typeface="Times New Roman" panose="02020603050405020304" pitchFamily="18" charset="0"/>
              <a:cs typeface="Times New Roman" panose="02020603050405020304" pitchFamily="18" charset="0"/>
            </a:endParaRPr>
          </a:p>
          <a:p>
            <a:pPr lvl="0" rtl="0">
              <a:spcBef>
                <a:spcPts val="500"/>
              </a:spcBef>
              <a:buNone/>
            </a:pPr>
            <a:r>
              <a:rPr lang="zh-TW" sz="2400" dirty="0">
                <a:latin typeface="Times New Roman" panose="02020603050405020304" pitchFamily="18" charset="0"/>
                <a:cs typeface="Times New Roman" panose="02020603050405020304" pitchFamily="18" charset="0"/>
              </a:rPr>
              <a:t>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18</a:t>
            </a:fld>
            <a:endParaRPr lang="zh-TW" dirty="0">
              <a:solidFill>
                <a:schemeClr val="dk1"/>
              </a:solidFill>
              <a:ea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159" name="Shape 159"/>
          <p:cNvSpPr txBox="1">
            <a:spLocks noGrp="1"/>
          </p:cNvSpPr>
          <p:nvPr>
            <p:ph type="body" idx="1"/>
          </p:nvPr>
        </p:nvSpPr>
        <p:spPr>
          <a:xfrm>
            <a:off x="1161275" y="1293425"/>
            <a:ext cx="7772400" cy="3571800"/>
          </a:xfrm>
          <a:prstGeom prst="rect">
            <a:avLst/>
          </a:prstGeom>
        </p:spPr>
        <p:txBody>
          <a:bodyPr lIns="91425" tIns="91425" rIns="91425" bIns="91425" anchor="t" anchorCtr="0">
            <a:noAutofit/>
          </a:bodyPr>
          <a:lstStyle/>
          <a:p>
            <a:pPr marL="457200" lvl="0" indent="-381000" rtl="0">
              <a:spcBef>
                <a:spcPts val="500"/>
              </a:spcBef>
              <a:buSzPct val="100000"/>
              <a:buFont typeface="Times New Roman"/>
            </a:pPr>
            <a:r>
              <a:rPr lang="zh-TW" sz="2400" b="1" dirty="0">
                <a:latin typeface="Times New Roman"/>
                <a:ea typeface="Times New Roman"/>
                <a:cs typeface="Times New Roman"/>
                <a:sym typeface="Times New Roman"/>
              </a:rPr>
              <a:t>Design Goal?</a:t>
            </a:r>
          </a:p>
          <a:p>
            <a:pPr marL="857250" lvl="1" indent="-355600">
              <a:spcBef>
                <a:spcPts val="500"/>
              </a:spcBef>
              <a:buClr>
                <a:srgbClr val="FF0000"/>
              </a:buClr>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Worldwide operation</a:t>
            </a:r>
          </a:p>
          <a:p>
            <a:pPr marL="857250" lvl="1" indent="-355600">
              <a:spcBef>
                <a:spcPts val="500"/>
              </a:spcBef>
              <a:buClr>
                <a:srgbClr val="FF0000"/>
              </a:buClr>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Low cost</a:t>
            </a:r>
          </a:p>
          <a:p>
            <a:pPr marL="857250" lvl="1" indent="-355600">
              <a:spcBef>
                <a:spcPts val="500"/>
              </a:spcBef>
              <a:buClr>
                <a:srgbClr val="FF0000"/>
              </a:buClr>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Short range</a:t>
            </a:r>
          </a:p>
          <a:p>
            <a:pPr marL="857250" lvl="1" indent="-355600">
              <a:spcBef>
                <a:spcPts val="500"/>
              </a:spcBef>
              <a:buClr>
                <a:srgbClr val="FF0000"/>
              </a:buClr>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Robust</a:t>
            </a:r>
          </a:p>
          <a:p>
            <a:pPr marL="857250" lvl="1" indent="-355600">
              <a:spcBef>
                <a:spcPts val="500"/>
              </a:spcBef>
              <a:buClr>
                <a:srgbClr val="FF0000"/>
              </a:buClr>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Low power consumption</a:t>
            </a:r>
            <a:endParaRPr sz="2000" dirty="0">
              <a:latin typeface="Times New Roman" panose="02020603050405020304" pitchFamily="18" charset="0"/>
              <a:cs typeface="Times New Roman" panose="02020603050405020304" pitchFamily="18" charset="0"/>
            </a:endParaRPr>
          </a:p>
          <a:p>
            <a:pPr lvl="0" rtl="0">
              <a:spcBef>
                <a:spcPts val="500"/>
              </a:spcBef>
              <a:buNone/>
            </a:pPr>
            <a:r>
              <a:rPr lang="zh-TW" sz="800" dirty="0"/>
              <a:t>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19</a:t>
            </a:fld>
            <a:endParaRPr lang="zh-TW" dirty="0">
              <a:solidFill>
                <a:schemeClr val="dk1"/>
              </a:solidFill>
              <a:ea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Outline</a:t>
            </a:r>
          </a:p>
        </p:txBody>
      </p:sp>
      <p:sp>
        <p:nvSpPr>
          <p:cNvPr id="55" name="Shape 55"/>
          <p:cNvSpPr txBox="1">
            <a:spLocks noGrp="1"/>
          </p:cNvSpPr>
          <p:nvPr>
            <p:ph type="body" idx="1"/>
          </p:nvPr>
        </p:nvSpPr>
        <p:spPr>
          <a:xfrm>
            <a:off x="1182675" y="1513274"/>
            <a:ext cx="7772400" cy="3241800"/>
          </a:xfrm>
          <a:prstGeom prst="rect">
            <a:avLst/>
          </a:prstGeom>
        </p:spPr>
        <p:txBody>
          <a:bodyPr lIns="91425" tIns="91425" rIns="91425" bIns="91425" anchor="t" anchorCtr="0">
            <a:noAutofit/>
          </a:bodyPr>
          <a:lstStyle/>
          <a:p>
            <a:pPr marL="457200" lvl="0" indent="-381000" rtl="0">
              <a:spcBef>
                <a:spcPts val="0"/>
              </a:spcBef>
              <a:buSzPct val="100000"/>
              <a:buFont typeface="Times New Roman"/>
            </a:pPr>
            <a:r>
              <a:rPr lang="zh-TW" sz="2400">
                <a:latin typeface="Times New Roman"/>
                <a:ea typeface="Times New Roman"/>
                <a:cs typeface="Times New Roman"/>
                <a:sym typeface="Times New Roman"/>
              </a:rPr>
              <a:t>Overview</a:t>
            </a:r>
          </a:p>
          <a:p>
            <a:pPr marL="457200" lvl="0" indent="-381000" rtl="0">
              <a:spcBef>
                <a:spcPts val="0"/>
              </a:spcBef>
              <a:buSzPct val="100000"/>
              <a:buFont typeface="Times New Roman"/>
            </a:pPr>
            <a:r>
              <a:rPr lang="zh-TW" sz="2400">
                <a:latin typeface="Times New Roman"/>
                <a:ea typeface="Times New Roman"/>
                <a:cs typeface="Times New Roman"/>
                <a:sym typeface="Times New Roman"/>
              </a:rPr>
              <a:t>Bluetooth v2.0 + EDR, v2.1 + EDR</a:t>
            </a:r>
          </a:p>
          <a:p>
            <a:pPr marL="457200" lvl="0" indent="-381000" rtl="0">
              <a:spcBef>
                <a:spcPts val="0"/>
              </a:spcBef>
              <a:buSzPct val="100000"/>
              <a:buFont typeface="Times New Roman"/>
            </a:pPr>
            <a:r>
              <a:rPr lang="zh-TW" sz="2400">
                <a:latin typeface="Times New Roman"/>
                <a:ea typeface="Times New Roman"/>
                <a:cs typeface="Times New Roman"/>
                <a:sym typeface="Times New Roman"/>
              </a:rPr>
              <a:t>Bluetooth v3.0 + HS</a:t>
            </a:r>
          </a:p>
          <a:p>
            <a:pPr marL="457200" lvl="0" indent="-381000" rtl="0">
              <a:spcBef>
                <a:spcPts val="0"/>
              </a:spcBef>
              <a:buSzPct val="100000"/>
              <a:buFont typeface="Times New Roman"/>
            </a:pPr>
            <a:r>
              <a:rPr lang="zh-TW" sz="2400">
                <a:latin typeface="Times New Roman"/>
                <a:ea typeface="Times New Roman"/>
                <a:cs typeface="Times New Roman"/>
                <a:sym typeface="Times New Roman"/>
              </a:rPr>
              <a:t>Bluetooth v4.0</a:t>
            </a:r>
          </a:p>
          <a:p>
            <a:pPr marL="457200" lvl="0" indent="-381000" rtl="0">
              <a:spcBef>
                <a:spcPts val="0"/>
              </a:spcBef>
              <a:buSzPct val="100000"/>
              <a:buFont typeface="Times New Roman"/>
            </a:pPr>
            <a:r>
              <a:rPr lang="zh-TW" sz="2400">
                <a:latin typeface="Times New Roman"/>
                <a:ea typeface="Times New Roman"/>
                <a:cs typeface="Times New Roman"/>
                <a:sym typeface="Times New Roman"/>
              </a:rPr>
              <a:t>Bluetooth v4.1</a:t>
            </a:r>
          </a:p>
          <a:p>
            <a:pPr marL="457200" lvl="0" indent="-381000" rtl="0">
              <a:spcBef>
                <a:spcPts val="0"/>
              </a:spcBef>
              <a:buSzPct val="100000"/>
              <a:buFont typeface="Times New Roman"/>
            </a:pPr>
            <a:r>
              <a:rPr lang="zh-TW" sz="2400">
                <a:latin typeface="Times New Roman"/>
                <a:ea typeface="Times New Roman"/>
                <a:cs typeface="Times New Roman"/>
                <a:sym typeface="Times New Roman"/>
              </a:rPr>
              <a:t>Bluetooth v4.2</a:t>
            </a:r>
          </a:p>
          <a:p>
            <a:pPr marL="457200" lvl="0" indent="-381000">
              <a:spcBef>
                <a:spcPts val="0"/>
              </a:spcBef>
              <a:buSzPct val="100000"/>
              <a:buFont typeface="Times New Roman"/>
            </a:pPr>
            <a:r>
              <a:rPr lang="zh-TW" sz="2400">
                <a:latin typeface="Times New Roman"/>
                <a:ea typeface="Times New Roman"/>
                <a:cs typeface="Times New Roman"/>
                <a:sym typeface="Times New Roman"/>
              </a:rPr>
              <a:t>Bluetooth v5.0</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2</a:t>
            </a:fld>
            <a:endParaRPr lang="zh-TW" dirty="0">
              <a:solidFill>
                <a:schemeClr val="dk1"/>
              </a:solidFill>
              <a:ea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165" name="Shape 165"/>
          <p:cNvSpPr txBox="1">
            <a:spLocks noGrp="1"/>
          </p:cNvSpPr>
          <p:nvPr>
            <p:ph type="body" idx="1"/>
          </p:nvPr>
        </p:nvSpPr>
        <p:spPr>
          <a:xfrm>
            <a:off x="163975" y="1370545"/>
            <a:ext cx="3975300" cy="3571800"/>
          </a:xfrm>
          <a:prstGeom prst="rect">
            <a:avLst/>
          </a:prstGeom>
        </p:spPr>
        <p:txBody>
          <a:bodyPr lIns="91425" tIns="91425" rIns="91425" bIns="91425" anchor="t" anchorCtr="0">
            <a:noAutofit/>
          </a:bodyPr>
          <a:lstStyle/>
          <a:p>
            <a:pPr marL="457200" lvl="0" indent="-368300" rtl="0">
              <a:spcBef>
                <a:spcPts val="2400"/>
              </a:spcBef>
              <a:spcAft>
                <a:spcPts val="600"/>
              </a:spcAft>
              <a:buSzPct val="100000"/>
              <a:buFont typeface="Times New Roman"/>
            </a:pPr>
            <a:r>
              <a:rPr lang="zh-TW" sz="2200" b="1" dirty="0">
                <a:latin typeface="Times New Roman"/>
                <a:ea typeface="Times New Roman"/>
                <a:cs typeface="Times New Roman"/>
                <a:sym typeface="Times New Roman"/>
              </a:rPr>
              <a:t>BLE Architecture</a:t>
            </a:r>
            <a:endParaRPr lang="en-US" altLang="zh-TW" sz="2200" b="1" dirty="0">
              <a:latin typeface="Times New Roman"/>
              <a:ea typeface="Times New Roman"/>
              <a:cs typeface="Times New Roman"/>
              <a:sym typeface="Times New Roman"/>
            </a:endParaRPr>
          </a:p>
          <a:p>
            <a:pPr marL="857250" lvl="1" indent="-368300">
              <a:spcBef>
                <a:spcPts val="2400"/>
              </a:spcBef>
              <a:spcAft>
                <a:spcPts val="600"/>
              </a:spcAft>
              <a:buSzPct val="100000"/>
              <a:buFont typeface="Times New Roman"/>
            </a:pPr>
            <a:r>
              <a:rPr lang="zh-TW" sz="2000" b="1" dirty="0">
                <a:solidFill>
                  <a:srgbClr val="FF0000"/>
                </a:solidFill>
                <a:latin typeface="Times New Roman"/>
                <a:ea typeface="Times New Roman"/>
                <a:cs typeface="Times New Roman"/>
                <a:sym typeface="Times New Roman"/>
              </a:rPr>
              <a:t>Controller</a:t>
            </a:r>
            <a:br>
              <a:rPr lang="en-US" altLang="zh-TW" sz="2000" dirty="0">
                <a:latin typeface="Times New Roman"/>
                <a:ea typeface="Times New Roman"/>
                <a:cs typeface="Times New Roman"/>
                <a:sym typeface="Times New Roman"/>
              </a:rPr>
            </a:br>
            <a:r>
              <a:rPr lang="zh-TW" sz="2000" dirty="0">
                <a:latin typeface="Times New Roman"/>
                <a:ea typeface="Times New Roman"/>
                <a:cs typeface="Times New Roman"/>
                <a:sym typeface="Times New Roman"/>
              </a:rPr>
              <a:t>Include hardware, dealing with TX/RX bluetooth packets.</a:t>
            </a:r>
            <a:endParaRPr lang="en-US" altLang="zh-TW" sz="2000" dirty="0">
              <a:latin typeface="Times New Roman"/>
              <a:ea typeface="Times New Roman"/>
              <a:cs typeface="Times New Roman"/>
              <a:sym typeface="Times New Roman"/>
            </a:endParaRPr>
          </a:p>
          <a:p>
            <a:pPr marL="857250" lvl="1" indent="-368300">
              <a:spcBef>
                <a:spcPts val="2400"/>
              </a:spcBef>
              <a:spcAft>
                <a:spcPts val="600"/>
              </a:spcAft>
              <a:buSzPct val="100000"/>
              <a:buFont typeface="Times New Roman"/>
            </a:pPr>
            <a:r>
              <a:rPr lang="zh-TW" sz="2000" b="1" dirty="0">
                <a:solidFill>
                  <a:srgbClr val="FF0000"/>
                </a:solidFill>
                <a:latin typeface="Times New Roman"/>
                <a:ea typeface="Times New Roman"/>
                <a:cs typeface="Times New Roman"/>
                <a:sym typeface="Times New Roman"/>
              </a:rPr>
              <a:t>Host</a:t>
            </a:r>
            <a:br>
              <a:rPr lang="en-US" altLang="zh-TW" sz="2000" dirty="0">
                <a:latin typeface="Times New Roman"/>
                <a:ea typeface="Times New Roman"/>
                <a:cs typeface="Times New Roman"/>
                <a:sym typeface="Times New Roman"/>
              </a:rPr>
            </a:br>
            <a:r>
              <a:rPr lang="zh-TW" sz="2000" dirty="0">
                <a:latin typeface="Times New Roman"/>
                <a:ea typeface="Times New Roman"/>
                <a:cs typeface="Times New Roman"/>
                <a:sym typeface="Times New Roman"/>
              </a:rPr>
              <a:t>It contains the upper layer of the stack including profiles and application AP</a:t>
            </a:r>
            <a:r>
              <a:rPr lang="en-US" altLang="zh-TW" sz="2000" dirty="0">
                <a:latin typeface="Times New Roman"/>
                <a:ea typeface="Times New Roman"/>
                <a:cs typeface="Times New Roman"/>
                <a:sym typeface="Times New Roman"/>
              </a:rPr>
              <a:t>I.</a:t>
            </a:r>
            <a:endParaRPr dirty="0"/>
          </a:p>
          <a:p>
            <a:pPr lvl="0" rtl="0">
              <a:spcBef>
                <a:spcPts val="0"/>
              </a:spcBef>
              <a:buNone/>
            </a:pPr>
            <a:r>
              <a:rPr lang="zh-TW" sz="800" dirty="0"/>
              <a:t>     </a:t>
            </a:r>
          </a:p>
        </p:txBody>
      </p:sp>
      <p:pic>
        <p:nvPicPr>
          <p:cNvPr id="166" name="Shape 166" descr="book2.png"/>
          <p:cNvPicPr preferRelativeResize="0"/>
          <p:nvPr/>
        </p:nvPicPr>
        <p:blipFill>
          <a:blip r:embed="rId3">
            <a:alphaModFix/>
          </a:blip>
          <a:stretch>
            <a:fillRect/>
          </a:stretch>
        </p:blipFill>
        <p:spPr>
          <a:xfrm>
            <a:off x="4139274" y="1429175"/>
            <a:ext cx="4888598" cy="3502299"/>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20</a:t>
            </a:fld>
            <a:endParaRPr lang="zh-TW" dirty="0">
              <a:solidFill>
                <a:schemeClr val="dk1"/>
              </a:solidFill>
              <a:ea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165" name="Shape 165"/>
          <p:cNvSpPr txBox="1">
            <a:spLocks noGrp="1"/>
          </p:cNvSpPr>
          <p:nvPr>
            <p:ph type="body" idx="1"/>
          </p:nvPr>
        </p:nvSpPr>
        <p:spPr>
          <a:xfrm>
            <a:off x="163975" y="1370545"/>
            <a:ext cx="3975300" cy="3571800"/>
          </a:xfrm>
          <a:prstGeom prst="rect">
            <a:avLst/>
          </a:prstGeom>
        </p:spPr>
        <p:txBody>
          <a:bodyPr lIns="91425" tIns="91425" rIns="91425" bIns="91425" anchor="t" anchorCtr="0">
            <a:noAutofit/>
          </a:bodyPr>
          <a:lstStyle/>
          <a:p>
            <a:pPr marL="457200" lvl="0" indent="-368300" rtl="0">
              <a:spcBef>
                <a:spcPts val="2400"/>
              </a:spcBef>
              <a:spcAft>
                <a:spcPts val="600"/>
              </a:spcAft>
              <a:buSzPct val="100000"/>
              <a:buFont typeface="Times New Roman"/>
            </a:pPr>
            <a:r>
              <a:rPr lang="zh-TW" sz="2200" b="1" dirty="0">
                <a:latin typeface="Times New Roman"/>
                <a:ea typeface="Times New Roman"/>
                <a:cs typeface="Times New Roman"/>
                <a:sym typeface="Times New Roman"/>
              </a:rPr>
              <a:t>BLE Architecture</a:t>
            </a:r>
            <a:endParaRPr lang="en-US" altLang="zh-TW" sz="2200" b="1" dirty="0">
              <a:latin typeface="Times New Roman"/>
              <a:ea typeface="Times New Roman"/>
              <a:cs typeface="Times New Roman"/>
              <a:sym typeface="Times New Roman"/>
            </a:endParaRPr>
          </a:p>
          <a:p>
            <a:pPr marL="857250" lvl="1" indent="-368300">
              <a:spcBef>
                <a:spcPts val="2400"/>
              </a:spcBef>
              <a:spcAft>
                <a:spcPts val="600"/>
              </a:spcAft>
              <a:buSzPct val="100000"/>
              <a:buFont typeface="Times New Roman"/>
            </a:pPr>
            <a:r>
              <a:rPr lang="zh-TW" sz="2000" b="1" dirty="0">
                <a:solidFill>
                  <a:srgbClr val="FF0000"/>
                </a:solidFill>
                <a:latin typeface="Times New Roman"/>
                <a:ea typeface="Times New Roman"/>
                <a:cs typeface="Times New Roman"/>
                <a:sym typeface="Times New Roman"/>
              </a:rPr>
              <a:t>Application</a:t>
            </a:r>
            <a:br>
              <a:rPr lang="en-US" altLang="zh-TW" sz="2000" dirty="0">
                <a:solidFill>
                  <a:srgbClr val="FF0000"/>
                </a:solidFill>
                <a:latin typeface="Times New Roman"/>
                <a:ea typeface="Times New Roman"/>
                <a:cs typeface="Times New Roman"/>
                <a:sym typeface="Times New Roman"/>
              </a:rPr>
            </a:br>
            <a:r>
              <a:rPr lang="zh-TW" sz="2000" dirty="0">
                <a:latin typeface="Times New Roman"/>
                <a:ea typeface="Times New Roman"/>
                <a:cs typeface="Times New Roman"/>
                <a:sym typeface="Times New Roman"/>
              </a:rPr>
              <a:t>Characteristics,</a:t>
            </a:r>
            <a:r>
              <a:rPr lang="en-US" altLang="zh-TW" sz="2000" dirty="0">
                <a:latin typeface="Times New Roman"/>
                <a:ea typeface="Times New Roman"/>
                <a:cs typeface="Times New Roman"/>
                <a:sym typeface="Times New Roman"/>
              </a:rPr>
              <a:t> </a:t>
            </a:r>
            <a:r>
              <a:rPr lang="zh-TW" sz="2000" dirty="0">
                <a:latin typeface="Times New Roman"/>
                <a:ea typeface="Times New Roman"/>
                <a:cs typeface="Times New Roman"/>
                <a:sym typeface="Times New Roman"/>
              </a:rPr>
              <a:t>Services,</a:t>
            </a:r>
            <a:r>
              <a:rPr lang="en-US" altLang="zh-TW" sz="2000" dirty="0">
                <a:latin typeface="Times New Roman"/>
                <a:ea typeface="Times New Roman"/>
                <a:cs typeface="Times New Roman"/>
                <a:sym typeface="Times New Roman"/>
              </a:rPr>
              <a:t> </a:t>
            </a:r>
            <a:r>
              <a:rPr lang="zh-TW" sz="2000" dirty="0">
                <a:latin typeface="Times New Roman"/>
                <a:ea typeface="Times New Roman"/>
                <a:cs typeface="Times New Roman"/>
                <a:sym typeface="Times New Roman"/>
              </a:rPr>
              <a:t>Profiles.</a:t>
            </a:r>
          </a:p>
          <a:p>
            <a:pPr lvl="0" rtl="0">
              <a:spcBef>
                <a:spcPts val="0"/>
              </a:spcBef>
              <a:buNone/>
            </a:pPr>
            <a:endParaRPr dirty="0"/>
          </a:p>
          <a:p>
            <a:pPr lvl="0" rtl="0">
              <a:spcBef>
                <a:spcPts val="0"/>
              </a:spcBef>
              <a:buNone/>
            </a:pPr>
            <a:r>
              <a:rPr lang="zh-TW" sz="800" dirty="0"/>
              <a:t>     </a:t>
            </a:r>
          </a:p>
        </p:txBody>
      </p:sp>
      <p:pic>
        <p:nvPicPr>
          <p:cNvPr id="166" name="Shape 166" descr="book2.png"/>
          <p:cNvPicPr preferRelativeResize="0"/>
          <p:nvPr/>
        </p:nvPicPr>
        <p:blipFill>
          <a:blip r:embed="rId3">
            <a:alphaModFix/>
          </a:blip>
          <a:stretch>
            <a:fillRect/>
          </a:stretch>
        </p:blipFill>
        <p:spPr>
          <a:xfrm>
            <a:off x="4139274" y="1429175"/>
            <a:ext cx="4888598" cy="3502299"/>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21</a:t>
            </a:fld>
            <a:endParaRPr lang="zh-TW" dirty="0">
              <a:solidFill>
                <a:schemeClr val="dk1"/>
              </a:solidFill>
              <a:ea typeface="Tahoma"/>
              <a:sym typeface="Tahoma"/>
            </a:endParaRPr>
          </a:p>
        </p:txBody>
      </p:sp>
    </p:spTree>
    <p:extLst>
      <p:ext uri="{BB962C8B-B14F-4D97-AF65-F5344CB8AC3E}">
        <p14:creationId xmlns:p14="http://schemas.microsoft.com/office/powerpoint/2010/main" val="256163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172" name="Shape 172"/>
          <p:cNvSpPr txBox="1">
            <a:spLocks noGrp="1"/>
          </p:cNvSpPr>
          <p:nvPr>
            <p:ph type="body" idx="1"/>
          </p:nvPr>
        </p:nvSpPr>
        <p:spPr>
          <a:xfrm>
            <a:off x="1222375" y="1257225"/>
            <a:ext cx="7772400" cy="3571800"/>
          </a:xfrm>
          <a:prstGeom prst="rect">
            <a:avLst/>
          </a:prstGeom>
        </p:spPr>
        <p:txBody>
          <a:bodyPr lIns="91425" tIns="91425" rIns="91425" bIns="91425" anchor="t" anchorCtr="0">
            <a:noAutofit/>
          </a:bodyPr>
          <a:lstStyle/>
          <a:p>
            <a:pPr marL="457200" lvl="0" indent="-381000" rtl="0">
              <a:lnSpc>
                <a:spcPct val="115000"/>
              </a:lnSpc>
              <a:spcBef>
                <a:spcPts val="2400"/>
              </a:spcBef>
              <a:spcAft>
                <a:spcPts val="600"/>
              </a:spcAft>
              <a:buSzPct val="100000"/>
              <a:buFont typeface="Times New Roman"/>
            </a:pPr>
            <a:r>
              <a:rPr lang="zh-TW" sz="2400" b="1">
                <a:latin typeface="Times New Roman"/>
                <a:ea typeface="Times New Roman"/>
                <a:cs typeface="Times New Roman"/>
                <a:sym typeface="Times New Roman"/>
              </a:rPr>
              <a:t>Application example</a:t>
            </a:r>
          </a:p>
          <a:p>
            <a:pPr marL="0" lvl="0" indent="0" rtl="0">
              <a:lnSpc>
                <a:spcPct val="115000"/>
              </a:lnSpc>
              <a:spcBef>
                <a:spcPts val="2400"/>
              </a:spcBef>
              <a:spcAft>
                <a:spcPts val="600"/>
              </a:spcAft>
              <a:buNone/>
            </a:pPr>
            <a:endParaRPr sz="2000">
              <a:latin typeface="Times New Roman"/>
              <a:ea typeface="Times New Roman"/>
              <a:cs typeface="Times New Roman"/>
              <a:sym typeface="Times New Roman"/>
            </a:endParaRPr>
          </a:p>
          <a:p>
            <a:pPr marL="0" lvl="0" indent="0" rtl="0">
              <a:spcBef>
                <a:spcPts val="0"/>
              </a:spcBef>
              <a:buNone/>
            </a:pPr>
            <a:endParaRPr/>
          </a:p>
          <a:p>
            <a:pPr lvl="0" rtl="0">
              <a:spcBef>
                <a:spcPts val="0"/>
              </a:spcBef>
              <a:buNone/>
            </a:pPr>
            <a:endParaRPr/>
          </a:p>
          <a:p>
            <a:pPr lvl="0" rtl="0">
              <a:spcBef>
                <a:spcPts val="0"/>
              </a:spcBef>
              <a:buNone/>
            </a:pPr>
            <a:r>
              <a:rPr lang="zh-TW" sz="800"/>
              <a:t>     </a:t>
            </a:r>
          </a:p>
        </p:txBody>
      </p:sp>
      <p:pic>
        <p:nvPicPr>
          <p:cNvPr id="173" name="Shape 173"/>
          <p:cNvPicPr preferRelativeResize="0"/>
          <p:nvPr/>
        </p:nvPicPr>
        <p:blipFill>
          <a:blip r:embed="rId3">
            <a:alphaModFix/>
          </a:blip>
          <a:stretch>
            <a:fillRect/>
          </a:stretch>
        </p:blipFill>
        <p:spPr>
          <a:xfrm>
            <a:off x="325525" y="2459299"/>
            <a:ext cx="2267875" cy="1905000"/>
          </a:xfrm>
          <a:prstGeom prst="rect">
            <a:avLst/>
          </a:prstGeom>
          <a:noFill/>
          <a:ln>
            <a:noFill/>
          </a:ln>
        </p:spPr>
      </p:pic>
      <p:pic>
        <p:nvPicPr>
          <p:cNvPr id="174" name="Shape 174"/>
          <p:cNvPicPr preferRelativeResize="0"/>
          <p:nvPr/>
        </p:nvPicPr>
        <p:blipFill>
          <a:blip r:embed="rId4">
            <a:alphaModFix/>
          </a:blip>
          <a:stretch>
            <a:fillRect/>
          </a:stretch>
        </p:blipFill>
        <p:spPr>
          <a:xfrm>
            <a:off x="5852574" y="2097200"/>
            <a:ext cx="2401100" cy="2018099"/>
          </a:xfrm>
          <a:prstGeom prst="rect">
            <a:avLst/>
          </a:prstGeom>
          <a:noFill/>
          <a:ln>
            <a:noFill/>
          </a:ln>
        </p:spPr>
      </p:pic>
      <p:pic>
        <p:nvPicPr>
          <p:cNvPr id="175" name="Shape 175"/>
          <p:cNvPicPr preferRelativeResize="0"/>
          <p:nvPr/>
        </p:nvPicPr>
        <p:blipFill>
          <a:blip r:embed="rId5">
            <a:alphaModFix/>
          </a:blip>
          <a:stretch>
            <a:fillRect/>
          </a:stretch>
        </p:blipFill>
        <p:spPr>
          <a:xfrm>
            <a:off x="3306375" y="2637000"/>
            <a:ext cx="1833236" cy="2018100"/>
          </a:xfrm>
          <a:prstGeom prst="rect">
            <a:avLst/>
          </a:prstGeom>
          <a:noFill/>
          <a:ln>
            <a:noFill/>
          </a:ln>
        </p:spPr>
      </p:pic>
      <p:sp>
        <p:nvSpPr>
          <p:cNvPr id="176" name="Shape 176"/>
          <p:cNvSpPr txBox="1"/>
          <p:nvPr/>
        </p:nvSpPr>
        <p:spPr>
          <a:xfrm>
            <a:off x="125550" y="4829025"/>
            <a:ext cx="8892900" cy="314400"/>
          </a:xfrm>
          <a:prstGeom prst="rect">
            <a:avLst/>
          </a:prstGeom>
          <a:noFill/>
          <a:ln>
            <a:noFill/>
          </a:ln>
        </p:spPr>
        <p:txBody>
          <a:bodyPr lIns="91425" tIns="91425" rIns="91425" bIns="91425" anchor="t" anchorCtr="0">
            <a:noAutofit/>
          </a:bodyPr>
          <a:lstStyle/>
          <a:p>
            <a:pPr lvl="0">
              <a:spcBef>
                <a:spcPts val="0"/>
              </a:spcBef>
              <a:buNone/>
            </a:pPr>
            <a:r>
              <a:rPr lang="zh-TW" sz="1100" dirty="0">
                <a:latin typeface="Times New Roman"/>
                <a:ea typeface="Times New Roman"/>
                <a:cs typeface="Times New Roman"/>
                <a:sym typeface="Times New Roman"/>
              </a:rPr>
              <a:t>picture source:http://www.digitimes.com.tw/tw/B2B/Seminar/Service/download/053A111160/053A111160_LV4V0QPYH1B3JSHL8FPM.pdf</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22</a:t>
            </a:fld>
            <a:endParaRPr lang="zh-TW" dirty="0">
              <a:solidFill>
                <a:schemeClr val="dk1"/>
              </a:solidFill>
              <a:ea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182" name="Shape 182"/>
          <p:cNvSpPr txBox="1">
            <a:spLocks noGrp="1"/>
          </p:cNvSpPr>
          <p:nvPr>
            <p:ph type="body" idx="1"/>
          </p:nvPr>
        </p:nvSpPr>
        <p:spPr>
          <a:xfrm>
            <a:off x="1222375" y="1257225"/>
            <a:ext cx="7772400" cy="3571800"/>
          </a:xfrm>
          <a:prstGeom prst="rect">
            <a:avLst/>
          </a:prstGeom>
        </p:spPr>
        <p:txBody>
          <a:bodyPr lIns="91425" tIns="91425" rIns="91425" bIns="91425" anchor="t" anchorCtr="0">
            <a:noAutofit/>
          </a:bodyPr>
          <a:lstStyle/>
          <a:p>
            <a:pPr marL="457200" lvl="0" indent="-381000" rtl="0">
              <a:lnSpc>
                <a:spcPct val="115000"/>
              </a:lnSpc>
              <a:spcBef>
                <a:spcPts val="2400"/>
              </a:spcBef>
              <a:spcAft>
                <a:spcPts val="600"/>
              </a:spcAft>
              <a:buSzPct val="100000"/>
              <a:buFont typeface="Times New Roman"/>
            </a:pPr>
            <a:r>
              <a:rPr lang="zh-TW" sz="2400" b="1">
                <a:latin typeface="Times New Roman"/>
                <a:ea typeface="Times New Roman"/>
                <a:cs typeface="Times New Roman"/>
                <a:sym typeface="Times New Roman"/>
              </a:rPr>
              <a:t>Application example</a:t>
            </a:r>
          </a:p>
          <a:p>
            <a:pPr marL="0" lvl="0" indent="0" rtl="0">
              <a:lnSpc>
                <a:spcPct val="115000"/>
              </a:lnSpc>
              <a:spcBef>
                <a:spcPts val="2400"/>
              </a:spcBef>
              <a:spcAft>
                <a:spcPts val="600"/>
              </a:spcAft>
              <a:buNone/>
            </a:pPr>
            <a:endParaRPr sz="2000">
              <a:latin typeface="Times New Roman"/>
              <a:ea typeface="Times New Roman"/>
              <a:cs typeface="Times New Roman"/>
              <a:sym typeface="Times New Roman"/>
            </a:endParaRPr>
          </a:p>
          <a:p>
            <a:pPr marL="0" lvl="0" indent="0" rtl="0">
              <a:spcBef>
                <a:spcPts val="0"/>
              </a:spcBef>
              <a:buNone/>
            </a:pPr>
            <a:endParaRPr/>
          </a:p>
          <a:p>
            <a:pPr lvl="0" rtl="0">
              <a:spcBef>
                <a:spcPts val="0"/>
              </a:spcBef>
              <a:buNone/>
            </a:pPr>
            <a:endParaRPr/>
          </a:p>
          <a:p>
            <a:pPr lvl="0" rtl="0">
              <a:spcBef>
                <a:spcPts val="0"/>
              </a:spcBef>
              <a:buNone/>
            </a:pPr>
            <a:r>
              <a:rPr lang="zh-TW" sz="800"/>
              <a:t>     </a:t>
            </a:r>
          </a:p>
        </p:txBody>
      </p:sp>
      <p:pic>
        <p:nvPicPr>
          <p:cNvPr id="183" name="Shape 183"/>
          <p:cNvPicPr preferRelativeResize="0"/>
          <p:nvPr/>
        </p:nvPicPr>
        <p:blipFill>
          <a:blip r:embed="rId3">
            <a:alphaModFix/>
          </a:blip>
          <a:stretch>
            <a:fillRect/>
          </a:stretch>
        </p:blipFill>
        <p:spPr>
          <a:xfrm>
            <a:off x="264425" y="2270900"/>
            <a:ext cx="2371725" cy="1428750"/>
          </a:xfrm>
          <a:prstGeom prst="rect">
            <a:avLst/>
          </a:prstGeom>
          <a:noFill/>
          <a:ln>
            <a:noFill/>
          </a:ln>
        </p:spPr>
      </p:pic>
      <p:pic>
        <p:nvPicPr>
          <p:cNvPr id="184" name="Shape 184"/>
          <p:cNvPicPr preferRelativeResize="0"/>
          <p:nvPr/>
        </p:nvPicPr>
        <p:blipFill>
          <a:blip r:embed="rId4">
            <a:alphaModFix/>
          </a:blip>
          <a:stretch>
            <a:fillRect/>
          </a:stretch>
        </p:blipFill>
        <p:spPr>
          <a:xfrm>
            <a:off x="3177375" y="2128325"/>
            <a:ext cx="2466975" cy="2781300"/>
          </a:xfrm>
          <a:prstGeom prst="rect">
            <a:avLst/>
          </a:prstGeom>
          <a:noFill/>
          <a:ln>
            <a:noFill/>
          </a:ln>
        </p:spPr>
      </p:pic>
      <p:pic>
        <p:nvPicPr>
          <p:cNvPr id="185" name="Shape 185"/>
          <p:cNvPicPr preferRelativeResize="0"/>
          <p:nvPr/>
        </p:nvPicPr>
        <p:blipFill>
          <a:blip r:embed="rId5">
            <a:alphaModFix/>
          </a:blip>
          <a:stretch>
            <a:fillRect/>
          </a:stretch>
        </p:blipFill>
        <p:spPr>
          <a:xfrm>
            <a:off x="6285875" y="2270899"/>
            <a:ext cx="2603487" cy="1904999"/>
          </a:xfrm>
          <a:prstGeom prst="rect">
            <a:avLst/>
          </a:prstGeom>
          <a:noFill/>
          <a:ln>
            <a:noFill/>
          </a:ln>
        </p:spPr>
      </p:pic>
      <p:sp>
        <p:nvSpPr>
          <p:cNvPr id="186" name="Shape 186"/>
          <p:cNvSpPr txBox="1"/>
          <p:nvPr/>
        </p:nvSpPr>
        <p:spPr>
          <a:xfrm>
            <a:off x="125550" y="4829025"/>
            <a:ext cx="8892900" cy="314400"/>
          </a:xfrm>
          <a:prstGeom prst="rect">
            <a:avLst/>
          </a:prstGeom>
          <a:noFill/>
          <a:ln>
            <a:noFill/>
          </a:ln>
        </p:spPr>
        <p:txBody>
          <a:bodyPr lIns="91425" tIns="91425" rIns="91425" bIns="91425" anchor="t" anchorCtr="0">
            <a:noAutofit/>
          </a:bodyPr>
          <a:lstStyle/>
          <a:p>
            <a:pPr lvl="0" rtl="0">
              <a:spcBef>
                <a:spcPts val="0"/>
              </a:spcBef>
              <a:buNone/>
            </a:pPr>
            <a:r>
              <a:rPr lang="zh-TW" sz="1100" dirty="0">
                <a:latin typeface="Times New Roman"/>
                <a:ea typeface="Times New Roman"/>
                <a:cs typeface="Times New Roman"/>
                <a:sym typeface="Times New Roman"/>
              </a:rPr>
              <a:t>picture source:http://www.digitimes.com.tw/tw/B2B/Seminar/Service/download/053A111160/053A111160_LV4V0QPYH1B3JSHL8FPM.pdf</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23</a:t>
            </a:fld>
            <a:endParaRPr lang="zh-TW" dirty="0">
              <a:solidFill>
                <a:schemeClr val="dk1"/>
              </a:solidFill>
              <a:ea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192" name="Shape 192"/>
          <p:cNvSpPr txBox="1">
            <a:spLocks noGrp="1"/>
          </p:cNvSpPr>
          <p:nvPr>
            <p:ph type="body" idx="1"/>
          </p:nvPr>
        </p:nvSpPr>
        <p:spPr>
          <a:xfrm>
            <a:off x="923720" y="1335021"/>
            <a:ext cx="7772400" cy="3982500"/>
          </a:xfrm>
          <a:prstGeom prst="rect">
            <a:avLst/>
          </a:prstGeom>
        </p:spPr>
        <p:txBody>
          <a:bodyPr lIns="91425" tIns="91425" rIns="91425" bIns="91425" anchor="t" anchorCtr="0">
            <a:noAutofit/>
          </a:bodyPr>
          <a:lstStyle/>
          <a:p>
            <a:pPr marL="457200" lvl="0" indent="-381000" rtl="0">
              <a:spcBef>
                <a:spcPts val="500"/>
              </a:spcBef>
              <a:buSzPct val="100000"/>
              <a:buFont typeface="Times New Roman"/>
            </a:pPr>
            <a:r>
              <a:rPr lang="zh-TW" sz="2400" b="1" dirty="0">
                <a:latin typeface="Times New Roman" panose="02020603050405020304" pitchFamily="18" charset="0"/>
                <a:ea typeface="Times New Roman"/>
                <a:cs typeface="Times New Roman" panose="02020603050405020304" pitchFamily="18" charset="0"/>
                <a:sym typeface="Times New Roman"/>
              </a:rPr>
              <a:t>Network Topology</a:t>
            </a:r>
          </a:p>
          <a:p>
            <a:pPr marL="857250" lvl="1" indent="-355600">
              <a:spcBef>
                <a:spcPts val="500"/>
              </a:spcBef>
              <a:buClr>
                <a:srgbClr val="FF0000"/>
              </a:buClr>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A Bluetooth Low Energy device can communicate with the outside world in two ways: </a:t>
            </a:r>
            <a:r>
              <a:rPr lang="zh-TW" sz="2000" b="1" i="1" dirty="0">
                <a:solidFill>
                  <a:srgbClr val="FF0000"/>
                </a:solidFill>
                <a:latin typeface="Times New Roman" panose="02020603050405020304" pitchFamily="18" charset="0"/>
                <a:ea typeface="Times New Roman"/>
                <a:cs typeface="Times New Roman" panose="02020603050405020304" pitchFamily="18" charset="0"/>
                <a:sym typeface="Times New Roman"/>
              </a:rPr>
              <a:t>broadcasting</a:t>
            </a:r>
            <a:r>
              <a:rPr lang="zh-TW" sz="2000" b="1" dirty="0">
                <a:latin typeface="Times New Roman" panose="02020603050405020304" pitchFamily="18" charset="0"/>
                <a:ea typeface="Times New Roman"/>
                <a:cs typeface="Times New Roman" panose="02020603050405020304" pitchFamily="18" charset="0"/>
                <a:sym typeface="Times New Roman"/>
              </a:rPr>
              <a:t> </a:t>
            </a:r>
            <a:r>
              <a:rPr lang="zh-TW" sz="2000" dirty="0">
                <a:latin typeface="Times New Roman" panose="02020603050405020304" pitchFamily="18" charset="0"/>
                <a:ea typeface="Times New Roman"/>
                <a:cs typeface="Times New Roman" panose="02020603050405020304" pitchFamily="18" charset="0"/>
                <a:sym typeface="Times New Roman"/>
              </a:rPr>
              <a:t>or </a:t>
            </a:r>
            <a:r>
              <a:rPr lang="zh-TW" sz="2000" b="1" i="1" dirty="0">
                <a:solidFill>
                  <a:srgbClr val="FF0000"/>
                </a:solidFill>
                <a:latin typeface="Times New Roman" panose="02020603050405020304" pitchFamily="18" charset="0"/>
                <a:ea typeface="Times New Roman"/>
                <a:cs typeface="Times New Roman" panose="02020603050405020304" pitchFamily="18" charset="0"/>
                <a:sym typeface="Times New Roman"/>
              </a:rPr>
              <a:t>connections</a:t>
            </a:r>
            <a:r>
              <a:rPr lang="zh-TW" sz="2000" dirty="0">
                <a:latin typeface="Times New Roman" panose="02020603050405020304" pitchFamily="18" charset="0"/>
                <a:ea typeface="Times New Roman"/>
                <a:cs typeface="Times New Roman" panose="02020603050405020304" pitchFamily="18" charset="0"/>
                <a:sym typeface="Times New Roman"/>
              </a:rPr>
              <a:t>. </a:t>
            </a:r>
          </a:p>
          <a:p>
            <a:pPr marL="457200" lvl="0" indent="-381000" rtl="0">
              <a:spcBef>
                <a:spcPts val="500"/>
              </a:spcBef>
              <a:buSzPct val="100000"/>
              <a:buFont typeface="Times New Roman"/>
            </a:pPr>
            <a:r>
              <a:rPr lang="zh-TW" sz="2400" b="1" dirty="0">
                <a:latin typeface="Times New Roman" panose="02020603050405020304" pitchFamily="18" charset="0"/>
                <a:ea typeface="Times New Roman"/>
                <a:cs typeface="Times New Roman" panose="02020603050405020304" pitchFamily="18" charset="0"/>
                <a:sym typeface="Times New Roman"/>
              </a:rPr>
              <a:t>Broadcasting </a:t>
            </a:r>
          </a:p>
          <a:p>
            <a:pPr marL="857250" lvl="1" indent="-355600">
              <a:spcBef>
                <a:spcPts val="500"/>
              </a:spcBef>
              <a:buClr>
                <a:srgbClr val="FF0000"/>
              </a:buClr>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Using connectionless </a:t>
            </a:r>
            <a:r>
              <a:rPr lang="zh-TW" sz="2000" i="1" dirty="0">
                <a:latin typeface="Times New Roman" panose="02020603050405020304" pitchFamily="18" charset="0"/>
                <a:ea typeface="Times New Roman"/>
                <a:cs typeface="Times New Roman" panose="02020603050405020304" pitchFamily="18" charset="0"/>
                <a:sym typeface="Times New Roman"/>
              </a:rPr>
              <a:t>broadcasting</a:t>
            </a:r>
            <a:r>
              <a:rPr lang="zh-TW" sz="2000" dirty="0">
                <a:latin typeface="Times New Roman" panose="02020603050405020304" pitchFamily="18" charset="0"/>
                <a:ea typeface="Times New Roman"/>
                <a:cs typeface="Times New Roman" panose="02020603050405020304" pitchFamily="18" charset="0"/>
                <a:sym typeface="Times New Roman"/>
              </a:rPr>
              <a:t>, you can send data out to any scanning device or receiver in listening range.</a:t>
            </a:r>
          </a:p>
          <a:p>
            <a:pPr marL="457200" lvl="0" indent="-381000" rtl="0">
              <a:spcBef>
                <a:spcPts val="500"/>
              </a:spcBef>
              <a:buSzPct val="100000"/>
              <a:buFont typeface="Times New Roman"/>
            </a:pPr>
            <a:r>
              <a:rPr lang="zh-TW" sz="2400" b="1" dirty="0">
                <a:latin typeface="Times New Roman" panose="02020603050405020304" pitchFamily="18" charset="0"/>
                <a:ea typeface="Times New Roman"/>
                <a:cs typeface="Times New Roman" panose="02020603050405020304" pitchFamily="18" charset="0"/>
                <a:sym typeface="Times New Roman"/>
              </a:rPr>
              <a:t>Connections</a:t>
            </a:r>
          </a:p>
          <a:p>
            <a:pPr marL="857250" lvl="1" indent="-355600">
              <a:spcBef>
                <a:spcPts val="500"/>
              </a:spcBef>
              <a:buClr>
                <a:srgbClr val="FF0000"/>
              </a:buClr>
              <a:buSzPct val="100000"/>
              <a:buFont typeface="Times New Roman"/>
            </a:pPr>
            <a:r>
              <a:rPr lang="zh-TW" sz="2000" dirty="0">
                <a:latin typeface="Times New Roman" panose="02020603050405020304" pitchFamily="18" charset="0"/>
                <a:ea typeface="Times New Roman"/>
                <a:cs typeface="Times New Roman" panose="02020603050405020304" pitchFamily="18" charset="0"/>
                <a:sym typeface="Times New Roman"/>
              </a:rPr>
              <a:t>If you need to transmit data in both directions, or if you have more data than the two advertising payloads can accomodate, you will need to use a </a:t>
            </a:r>
            <a:r>
              <a:rPr lang="zh-TW" sz="2000" i="1" dirty="0">
                <a:latin typeface="Times New Roman" panose="02020603050405020304" pitchFamily="18" charset="0"/>
                <a:ea typeface="Times New Roman"/>
                <a:cs typeface="Times New Roman" panose="02020603050405020304" pitchFamily="18" charset="0"/>
                <a:sym typeface="Times New Roman"/>
              </a:rPr>
              <a:t>connection</a:t>
            </a:r>
            <a:r>
              <a:rPr lang="zh-TW" sz="2000" dirty="0">
                <a:latin typeface="Times New Roman" panose="02020603050405020304" pitchFamily="18" charset="0"/>
                <a:ea typeface="Times New Roman"/>
                <a:cs typeface="Times New Roman" panose="02020603050405020304" pitchFamily="18" charset="0"/>
                <a:sym typeface="Times New Roman"/>
              </a:rPr>
              <a:t>. </a:t>
            </a:r>
            <a:endParaRPr sz="2000" dirty="0">
              <a:latin typeface="Times New Roman" panose="02020603050405020304" pitchFamily="18"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24</a:t>
            </a:fld>
            <a:endParaRPr lang="zh-TW" dirty="0">
              <a:solidFill>
                <a:schemeClr val="dk1"/>
              </a:solidFill>
              <a:ea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198" name="Shape 198"/>
          <p:cNvSpPr txBox="1">
            <a:spLocks noGrp="1"/>
          </p:cNvSpPr>
          <p:nvPr>
            <p:ph type="body" idx="1"/>
          </p:nvPr>
        </p:nvSpPr>
        <p:spPr>
          <a:xfrm>
            <a:off x="1161275" y="1293425"/>
            <a:ext cx="7772400" cy="3571800"/>
          </a:xfrm>
          <a:prstGeom prst="rect">
            <a:avLst/>
          </a:prstGeom>
        </p:spPr>
        <p:txBody>
          <a:bodyPr lIns="91425" tIns="91425" rIns="91425" bIns="91425" anchor="t" anchorCtr="0">
            <a:noAutofit/>
          </a:bodyPr>
          <a:lstStyle/>
          <a:p>
            <a:pPr marL="457200" lvl="0" indent="-381000" rtl="0">
              <a:spcBef>
                <a:spcPts val="500"/>
              </a:spcBef>
              <a:spcAft>
                <a:spcPts val="400"/>
              </a:spcAft>
              <a:buSzPct val="100000"/>
              <a:buFont typeface="Times New Roman"/>
            </a:pPr>
            <a:r>
              <a:rPr lang="zh-TW" sz="2400" b="1" dirty="0">
                <a:latin typeface="Times New Roman"/>
                <a:ea typeface="Times New Roman"/>
                <a:cs typeface="Times New Roman"/>
                <a:sym typeface="Times New Roman"/>
              </a:rPr>
              <a:t>Broadcasting </a:t>
            </a:r>
          </a:p>
          <a:p>
            <a:pPr marL="857250" lvl="1" indent="-355600">
              <a:spcBef>
                <a:spcPts val="500"/>
              </a:spcBef>
              <a:spcAft>
                <a:spcPts val="600"/>
              </a:spcAft>
              <a:buClr>
                <a:srgbClr val="FF0000"/>
              </a:buClr>
              <a:buSzPct val="100000"/>
              <a:buFont typeface="Times New Roman"/>
            </a:pPr>
            <a:r>
              <a:rPr lang="zh-TW" sz="2000" dirty="0">
                <a:latin typeface="Times New Roman"/>
                <a:ea typeface="Times New Roman"/>
                <a:cs typeface="Times New Roman"/>
                <a:sym typeface="Times New Roman"/>
              </a:rPr>
              <a:t>As illustrated in Figure below, this mechanism essentially allows you to</a:t>
            </a:r>
            <a:r>
              <a:rPr lang="zh-TW" sz="2000" dirty="0">
                <a:solidFill>
                  <a:srgbClr val="FF0000"/>
                </a:solidFill>
                <a:latin typeface="Times New Roman"/>
                <a:ea typeface="Times New Roman"/>
                <a:cs typeface="Times New Roman"/>
                <a:sym typeface="Times New Roman"/>
              </a:rPr>
              <a:t> send data out </a:t>
            </a:r>
            <a:r>
              <a:rPr lang="zh-TW" sz="2000" i="1" dirty="0">
                <a:solidFill>
                  <a:srgbClr val="FF0000"/>
                </a:solidFill>
                <a:latin typeface="Times New Roman"/>
                <a:ea typeface="Times New Roman"/>
                <a:cs typeface="Times New Roman"/>
                <a:sym typeface="Times New Roman"/>
              </a:rPr>
              <a:t>one-way</a:t>
            </a:r>
            <a:r>
              <a:rPr lang="zh-TW" sz="2000" dirty="0">
                <a:solidFill>
                  <a:srgbClr val="FF0000"/>
                </a:solidFill>
                <a:latin typeface="Times New Roman"/>
                <a:ea typeface="Times New Roman"/>
                <a:cs typeface="Times New Roman"/>
                <a:sym typeface="Times New Roman"/>
              </a:rPr>
              <a:t> to anyone or anything</a:t>
            </a:r>
            <a:r>
              <a:rPr lang="zh-TW" sz="2000" dirty="0">
                <a:latin typeface="Times New Roman"/>
                <a:ea typeface="Times New Roman"/>
                <a:cs typeface="Times New Roman"/>
                <a:sym typeface="Times New Roman"/>
              </a:rPr>
              <a:t> that is capable of picking up the transmitted data.</a:t>
            </a:r>
          </a:p>
          <a:p>
            <a:pPr marL="0" lvl="0" indent="0" rtl="0">
              <a:spcBef>
                <a:spcPts val="0"/>
              </a:spcBef>
              <a:buNone/>
            </a:pPr>
            <a:endParaRPr dirty="0"/>
          </a:p>
          <a:p>
            <a:pPr lvl="0" rtl="0">
              <a:spcBef>
                <a:spcPts val="0"/>
              </a:spcBef>
              <a:buNone/>
            </a:pPr>
            <a:endParaRPr dirty="0"/>
          </a:p>
          <a:p>
            <a:pPr lvl="0" rtl="0">
              <a:spcBef>
                <a:spcPts val="0"/>
              </a:spcBef>
              <a:buNone/>
            </a:pPr>
            <a:r>
              <a:rPr lang="zh-TW" sz="800" dirty="0"/>
              <a:t>     </a:t>
            </a:r>
          </a:p>
        </p:txBody>
      </p:sp>
      <p:pic>
        <p:nvPicPr>
          <p:cNvPr id="199" name="Shape 199" descr="Broadcast topology"/>
          <p:cNvPicPr preferRelativeResize="0"/>
          <p:nvPr/>
        </p:nvPicPr>
        <p:blipFill>
          <a:blip r:embed="rId3">
            <a:alphaModFix/>
          </a:blip>
          <a:stretch>
            <a:fillRect/>
          </a:stretch>
        </p:blipFill>
        <p:spPr>
          <a:xfrm>
            <a:off x="5000899" y="3065749"/>
            <a:ext cx="3943125" cy="2000324"/>
          </a:xfrm>
          <a:prstGeom prst="rect">
            <a:avLst/>
          </a:prstGeom>
          <a:noFill/>
          <a:ln>
            <a:noFill/>
          </a:ln>
        </p:spPr>
      </p:pic>
      <p:sp>
        <p:nvSpPr>
          <p:cNvPr id="200" name="Shape 200"/>
          <p:cNvSpPr txBox="1"/>
          <p:nvPr/>
        </p:nvSpPr>
        <p:spPr>
          <a:xfrm>
            <a:off x="132425" y="3369925"/>
            <a:ext cx="4583400" cy="1651500"/>
          </a:xfrm>
          <a:prstGeom prst="rect">
            <a:avLst/>
          </a:prstGeom>
          <a:noFill/>
          <a:ln>
            <a:noFill/>
          </a:ln>
        </p:spPr>
        <p:txBody>
          <a:bodyPr lIns="91425" tIns="91425" rIns="91425" bIns="91425" anchor="t" anchorCtr="0">
            <a:noAutofit/>
          </a:bodyPr>
          <a:lstStyle/>
          <a:p>
            <a:pPr marL="457200" lvl="0" indent="-342900">
              <a:spcBef>
                <a:spcPts val="0"/>
              </a:spcBef>
              <a:buSzPct val="100000"/>
              <a:buFont typeface="Times New Roman"/>
              <a:buChar char="●"/>
            </a:pPr>
            <a:r>
              <a:rPr lang="zh-TW" sz="1800" b="1">
                <a:latin typeface="Times New Roman"/>
                <a:ea typeface="Times New Roman"/>
                <a:cs typeface="Times New Roman"/>
                <a:sym typeface="Times New Roman"/>
              </a:rPr>
              <a:t>Broadcasting defines two separate roles:</a:t>
            </a:r>
          </a:p>
          <a:p>
            <a:pPr marL="914400" lvl="1" indent="-342900">
              <a:spcBef>
                <a:spcPts val="0"/>
              </a:spcBef>
              <a:buClr>
                <a:schemeClr val="dk1"/>
              </a:buClr>
              <a:buSzPct val="100000"/>
              <a:buFont typeface="Times New Roman"/>
              <a:buChar char="○"/>
            </a:pPr>
            <a:r>
              <a:rPr lang="zh-TW" sz="1800" b="1">
                <a:solidFill>
                  <a:schemeClr val="dk1"/>
                </a:solidFill>
                <a:latin typeface="Times New Roman"/>
                <a:ea typeface="Times New Roman"/>
                <a:cs typeface="Times New Roman"/>
                <a:sym typeface="Times New Roman"/>
              </a:rPr>
              <a:t>Broacaster </a:t>
            </a:r>
            <a:r>
              <a:rPr lang="zh-TW" sz="1800">
                <a:solidFill>
                  <a:schemeClr val="dk1"/>
                </a:solidFill>
                <a:latin typeface="Times New Roman"/>
                <a:ea typeface="Times New Roman"/>
                <a:cs typeface="Times New Roman"/>
                <a:sym typeface="Times New Roman"/>
              </a:rPr>
              <a:t>: Sends packet periodically.</a:t>
            </a:r>
          </a:p>
          <a:p>
            <a:pPr marL="914400" lvl="1" indent="-342900">
              <a:spcBef>
                <a:spcPts val="0"/>
              </a:spcBef>
              <a:buClr>
                <a:schemeClr val="dk1"/>
              </a:buClr>
              <a:buSzPct val="100000"/>
              <a:buFont typeface="Times New Roman"/>
              <a:buChar char="○"/>
            </a:pPr>
            <a:r>
              <a:rPr lang="zh-TW" sz="1800" b="1">
                <a:solidFill>
                  <a:schemeClr val="dk1"/>
                </a:solidFill>
                <a:latin typeface="Times New Roman"/>
                <a:ea typeface="Times New Roman"/>
                <a:cs typeface="Times New Roman"/>
                <a:sym typeface="Times New Roman"/>
              </a:rPr>
              <a:t>Observer </a:t>
            </a:r>
            <a:r>
              <a:rPr lang="zh-TW" sz="1800">
                <a:solidFill>
                  <a:schemeClr val="dk1"/>
                </a:solidFill>
                <a:latin typeface="Times New Roman"/>
                <a:ea typeface="Times New Roman"/>
                <a:cs typeface="Times New Roman"/>
                <a:sym typeface="Times New Roman"/>
              </a:rPr>
              <a:t>: Repeatedly scans the frequencies to receive packets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25</a:t>
            </a:fld>
            <a:endParaRPr lang="zh-TW" dirty="0">
              <a:solidFill>
                <a:schemeClr val="dk1"/>
              </a:solidFill>
              <a:ea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206" name="Shape 206"/>
          <p:cNvSpPr txBox="1">
            <a:spLocks noGrp="1"/>
          </p:cNvSpPr>
          <p:nvPr>
            <p:ph type="body" idx="1"/>
          </p:nvPr>
        </p:nvSpPr>
        <p:spPr>
          <a:xfrm>
            <a:off x="1161275" y="1293425"/>
            <a:ext cx="7772400" cy="3571800"/>
          </a:xfrm>
          <a:prstGeom prst="rect">
            <a:avLst/>
          </a:prstGeom>
        </p:spPr>
        <p:txBody>
          <a:bodyPr lIns="91425" tIns="91425" rIns="91425" bIns="91425" anchor="t" anchorCtr="0">
            <a:noAutofit/>
          </a:bodyPr>
          <a:lstStyle/>
          <a:p>
            <a:pPr marL="457200" lvl="0" indent="-381000" rtl="0">
              <a:spcBef>
                <a:spcPts val="500"/>
              </a:spcBef>
              <a:spcAft>
                <a:spcPts val="400"/>
              </a:spcAft>
              <a:buSzPct val="100000"/>
              <a:buFont typeface="Times New Roman"/>
            </a:pPr>
            <a:r>
              <a:rPr lang="zh-TW" sz="2400" b="1" dirty="0">
                <a:latin typeface="Times New Roman"/>
                <a:ea typeface="Times New Roman"/>
                <a:cs typeface="Times New Roman"/>
                <a:sym typeface="Times New Roman"/>
              </a:rPr>
              <a:t>Connections involve two separate roles:</a:t>
            </a:r>
          </a:p>
          <a:p>
            <a:pPr marL="857250" lvl="1" indent="-355600">
              <a:spcBef>
                <a:spcPts val="500"/>
              </a:spcBef>
              <a:spcAft>
                <a:spcPts val="600"/>
              </a:spcAft>
              <a:buClr>
                <a:srgbClr val="FF0000"/>
              </a:buClr>
              <a:buSzPct val="100000"/>
              <a:buFont typeface="Times New Roman"/>
            </a:pPr>
            <a:r>
              <a:rPr lang="zh-TW" sz="2000" b="1" dirty="0">
                <a:latin typeface="Times New Roman"/>
                <a:ea typeface="Times New Roman"/>
                <a:cs typeface="Times New Roman"/>
                <a:sym typeface="Times New Roman"/>
              </a:rPr>
              <a:t>Central (master)</a:t>
            </a:r>
            <a:r>
              <a:rPr lang="zh-TW" sz="2000" dirty="0">
                <a:latin typeface="Times New Roman"/>
                <a:ea typeface="Times New Roman"/>
                <a:cs typeface="Times New Roman"/>
                <a:sym typeface="Times New Roman"/>
              </a:rPr>
              <a:t> :Repeatedly scans the preset frequencies for connectable advertising packets and, when suitable, initates a connection.Once the connection is established, the central manages the timing and initiates the periodical data exchanges.</a:t>
            </a:r>
          </a:p>
          <a:p>
            <a:pPr marL="857250" lvl="1" indent="-355600">
              <a:spcBef>
                <a:spcPts val="500"/>
              </a:spcBef>
              <a:spcAft>
                <a:spcPts val="600"/>
              </a:spcAft>
              <a:buClr>
                <a:srgbClr val="FF0000"/>
              </a:buClr>
              <a:buSzPct val="100000"/>
              <a:buFont typeface="Times New Roman"/>
            </a:pPr>
            <a:r>
              <a:rPr lang="zh-TW" sz="2000" b="1" dirty="0">
                <a:latin typeface="Times New Roman"/>
                <a:ea typeface="Times New Roman"/>
                <a:cs typeface="Times New Roman"/>
                <a:sym typeface="Times New Roman"/>
              </a:rPr>
              <a:t>Peripheral (slave)</a:t>
            </a:r>
            <a:r>
              <a:rPr lang="zh-TW" sz="2000" dirty="0">
                <a:latin typeface="Times New Roman"/>
                <a:ea typeface="Times New Roman"/>
                <a:cs typeface="Times New Roman"/>
                <a:sym typeface="Times New Roman"/>
              </a:rPr>
              <a:t> :A device that sends connectable advertising packets periodically and accepts incoming connections.Once in an active connection, the peripheral follows the central’s timing and exchanges data regularly with it.</a:t>
            </a:r>
            <a:endParaRPr sz="2000" dirty="0">
              <a:latin typeface="Times New Roman" panose="02020603050405020304" pitchFamily="18" charset="0"/>
              <a:cs typeface="Times New Roman" panose="02020603050405020304" pitchFamily="18" charset="0"/>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26</a:t>
            </a:fld>
            <a:endParaRPr lang="zh-TW" dirty="0">
              <a:solidFill>
                <a:schemeClr val="dk1"/>
              </a:solidFill>
              <a:ea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212" name="Shape 212"/>
          <p:cNvSpPr txBox="1">
            <a:spLocks noGrp="1"/>
          </p:cNvSpPr>
          <p:nvPr>
            <p:ph type="body" idx="1"/>
          </p:nvPr>
        </p:nvSpPr>
        <p:spPr>
          <a:xfrm>
            <a:off x="1161275" y="1293425"/>
            <a:ext cx="7772400" cy="3571800"/>
          </a:xfrm>
          <a:prstGeom prst="rect">
            <a:avLst/>
          </a:prstGeom>
        </p:spPr>
        <p:txBody>
          <a:bodyPr lIns="91425" tIns="91425" rIns="91425" bIns="91425" anchor="t" anchorCtr="0">
            <a:noAutofit/>
          </a:bodyPr>
          <a:lstStyle/>
          <a:p>
            <a:pPr marL="457200" lvl="0" indent="-381000" rtl="0">
              <a:lnSpc>
                <a:spcPct val="115000"/>
              </a:lnSpc>
              <a:spcBef>
                <a:spcPts val="1400"/>
              </a:spcBef>
              <a:spcAft>
                <a:spcPts val="400"/>
              </a:spcAft>
              <a:buSzPct val="100000"/>
              <a:buFont typeface="Times New Roman"/>
            </a:pPr>
            <a:r>
              <a:rPr lang="zh-TW" sz="2400" b="1" dirty="0">
                <a:latin typeface="Times New Roman"/>
                <a:ea typeface="Times New Roman"/>
                <a:cs typeface="Times New Roman"/>
                <a:sym typeface="Times New Roman"/>
              </a:rPr>
              <a:t>Connections involve two separate roles:</a:t>
            </a:r>
          </a:p>
          <a:p>
            <a:pPr marL="857250" lvl="1" indent="-355600">
              <a:spcBef>
                <a:spcPts val="500"/>
              </a:spcBef>
              <a:buClr>
                <a:srgbClr val="FF0000"/>
              </a:buClr>
              <a:buSzPct val="100000"/>
              <a:buFont typeface="Times New Roman"/>
            </a:pPr>
            <a:r>
              <a:rPr lang="zh-TW" sz="2000" dirty="0">
                <a:latin typeface="Times New Roman"/>
                <a:ea typeface="Times New Roman"/>
                <a:cs typeface="Times New Roman"/>
                <a:sym typeface="Times New Roman"/>
              </a:rPr>
              <a:t>To initiate a connection, a central device picks up the connectable advertising packets from a peripheral and then sends a request to the peripheral to establish an exclusive connection between the two devices. </a:t>
            </a:r>
          </a:p>
          <a:p>
            <a:pPr marL="857250" lvl="1" indent="-355600">
              <a:spcBef>
                <a:spcPts val="500"/>
              </a:spcBef>
              <a:buClr>
                <a:srgbClr val="FF0000"/>
              </a:buClr>
              <a:buSzPct val="100000"/>
              <a:buFont typeface="Times New Roman"/>
            </a:pPr>
            <a:r>
              <a:rPr lang="zh-TW" sz="2000" dirty="0">
                <a:latin typeface="Times New Roman"/>
                <a:ea typeface="Times New Roman"/>
                <a:cs typeface="Times New Roman"/>
                <a:sym typeface="Times New Roman"/>
              </a:rPr>
              <a:t>Once the connection is established, the peripheral stops advertising and the two devices can begin exchanging data in both directions</a:t>
            </a:r>
          </a:p>
          <a:p>
            <a:pPr marL="0" lvl="0" indent="0" rtl="0">
              <a:spcBef>
                <a:spcPts val="0"/>
              </a:spcBef>
              <a:buNone/>
            </a:pPr>
            <a:endParaRPr dirty="0"/>
          </a:p>
          <a:p>
            <a:pPr lvl="0" rtl="0">
              <a:spcBef>
                <a:spcPts val="0"/>
              </a:spcBef>
              <a:buNone/>
            </a:pPr>
            <a:endParaRPr dirty="0"/>
          </a:p>
          <a:p>
            <a:pPr lvl="0" rtl="0">
              <a:spcBef>
                <a:spcPts val="0"/>
              </a:spcBef>
              <a:buNone/>
            </a:pPr>
            <a:r>
              <a:rPr lang="zh-TW" sz="800" dirty="0"/>
              <a:t>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27</a:t>
            </a:fld>
            <a:endParaRPr lang="zh-TW" dirty="0">
              <a:solidFill>
                <a:schemeClr val="dk1"/>
              </a:solidFill>
              <a:ea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218" name="Shape 218"/>
          <p:cNvSpPr txBox="1">
            <a:spLocks noGrp="1"/>
          </p:cNvSpPr>
          <p:nvPr>
            <p:ph type="body" idx="1"/>
          </p:nvPr>
        </p:nvSpPr>
        <p:spPr>
          <a:xfrm>
            <a:off x="1161275" y="1293425"/>
            <a:ext cx="7772400" cy="3571800"/>
          </a:xfrm>
          <a:prstGeom prst="rect">
            <a:avLst/>
          </a:prstGeom>
        </p:spPr>
        <p:txBody>
          <a:bodyPr lIns="91425" tIns="91425" rIns="91425" bIns="91425" anchor="t" anchorCtr="0">
            <a:noAutofit/>
          </a:bodyPr>
          <a:lstStyle/>
          <a:p>
            <a:pPr marL="457200" lvl="0" indent="-381000" rtl="0">
              <a:lnSpc>
                <a:spcPct val="115000"/>
              </a:lnSpc>
              <a:spcBef>
                <a:spcPts val="1800"/>
              </a:spcBef>
              <a:spcAft>
                <a:spcPts val="400"/>
              </a:spcAft>
              <a:buSzPct val="100000"/>
              <a:buFont typeface="Times New Roman"/>
            </a:pPr>
            <a:r>
              <a:rPr lang="zh-TW" sz="2400" b="1" dirty="0">
                <a:latin typeface="Times New Roman"/>
                <a:ea typeface="Times New Roman"/>
                <a:cs typeface="Times New Roman"/>
                <a:sym typeface="Times New Roman"/>
              </a:rPr>
              <a:t>Bluetooth Low Energy Technology is Completely New</a:t>
            </a:r>
          </a:p>
          <a:p>
            <a:pPr marL="857250" lvl="1" indent="-355600">
              <a:spcBef>
                <a:spcPts val="500"/>
              </a:spcBef>
              <a:buClr>
                <a:srgbClr val="FF0000"/>
              </a:buClr>
              <a:buSzPct val="100000"/>
              <a:buFont typeface="Times New Roman"/>
            </a:pPr>
            <a:r>
              <a:rPr lang="zh-TW" sz="2000" dirty="0">
                <a:latin typeface="Times New Roman"/>
                <a:ea typeface="Times New Roman"/>
                <a:cs typeface="Times New Roman"/>
                <a:sym typeface="Times New Roman"/>
              </a:rPr>
              <a:t>In several key aspects, Bluetooth low energy technology is a totally new technology. </a:t>
            </a:r>
          </a:p>
          <a:p>
            <a:pPr marL="857250" lvl="1" indent="-355600">
              <a:spcBef>
                <a:spcPts val="500"/>
              </a:spcBef>
              <a:buClr>
                <a:srgbClr val="FF0000"/>
              </a:buClr>
              <a:buSzPct val="100000"/>
              <a:buFont typeface="Times New Roman"/>
            </a:pPr>
            <a:r>
              <a:rPr lang="zh-TW" sz="2000" dirty="0">
                <a:latin typeface="Times New Roman"/>
                <a:ea typeface="Times New Roman"/>
                <a:cs typeface="Times New Roman"/>
                <a:sym typeface="Times New Roman"/>
              </a:rPr>
              <a:t>In other words, even if both technologies have a common name in “Bluetooth,” it is important to understand that the addition of Bluetooth low energy technology is not the same thing as when new versions of the Bluetooth Specification have been released in the past.</a:t>
            </a:r>
          </a:p>
          <a:p>
            <a:pPr marL="0" lvl="0" indent="0" rtl="0">
              <a:spcBef>
                <a:spcPts val="0"/>
              </a:spcBef>
              <a:buNone/>
            </a:pPr>
            <a:endParaRPr dirty="0"/>
          </a:p>
          <a:p>
            <a:pPr lvl="0" rtl="0">
              <a:spcBef>
                <a:spcPts val="0"/>
              </a:spcBef>
              <a:buNone/>
            </a:pPr>
            <a:endParaRPr dirty="0"/>
          </a:p>
          <a:p>
            <a:pPr lvl="0" rtl="0">
              <a:spcBef>
                <a:spcPts val="0"/>
              </a:spcBef>
              <a:buNone/>
            </a:pPr>
            <a:r>
              <a:rPr lang="zh-TW" sz="800" dirty="0"/>
              <a:t>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28</a:t>
            </a:fld>
            <a:endParaRPr lang="zh-TW" dirty="0">
              <a:solidFill>
                <a:schemeClr val="dk1"/>
              </a:solidFill>
              <a:ea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t>Bluetooth v4.0</a:t>
            </a:r>
          </a:p>
        </p:txBody>
      </p:sp>
      <p:sp>
        <p:nvSpPr>
          <p:cNvPr id="224" name="Shape 224"/>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lnSpc>
                <a:spcPct val="115000"/>
              </a:lnSpc>
              <a:spcBef>
                <a:spcPts val="1800"/>
              </a:spcBef>
              <a:spcAft>
                <a:spcPts val="400"/>
              </a:spcAft>
              <a:buSzPct val="100000"/>
              <a:buFont typeface="Times New Roman"/>
            </a:pPr>
            <a:r>
              <a:rPr lang="zh-TW" sz="2400" b="1" dirty="0">
                <a:latin typeface="Times New Roman"/>
                <a:ea typeface="Times New Roman"/>
                <a:cs typeface="Times New Roman"/>
                <a:sym typeface="Times New Roman"/>
              </a:rPr>
              <a:t>Is It Worth Getting Excited?</a:t>
            </a:r>
          </a:p>
          <a:p>
            <a:pPr marL="857250" lvl="1" indent="-355600">
              <a:spcBef>
                <a:spcPts val="500"/>
              </a:spcBef>
              <a:buSzPct val="100000"/>
              <a:buFont typeface="Times New Roman"/>
            </a:pPr>
            <a:r>
              <a:rPr lang="zh-TW" sz="2000" dirty="0">
                <a:latin typeface="Times New Roman"/>
                <a:ea typeface="Times New Roman"/>
                <a:cs typeface="Times New Roman"/>
                <a:sym typeface="Times New Roman"/>
              </a:rPr>
              <a:t>Low energy usage, increased range, improvements in connectivity and the sheer number of devices that already feature Bluetooth 4.0 connectivity makes it an impossible technology to ignore. </a:t>
            </a:r>
          </a:p>
          <a:p>
            <a:pPr marL="857250" lvl="1" indent="-355600">
              <a:spcBef>
                <a:spcPts val="500"/>
              </a:spcBef>
              <a:buSzPct val="100000"/>
              <a:buFont typeface="Times New Roman"/>
            </a:pPr>
            <a:r>
              <a:rPr lang="zh-TW" sz="2000" dirty="0">
                <a:latin typeface="Times New Roman"/>
                <a:ea typeface="Times New Roman"/>
                <a:cs typeface="Times New Roman"/>
                <a:sym typeface="Times New Roman"/>
              </a:rPr>
              <a:t>As for what the future holds, we can only speculate; but we can tell you that Bluetooth could change the way we do just about everything on our mobile devices.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29</a:t>
            </a:fld>
            <a:endParaRPr lang="zh-TW" dirty="0">
              <a:solidFill>
                <a:schemeClr val="dk1"/>
              </a:solidFill>
              <a:ea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sz="3600"/>
              <a:t>Overview(v2.0+EDR, v2.1+EDR)</a:t>
            </a:r>
          </a:p>
        </p:txBody>
      </p:sp>
      <p:sp>
        <p:nvSpPr>
          <p:cNvPr id="61" name="Shape 61"/>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t>This version of the Bluetooth v2.0 Core Specification was released in 2004.</a:t>
            </a:r>
          </a:p>
          <a:p>
            <a:pPr marL="457200" lvl="0" indent="-381000" rtl="0">
              <a:spcBef>
                <a:spcPts val="0"/>
              </a:spcBef>
              <a:buSzPct val="100000"/>
            </a:pPr>
            <a:r>
              <a:rPr lang="zh-TW" sz="2400"/>
              <a:t>Bluetooth Core Specification Version 2.1 + EDR was adopted by the Bluetooth SIG on 26 July 2007.</a:t>
            </a:r>
          </a:p>
          <a:p>
            <a:pPr marL="457200" lvl="0" indent="-381000">
              <a:spcBef>
                <a:spcPts val="0"/>
              </a:spcBef>
              <a:buSzPct val="100000"/>
            </a:pPr>
            <a:r>
              <a:rPr lang="zh-TW" sz="2400"/>
              <a:t>Both Version 2.0 and 2.1 support </a:t>
            </a:r>
            <a:r>
              <a:rPr lang="zh-TW" sz="2400">
                <a:solidFill>
                  <a:srgbClr val="FF0000"/>
                </a:solidFill>
              </a:rPr>
              <a:t>EDR (Enhanced Data Rate)</a:t>
            </a:r>
            <a:r>
              <a:rPr lang="zh-TW" sz="2400"/>
              <a:t>, a faster PSK modulation scheme capable of transmitting data 2 or 3 times faster than previous versions of Bluetooth.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3</a:t>
            </a:fld>
            <a:endParaRPr lang="zh-TW" dirty="0">
              <a:solidFill>
                <a:schemeClr val="dk1"/>
              </a:solidFill>
              <a:ea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640"/>
              </a:spcBef>
              <a:buNone/>
            </a:pPr>
            <a:r>
              <a:rPr lang="zh-TW"/>
              <a:t>Bluetooth low energy</a:t>
            </a:r>
          </a:p>
        </p:txBody>
      </p:sp>
      <p:sp>
        <p:nvSpPr>
          <p:cNvPr id="230" name="Shape 230"/>
          <p:cNvSpPr txBox="1">
            <a:spLocks noGrp="1"/>
          </p:cNvSpPr>
          <p:nvPr>
            <p:ph type="body" idx="1"/>
          </p:nvPr>
        </p:nvSpPr>
        <p:spPr>
          <a:xfrm>
            <a:off x="1161275" y="1293425"/>
            <a:ext cx="7772400" cy="3571800"/>
          </a:xfrm>
          <a:prstGeom prst="rect">
            <a:avLst/>
          </a:prstGeom>
        </p:spPr>
        <p:txBody>
          <a:bodyPr lIns="91425" tIns="91425" rIns="91425" bIns="91425" anchor="t" anchorCtr="0">
            <a:noAutofit/>
          </a:bodyPr>
          <a:lstStyle/>
          <a:p>
            <a:pPr marL="457200" lvl="0" indent="-381000" rtl="0">
              <a:lnSpc>
                <a:spcPct val="115000"/>
              </a:lnSpc>
              <a:spcBef>
                <a:spcPts val="2400"/>
              </a:spcBef>
              <a:spcAft>
                <a:spcPts val="600"/>
              </a:spcAft>
              <a:buSzPct val="100000"/>
              <a:buFont typeface="Times New Roman"/>
            </a:pPr>
            <a:r>
              <a:rPr lang="zh-TW" sz="2400">
                <a:latin typeface="Times New Roman"/>
                <a:ea typeface="Times New Roman"/>
                <a:cs typeface="Times New Roman"/>
                <a:sym typeface="Times New Roman"/>
              </a:rPr>
              <a:t>Bluetooth low energy (LE) (also called Bluetooth Smart or Version 4.0+ of the Bluetooth specification) is </a:t>
            </a:r>
            <a:r>
              <a:rPr lang="zh-TW" sz="2400">
                <a:solidFill>
                  <a:srgbClr val="FF0000"/>
                </a:solidFill>
                <a:latin typeface="Times New Roman"/>
                <a:ea typeface="Times New Roman"/>
                <a:cs typeface="Times New Roman"/>
                <a:sym typeface="Times New Roman"/>
              </a:rPr>
              <a:t>the power- and application-friendly version of Bluetooth that was built for the Internet of Things (IoT).</a:t>
            </a:r>
            <a:r>
              <a:rPr lang="zh-TW" sz="2400">
                <a:latin typeface="Times New Roman"/>
                <a:ea typeface="Times New Roman"/>
                <a:cs typeface="Times New Roman"/>
                <a:sym typeface="Times New Roman"/>
              </a:rPr>
              <a:t> </a:t>
            </a:r>
          </a:p>
          <a:p>
            <a:pPr marL="0" lvl="0" indent="0" rtl="0">
              <a:spcBef>
                <a:spcPts val="0"/>
              </a:spcBef>
              <a:buNone/>
            </a:pPr>
            <a:endParaRPr/>
          </a:p>
          <a:p>
            <a:pPr lvl="0" rtl="0">
              <a:spcBef>
                <a:spcPts val="0"/>
              </a:spcBef>
              <a:buNone/>
            </a:pPr>
            <a:endParaRPr/>
          </a:p>
          <a:p>
            <a:pPr lvl="0" rtl="0">
              <a:spcBef>
                <a:spcPts val="0"/>
              </a:spcBef>
              <a:buNone/>
            </a:pPr>
            <a:r>
              <a:rPr lang="zh-TW" sz="800"/>
              <a:t>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30</a:t>
            </a:fld>
            <a:endParaRPr lang="zh-TW" dirty="0">
              <a:solidFill>
                <a:schemeClr val="dk1"/>
              </a:solidFill>
              <a:ea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t>Bluetooth v4.0</a:t>
            </a:r>
          </a:p>
        </p:txBody>
      </p:sp>
      <p:pic>
        <p:nvPicPr>
          <p:cNvPr id="236" name="Shape 236" descr="未命名.png"/>
          <p:cNvPicPr preferRelativeResize="0"/>
          <p:nvPr/>
        </p:nvPicPr>
        <p:blipFill>
          <a:blip r:embed="rId3">
            <a:alphaModFix/>
          </a:blip>
          <a:stretch>
            <a:fillRect/>
          </a:stretch>
        </p:blipFill>
        <p:spPr>
          <a:xfrm>
            <a:off x="876300" y="1432676"/>
            <a:ext cx="8127975" cy="3446000"/>
          </a:xfrm>
          <a:prstGeom prst="rect">
            <a:avLst/>
          </a:prstGeom>
          <a:noFill/>
          <a:ln>
            <a:noFill/>
          </a:ln>
        </p:spPr>
      </p:pic>
      <p:sp>
        <p:nvSpPr>
          <p:cNvPr id="237" name="Shape 237"/>
          <p:cNvSpPr txBox="1"/>
          <p:nvPr/>
        </p:nvSpPr>
        <p:spPr>
          <a:xfrm>
            <a:off x="125550" y="4829025"/>
            <a:ext cx="8892900" cy="314400"/>
          </a:xfrm>
          <a:prstGeom prst="rect">
            <a:avLst/>
          </a:prstGeom>
          <a:noFill/>
          <a:ln>
            <a:noFill/>
          </a:ln>
        </p:spPr>
        <p:txBody>
          <a:bodyPr lIns="91425" tIns="91425" rIns="91425" bIns="91425" anchor="t" anchorCtr="0">
            <a:noAutofit/>
          </a:bodyPr>
          <a:lstStyle/>
          <a:p>
            <a:pPr lvl="0" rtl="0">
              <a:spcBef>
                <a:spcPts val="0"/>
              </a:spcBef>
              <a:buNone/>
            </a:pPr>
            <a:r>
              <a:rPr lang="zh-TW" sz="1200">
                <a:latin typeface="Times New Roman"/>
                <a:ea typeface="Times New Roman"/>
                <a:cs typeface="Times New Roman"/>
                <a:sym typeface="Times New Roman"/>
              </a:rPr>
              <a:t>picture source:https://learn.sparkfun.com/tutorials/bluetooth-basics</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31</a:t>
            </a:fld>
            <a:endParaRPr lang="zh-TW" dirty="0">
              <a:solidFill>
                <a:schemeClr val="dk1"/>
              </a:solidFill>
              <a:ea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Clr>
                <a:schemeClr val="dk1"/>
              </a:buClr>
              <a:buSzPct val="25000"/>
              <a:buFont typeface="Arial"/>
              <a:buNone/>
            </a:pPr>
            <a:r>
              <a:rPr lang="zh-TW"/>
              <a:t>Overview(v4.1)</a:t>
            </a:r>
          </a:p>
        </p:txBody>
      </p:sp>
      <p:sp>
        <p:nvSpPr>
          <p:cNvPr id="243" name="Shape 243"/>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dirty="0"/>
              <a:t>The Bluetooth SIG announced formal adoption of the Bluetooth v4.1 specification on 4 December 2013.</a:t>
            </a:r>
          </a:p>
          <a:p>
            <a:pPr marL="0" lvl="0" indent="0" rtl="0">
              <a:spcBef>
                <a:spcPts val="0"/>
              </a:spcBef>
              <a:buNone/>
            </a:pPr>
            <a:endParaRPr sz="2400" dirty="0"/>
          </a:p>
          <a:p>
            <a:pPr marL="457200" lvl="0" indent="-381000" rtl="0">
              <a:spcBef>
                <a:spcPts val="0"/>
              </a:spcBef>
              <a:buSzPct val="100000"/>
            </a:pPr>
            <a:r>
              <a:rPr lang="zh-TW" sz="2400" dirty="0"/>
              <a:t>These include increased co-existence support for LTE, bulk data exchange rates.</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32</a:t>
            </a:fld>
            <a:endParaRPr lang="zh-TW" dirty="0">
              <a:solidFill>
                <a:schemeClr val="dk1"/>
              </a:solidFill>
              <a:ea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Bluetooth v4.1</a:t>
            </a:r>
          </a:p>
        </p:txBody>
      </p:sp>
      <p:sp>
        <p:nvSpPr>
          <p:cNvPr id="249" name="Shape 249"/>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lvl="0">
              <a:spcBef>
                <a:spcPts val="0"/>
              </a:spcBef>
              <a:buNone/>
            </a:pPr>
            <a:r>
              <a:rPr lang="zh-TW" sz="2400"/>
              <a:t>Bluetooth v4.1 feature</a:t>
            </a:r>
          </a:p>
          <a:p>
            <a:pPr lvl="0">
              <a:spcBef>
                <a:spcPts val="0"/>
              </a:spcBef>
              <a:buNone/>
            </a:pPr>
            <a:endParaRPr sz="2400"/>
          </a:p>
          <a:p>
            <a:pPr lvl="0">
              <a:spcBef>
                <a:spcPts val="0"/>
              </a:spcBef>
              <a:buNone/>
            </a:pPr>
            <a:endParaRPr sz="2400"/>
          </a:p>
          <a:p>
            <a:pPr lvl="0">
              <a:spcBef>
                <a:spcPts val="0"/>
              </a:spcBef>
              <a:buNone/>
            </a:pPr>
            <a:endParaRPr sz="2400"/>
          </a:p>
          <a:p>
            <a:pPr lvl="0">
              <a:spcBef>
                <a:spcPts val="0"/>
              </a:spcBef>
              <a:buNone/>
            </a:pPr>
            <a:endParaRPr sz="2400"/>
          </a:p>
          <a:p>
            <a:pPr lvl="0">
              <a:spcBef>
                <a:spcPts val="0"/>
              </a:spcBef>
              <a:buNone/>
            </a:pPr>
            <a:endParaRPr sz="2400"/>
          </a:p>
          <a:p>
            <a:pPr lvl="0">
              <a:spcBef>
                <a:spcPts val="0"/>
              </a:spcBef>
              <a:buNone/>
            </a:pPr>
            <a:endParaRPr sz="800"/>
          </a:p>
          <a:p>
            <a:pPr lvl="0">
              <a:spcBef>
                <a:spcPts val="0"/>
              </a:spcBef>
              <a:buNone/>
            </a:pPr>
            <a:endParaRPr sz="800"/>
          </a:p>
          <a:p>
            <a:pPr marL="1714500" lvl="0" indent="-220980">
              <a:spcBef>
                <a:spcPts val="0"/>
              </a:spcBef>
              <a:buNone/>
            </a:pPr>
            <a:r>
              <a:rPr lang="zh-TW" sz="800"/>
              <a:t>圖片來源：http://www.mem.com.tw/article_content.asp?sn=1406050004</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33</a:t>
            </a:fld>
            <a:endParaRPr lang="zh-TW" dirty="0">
              <a:solidFill>
                <a:schemeClr val="dk1"/>
              </a:solidFill>
              <a:ea typeface="Tahoma"/>
              <a:sym typeface="Tahoma"/>
            </a:endParaRPr>
          </a:p>
        </p:txBody>
      </p:sp>
      <p:graphicFrame>
        <p:nvGraphicFramePr>
          <p:cNvPr id="3" name="表格 3">
            <a:extLst>
              <a:ext uri="{FF2B5EF4-FFF2-40B4-BE49-F238E27FC236}">
                <a16:creationId xmlns:a16="http://schemas.microsoft.com/office/drawing/2014/main" id="{2BC567F4-F999-4747-9580-43BD46AC73E2}"/>
              </a:ext>
            </a:extLst>
          </p:cNvPr>
          <p:cNvGraphicFramePr>
            <a:graphicFrameLocks noGrp="1"/>
          </p:cNvGraphicFramePr>
          <p:nvPr>
            <p:extLst>
              <p:ext uri="{D42A27DB-BD31-4B8C-83A1-F6EECF244321}">
                <p14:modId xmlns:p14="http://schemas.microsoft.com/office/powerpoint/2010/main" val="4196675512"/>
              </p:ext>
            </p:extLst>
          </p:nvPr>
        </p:nvGraphicFramePr>
        <p:xfrm>
          <a:off x="1260951" y="2112076"/>
          <a:ext cx="6747352" cy="2570651"/>
        </p:xfrm>
        <a:graphic>
          <a:graphicData uri="http://schemas.openxmlformats.org/drawingml/2006/table">
            <a:tbl>
              <a:tblPr firstRow="1" bandRow="1">
                <a:tableStyleId>{073A0DAA-6AF3-43AB-8588-CEC1D06C72B9}</a:tableStyleId>
              </a:tblPr>
              <a:tblGrid>
                <a:gridCol w="2479844">
                  <a:extLst>
                    <a:ext uri="{9D8B030D-6E8A-4147-A177-3AD203B41FA5}">
                      <a16:colId xmlns:a16="http://schemas.microsoft.com/office/drawing/2014/main" val="2901455503"/>
                    </a:ext>
                  </a:extLst>
                </a:gridCol>
                <a:gridCol w="4267508">
                  <a:extLst>
                    <a:ext uri="{9D8B030D-6E8A-4147-A177-3AD203B41FA5}">
                      <a16:colId xmlns:a16="http://schemas.microsoft.com/office/drawing/2014/main" val="885873495"/>
                    </a:ext>
                  </a:extLst>
                </a:gridCol>
              </a:tblGrid>
              <a:tr h="251941">
                <a:tc>
                  <a:txBody>
                    <a:bodyPr/>
                    <a:lstStyle/>
                    <a:p>
                      <a:pPr algn="ctr">
                        <a:lnSpc>
                          <a:spcPct val="150000"/>
                        </a:lnSpc>
                      </a:pPr>
                      <a:r>
                        <a:rPr lang="en-US" altLang="zh-TW" sz="1100" dirty="0"/>
                        <a:t>Feature</a:t>
                      </a:r>
                      <a:endParaRPr lang="zh-TW" altLang="en-US" sz="1100" dirty="0"/>
                    </a:p>
                  </a:txBody>
                  <a:tcPr marL="83969" marR="83969" marT="41984" marB="41984">
                    <a:lnL w="12700" cmpd="sng">
                      <a:noFill/>
                    </a:lnL>
                    <a:lnR w="12700" cap="flat" cmpd="sng" algn="ctr">
                      <a:noFill/>
                      <a:prstDash val="solid"/>
                      <a:round/>
                      <a:headEnd type="none" w="med" len="med"/>
                      <a:tailEnd type="none" w="med" len="med"/>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lnSpc>
                          <a:spcPct val="150000"/>
                        </a:lnSpc>
                      </a:pPr>
                      <a:r>
                        <a:rPr lang="en-US" altLang="zh-TW" sz="1100" dirty="0"/>
                        <a:t>Benefits</a:t>
                      </a:r>
                      <a:endParaRPr lang="zh-TW" altLang="en-US" sz="1100" dirty="0"/>
                    </a:p>
                  </a:txBody>
                  <a:tcPr marL="83969" marR="83969" marT="41984" marB="41984">
                    <a:lnL w="12700" cap="flat" cmpd="sng" algn="ctr">
                      <a:noFill/>
                      <a:prstDash val="solid"/>
                      <a:round/>
                      <a:headEnd type="none" w="med" len="med"/>
                      <a:tailEnd type="none" w="med" len="med"/>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1580262176"/>
                  </a:ext>
                </a:extLst>
              </a:tr>
              <a:tr h="499992">
                <a:tc>
                  <a:txBody>
                    <a:bodyPr/>
                    <a:lstStyle/>
                    <a:p>
                      <a:pPr algn="ctr">
                        <a:lnSpc>
                          <a:spcPct val="150000"/>
                        </a:lnSpc>
                      </a:pPr>
                      <a:r>
                        <a:rPr lang="en-US" altLang="zh-TW" sz="1100" dirty="0"/>
                        <a:t>Mobile Wireless Service</a:t>
                      </a:r>
                    </a:p>
                    <a:p>
                      <a:pPr algn="ctr">
                        <a:lnSpc>
                          <a:spcPct val="150000"/>
                        </a:lnSpc>
                      </a:pPr>
                      <a:r>
                        <a:rPr lang="en-US" altLang="zh-TW" sz="1100" dirty="0"/>
                        <a:t>Coexistence Signaling</a:t>
                      </a:r>
                      <a:endParaRPr lang="zh-TW" altLang="en-US" sz="1100" dirty="0"/>
                    </a:p>
                  </a:txBody>
                  <a:tcPr marL="83969" marR="83969" marT="41984" marB="41984">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lnSpc>
                          <a:spcPct val="150000"/>
                        </a:lnSpc>
                      </a:pPr>
                      <a:endParaRPr lang="en-US" altLang="zh-TW" sz="1200" b="1" i="1" dirty="0"/>
                    </a:p>
                    <a:p>
                      <a:pPr algn="ctr">
                        <a:lnSpc>
                          <a:spcPct val="150000"/>
                        </a:lnSpc>
                      </a:pPr>
                      <a:r>
                        <a:rPr lang="en-US" altLang="zh-TW" sz="1200" b="1" i="1" dirty="0"/>
                        <a:t>Engineered to work seamlessly with cellular technologies like LTE</a:t>
                      </a:r>
                      <a:endParaRPr lang="zh-TW" altLang="en-US" sz="1200" b="1" i="1" dirty="0"/>
                    </a:p>
                  </a:txBody>
                  <a:tcPr marL="83969" marR="83969" marT="41984" marB="41984">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8232740"/>
                  </a:ext>
                </a:extLst>
              </a:tr>
              <a:tr h="499992">
                <a:tc>
                  <a:txBody>
                    <a:bodyPr/>
                    <a:lstStyle/>
                    <a:p>
                      <a:pPr algn="ctr">
                        <a:lnSpc>
                          <a:spcPct val="150000"/>
                        </a:lnSpc>
                      </a:pPr>
                      <a:r>
                        <a:rPr lang="en-US" altLang="zh-TW" sz="1100" dirty="0"/>
                        <a:t>Train Nudging and Generalized Interlaced Scanning</a:t>
                      </a:r>
                      <a:endParaRPr lang="zh-TW" altLang="en-US" sz="1100" dirty="0"/>
                    </a:p>
                  </a:txBody>
                  <a:tcPr marL="83969" marR="83969" marT="41984" marB="41984">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lnSpc>
                          <a:spcPct val="150000"/>
                        </a:lnSpc>
                      </a:pPr>
                      <a:endParaRPr lang="zh-TW" altLang="en-US" sz="1200" dirty="0"/>
                    </a:p>
                  </a:txBody>
                  <a:tcP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07388944"/>
                  </a:ext>
                </a:extLst>
              </a:tr>
              <a:tr h="344253">
                <a:tc>
                  <a:txBody>
                    <a:bodyPr/>
                    <a:lstStyle/>
                    <a:p>
                      <a:pPr algn="ctr">
                        <a:lnSpc>
                          <a:spcPct val="150000"/>
                        </a:lnSpc>
                      </a:pPr>
                      <a:r>
                        <a:rPr lang="en-US" altLang="zh-TW" sz="1100" dirty="0"/>
                        <a:t>Low Duty Cycle Directed </a:t>
                      </a:r>
                    </a:p>
                    <a:p>
                      <a:pPr algn="ctr">
                        <a:lnSpc>
                          <a:spcPct val="150000"/>
                        </a:lnSpc>
                      </a:pPr>
                      <a:r>
                        <a:rPr lang="en-US" altLang="zh-TW" sz="1100" dirty="0"/>
                        <a:t>Advertising</a:t>
                      </a:r>
                      <a:endParaRPr lang="zh-TW" altLang="en-US" sz="1100" dirty="0"/>
                    </a:p>
                  </a:txBody>
                  <a:tcPr marL="83969" marR="83969" marT="41984" marB="41984">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pPr>
                      <a:r>
                        <a:rPr lang="en-US" altLang="zh-TW" sz="1200" b="1" i="1" dirty="0"/>
                        <a:t>Maintain connections with less frequent manual intervention</a:t>
                      </a:r>
                      <a:endParaRPr lang="zh-TW" altLang="en-US" sz="1200" b="1" i="1" dirty="0"/>
                    </a:p>
                  </a:txBody>
                  <a:tcPr marL="83969" marR="83969" marT="41984" marB="41984">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0552204"/>
                  </a:ext>
                </a:extLst>
              </a:tr>
              <a:tr h="344253">
                <a:tc>
                  <a:txBody>
                    <a:bodyPr/>
                    <a:lstStyle/>
                    <a:p>
                      <a:pPr algn="ctr">
                        <a:lnSpc>
                          <a:spcPct val="150000"/>
                        </a:lnSpc>
                      </a:pPr>
                      <a:r>
                        <a:rPr lang="en-US" altLang="zh-TW" sz="1100" dirty="0"/>
                        <a:t>L2CAP Connection Oriented Channels</a:t>
                      </a:r>
                      <a:endParaRPr lang="zh-TW" altLang="en-US" sz="1100" dirty="0"/>
                    </a:p>
                  </a:txBody>
                  <a:tcPr marL="83969" marR="83969" marT="41984" marB="41984">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pPr>
                      <a:r>
                        <a:rPr lang="en-US" altLang="zh-TW" sz="1200" b="1" i="1" dirty="0"/>
                        <a:t>Exchange data more efficiently</a:t>
                      </a:r>
                      <a:endParaRPr lang="zh-TW" altLang="en-US" sz="1200" b="1" i="1" dirty="0"/>
                    </a:p>
                  </a:txBody>
                  <a:tcPr marL="83969" marR="83969" marT="41984" marB="41984">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12179907"/>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1. Coexistence</a:t>
            </a:r>
          </a:p>
        </p:txBody>
      </p:sp>
      <p:sp>
        <p:nvSpPr>
          <p:cNvPr id="256" name="Shape 256"/>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a:spcBef>
                <a:spcPts val="0"/>
              </a:spcBef>
              <a:buSzPct val="100000"/>
            </a:pPr>
            <a:r>
              <a:rPr lang="zh-TW" sz="2400"/>
              <a:t>Bluetooth and 4G (LTE) famously don’t get on: their signals interfere degrading one another’s performance and draining battery life.</a:t>
            </a:r>
          </a:p>
          <a:p>
            <a:pPr marL="0" lvl="0" indent="-69850">
              <a:spcBef>
                <a:spcPts val="0"/>
              </a:spcBef>
              <a:buClr>
                <a:schemeClr val="dk1"/>
              </a:buClr>
              <a:buSzPct val="45833"/>
              <a:buFont typeface="Arial"/>
              <a:buNone/>
            </a:pPr>
            <a:endParaRPr sz="2400"/>
          </a:p>
          <a:p>
            <a:pPr marL="457200" lvl="0" indent="-381000">
              <a:spcBef>
                <a:spcPts val="0"/>
              </a:spcBef>
              <a:buSzPct val="100000"/>
            </a:pPr>
            <a:r>
              <a:rPr lang="zh-TW" sz="2400"/>
              <a:t>Bluetooth 4.1 eliminates this by coordinating its radio with 4G automatically so there is no overlap and both can perform at their maximum potential.</a:t>
            </a:r>
          </a:p>
          <a:p>
            <a:pPr lvl="0">
              <a:spcBef>
                <a:spcPts val="0"/>
              </a:spcBef>
              <a:buNone/>
            </a:pPr>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34</a:t>
            </a:fld>
            <a:endParaRPr lang="zh-TW" dirty="0">
              <a:solidFill>
                <a:schemeClr val="dk1"/>
              </a:solidFill>
              <a:ea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2. Smart connectivity</a:t>
            </a:r>
          </a:p>
        </p:txBody>
      </p:sp>
      <p:sp>
        <p:nvSpPr>
          <p:cNvPr id="262" name="Shape 262"/>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t>Rather than carry a fixed timeout period, Bluetooth 4.1 will allow manufacturers to specify the reconnection timeout intervals for their devices.</a:t>
            </a:r>
          </a:p>
          <a:p>
            <a:pPr marL="0" lvl="0" indent="0" rtl="0">
              <a:spcBef>
                <a:spcPts val="0"/>
              </a:spcBef>
              <a:buNone/>
            </a:pPr>
            <a:endParaRPr sz="2400"/>
          </a:p>
          <a:p>
            <a:pPr marL="457200" lvl="0" indent="-381000">
              <a:spcBef>
                <a:spcPts val="0"/>
              </a:spcBef>
              <a:buSzPct val="100000"/>
            </a:pPr>
            <a:r>
              <a:rPr lang="zh-TW" sz="2400"/>
              <a:t>This means devices can better manage their power and that of the device they are paired to by automatically powering up and down based on a bespoke power plan.</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35</a:t>
            </a:fld>
            <a:endParaRPr lang="zh-TW" dirty="0">
              <a:solidFill>
                <a:schemeClr val="dk1"/>
              </a:solidFill>
              <a:ea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3. Improved Data Transfer</a:t>
            </a:r>
          </a:p>
        </p:txBody>
      </p:sp>
      <p:sp>
        <p:nvSpPr>
          <p:cNvPr id="268" name="Shape 268"/>
          <p:cNvSpPr txBox="1">
            <a:spLocks noGrp="1"/>
          </p:cNvSpPr>
          <p:nvPr>
            <p:ph type="body" idx="1"/>
          </p:nvPr>
        </p:nvSpPr>
        <p:spPr>
          <a:xfrm>
            <a:off x="1182675" y="1513275"/>
            <a:ext cx="71742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t>Bluetooth 4.1 devices can act as both hub and end point simultaneously.</a:t>
            </a:r>
          </a:p>
          <a:p>
            <a:pPr marL="0" lvl="0" indent="0" rtl="0">
              <a:spcBef>
                <a:spcPts val="0"/>
              </a:spcBef>
              <a:buNone/>
            </a:pPr>
            <a:endParaRPr sz="2400"/>
          </a:p>
          <a:p>
            <a:pPr marL="457200" lvl="0" indent="-381000">
              <a:spcBef>
                <a:spcPts val="0"/>
              </a:spcBef>
              <a:buSzPct val="100000"/>
            </a:pPr>
            <a:r>
              <a:rPr lang="zh-TW" sz="2400"/>
              <a:t>This is hugely significant because it allows the host device to be cut out of the equation and for peripherals to communicate independently.</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36</a:t>
            </a:fld>
            <a:endParaRPr lang="zh-TW" dirty="0">
              <a:solidFill>
                <a:schemeClr val="dk1"/>
              </a:solidFill>
              <a:ea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3. Improved Data Transfer</a:t>
            </a:r>
          </a:p>
        </p:txBody>
      </p:sp>
      <p:sp>
        <p:nvSpPr>
          <p:cNvPr id="274" name="Shape 274"/>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t>For example, whereas previously a smartwatch would need to talk to your phone to get data from a heart monitor, now the smartwatch and heart monitor can talk directly saving your phone’s battery and then upload their compiled results directly to your phone. </a:t>
            </a:r>
          </a:p>
          <a:p>
            <a:pPr marL="0" lvl="0" indent="0" rtl="0">
              <a:spcBef>
                <a:spcPts val="0"/>
              </a:spcBef>
              <a:buNone/>
            </a:pPr>
            <a:endParaRPr sz="2400"/>
          </a:p>
          <a:p>
            <a:pPr marL="457200" lvl="0" indent="-381000">
              <a:spcBef>
                <a:spcPts val="0"/>
              </a:spcBef>
              <a:buSzPct val="100000"/>
            </a:pPr>
            <a:r>
              <a:rPr lang="zh-TW" sz="2400"/>
              <a:t> This is crucial to the Internet of Things concept.</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37</a:t>
            </a:fld>
            <a:endParaRPr lang="zh-TW" dirty="0">
              <a:solidFill>
                <a:schemeClr val="dk1"/>
              </a:solidFill>
              <a:ea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Overview(v4.2)</a:t>
            </a:r>
          </a:p>
        </p:txBody>
      </p:sp>
      <p:sp>
        <p:nvSpPr>
          <p:cNvPr id="280" name="Shape 280"/>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t>Bluetooth v4.2 was released on December 2, 2014.</a:t>
            </a:r>
          </a:p>
          <a:p>
            <a:pPr marL="0" lvl="0" indent="0" rtl="0">
              <a:spcBef>
                <a:spcPts val="0"/>
              </a:spcBef>
              <a:buNone/>
            </a:pPr>
            <a:endParaRPr sz="2400"/>
          </a:p>
          <a:p>
            <a:pPr marL="457200" lvl="0" indent="-381000" rtl="0">
              <a:spcBef>
                <a:spcPts val="0"/>
              </a:spcBef>
              <a:buSzPct val="100000"/>
            </a:pPr>
            <a:r>
              <a:rPr lang="zh-TW" sz="2400"/>
              <a:t>It Introduces some key features for IoT.</a:t>
            </a:r>
          </a:p>
          <a:p>
            <a:pPr marL="0" lvl="0" indent="0" rtl="0">
              <a:spcBef>
                <a:spcPts val="0"/>
              </a:spcBef>
              <a:buNone/>
            </a:pPr>
            <a:r>
              <a:rPr lang="zh-TW" sz="2400"/>
              <a:t> </a:t>
            </a:r>
          </a:p>
          <a:p>
            <a:pPr marL="457200" lvl="0" indent="-381000" rtl="0">
              <a:spcBef>
                <a:spcPts val="0"/>
              </a:spcBef>
              <a:buSzPct val="100000"/>
            </a:pPr>
            <a:r>
              <a:rPr lang="zh-TW" sz="2400"/>
              <a:t>Internet Protocol Support Profile(IPSP)</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38</a:t>
            </a:fld>
            <a:endParaRPr lang="zh-TW" dirty="0">
              <a:solidFill>
                <a:schemeClr val="dk1"/>
              </a:solidFill>
              <a:ea typeface="Tahoma"/>
              <a:sym typeface="Tahom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IoT Capabilities</a:t>
            </a:r>
          </a:p>
        </p:txBody>
      </p:sp>
      <p:sp>
        <p:nvSpPr>
          <p:cNvPr id="286" name="Shape 286"/>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t>Low-power IP (IPv6/6LoWPAN)</a:t>
            </a:r>
          </a:p>
          <a:p>
            <a:pPr marL="457200" lvl="0" indent="-381000" rtl="0">
              <a:spcBef>
                <a:spcPts val="0"/>
              </a:spcBef>
              <a:buSzPct val="100000"/>
            </a:pPr>
            <a:r>
              <a:rPr lang="zh-TW" sz="2400"/>
              <a:t>Bluetooth Smart Internet Gateways (GATT)</a:t>
            </a:r>
          </a:p>
          <a:p>
            <a:pPr marL="0" lvl="0" indent="0">
              <a:spcBef>
                <a:spcPts val="0"/>
              </a:spcBef>
              <a:buNone/>
            </a:pPr>
            <a:endParaRPr sz="2400"/>
          </a:p>
        </p:txBody>
      </p:sp>
      <p:pic>
        <p:nvPicPr>
          <p:cNvPr id="287" name="Shape 287" descr="10.JPG"/>
          <p:cNvPicPr preferRelativeResize="0"/>
          <p:nvPr/>
        </p:nvPicPr>
        <p:blipFill>
          <a:blip r:embed="rId3">
            <a:alphaModFix/>
          </a:blip>
          <a:stretch>
            <a:fillRect/>
          </a:stretch>
        </p:blipFill>
        <p:spPr>
          <a:xfrm>
            <a:off x="491725" y="2459475"/>
            <a:ext cx="8160549" cy="2486350"/>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39</a:t>
            </a:fld>
            <a:endParaRPr lang="zh-TW" dirty="0">
              <a:solidFill>
                <a:schemeClr val="dk1"/>
              </a:solidFill>
              <a:ea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dirty="0"/>
              <a:t>Bluetooth v2.0+EDR</a:t>
            </a:r>
          </a:p>
        </p:txBody>
      </p:sp>
      <p:sp>
        <p:nvSpPr>
          <p:cNvPr id="67" name="Shape 67"/>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a:spcBef>
                <a:spcPts val="0"/>
              </a:spcBef>
              <a:buSzPct val="100000"/>
            </a:pPr>
            <a:r>
              <a:rPr lang="zh-TW" sz="2400" dirty="0"/>
              <a:t>EDR uses a combination of GFSK</a:t>
            </a:r>
            <a:r>
              <a:rPr lang="en-US" altLang="zh-TW" sz="2400" dirty="0"/>
              <a:t> (Gaussian frequency-Shift Keying) a</a:t>
            </a:r>
            <a:r>
              <a:rPr lang="zh-TW" sz="2400" dirty="0"/>
              <a:t>nd Phase Shift Keying modulation (PSK) with two variants, π/4-DQPSK and 8DPSK.</a:t>
            </a:r>
            <a:endParaRPr lang="zh-TW" altLang="en-US" sz="2400" dirty="0"/>
          </a:p>
          <a:p>
            <a:pPr marL="0" lvl="0" indent="0" rtl="0">
              <a:spcBef>
                <a:spcPts val="0"/>
              </a:spcBef>
              <a:buNone/>
            </a:pPr>
            <a:endParaRPr lang="zh-TW" altLang="en-US" sz="2400" dirty="0"/>
          </a:p>
          <a:p>
            <a:pPr marL="457200" lvl="0" indent="-381000">
              <a:spcBef>
                <a:spcPts val="0"/>
              </a:spcBef>
              <a:buSzPct val="100000"/>
            </a:pPr>
            <a:r>
              <a:rPr lang="zh-TW" sz="2400" dirty="0"/>
              <a:t>EDR can provide a lower power consumption through a reduced duty cycle.</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4</a:t>
            </a:fld>
            <a:endParaRPr lang="zh-TW" dirty="0">
              <a:solidFill>
                <a:schemeClr val="dk1"/>
              </a:solidFill>
              <a:ea typeface="Tahoma"/>
              <a:sym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t>Security</a:t>
            </a:r>
          </a:p>
        </p:txBody>
      </p:sp>
      <p:sp>
        <p:nvSpPr>
          <p:cNvPr id="293" name="Shape 293"/>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dirty="0"/>
              <a:t>LE Privacy 1.2</a:t>
            </a:r>
          </a:p>
          <a:p>
            <a:pPr marL="457200" lvl="0" indent="-381000">
              <a:spcBef>
                <a:spcPts val="0"/>
              </a:spcBef>
              <a:buSzPct val="100000"/>
            </a:pPr>
            <a:r>
              <a:rPr lang="zh-TW" sz="2400" dirty="0"/>
              <a:t>LE Secure Connections</a:t>
            </a:r>
            <a:r>
              <a:rPr lang="en-US" altLang="zh-TW" sz="2400" dirty="0"/>
              <a:t> (</a:t>
            </a:r>
            <a:r>
              <a:rPr lang="en-US" altLang="zh-TW" sz="1600" dirty="0"/>
              <a:t>Federal Information Processing Standard)</a:t>
            </a:r>
            <a:endParaRPr lang="zh-TW" sz="1600" dirty="0"/>
          </a:p>
        </p:txBody>
      </p:sp>
      <p:pic>
        <p:nvPicPr>
          <p:cNvPr id="294" name="Shape 294" descr="11.JPG"/>
          <p:cNvPicPr preferRelativeResize="0"/>
          <p:nvPr/>
        </p:nvPicPr>
        <p:blipFill>
          <a:blip r:embed="rId3">
            <a:alphaModFix/>
          </a:blip>
          <a:stretch>
            <a:fillRect/>
          </a:stretch>
        </p:blipFill>
        <p:spPr>
          <a:xfrm>
            <a:off x="1069050" y="2459224"/>
            <a:ext cx="6847899" cy="2587474"/>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40</a:t>
            </a:fld>
            <a:endParaRPr lang="zh-TW" dirty="0">
              <a:solidFill>
                <a:schemeClr val="dk1"/>
              </a:solidFill>
              <a:ea typeface="Tahoma"/>
              <a:sym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Speed</a:t>
            </a:r>
          </a:p>
        </p:txBody>
      </p:sp>
      <p:sp>
        <p:nvSpPr>
          <p:cNvPr id="300" name="Shape 300"/>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t>250% Faster</a:t>
            </a:r>
          </a:p>
          <a:p>
            <a:pPr marL="457200" lvl="0" indent="-381000">
              <a:spcBef>
                <a:spcPts val="0"/>
              </a:spcBef>
              <a:buSzPct val="100000"/>
            </a:pPr>
            <a:r>
              <a:rPr lang="zh-TW" sz="2400"/>
              <a:t>Data Packet Length Extension</a:t>
            </a:r>
          </a:p>
        </p:txBody>
      </p:sp>
      <p:pic>
        <p:nvPicPr>
          <p:cNvPr id="301" name="Shape 301" descr="12.JPG"/>
          <p:cNvPicPr preferRelativeResize="0"/>
          <p:nvPr/>
        </p:nvPicPr>
        <p:blipFill>
          <a:blip r:embed="rId3">
            <a:alphaModFix/>
          </a:blip>
          <a:stretch>
            <a:fillRect/>
          </a:stretch>
        </p:blipFill>
        <p:spPr>
          <a:xfrm>
            <a:off x="334100" y="2465025"/>
            <a:ext cx="8620975" cy="2239964"/>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41</a:t>
            </a:fld>
            <a:endParaRPr lang="zh-TW" dirty="0">
              <a:solidFill>
                <a:schemeClr val="dk1"/>
              </a:solidFill>
              <a:ea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sz="3000"/>
              <a:t>IPSP: Internet Protocol Support Profile</a:t>
            </a:r>
          </a:p>
        </p:txBody>
      </p:sp>
      <p:sp>
        <p:nvSpPr>
          <p:cNvPr id="307" name="Shape 307"/>
          <p:cNvSpPr txBox="1">
            <a:spLocks noGrp="1"/>
          </p:cNvSpPr>
          <p:nvPr>
            <p:ph type="body" idx="1"/>
          </p:nvPr>
        </p:nvSpPr>
        <p:spPr>
          <a:xfrm>
            <a:off x="1182687" y="1665683"/>
            <a:ext cx="7772400" cy="3086099"/>
          </a:xfrm>
          <a:prstGeom prst="rect">
            <a:avLst/>
          </a:prstGeom>
        </p:spPr>
        <p:txBody>
          <a:bodyPr lIns="91425" tIns="91425" rIns="91425" bIns="91425" anchor="t" anchorCtr="0">
            <a:noAutofit/>
          </a:bodyPr>
          <a:lstStyle/>
          <a:p>
            <a:pPr lvl="0">
              <a:spcBef>
                <a:spcPts val="0"/>
              </a:spcBef>
              <a:buNone/>
            </a:pPr>
            <a:endParaRPr sz="1000"/>
          </a:p>
          <a:p>
            <a:pPr lvl="0">
              <a:spcBef>
                <a:spcPts val="0"/>
              </a:spcBef>
              <a:buNone/>
            </a:pPr>
            <a:endParaRPr sz="1000"/>
          </a:p>
          <a:p>
            <a:pPr lvl="0">
              <a:spcBef>
                <a:spcPts val="0"/>
              </a:spcBef>
              <a:buNone/>
            </a:pPr>
            <a:endParaRPr sz="1000"/>
          </a:p>
          <a:p>
            <a:pPr lvl="0">
              <a:spcBef>
                <a:spcPts val="0"/>
              </a:spcBef>
              <a:buNone/>
            </a:pPr>
            <a:endParaRPr sz="1000"/>
          </a:p>
          <a:p>
            <a:pPr lvl="0">
              <a:spcBef>
                <a:spcPts val="0"/>
              </a:spcBef>
              <a:buNone/>
            </a:pPr>
            <a:endParaRPr sz="1000"/>
          </a:p>
          <a:p>
            <a:pPr lvl="0">
              <a:spcBef>
                <a:spcPts val="0"/>
              </a:spcBef>
              <a:buNone/>
            </a:pPr>
            <a:endParaRPr sz="1000"/>
          </a:p>
          <a:p>
            <a:pPr lvl="0">
              <a:spcBef>
                <a:spcPts val="0"/>
              </a:spcBef>
              <a:buNone/>
            </a:pPr>
            <a:endParaRPr sz="1000"/>
          </a:p>
          <a:p>
            <a:pPr lvl="0">
              <a:spcBef>
                <a:spcPts val="0"/>
              </a:spcBef>
              <a:buNone/>
            </a:pPr>
            <a:endParaRPr sz="1000"/>
          </a:p>
          <a:p>
            <a:pPr marL="0" lvl="0" indent="0">
              <a:spcBef>
                <a:spcPts val="0"/>
              </a:spcBef>
              <a:buNone/>
            </a:pPr>
            <a:endParaRPr sz="1000"/>
          </a:p>
          <a:p>
            <a:pPr lvl="0">
              <a:spcBef>
                <a:spcPts val="0"/>
              </a:spcBef>
              <a:buNone/>
            </a:pPr>
            <a:endParaRPr sz="1000"/>
          </a:p>
          <a:p>
            <a:pPr marL="914400" lvl="0" indent="457200" rtl="0">
              <a:spcBef>
                <a:spcPts val="0"/>
              </a:spcBef>
              <a:buNone/>
            </a:pPr>
            <a:endParaRPr sz="1000"/>
          </a:p>
          <a:p>
            <a:pPr marL="914400" lvl="0" indent="457200" rtl="0">
              <a:spcBef>
                <a:spcPts val="0"/>
              </a:spcBef>
              <a:buNone/>
            </a:pPr>
            <a:endParaRPr sz="1000"/>
          </a:p>
          <a:p>
            <a:pPr marL="914400" lvl="0" indent="457200" rtl="0">
              <a:spcBef>
                <a:spcPts val="0"/>
              </a:spcBef>
              <a:buNone/>
            </a:pPr>
            <a:endParaRPr sz="1000"/>
          </a:p>
          <a:p>
            <a:pPr marL="2286000" lvl="0" indent="0" rtl="0">
              <a:spcBef>
                <a:spcPts val="0"/>
              </a:spcBef>
              <a:buNone/>
            </a:pPr>
            <a:r>
              <a:rPr lang="zh-TW" sz="1000"/>
              <a:t>圖片來源 : </a:t>
            </a:r>
            <a:r>
              <a:rPr lang="zh-TW" sz="1000">
                <a:solidFill>
                  <a:srgbClr val="000000"/>
                </a:solidFill>
              </a:rPr>
              <a:t>http://www.wowotech.net/?post=278</a:t>
            </a:r>
          </a:p>
        </p:txBody>
      </p:sp>
      <p:pic>
        <p:nvPicPr>
          <p:cNvPr id="308" name="Shape 308" descr="004.JPG"/>
          <p:cNvPicPr preferRelativeResize="0"/>
          <p:nvPr/>
        </p:nvPicPr>
        <p:blipFill>
          <a:blip r:embed="rId3">
            <a:alphaModFix/>
          </a:blip>
          <a:stretch>
            <a:fillRect/>
          </a:stretch>
        </p:blipFill>
        <p:spPr>
          <a:xfrm>
            <a:off x="2551886" y="1257224"/>
            <a:ext cx="4689276" cy="3692175"/>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42</a:t>
            </a:fld>
            <a:endParaRPr lang="zh-TW" dirty="0">
              <a:solidFill>
                <a:schemeClr val="dk1"/>
              </a:solidFill>
              <a:ea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lstStyle/>
          <a:p>
            <a:r>
              <a:rPr lang="en-US" altLang="zh-TW" dirty="0"/>
              <a:t>IPSS: Internet Protocol Support Service</a:t>
            </a:r>
          </a:p>
          <a:p>
            <a:r>
              <a:rPr lang="en-US" altLang="zh-TW" dirty="0"/>
              <a:t>ATT: Attribute Protocol</a:t>
            </a:r>
          </a:p>
          <a:p>
            <a:r>
              <a:rPr lang="en-US" altLang="zh-TW" dirty="0"/>
              <a:t>HPS:  The HTTP Proxy Service</a:t>
            </a:r>
          </a:p>
          <a:p>
            <a:r>
              <a:rPr lang="en-US" altLang="zh-TW" dirty="0"/>
              <a:t>RESTful APIs allow the secure discovery, access and control of any Bluetooth Smart device using HTTP or HTTPS</a:t>
            </a:r>
          </a:p>
          <a:p>
            <a:endParaRPr lang="zh-TW" altLang="en-US" dirty="0"/>
          </a:p>
        </p:txBody>
      </p:sp>
      <p:sp>
        <p:nvSpPr>
          <p:cNvPr id="4" name="投影片編號版面配置區 3"/>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43</a:t>
            </a:fld>
            <a:endParaRPr lang="zh-TW" dirty="0">
              <a:solidFill>
                <a:schemeClr val="dk1"/>
              </a:solidFill>
              <a:ea typeface="Tahoma"/>
              <a:sym typeface="Tahoma"/>
            </a:endParaRPr>
          </a:p>
        </p:txBody>
      </p:sp>
    </p:spTree>
    <p:extLst>
      <p:ext uri="{BB962C8B-B14F-4D97-AF65-F5344CB8AC3E}">
        <p14:creationId xmlns:p14="http://schemas.microsoft.com/office/powerpoint/2010/main" val="4242881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t>ATT: Attribute Protocol</a:t>
            </a:r>
          </a:p>
        </p:txBody>
      </p:sp>
      <p:sp>
        <p:nvSpPr>
          <p:cNvPr id="314" name="Shape 314"/>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t>Attributes are the smallest data entity defined by GATT (and ATT).</a:t>
            </a:r>
          </a:p>
          <a:p>
            <a:pPr marL="0" lvl="0" indent="0" rtl="0">
              <a:spcBef>
                <a:spcPts val="0"/>
              </a:spcBef>
              <a:buNone/>
            </a:pPr>
            <a:endParaRPr sz="2400"/>
          </a:p>
          <a:p>
            <a:pPr marL="457200" lvl="0" indent="-381000" rtl="0">
              <a:spcBef>
                <a:spcPts val="0"/>
              </a:spcBef>
              <a:buSzPct val="100000"/>
            </a:pPr>
            <a:r>
              <a:rPr lang="zh-TW" sz="2400"/>
              <a:t>They are addressable pieces of information that can contain relevant user data (or metadata) about the structure and grouping of the different attributes contained within the server.</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44</a:t>
            </a:fld>
            <a:endParaRPr lang="zh-TW" dirty="0">
              <a:solidFill>
                <a:schemeClr val="dk1"/>
              </a:solidFill>
              <a:ea typeface="Tahoma"/>
              <a:sym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t>ATT: Attribute Protocol</a:t>
            </a:r>
          </a:p>
        </p:txBody>
      </p:sp>
      <p:sp>
        <p:nvSpPr>
          <p:cNvPr id="320" name="Shape 320"/>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dirty="0"/>
              <a:t>The specification defines attributes only conceptually, and it does not force the ATT and GATT implementations to use a particular internal storage format or mechanism.</a:t>
            </a:r>
          </a:p>
          <a:p>
            <a:pPr marL="457200" lvl="0" indent="-381000" rtl="0">
              <a:spcBef>
                <a:spcPts val="0"/>
              </a:spcBef>
              <a:buSzPct val="100000"/>
            </a:pPr>
            <a:r>
              <a:rPr lang="zh-TW" sz="2400" dirty="0"/>
              <a:t>The sole building block of ATT is the attribute.</a:t>
            </a:r>
          </a:p>
          <a:p>
            <a:pPr marL="914400" lvl="1" indent="-381000" rtl="0">
              <a:spcBef>
                <a:spcPts val="0"/>
              </a:spcBef>
              <a:buSzPct val="100000"/>
            </a:pPr>
            <a:r>
              <a:rPr lang="zh-TW" sz="2400" dirty="0">
                <a:latin typeface="Times New Roman" panose="02020603050405020304" pitchFamily="18" charset="0"/>
                <a:cs typeface="Times New Roman" panose="02020603050405020304" pitchFamily="18" charset="0"/>
              </a:rPr>
              <a:t>a 16-bit handle</a:t>
            </a:r>
          </a:p>
          <a:p>
            <a:pPr marL="914400" lvl="1" indent="-381000" rtl="0">
              <a:spcBef>
                <a:spcPts val="0"/>
              </a:spcBef>
              <a:buSzPct val="100000"/>
            </a:pPr>
            <a:r>
              <a:rPr lang="zh-TW" sz="2400" dirty="0">
                <a:latin typeface="Times New Roman" panose="02020603050405020304" pitchFamily="18" charset="0"/>
                <a:cs typeface="Times New Roman" panose="02020603050405020304" pitchFamily="18" charset="0"/>
              </a:rPr>
              <a:t>an UUID which defines the attribute type;</a:t>
            </a:r>
          </a:p>
          <a:p>
            <a:pPr marL="914400" lvl="1" indent="-381000" rtl="0">
              <a:spcBef>
                <a:spcPts val="0"/>
              </a:spcBef>
              <a:buSzPct val="100000"/>
            </a:pPr>
            <a:r>
              <a:rPr lang="zh-TW" sz="2400" dirty="0">
                <a:latin typeface="Times New Roman" panose="02020603050405020304" pitchFamily="18" charset="0"/>
                <a:cs typeface="Times New Roman" panose="02020603050405020304" pitchFamily="18" charset="0"/>
              </a:rPr>
              <a:t>a value of a certaing length.</a:t>
            </a:r>
          </a:p>
          <a:p>
            <a:pPr marL="0" lvl="0" indent="0" rtl="0">
              <a:spcBef>
                <a:spcPts val="0"/>
              </a:spcBef>
              <a:buNone/>
            </a:pPr>
            <a:endParaRPr sz="24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45</a:t>
            </a:fld>
            <a:endParaRPr lang="zh-TW" dirty="0">
              <a:solidFill>
                <a:schemeClr val="dk1"/>
              </a:solidFill>
              <a:ea typeface="Tahoma"/>
              <a:sym typeface="Tahom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t>ATT - Handle</a:t>
            </a:r>
          </a:p>
        </p:txBody>
      </p:sp>
      <p:sp>
        <p:nvSpPr>
          <p:cNvPr id="326" name="Shape 326"/>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dirty="0">
                <a:solidFill>
                  <a:srgbClr val="000000"/>
                </a:solidFill>
              </a:rPr>
              <a:t>The attribute handle is a unique 16-bit identifier for each attribute on a particular GATT server. </a:t>
            </a:r>
            <a:r>
              <a:rPr lang="en-US" altLang="zh-TW" sz="2400" dirty="0">
                <a:solidFill>
                  <a:srgbClr val="000000"/>
                </a:solidFill>
              </a:rPr>
              <a:t>(GAP (Generic Attribute Profile)</a:t>
            </a:r>
            <a:endParaRPr lang="zh-TW" sz="2400" dirty="0">
              <a:solidFill>
                <a:srgbClr val="000000"/>
              </a:solidFill>
            </a:endParaRPr>
          </a:p>
          <a:p>
            <a:pPr marL="0" lvl="0" indent="0" rtl="0">
              <a:spcBef>
                <a:spcPts val="0"/>
              </a:spcBef>
              <a:buNone/>
            </a:pPr>
            <a:endParaRPr sz="2400" dirty="0">
              <a:solidFill>
                <a:srgbClr val="000000"/>
              </a:solidFill>
            </a:endParaRPr>
          </a:p>
          <a:p>
            <a:pPr marL="457200" lvl="0" indent="-381000" rtl="0">
              <a:spcBef>
                <a:spcPts val="0"/>
              </a:spcBef>
              <a:buSzPct val="100000"/>
            </a:pPr>
            <a:r>
              <a:rPr lang="zh-TW" sz="2400" dirty="0">
                <a:solidFill>
                  <a:srgbClr val="000000"/>
                </a:solidFill>
              </a:rPr>
              <a:t>It is the part of each attribute that makes it addressable, and it is guaranteed not to change (with the caveats described in Attribute Caching) between transactions or, for bonded devices, even across connections.</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46</a:t>
            </a:fld>
            <a:endParaRPr lang="zh-TW" dirty="0">
              <a:solidFill>
                <a:schemeClr val="dk1"/>
              </a:solidFill>
              <a:ea typeface="Tahoma"/>
              <a:sym typeface="Tahom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t>ATT - Type</a:t>
            </a:r>
          </a:p>
        </p:txBody>
      </p:sp>
      <p:sp>
        <p:nvSpPr>
          <p:cNvPr id="332" name="Shape 332"/>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solidFill>
                  <a:srgbClr val="000000"/>
                </a:solidFill>
              </a:rPr>
              <a:t>The attribute type is nothing other than a UUID (see UUIDs). </a:t>
            </a:r>
          </a:p>
          <a:p>
            <a:pPr marL="457200" lvl="0" indent="-381000" rtl="0">
              <a:spcBef>
                <a:spcPts val="0"/>
              </a:spcBef>
              <a:buSzPct val="100000"/>
            </a:pPr>
            <a:r>
              <a:rPr lang="zh-TW" sz="2400">
                <a:solidFill>
                  <a:srgbClr val="000000"/>
                </a:solidFill>
              </a:rPr>
              <a:t>This can be a 16-, 32-, or 128-bit UUID, taking up 2, 4, or 16 bytes, respectively. </a:t>
            </a:r>
          </a:p>
          <a:p>
            <a:pPr marL="457200" lvl="0" indent="-381000" rtl="0">
              <a:spcBef>
                <a:spcPts val="0"/>
              </a:spcBef>
              <a:buSzPct val="100000"/>
            </a:pPr>
            <a:r>
              <a:rPr lang="zh-TW" sz="2400">
                <a:solidFill>
                  <a:srgbClr val="000000"/>
                </a:solidFill>
              </a:rPr>
              <a:t>The type determines the kind of data present in the value of the attribute, and mechanisms are available to discover attributes based exclusively on their type.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47</a:t>
            </a:fld>
            <a:endParaRPr lang="zh-TW" dirty="0">
              <a:solidFill>
                <a:schemeClr val="dk1"/>
              </a:solidFill>
              <a:ea typeface="Tahoma"/>
              <a:sym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t>ATT - Value</a:t>
            </a:r>
          </a:p>
        </p:txBody>
      </p:sp>
      <p:sp>
        <p:nvSpPr>
          <p:cNvPr id="338" name="Shape 338"/>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solidFill>
                  <a:srgbClr val="000000"/>
                </a:solidFill>
              </a:rPr>
              <a:t>There are no restrictions on the type of data it can contain (you can imagine it as a non-typed buffer that can be cast to whatever the actual type is, based on the attribute type), although its maximum length is limited to 512 bytes by the specification.</a:t>
            </a:r>
          </a:p>
          <a:p>
            <a:pPr marL="457200" lvl="0" indent="-381000" rtl="0">
              <a:spcBef>
                <a:spcPts val="0"/>
              </a:spcBef>
              <a:buSzPct val="100000"/>
            </a:pPr>
            <a:r>
              <a:rPr lang="zh-TW" sz="2400">
                <a:solidFill>
                  <a:srgbClr val="000000"/>
                </a:solidFill>
              </a:rPr>
              <a:t>This is the part of an attribute that a client can freely access (with the proper permissions permitting) to both read and write.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48</a:t>
            </a:fld>
            <a:endParaRPr lang="zh-TW" dirty="0">
              <a:solidFill>
                <a:schemeClr val="dk1"/>
              </a:solidFill>
              <a:ea typeface="Tahoma"/>
              <a:sym typeface="Tahom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t>Attributes represented </a:t>
            </a:r>
          </a:p>
        </p:txBody>
      </p:sp>
      <p:sp>
        <p:nvSpPr>
          <p:cNvPr id="344" name="Shape 344"/>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lvl="0" rtl="0">
              <a:spcBef>
                <a:spcPts val="0"/>
              </a:spcBef>
              <a:buNone/>
            </a:pPr>
            <a:endParaRPr dirty="0"/>
          </a:p>
        </p:txBody>
      </p:sp>
      <p:pic>
        <p:nvPicPr>
          <p:cNvPr id="345" name="Shape 345" descr="003.JPG"/>
          <p:cNvPicPr preferRelativeResize="0"/>
          <p:nvPr/>
        </p:nvPicPr>
        <p:blipFill>
          <a:blip r:embed="rId3">
            <a:alphaModFix/>
          </a:blip>
          <a:stretch>
            <a:fillRect/>
          </a:stretch>
        </p:blipFill>
        <p:spPr>
          <a:xfrm>
            <a:off x="1799712" y="1144028"/>
            <a:ext cx="5544575" cy="3881599"/>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49</a:t>
            </a:fld>
            <a:endParaRPr lang="zh-TW" dirty="0">
              <a:solidFill>
                <a:schemeClr val="dk1"/>
              </a:solidFill>
              <a:ea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Clr>
                <a:schemeClr val="dk1"/>
              </a:buClr>
              <a:buSzPct val="25000"/>
              <a:buFont typeface="Arial"/>
              <a:buNone/>
            </a:pPr>
            <a:r>
              <a:rPr lang="zh-TW"/>
              <a:t>Bluetooth v2.1+EDR</a:t>
            </a:r>
          </a:p>
        </p:txBody>
      </p:sp>
      <p:sp>
        <p:nvSpPr>
          <p:cNvPr id="73" name="Shape 73"/>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dirty="0"/>
              <a:t>A feature called </a:t>
            </a:r>
            <a:r>
              <a:rPr lang="zh-TW" sz="2400" dirty="0">
                <a:solidFill>
                  <a:srgbClr val="FF0000"/>
                </a:solidFill>
              </a:rPr>
              <a:t>Sniff Subrating</a:t>
            </a:r>
            <a:r>
              <a:rPr lang="zh-TW" sz="2400" dirty="0"/>
              <a:t> extends battery life by reducing the active duty cycle of Bluetooth devices like keyboards and mice to improve battery life.</a:t>
            </a:r>
            <a:endParaRPr lang="en-US" altLang="zh-TW" sz="2400" dirty="0"/>
          </a:p>
          <a:p>
            <a:pPr marL="457200" lvl="0" indent="-381000" rtl="0">
              <a:spcBef>
                <a:spcPts val="0"/>
              </a:spcBef>
              <a:buSzPct val="100000"/>
            </a:pPr>
            <a:endParaRPr lang="zh-TW" sz="2400" dirty="0"/>
          </a:p>
          <a:p>
            <a:pPr marL="457200" lvl="0" indent="-381000">
              <a:spcBef>
                <a:spcPts val="0"/>
              </a:spcBef>
              <a:buSzPct val="100000"/>
            </a:pPr>
            <a:r>
              <a:rPr lang="zh-TW" sz="2400" dirty="0"/>
              <a:t>Bluetooth hosts can specify maximum transmit and receive latencies so that low-power devices can know how often they must exit and re-enter “sniff mode”.</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5</a:t>
            </a:fld>
            <a:endParaRPr lang="zh-TW" dirty="0">
              <a:solidFill>
                <a:schemeClr val="dk1"/>
              </a:solidFill>
              <a:ea typeface="Tahoma"/>
              <a:sym typeface="Tahom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sz="3600"/>
              <a:t>GATT: Generic Attribute Profile</a:t>
            </a:r>
          </a:p>
        </p:txBody>
      </p:sp>
      <p:sp>
        <p:nvSpPr>
          <p:cNvPr id="351" name="Shape 351"/>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t>GATT is a base profile for all top-level LE profiles. It defines how a bunch of ATT attributes are grouped together into meaningful services.</a:t>
            </a:r>
          </a:p>
          <a:p>
            <a:pPr marL="0" lvl="0" indent="0" rtl="0">
              <a:spcBef>
                <a:spcPts val="0"/>
              </a:spcBef>
              <a:buNone/>
            </a:pPr>
            <a:endParaRPr sz="2400"/>
          </a:p>
          <a:p>
            <a:pPr marL="457200" lvl="0" indent="-381000" rtl="0">
              <a:spcBef>
                <a:spcPts val="0"/>
              </a:spcBef>
              <a:buSzPct val="100000"/>
            </a:pPr>
            <a:r>
              <a:rPr lang="zh-TW" sz="2400"/>
              <a:t>This data is organized hierarchically in sections called services, which group conceptually related pieces of user data called characteristics.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50</a:t>
            </a:fld>
            <a:endParaRPr lang="zh-TW" dirty="0">
              <a:solidFill>
                <a:schemeClr val="dk1"/>
              </a:solidFill>
              <a:ea typeface="Tahoma"/>
              <a:sym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sz="3600"/>
              <a:t>GATT: Generic Attribute Profile</a:t>
            </a:r>
          </a:p>
        </p:txBody>
      </p:sp>
      <p:sp>
        <p:nvSpPr>
          <p:cNvPr id="357" name="Shape 357"/>
          <p:cNvSpPr txBox="1">
            <a:spLocks noGrp="1"/>
          </p:cNvSpPr>
          <p:nvPr>
            <p:ph type="body" idx="1"/>
          </p:nvPr>
        </p:nvSpPr>
        <p:spPr>
          <a:xfrm>
            <a:off x="538320" y="1497954"/>
            <a:ext cx="3850800" cy="3370800"/>
          </a:xfrm>
          <a:prstGeom prst="rect">
            <a:avLst/>
          </a:prstGeom>
        </p:spPr>
        <p:txBody>
          <a:bodyPr lIns="91425" tIns="91425" rIns="91425" bIns="91425" anchor="t" anchorCtr="0">
            <a:noAutofit/>
          </a:bodyPr>
          <a:lstStyle/>
          <a:p>
            <a:pPr marL="457200" lvl="0" indent="-381000" rtl="0">
              <a:spcBef>
                <a:spcPts val="0"/>
              </a:spcBef>
              <a:buSzPct val="100000"/>
            </a:pPr>
            <a:r>
              <a:rPr lang="zh-TW" sz="2400" dirty="0"/>
              <a:t>For example, a device with three services might have the attribute layout:</a:t>
            </a:r>
          </a:p>
          <a:p>
            <a:pPr marL="0" lvl="0" indent="0" rtl="0">
              <a:spcBef>
                <a:spcPts val="0"/>
              </a:spcBef>
              <a:buNone/>
            </a:pPr>
            <a:endParaRPr sz="2400" dirty="0"/>
          </a:p>
        </p:txBody>
      </p:sp>
      <p:pic>
        <p:nvPicPr>
          <p:cNvPr id="358" name="Shape 358" descr="001.JPG"/>
          <p:cNvPicPr preferRelativeResize="0"/>
          <p:nvPr/>
        </p:nvPicPr>
        <p:blipFill>
          <a:blip r:embed="rId3">
            <a:alphaModFix/>
          </a:blip>
          <a:stretch>
            <a:fillRect/>
          </a:stretch>
        </p:blipFill>
        <p:spPr>
          <a:xfrm>
            <a:off x="4389120" y="1383942"/>
            <a:ext cx="3942974" cy="3598824"/>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51</a:t>
            </a:fld>
            <a:endParaRPr lang="zh-TW" dirty="0">
              <a:solidFill>
                <a:schemeClr val="dk1"/>
              </a:solidFill>
              <a:ea typeface="Tahoma"/>
              <a:sym typeface="Tahom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sz="3600"/>
              <a:t>GATT: Generic Attribute Profile</a:t>
            </a:r>
          </a:p>
        </p:txBody>
      </p:sp>
      <p:sp>
        <p:nvSpPr>
          <p:cNvPr id="364" name="Shape 364"/>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dirty="0"/>
              <a:t>A universally unique identifier (UUID) is a 128-bit (16 bytes) number that is guaranteed (or has a high probability) to be globally unique. </a:t>
            </a:r>
          </a:p>
          <a:p>
            <a:pPr marL="0" lvl="0" indent="0" rtl="0">
              <a:spcBef>
                <a:spcPts val="0"/>
              </a:spcBef>
              <a:buNone/>
            </a:pPr>
            <a:endParaRPr sz="2400" dirty="0"/>
          </a:p>
          <a:p>
            <a:pPr marL="457200" lvl="0" indent="-381000" rtl="0">
              <a:spcBef>
                <a:spcPts val="0"/>
              </a:spcBef>
              <a:buSzPct val="100000"/>
            </a:pPr>
            <a:r>
              <a:rPr lang="zh-TW" sz="2400" dirty="0"/>
              <a:t>For efficiency, and because 16 bytes would take a large chunk of the 27-byte data payload length of the Link Layer, the BLE specification adds two additional UUID formats: </a:t>
            </a:r>
            <a:r>
              <a:rPr lang="zh-TW" sz="2400" dirty="0">
                <a:solidFill>
                  <a:srgbClr val="FF0000"/>
                </a:solidFill>
              </a:rPr>
              <a:t>16-bit and 32-bit UUIDs</a:t>
            </a:r>
            <a:r>
              <a:rPr lang="zh-TW" sz="2400" dirty="0"/>
              <a:t>.</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52</a:t>
            </a:fld>
            <a:endParaRPr lang="zh-TW" dirty="0">
              <a:solidFill>
                <a:schemeClr val="dk1"/>
              </a:solidFill>
              <a:ea typeface="Tahoma"/>
              <a:sym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sz="3600" dirty="0"/>
              <a:t>GATT - Client</a:t>
            </a:r>
          </a:p>
        </p:txBody>
      </p:sp>
      <p:sp>
        <p:nvSpPr>
          <p:cNvPr id="370" name="Shape 370"/>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dirty="0"/>
              <a:t>It sends requests to a server and receives responses (and server-initiated updates) from it. </a:t>
            </a:r>
          </a:p>
          <a:p>
            <a:pPr marL="457200" lvl="0" indent="-381000" rtl="0">
              <a:spcBef>
                <a:spcPts val="0"/>
              </a:spcBef>
              <a:buSzPct val="100000"/>
            </a:pPr>
            <a:r>
              <a:rPr lang="zh-TW" sz="2400" dirty="0"/>
              <a:t>The GATT client does not know anything in advance about the server’s attributes, so it must first inquire about the presence and nature of those attributes by performing service discovery. </a:t>
            </a:r>
          </a:p>
          <a:p>
            <a:pPr marL="457200" lvl="0" indent="-381000" rtl="0">
              <a:spcBef>
                <a:spcPts val="0"/>
              </a:spcBef>
              <a:buSzPct val="100000"/>
            </a:pPr>
            <a:r>
              <a:rPr lang="zh-TW" sz="2400" dirty="0"/>
              <a:t>After completing service discovery, it can then start reading and writing attributes found in the server, as well as receiving server-initiated updates.</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53</a:t>
            </a:fld>
            <a:endParaRPr lang="zh-TW" dirty="0">
              <a:solidFill>
                <a:schemeClr val="dk1"/>
              </a:solidFill>
              <a:ea typeface="Tahoma"/>
              <a:sym typeface="Tahom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sz="3600" dirty="0"/>
              <a:t>GATT - Server</a:t>
            </a:r>
          </a:p>
        </p:txBody>
      </p:sp>
      <p:sp>
        <p:nvSpPr>
          <p:cNvPr id="376" name="Shape 376"/>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dirty="0"/>
              <a:t>It receives requests from a client and sends responses back. </a:t>
            </a:r>
          </a:p>
          <a:p>
            <a:pPr marL="457200" lvl="0" indent="-381000" rtl="0">
              <a:spcBef>
                <a:spcPts val="0"/>
              </a:spcBef>
              <a:buSzPct val="100000"/>
            </a:pPr>
            <a:r>
              <a:rPr lang="zh-TW" sz="2400" dirty="0"/>
              <a:t>It also sends server-initiated updates when configured to do so, and it is the role responsible for storing and making the user data available to the client, organized in attributes. </a:t>
            </a:r>
          </a:p>
          <a:p>
            <a:pPr marL="457200" lvl="0" indent="-381000" rtl="0">
              <a:spcBef>
                <a:spcPts val="0"/>
              </a:spcBef>
              <a:buSzPct val="100000"/>
            </a:pPr>
            <a:r>
              <a:rPr lang="zh-TW" sz="2400" dirty="0"/>
              <a:t>Every BLE device sold must include at least a basic GATT server that can respond to client requests, even if only to return an error response.</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54</a:t>
            </a:fld>
            <a:endParaRPr lang="zh-TW" dirty="0">
              <a:solidFill>
                <a:schemeClr val="dk1"/>
              </a:solidFill>
              <a:ea typeface="Tahoma"/>
              <a:sym typeface="Tahom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sz="3000"/>
              <a:t>IPSS(Internet Protocol Support Service)</a:t>
            </a:r>
          </a:p>
        </p:txBody>
      </p:sp>
      <p:sp>
        <p:nvSpPr>
          <p:cNvPr id="382" name="Shape 382"/>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lnSpc>
                <a:spcPct val="115000"/>
              </a:lnSpc>
              <a:spcBef>
                <a:spcPts val="0"/>
              </a:spcBef>
              <a:buSzPct val="100000"/>
            </a:pPr>
            <a:r>
              <a:rPr lang="zh-TW" sz="2400" dirty="0">
                <a:solidFill>
                  <a:srgbClr val="323232"/>
                </a:solidFill>
                <a:latin typeface="Times New Roman" panose="02020603050405020304" pitchFamily="18" charset="0"/>
                <a:ea typeface="Arial"/>
                <a:cs typeface="Times New Roman" panose="02020603050405020304" pitchFamily="18" charset="0"/>
                <a:sym typeface="Arial"/>
              </a:rPr>
              <a:t>A device supporting the Node role shall implement the GATT server role and instantiate one and only one IP Support Service (IPSS). </a:t>
            </a:r>
          </a:p>
          <a:p>
            <a:pPr marL="0" lvl="0" indent="0" rtl="0">
              <a:spcBef>
                <a:spcPts val="0"/>
              </a:spcBef>
              <a:buNone/>
            </a:pPr>
            <a:endParaRPr sz="24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55</a:t>
            </a:fld>
            <a:endParaRPr lang="zh-TW" dirty="0">
              <a:solidFill>
                <a:schemeClr val="dk1"/>
              </a:solidFill>
              <a:ea typeface="Tahoma"/>
              <a:sym typeface="Tahom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dirty="0"/>
              <a:t>GAP: Generic Access profile</a:t>
            </a:r>
          </a:p>
        </p:txBody>
      </p:sp>
      <p:sp>
        <p:nvSpPr>
          <p:cNvPr id="388" name="Shape 388"/>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buFont typeface="Arial"/>
            </a:pPr>
            <a:r>
              <a:rPr lang="zh-TW" sz="2400" dirty="0">
                <a:solidFill>
                  <a:schemeClr val="tx1"/>
                </a:solidFill>
                <a:latin typeface="Times New Roman" panose="02020603050405020304" pitchFamily="18" charset="0"/>
                <a:ea typeface="Arial"/>
                <a:cs typeface="Times New Roman" panose="02020603050405020304" pitchFamily="18" charset="0"/>
                <a:sym typeface="Arial"/>
              </a:rPr>
              <a:t>Assigned numbers are used in GAP for inquiry response, EIR</a:t>
            </a:r>
            <a:r>
              <a:rPr lang="zh-TW" altLang="en-US" sz="2400" dirty="0">
                <a:solidFill>
                  <a:schemeClr val="tx1"/>
                </a:solidFill>
                <a:latin typeface="Times New Roman" panose="02020603050405020304" pitchFamily="18" charset="0"/>
                <a:ea typeface="Arial"/>
                <a:cs typeface="Times New Roman" panose="02020603050405020304" pitchFamily="18" charset="0"/>
                <a:sym typeface="Arial"/>
              </a:rPr>
              <a:t> </a:t>
            </a:r>
            <a:r>
              <a:rPr lang="en-US" altLang="zh-TW" sz="2400" dirty="0">
                <a:solidFill>
                  <a:schemeClr val="tx1"/>
                </a:solidFill>
                <a:latin typeface="Times New Roman" panose="02020603050405020304" pitchFamily="18" charset="0"/>
                <a:ea typeface="Arial"/>
                <a:cs typeface="Times New Roman" panose="02020603050405020304" pitchFamily="18" charset="0"/>
                <a:sym typeface="Arial"/>
              </a:rPr>
              <a:t>(Extended Inquiry Response)</a:t>
            </a:r>
            <a:r>
              <a:rPr lang="zh-TW" sz="2400" dirty="0">
                <a:solidFill>
                  <a:schemeClr val="tx1"/>
                </a:solidFill>
                <a:latin typeface="Times New Roman" panose="02020603050405020304" pitchFamily="18" charset="0"/>
                <a:ea typeface="Arial"/>
                <a:cs typeface="Times New Roman" panose="02020603050405020304" pitchFamily="18" charset="0"/>
                <a:sym typeface="Arial"/>
              </a:rPr>
              <a:t> data type values, manufacturer-specific data, advertising data, low energy UUIDs and appearance characteristics, and class of device.</a:t>
            </a:r>
          </a:p>
          <a:p>
            <a:pPr marL="457200" lvl="0" indent="-381000" rtl="0">
              <a:spcBef>
                <a:spcPts val="0"/>
              </a:spcBef>
              <a:buSzPct val="100000"/>
              <a:buFont typeface="Arial"/>
            </a:pPr>
            <a:endParaRPr lang="en-US" altLang="zh-TW" sz="2400" dirty="0">
              <a:solidFill>
                <a:schemeClr val="tx1"/>
              </a:solidFill>
              <a:highlight>
                <a:srgbClr val="FFFFFF"/>
              </a:highlight>
            </a:endParaRPr>
          </a:p>
          <a:p>
            <a:pPr marL="457200" lvl="0" indent="-381000" rtl="0">
              <a:spcBef>
                <a:spcPts val="0"/>
              </a:spcBef>
              <a:buSzPct val="100000"/>
              <a:buFont typeface="Arial"/>
            </a:pPr>
            <a:r>
              <a:rPr lang="zh-TW" sz="2400" dirty="0">
                <a:solidFill>
                  <a:schemeClr val="tx1"/>
                </a:solidFill>
                <a:highlight>
                  <a:srgbClr val="FFFFFF"/>
                </a:highlight>
              </a:rPr>
              <a:t>GAP is what makes your device visible to the outside </a:t>
            </a:r>
            <a:r>
              <a:rPr lang="en-US" altLang="zh-TW" sz="2400" dirty="0">
                <a:solidFill>
                  <a:schemeClr val="tx1"/>
                </a:solidFill>
                <a:highlight>
                  <a:srgbClr val="FFFFFF"/>
                </a:highlight>
              </a:rPr>
              <a:t>world and</a:t>
            </a:r>
            <a:r>
              <a:rPr lang="zh-TW" sz="2400" dirty="0">
                <a:solidFill>
                  <a:schemeClr val="tx1"/>
                </a:solidFill>
                <a:highlight>
                  <a:srgbClr val="FFFFFF"/>
                </a:highlight>
              </a:rPr>
              <a:t> determines how two devices can (or can't) interact with each other.</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56</a:t>
            </a:fld>
            <a:endParaRPr lang="zh-TW" dirty="0">
              <a:solidFill>
                <a:schemeClr val="dk1"/>
              </a:solidFill>
              <a:ea typeface="Tahoma"/>
              <a:sym typeface="Tahom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Clr>
                <a:schemeClr val="dk1"/>
              </a:buClr>
              <a:buSzPct val="25000"/>
              <a:buFont typeface="Arial"/>
              <a:buNone/>
            </a:pPr>
            <a:r>
              <a:rPr lang="zh-TW" dirty="0"/>
              <a:t>GAP: Generic Access profile</a:t>
            </a:r>
          </a:p>
        </p:txBody>
      </p:sp>
      <p:sp>
        <p:nvSpPr>
          <p:cNvPr id="394" name="Shape 394"/>
          <p:cNvSpPr txBox="1">
            <a:spLocks noGrp="1"/>
          </p:cNvSpPr>
          <p:nvPr>
            <p:ph type="body" idx="1"/>
          </p:nvPr>
        </p:nvSpPr>
        <p:spPr>
          <a:xfrm>
            <a:off x="1171637" y="1426930"/>
            <a:ext cx="7772400" cy="3086100"/>
          </a:xfrm>
          <a:prstGeom prst="rect">
            <a:avLst/>
          </a:prstGeom>
        </p:spPr>
        <p:txBody>
          <a:bodyPr lIns="91425" tIns="91425" rIns="91425" bIns="91425" anchor="t" anchorCtr="0">
            <a:noAutofit/>
          </a:bodyPr>
          <a:lstStyle/>
          <a:p>
            <a:pPr marL="457200" lvl="0" indent="-381000" rtl="0">
              <a:spcBef>
                <a:spcPts val="0"/>
              </a:spcBef>
              <a:buSzPct val="100000"/>
              <a:buFont typeface="Arial"/>
            </a:pPr>
            <a:r>
              <a:rPr lang="zh-TW" sz="2400" b="1" dirty="0">
                <a:solidFill>
                  <a:schemeClr val="tx1"/>
                </a:solidFill>
              </a:rPr>
              <a:t>GAP defines various roles for devices.</a:t>
            </a:r>
          </a:p>
          <a:p>
            <a:pPr marL="914400" lvl="1" indent="-381000" rtl="0">
              <a:spcBef>
                <a:spcPts val="0"/>
              </a:spcBef>
              <a:buSzPct val="100000"/>
              <a:buFont typeface="Arial"/>
            </a:pPr>
            <a:r>
              <a:rPr lang="zh-TW" sz="2400" dirty="0">
                <a:solidFill>
                  <a:srgbClr val="FF0000"/>
                </a:solidFill>
                <a:latin typeface="Times New Roman" panose="02020603050405020304" pitchFamily="18" charset="0"/>
                <a:cs typeface="Times New Roman" panose="02020603050405020304" pitchFamily="18" charset="0"/>
              </a:rPr>
              <a:t>Peripheral</a:t>
            </a:r>
            <a:r>
              <a:rPr lang="zh-TW" sz="2400" dirty="0">
                <a:solidFill>
                  <a:schemeClr val="dk2"/>
                </a:solidFill>
                <a:latin typeface="Times New Roman" panose="02020603050405020304" pitchFamily="18" charset="0"/>
                <a:cs typeface="Times New Roman" panose="02020603050405020304" pitchFamily="18" charset="0"/>
              </a:rPr>
              <a:t> </a:t>
            </a:r>
            <a:r>
              <a:rPr lang="zh-TW" sz="2400" dirty="0">
                <a:solidFill>
                  <a:srgbClr val="FF0000"/>
                </a:solidFill>
                <a:latin typeface="Times New Roman" panose="02020603050405020304" pitchFamily="18" charset="0"/>
                <a:cs typeface="Times New Roman" panose="02020603050405020304" pitchFamily="18" charset="0"/>
              </a:rPr>
              <a:t>devices</a:t>
            </a:r>
            <a:r>
              <a:rPr lang="zh-TW" sz="2400" dirty="0">
                <a:solidFill>
                  <a:schemeClr val="tx1"/>
                </a:solidFill>
                <a:latin typeface="Times New Roman" panose="02020603050405020304" pitchFamily="18" charset="0"/>
                <a:cs typeface="Times New Roman" panose="02020603050405020304" pitchFamily="18" charset="0"/>
              </a:rPr>
              <a:t> are small, low power, resource contrained devices that can connect to a much more powerful central device. Peripheral devices are things like a heart rate monitor, a BLE enabled proximity tag, etc.</a:t>
            </a:r>
          </a:p>
          <a:p>
            <a:pPr marL="914400" lvl="1" indent="-381000" rtl="0">
              <a:lnSpc>
                <a:spcPct val="115000"/>
              </a:lnSpc>
              <a:spcBef>
                <a:spcPts val="0"/>
              </a:spcBef>
              <a:buSzPct val="100000"/>
              <a:buFont typeface="Arial"/>
            </a:pPr>
            <a:r>
              <a:rPr lang="zh-TW" sz="2400" dirty="0">
                <a:solidFill>
                  <a:srgbClr val="FF0000"/>
                </a:solidFill>
                <a:latin typeface="Times New Roman" panose="02020603050405020304" pitchFamily="18" charset="0"/>
                <a:cs typeface="Times New Roman" panose="02020603050405020304" pitchFamily="18" charset="0"/>
              </a:rPr>
              <a:t>Central</a:t>
            </a:r>
            <a:r>
              <a:rPr lang="zh-TW" sz="2400" dirty="0">
                <a:solidFill>
                  <a:schemeClr val="dk2"/>
                </a:solidFill>
                <a:latin typeface="Times New Roman" panose="02020603050405020304" pitchFamily="18" charset="0"/>
                <a:cs typeface="Times New Roman" panose="02020603050405020304" pitchFamily="18" charset="0"/>
              </a:rPr>
              <a:t> </a:t>
            </a:r>
            <a:r>
              <a:rPr lang="zh-TW" sz="2400" dirty="0">
                <a:solidFill>
                  <a:srgbClr val="FF0000"/>
                </a:solidFill>
                <a:latin typeface="Times New Roman" panose="02020603050405020304" pitchFamily="18" charset="0"/>
                <a:cs typeface="Times New Roman" panose="02020603050405020304" pitchFamily="18" charset="0"/>
              </a:rPr>
              <a:t>devices</a:t>
            </a:r>
            <a:r>
              <a:rPr lang="zh-TW" sz="2400" dirty="0">
                <a:solidFill>
                  <a:schemeClr val="tx1"/>
                </a:solidFill>
                <a:latin typeface="Times New Roman" panose="02020603050405020304" pitchFamily="18" charset="0"/>
                <a:cs typeface="Times New Roman" panose="02020603050405020304" pitchFamily="18" charset="0"/>
              </a:rPr>
              <a:t> are usually the mobile phone or tablet that you connect to with far more processing power and memory.</a:t>
            </a:r>
          </a:p>
          <a:p>
            <a:pPr marL="0" lvl="0" indent="0" rtl="0">
              <a:spcBef>
                <a:spcPts val="0"/>
              </a:spcBef>
              <a:buNone/>
            </a:pPr>
            <a:endParaRPr sz="2400" dirty="0">
              <a:solidFill>
                <a:schemeClr val="dk2"/>
              </a:solidFill>
            </a:endParaRPr>
          </a:p>
          <a:p>
            <a:pPr lvl="0">
              <a:spcBef>
                <a:spcPts val="0"/>
              </a:spcBef>
              <a:buNone/>
            </a:pPr>
            <a:endParaRPr sz="24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57</a:t>
            </a:fld>
            <a:endParaRPr lang="zh-TW" dirty="0">
              <a:solidFill>
                <a:schemeClr val="dk1"/>
              </a:solidFill>
              <a:ea typeface="Tahoma"/>
              <a:sym typeface="Tahom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GAP: Generic Access profile</a:t>
            </a:r>
          </a:p>
        </p:txBody>
      </p:sp>
      <p:sp>
        <p:nvSpPr>
          <p:cNvPr id="400" name="Shape 400"/>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lnSpc>
                <a:spcPct val="115000"/>
              </a:lnSpc>
              <a:spcBef>
                <a:spcPts val="0"/>
              </a:spcBef>
              <a:buSzPct val="100000"/>
            </a:pPr>
            <a:r>
              <a:rPr lang="zh-TW" sz="2400"/>
              <a:t>There are two ways to send advertising out with GAP: the Advertising Data payload and the Scan Response payload.</a:t>
            </a:r>
          </a:p>
          <a:p>
            <a:pPr marL="457200" lvl="0" indent="-381000" rtl="0">
              <a:lnSpc>
                <a:spcPct val="115000"/>
              </a:lnSpc>
              <a:spcBef>
                <a:spcPts val="0"/>
              </a:spcBef>
              <a:buSzPct val="100000"/>
            </a:pPr>
            <a:r>
              <a:rPr lang="zh-TW" sz="2400"/>
              <a:t>Both payloads are identical and can contain up to 31 bytes of data, but only the </a:t>
            </a:r>
            <a:r>
              <a:rPr lang="zh-TW" sz="2400">
                <a:solidFill>
                  <a:srgbClr val="FF0000"/>
                </a:solidFill>
              </a:rPr>
              <a:t>advertising data payload</a:t>
            </a:r>
            <a:r>
              <a:rPr lang="zh-TW" sz="2400"/>
              <a:t> is mandatory, since this is the payload that will be constantly transmitted out from the device to let central devices in range know that it exists. </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58</a:t>
            </a:fld>
            <a:endParaRPr lang="zh-TW" dirty="0">
              <a:solidFill>
                <a:schemeClr val="dk1"/>
              </a:solidFill>
              <a:ea typeface="Tahoma"/>
              <a:sym typeface="Tahom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GAP: Generic Access profile</a:t>
            </a:r>
          </a:p>
        </p:txBody>
      </p:sp>
      <p:sp>
        <p:nvSpPr>
          <p:cNvPr id="406" name="Shape 406"/>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a:lnSpc>
                <a:spcPct val="115000"/>
              </a:lnSpc>
              <a:spcBef>
                <a:spcPts val="0"/>
              </a:spcBef>
              <a:buSzPct val="100000"/>
            </a:pPr>
            <a:r>
              <a:rPr lang="zh-TW" sz="2400" dirty="0"/>
              <a:t>The </a:t>
            </a:r>
            <a:r>
              <a:rPr lang="zh-TW" sz="2400" dirty="0">
                <a:solidFill>
                  <a:srgbClr val="FF0000"/>
                </a:solidFill>
              </a:rPr>
              <a:t>scan response payload</a:t>
            </a:r>
            <a:r>
              <a:rPr lang="zh-TW" sz="2400" dirty="0"/>
              <a:t> is an optional secondary payload that central devices can request, and allows device designers to fit a bit more information in the advertising payload such a</a:t>
            </a:r>
            <a:r>
              <a:rPr lang="en-US" altLang="zh-TW" sz="2400"/>
              <a:t>s</a:t>
            </a:r>
            <a:r>
              <a:rPr lang="zh-TW" sz="2400"/>
              <a:t> </a:t>
            </a:r>
            <a:r>
              <a:rPr lang="zh-TW" sz="2400" dirty="0"/>
              <a:t>strings for a device name, etc.</a:t>
            </a:r>
          </a:p>
          <a:p>
            <a:pPr lvl="0">
              <a:spcBef>
                <a:spcPts val="0"/>
              </a:spcBef>
              <a:buNone/>
            </a:pPr>
            <a:endParaRPr sz="24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59</a:t>
            </a:fld>
            <a:endParaRPr lang="zh-TW" dirty="0">
              <a:solidFill>
                <a:schemeClr val="dk1"/>
              </a:solidFill>
              <a:ea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t>Overview(v3.0)</a:t>
            </a:r>
          </a:p>
        </p:txBody>
      </p:sp>
      <p:sp>
        <p:nvSpPr>
          <p:cNvPr id="79" name="Shape 79"/>
          <p:cNvSpPr txBox="1">
            <a:spLocks noGrp="1"/>
          </p:cNvSpPr>
          <p:nvPr>
            <p:ph type="body" idx="1"/>
          </p:nvPr>
        </p:nvSpPr>
        <p:spPr>
          <a:xfrm>
            <a:off x="1182675" y="1513274"/>
            <a:ext cx="7772400" cy="3241800"/>
          </a:xfrm>
          <a:prstGeom prst="rect">
            <a:avLst/>
          </a:prstGeom>
        </p:spPr>
        <p:txBody>
          <a:bodyPr lIns="91425" tIns="91425" rIns="91425" bIns="91425" anchor="t" anchorCtr="0">
            <a:noAutofit/>
          </a:bodyPr>
          <a:lstStyle/>
          <a:p>
            <a:pPr marL="457200" lvl="0" indent="-381000" rtl="0">
              <a:spcBef>
                <a:spcPts val="0"/>
              </a:spcBef>
              <a:buSzPct val="100000"/>
              <a:buFont typeface="Times New Roman"/>
            </a:pPr>
            <a:r>
              <a:rPr lang="zh-TW" sz="2400" dirty="0">
                <a:latin typeface="Times New Roman"/>
                <a:ea typeface="Times New Roman"/>
                <a:cs typeface="Times New Roman"/>
                <a:sym typeface="Times New Roman"/>
              </a:rPr>
              <a:t>Launched in July, 2009, the Bluetooth v3.0 + </a:t>
            </a:r>
            <a:r>
              <a:rPr lang="zh-TW" sz="2400" dirty="0">
                <a:solidFill>
                  <a:srgbClr val="FF0000"/>
                </a:solidFill>
                <a:latin typeface="Times New Roman"/>
                <a:ea typeface="Times New Roman"/>
                <a:cs typeface="Times New Roman"/>
                <a:sym typeface="Times New Roman"/>
              </a:rPr>
              <a:t>HS (High Speed)</a:t>
            </a:r>
            <a:r>
              <a:rPr lang="zh-TW" sz="2400" dirty="0">
                <a:latin typeface="Times New Roman"/>
                <a:ea typeface="Times New Roman"/>
                <a:cs typeface="Times New Roman"/>
                <a:sym typeface="Times New Roman"/>
              </a:rPr>
              <a:t> was aimed at increasing the throughput of data exchanged over a Bluetooth connection.</a:t>
            </a:r>
          </a:p>
          <a:p>
            <a:pPr marL="0" lvl="0" indent="0" rtl="0">
              <a:spcBef>
                <a:spcPts val="0"/>
              </a:spcBef>
              <a:buNone/>
            </a:pPr>
            <a:endParaRPr sz="2400" dirty="0">
              <a:latin typeface="Times New Roman"/>
              <a:ea typeface="Times New Roman"/>
              <a:cs typeface="Times New Roman"/>
              <a:sym typeface="Times New Roman"/>
            </a:endParaRPr>
          </a:p>
          <a:p>
            <a:pPr marL="457200" lvl="0" indent="-381000" rtl="0">
              <a:spcBef>
                <a:spcPts val="0"/>
              </a:spcBef>
              <a:buSzPct val="100000"/>
              <a:buFont typeface="Times New Roman"/>
            </a:pPr>
            <a:r>
              <a:rPr lang="zh-TW" sz="2400" dirty="0">
                <a:latin typeface="Times New Roman"/>
                <a:ea typeface="Times New Roman"/>
                <a:cs typeface="Times New Roman"/>
                <a:sym typeface="Times New Roman"/>
              </a:rPr>
              <a:t>Through version 3.0, a further </a:t>
            </a:r>
            <a:r>
              <a:rPr lang="zh-TW" sz="2400" dirty="0">
                <a:solidFill>
                  <a:srgbClr val="FF0000"/>
                </a:solidFill>
                <a:latin typeface="Times New Roman"/>
                <a:ea typeface="Times New Roman"/>
                <a:cs typeface="Times New Roman"/>
                <a:sym typeface="Times New Roman"/>
              </a:rPr>
              <a:t>reduction in the power consumption</a:t>
            </a:r>
            <a:r>
              <a:rPr lang="zh-TW" sz="2400" dirty="0">
                <a:latin typeface="Times New Roman"/>
                <a:ea typeface="Times New Roman"/>
                <a:cs typeface="Times New Roman"/>
                <a:sym typeface="Times New Roman"/>
              </a:rPr>
              <a:t> of Bluetooth devices has been achieved.</a:t>
            </a:r>
          </a:p>
          <a:p>
            <a:pPr marL="0" lvl="0" indent="0" rtl="0">
              <a:spcBef>
                <a:spcPts val="0"/>
              </a:spcBef>
              <a:buNone/>
            </a:pPr>
            <a:endParaRPr sz="2400" dirty="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6</a:t>
            </a:fld>
            <a:endParaRPr lang="zh-TW" dirty="0">
              <a:solidFill>
                <a:schemeClr val="dk1"/>
              </a:solidFill>
              <a:ea typeface="Tahoma"/>
              <a:sym typeface="Tahom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GAP: Generic Access profile</a:t>
            </a:r>
          </a:p>
        </p:txBody>
      </p:sp>
      <p:sp>
        <p:nvSpPr>
          <p:cNvPr id="412" name="Shape 412"/>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solidFill>
                  <a:srgbClr val="000000"/>
                </a:solidFill>
              </a:rPr>
              <a:t>Advertising Process</a:t>
            </a:r>
          </a:p>
          <a:p>
            <a:pPr marL="0" lvl="0" indent="0" rtl="0">
              <a:spcBef>
                <a:spcPts val="0"/>
              </a:spcBef>
              <a:buNone/>
            </a:pPr>
            <a:endParaRPr sz="2400">
              <a:solidFill>
                <a:srgbClr val="000000"/>
              </a:solidFill>
            </a:endParaRPr>
          </a:p>
          <a:p>
            <a:pPr marL="0" lvl="0" indent="0" rtl="0">
              <a:spcBef>
                <a:spcPts val="0"/>
              </a:spcBef>
              <a:buNone/>
            </a:pPr>
            <a:endParaRPr sz="2400">
              <a:solidFill>
                <a:srgbClr val="000000"/>
              </a:solidFill>
            </a:endParaRPr>
          </a:p>
          <a:p>
            <a:pPr marL="0" lvl="0" indent="0" rtl="0">
              <a:spcBef>
                <a:spcPts val="0"/>
              </a:spcBef>
              <a:buNone/>
            </a:pPr>
            <a:endParaRPr sz="2400">
              <a:solidFill>
                <a:srgbClr val="000000"/>
              </a:solidFill>
            </a:endParaRPr>
          </a:p>
          <a:p>
            <a:pPr marL="0" lvl="0" indent="0" rtl="0">
              <a:spcBef>
                <a:spcPts val="0"/>
              </a:spcBef>
              <a:buNone/>
            </a:pPr>
            <a:endParaRPr sz="2400">
              <a:solidFill>
                <a:srgbClr val="000000"/>
              </a:solidFill>
            </a:endParaRPr>
          </a:p>
          <a:p>
            <a:pPr marL="0" lvl="0" indent="0" rtl="0">
              <a:spcBef>
                <a:spcPts val="0"/>
              </a:spcBef>
              <a:buNone/>
            </a:pPr>
            <a:endParaRPr sz="2400">
              <a:solidFill>
                <a:srgbClr val="000000"/>
              </a:solidFill>
            </a:endParaRPr>
          </a:p>
          <a:p>
            <a:pPr marL="0" lvl="0" indent="457200" rtl="0">
              <a:spcBef>
                <a:spcPts val="0"/>
              </a:spcBef>
              <a:buNone/>
            </a:pPr>
            <a:endParaRPr sz="1200">
              <a:solidFill>
                <a:srgbClr val="000000"/>
              </a:solidFill>
            </a:endParaRPr>
          </a:p>
          <a:p>
            <a:pPr marL="457200" lvl="0" indent="457200">
              <a:spcBef>
                <a:spcPts val="0"/>
              </a:spcBef>
              <a:buNone/>
            </a:pPr>
            <a:r>
              <a:rPr lang="zh-TW" sz="1200">
                <a:solidFill>
                  <a:srgbClr val="000000"/>
                </a:solidFill>
              </a:rPr>
              <a:t>圖片來源:</a:t>
            </a:r>
            <a:r>
              <a:rPr lang="zh-TW" sz="1200"/>
              <a:t>https://learn.adafruit.com/introduction-to-bluetooth-low-energy/gap</a:t>
            </a:r>
          </a:p>
        </p:txBody>
      </p:sp>
      <p:pic>
        <p:nvPicPr>
          <p:cNvPr id="413" name="Shape 413" descr="007.JPG"/>
          <p:cNvPicPr preferRelativeResize="0"/>
          <p:nvPr/>
        </p:nvPicPr>
        <p:blipFill>
          <a:blip r:embed="rId3">
            <a:alphaModFix/>
          </a:blip>
          <a:stretch>
            <a:fillRect/>
          </a:stretch>
        </p:blipFill>
        <p:spPr>
          <a:xfrm>
            <a:off x="356824" y="2849625"/>
            <a:ext cx="8430349" cy="1669174"/>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60</a:t>
            </a:fld>
            <a:endParaRPr lang="zh-TW" dirty="0">
              <a:solidFill>
                <a:schemeClr val="dk1"/>
              </a:solidFill>
              <a:ea typeface="Tahoma"/>
              <a:sym typeface="Tahom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GAP: Generic Access profile</a:t>
            </a:r>
          </a:p>
        </p:txBody>
      </p:sp>
      <p:sp>
        <p:nvSpPr>
          <p:cNvPr id="419" name="Shape 419"/>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lvl="0">
              <a:spcBef>
                <a:spcPts val="0"/>
              </a:spcBef>
              <a:buNone/>
            </a:pPr>
            <a:endParaRPr sz="1400"/>
          </a:p>
          <a:p>
            <a:pPr lvl="0">
              <a:spcBef>
                <a:spcPts val="0"/>
              </a:spcBef>
              <a:buNone/>
            </a:pPr>
            <a:endParaRPr sz="1400"/>
          </a:p>
          <a:p>
            <a:pPr lvl="0">
              <a:spcBef>
                <a:spcPts val="0"/>
              </a:spcBef>
              <a:buNone/>
            </a:pPr>
            <a:endParaRPr sz="1400"/>
          </a:p>
          <a:p>
            <a:pPr lvl="0">
              <a:spcBef>
                <a:spcPts val="0"/>
              </a:spcBef>
              <a:buNone/>
            </a:pPr>
            <a:endParaRPr sz="1400"/>
          </a:p>
          <a:p>
            <a:pPr lvl="0">
              <a:spcBef>
                <a:spcPts val="0"/>
              </a:spcBef>
              <a:buNone/>
            </a:pPr>
            <a:endParaRPr sz="1400"/>
          </a:p>
          <a:p>
            <a:pPr marL="0" lvl="0" indent="0" rtl="0">
              <a:spcBef>
                <a:spcPts val="0"/>
              </a:spcBef>
              <a:buNone/>
            </a:pPr>
            <a:endParaRPr sz="1400"/>
          </a:p>
          <a:p>
            <a:pPr marL="0" lvl="0" indent="0" rtl="0">
              <a:spcBef>
                <a:spcPts val="0"/>
              </a:spcBef>
              <a:buNone/>
            </a:pPr>
            <a:endParaRPr sz="1400"/>
          </a:p>
          <a:p>
            <a:pPr marL="0" lvl="0" indent="0" rtl="0">
              <a:spcBef>
                <a:spcPts val="0"/>
              </a:spcBef>
              <a:buNone/>
            </a:pPr>
            <a:endParaRPr sz="1400"/>
          </a:p>
          <a:p>
            <a:pPr marL="0" lvl="0" indent="0" rtl="0">
              <a:spcBef>
                <a:spcPts val="0"/>
              </a:spcBef>
              <a:buNone/>
            </a:pPr>
            <a:endParaRPr sz="1400"/>
          </a:p>
          <a:p>
            <a:pPr marL="0" lvl="0" indent="0" rtl="0">
              <a:spcBef>
                <a:spcPts val="0"/>
              </a:spcBef>
              <a:buNone/>
            </a:pPr>
            <a:endParaRPr sz="1400"/>
          </a:p>
          <a:p>
            <a:pPr marL="0" lvl="0" indent="0" rtl="0">
              <a:spcBef>
                <a:spcPts val="0"/>
              </a:spcBef>
              <a:buNone/>
            </a:pPr>
            <a:endParaRPr sz="1400"/>
          </a:p>
          <a:p>
            <a:pPr marL="1828800" lvl="0" indent="457200">
              <a:spcBef>
                <a:spcPts val="0"/>
              </a:spcBef>
              <a:buNone/>
            </a:pPr>
            <a:endParaRPr sz="1400"/>
          </a:p>
        </p:txBody>
      </p:sp>
      <p:pic>
        <p:nvPicPr>
          <p:cNvPr id="420" name="Shape 420" descr="005.JPG"/>
          <p:cNvPicPr preferRelativeResize="0"/>
          <p:nvPr/>
        </p:nvPicPr>
        <p:blipFill>
          <a:blip r:embed="rId3">
            <a:alphaModFix/>
          </a:blip>
          <a:stretch>
            <a:fillRect/>
          </a:stretch>
        </p:blipFill>
        <p:spPr>
          <a:xfrm>
            <a:off x="1876600" y="1257225"/>
            <a:ext cx="5203974" cy="3793174"/>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61</a:t>
            </a:fld>
            <a:endParaRPr lang="zh-TW" dirty="0">
              <a:solidFill>
                <a:schemeClr val="dk1"/>
              </a:solidFill>
              <a:ea typeface="Tahoma"/>
              <a:sym typeface="Tahom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GAP: Generic Access profile</a:t>
            </a:r>
          </a:p>
        </p:txBody>
      </p:sp>
      <p:sp>
        <p:nvSpPr>
          <p:cNvPr id="426" name="Shape 426"/>
          <p:cNvSpPr txBox="1">
            <a:spLocks noGrp="1"/>
          </p:cNvSpPr>
          <p:nvPr>
            <p:ph type="body" idx="1"/>
          </p:nvPr>
        </p:nvSpPr>
        <p:spPr>
          <a:xfrm>
            <a:off x="830000" y="1513275"/>
            <a:ext cx="8125200" cy="3429000"/>
          </a:xfrm>
          <a:prstGeom prst="rect">
            <a:avLst/>
          </a:prstGeom>
        </p:spPr>
        <p:txBody>
          <a:bodyPr lIns="91425" tIns="91425" rIns="91425" bIns="91425" anchor="t" anchorCtr="0">
            <a:noAutofit/>
          </a:bodyPr>
          <a:lstStyle/>
          <a:p>
            <a:pPr lvl="0">
              <a:spcBef>
                <a:spcPts val="0"/>
              </a:spcBef>
              <a:buNone/>
            </a:pPr>
            <a:endParaRPr sz="1200"/>
          </a:p>
          <a:p>
            <a:pPr lvl="0">
              <a:spcBef>
                <a:spcPts val="0"/>
              </a:spcBef>
              <a:buNone/>
            </a:pPr>
            <a:endParaRPr sz="1200"/>
          </a:p>
          <a:p>
            <a:pPr lvl="0">
              <a:spcBef>
                <a:spcPts val="0"/>
              </a:spcBef>
              <a:buNone/>
            </a:pPr>
            <a:endParaRPr sz="1200"/>
          </a:p>
          <a:p>
            <a:pPr lvl="0">
              <a:spcBef>
                <a:spcPts val="0"/>
              </a:spcBef>
              <a:buNone/>
            </a:pPr>
            <a:endParaRPr sz="1200"/>
          </a:p>
          <a:p>
            <a:pPr lvl="0">
              <a:spcBef>
                <a:spcPts val="0"/>
              </a:spcBef>
              <a:buNone/>
            </a:pPr>
            <a:endParaRPr sz="1200"/>
          </a:p>
          <a:p>
            <a:pPr lvl="0" rtl="0">
              <a:spcBef>
                <a:spcPts val="0"/>
              </a:spcBef>
              <a:buNone/>
            </a:pPr>
            <a:endParaRPr sz="1200"/>
          </a:p>
          <a:p>
            <a:pPr lvl="0" rtl="0">
              <a:spcBef>
                <a:spcPts val="0"/>
              </a:spcBef>
              <a:buNone/>
            </a:pPr>
            <a:endParaRPr sz="1200"/>
          </a:p>
          <a:p>
            <a:pPr lvl="0" rtl="0">
              <a:spcBef>
                <a:spcPts val="0"/>
              </a:spcBef>
              <a:buNone/>
            </a:pPr>
            <a:endParaRPr sz="1200"/>
          </a:p>
          <a:p>
            <a:pPr lvl="0" rtl="0">
              <a:spcBef>
                <a:spcPts val="0"/>
              </a:spcBef>
              <a:buNone/>
            </a:pPr>
            <a:endParaRPr sz="1200"/>
          </a:p>
          <a:p>
            <a:pPr lvl="0" rtl="0">
              <a:spcBef>
                <a:spcPts val="0"/>
              </a:spcBef>
              <a:buNone/>
            </a:pPr>
            <a:endParaRPr sz="1200"/>
          </a:p>
          <a:p>
            <a:pPr lvl="0" rtl="0">
              <a:spcBef>
                <a:spcPts val="0"/>
              </a:spcBef>
              <a:buNone/>
            </a:pPr>
            <a:endParaRPr sz="1200"/>
          </a:p>
          <a:p>
            <a:pPr marL="800100" lvl="0" indent="-220980">
              <a:spcBef>
                <a:spcPts val="0"/>
              </a:spcBef>
              <a:buNone/>
            </a:pPr>
            <a:r>
              <a:rPr lang="zh-TW" sz="1200"/>
              <a:t>More information(0x07~0x18):  https://www.bluetooth.org/en-us/specification/assigned-numbers/generic-access-profile</a:t>
            </a:r>
          </a:p>
        </p:txBody>
      </p:sp>
      <p:pic>
        <p:nvPicPr>
          <p:cNvPr id="427" name="Shape 427" descr="006.JPG"/>
          <p:cNvPicPr preferRelativeResize="0"/>
          <p:nvPr/>
        </p:nvPicPr>
        <p:blipFill>
          <a:blip r:embed="rId3">
            <a:alphaModFix/>
          </a:blip>
          <a:stretch>
            <a:fillRect/>
          </a:stretch>
        </p:blipFill>
        <p:spPr>
          <a:xfrm>
            <a:off x="1649525" y="1609850"/>
            <a:ext cx="6378750" cy="2773374"/>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62</a:t>
            </a:fld>
            <a:endParaRPr lang="zh-TW" dirty="0">
              <a:solidFill>
                <a:schemeClr val="dk1"/>
              </a:solidFill>
              <a:ea typeface="Tahoma"/>
              <a:sym typeface="Tahom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Clr>
                <a:schemeClr val="dk1"/>
              </a:buClr>
              <a:buSzPct val="25000"/>
              <a:buFont typeface="Arial"/>
              <a:buNone/>
            </a:pPr>
            <a:r>
              <a:rPr lang="zh-TW">
                <a:latin typeface="Times New Roman"/>
                <a:ea typeface="Times New Roman"/>
                <a:cs typeface="Times New Roman"/>
                <a:sym typeface="Times New Roman"/>
              </a:rPr>
              <a:t>HPS (HTTP Proxy Service )</a:t>
            </a:r>
          </a:p>
        </p:txBody>
      </p:sp>
      <p:sp>
        <p:nvSpPr>
          <p:cNvPr id="433" name="Shape 433"/>
          <p:cNvSpPr txBox="1">
            <a:spLocks noGrp="1"/>
          </p:cNvSpPr>
          <p:nvPr>
            <p:ph type="body" idx="1"/>
          </p:nvPr>
        </p:nvSpPr>
        <p:spPr>
          <a:xfrm>
            <a:off x="1182675" y="1513275"/>
            <a:ext cx="7036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pPr>
            <a:r>
              <a:rPr lang="zh-TW" sz="2400">
                <a:latin typeface="Times New Roman"/>
                <a:ea typeface="Times New Roman"/>
                <a:cs typeface="Times New Roman"/>
                <a:sym typeface="Times New Roman"/>
              </a:rPr>
              <a:t>The HTTP Proxy Service (HPS) allows a device to expose HTTP Web services to a client of the HPS Server (HPS Client) using the Generic Attribute Profile (GATT).</a:t>
            </a:r>
          </a:p>
          <a:p>
            <a:pPr marL="457200" lvl="0" indent="-381000" rtl="0">
              <a:lnSpc>
                <a:spcPct val="115000"/>
              </a:lnSpc>
              <a:spcBef>
                <a:spcPts val="0"/>
              </a:spcBef>
              <a:buSzPct val="100000"/>
            </a:pPr>
            <a:r>
              <a:rPr lang="zh-TW" sz="2400">
                <a:latin typeface="Times New Roman"/>
                <a:ea typeface="Times New Roman"/>
                <a:cs typeface="Times New Roman"/>
                <a:sym typeface="Times New Roman"/>
              </a:rPr>
              <a:t>This enables an HPS Client device to program a set of characteristics that configures a Hyper Text Transfer Protocol (HTTP) request, initiate this request, and then read the response.</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63</a:t>
            </a:fld>
            <a:endParaRPr lang="zh-TW" dirty="0">
              <a:solidFill>
                <a:schemeClr val="dk1"/>
              </a:solidFill>
              <a:ea typeface="Tahoma"/>
              <a:sym typeface="Tahom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HPS - Example</a:t>
            </a:r>
          </a:p>
        </p:txBody>
      </p:sp>
      <p:sp>
        <p:nvSpPr>
          <p:cNvPr id="439" name="Shape 439"/>
          <p:cNvSpPr txBox="1">
            <a:spLocks noGrp="1"/>
          </p:cNvSpPr>
          <p:nvPr>
            <p:ph type="body" idx="1"/>
          </p:nvPr>
        </p:nvSpPr>
        <p:spPr>
          <a:xfrm>
            <a:off x="1182675" y="1513275"/>
            <a:ext cx="7036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pPr>
            <a:r>
              <a:rPr lang="zh-TW" sz="2400">
                <a:latin typeface="Times New Roman"/>
                <a:ea typeface="Times New Roman"/>
                <a:cs typeface="Times New Roman"/>
                <a:sym typeface="Times New Roman"/>
              </a:rPr>
              <a:t>For example, you could have temperature sensors positioned all around your Smart Home reporting temperature readings to a cloud-based energy efficiency service.</a:t>
            </a:r>
          </a:p>
        </p:txBody>
      </p:sp>
      <p:pic>
        <p:nvPicPr>
          <p:cNvPr id="440" name="Shape 440"/>
          <p:cNvPicPr preferRelativeResize="0"/>
          <p:nvPr/>
        </p:nvPicPr>
        <p:blipFill rotWithShape="1">
          <a:blip r:embed="rId3">
            <a:alphaModFix/>
          </a:blip>
          <a:srcRect t="18241" b="25528"/>
          <a:stretch/>
        </p:blipFill>
        <p:spPr>
          <a:xfrm>
            <a:off x="2110612" y="3320275"/>
            <a:ext cx="5239924" cy="1608274"/>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64</a:t>
            </a:fld>
            <a:endParaRPr lang="zh-TW" dirty="0">
              <a:solidFill>
                <a:schemeClr val="dk1"/>
              </a:solidFill>
              <a:ea typeface="Tahoma"/>
              <a:sym typeface="Tahom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HPS -  Error Codes</a:t>
            </a:r>
          </a:p>
        </p:txBody>
      </p:sp>
      <p:sp>
        <p:nvSpPr>
          <p:cNvPr id="446" name="Shape 446"/>
          <p:cNvSpPr txBox="1">
            <a:spLocks noGrp="1"/>
          </p:cNvSpPr>
          <p:nvPr>
            <p:ph type="body" idx="1"/>
          </p:nvPr>
        </p:nvSpPr>
        <p:spPr>
          <a:xfrm>
            <a:off x="1182675" y="1513275"/>
            <a:ext cx="7036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pPr>
            <a:r>
              <a:rPr lang="zh-TW" sz="2400">
                <a:latin typeface="Times New Roman"/>
                <a:ea typeface="Times New Roman"/>
                <a:cs typeface="Times New Roman"/>
                <a:sym typeface="Times New Roman"/>
              </a:rPr>
              <a:t>This service defines the following Attribute Protocol (ATT) Application error code:</a:t>
            </a:r>
          </a:p>
          <a:p>
            <a:pPr marL="0" lvl="0" indent="0" rtl="0">
              <a:lnSpc>
                <a:spcPct val="115000"/>
              </a:lnSpc>
              <a:spcBef>
                <a:spcPts val="0"/>
              </a:spcBef>
              <a:buNone/>
            </a:pPr>
            <a:endParaRPr sz="2400">
              <a:latin typeface="Times New Roman"/>
              <a:ea typeface="Times New Roman"/>
              <a:cs typeface="Times New Roman"/>
              <a:sym typeface="Times New Roman"/>
            </a:endParaRPr>
          </a:p>
        </p:txBody>
      </p:sp>
      <p:pic>
        <p:nvPicPr>
          <p:cNvPr id="447" name="Shape 447"/>
          <p:cNvPicPr preferRelativeResize="0"/>
          <p:nvPr/>
        </p:nvPicPr>
        <p:blipFill>
          <a:blip r:embed="rId3">
            <a:alphaModFix/>
          </a:blip>
          <a:stretch>
            <a:fillRect/>
          </a:stretch>
        </p:blipFill>
        <p:spPr>
          <a:xfrm>
            <a:off x="871325" y="2561075"/>
            <a:ext cx="7591425" cy="1495425"/>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65</a:t>
            </a:fld>
            <a:endParaRPr lang="zh-TW" dirty="0">
              <a:solidFill>
                <a:schemeClr val="dk1"/>
              </a:solidFill>
              <a:ea typeface="Tahoma"/>
              <a:sym typeface="Tahom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HPS - Service Characteristics</a:t>
            </a:r>
          </a:p>
        </p:txBody>
      </p:sp>
      <p:sp>
        <p:nvSpPr>
          <p:cNvPr id="453" name="Shape 453"/>
          <p:cNvSpPr txBox="1">
            <a:spLocks noGrp="1"/>
          </p:cNvSpPr>
          <p:nvPr>
            <p:ph type="body" idx="1"/>
          </p:nvPr>
        </p:nvSpPr>
        <p:spPr>
          <a:xfrm>
            <a:off x="1182675" y="1513275"/>
            <a:ext cx="7036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pPr>
            <a:r>
              <a:rPr lang="zh-TW" sz="2400">
                <a:latin typeface="Times New Roman"/>
                <a:ea typeface="Times New Roman"/>
                <a:cs typeface="Times New Roman"/>
                <a:sym typeface="Times New Roman"/>
              </a:rPr>
              <a:t>The following characteristics are exposed in the HTTP Proxy Service. Only one instance of each characteristic is permitted within this service.</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The characteristic formats and UUIDs are same as Generic Access profile (p55,p56).</a:t>
            </a:r>
          </a:p>
          <a:p>
            <a:pPr marL="0" lvl="0" indent="0" rtl="0">
              <a:lnSpc>
                <a:spcPct val="115000"/>
              </a:lnSpc>
              <a:spcBef>
                <a:spcPts val="0"/>
              </a:spcBef>
              <a:buNone/>
            </a:pPr>
            <a:endParaRPr sz="2400">
              <a:latin typeface="Times New Roman"/>
              <a:ea typeface="Times New Roman"/>
              <a:cs typeface="Times New Roman"/>
              <a:sym typeface="Times New Roman"/>
            </a:endParaRPr>
          </a:p>
          <a:p>
            <a:pPr marL="0" lvl="0" indent="0" rtl="0">
              <a:lnSpc>
                <a:spcPct val="115000"/>
              </a:lnSpc>
              <a:spcBef>
                <a:spcPts val="0"/>
              </a:spcBef>
              <a:buNone/>
            </a:pPr>
            <a:endParaRPr sz="240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66</a:t>
            </a:fld>
            <a:endParaRPr lang="zh-TW" dirty="0">
              <a:solidFill>
                <a:schemeClr val="dk1"/>
              </a:solidFill>
              <a:ea typeface="Tahoma"/>
              <a:sym typeface="Tahom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HPS - Service Characteristics</a:t>
            </a:r>
          </a:p>
        </p:txBody>
      </p:sp>
      <p:sp>
        <p:nvSpPr>
          <p:cNvPr id="459" name="Shape 459"/>
          <p:cNvSpPr txBox="1">
            <a:spLocks noGrp="1"/>
          </p:cNvSpPr>
          <p:nvPr>
            <p:ph type="body" idx="1"/>
          </p:nvPr>
        </p:nvSpPr>
        <p:spPr>
          <a:xfrm>
            <a:off x="377100" y="4595075"/>
            <a:ext cx="8389800" cy="511500"/>
          </a:xfrm>
          <a:prstGeom prst="rect">
            <a:avLst/>
          </a:prstGeom>
        </p:spPr>
        <p:txBody>
          <a:bodyPr lIns="91425" tIns="91425" rIns="91425" bIns="91425" anchor="t" anchorCtr="0">
            <a:noAutofit/>
          </a:bodyPr>
          <a:lstStyle/>
          <a:p>
            <a:pPr marL="457200" lvl="0" indent="-355600" rtl="0">
              <a:lnSpc>
                <a:spcPct val="115000"/>
              </a:lnSpc>
              <a:spcBef>
                <a:spcPts val="0"/>
              </a:spcBef>
              <a:buClr>
                <a:srgbClr val="434343"/>
              </a:buClr>
              <a:buSzPct val="100000"/>
              <a:buFont typeface="Times New Roman"/>
            </a:pPr>
            <a:r>
              <a:rPr lang="zh-TW" sz="2000">
                <a:solidFill>
                  <a:srgbClr val="434343"/>
                </a:solidFill>
                <a:latin typeface="Times New Roman"/>
                <a:ea typeface="Times New Roman"/>
                <a:cs typeface="Times New Roman"/>
                <a:sym typeface="Times New Roman"/>
              </a:rPr>
              <a:t> The letter “M” (Mandatory) indicates that it is mandatory to claim support.</a:t>
            </a:r>
          </a:p>
        </p:txBody>
      </p:sp>
      <p:pic>
        <p:nvPicPr>
          <p:cNvPr id="460" name="Shape 460"/>
          <p:cNvPicPr preferRelativeResize="0"/>
          <p:nvPr/>
        </p:nvPicPr>
        <p:blipFill>
          <a:blip r:embed="rId3">
            <a:alphaModFix/>
          </a:blip>
          <a:stretch>
            <a:fillRect/>
          </a:stretch>
        </p:blipFill>
        <p:spPr>
          <a:xfrm>
            <a:off x="1190837" y="1362100"/>
            <a:ext cx="6762324" cy="3165150"/>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67</a:t>
            </a:fld>
            <a:endParaRPr lang="zh-TW" dirty="0">
              <a:solidFill>
                <a:schemeClr val="dk1"/>
              </a:solidFill>
              <a:ea typeface="Tahoma"/>
              <a:sym typeface="Tahom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HPS - URI Characteristic</a:t>
            </a:r>
          </a:p>
        </p:txBody>
      </p:sp>
      <p:sp>
        <p:nvSpPr>
          <p:cNvPr id="466" name="Shape 466"/>
          <p:cNvSpPr txBox="1">
            <a:spLocks noGrp="1"/>
          </p:cNvSpPr>
          <p:nvPr>
            <p:ph type="body" idx="1"/>
          </p:nvPr>
        </p:nvSpPr>
        <p:spPr>
          <a:xfrm>
            <a:off x="1182675" y="1513275"/>
            <a:ext cx="7036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The URI characteristic is used to configure the URI for a subsequent request.</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The URI characteristic shall contain the URI to be used in the HTTP request as a UTF-8 string (utf8s), up to the maximum characteristic length defined. </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This version of the specification supports HTTP requests with URI up to 512 octets in length.</a:t>
            </a:r>
          </a:p>
          <a:p>
            <a:pPr marL="0" lvl="0" indent="0" rtl="0">
              <a:lnSpc>
                <a:spcPct val="115000"/>
              </a:lnSpc>
              <a:spcBef>
                <a:spcPts val="0"/>
              </a:spcBef>
              <a:buNone/>
            </a:pPr>
            <a:endParaRPr sz="2400">
              <a:latin typeface="Times New Roman"/>
              <a:ea typeface="Times New Roman"/>
              <a:cs typeface="Times New Roman"/>
              <a:sym typeface="Times New Roman"/>
            </a:endParaRPr>
          </a:p>
          <a:p>
            <a:pPr marL="0" lvl="0" indent="0" rtl="0">
              <a:lnSpc>
                <a:spcPct val="115000"/>
              </a:lnSpc>
              <a:spcBef>
                <a:spcPts val="0"/>
              </a:spcBef>
              <a:buNone/>
            </a:pPr>
            <a:endParaRPr sz="240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68</a:t>
            </a:fld>
            <a:endParaRPr lang="zh-TW" dirty="0">
              <a:solidFill>
                <a:schemeClr val="dk1"/>
              </a:solidFill>
              <a:ea typeface="Tahoma"/>
              <a:sym typeface="Tahom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750075" y="180225"/>
            <a:ext cx="85140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HPS - HTTP Headers Characteristic</a:t>
            </a:r>
          </a:p>
        </p:txBody>
      </p:sp>
      <p:sp>
        <p:nvSpPr>
          <p:cNvPr id="472" name="Shape 472"/>
          <p:cNvSpPr txBox="1">
            <a:spLocks noGrp="1"/>
          </p:cNvSpPr>
          <p:nvPr>
            <p:ph type="body" idx="1"/>
          </p:nvPr>
        </p:nvSpPr>
        <p:spPr>
          <a:xfrm>
            <a:off x="1182675" y="1513275"/>
            <a:ext cx="7036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The HTTP Headers characteristic is used to hold the headers that would be sent with the HTTP Request or the headers contained within an HTTP response message from the HTTP Server.</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This version of the specification supports HTTP requests with HTTP headers up to 512 octets in length.</a:t>
            </a:r>
          </a:p>
          <a:p>
            <a:pPr marL="0" lvl="0" indent="0" rtl="0">
              <a:lnSpc>
                <a:spcPct val="115000"/>
              </a:lnSpc>
              <a:spcBef>
                <a:spcPts val="0"/>
              </a:spcBef>
              <a:buNone/>
            </a:pPr>
            <a:endParaRPr sz="2400">
              <a:latin typeface="Times New Roman"/>
              <a:ea typeface="Times New Roman"/>
              <a:cs typeface="Times New Roman"/>
              <a:sym typeface="Times New Roman"/>
            </a:endParaRPr>
          </a:p>
          <a:p>
            <a:pPr marL="0" lvl="0" indent="0" rtl="0">
              <a:lnSpc>
                <a:spcPct val="115000"/>
              </a:lnSpc>
              <a:spcBef>
                <a:spcPts val="0"/>
              </a:spcBef>
              <a:buNone/>
            </a:pPr>
            <a:endParaRPr sz="2400">
              <a:latin typeface="Times New Roman"/>
              <a:ea typeface="Times New Roman"/>
              <a:cs typeface="Times New Roman"/>
              <a:sym typeface="Times New Roman"/>
            </a:endParaRPr>
          </a:p>
          <a:p>
            <a:pPr marL="0" lvl="0" indent="0" rtl="0">
              <a:lnSpc>
                <a:spcPct val="115000"/>
              </a:lnSpc>
              <a:spcBef>
                <a:spcPts val="0"/>
              </a:spcBef>
              <a:buNone/>
            </a:pPr>
            <a:endParaRPr sz="240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69</a:t>
            </a:fld>
            <a:endParaRPr lang="zh-TW" dirty="0">
              <a:solidFill>
                <a:schemeClr val="dk1"/>
              </a:solidFill>
              <a:ea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Clr>
                <a:schemeClr val="dk1"/>
              </a:buClr>
              <a:buSzPct val="25000"/>
              <a:buFont typeface="Arial"/>
              <a:buNone/>
            </a:pPr>
            <a:r>
              <a:rPr lang="zh-TW"/>
              <a:t>Bluetooth v3.0 + HS</a:t>
            </a:r>
          </a:p>
        </p:txBody>
      </p:sp>
      <p:sp>
        <p:nvSpPr>
          <p:cNvPr id="85" name="Shape 85"/>
          <p:cNvSpPr txBox="1">
            <a:spLocks noGrp="1"/>
          </p:cNvSpPr>
          <p:nvPr>
            <p:ph type="body" idx="1"/>
          </p:nvPr>
        </p:nvSpPr>
        <p:spPr>
          <a:xfrm>
            <a:off x="1182675" y="1513273"/>
            <a:ext cx="7772400" cy="3452400"/>
          </a:xfrm>
          <a:prstGeom prst="rect">
            <a:avLst/>
          </a:prstGeom>
        </p:spPr>
        <p:txBody>
          <a:bodyPr lIns="91425" tIns="91425" rIns="91425" bIns="91425" anchor="t" anchorCtr="0">
            <a:noAutofit/>
          </a:bodyPr>
          <a:lstStyle/>
          <a:p>
            <a:pPr marL="457200" lvl="0" indent="-381000" rtl="0">
              <a:spcBef>
                <a:spcPts val="0"/>
              </a:spcBef>
              <a:buClr>
                <a:srgbClr val="0B0080"/>
              </a:buClr>
              <a:buSzPct val="100000"/>
              <a:buFont typeface="Times New Roman"/>
            </a:pPr>
            <a:r>
              <a:rPr lang="zh-TW" sz="2400" dirty="0">
                <a:solidFill>
                  <a:srgbClr val="000000"/>
                </a:solidFill>
                <a:latin typeface="Times New Roman"/>
                <a:ea typeface="Times New Roman"/>
                <a:cs typeface="Times New Roman"/>
                <a:sym typeface="Times New Roman"/>
              </a:rPr>
              <a:t>Bluetooth v3.0 + HS provides theoretical data transfer speeds of up to </a:t>
            </a:r>
            <a:r>
              <a:rPr lang="zh-TW" sz="2400" dirty="0">
                <a:solidFill>
                  <a:srgbClr val="FF0000"/>
                </a:solidFill>
                <a:latin typeface="Times New Roman"/>
                <a:ea typeface="Times New Roman"/>
                <a:cs typeface="Times New Roman"/>
                <a:sym typeface="Times New Roman"/>
              </a:rPr>
              <a:t>24 Mbit/s</a:t>
            </a:r>
            <a:r>
              <a:rPr lang="zh-TW" sz="2400" dirty="0">
                <a:solidFill>
                  <a:srgbClr val="000000"/>
                </a:solidFill>
                <a:latin typeface="Times New Roman"/>
                <a:ea typeface="Times New Roman"/>
                <a:cs typeface="Times New Roman"/>
                <a:sym typeface="Times New Roman"/>
              </a:rPr>
              <a:t>.</a:t>
            </a:r>
          </a:p>
          <a:p>
            <a:pPr marL="0" lvl="0" indent="0" rtl="0">
              <a:spcBef>
                <a:spcPts val="0"/>
              </a:spcBef>
              <a:buNone/>
            </a:pPr>
            <a:endParaRPr sz="2400" dirty="0">
              <a:solidFill>
                <a:srgbClr val="000000"/>
              </a:solidFill>
              <a:latin typeface="Times New Roman"/>
              <a:ea typeface="Times New Roman"/>
              <a:cs typeface="Times New Roman"/>
              <a:sym typeface="Times New Roman"/>
            </a:endParaRPr>
          </a:p>
          <a:p>
            <a:pPr marL="457200" lvl="0" indent="-381000" rtl="0">
              <a:spcBef>
                <a:spcPts val="0"/>
              </a:spcBef>
              <a:buClr>
                <a:srgbClr val="0B0080"/>
              </a:buClr>
              <a:buSzPct val="100000"/>
              <a:buFont typeface="Times New Roman"/>
            </a:pPr>
            <a:r>
              <a:rPr lang="zh-TW" sz="2400" dirty="0">
                <a:solidFill>
                  <a:srgbClr val="000000"/>
                </a:solidFill>
                <a:latin typeface="Times New Roman"/>
                <a:ea typeface="Times New Roman"/>
                <a:cs typeface="Times New Roman"/>
                <a:sym typeface="Times New Roman"/>
              </a:rPr>
              <a:t>The main new feature is </a:t>
            </a:r>
            <a:r>
              <a:rPr lang="zh-TW" sz="2400" dirty="0">
                <a:solidFill>
                  <a:srgbClr val="FF0000"/>
                </a:solidFill>
                <a:latin typeface="Times New Roman"/>
                <a:ea typeface="Times New Roman"/>
                <a:cs typeface="Times New Roman"/>
                <a:sym typeface="Times New Roman"/>
              </a:rPr>
              <a:t>AMP</a:t>
            </a:r>
            <a:r>
              <a:rPr lang="zh-TW" sz="2400" dirty="0">
                <a:solidFill>
                  <a:srgbClr val="000000"/>
                </a:solidFill>
                <a:latin typeface="Times New Roman"/>
                <a:ea typeface="Times New Roman"/>
                <a:cs typeface="Times New Roman"/>
                <a:sym typeface="Times New Roman"/>
              </a:rPr>
              <a:t> </a:t>
            </a:r>
            <a:r>
              <a:rPr lang="zh-TW" sz="2400" dirty="0">
                <a:solidFill>
                  <a:srgbClr val="FF0000"/>
                </a:solidFill>
                <a:latin typeface="Times New Roman"/>
                <a:ea typeface="Times New Roman"/>
                <a:cs typeface="Times New Roman"/>
                <a:sym typeface="Times New Roman"/>
              </a:rPr>
              <a:t>(Alternative MAC/PHY)</a:t>
            </a:r>
            <a:r>
              <a:rPr lang="zh-TW" sz="2400" dirty="0">
                <a:solidFill>
                  <a:srgbClr val="000000"/>
                </a:solidFill>
                <a:latin typeface="Times New Roman"/>
                <a:ea typeface="Times New Roman"/>
                <a:cs typeface="Times New Roman"/>
                <a:sym typeface="Times New Roman"/>
              </a:rPr>
              <a:t>, the addition of 802.11 as a high speed transport.</a:t>
            </a:r>
          </a:p>
          <a:p>
            <a:pPr marL="0" lvl="0" indent="0" rtl="0">
              <a:spcBef>
                <a:spcPts val="0"/>
              </a:spcBef>
              <a:buNone/>
            </a:pPr>
            <a:endParaRPr sz="2400" dirty="0">
              <a:solidFill>
                <a:srgbClr val="000000"/>
              </a:solidFill>
              <a:latin typeface="Times New Roman"/>
              <a:ea typeface="Times New Roman"/>
              <a:cs typeface="Times New Roman"/>
              <a:sym typeface="Times New Roman"/>
            </a:endParaRPr>
          </a:p>
          <a:p>
            <a:pPr marL="457200" lvl="0" indent="-381000" rtl="0">
              <a:spcBef>
                <a:spcPts val="0"/>
              </a:spcBef>
              <a:buClr>
                <a:srgbClr val="0B0080"/>
              </a:buClr>
              <a:buSzPct val="100000"/>
              <a:buFont typeface="Times New Roman"/>
            </a:pPr>
            <a:r>
              <a:rPr lang="zh-TW" sz="2400" dirty="0">
                <a:solidFill>
                  <a:srgbClr val="000000"/>
                </a:solidFill>
                <a:latin typeface="Times New Roman"/>
                <a:ea typeface="Times New Roman"/>
                <a:cs typeface="Times New Roman"/>
                <a:sym typeface="Times New Roman"/>
              </a:rPr>
              <a:t>Enhanced Power Control,</a:t>
            </a:r>
            <a:r>
              <a:rPr lang="zh-TW" sz="1100" dirty="0">
                <a:solidFill>
                  <a:srgbClr val="000000"/>
                </a:solidFill>
                <a:latin typeface="Times New Roman" panose="02020603050405020304" pitchFamily="18" charset="0"/>
                <a:ea typeface="Arial"/>
                <a:cs typeface="Times New Roman" panose="02020603050405020304" pitchFamily="18" charset="0"/>
                <a:sym typeface="Arial"/>
              </a:rPr>
              <a:t> </a:t>
            </a:r>
            <a:r>
              <a:rPr lang="zh-TW" sz="2400" dirty="0">
                <a:solidFill>
                  <a:srgbClr val="000000"/>
                </a:solidFill>
                <a:latin typeface="Times New Roman"/>
                <a:ea typeface="Times New Roman"/>
                <a:cs typeface="Times New Roman"/>
                <a:sym typeface="Times New Roman"/>
              </a:rPr>
              <a:t>L2CAP Enhanced mode.</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7</a:t>
            </a:fld>
            <a:endParaRPr lang="zh-TW" dirty="0">
              <a:solidFill>
                <a:schemeClr val="dk1"/>
              </a:solidFill>
              <a:ea typeface="Tahoma"/>
              <a:sym typeface="Tahom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785925" y="195675"/>
            <a:ext cx="8097000" cy="1096500"/>
          </a:xfrm>
          <a:prstGeom prst="rect">
            <a:avLst/>
          </a:prstGeom>
        </p:spPr>
        <p:txBody>
          <a:bodyPr lIns="91425" tIns="91425" rIns="91425" bIns="91425" anchor="b" anchorCtr="0">
            <a:noAutofit/>
          </a:bodyPr>
          <a:lstStyle/>
          <a:p>
            <a:pPr lvl="0" rtl="0">
              <a:spcBef>
                <a:spcPts val="0"/>
              </a:spcBef>
              <a:buNone/>
            </a:pPr>
            <a:r>
              <a:rPr lang="zh-TW" sz="3800">
                <a:latin typeface="Times New Roman"/>
                <a:ea typeface="Times New Roman"/>
                <a:cs typeface="Times New Roman"/>
                <a:sym typeface="Times New Roman"/>
              </a:rPr>
              <a:t>HPS - HTTP Entity Body Characteristic</a:t>
            </a:r>
          </a:p>
        </p:txBody>
      </p:sp>
      <p:sp>
        <p:nvSpPr>
          <p:cNvPr id="478" name="Shape 478"/>
          <p:cNvSpPr txBox="1">
            <a:spLocks noGrp="1"/>
          </p:cNvSpPr>
          <p:nvPr>
            <p:ph type="body" idx="1"/>
          </p:nvPr>
        </p:nvSpPr>
        <p:spPr>
          <a:xfrm>
            <a:off x="1182675" y="1513275"/>
            <a:ext cx="75936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The HTTP Entity Body characteristic contains the contents of the message-body after any Transfer-Encoding has been applied.</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For HTTP requests that do not send an HTTP Entity Body, the HPS Server shall expect client to initialize it with a zero-length value.</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This version of the specification supports HTTP requests with HTTP Entity Body up to 512 octets in length.</a:t>
            </a:r>
          </a:p>
          <a:p>
            <a:pPr marL="0" lvl="0" indent="0" rtl="0">
              <a:lnSpc>
                <a:spcPct val="115000"/>
              </a:lnSpc>
              <a:spcBef>
                <a:spcPts val="0"/>
              </a:spcBef>
              <a:buNone/>
            </a:pPr>
            <a:endParaRPr sz="240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70</a:t>
            </a:fld>
            <a:endParaRPr lang="zh-TW" dirty="0">
              <a:solidFill>
                <a:schemeClr val="dk1"/>
              </a:solidFill>
              <a:ea typeface="Tahoma"/>
              <a:sym typeface="Tahom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785925" y="195675"/>
            <a:ext cx="8322300" cy="1096500"/>
          </a:xfrm>
          <a:prstGeom prst="rect">
            <a:avLst/>
          </a:prstGeom>
        </p:spPr>
        <p:txBody>
          <a:bodyPr lIns="91425" tIns="91425" rIns="91425" bIns="91425" anchor="b" anchorCtr="0">
            <a:noAutofit/>
          </a:bodyPr>
          <a:lstStyle/>
          <a:p>
            <a:pPr lvl="0" rtl="0">
              <a:spcBef>
                <a:spcPts val="0"/>
              </a:spcBef>
              <a:buNone/>
            </a:pPr>
            <a:r>
              <a:rPr lang="zh-TW" sz="3800">
                <a:latin typeface="Times New Roman"/>
                <a:ea typeface="Times New Roman"/>
                <a:cs typeface="Times New Roman"/>
                <a:sym typeface="Times New Roman"/>
              </a:rPr>
              <a:t>HPS - HTTP Control Point Characteristic</a:t>
            </a:r>
          </a:p>
        </p:txBody>
      </p:sp>
      <p:sp>
        <p:nvSpPr>
          <p:cNvPr id="484" name="Shape 484"/>
          <p:cNvSpPr txBox="1">
            <a:spLocks noGrp="1"/>
          </p:cNvSpPr>
          <p:nvPr>
            <p:ph type="body" idx="1"/>
          </p:nvPr>
        </p:nvSpPr>
        <p:spPr>
          <a:xfrm>
            <a:off x="1182675" y="1513275"/>
            <a:ext cx="75936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The HTTP Control Point is used to initiate a request to send an HTTP request message from the device containing the HTTP Proxy Service, acting as an HTTP Client. </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The HTTP Control Point characteristic is one octet long (unit8) and identifies the HTTP request type.</a:t>
            </a:r>
          </a:p>
          <a:p>
            <a:pPr marL="0" lvl="0" indent="0" rtl="0">
              <a:lnSpc>
                <a:spcPct val="115000"/>
              </a:lnSpc>
              <a:spcBef>
                <a:spcPts val="0"/>
              </a:spcBef>
              <a:buNone/>
            </a:pPr>
            <a:endParaRPr sz="240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71</a:t>
            </a:fld>
            <a:endParaRPr lang="zh-TW" dirty="0">
              <a:solidFill>
                <a:schemeClr val="dk1"/>
              </a:solidFill>
              <a:ea typeface="Tahoma"/>
              <a:sym typeface="Tahom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785925" y="195675"/>
            <a:ext cx="8322300" cy="1096500"/>
          </a:xfrm>
          <a:prstGeom prst="rect">
            <a:avLst/>
          </a:prstGeom>
        </p:spPr>
        <p:txBody>
          <a:bodyPr lIns="91425" tIns="91425" rIns="91425" bIns="91425" anchor="b" anchorCtr="0">
            <a:noAutofit/>
          </a:bodyPr>
          <a:lstStyle/>
          <a:p>
            <a:pPr lvl="0" rtl="0">
              <a:spcBef>
                <a:spcPts val="0"/>
              </a:spcBef>
              <a:buNone/>
            </a:pPr>
            <a:r>
              <a:rPr lang="zh-TW" sz="3800">
                <a:latin typeface="Times New Roman"/>
                <a:ea typeface="Times New Roman"/>
                <a:cs typeface="Times New Roman"/>
                <a:sym typeface="Times New Roman"/>
              </a:rPr>
              <a:t>HPS - HTTP Control Point Characteristic</a:t>
            </a:r>
          </a:p>
        </p:txBody>
      </p:sp>
      <p:pic>
        <p:nvPicPr>
          <p:cNvPr id="490" name="Shape 490" descr="UUID2.png"/>
          <p:cNvPicPr preferRelativeResize="0"/>
          <p:nvPr/>
        </p:nvPicPr>
        <p:blipFill>
          <a:blip r:embed="rId3">
            <a:alphaModFix/>
          </a:blip>
          <a:stretch>
            <a:fillRect/>
          </a:stretch>
        </p:blipFill>
        <p:spPr>
          <a:xfrm>
            <a:off x="2322325" y="1144950"/>
            <a:ext cx="4499350" cy="3998549"/>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72</a:t>
            </a:fld>
            <a:endParaRPr lang="zh-TW" dirty="0">
              <a:solidFill>
                <a:schemeClr val="dk1"/>
              </a:solidFill>
              <a:ea typeface="Tahoma"/>
              <a:sym typeface="Tahom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785925" y="195675"/>
            <a:ext cx="8322300" cy="1096500"/>
          </a:xfrm>
          <a:prstGeom prst="rect">
            <a:avLst/>
          </a:prstGeom>
        </p:spPr>
        <p:txBody>
          <a:bodyPr lIns="91425" tIns="91425" rIns="91425" bIns="91425" anchor="b" anchorCtr="0">
            <a:noAutofit/>
          </a:bodyPr>
          <a:lstStyle/>
          <a:p>
            <a:pPr lvl="0" rtl="0">
              <a:spcBef>
                <a:spcPts val="0"/>
              </a:spcBef>
              <a:buNone/>
            </a:pPr>
            <a:r>
              <a:rPr lang="zh-TW" sz="3800">
                <a:latin typeface="Times New Roman"/>
                <a:ea typeface="Times New Roman"/>
                <a:cs typeface="Times New Roman"/>
                <a:sym typeface="Times New Roman"/>
              </a:rPr>
              <a:t>HPS -  HTTP Status Code Characteristic</a:t>
            </a:r>
          </a:p>
        </p:txBody>
      </p:sp>
      <p:sp>
        <p:nvSpPr>
          <p:cNvPr id="496" name="Shape 496"/>
          <p:cNvSpPr txBox="1">
            <a:spLocks noGrp="1"/>
          </p:cNvSpPr>
          <p:nvPr>
            <p:ph type="body" idx="1"/>
          </p:nvPr>
        </p:nvSpPr>
        <p:spPr>
          <a:xfrm>
            <a:off x="99825" y="1513275"/>
            <a:ext cx="38736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The HTTP Status Code characteristic contains the Status-Code from the Status-Line of the first line of the HTTP Response message.</a:t>
            </a:r>
          </a:p>
          <a:p>
            <a:pPr marL="0" lvl="0" indent="0" rtl="0">
              <a:lnSpc>
                <a:spcPct val="115000"/>
              </a:lnSpc>
              <a:spcBef>
                <a:spcPts val="0"/>
              </a:spcBef>
              <a:buNone/>
            </a:pPr>
            <a:endParaRPr sz="2400">
              <a:latin typeface="Times New Roman"/>
              <a:ea typeface="Times New Roman"/>
              <a:cs typeface="Times New Roman"/>
              <a:sym typeface="Times New Roman"/>
            </a:endParaRPr>
          </a:p>
        </p:txBody>
      </p:sp>
      <p:pic>
        <p:nvPicPr>
          <p:cNvPr id="497" name="Shape 497"/>
          <p:cNvPicPr preferRelativeResize="0"/>
          <p:nvPr/>
        </p:nvPicPr>
        <p:blipFill>
          <a:blip r:embed="rId3">
            <a:alphaModFix/>
          </a:blip>
          <a:stretch>
            <a:fillRect/>
          </a:stretch>
        </p:blipFill>
        <p:spPr>
          <a:xfrm>
            <a:off x="3973424" y="1762783"/>
            <a:ext cx="5096124" cy="2871792"/>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73</a:t>
            </a:fld>
            <a:endParaRPr lang="zh-TW" dirty="0">
              <a:solidFill>
                <a:schemeClr val="dk1"/>
              </a:solidFill>
              <a:ea typeface="Tahoma"/>
              <a:sym typeface="Tahom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xfrm>
            <a:off x="785925" y="195675"/>
            <a:ext cx="8322300" cy="1096500"/>
          </a:xfrm>
          <a:prstGeom prst="rect">
            <a:avLst/>
          </a:prstGeom>
        </p:spPr>
        <p:txBody>
          <a:bodyPr lIns="91425" tIns="91425" rIns="91425" bIns="91425" anchor="b" anchorCtr="0">
            <a:noAutofit/>
          </a:bodyPr>
          <a:lstStyle/>
          <a:p>
            <a:pPr lvl="0" rtl="0">
              <a:spcBef>
                <a:spcPts val="0"/>
              </a:spcBef>
              <a:buNone/>
            </a:pPr>
            <a:r>
              <a:rPr lang="zh-TW" sz="3800">
                <a:latin typeface="Times New Roman"/>
                <a:ea typeface="Times New Roman"/>
                <a:cs typeface="Times New Roman"/>
                <a:sym typeface="Times New Roman"/>
              </a:rPr>
              <a:t>HPS -  HTTP Status Code Characteristic</a:t>
            </a:r>
          </a:p>
        </p:txBody>
      </p:sp>
      <p:sp>
        <p:nvSpPr>
          <p:cNvPr id="503" name="Shape 503"/>
          <p:cNvSpPr txBox="1">
            <a:spLocks noGrp="1"/>
          </p:cNvSpPr>
          <p:nvPr>
            <p:ph type="body" idx="1"/>
          </p:nvPr>
        </p:nvSpPr>
        <p:spPr>
          <a:xfrm>
            <a:off x="850825" y="1391025"/>
            <a:ext cx="73317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The HTTP Status Code characteristic value is 3 octets in length with first two-octets representing the Status Code encoded as uint16 based on the HTTP Status Code followed by 1 octet Data Status bit field.</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The structure of the HTTP Status Code characteristic is defined below: </a:t>
            </a:r>
          </a:p>
          <a:p>
            <a:pPr marL="0" lvl="0" indent="0" rtl="0">
              <a:lnSpc>
                <a:spcPct val="115000"/>
              </a:lnSpc>
              <a:spcBef>
                <a:spcPts val="0"/>
              </a:spcBef>
              <a:buNone/>
            </a:pPr>
            <a:endParaRPr sz="2400">
              <a:latin typeface="Times New Roman"/>
              <a:ea typeface="Times New Roman"/>
              <a:cs typeface="Times New Roman"/>
              <a:sym typeface="Times New Roman"/>
            </a:endParaRPr>
          </a:p>
          <a:p>
            <a:pPr marL="0" lvl="0" indent="0" rtl="0">
              <a:lnSpc>
                <a:spcPct val="115000"/>
              </a:lnSpc>
              <a:spcBef>
                <a:spcPts val="0"/>
              </a:spcBef>
              <a:buNone/>
            </a:pPr>
            <a:endParaRPr sz="2400">
              <a:latin typeface="Times New Roman"/>
              <a:ea typeface="Times New Roman"/>
              <a:cs typeface="Times New Roman"/>
              <a:sym typeface="Times New Roman"/>
            </a:endParaRPr>
          </a:p>
        </p:txBody>
      </p:sp>
      <p:pic>
        <p:nvPicPr>
          <p:cNvPr id="504" name="Shape 504"/>
          <p:cNvPicPr preferRelativeResize="0"/>
          <p:nvPr/>
        </p:nvPicPr>
        <p:blipFill>
          <a:blip r:embed="rId3">
            <a:alphaModFix/>
          </a:blip>
          <a:stretch>
            <a:fillRect/>
          </a:stretch>
        </p:blipFill>
        <p:spPr>
          <a:xfrm>
            <a:off x="3619250" y="3654175"/>
            <a:ext cx="4972050" cy="1381125"/>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74</a:t>
            </a:fld>
            <a:endParaRPr lang="zh-TW" dirty="0">
              <a:solidFill>
                <a:schemeClr val="dk1"/>
              </a:solidFill>
              <a:ea typeface="Tahoma"/>
              <a:sym typeface="Tahom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HPS - Connection Procedure</a:t>
            </a:r>
          </a:p>
        </p:txBody>
      </p:sp>
      <p:sp>
        <p:nvSpPr>
          <p:cNvPr id="510" name="Shape 510"/>
          <p:cNvSpPr txBox="1">
            <a:spLocks noGrp="1"/>
          </p:cNvSpPr>
          <p:nvPr>
            <p:ph type="body" idx="1"/>
          </p:nvPr>
        </p:nvSpPr>
        <p:spPr>
          <a:xfrm>
            <a:off x="1182675" y="1513275"/>
            <a:ext cx="7036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pPr>
            <a:r>
              <a:rPr lang="zh-TW" sz="2400">
                <a:latin typeface="Times New Roman"/>
                <a:ea typeface="Times New Roman"/>
                <a:cs typeface="Times New Roman"/>
                <a:sym typeface="Times New Roman"/>
              </a:rPr>
              <a:t>The HPS Server shall support at least one of the GAP(Generic Access Profile) Connectable modes.</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The HPS Server may allow connections from any HPS Client or from previously bonded HPS Clients only. The HPS Server shall perform one of the GAP Connection Establishment procedures to the HPS Clients.</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75</a:t>
            </a:fld>
            <a:endParaRPr lang="zh-TW" dirty="0">
              <a:solidFill>
                <a:schemeClr val="dk1"/>
              </a:solidFill>
              <a:ea typeface="Tahoma"/>
              <a:sym typeface="Tahom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HPS - The GATT exchange</a:t>
            </a:r>
          </a:p>
        </p:txBody>
      </p:sp>
      <p:pic>
        <p:nvPicPr>
          <p:cNvPr id="516" name="Shape 516" descr="02.png"/>
          <p:cNvPicPr preferRelativeResize="0"/>
          <p:nvPr/>
        </p:nvPicPr>
        <p:blipFill>
          <a:blip r:embed="rId3">
            <a:alphaModFix/>
          </a:blip>
          <a:stretch>
            <a:fillRect/>
          </a:stretch>
        </p:blipFill>
        <p:spPr>
          <a:xfrm>
            <a:off x="4550600" y="2034675"/>
            <a:ext cx="4593400" cy="3073874"/>
          </a:xfrm>
          <a:prstGeom prst="rect">
            <a:avLst/>
          </a:prstGeom>
          <a:noFill/>
          <a:ln>
            <a:noFill/>
          </a:ln>
        </p:spPr>
      </p:pic>
      <p:pic>
        <p:nvPicPr>
          <p:cNvPr id="517" name="Shape 517" descr="01.png"/>
          <p:cNvPicPr preferRelativeResize="0"/>
          <p:nvPr/>
        </p:nvPicPr>
        <p:blipFill>
          <a:blip r:embed="rId4">
            <a:alphaModFix/>
          </a:blip>
          <a:stretch>
            <a:fillRect/>
          </a:stretch>
        </p:blipFill>
        <p:spPr>
          <a:xfrm>
            <a:off x="37050" y="56350"/>
            <a:ext cx="4513550" cy="3943174"/>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76</a:t>
            </a:fld>
            <a:endParaRPr lang="zh-TW" dirty="0">
              <a:solidFill>
                <a:schemeClr val="dk1"/>
              </a:solidFill>
              <a:ea typeface="Tahoma"/>
              <a:sym typeface="Tahom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 RESTful API</a:t>
            </a:r>
          </a:p>
        </p:txBody>
      </p:sp>
      <p:sp>
        <p:nvSpPr>
          <p:cNvPr id="523" name="Shape 523"/>
          <p:cNvSpPr txBox="1">
            <a:spLocks noGrp="1"/>
          </p:cNvSpPr>
          <p:nvPr>
            <p:ph type="body" idx="1"/>
          </p:nvPr>
        </p:nvSpPr>
        <p:spPr>
          <a:xfrm>
            <a:off x="1182675" y="1513275"/>
            <a:ext cx="7036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This  API  can  be  used  to  administrate  connections  to  devices  equipped  with  Bluetooth  low energy technology.</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This REST API defines how GAP(Generic Access Profile) resources are accessible using the standard HTTP methods (GET=Read and PUT=Write).</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77</a:t>
            </a:fld>
            <a:endParaRPr lang="zh-TW" dirty="0">
              <a:solidFill>
                <a:schemeClr val="dk1"/>
              </a:solidFill>
              <a:ea typeface="Tahoma"/>
              <a:sym typeface="Tahom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Shape 528"/>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 RESTful API - Remarks</a:t>
            </a:r>
          </a:p>
        </p:txBody>
      </p:sp>
      <p:sp>
        <p:nvSpPr>
          <p:cNvPr id="529" name="Shape 529"/>
          <p:cNvSpPr txBox="1">
            <a:spLocks noGrp="1"/>
          </p:cNvSpPr>
          <p:nvPr>
            <p:ph type="body" idx="1"/>
          </p:nvPr>
        </p:nvSpPr>
        <p:spPr>
          <a:xfrm>
            <a:off x="1182675" y="1513275"/>
            <a:ext cx="7036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Stateless</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A RESTful API is stateless which means that the gateway is not required to memorize any state for its client applications.</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This also means that several Web clients may access the same resources in parallel.</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78</a:t>
            </a:fld>
            <a:endParaRPr lang="zh-TW" dirty="0">
              <a:solidFill>
                <a:schemeClr val="dk1"/>
              </a:solidFill>
              <a:ea typeface="Tahoma"/>
              <a:sym typeface="Tahom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 RESTful API - Remarks</a:t>
            </a:r>
          </a:p>
        </p:txBody>
      </p:sp>
      <p:sp>
        <p:nvSpPr>
          <p:cNvPr id="535" name="Shape 535"/>
          <p:cNvSpPr txBox="1">
            <a:spLocks noGrp="1"/>
          </p:cNvSpPr>
          <p:nvPr>
            <p:ph type="body" idx="1"/>
          </p:nvPr>
        </p:nvSpPr>
        <p:spPr>
          <a:xfrm>
            <a:off x="1182675" y="1513275"/>
            <a:ext cx="77613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GAP Role</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The REST API shall only handle a gateway operating in the GAP Central and Observer roles.</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Security</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If  Hypertext  Transfer  Protocol  Secure  (HTTPS)  is  used,  the  GAP  API  shall  cause  Bluetooth encryption  for  products  equipped  with  Bluetooth  wireless  technology  to  be  used  on  the Bluetooth link.</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Bluetooth link encryption is not required if HTTP is used.</a:t>
            </a:r>
          </a:p>
          <a:p>
            <a:pPr marL="0" lvl="0" indent="0" rtl="0">
              <a:lnSpc>
                <a:spcPct val="115000"/>
              </a:lnSpc>
              <a:spcBef>
                <a:spcPts val="0"/>
              </a:spcBef>
              <a:buNone/>
            </a:pPr>
            <a:endParaRPr sz="200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79</a:t>
            </a:fld>
            <a:endParaRPr lang="zh-TW" dirty="0">
              <a:solidFill>
                <a:schemeClr val="dk1"/>
              </a:solidFill>
              <a:ea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Clr>
                <a:schemeClr val="dk1"/>
              </a:buClr>
              <a:buSzPct val="25000"/>
              <a:buFont typeface="Arial"/>
              <a:buNone/>
            </a:pPr>
            <a:r>
              <a:rPr lang="zh-TW"/>
              <a:t>Bluetooth v3.0 + HS</a:t>
            </a:r>
          </a:p>
        </p:txBody>
      </p:sp>
      <p:sp>
        <p:nvSpPr>
          <p:cNvPr id="91" name="Shape 91"/>
          <p:cNvSpPr txBox="1">
            <a:spLocks noGrp="1"/>
          </p:cNvSpPr>
          <p:nvPr>
            <p:ph type="body" idx="1"/>
          </p:nvPr>
        </p:nvSpPr>
        <p:spPr>
          <a:xfrm>
            <a:off x="1182675" y="1513273"/>
            <a:ext cx="7772400" cy="3452400"/>
          </a:xfrm>
          <a:prstGeom prst="rect">
            <a:avLst/>
          </a:prstGeom>
        </p:spPr>
        <p:txBody>
          <a:bodyPr lIns="91425" tIns="91425" rIns="91425" bIns="91425" anchor="t" anchorCtr="0">
            <a:noAutofit/>
          </a:bodyPr>
          <a:lstStyle/>
          <a:p>
            <a:pPr marL="457200" lvl="0" indent="-381000" rtl="0">
              <a:lnSpc>
                <a:spcPct val="115000"/>
              </a:lnSpc>
              <a:spcBef>
                <a:spcPts val="600"/>
              </a:spcBef>
              <a:buClr>
                <a:srgbClr val="0B0080"/>
              </a:buClr>
              <a:buSzPct val="100000"/>
              <a:buFont typeface="Times New Roman"/>
            </a:pPr>
            <a:r>
              <a:rPr lang="zh-TW" sz="2400" b="1" dirty="0">
                <a:latin typeface="Times New Roman"/>
                <a:ea typeface="Times New Roman"/>
                <a:cs typeface="Times New Roman"/>
                <a:sym typeface="Times New Roman"/>
              </a:rPr>
              <a:t>Bluetooth Alternate MAC/PHY Approach(AMP)</a:t>
            </a:r>
          </a:p>
          <a:p>
            <a:pPr marL="857250" lvl="1" indent="-355600">
              <a:lnSpc>
                <a:spcPct val="115000"/>
              </a:lnSpc>
              <a:spcBef>
                <a:spcPts val="500"/>
              </a:spcBef>
              <a:buSzPct val="100000"/>
              <a:buFont typeface="Times New Roman"/>
            </a:pPr>
            <a:r>
              <a:rPr lang="zh-TW" sz="2000" dirty="0">
                <a:latin typeface="Times New Roman"/>
                <a:ea typeface="Times New Roman"/>
                <a:cs typeface="Times New Roman"/>
                <a:sym typeface="Times New Roman"/>
              </a:rPr>
              <a:t>Bluetooth link used to discover peer device, authenticate, discover capabilities (e.g., 802.11), and initiate operation.</a:t>
            </a:r>
          </a:p>
          <a:p>
            <a:pPr marL="857250" lvl="1" indent="-355600">
              <a:lnSpc>
                <a:spcPct val="115000"/>
              </a:lnSpc>
              <a:spcBef>
                <a:spcPts val="500"/>
              </a:spcBef>
              <a:buSzPct val="100000"/>
              <a:buFont typeface="Times New Roman"/>
            </a:pPr>
            <a:r>
              <a:rPr lang="zh-TW" sz="2000" dirty="0">
                <a:latin typeface="Times New Roman"/>
                <a:ea typeface="Times New Roman"/>
                <a:cs typeface="Times New Roman"/>
                <a:sym typeface="Times New Roman"/>
              </a:rPr>
              <a:t>802.11 link enabled and used when higher performance required.</a:t>
            </a:r>
          </a:p>
          <a:p>
            <a:pPr marL="857250" lvl="1" indent="-355600">
              <a:lnSpc>
                <a:spcPct val="115000"/>
              </a:lnSpc>
              <a:spcBef>
                <a:spcPts val="500"/>
              </a:spcBef>
              <a:buSzPct val="100000"/>
              <a:buFont typeface="Times New Roman"/>
            </a:pPr>
            <a:r>
              <a:rPr lang="zh-TW" sz="2000" dirty="0">
                <a:latin typeface="Times New Roman"/>
                <a:ea typeface="Times New Roman"/>
                <a:cs typeface="Times New Roman"/>
                <a:sym typeface="Times New Roman"/>
              </a:rPr>
              <a:t>802.11 link idled when operation completed.</a:t>
            </a:r>
          </a:p>
          <a:p>
            <a:pPr marL="857250" lvl="1" indent="-355600">
              <a:lnSpc>
                <a:spcPct val="115000"/>
              </a:lnSpc>
              <a:spcBef>
                <a:spcPts val="500"/>
              </a:spcBef>
              <a:buSzPct val="100000"/>
              <a:buFont typeface="Times New Roman"/>
            </a:pPr>
            <a:r>
              <a:rPr lang="zh-TW" sz="2000" dirty="0">
                <a:latin typeface="Times New Roman"/>
                <a:ea typeface="Times New Roman"/>
                <a:cs typeface="Times New Roman"/>
                <a:sym typeface="Times New Roman"/>
              </a:rPr>
              <a:t>With the combination of a 802.11 link, Bluetooth 3.0 devices can provide a maximum data transfer rate of 24 Mbps.</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8</a:t>
            </a:fld>
            <a:endParaRPr lang="zh-TW" dirty="0">
              <a:solidFill>
                <a:schemeClr val="dk1"/>
              </a:solidFill>
              <a:ea typeface="Tahoma"/>
              <a:sym typeface="Tahom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None/>
            </a:pPr>
            <a:r>
              <a:rPr lang="zh-TW">
                <a:latin typeface="Times New Roman"/>
                <a:ea typeface="Times New Roman"/>
                <a:cs typeface="Times New Roman"/>
                <a:sym typeface="Times New Roman"/>
              </a:rPr>
              <a:t> RESTful API - Remarks</a:t>
            </a:r>
          </a:p>
        </p:txBody>
      </p:sp>
      <p:sp>
        <p:nvSpPr>
          <p:cNvPr id="541" name="Shape 541"/>
          <p:cNvSpPr txBox="1">
            <a:spLocks noGrp="1"/>
          </p:cNvSpPr>
          <p:nvPr>
            <p:ph type="body" idx="1"/>
          </p:nvPr>
        </p:nvSpPr>
        <p:spPr>
          <a:xfrm>
            <a:off x="1182675" y="1513275"/>
            <a:ext cx="7069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Enabled Nodes</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The nodes that are to be connected and reconnected automatically are called enabled nodes.</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It is assumed that the gateway is responsible for the connections between all enabled nodes and the gateway and will continuously try to establish a connection for all enabled nodes when possible.</a:t>
            </a:r>
          </a:p>
          <a:p>
            <a:pPr marL="45720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80</a:t>
            </a:fld>
            <a:endParaRPr lang="zh-TW" dirty="0">
              <a:solidFill>
                <a:schemeClr val="dk1"/>
              </a:solidFill>
              <a:ea typeface="Tahoma"/>
              <a:sym typeface="Tahom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a:spLocks noGrp="1"/>
          </p:cNvSpPr>
          <p:nvPr>
            <p:ph type="title"/>
          </p:nvPr>
        </p:nvSpPr>
        <p:spPr>
          <a:xfrm>
            <a:off x="954087" y="213134"/>
            <a:ext cx="7793100" cy="1096500"/>
          </a:xfrm>
          <a:prstGeom prst="rect">
            <a:avLst/>
          </a:prstGeom>
        </p:spPr>
        <p:txBody>
          <a:bodyPr lIns="91425" tIns="91425" rIns="91425" bIns="91425" anchor="b" anchorCtr="0">
            <a:noAutofit/>
          </a:bodyPr>
          <a:lstStyle/>
          <a:p>
            <a:pPr lvl="0" rtl="0">
              <a:spcBef>
                <a:spcPts val="0"/>
              </a:spcBef>
              <a:buNone/>
            </a:pPr>
            <a:r>
              <a:rPr lang="zh-TW" sz="4000">
                <a:latin typeface="Times New Roman"/>
                <a:ea typeface="Times New Roman"/>
                <a:cs typeface="Times New Roman"/>
                <a:sym typeface="Times New Roman"/>
              </a:rPr>
              <a:t>RESTful API - Definitions for the Resources</a:t>
            </a:r>
          </a:p>
        </p:txBody>
      </p:sp>
      <p:sp>
        <p:nvSpPr>
          <p:cNvPr id="547" name="Shape 547"/>
          <p:cNvSpPr txBox="1">
            <a:spLocks noGrp="1"/>
          </p:cNvSpPr>
          <p:nvPr>
            <p:ph type="body" idx="1"/>
          </p:nvPr>
        </p:nvSpPr>
        <p:spPr>
          <a:xfrm>
            <a:off x="1182675" y="1513275"/>
            <a:ext cx="7069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General</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Individual nodes are identified by a handle called &lt;node&gt;.</a:t>
            </a:r>
          </a:p>
          <a:p>
            <a:pPr marL="45720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p:txBody>
      </p:sp>
      <p:pic>
        <p:nvPicPr>
          <p:cNvPr id="548" name="Shape 548"/>
          <p:cNvPicPr preferRelativeResize="0"/>
          <p:nvPr/>
        </p:nvPicPr>
        <p:blipFill>
          <a:blip r:embed="rId3">
            <a:alphaModFix/>
          </a:blip>
          <a:stretch>
            <a:fillRect/>
          </a:stretch>
        </p:blipFill>
        <p:spPr>
          <a:xfrm>
            <a:off x="2213275" y="2545150"/>
            <a:ext cx="1685925" cy="1028700"/>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81</a:t>
            </a:fld>
            <a:endParaRPr lang="zh-TW" dirty="0">
              <a:solidFill>
                <a:schemeClr val="dk1"/>
              </a:solidFill>
              <a:ea typeface="Tahoma"/>
              <a:sym typeface="Tahom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Shape 553"/>
          <p:cNvSpPr txBox="1">
            <a:spLocks noGrp="1"/>
          </p:cNvSpPr>
          <p:nvPr>
            <p:ph type="title"/>
          </p:nvPr>
        </p:nvSpPr>
        <p:spPr>
          <a:xfrm>
            <a:off x="954087" y="213134"/>
            <a:ext cx="7793100" cy="1096500"/>
          </a:xfrm>
          <a:prstGeom prst="rect">
            <a:avLst/>
          </a:prstGeom>
        </p:spPr>
        <p:txBody>
          <a:bodyPr lIns="91425" tIns="91425" rIns="91425" bIns="91425" anchor="b" anchorCtr="0">
            <a:noAutofit/>
          </a:bodyPr>
          <a:lstStyle/>
          <a:p>
            <a:pPr lvl="0" rtl="0">
              <a:spcBef>
                <a:spcPts val="0"/>
              </a:spcBef>
              <a:buNone/>
            </a:pPr>
            <a:r>
              <a:rPr lang="zh-TW" sz="3000">
                <a:latin typeface="Times New Roman"/>
                <a:ea typeface="Times New Roman"/>
                <a:cs typeface="Times New Roman"/>
                <a:sym typeface="Times New Roman"/>
              </a:rPr>
              <a:t>RESTful API - Definitions for the Resources</a:t>
            </a:r>
            <a:r>
              <a:rPr lang="zh-TW" sz="4000">
                <a:latin typeface="Times New Roman"/>
                <a:ea typeface="Times New Roman"/>
                <a:cs typeface="Times New Roman"/>
                <a:sym typeface="Times New Roman"/>
              </a:rPr>
              <a:t> </a:t>
            </a:r>
            <a:r>
              <a:rPr lang="zh-TW" sz="2400">
                <a:latin typeface="Times New Roman"/>
                <a:ea typeface="Times New Roman"/>
                <a:cs typeface="Times New Roman"/>
                <a:sym typeface="Times New Roman"/>
              </a:rPr>
              <a:t>(Request - discover nodes and list enabled nodes)</a:t>
            </a:r>
          </a:p>
        </p:txBody>
      </p:sp>
      <p:sp>
        <p:nvSpPr>
          <p:cNvPr id="554" name="Shape 554"/>
          <p:cNvSpPr txBox="1">
            <a:spLocks noGrp="1"/>
          </p:cNvSpPr>
          <p:nvPr>
            <p:ph type="body" idx="1"/>
          </p:nvPr>
        </p:nvSpPr>
        <p:spPr>
          <a:xfrm>
            <a:off x="1182675" y="1513275"/>
            <a:ext cx="7069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GET  </a:t>
            </a:r>
            <a:r>
              <a:rPr lang="zh-TW" sz="2400">
                <a:solidFill>
                  <a:srgbClr val="3366FF"/>
                </a:solidFill>
                <a:latin typeface="Times New Roman"/>
                <a:ea typeface="Times New Roman"/>
                <a:cs typeface="Times New Roman"/>
                <a:sym typeface="Times New Roman"/>
              </a:rPr>
              <a:t>http://&lt;gateway&gt;/gap/nodes?passive=1</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The gateway will perform passive scan for nodes. Used scan parameters are decided by the gateway.</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GET </a:t>
            </a:r>
            <a:r>
              <a:rPr lang="zh-TW" sz="2400">
                <a:solidFill>
                  <a:srgbClr val="3366FF"/>
                </a:solidFill>
                <a:latin typeface="Times New Roman"/>
                <a:ea typeface="Times New Roman"/>
                <a:cs typeface="Times New Roman"/>
                <a:sym typeface="Times New Roman"/>
              </a:rPr>
              <a:t>http://&lt;gateway&gt;/gap/nodes?active=1</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The  gateway  will  perform  active  scan  for  nodes.  Used  scan  parameters  are  decided  by  the gateway.</a:t>
            </a:r>
          </a:p>
          <a:p>
            <a:pPr marL="0" lvl="0" indent="0" rtl="0">
              <a:lnSpc>
                <a:spcPct val="115000"/>
              </a:lnSpc>
              <a:spcBef>
                <a:spcPts val="0"/>
              </a:spcBef>
              <a:buNone/>
            </a:pPr>
            <a:endParaRPr sz="2000">
              <a:latin typeface="Times New Roman"/>
              <a:ea typeface="Times New Roman"/>
              <a:cs typeface="Times New Roman"/>
              <a:sym typeface="Times New Roman"/>
            </a:endParaRPr>
          </a:p>
          <a:p>
            <a:pPr marL="45720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82</a:t>
            </a:fld>
            <a:endParaRPr lang="zh-TW" dirty="0">
              <a:solidFill>
                <a:schemeClr val="dk1"/>
              </a:solidFill>
              <a:ea typeface="Tahoma"/>
              <a:sym typeface="Tahom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Shape 559"/>
          <p:cNvSpPr txBox="1">
            <a:spLocks noGrp="1"/>
          </p:cNvSpPr>
          <p:nvPr>
            <p:ph type="title"/>
          </p:nvPr>
        </p:nvSpPr>
        <p:spPr>
          <a:xfrm>
            <a:off x="954087" y="213134"/>
            <a:ext cx="7793100" cy="1096500"/>
          </a:xfrm>
          <a:prstGeom prst="rect">
            <a:avLst/>
          </a:prstGeom>
        </p:spPr>
        <p:txBody>
          <a:bodyPr lIns="91425" tIns="91425" rIns="91425" bIns="91425" anchor="b" anchorCtr="0">
            <a:noAutofit/>
          </a:bodyPr>
          <a:lstStyle/>
          <a:p>
            <a:pPr lvl="0" rtl="0">
              <a:spcBef>
                <a:spcPts val="0"/>
              </a:spcBef>
              <a:buClr>
                <a:schemeClr val="dk1"/>
              </a:buClr>
              <a:buSzPct val="36666"/>
              <a:buFont typeface="Arial"/>
              <a:buNone/>
            </a:pPr>
            <a:r>
              <a:rPr lang="zh-TW" sz="3000">
                <a:latin typeface="Times New Roman"/>
                <a:ea typeface="Times New Roman"/>
                <a:cs typeface="Times New Roman"/>
                <a:sym typeface="Times New Roman"/>
              </a:rPr>
              <a:t>RESTful API - Definitions for the Resources</a:t>
            </a:r>
            <a:r>
              <a:rPr lang="zh-TW" sz="4000">
                <a:latin typeface="Times New Roman"/>
                <a:ea typeface="Times New Roman"/>
                <a:cs typeface="Times New Roman"/>
                <a:sym typeface="Times New Roman"/>
              </a:rPr>
              <a:t> </a:t>
            </a:r>
            <a:r>
              <a:rPr lang="zh-TW" sz="2400">
                <a:latin typeface="Times New Roman"/>
                <a:ea typeface="Times New Roman"/>
                <a:cs typeface="Times New Roman"/>
                <a:sym typeface="Times New Roman"/>
              </a:rPr>
              <a:t>(Request - discover nodes and list enabled nodes)</a:t>
            </a:r>
          </a:p>
        </p:txBody>
      </p:sp>
      <p:sp>
        <p:nvSpPr>
          <p:cNvPr id="560" name="Shape 560"/>
          <p:cNvSpPr txBox="1">
            <a:spLocks noGrp="1"/>
          </p:cNvSpPr>
          <p:nvPr>
            <p:ph type="body" idx="1"/>
          </p:nvPr>
        </p:nvSpPr>
        <p:spPr>
          <a:xfrm>
            <a:off x="1182675" y="1513275"/>
            <a:ext cx="7069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GET </a:t>
            </a:r>
            <a:r>
              <a:rPr lang="zh-TW" sz="2400">
                <a:solidFill>
                  <a:srgbClr val="3366FF"/>
                </a:solidFill>
                <a:latin typeface="Times New Roman"/>
                <a:ea typeface="Times New Roman"/>
                <a:cs typeface="Times New Roman"/>
                <a:sym typeface="Times New Roman"/>
              </a:rPr>
              <a:t>http://&lt;gateway&gt;/gap/nodes?enable=1</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The gateway will return a list of enabled devices (devices that are either connected  or will be connected when available and at gateway power-up).</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GET </a:t>
            </a:r>
            <a:r>
              <a:rPr lang="zh-TW" sz="2400">
                <a:solidFill>
                  <a:srgbClr val="3366FF"/>
                </a:solidFill>
                <a:latin typeface="Times New Roman"/>
                <a:ea typeface="Times New Roman"/>
                <a:cs typeface="Times New Roman"/>
                <a:sym typeface="Times New Roman"/>
              </a:rPr>
              <a:t>http://&lt;gateway&gt;/gap/nodes/&lt;node&gt;</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The gateway will return data for an enabled node identified by the handle &lt;node&gt;.</a:t>
            </a:r>
          </a:p>
          <a:p>
            <a:pPr marL="0" lvl="0" indent="0" rtl="0">
              <a:lnSpc>
                <a:spcPct val="115000"/>
              </a:lnSpc>
              <a:spcBef>
                <a:spcPts val="0"/>
              </a:spcBef>
              <a:buNone/>
            </a:pPr>
            <a:endParaRPr sz="2000">
              <a:latin typeface="Times New Roman"/>
              <a:ea typeface="Times New Roman"/>
              <a:cs typeface="Times New Roman"/>
              <a:sym typeface="Times New Roman"/>
            </a:endParaRPr>
          </a:p>
          <a:p>
            <a:pPr marL="45720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83</a:t>
            </a:fld>
            <a:endParaRPr lang="zh-TW" dirty="0">
              <a:solidFill>
                <a:schemeClr val="dk1"/>
              </a:solidFill>
              <a:ea typeface="Tahoma"/>
              <a:sym typeface="Tahom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954087" y="213134"/>
            <a:ext cx="7793100" cy="1096500"/>
          </a:xfrm>
          <a:prstGeom prst="rect">
            <a:avLst/>
          </a:prstGeom>
        </p:spPr>
        <p:txBody>
          <a:bodyPr lIns="91425" tIns="91425" rIns="91425" bIns="91425" anchor="b" anchorCtr="0">
            <a:noAutofit/>
          </a:bodyPr>
          <a:lstStyle/>
          <a:p>
            <a:pPr lvl="0" rtl="0">
              <a:spcBef>
                <a:spcPts val="0"/>
              </a:spcBef>
              <a:buNone/>
            </a:pPr>
            <a:r>
              <a:rPr lang="zh-TW" sz="3000">
                <a:latin typeface="Times New Roman"/>
                <a:ea typeface="Times New Roman"/>
                <a:cs typeface="Times New Roman"/>
                <a:sym typeface="Times New Roman"/>
              </a:rPr>
              <a:t>RESTful API - Definitions for the Resources</a:t>
            </a:r>
            <a:r>
              <a:rPr lang="zh-TW" sz="4000">
                <a:latin typeface="Times New Roman"/>
                <a:ea typeface="Times New Roman"/>
                <a:cs typeface="Times New Roman"/>
                <a:sym typeface="Times New Roman"/>
              </a:rPr>
              <a:t> </a:t>
            </a:r>
            <a:r>
              <a:rPr lang="zh-TW" sz="2400">
                <a:latin typeface="Times New Roman"/>
                <a:ea typeface="Times New Roman"/>
                <a:cs typeface="Times New Roman"/>
                <a:sym typeface="Times New Roman"/>
              </a:rPr>
              <a:t>(Responses - discover nodes and list enabled nodes)</a:t>
            </a:r>
          </a:p>
        </p:txBody>
      </p:sp>
      <p:sp>
        <p:nvSpPr>
          <p:cNvPr id="566" name="Shape 566"/>
          <p:cNvSpPr txBox="1">
            <a:spLocks noGrp="1"/>
          </p:cNvSpPr>
          <p:nvPr>
            <p:ph type="body" idx="1"/>
          </p:nvPr>
        </p:nvSpPr>
        <p:spPr>
          <a:xfrm>
            <a:off x="1182675" y="1513275"/>
            <a:ext cx="7069500" cy="33708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0"/>
              </a:spcAft>
              <a:buClr>
                <a:schemeClr val="folHlink"/>
              </a:buClr>
              <a:buSzPct val="120000"/>
              <a:buFont typeface="Times New Roman"/>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a:p>
            <a:pPr marL="45720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p:txBody>
      </p:sp>
      <p:pic>
        <p:nvPicPr>
          <p:cNvPr id="567" name="Shape 567"/>
          <p:cNvPicPr preferRelativeResize="0"/>
          <p:nvPr/>
        </p:nvPicPr>
        <p:blipFill>
          <a:blip r:embed="rId3">
            <a:alphaModFix/>
          </a:blip>
          <a:stretch>
            <a:fillRect/>
          </a:stretch>
        </p:blipFill>
        <p:spPr>
          <a:xfrm>
            <a:off x="1532150" y="1785400"/>
            <a:ext cx="6181725" cy="3152775"/>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84</a:t>
            </a:fld>
            <a:endParaRPr lang="zh-TW" dirty="0">
              <a:solidFill>
                <a:schemeClr val="dk1"/>
              </a:solidFill>
              <a:ea typeface="Tahoma"/>
              <a:sym typeface="Tahom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Shape 572"/>
          <p:cNvSpPr txBox="1">
            <a:spLocks noGrp="1"/>
          </p:cNvSpPr>
          <p:nvPr>
            <p:ph type="title"/>
          </p:nvPr>
        </p:nvSpPr>
        <p:spPr>
          <a:xfrm>
            <a:off x="954087" y="213134"/>
            <a:ext cx="7793100" cy="1096500"/>
          </a:xfrm>
          <a:prstGeom prst="rect">
            <a:avLst/>
          </a:prstGeom>
        </p:spPr>
        <p:txBody>
          <a:bodyPr lIns="91425" tIns="91425" rIns="91425" bIns="91425" anchor="b" anchorCtr="0">
            <a:noAutofit/>
          </a:bodyPr>
          <a:lstStyle/>
          <a:p>
            <a:pPr lvl="0" rtl="0">
              <a:spcBef>
                <a:spcPts val="0"/>
              </a:spcBef>
              <a:buNone/>
            </a:pPr>
            <a:r>
              <a:rPr lang="zh-TW" sz="3000">
                <a:latin typeface="Times New Roman"/>
                <a:ea typeface="Times New Roman"/>
                <a:cs typeface="Times New Roman"/>
                <a:sym typeface="Times New Roman"/>
              </a:rPr>
              <a:t>RESTful API - Definitions for the Resources</a:t>
            </a:r>
            <a:r>
              <a:rPr lang="zh-TW" sz="4000">
                <a:latin typeface="Times New Roman"/>
                <a:ea typeface="Times New Roman"/>
                <a:cs typeface="Times New Roman"/>
                <a:sym typeface="Times New Roman"/>
              </a:rPr>
              <a:t> </a:t>
            </a:r>
            <a:r>
              <a:rPr lang="zh-TW" sz="2400">
                <a:latin typeface="Times New Roman"/>
                <a:ea typeface="Times New Roman"/>
                <a:cs typeface="Times New Roman"/>
                <a:sym typeface="Times New Roman"/>
              </a:rPr>
              <a:t>(Responses - discover nodes and list enabled nodes)</a:t>
            </a:r>
          </a:p>
        </p:txBody>
      </p:sp>
      <p:sp>
        <p:nvSpPr>
          <p:cNvPr id="573" name="Shape 573"/>
          <p:cNvSpPr txBox="1">
            <a:spLocks noGrp="1"/>
          </p:cNvSpPr>
          <p:nvPr>
            <p:ph type="body" idx="1"/>
          </p:nvPr>
        </p:nvSpPr>
        <p:spPr>
          <a:xfrm>
            <a:off x="1182675" y="1513275"/>
            <a:ext cx="7069500" cy="33708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0"/>
              </a:spcAft>
              <a:buClr>
                <a:schemeClr val="folHlink"/>
              </a:buClr>
              <a:buSzPct val="120000"/>
              <a:buFont typeface="Times New Roman"/>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a:p>
            <a:pPr marL="45720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p:txBody>
      </p:sp>
      <p:pic>
        <p:nvPicPr>
          <p:cNvPr id="574" name="Shape 574"/>
          <p:cNvPicPr preferRelativeResize="0"/>
          <p:nvPr/>
        </p:nvPicPr>
        <p:blipFill>
          <a:blip r:embed="rId3">
            <a:alphaModFix/>
          </a:blip>
          <a:stretch>
            <a:fillRect/>
          </a:stretch>
        </p:blipFill>
        <p:spPr>
          <a:xfrm>
            <a:off x="1565425" y="1759200"/>
            <a:ext cx="5717550" cy="3262050"/>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85</a:t>
            </a:fld>
            <a:endParaRPr lang="zh-TW" dirty="0">
              <a:solidFill>
                <a:schemeClr val="dk1"/>
              </a:solidFill>
              <a:ea typeface="Tahoma"/>
              <a:sym typeface="Tahom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txBox="1">
            <a:spLocks noGrp="1"/>
          </p:cNvSpPr>
          <p:nvPr>
            <p:ph type="title"/>
          </p:nvPr>
        </p:nvSpPr>
        <p:spPr>
          <a:xfrm>
            <a:off x="954087" y="213134"/>
            <a:ext cx="7793100" cy="1096500"/>
          </a:xfrm>
          <a:prstGeom prst="rect">
            <a:avLst/>
          </a:prstGeom>
        </p:spPr>
        <p:txBody>
          <a:bodyPr lIns="91425" tIns="91425" rIns="91425" bIns="91425" anchor="b" anchorCtr="0">
            <a:noAutofit/>
          </a:bodyPr>
          <a:lstStyle/>
          <a:p>
            <a:pPr lvl="0" rtl="0">
              <a:spcBef>
                <a:spcPts val="0"/>
              </a:spcBef>
              <a:buNone/>
            </a:pPr>
            <a:r>
              <a:rPr lang="zh-TW" sz="3000">
                <a:latin typeface="Times New Roman"/>
                <a:ea typeface="Times New Roman"/>
                <a:cs typeface="Times New Roman"/>
                <a:sym typeface="Times New Roman"/>
              </a:rPr>
              <a:t>RESTful API - Definitions for the Resources</a:t>
            </a:r>
            <a:r>
              <a:rPr lang="zh-TW" sz="4000">
                <a:latin typeface="Times New Roman"/>
                <a:ea typeface="Times New Roman"/>
                <a:cs typeface="Times New Roman"/>
                <a:sym typeface="Times New Roman"/>
              </a:rPr>
              <a:t> </a:t>
            </a:r>
            <a:r>
              <a:rPr lang="zh-TW" sz="2400">
                <a:latin typeface="Times New Roman"/>
                <a:ea typeface="Times New Roman"/>
                <a:cs typeface="Times New Roman"/>
                <a:sym typeface="Times New Roman"/>
              </a:rPr>
              <a:t>(Responses - discover nodes and list enabled nodes)</a:t>
            </a:r>
          </a:p>
        </p:txBody>
      </p:sp>
      <p:sp>
        <p:nvSpPr>
          <p:cNvPr id="580" name="Shape 580"/>
          <p:cNvSpPr txBox="1">
            <a:spLocks noGrp="1"/>
          </p:cNvSpPr>
          <p:nvPr>
            <p:ph type="body" idx="1"/>
          </p:nvPr>
        </p:nvSpPr>
        <p:spPr>
          <a:xfrm>
            <a:off x="1182675" y="1513275"/>
            <a:ext cx="7069500" cy="33708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0"/>
              </a:spcAft>
              <a:buClr>
                <a:schemeClr val="folHlink"/>
              </a:buClr>
              <a:buSzPct val="120000"/>
              <a:buFont typeface="Times New Roman"/>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a:p>
            <a:pPr marL="45720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p:txBody>
      </p:sp>
      <p:pic>
        <p:nvPicPr>
          <p:cNvPr id="581" name="Shape 581"/>
          <p:cNvPicPr preferRelativeResize="0"/>
          <p:nvPr/>
        </p:nvPicPr>
        <p:blipFill>
          <a:blip r:embed="rId3">
            <a:alphaModFix/>
          </a:blip>
          <a:stretch>
            <a:fillRect/>
          </a:stretch>
        </p:blipFill>
        <p:spPr>
          <a:xfrm>
            <a:off x="1621800" y="1759175"/>
            <a:ext cx="6191250" cy="1381125"/>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86</a:t>
            </a:fld>
            <a:endParaRPr lang="zh-TW" dirty="0">
              <a:solidFill>
                <a:schemeClr val="dk1"/>
              </a:solidFill>
              <a:ea typeface="Tahoma"/>
              <a:sym typeface="Tahom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954087" y="213134"/>
            <a:ext cx="7793100" cy="1096500"/>
          </a:xfrm>
          <a:prstGeom prst="rect">
            <a:avLst/>
          </a:prstGeom>
        </p:spPr>
        <p:txBody>
          <a:bodyPr lIns="91425" tIns="91425" rIns="91425" bIns="91425" anchor="b" anchorCtr="0">
            <a:noAutofit/>
          </a:bodyPr>
          <a:lstStyle/>
          <a:p>
            <a:pPr lvl="0" rtl="0">
              <a:spcBef>
                <a:spcPts val="0"/>
              </a:spcBef>
              <a:buNone/>
            </a:pPr>
            <a:r>
              <a:rPr lang="zh-TW" sz="3000">
                <a:latin typeface="Times New Roman"/>
                <a:ea typeface="Times New Roman"/>
                <a:cs typeface="Times New Roman"/>
                <a:sym typeface="Times New Roman"/>
              </a:rPr>
              <a:t>RESTful API - Definitions for the Resources</a:t>
            </a:r>
            <a:r>
              <a:rPr lang="zh-TW" sz="4000">
                <a:latin typeface="Times New Roman"/>
                <a:ea typeface="Times New Roman"/>
                <a:cs typeface="Times New Roman"/>
                <a:sym typeface="Times New Roman"/>
              </a:rPr>
              <a:t> </a:t>
            </a:r>
            <a:r>
              <a:rPr lang="zh-TW" sz="2400">
                <a:latin typeface="Times New Roman"/>
                <a:ea typeface="Times New Roman"/>
                <a:cs typeface="Times New Roman"/>
                <a:sym typeface="Times New Roman"/>
              </a:rPr>
              <a:t>(Requests - enabling and disabling of nodes)</a:t>
            </a:r>
          </a:p>
        </p:txBody>
      </p:sp>
      <p:sp>
        <p:nvSpPr>
          <p:cNvPr id="587" name="Shape 587"/>
          <p:cNvSpPr txBox="1">
            <a:spLocks noGrp="1"/>
          </p:cNvSpPr>
          <p:nvPr>
            <p:ph type="body" idx="1"/>
          </p:nvPr>
        </p:nvSpPr>
        <p:spPr>
          <a:xfrm>
            <a:off x="1182675" y="1513275"/>
            <a:ext cx="7069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PUT </a:t>
            </a:r>
            <a:r>
              <a:rPr lang="zh-TW" sz="2400">
                <a:solidFill>
                  <a:srgbClr val="3366FF"/>
                </a:solidFill>
                <a:latin typeface="Times New Roman"/>
                <a:ea typeface="Times New Roman"/>
                <a:cs typeface="Times New Roman"/>
                <a:sym typeface="Times New Roman"/>
              </a:rPr>
              <a:t>http://&lt;gateway&gt;/gap/nodes/&lt;node&gt;?connect=1(&amp;interval=&lt;interval&gt;&amp;latency=&lt;latency&gt;&amp;enable=1)</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Enable and connect to the node identified by &lt;node&gt;. The gateway will try to use the connection interval &lt;interval&gt; and the connection latency &lt;latency&gt;.</a:t>
            </a:r>
          </a:p>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PUT </a:t>
            </a:r>
            <a:r>
              <a:rPr lang="zh-TW" sz="2400">
                <a:solidFill>
                  <a:srgbClr val="3366FF"/>
                </a:solidFill>
                <a:latin typeface="Times New Roman"/>
                <a:ea typeface="Times New Roman"/>
                <a:cs typeface="Times New Roman"/>
                <a:sym typeface="Times New Roman"/>
              </a:rPr>
              <a:t>http://&lt;gateway&gt;/gap/nodes/&lt;node&gt;?enable=0</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Remove the node &lt;node&gt; from the list of enabled nodes.</a:t>
            </a:r>
          </a:p>
          <a:p>
            <a:pPr marL="0" lvl="0" indent="-69850" rtl="0">
              <a:lnSpc>
                <a:spcPct val="115000"/>
              </a:lnSpc>
              <a:spcBef>
                <a:spcPts val="0"/>
              </a:spcBef>
              <a:buClr>
                <a:schemeClr val="dk1"/>
              </a:buClr>
              <a:buSzPct val="55000"/>
              <a:buFont typeface="Arial"/>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a:p>
            <a:pPr marL="45720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87</a:t>
            </a:fld>
            <a:endParaRPr lang="zh-TW" dirty="0">
              <a:solidFill>
                <a:schemeClr val="dk1"/>
              </a:solidFill>
              <a:ea typeface="Tahoma"/>
              <a:sym typeface="Tahom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954087" y="213134"/>
            <a:ext cx="7793100" cy="1096500"/>
          </a:xfrm>
          <a:prstGeom prst="rect">
            <a:avLst/>
          </a:prstGeom>
        </p:spPr>
        <p:txBody>
          <a:bodyPr lIns="91425" tIns="91425" rIns="91425" bIns="91425" anchor="b" anchorCtr="0">
            <a:noAutofit/>
          </a:bodyPr>
          <a:lstStyle/>
          <a:p>
            <a:pPr lvl="0" rtl="0">
              <a:spcBef>
                <a:spcPts val="0"/>
              </a:spcBef>
              <a:buNone/>
            </a:pPr>
            <a:r>
              <a:rPr lang="zh-TW" sz="3000">
                <a:latin typeface="Times New Roman"/>
                <a:ea typeface="Times New Roman"/>
                <a:cs typeface="Times New Roman"/>
                <a:sym typeface="Times New Roman"/>
              </a:rPr>
              <a:t>RESTful API - Definitions for the Resources</a:t>
            </a:r>
            <a:r>
              <a:rPr lang="zh-TW" sz="4000">
                <a:latin typeface="Times New Roman"/>
                <a:ea typeface="Times New Roman"/>
                <a:cs typeface="Times New Roman"/>
                <a:sym typeface="Times New Roman"/>
              </a:rPr>
              <a:t> </a:t>
            </a:r>
            <a:r>
              <a:rPr lang="zh-TW" sz="2400">
                <a:latin typeface="Times New Roman"/>
                <a:ea typeface="Times New Roman"/>
                <a:cs typeface="Times New Roman"/>
                <a:sym typeface="Times New Roman"/>
              </a:rPr>
              <a:t>(Responses - enabling and disabling of nodes)</a:t>
            </a:r>
          </a:p>
        </p:txBody>
      </p:sp>
      <p:sp>
        <p:nvSpPr>
          <p:cNvPr id="593" name="Shape 593"/>
          <p:cNvSpPr txBox="1">
            <a:spLocks noGrp="1"/>
          </p:cNvSpPr>
          <p:nvPr>
            <p:ph type="body" idx="1"/>
          </p:nvPr>
        </p:nvSpPr>
        <p:spPr>
          <a:xfrm>
            <a:off x="1182675" y="1513275"/>
            <a:ext cx="7069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20000"/>
              <a:buFont typeface="Times New Roman"/>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a:p>
            <a:pPr marL="45720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p:txBody>
      </p:sp>
      <p:pic>
        <p:nvPicPr>
          <p:cNvPr id="594" name="Shape 594"/>
          <p:cNvPicPr preferRelativeResize="0"/>
          <p:nvPr/>
        </p:nvPicPr>
        <p:blipFill>
          <a:blip r:embed="rId3">
            <a:alphaModFix/>
          </a:blip>
          <a:stretch>
            <a:fillRect/>
          </a:stretch>
        </p:blipFill>
        <p:spPr>
          <a:xfrm>
            <a:off x="1695475" y="1767925"/>
            <a:ext cx="6172200" cy="1943100"/>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88</a:t>
            </a:fld>
            <a:endParaRPr lang="zh-TW" dirty="0">
              <a:solidFill>
                <a:schemeClr val="dk1"/>
              </a:solidFill>
              <a:ea typeface="Tahoma"/>
              <a:sym typeface="Tahom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954087" y="213134"/>
            <a:ext cx="7793100" cy="1096500"/>
          </a:xfrm>
          <a:prstGeom prst="rect">
            <a:avLst/>
          </a:prstGeom>
        </p:spPr>
        <p:txBody>
          <a:bodyPr lIns="91425" tIns="91425" rIns="91425" bIns="91425" anchor="b" anchorCtr="0">
            <a:noAutofit/>
          </a:bodyPr>
          <a:lstStyle/>
          <a:p>
            <a:pPr lvl="0" rtl="0">
              <a:spcBef>
                <a:spcPts val="0"/>
              </a:spcBef>
              <a:buNone/>
            </a:pPr>
            <a:r>
              <a:rPr lang="zh-TW" sz="3000">
                <a:latin typeface="Times New Roman"/>
                <a:ea typeface="Times New Roman"/>
                <a:cs typeface="Times New Roman"/>
                <a:sym typeface="Times New Roman"/>
              </a:rPr>
              <a:t>RESTful API - Definitions for the Resources</a:t>
            </a:r>
            <a:r>
              <a:rPr lang="zh-TW" sz="4000">
                <a:latin typeface="Times New Roman"/>
                <a:ea typeface="Times New Roman"/>
                <a:cs typeface="Times New Roman"/>
                <a:sym typeface="Times New Roman"/>
              </a:rPr>
              <a:t> </a:t>
            </a:r>
            <a:r>
              <a:rPr lang="zh-TW" sz="2400">
                <a:latin typeface="Times New Roman"/>
                <a:ea typeface="Times New Roman"/>
                <a:cs typeface="Times New Roman"/>
                <a:sym typeface="Times New Roman"/>
              </a:rPr>
              <a:t>(Requests - enabling and disabling of nodes)</a:t>
            </a:r>
          </a:p>
        </p:txBody>
      </p:sp>
      <p:sp>
        <p:nvSpPr>
          <p:cNvPr id="600" name="Shape 600"/>
          <p:cNvSpPr txBox="1">
            <a:spLocks noGrp="1"/>
          </p:cNvSpPr>
          <p:nvPr>
            <p:ph type="body" idx="1"/>
          </p:nvPr>
        </p:nvSpPr>
        <p:spPr>
          <a:xfrm>
            <a:off x="1182675" y="1513275"/>
            <a:ext cx="7069500" cy="3370800"/>
          </a:xfrm>
          <a:prstGeom prst="rect">
            <a:avLst/>
          </a:prstGeom>
        </p:spPr>
        <p:txBody>
          <a:bodyPr lIns="91425" tIns="91425" rIns="91425" bIns="91425" anchor="t" anchorCtr="0">
            <a:noAutofit/>
          </a:bodyPr>
          <a:lstStyle/>
          <a:p>
            <a:pPr marL="457200" lvl="0" indent="-381000" rtl="0">
              <a:lnSpc>
                <a:spcPct val="115000"/>
              </a:lnSpc>
              <a:spcBef>
                <a:spcPts val="0"/>
              </a:spcBef>
              <a:buSzPct val="100000"/>
              <a:buFont typeface="Times New Roman"/>
            </a:pPr>
            <a:r>
              <a:rPr lang="zh-TW" sz="2400">
                <a:latin typeface="Times New Roman"/>
                <a:ea typeface="Times New Roman"/>
                <a:cs typeface="Times New Roman"/>
                <a:sym typeface="Times New Roman"/>
              </a:rPr>
              <a:t>General Error Returns</a:t>
            </a:r>
          </a:p>
          <a:p>
            <a:pPr marL="914400" lvl="1" indent="-355600" rtl="0">
              <a:lnSpc>
                <a:spcPct val="115000"/>
              </a:lnSpc>
              <a:spcBef>
                <a:spcPts val="0"/>
              </a:spcBef>
              <a:buSzPct val="100000"/>
              <a:buFont typeface="Times New Roman"/>
            </a:pPr>
            <a:r>
              <a:rPr lang="zh-TW" sz="2000">
                <a:latin typeface="Times New Roman"/>
                <a:ea typeface="Times New Roman"/>
                <a:cs typeface="Times New Roman"/>
                <a:sym typeface="Times New Roman"/>
              </a:rPr>
              <a:t>These are general error return codes that may be returned for any of the API methods specified above and that not are listed for the individual method.</a:t>
            </a:r>
          </a:p>
          <a:p>
            <a:pPr marL="0" lvl="0" indent="0" rtl="0">
              <a:lnSpc>
                <a:spcPct val="115000"/>
              </a:lnSpc>
              <a:spcBef>
                <a:spcPts val="0"/>
              </a:spcBef>
              <a:buNone/>
            </a:pPr>
            <a:endParaRPr sz="24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a:p>
            <a:pPr marL="457200" lvl="0" indent="0" rtl="0">
              <a:lnSpc>
                <a:spcPct val="115000"/>
              </a:lnSpc>
              <a:spcBef>
                <a:spcPts val="0"/>
              </a:spcBef>
              <a:buNone/>
            </a:pPr>
            <a:endParaRPr sz="2000">
              <a:latin typeface="Times New Roman"/>
              <a:ea typeface="Times New Roman"/>
              <a:cs typeface="Times New Roman"/>
              <a:sym typeface="Times New Roman"/>
            </a:endParaRPr>
          </a:p>
          <a:p>
            <a:pPr marL="0" lvl="0" indent="0" rtl="0">
              <a:lnSpc>
                <a:spcPct val="115000"/>
              </a:lnSpc>
              <a:spcBef>
                <a:spcPts val="0"/>
              </a:spcBef>
              <a:buNone/>
            </a:pPr>
            <a:endParaRPr sz="2000">
              <a:latin typeface="Times New Roman"/>
              <a:ea typeface="Times New Roman"/>
              <a:cs typeface="Times New Roman"/>
              <a:sym typeface="Times New Roman"/>
            </a:endParaRPr>
          </a:p>
        </p:txBody>
      </p:sp>
      <p:pic>
        <p:nvPicPr>
          <p:cNvPr id="601" name="Shape 601"/>
          <p:cNvPicPr preferRelativeResize="0"/>
          <p:nvPr/>
        </p:nvPicPr>
        <p:blipFill>
          <a:blip r:embed="rId3">
            <a:alphaModFix/>
          </a:blip>
          <a:stretch>
            <a:fillRect/>
          </a:stretch>
        </p:blipFill>
        <p:spPr>
          <a:xfrm>
            <a:off x="1110675" y="3322350"/>
            <a:ext cx="7479900" cy="707400"/>
          </a:xfrm>
          <a:prstGeom prst="rect">
            <a:avLst/>
          </a:prstGeom>
          <a:noFill/>
          <a:ln>
            <a:noFill/>
          </a:ln>
        </p:spPr>
      </p:pic>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89</a:t>
            </a:fld>
            <a:endParaRPr lang="zh-TW" dirty="0">
              <a:solidFill>
                <a:schemeClr val="dk1"/>
              </a:solidFill>
              <a:ea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rtl="0">
              <a:spcBef>
                <a:spcPts val="0"/>
              </a:spcBef>
              <a:buClr>
                <a:schemeClr val="dk1"/>
              </a:buClr>
              <a:buSzPct val="25000"/>
              <a:buFont typeface="Arial"/>
              <a:buNone/>
            </a:pPr>
            <a:r>
              <a:rPr lang="zh-TW"/>
              <a:t>Bluetooth v3.0 + HS</a:t>
            </a:r>
          </a:p>
        </p:txBody>
      </p:sp>
      <p:sp>
        <p:nvSpPr>
          <p:cNvPr id="97" name="Shape 97"/>
          <p:cNvSpPr txBox="1">
            <a:spLocks noGrp="1"/>
          </p:cNvSpPr>
          <p:nvPr>
            <p:ph type="body" idx="1"/>
          </p:nvPr>
        </p:nvSpPr>
        <p:spPr>
          <a:xfrm>
            <a:off x="1182675" y="1513273"/>
            <a:ext cx="7772400" cy="3452400"/>
          </a:xfrm>
          <a:prstGeom prst="rect">
            <a:avLst/>
          </a:prstGeom>
        </p:spPr>
        <p:txBody>
          <a:bodyPr lIns="91425" tIns="91425" rIns="91425" bIns="91425" anchor="t" anchorCtr="0">
            <a:noAutofit/>
          </a:bodyPr>
          <a:lstStyle/>
          <a:p>
            <a:pPr marL="457200" lvl="0" indent="-381000" rtl="0">
              <a:lnSpc>
                <a:spcPct val="115000"/>
              </a:lnSpc>
              <a:spcBef>
                <a:spcPts val="600"/>
              </a:spcBef>
              <a:buClr>
                <a:srgbClr val="0B0080"/>
              </a:buClr>
              <a:buSzPct val="100000"/>
              <a:buFont typeface="Times New Roman"/>
            </a:pPr>
            <a:r>
              <a:rPr lang="zh-TW" sz="2400" b="1" dirty="0">
                <a:latin typeface="Times New Roman"/>
                <a:ea typeface="Times New Roman"/>
                <a:cs typeface="Times New Roman"/>
                <a:sym typeface="Times New Roman"/>
              </a:rPr>
              <a:t>L2CAP Enhanced modes</a:t>
            </a:r>
          </a:p>
          <a:p>
            <a:pPr marL="857250" lvl="1" indent="-355600">
              <a:lnSpc>
                <a:spcPct val="115000"/>
              </a:lnSpc>
              <a:spcBef>
                <a:spcPts val="500"/>
              </a:spcBef>
              <a:buSzPct val="100000"/>
              <a:buFont typeface="Times New Roman"/>
            </a:pPr>
            <a:r>
              <a:rPr lang="zh-TW" sz="2000" dirty="0">
                <a:latin typeface="Times New Roman"/>
                <a:ea typeface="Times New Roman"/>
                <a:cs typeface="Times New Roman"/>
                <a:sym typeface="Times New Roman"/>
              </a:rPr>
              <a:t>Enhanced Retransmission Mode (ERTM):</a:t>
            </a:r>
          </a:p>
          <a:p>
            <a:pPr marL="857250" lvl="1" indent="0">
              <a:lnSpc>
                <a:spcPct val="115000"/>
              </a:lnSpc>
              <a:spcBef>
                <a:spcPts val="500"/>
              </a:spcBef>
              <a:buNone/>
            </a:pPr>
            <a:r>
              <a:rPr lang="zh-TW" sz="2000" dirty="0">
                <a:latin typeface="Times New Roman"/>
                <a:ea typeface="Times New Roman"/>
                <a:cs typeface="Times New Roman"/>
                <a:sym typeface="Times New Roman"/>
              </a:rPr>
              <a:t>This mode is an improved version of the original retransmission mode. This mode provides a reliable L2CAP channel.</a:t>
            </a:r>
          </a:p>
          <a:p>
            <a:pPr marL="857250" lvl="1" indent="-355600">
              <a:lnSpc>
                <a:spcPct val="115000"/>
              </a:lnSpc>
              <a:spcBef>
                <a:spcPts val="500"/>
              </a:spcBef>
              <a:buSzPct val="100000"/>
              <a:buFont typeface="Times New Roman"/>
            </a:pPr>
            <a:r>
              <a:rPr lang="zh-TW" sz="2000" dirty="0">
                <a:latin typeface="Times New Roman"/>
                <a:ea typeface="Times New Roman"/>
                <a:cs typeface="Times New Roman"/>
                <a:sym typeface="Times New Roman"/>
              </a:rPr>
              <a:t>Streaming Mode (SM):</a:t>
            </a:r>
          </a:p>
          <a:p>
            <a:pPr marL="857250" lvl="1" indent="0">
              <a:lnSpc>
                <a:spcPct val="115000"/>
              </a:lnSpc>
              <a:spcBef>
                <a:spcPts val="500"/>
              </a:spcBef>
              <a:buNone/>
            </a:pPr>
            <a:r>
              <a:rPr lang="zh-TW" sz="2000" dirty="0">
                <a:latin typeface="Times New Roman"/>
                <a:ea typeface="Times New Roman"/>
                <a:cs typeface="Times New Roman"/>
                <a:sym typeface="Times New Roman"/>
              </a:rPr>
              <a:t>This is a very simple mode, with no retransmission or flow control. This mode provides an unreliable L2CAP channel.</a:t>
            </a:r>
          </a:p>
          <a:p>
            <a:pPr marL="457200" lvl="0" indent="0" rtl="0">
              <a:lnSpc>
                <a:spcPct val="115000"/>
              </a:lnSpc>
              <a:spcBef>
                <a:spcPts val="500"/>
              </a:spcBef>
              <a:buNone/>
            </a:pPr>
            <a:endParaRPr sz="2000" dirty="0">
              <a:latin typeface="Times New Roman"/>
              <a:ea typeface="Times New Roman"/>
              <a:cs typeface="Times New Roman"/>
              <a:sym typeface="Times New Roman"/>
            </a:endParaRPr>
          </a:p>
          <a:p>
            <a:pPr marL="0" lvl="0" indent="0" rtl="0">
              <a:spcBef>
                <a:spcPts val="0"/>
              </a:spcBef>
              <a:buNone/>
            </a:pPr>
            <a:endParaRPr sz="2400" dirty="0">
              <a:latin typeface="Times New Roman"/>
              <a:ea typeface="Times New Roman"/>
              <a:cs typeface="Times New Roman"/>
              <a:sym typeface="Times New Roman"/>
            </a:endParaRP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9</a:t>
            </a:fld>
            <a:endParaRPr lang="zh-TW" dirty="0">
              <a:solidFill>
                <a:schemeClr val="dk1"/>
              </a:solidFill>
              <a:ea typeface="Tahoma"/>
              <a:sym typeface="Tahom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Shape 606"/>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Application</a:t>
            </a:r>
          </a:p>
        </p:txBody>
      </p:sp>
      <p:pic>
        <p:nvPicPr>
          <p:cNvPr id="607" name="Shape 607" descr="004.jpg"/>
          <p:cNvPicPr preferRelativeResize="0"/>
          <p:nvPr/>
        </p:nvPicPr>
        <p:blipFill>
          <a:blip r:embed="rId3">
            <a:alphaModFix/>
          </a:blip>
          <a:stretch>
            <a:fillRect/>
          </a:stretch>
        </p:blipFill>
        <p:spPr>
          <a:xfrm>
            <a:off x="937899" y="2555335"/>
            <a:ext cx="2040049" cy="1387250"/>
          </a:xfrm>
          <a:prstGeom prst="rect">
            <a:avLst/>
          </a:prstGeom>
          <a:noFill/>
          <a:ln>
            <a:noFill/>
          </a:ln>
        </p:spPr>
      </p:pic>
      <p:sp>
        <p:nvSpPr>
          <p:cNvPr id="608" name="Shape 608"/>
          <p:cNvSpPr txBox="1"/>
          <p:nvPr/>
        </p:nvSpPr>
        <p:spPr>
          <a:xfrm>
            <a:off x="778000" y="3942575"/>
            <a:ext cx="2601900" cy="501600"/>
          </a:xfrm>
          <a:prstGeom prst="rect">
            <a:avLst/>
          </a:prstGeom>
          <a:noFill/>
          <a:ln>
            <a:noFill/>
          </a:ln>
        </p:spPr>
        <p:txBody>
          <a:bodyPr lIns="91425" tIns="91425" rIns="91425" bIns="91425" anchor="t" anchorCtr="0">
            <a:noAutofit/>
          </a:bodyPr>
          <a:lstStyle/>
          <a:p>
            <a:pPr lvl="0">
              <a:spcBef>
                <a:spcPts val="0"/>
              </a:spcBef>
              <a:buNone/>
            </a:pPr>
            <a:r>
              <a:rPr lang="zh-TW" sz="1800" dirty="0">
                <a:solidFill>
                  <a:srgbClr val="0000FF"/>
                </a:solidFill>
                <a:latin typeface="Times New Roman" panose="02020603050405020304" pitchFamily="18" charset="0"/>
                <a:ea typeface="Tahoma"/>
                <a:cs typeface="Times New Roman" panose="02020603050405020304" pitchFamily="18" charset="0"/>
                <a:sym typeface="Tahoma"/>
              </a:rPr>
              <a:t>HUAWEI TalkBand B3</a:t>
            </a:r>
          </a:p>
        </p:txBody>
      </p:sp>
      <p:pic>
        <p:nvPicPr>
          <p:cNvPr id="609" name="Shape 609" descr="002.jpg"/>
          <p:cNvPicPr preferRelativeResize="0"/>
          <p:nvPr/>
        </p:nvPicPr>
        <p:blipFill>
          <a:blip r:embed="rId4">
            <a:alphaModFix/>
          </a:blip>
          <a:stretch>
            <a:fillRect/>
          </a:stretch>
        </p:blipFill>
        <p:spPr>
          <a:xfrm>
            <a:off x="3953086" y="1487599"/>
            <a:ext cx="1237824" cy="3014448"/>
          </a:xfrm>
          <a:prstGeom prst="rect">
            <a:avLst/>
          </a:prstGeom>
          <a:noFill/>
          <a:ln>
            <a:noFill/>
          </a:ln>
        </p:spPr>
      </p:pic>
      <p:sp>
        <p:nvSpPr>
          <p:cNvPr id="610" name="Shape 610"/>
          <p:cNvSpPr txBox="1"/>
          <p:nvPr/>
        </p:nvSpPr>
        <p:spPr>
          <a:xfrm>
            <a:off x="3714675" y="4502050"/>
            <a:ext cx="1855800" cy="501600"/>
          </a:xfrm>
          <a:prstGeom prst="rect">
            <a:avLst/>
          </a:prstGeom>
          <a:noFill/>
          <a:ln>
            <a:noFill/>
          </a:ln>
        </p:spPr>
        <p:txBody>
          <a:bodyPr lIns="91425" tIns="91425" rIns="91425" bIns="91425" anchor="t" anchorCtr="0">
            <a:noAutofit/>
          </a:bodyPr>
          <a:lstStyle/>
          <a:p>
            <a:pPr lvl="0">
              <a:spcBef>
                <a:spcPts val="0"/>
              </a:spcBef>
              <a:buNone/>
            </a:pPr>
            <a:r>
              <a:rPr lang="zh-TW" sz="1800" dirty="0">
                <a:solidFill>
                  <a:srgbClr val="0000FF"/>
                </a:solidFill>
                <a:highlight>
                  <a:srgbClr val="FFFFFF"/>
                </a:highlight>
                <a:latin typeface="Times New Roman" panose="02020603050405020304" pitchFamily="18" charset="0"/>
                <a:ea typeface="Tahoma"/>
                <a:cs typeface="Times New Roman" panose="02020603050405020304" pitchFamily="18" charset="0"/>
                <a:sym typeface="Tahoma"/>
              </a:rPr>
              <a:t>MusicClip 9100</a:t>
            </a:r>
          </a:p>
        </p:txBody>
      </p:sp>
      <p:pic>
        <p:nvPicPr>
          <p:cNvPr id="611" name="Shape 611" descr="005.jpg"/>
          <p:cNvPicPr preferRelativeResize="0"/>
          <p:nvPr/>
        </p:nvPicPr>
        <p:blipFill>
          <a:blip r:embed="rId5">
            <a:alphaModFix/>
          </a:blip>
          <a:stretch>
            <a:fillRect/>
          </a:stretch>
        </p:blipFill>
        <p:spPr>
          <a:xfrm>
            <a:off x="5123000" y="1487600"/>
            <a:ext cx="3944424" cy="2540474"/>
          </a:xfrm>
          <a:prstGeom prst="rect">
            <a:avLst/>
          </a:prstGeom>
          <a:noFill/>
          <a:ln>
            <a:noFill/>
          </a:ln>
        </p:spPr>
      </p:pic>
      <p:sp>
        <p:nvSpPr>
          <p:cNvPr id="612" name="Shape 612"/>
          <p:cNvSpPr txBox="1"/>
          <p:nvPr/>
        </p:nvSpPr>
        <p:spPr>
          <a:xfrm>
            <a:off x="6297625" y="3899600"/>
            <a:ext cx="1679700" cy="501600"/>
          </a:xfrm>
          <a:prstGeom prst="rect">
            <a:avLst/>
          </a:prstGeom>
          <a:noFill/>
          <a:ln>
            <a:noFill/>
          </a:ln>
        </p:spPr>
        <p:txBody>
          <a:bodyPr lIns="91425" tIns="91425" rIns="91425" bIns="91425" anchor="t" anchorCtr="0">
            <a:noAutofit/>
          </a:bodyPr>
          <a:lstStyle/>
          <a:p>
            <a:pPr lvl="0" rtl="0">
              <a:spcBef>
                <a:spcPts val="0"/>
              </a:spcBef>
              <a:buNone/>
            </a:pPr>
            <a:r>
              <a:rPr lang="zh-TW" sz="1800" dirty="0">
                <a:solidFill>
                  <a:srgbClr val="0000FF"/>
                </a:solidFill>
                <a:highlight>
                  <a:srgbClr val="FFFFFF"/>
                </a:highlight>
                <a:latin typeface="Times New Roman" panose="02020603050405020304" pitchFamily="18" charset="0"/>
                <a:ea typeface="Tahoma"/>
                <a:cs typeface="Times New Roman" panose="02020603050405020304" pitchFamily="18" charset="0"/>
                <a:sym typeface="Tahoma"/>
              </a:rPr>
              <a:t>Apple iPhone6</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90</a:t>
            </a:fld>
            <a:endParaRPr lang="zh-TW" dirty="0">
              <a:solidFill>
                <a:schemeClr val="dk1"/>
              </a:solidFill>
              <a:ea typeface="Tahoma"/>
              <a:sym typeface="Tahom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Shape 617"/>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Clr>
                <a:schemeClr val="dk1"/>
              </a:buClr>
              <a:buSzPct val="25000"/>
              <a:buFont typeface="Arial"/>
              <a:buNone/>
            </a:pPr>
            <a:r>
              <a:rPr lang="zh-TW"/>
              <a:t>Overview(v5.0)</a:t>
            </a:r>
          </a:p>
        </p:txBody>
      </p:sp>
      <p:sp>
        <p:nvSpPr>
          <p:cNvPr id="618" name="Shape 618"/>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t>The Bluetooth Special Interest Group (SIG) announced that its next release, coming late 2016 to early 2017, will be called Bluetooth 5.</a:t>
            </a:r>
          </a:p>
          <a:p>
            <a:pPr marL="0" lvl="0" indent="0" rtl="0">
              <a:spcBef>
                <a:spcPts val="0"/>
              </a:spcBef>
              <a:buNone/>
            </a:pPr>
            <a:endParaRPr sz="2400"/>
          </a:p>
          <a:p>
            <a:pPr marL="457200" lvl="0" indent="-381000">
              <a:spcBef>
                <a:spcPts val="0"/>
              </a:spcBef>
              <a:buSzPct val="100000"/>
            </a:pPr>
            <a:r>
              <a:rPr lang="zh-TW" sz="2400"/>
              <a:t>Extending range will deliver robust, reliable Internet of Things (IoT) connections that make full-home and building and outdoor use cases a reality.</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91</a:t>
            </a:fld>
            <a:endParaRPr lang="zh-TW" dirty="0">
              <a:solidFill>
                <a:schemeClr val="dk1"/>
              </a:solidFill>
              <a:ea typeface="Tahoma"/>
              <a:sym typeface="Tahom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Bluetooth v5.0</a:t>
            </a:r>
          </a:p>
        </p:txBody>
      </p:sp>
      <p:sp>
        <p:nvSpPr>
          <p:cNvPr id="624" name="Shape 624"/>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marL="457200" lvl="0" indent="-381000" rtl="0">
              <a:spcBef>
                <a:spcPts val="0"/>
              </a:spcBef>
              <a:buSzPct val="100000"/>
            </a:pPr>
            <a:r>
              <a:rPr lang="zh-TW" sz="2400"/>
              <a:t>Higher speeds will send data faster and optimize responsiveness. </a:t>
            </a:r>
          </a:p>
          <a:p>
            <a:pPr marL="457200" lvl="0" indent="-381000" rtl="0">
              <a:spcBef>
                <a:spcPts val="0"/>
              </a:spcBef>
              <a:buSzPct val="100000"/>
            </a:pPr>
            <a:r>
              <a:rPr lang="zh-TW" sz="2400"/>
              <a:t>Increasing broadcast capacity will propel the next generation of “connectionless” services like beacons and location-relevant information and navigation.</a:t>
            </a:r>
          </a:p>
          <a:p>
            <a:pPr marL="457200" lvl="0" indent="-381000">
              <a:spcBef>
                <a:spcPts val="0"/>
              </a:spcBef>
              <a:buSzPct val="100000"/>
            </a:pPr>
            <a:r>
              <a:rPr lang="zh-TW" sz="2400"/>
              <a:t>Bluetooth 5, will quadruple range and double speed of low energy connections while increasing the capacity of connectionless data broadcasts by 800 percent.</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92</a:t>
            </a:fld>
            <a:endParaRPr lang="zh-TW" dirty="0">
              <a:solidFill>
                <a:schemeClr val="dk1"/>
              </a:solidFill>
              <a:ea typeface="Tahoma"/>
              <a:sym typeface="Tahom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Bluetooth v5.0</a:t>
            </a:r>
          </a:p>
        </p:txBody>
      </p:sp>
      <p:sp>
        <p:nvSpPr>
          <p:cNvPr id="624" name="Shape 624"/>
          <p:cNvSpPr txBox="1">
            <a:spLocks noGrp="1"/>
          </p:cNvSpPr>
          <p:nvPr>
            <p:ph type="body" idx="1"/>
          </p:nvPr>
        </p:nvSpPr>
        <p:spPr>
          <a:xfrm>
            <a:off x="1150936" y="1490423"/>
            <a:ext cx="7307263" cy="3086100"/>
          </a:xfrm>
          <a:prstGeom prst="rect">
            <a:avLst/>
          </a:prstGeom>
        </p:spPr>
        <p:txBody>
          <a:bodyPr lIns="91425" tIns="91425" rIns="91425" bIns="91425" anchor="t" anchorCtr="0">
            <a:noAutofit/>
          </a:bodyPr>
          <a:lstStyle/>
          <a:p>
            <a:pPr marL="457200" lvl="0" indent="-381000" rtl="0">
              <a:spcBef>
                <a:spcPts val="0"/>
              </a:spcBef>
              <a:buSzPct val="100000"/>
            </a:pPr>
            <a:r>
              <a:rPr lang="en-US" altLang="zh-TW" sz="2400" dirty="0"/>
              <a:t>One of the major features in Bluetooth 5 is a new 2 Mbps PHY. </a:t>
            </a:r>
          </a:p>
          <a:p>
            <a:pPr marL="457200" lvl="0" indent="-381000" rtl="0">
              <a:spcBef>
                <a:spcPts val="0"/>
              </a:spcBef>
              <a:buSzPct val="100000"/>
            </a:pPr>
            <a:r>
              <a:rPr lang="en-US" altLang="zh-TW" sz="2400" dirty="0"/>
              <a:t>Bluetooth 4.x devices only support a single 1 Mbps PHY rate, but </a:t>
            </a:r>
            <a:r>
              <a:rPr lang="en-US" altLang="zh-TW" sz="2400" dirty="0">
                <a:solidFill>
                  <a:srgbClr val="FF0000"/>
                </a:solidFill>
              </a:rPr>
              <a:t>Bluetooth 5 devices can support either the 1 Mbps or 2 Mbps PHY rates</a:t>
            </a:r>
            <a:r>
              <a:rPr lang="en-US" altLang="zh-TW" sz="2400" dirty="0"/>
              <a:t>. </a:t>
            </a:r>
          </a:p>
          <a:p>
            <a:pPr marL="457200" lvl="0" indent="-381000" rtl="0">
              <a:spcBef>
                <a:spcPts val="0"/>
              </a:spcBef>
              <a:buSzPct val="100000"/>
            </a:pPr>
            <a:r>
              <a:rPr lang="en-US" altLang="zh-TW" sz="2400" dirty="0"/>
              <a:t>By doubling the PHY rate, the amount of data that devices can transfer is almost doubled.</a:t>
            </a:r>
            <a:endParaRPr lang="zh-TW" sz="24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93</a:t>
            </a:fld>
            <a:endParaRPr lang="zh-TW" dirty="0">
              <a:solidFill>
                <a:schemeClr val="dk1"/>
              </a:solidFill>
              <a:ea typeface="Tahoma"/>
              <a:sym typeface="Tahoma"/>
            </a:endParaRPr>
          </a:p>
        </p:txBody>
      </p:sp>
    </p:spTree>
    <p:extLst>
      <p:ext uri="{BB962C8B-B14F-4D97-AF65-F5344CB8AC3E}">
        <p14:creationId xmlns:p14="http://schemas.microsoft.com/office/powerpoint/2010/main" val="37861189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zh-TW"/>
              <a:t>Bluetooth v5.0</a:t>
            </a:r>
          </a:p>
        </p:txBody>
      </p:sp>
      <p:sp>
        <p:nvSpPr>
          <p:cNvPr id="624" name="Shape 624"/>
          <p:cNvSpPr txBox="1">
            <a:spLocks noGrp="1"/>
          </p:cNvSpPr>
          <p:nvPr>
            <p:ph type="body" idx="1"/>
          </p:nvPr>
        </p:nvSpPr>
        <p:spPr>
          <a:xfrm>
            <a:off x="1150937" y="1426930"/>
            <a:ext cx="7307263" cy="3086100"/>
          </a:xfrm>
          <a:prstGeom prst="rect">
            <a:avLst/>
          </a:prstGeom>
        </p:spPr>
        <p:txBody>
          <a:bodyPr lIns="91425" tIns="91425" rIns="91425" bIns="91425" anchor="t" anchorCtr="0">
            <a:noAutofit/>
          </a:bodyPr>
          <a:lstStyle/>
          <a:p>
            <a:pPr marL="457200" lvl="0" indent="-381000" rtl="0">
              <a:spcBef>
                <a:spcPts val="0"/>
              </a:spcBef>
              <a:buSzPct val="100000"/>
            </a:pPr>
            <a:r>
              <a:rPr lang="en-US" altLang="zh-TW" sz="2400" dirty="0"/>
              <a:t>Another benefit of the faster PHY is the reduced time required for transmitting and receiving data, which translates to a lower average current consumption. </a:t>
            </a:r>
          </a:p>
          <a:p>
            <a:pPr marL="457200" lvl="0" indent="-381000" rtl="0">
              <a:spcBef>
                <a:spcPts val="0"/>
              </a:spcBef>
              <a:buSzPct val="100000"/>
            </a:pPr>
            <a:endParaRPr lang="en-US" altLang="zh-TW" sz="2400" dirty="0"/>
          </a:p>
          <a:p>
            <a:pPr marL="457200" lvl="0" indent="-381000" rtl="0">
              <a:spcBef>
                <a:spcPts val="0"/>
              </a:spcBef>
              <a:buSzPct val="100000"/>
            </a:pPr>
            <a:r>
              <a:rPr lang="en-US" altLang="zh-TW" sz="2400" dirty="0"/>
              <a:t>Bluetooth 5 devices supporting 2 Mbps PHY are still fully backwards compatible with Bluetooth 4 devices and will use the 1 Mbps PHY to communicate with devices that do not support the new 2 Mbps PHY.</a:t>
            </a:r>
            <a:endParaRPr lang="zh-TW" sz="24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94</a:t>
            </a:fld>
            <a:endParaRPr lang="zh-TW" dirty="0">
              <a:solidFill>
                <a:schemeClr val="dk1"/>
              </a:solidFill>
              <a:ea typeface="Tahoma"/>
              <a:sym typeface="Tahoma"/>
            </a:endParaRPr>
          </a:p>
        </p:txBody>
      </p:sp>
    </p:spTree>
    <p:extLst>
      <p:ext uri="{BB962C8B-B14F-4D97-AF65-F5344CB8AC3E}">
        <p14:creationId xmlns:p14="http://schemas.microsoft.com/office/powerpoint/2010/main" val="11486972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A Choice of Three PHYs</a:t>
            </a:r>
            <a:endParaRPr lang="zh-TW" dirty="0"/>
          </a:p>
        </p:txBody>
      </p:sp>
      <p:sp>
        <p:nvSpPr>
          <p:cNvPr id="624" name="Shape 624"/>
          <p:cNvSpPr txBox="1">
            <a:spLocks noGrp="1"/>
          </p:cNvSpPr>
          <p:nvPr>
            <p:ph type="body" idx="1"/>
          </p:nvPr>
        </p:nvSpPr>
        <p:spPr>
          <a:xfrm>
            <a:off x="1182687" y="1513283"/>
            <a:ext cx="7772400" cy="3086100"/>
          </a:xfrm>
          <a:prstGeom prst="rect">
            <a:avLst/>
          </a:prstGeom>
        </p:spPr>
        <p:txBody>
          <a:bodyPr lIns="91425" tIns="91425" rIns="91425" bIns="91425" anchor="t" anchorCtr="0">
            <a:noAutofit/>
          </a:bodyPr>
          <a:lstStyle/>
          <a:p>
            <a:pPr eaLnBrk="1" hangingPunct="1"/>
            <a:r>
              <a:rPr lang="en-US" altLang="zh-TW" dirty="0">
                <a:solidFill>
                  <a:schemeClr val="tx1"/>
                </a:solidFill>
              </a:rPr>
              <a:t>The PHYsical Layer</a:t>
            </a:r>
          </a:p>
          <a:p>
            <a:pPr lvl="1" eaLnBrk="1" hangingPunct="1"/>
            <a:r>
              <a:rPr lang="en-US" altLang="zh-TW" sz="2400" dirty="0">
                <a:latin typeface="Times New Roman" panose="02020603050405020304" pitchFamily="18" charset="0"/>
                <a:cs typeface="Times New Roman" panose="02020603050405020304" pitchFamily="18" charset="0"/>
              </a:rPr>
              <a:t>Bluetooth 5 adds two new PHY variants to the PHY specification used in Bluetooth 4. </a:t>
            </a:r>
          </a:p>
          <a:p>
            <a:pPr lvl="1" eaLnBrk="1" hangingPunct="1"/>
            <a:r>
              <a:rPr lang="en-US" altLang="zh-TW" sz="2400" dirty="0">
                <a:latin typeface="Times New Roman" panose="02020603050405020304" pitchFamily="18" charset="0"/>
                <a:cs typeface="Times New Roman" panose="02020603050405020304" pitchFamily="18" charset="0"/>
              </a:rPr>
              <a:t>The three PHYs have been named to allow them to be easily referenced in specifications. (</a:t>
            </a:r>
            <a:r>
              <a:rPr lang="en-US" altLang="zh-TW" sz="2400" u="sng" dirty="0">
                <a:solidFill>
                  <a:srgbClr val="FF0000"/>
                </a:solidFill>
                <a:latin typeface="Times New Roman" panose="02020603050405020304" pitchFamily="18" charset="0"/>
                <a:cs typeface="Times New Roman" panose="02020603050405020304" pitchFamily="18" charset="0"/>
              </a:rPr>
              <a:t>LE 1M</a:t>
            </a:r>
            <a:r>
              <a:rPr lang="en-US" altLang="zh-TW" sz="2400" dirty="0">
                <a:solidFill>
                  <a:srgbClr val="FF0000"/>
                </a:solidFill>
                <a:latin typeface="Times New Roman" panose="02020603050405020304" pitchFamily="18" charset="0"/>
                <a:cs typeface="Times New Roman" panose="02020603050405020304" pitchFamily="18" charset="0"/>
              </a:rPr>
              <a:t>, </a:t>
            </a:r>
            <a:r>
              <a:rPr lang="en-US" altLang="zh-TW" sz="2400" u="sng" dirty="0">
                <a:solidFill>
                  <a:srgbClr val="FF0000"/>
                </a:solidFill>
                <a:latin typeface="Times New Roman" panose="02020603050405020304" pitchFamily="18" charset="0"/>
                <a:cs typeface="Times New Roman" panose="02020603050405020304" pitchFamily="18" charset="0"/>
              </a:rPr>
              <a:t>LE 2M</a:t>
            </a:r>
            <a:r>
              <a:rPr lang="en-US" altLang="zh-TW" sz="2400" dirty="0">
                <a:solidFill>
                  <a:srgbClr val="FF0000"/>
                </a:solidFill>
                <a:latin typeface="Times New Roman" panose="02020603050405020304" pitchFamily="18" charset="0"/>
                <a:cs typeface="Times New Roman" panose="02020603050405020304" pitchFamily="18" charset="0"/>
              </a:rPr>
              <a:t>, and </a:t>
            </a:r>
            <a:r>
              <a:rPr lang="en-US" altLang="zh-TW" sz="2400" u="sng" dirty="0">
                <a:solidFill>
                  <a:srgbClr val="FF0000"/>
                </a:solidFill>
                <a:latin typeface="Times New Roman" panose="02020603050405020304" pitchFamily="18" charset="0"/>
                <a:cs typeface="Times New Roman" panose="02020603050405020304" pitchFamily="18" charset="0"/>
              </a:rPr>
              <a:t>LE Coded</a:t>
            </a:r>
            <a:r>
              <a:rPr lang="en-US" altLang="zh-TW" sz="2400" dirty="0">
                <a:solidFill>
                  <a:srgbClr val="0000FF"/>
                </a:solidFill>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a:t>
            </a:r>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95</a:t>
            </a:fld>
            <a:endParaRPr lang="zh-TW" dirty="0">
              <a:solidFill>
                <a:schemeClr val="dk1"/>
              </a:solidFill>
              <a:ea typeface="Tahoma"/>
              <a:sym typeface="Tahoma"/>
            </a:endParaRPr>
          </a:p>
        </p:txBody>
      </p:sp>
    </p:spTree>
    <p:extLst>
      <p:ext uri="{BB962C8B-B14F-4D97-AF65-F5344CB8AC3E}">
        <p14:creationId xmlns:p14="http://schemas.microsoft.com/office/powerpoint/2010/main" val="27283705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LE 1M </a:t>
            </a:r>
            <a:endParaRPr lang="zh-TW" dirty="0"/>
          </a:p>
        </p:txBody>
      </p:sp>
      <p:sp>
        <p:nvSpPr>
          <p:cNvPr id="624" name="Shape 624"/>
          <p:cNvSpPr txBox="1">
            <a:spLocks noGrp="1"/>
          </p:cNvSpPr>
          <p:nvPr>
            <p:ph type="body" idx="1"/>
          </p:nvPr>
        </p:nvSpPr>
        <p:spPr>
          <a:xfrm>
            <a:off x="1182687" y="1513283"/>
            <a:ext cx="7313613" cy="3086100"/>
          </a:xfrm>
          <a:prstGeom prst="rect">
            <a:avLst/>
          </a:prstGeom>
        </p:spPr>
        <p:txBody>
          <a:bodyPr lIns="91425" tIns="91425" rIns="91425" bIns="91425" anchor="t" anchorCtr="0">
            <a:noAutofit/>
          </a:bodyPr>
          <a:lstStyle/>
          <a:p>
            <a:pPr eaLnBrk="1" hangingPunct="1"/>
            <a:r>
              <a:rPr lang="en-US" altLang="zh-TW" sz="2800" u="sng" dirty="0"/>
              <a:t>LE 1M</a:t>
            </a:r>
            <a:r>
              <a:rPr lang="en-US" altLang="zh-TW" sz="2800" dirty="0"/>
              <a:t> is the PHY used in Bluetooth 4. </a:t>
            </a:r>
          </a:p>
          <a:p>
            <a:pPr eaLnBrk="1" hangingPunct="1"/>
            <a:r>
              <a:rPr lang="en-US" altLang="zh-TW" sz="2800" dirty="0"/>
              <a:t>It uses Gaussian Frequency Shift Keying and has a symbol rate of 1 mega symbol per second (Ms/s). </a:t>
            </a:r>
          </a:p>
          <a:p>
            <a:pPr eaLnBrk="1" hangingPunct="1"/>
            <a:r>
              <a:rPr lang="en-US" altLang="zh-TW" sz="2800" dirty="0"/>
              <a:t>It continues to be available for use in Bluetooth 5 and its support is mandatory.</a:t>
            </a:r>
            <a:endParaRPr lang="en-US" altLang="zh-TW" sz="20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96</a:t>
            </a:fld>
            <a:endParaRPr lang="zh-TW" dirty="0">
              <a:solidFill>
                <a:schemeClr val="dk1"/>
              </a:solidFill>
              <a:ea typeface="Tahoma"/>
              <a:sym typeface="Tahoma"/>
            </a:endParaRPr>
          </a:p>
        </p:txBody>
      </p:sp>
    </p:spTree>
    <p:extLst>
      <p:ext uri="{BB962C8B-B14F-4D97-AF65-F5344CB8AC3E}">
        <p14:creationId xmlns:p14="http://schemas.microsoft.com/office/powerpoint/2010/main" val="22990363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LE 2M</a:t>
            </a:r>
            <a:endParaRPr lang="zh-TW" dirty="0"/>
          </a:p>
        </p:txBody>
      </p:sp>
      <p:sp>
        <p:nvSpPr>
          <p:cNvPr id="624" name="Shape 624"/>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r>
              <a:rPr lang="en-US" altLang="zh-TW" sz="2400" dirty="0"/>
              <a:t>The new </a:t>
            </a:r>
            <a:r>
              <a:rPr lang="en-US" altLang="zh-TW" sz="2400" u="sng" dirty="0"/>
              <a:t>LE 2M</a:t>
            </a:r>
            <a:r>
              <a:rPr lang="en-US" altLang="zh-TW" sz="2400" dirty="0"/>
              <a:t> PHY allows the physical layer to operate at 2 Ms/s </a:t>
            </a:r>
          </a:p>
          <a:p>
            <a:pPr lvl="1" eaLnBrk="1" hangingPunct="1"/>
            <a:r>
              <a:rPr lang="en-US" altLang="zh-TW" sz="2000" dirty="0">
                <a:latin typeface="Times New Roman" panose="02020603050405020304" pitchFamily="18" charset="0"/>
                <a:cs typeface="Times New Roman" panose="02020603050405020304" pitchFamily="18" charset="0"/>
              </a:rPr>
              <a:t>Enables higher data rates than LE 1M and Bluetooth 4.</a:t>
            </a:r>
          </a:p>
          <a:p>
            <a:pPr lvl="1" eaLnBrk="1" hangingPunct="1"/>
            <a:endParaRPr lang="en-US" altLang="zh-TW" sz="2000" dirty="0">
              <a:latin typeface="Times New Roman" panose="02020603050405020304" pitchFamily="18" charset="0"/>
              <a:cs typeface="Times New Roman" panose="02020603050405020304" pitchFamily="18" charset="0"/>
            </a:endParaRPr>
          </a:p>
          <a:p>
            <a:pPr eaLnBrk="1" hangingPunct="1"/>
            <a:r>
              <a:rPr lang="en-US" altLang="zh-TW" sz="2400" dirty="0"/>
              <a:t>The LE 2M PHY is characterized by using </a:t>
            </a:r>
            <a:r>
              <a:rPr lang="en-US" altLang="zh-TW" sz="2400" dirty="0">
                <a:solidFill>
                  <a:srgbClr val="FF0000"/>
                </a:solidFill>
              </a:rPr>
              <a:t>double the symbol rate</a:t>
            </a:r>
            <a:r>
              <a:rPr lang="en-US" altLang="zh-TW" sz="2400" dirty="0"/>
              <a:t> that the LE 1M PHY uses and therefore double that of the Bluetooth 4 PHY. </a:t>
            </a:r>
            <a:endParaRPr lang="en-US" altLang="zh-TW" sz="16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97</a:t>
            </a:fld>
            <a:endParaRPr lang="zh-TW" dirty="0">
              <a:solidFill>
                <a:schemeClr val="dk1"/>
              </a:solidFill>
              <a:ea typeface="Tahoma"/>
              <a:sym typeface="Tahoma"/>
            </a:endParaRPr>
          </a:p>
        </p:txBody>
      </p:sp>
    </p:spTree>
    <p:extLst>
      <p:ext uri="{BB962C8B-B14F-4D97-AF65-F5344CB8AC3E}">
        <p14:creationId xmlns:p14="http://schemas.microsoft.com/office/powerpoint/2010/main" val="28116929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LE 2M</a:t>
            </a:r>
            <a:endParaRPr lang="zh-TW" dirty="0"/>
          </a:p>
        </p:txBody>
      </p:sp>
      <p:sp>
        <p:nvSpPr>
          <p:cNvPr id="624" name="Shape 624"/>
          <p:cNvSpPr txBox="1">
            <a:spLocks noGrp="1"/>
          </p:cNvSpPr>
          <p:nvPr>
            <p:ph type="body" idx="1"/>
          </p:nvPr>
        </p:nvSpPr>
        <p:spPr>
          <a:xfrm>
            <a:off x="1182687" y="1513283"/>
            <a:ext cx="7513638" cy="3086100"/>
          </a:xfrm>
          <a:prstGeom prst="rect">
            <a:avLst/>
          </a:prstGeom>
        </p:spPr>
        <p:txBody>
          <a:bodyPr lIns="91425" tIns="91425" rIns="91425" bIns="91425" anchor="t" anchorCtr="0">
            <a:noAutofit/>
          </a:bodyPr>
          <a:lstStyle/>
          <a:p>
            <a:pPr eaLnBrk="1" hangingPunct="1"/>
            <a:r>
              <a:rPr lang="en-US" altLang="zh-TW" sz="2800" dirty="0"/>
              <a:t>2-level Gaussian Frequency Shift Keying (GFSK) continues to be used with binary zero represented by decreasing the carrier frequency by a given frequency deviation and a binary one represented by increasing the carrier frequency by the same deviation.</a:t>
            </a:r>
            <a:endParaRPr lang="en-US" altLang="zh-TW" sz="1800"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98</a:t>
            </a:fld>
            <a:endParaRPr lang="zh-TW" dirty="0">
              <a:solidFill>
                <a:schemeClr val="dk1"/>
              </a:solidFill>
              <a:ea typeface="Tahoma"/>
              <a:sym typeface="Tahoma"/>
            </a:endParaRPr>
          </a:p>
        </p:txBody>
      </p:sp>
    </p:spTree>
    <p:extLst>
      <p:ext uri="{BB962C8B-B14F-4D97-AF65-F5344CB8AC3E}">
        <p14:creationId xmlns:p14="http://schemas.microsoft.com/office/powerpoint/2010/main" val="29657326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1150937" y="160734"/>
            <a:ext cx="7793100" cy="1096500"/>
          </a:xfrm>
          <a:prstGeom prst="rect">
            <a:avLst/>
          </a:prstGeom>
        </p:spPr>
        <p:txBody>
          <a:bodyPr lIns="91425" tIns="91425" rIns="91425" bIns="91425" anchor="b" anchorCtr="0">
            <a:noAutofit/>
          </a:bodyPr>
          <a:lstStyle/>
          <a:p>
            <a:pPr lvl="0">
              <a:spcBef>
                <a:spcPts val="0"/>
              </a:spcBef>
              <a:buNone/>
            </a:pPr>
            <a:r>
              <a:rPr lang="en-US" altLang="zh-TW" dirty="0"/>
              <a:t>LE 2M</a:t>
            </a:r>
            <a:endParaRPr lang="zh-TW" dirty="0"/>
          </a:p>
        </p:txBody>
      </p:sp>
      <p:sp>
        <p:nvSpPr>
          <p:cNvPr id="2" name="投影片編號版面配置區 1"/>
          <p:cNvSpPr>
            <a:spLocks noGrp="1"/>
          </p:cNvSpPr>
          <p:nvPr>
            <p:ph type="sldNum" idx="12"/>
          </p:nvPr>
        </p:nvSpPr>
        <p:spPr/>
        <p:txBody>
          <a:bodyPr/>
          <a:lstStyle/>
          <a:p>
            <a:pPr algn="r">
              <a:buSzPct val="25000"/>
            </a:pPr>
            <a:fld id="{00000000-1234-1234-1234-123412341234}" type="slidenum">
              <a:rPr lang="en-US" altLang="zh-TW" smtClean="0">
                <a:solidFill>
                  <a:schemeClr val="dk1"/>
                </a:solidFill>
                <a:ea typeface="Tahoma"/>
                <a:sym typeface="Tahoma"/>
              </a:rPr>
              <a:pPr algn="r">
                <a:buSzPct val="25000"/>
              </a:pPr>
              <a:t>99</a:t>
            </a:fld>
            <a:endParaRPr lang="zh-TW" dirty="0">
              <a:solidFill>
                <a:schemeClr val="dk1"/>
              </a:solidFill>
              <a:ea typeface="Tahoma"/>
              <a:sym typeface="Tahoma"/>
            </a:endParaRPr>
          </a:p>
        </p:txBody>
      </p:sp>
      <p:graphicFrame>
        <p:nvGraphicFramePr>
          <p:cNvPr id="5" name="表格 5">
            <a:extLst>
              <a:ext uri="{FF2B5EF4-FFF2-40B4-BE49-F238E27FC236}">
                <a16:creationId xmlns:a16="http://schemas.microsoft.com/office/drawing/2014/main" id="{1ECA1212-41F3-4255-8A6E-DBB271B518D4}"/>
              </a:ext>
            </a:extLst>
          </p:cNvPr>
          <p:cNvGraphicFramePr>
            <a:graphicFrameLocks noGrp="1"/>
          </p:cNvGraphicFramePr>
          <p:nvPr>
            <p:extLst>
              <p:ext uri="{D42A27DB-BD31-4B8C-83A1-F6EECF244321}">
                <p14:modId xmlns:p14="http://schemas.microsoft.com/office/powerpoint/2010/main" val="1160019348"/>
              </p:ext>
            </p:extLst>
          </p:nvPr>
        </p:nvGraphicFramePr>
        <p:xfrm>
          <a:off x="316228" y="2362200"/>
          <a:ext cx="8511544" cy="2258060"/>
        </p:xfrm>
        <a:graphic>
          <a:graphicData uri="http://schemas.openxmlformats.org/drawingml/2006/table">
            <a:tbl>
              <a:tblPr firstRow="1" bandRow="1">
                <a:tableStyleId>{073A0DAA-6AF3-43AB-8588-CEC1D06C72B9}</a:tableStyleId>
              </a:tblPr>
              <a:tblGrid>
                <a:gridCol w="967740">
                  <a:extLst>
                    <a:ext uri="{9D8B030D-6E8A-4147-A177-3AD203B41FA5}">
                      <a16:colId xmlns:a16="http://schemas.microsoft.com/office/drawing/2014/main" val="1246403878"/>
                    </a:ext>
                  </a:extLst>
                </a:gridCol>
                <a:gridCol w="1160146">
                  <a:extLst>
                    <a:ext uri="{9D8B030D-6E8A-4147-A177-3AD203B41FA5}">
                      <a16:colId xmlns:a16="http://schemas.microsoft.com/office/drawing/2014/main" val="3205247434"/>
                    </a:ext>
                  </a:extLst>
                </a:gridCol>
                <a:gridCol w="1063943">
                  <a:extLst>
                    <a:ext uri="{9D8B030D-6E8A-4147-A177-3AD203B41FA5}">
                      <a16:colId xmlns:a16="http://schemas.microsoft.com/office/drawing/2014/main" val="1778734384"/>
                    </a:ext>
                  </a:extLst>
                </a:gridCol>
                <a:gridCol w="1250631">
                  <a:extLst>
                    <a:ext uri="{9D8B030D-6E8A-4147-A177-3AD203B41FA5}">
                      <a16:colId xmlns:a16="http://schemas.microsoft.com/office/drawing/2014/main" val="1211481066"/>
                    </a:ext>
                  </a:extLst>
                </a:gridCol>
                <a:gridCol w="877255">
                  <a:extLst>
                    <a:ext uri="{9D8B030D-6E8A-4147-A177-3AD203B41FA5}">
                      <a16:colId xmlns:a16="http://schemas.microsoft.com/office/drawing/2014/main" val="1129451689"/>
                    </a:ext>
                  </a:extLst>
                </a:gridCol>
                <a:gridCol w="1063943">
                  <a:extLst>
                    <a:ext uri="{9D8B030D-6E8A-4147-A177-3AD203B41FA5}">
                      <a16:colId xmlns:a16="http://schemas.microsoft.com/office/drawing/2014/main" val="3465804986"/>
                    </a:ext>
                  </a:extLst>
                </a:gridCol>
                <a:gridCol w="1063943">
                  <a:extLst>
                    <a:ext uri="{9D8B030D-6E8A-4147-A177-3AD203B41FA5}">
                      <a16:colId xmlns:a16="http://schemas.microsoft.com/office/drawing/2014/main" val="2493839743"/>
                    </a:ext>
                  </a:extLst>
                </a:gridCol>
                <a:gridCol w="1063943">
                  <a:extLst>
                    <a:ext uri="{9D8B030D-6E8A-4147-A177-3AD203B41FA5}">
                      <a16:colId xmlns:a16="http://schemas.microsoft.com/office/drawing/2014/main" val="3033903927"/>
                    </a:ext>
                  </a:extLst>
                </a:gridCol>
              </a:tblGrid>
              <a:tr h="967740">
                <a:tc>
                  <a:txBody>
                    <a:bodyPr/>
                    <a:lstStyle/>
                    <a:p>
                      <a:pPr algn="ctr"/>
                      <a:endParaRPr lang="en-US" altLang="zh-TW" sz="1200" dirty="0"/>
                    </a:p>
                    <a:p>
                      <a:pPr algn="ctr"/>
                      <a:endParaRPr lang="en-US" altLang="zh-TW" sz="1200" dirty="0"/>
                    </a:p>
                    <a:p>
                      <a:pPr algn="ctr"/>
                      <a:r>
                        <a:rPr lang="en-US" altLang="zh-TW" sz="1200" dirty="0"/>
                        <a:t>PHY</a:t>
                      </a:r>
                      <a:endParaRPr lang="zh-TW" altLang="en-US" sz="1200" dirty="0"/>
                    </a:p>
                  </a:txBody>
                  <a:tcPr>
                    <a:solidFill>
                      <a:srgbClr val="0070C0"/>
                    </a:solidFill>
                  </a:tcPr>
                </a:tc>
                <a:tc>
                  <a:txBody>
                    <a:bodyPr/>
                    <a:lstStyle/>
                    <a:p>
                      <a:pPr algn="ctr"/>
                      <a:endParaRPr lang="en-US" altLang="zh-TW" sz="1200" dirty="0"/>
                    </a:p>
                    <a:p>
                      <a:pPr algn="ctr"/>
                      <a:endParaRPr lang="en-US" altLang="zh-TW" sz="1200" dirty="0"/>
                    </a:p>
                    <a:p>
                      <a:pPr algn="ctr"/>
                      <a:r>
                        <a:rPr lang="en-US" altLang="zh-TW" sz="1200" dirty="0"/>
                        <a:t>Symbol rate</a:t>
                      </a:r>
                      <a:endParaRPr lang="zh-TW" altLang="en-US" sz="1200" dirty="0"/>
                    </a:p>
                  </a:txBody>
                  <a:tcPr>
                    <a:solidFill>
                      <a:srgbClr val="0070C0"/>
                    </a:solidFill>
                  </a:tcPr>
                </a:tc>
                <a:tc>
                  <a:txBody>
                    <a:bodyPr/>
                    <a:lstStyle/>
                    <a:p>
                      <a:pPr algn="ctr"/>
                      <a:endParaRPr lang="en-US" altLang="zh-TW" sz="1200" dirty="0"/>
                    </a:p>
                    <a:p>
                      <a:pPr algn="ctr"/>
                      <a:r>
                        <a:rPr lang="en-US" altLang="zh-TW" sz="1200" dirty="0"/>
                        <a:t>Error detection</a:t>
                      </a:r>
                      <a:endParaRPr lang="zh-TW" altLang="en-US" sz="1200" dirty="0"/>
                    </a:p>
                  </a:txBody>
                  <a:tcPr>
                    <a:solidFill>
                      <a:srgbClr val="0070C0"/>
                    </a:solidFill>
                  </a:tcPr>
                </a:tc>
                <a:tc>
                  <a:txBody>
                    <a:bodyPr/>
                    <a:lstStyle/>
                    <a:p>
                      <a:pPr algn="ctr"/>
                      <a:endParaRPr lang="en-US" altLang="zh-TW" sz="1200" dirty="0"/>
                    </a:p>
                    <a:p>
                      <a:pPr algn="ctr"/>
                      <a:r>
                        <a:rPr lang="en-US" altLang="zh-TW" sz="1200" dirty="0"/>
                        <a:t>Range multiplier</a:t>
                      </a:r>
                    </a:p>
                    <a:p>
                      <a:pPr algn="ctr"/>
                      <a:r>
                        <a:rPr lang="en-US" altLang="zh-TW" sz="1050" b="0" dirty="0"/>
                        <a:t>(approximate)</a:t>
                      </a:r>
                      <a:endParaRPr lang="zh-TW" altLang="en-US" sz="1050" b="0" dirty="0"/>
                    </a:p>
                  </a:txBody>
                  <a:tcPr>
                    <a:solidFill>
                      <a:srgbClr val="0070C0"/>
                    </a:solidFill>
                  </a:tcPr>
                </a:tc>
                <a:tc>
                  <a:txBody>
                    <a:bodyPr/>
                    <a:lstStyle/>
                    <a:p>
                      <a:pPr algn="ctr"/>
                      <a:endParaRPr lang="en-US" altLang="zh-TW" sz="1200" dirty="0"/>
                    </a:p>
                    <a:p>
                      <a:pPr algn="ctr"/>
                      <a:r>
                        <a:rPr lang="en-US" altLang="zh-TW" sz="1200" dirty="0"/>
                        <a:t>PDU Length</a:t>
                      </a:r>
                      <a:endParaRPr lang="zh-TW" altLang="en-US" sz="1200" dirty="0"/>
                    </a:p>
                  </a:txBody>
                  <a:tcPr>
                    <a:solidFill>
                      <a:srgbClr val="0070C0"/>
                    </a:solidFill>
                  </a:tcPr>
                </a:tc>
                <a:tc>
                  <a:txBody>
                    <a:bodyPr/>
                    <a:lstStyle/>
                    <a:p>
                      <a:pPr algn="ctr"/>
                      <a:endParaRPr lang="en-US" altLang="zh-TW" sz="1200" dirty="0"/>
                    </a:p>
                    <a:p>
                      <a:pPr algn="ctr"/>
                      <a:r>
                        <a:rPr lang="en-US" altLang="zh-TW" sz="1200" dirty="0"/>
                        <a:t>Minimum packet time</a:t>
                      </a:r>
                      <a:endParaRPr lang="zh-TW" altLang="en-US" sz="1200" dirty="0"/>
                    </a:p>
                  </a:txBody>
                  <a:tcPr>
                    <a:solidFill>
                      <a:srgbClr val="0070C0"/>
                    </a:solidFill>
                  </a:tcPr>
                </a:tc>
                <a:tc>
                  <a:txBody>
                    <a:bodyPr/>
                    <a:lstStyle/>
                    <a:p>
                      <a:pPr algn="ctr"/>
                      <a:endParaRPr lang="en-US" altLang="zh-TW" sz="1200" dirty="0"/>
                    </a:p>
                    <a:p>
                      <a:pPr algn="ctr"/>
                      <a:r>
                        <a:rPr lang="en-US" altLang="zh-TW" sz="1200" dirty="0"/>
                        <a:t>Maximum packet time</a:t>
                      </a:r>
                      <a:endParaRPr lang="zh-TW" altLang="en-US" sz="1200" dirty="0"/>
                    </a:p>
                  </a:txBody>
                  <a:tcPr>
                    <a:solidFill>
                      <a:srgbClr val="0070C0"/>
                    </a:solidFill>
                  </a:tcPr>
                </a:tc>
                <a:tc>
                  <a:txBody>
                    <a:bodyPr/>
                    <a:lstStyle/>
                    <a:p>
                      <a:pPr algn="ctr"/>
                      <a:endParaRPr lang="en-US" altLang="zh-TW" sz="1200" dirty="0"/>
                    </a:p>
                    <a:p>
                      <a:pPr algn="ctr"/>
                      <a:r>
                        <a:rPr lang="en-US" altLang="zh-TW" sz="1200" dirty="0"/>
                        <a:t>Maximum throughput</a:t>
                      </a:r>
                      <a:endParaRPr lang="zh-TW" altLang="en-US" sz="1200" dirty="0"/>
                    </a:p>
                  </a:txBody>
                  <a:tcPr>
                    <a:solidFill>
                      <a:srgbClr val="0070C0"/>
                    </a:solidFill>
                  </a:tcPr>
                </a:tc>
                <a:extLst>
                  <a:ext uri="{0D108BD9-81ED-4DB2-BD59-A6C34878D82A}">
                    <a16:rowId xmlns:a16="http://schemas.microsoft.com/office/drawing/2014/main" val="4282411560"/>
                  </a:ext>
                </a:extLst>
              </a:tr>
              <a:tr h="645160">
                <a:tc>
                  <a:txBody>
                    <a:bodyPr/>
                    <a:lstStyle/>
                    <a:p>
                      <a:pPr algn="ctr"/>
                      <a:endParaRPr lang="en-US" altLang="zh-TW" sz="1200" dirty="0"/>
                    </a:p>
                    <a:p>
                      <a:pPr algn="ctr"/>
                      <a:r>
                        <a:rPr lang="en-US" altLang="zh-TW" sz="1200" dirty="0"/>
                        <a:t>1M</a:t>
                      </a:r>
                      <a:endParaRPr lang="zh-TW" altLang="en-US" sz="1200" dirty="0"/>
                    </a:p>
                  </a:txBody>
                  <a:tcPr/>
                </a:tc>
                <a:tc>
                  <a:txBody>
                    <a:bodyPr/>
                    <a:lstStyle/>
                    <a:p>
                      <a:pPr algn="ctr"/>
                      <a:endParaRPr lang="en-US" altLang="zh-TW" sz="1200" dirty="0"/>
                    </a:p>
                    <a:p>
                      <a:pPr algn="ctr"/>
                      <a:r>
                        <a:rPr lang="en-US" altLang="zh-TW" sz="1200" dirty="0"/>
                        <a:t>1 M symbols/s</a:t>
                      </a:r>
                      <a:endParaRPr lang="zh-TW" altLang="en-US" sz="1200" dirty="0"/>
                    </a:p>
                  </a:txBody>
                  <a:tcPr/>
                </a:tc>
                <a:tc>
                  <a:txBody>
                    <a:bodyPr/>
                    <a:lstStyle/>
                    <a:p>
                      <a:pPr algn="ctr"/>
                      <a:endParaRPr lang="en-US" altLang="zh-TW" sz="1200" dirty="0"/>
                    </a:p>
                    <a:p>
                      <a:pPr algn="ctr"/>
                      <a:r>
                        <a:rPr lang="en-US" altLang="zh-TW" sz="1200" dirty="0"/>
                        <a:t>CRC</a:t>
                      </a:r>
                      <a:endParaRPr lang="zh-TW" altLang="en-US" sz="1200" dirty="0"/>
                    </a:p>
                  </a:txBody>
                  <a:tcPr/>
                </a:tc>
                <a:tc>
                  <a:txBody>
                    <a:bodyPr/>
                    <a:lstStyle/>
                    <a:p>
                      <a:pPr algn="ctr"/>
                      <a:endParaRPr lang="en-US" altLang="zh-TW" sz="1200" dirty="0"/>
                    </a:p>
                    <a:p>
                      <a:pPr algn="ctr"/>
                      <a:r>
                        <a:rPr lang="en-US" altLang="zh-TW" sz="1200" dirty="0"/>
                        <a:t>1 x</a:t>
                      </a:r>
                      <a:endParaRPr lang="zh-TW" altLang="en-US" sz="1200" dirty="0"/>
                    </a:p>
                  </a:txBody>
                  <a:tcPr/>
                </a:tc>
                <a:tc>
                  <a:txBody>
                    <a:bodyPr/>
                    <a:lstStyle/>
                    <a:p>
                      <a:pPr algn="ctr"/>
                      <a:endParaRPr lang="en-US" altLang="zh-TW" sz="1200" dirty="0"/>
                    </a:p>
                    <a:p>
                      <a:pPr algn="ctr"/>
                      <a:r>
                        <a:rPr lang="en-US" altLang="zh-TW" sz="1200" dirty="0"/>
                        <a:t>0 - 257 B</a:t>
                      </a:r>
                      <a:endParaRPr lang="zh-TW" altLang="en-US" sz="1200" dirty="0"/>
                    </a:p>
                  </a:txBody>
                  <a:tcPr/>
                </a:tc>
                <a:tc>
                  <a:txBody>
                    <a:bodyPr/>
                    <a:lstStyle/>
                    <a:p>
                      <a:pPr algn="ctr"/>
                      <a:endParaRPr lang="en-US" altLang="zh-TW" sz="1200" dirty="0"/>
                    </a:p>
                    <a:p>
                      <a:pPr algn="ctr"/>
                      <a:r>
                        <a:rPr lang="en-US" altLang="zh-TW" sz="1200" dirty="0"/>
                        <a:t>80 µs</a:t>
                      </a:r>
                      <a:endParaRPr lang="zh-TW" altLang="en-US" sz="1200" dirty="0"/>
                    </a:p>
                  </a:txBody>
                  <a:tcPr/>
                </a:tc>
                <a:tc>
                  <a:txBody>
                    <a:bodyPr/>
                    <a:lstStyle/>
                    <a:p>
                      <a:pPr algn="ctr"/>
                      <a:endParaRPr lang="en-US" altLang="zh-TW" sz="1200" dirty="0"/>
                    </a:p>
                    <a:p>
                      <a:pPr algn="ctr"/>
                      <a:r>
                        <a:rPr lang="en-US" altLang="zh-TW" sz="1200" dirty="0"/>
                        <a:t>2.12 ms</a:t>
                      </a:r>
                      <a:endParaRPr lang="zh-TW" altLang="en-US" sz="1200" dirty="0"/>
                    </a:p>
                  </a:txBody>
                  <a:tcPr/>
                </a:tc>
                <a:tc>
                  <a:txBody>
                    <a:bodyPr/>
                    <a:lstStyle/>
                    <a:p>
                      <a:pPr algn="ctr"/>
                      <a:endParaRPr lang="en-US" altLang="zh-TW" sz="1200" dirty="0"/>
                    </a:p>
                    <a:p>
                      <a:pPr algn="ctr"/>
                      <a:r>
                        <a:rPr lang="en-US" altLang="zh-TW" sz="1200" dirty="0"/>
                        <a:t>800 kbps</a:t>
                      </a:r>
                      <a:endParaRPr lang="zh-TW" altLang="en-US" sz="1200" dirty="0"/>
                    </a:p>
                  </a:txBody>
                  <a:tcPr/>
                </a:tc>
                <a:extLst>
                  <a:ext uri="{0D108BD9-81ED-4DB2-BD59-A6C34878D82A}">
                    <a16:rowId xmlns:a16="http://schemas.microsoft.com/office/drawing/2014/main" val="2976306186"/>
                  </a:ext>
                </a:extLst>
              </a:tr>
              <a:tr h="645160">
                <a:tc>
                  <a:txBody>
                    <a:bodyPr/>
                    <a:lstStyle/>
                    <a:p>
                      <a:pPr algn="ctr"/>
                      <a:endParaRPr lang="en-US" altLang="zh-TW" sz="1200" dirty="0"/>
                    </a:p>
                    <a:p>
                      <a:pPr algn="ctr"/>
                      <a:r>
                        <a:rPr lang="en-US" altLang="zh-TW" sz="1200" dirty="0"/>
                        <a:t>2M</a:t>
                      </a:r>
                      <a:endParaRPr lang="zh-TW" altLang="en-US" sz="1200" dirty="0"/>
                    </a:p>
                  </a:txBody>
                  <a:tcPr/>
                </a:tc>
                <a:tc>
                  <a:txBody>
                    <a:bodyPr/>
                    <a:lstStyle/>
                    <a:p>
                      <a:pPr algn="ctr"/>
                      <a:endParaRPr lang="en-US" altLang="zh-TW"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t>1 M symbols/s</a:t>
                      </a:r>
                      <a:endParaRPr lang="zh-TW" altLang="en-US" sz="1200" dirty="0"/>
                    </a:p>
                    <a:p>
                      <a:pPr algn="ctr"/>
                      <a:endParaRPr lang="zh-TW" altLang="en-US" sz="1200" dirty="0"/>
                    </a:p>
                  </a:txBody>
                  <a:tcPr/>
                </a:tc>
                <a:tc>
                  <a:txBody>
                    <a:bodyPr/>
                    <a:lstStyle/>
                    <a:p>
                      <a:pPr algn="ctr"/>
                      <a:endParaRPr lang="en-US" altLang="zh-TW" sz="1200" dirty="0"/>
                    </a:p>
                    <a:p>
                      <a:pPr algn="ctr"/>
                      <a:r>
                        <a:rPr lang="en-US" altLang="zh-TW" sz="1200" dirty="0"/>
                        <a:t>CRC</a:t>
                      </a:r>
                      <a:endParaRPr lang="zh-TW" altLang="en-US" sz="1200" dirty="0"/>
                    </a:p>
                    <a:p>
                      <a:pPr algn="ctr"/>
                      <a:endParaRPr lang="zh-TW" altLang="en-US" sz="1200" dirty="0"/>
                    </a:p>
                  </a:txBody>
                  <a:tcPr/>
                </a:tc>
                <a:tc>
                  <a:txBody>
                    <a:bodyPr/>
                    <a:lstStyle/>
                    <a:p>
                      <a:pPr algn="ctr"/>
                      <a:endParaRPr lang="en-US" altLang="zh-TW" sz="1200" dirty="0"/>
                    </a:p>
                    <a:p>
                      <a:pPr algn="ctr"/>
                      <a:r>
                        <a:rPr lang="en-US" altLang="zh-TW" sz="1200" dirty="0"/>
                        <a:t>0.8 x</a:t>
                      </a:r>
                      <a:endParaRPr lang="zh-TW" altLang="en-US" sz="1200" dirty="0"/>
                    </a:p>
                  </a:txBody>
                  <a:tcPr/>
                </a:tc>
                <a:tc>
                  <a:txBody>
                    <a:bodyPr/>
                    <a:lstStyle/>
                    <a:p>
                      <a:pPr algn="ctr"/>
                      <a:endParaRPr lang="en-US" altLang="zh-TW" sz="1200" dirty="0"/>
                    </a:p>
                    <a:p>
                      <a:pPr algn="ctr"/>
                      <a:r>
                        <a:rPr lang="en-US" altLang="zh-TW" sz="1200" dirty="0"/>
                        <a:t>0 - 257 B</a:t>
                      </a:r>
                      <a:endParaRPr lang="zh-TW" altLang="en-US" sz="1200" dirty="0"/>
                    </a:p>
                  </a:txBody>
                  <a:tcPr/>
                </a:tc>
                <a:tc>
                  <a:txBody>
                    <a:bodyPr/>
                    <a:lstStyle/>
                    <a:p>
                      <a:pPr algn="ctr"/>
                      <a:endParaRPr lang="en-US" altLang="zh-TW" sz="1200" dirty="0"/>
                    </a:p>
                    <a:p>
                      <a:pPr algn="ctr"/>
                      <a:r>
                        <a:rPr lang="en-US" altLang="zh-TW" sz="1200" dirty="0"/>
                        <a:t>44 µs</a:t>
                      </a:r>
                      <a:endParaRPr lang="zh-TW" altLang="en-US" sz="1200" dirty="0"/>
                    </a:p>
                  </a:txBody>
                  <a:tcPr/>
                </a:tc>
                <a:tc>
                  <a:txBody>
                    <a:bodyPr/>
                    <a:lstStyle/>
                    <a:p>
                      <a:pPr algn="ctr"/>
                      <a:endParaRPr lang="en-US" altLang="zh-TW" sz="1200" dirty="0"/>
                    </a:p>
                    <a:p>
                      <a:pPr algn="ctr"/>
                      <a:r>
                        <a:rPr lang="en-US" altLang="zh-TW" sz="1200" dirty="0"/>
                        <a:t>1.064 ms</a:t>
                      </a:r>
                      <a:endParaRPr lang="zh-TW" altLang="en-US" sz="1200" dirty="0"/>
                    </a:p>
                  </a:txBody>
                  <a:tcPr/>
                </a:tc>
                <a:tc>
                  <a:txBody>
                    <a:bodyPr/>
                    <a:lstStyle/>
                    <a:p>
                      <a:pPr algn="ctr"/>
                      <a:endParaRPr lang="en-US" altLang="zh-TW" sz="1200" dirty="0"/>
                    </a:p>
                    <a:p>
                      <a:pPr algn="ctr"/>
                      <a:r>
                        <a:rPr lang="en-US" altLang="zh-TW" sz="1200" dirty="0"/>
                        <a:t>1438 kbps</a:t>
                      </a:r>
                      <a:endParaRPr lang="zh-TW" altLang="en-US" sz="1200" dirty="0"/>
                    </a:p>
                  </a:txBody>
                  <a:tcPr/>
                </a:tc>
                <a:extLst>
                  <a:ext uri="{0D108BD9-81ED-4DB2-BD59-A6C34878D82A}">
                    <a16:rowId xmlns:a16="http://schemas.microsoft.com/office/drawing/2014/main" val="1175467833"/>
                  </a:ext>
                </a:extLst>
              </a:tr>
            </a:tbl>
          </a:graphicData>
        </a:graphic>
      </p:graphicFrame>
      <p:sp>
        <p:nvSpPr>
          <p:cNvPr id="8" name="Shape 624">
            <a:extLst>
              <a:ext uri="{FF2B5EF4-FFF2-40B4-BE49-F238E27FC236}">
                <a16:creationId xmlns:a16="http://schemas.microsoft.com/office/drawing/2014/main" id="{C3E04E5C-1DF3-4D9F-B9FE-C5A9D1B3AE97}"/>
              </a:ext>
            </a:extLst>
          </p:cNvPr>
          <p:cNvSpPr txBox="1">
            <a:spLocks noGrp="1"/>
          </p:cNvSpPr>
          <p:nvPr>
            <p:ph type="body" idx="1"/>
          </p:nvPr>
        </p:nvSpPr>
        <p:spPr>
          <a:xfrm>
            <a:off x="1150937" y="1313180"/>
            <a:ext cx="7307263" cy="3086100"/>
          </a:xfrm>
          <a:prstGeom prst="rect">
            <a:avLst/>
          </a:prstGeom>
        </p:spPr>
        <p:txBody>
          <a:bodyPr lIns="91425" tIns="91425" rIns="91425" bIns="91425" anchor="t" anchorCtr="0">
            <a:noAutofit/>
          </a:bodyPr>
          <a:lstStyle/>
          <a:p>
            <a:pPr marL="457200" lvl="0" indent="-381000" rtl="0">
              <a:spcBef>
                <a:spcPts val="0"/>
              </a:spcBef>
              <a:buSzPct val="100000"/>
            </a:pPr>
            <a:r>
              <a:rPr lang="en-US" altLang="zh-TW" sz="2400" dirty="0"/>
              <a:t>Comparison of 1M and 2M Bluetooth low energy PHYs</a:t>
            </a:r>
            <a:endParaRPr lang="zh-TW" sz="2400" dirty="0"/>
          </a:p>
        </p:txBody>
      </p:sp>
    </p:spTree>
    <p:extLst>
      <p:ext uri="{BB962C8B-B14F-4D97-AF65-F5344CB8AC3E}">
        <p14:creationId xmlns:p14="http://schemas.microsoft.com/office/powerpoint/2010/main" val="1477975841"/>
      </p:ext>
    </p:extLst>
  </p:cSld>
  <p:clrMapOvr>
    <a:masterClrMapping/>
  </p:clrMapOvr>
</p:sld>
</file>

<file path=ppt/theme/theme1.xml><?xml version="1.0" encoding="utf-8"?>
<a:theme xmlns:a="http://schemas.openxmlformats.org/drawingml/2006/main" name="Blends">
  <a:themeElements>
    <a:clrScheme name="default">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12792</Words>
  <Application>Microsoft Office PowerPoint</Application>
  <PresentationFormat>如螢幕大小 (16:9)</PresentationFormat>
  <Paragraphs>1197</Paragraphs>
  <Slides>136</Slides>
  <Notes>135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136</vt:i4>
      </vt:variant>
    </vt:vector>
  </HeadingPairs>
  <TitlesOfParts>
    <vt:vector size="145" baseType="lpstr">
      <vt:lpstr>Noto Sans Symbols</vt:lpstr>
      <vt:lpstr>Tahoma</vt:lpstr>
      <vt:lpstr>Calibri</vt:lpstr>
      <vt:lpstr>微軟正黑體</vt:lpstr>
      <vt:lpstr>lato</vt:lpstr>
      <vt:lpstr>Verdana</vt:lpstr>
      <vt:lpstr>Times New Roman</vt:lpstr>
      <vt:lpstr>Arial</vt:lpstr>
      <vt:lpstr>Blends</vt:lpstr>
      <vt:lpstr>Bluetooth</vt:lpstr>
      <vt:lpstr>Outline</vt:lpstr>
      <vt:lpstr>Overview(v2.0+EDR, v2.1+EDR)</vt:lpstr>
      <vt:lpstr>Bluetooth v2.0+EDR</vt:lpstr>
      <vt:lpstr>Bluetooth v2.1+EDR</vt:lpstr>
      <vt:lpstr>Overview(v3.0)</vt:lpstr>
      <vt:lpstr>Bluetooth v3.0 + HS</vt:lpstr>
      <vt:lpstr>Bluetooth v3.0 + HS</vt:lpstr>
      <vt:lpstr>Bluetooth v3.0 + HS</vt:lpstr>
      <vt:lpstr>Bluetooth v3.0 + HS</vt:lpstr>
      <vt:lpstr>Bluetooth v3.0 + HS</vt:lpstr>
      <vt:lpstr>Overview(v4.0)</vt:lpstr>
      <vt:lpstr>Single mode v.s. Dual mode</vt:lpstr>
      <vt:lpstr>Single mode v.s. Dual mode</vt:lpstr>
      <vt:lpstr>Single mode v.s. Dual mode</vt:lpstr>
      <vt:lpstr>Single mode v.s. Dual mode</vt:lpstr>
      <vt:lpstr>Single mode v.s. Dual mode</vt:lpstr>
      <vt:lpstr>Bluetooth low energy</vt:lpstr>
      <vt:lpstr>Bluetooth low energy</vt:lpstr>
      <vt:lpstr>Bluetooth low energy</vt:lpstr>
      <vt:lpstr>Bluetooth low energy</vt:lpstr>
      <vt:lpstr>Bluetooth low energy</vt:lpstr>
      <vt:lpstr>Bluetooth low energy</vt:lpstr>
      <vt:lpstr>Bluetooth low energy</vt:lpstr>
      <vt:lpstr>Bluetooth low energy</vt:lpstr>
      <vt:lpstr>Bluetooth low energy</vt:lpstr>
      <vt:lpstr>Bluetooth low energy</vt:lpstr>
      <vt:lpstr>Bluetooth low energy</vt:lpstr>
      <vt:lpstr>Bluetooth v4.0</vt:lpstr>
      <vt:lpstr>Bluetooth low energy</vt:lpstr>
      <vt:lpstr>Bluetooth v4.0</vt:lpstr>
      <vt:lpstr>Overview(v4.1)</vt:lpstr>
      <vt:lpstr>Bluetooth v4.1</vt:lpstr>
      <vt:lpstr>1. Coexistence</vt:lpstr>
      <vt:lpstr>2. Smart connectivity</vt:lpstr>
      <vt:lpstr>3. Improved Data Transfer</vt:lpstr>
      <vt:lpstr>3. Improved Data Transfer</vt:lpstr>
      <vt:lpstr>Overview(v4.2)</vt:lpstr>
      <vt:lpstr>IoT Capabilities</vt:lpstr>
      <vt:lpstr>Security</vt:lpstr>
      <vt:lpstr>Speed</vt:lpstr>
      <vt:lpstr>IPSP: Internet Protocol Support Profile</vt:lpstr>
      <vt:lpstr>PowerPoint 簡報</vt:lpstr>
      <vt:lpstr>ATT: Attribute Protocol</vt:lpstr>
      <vt:lpstr>ATT: Attribute Protocol</vt:lpstr>
      <vt:lpstr>ATT - Handle</vt:lpstr>
      <vt:lpstr>ATT - Type</vt:lpstr>
      <vt:lpstr>ATT - Value</vt:lpstr>
      <vt:lpstr>Attributes represented </vt:lpstr>
      <vt:lpstr>GATT: Generic Attribute Profile</vt:lpstr>
      <vt:lpstr>GATT: Generic Attribute Profile</vt:lpstr>
      <vt:lpstr>GATT: Generic Attribute Profile</vt:lpstr>
      <vt:lpstr>GATT - Client</vt:lpstr>
      <vt:lpstr>GATT - Server</vt:lpstr>
      <vt:lpstr>IPSS(Internet Protocol Support Service)</vt:lpstr>
      <vt:lpstr>GAP: Generic Access profile</vt:lpstr>
      <vt:lpstr>GAP: Generic Access profile</vt:lpstr>
      <vt:lpstr>GAP: Generic Access profile</vt:lpstr>
      <vt:lpstr>GAP: Generic Access profile</vt:lpstr>
      <vt:lpstr>GAP: Generic Access profile</vt:lpstr>
      <vt:lpstr>GAP: Generic Access profile</vt:lpstr>
      <vt:lpstr>GAP: Generic Access profile</vt:lpstr>
      <vt:lpstr>HPS (HTTP Proxy Service )</vt:lpstr>
      <vt:lpstr>HPS - Example</vt:lpstr>
      <vt:lpstr>HPS -  Error Codes</vt:lpstr>
      <vt:lpstr>HPS - Service Characteristics</vt:lpstr>
      <vt:lpstr>HPS - Service Characteristics</vt:lpstr>
      <vt:lpstr>HPS - URI Characteristic</vt:lpstr>
      <vt:lpstr>HPS - HTTP Headers Characteristic</vt:lpstr>
      <vt:lpstr>HPS - HTTP Entity Body Characteristic</vt:lpstr>
      <vt:lpstr>HPS - HTTP Control Point Characteristic</vt:lpstr>
      <vt:lpstr>HPS - HTTP Control Point Characteristic</vt:lpstr>
      <vt:lpstr>HPS -  HTTP Status Code Characteristic</vt:lpstr>
      <vt:lpstr>HPS -  HTTP Status Code Characteristic</vt:lpstr>
      <vt:lpstr>HPS - Connection Procedure</vt:lpstr>
      <vt:lpstr>HPS - The GATT exchange</vt:lpstr>
      <vt:lpstr> RESTful API</vt:lpstr>
      <vt:lpstr> RESTful API - Remarks</vt:lpstr>
      <vt:lpstr> RESTful API - Remarks</vt:lpstr>
      <vt:lpstr> RESTful API - Remarks</vt:lpstr>
      <vt:lpstr>RESTful API - Definitions for the Resources</vt:lpstr>
      <vt:lpstr>RESTful API - Definitions for the Resources (Request - discover nodes and list enabled nodes)</vt:lpstr>
      <vt:lpstr>RESTful API - Definitions for the Resources (Request - discover nodes and list enabled nodes)</vt:lpstr>
      <vt:lpstr>RESTful API - Definitions for the Resources (Responses - discover nodes and list enabled nodes)</vt:lpstr>
      <vt:lpstr>RESTful API - Definitions for the Resources (Responses - discover nodes and list enabled nodes)</vt:lpstr>
      <vt:lpstr>RESTful API - Definitions for the Resources (Responses - discover nodes and list enabled nodes)</vt:lpstr>
      <vt:lpstr>RESTful API - Definitions for the Resources (Requests - enabling and disabling of nodes)</vt:lpstr>
      <vt:lpstr>RESTful API - Definitions for the Resources (Responses - enabling and disabling of nodes)</vt:lpstr>
      <vt:lpstr>RESTful API - Definitions for the Resources (Requests - enabling and disabling of nodes)</vt:lpstr>
      <vt:lpstr>Application</vt:lpstr>
      <vt:lpstr>Overview(v5.0)</vt:lpstr>
      <vt:lpstr>Bluetooth v5.0</vt:lpstr>
      <vt:lpstr>Bluetooth v5.0</vt:lpstr>
      <vt:lpstr>Bluetooth v5.0</vt:lpstr>
      <vt:lpstr>A Choice of Three PHYs</vt:lpstr>
      <vt:lpstr>LE 1M </vt:lpstr>
      <vt:lpstr>LE 2M</vt:lpstr>
      <vt:lpstr>LE 2M</vt:lpstr>
      <vt:lpstr>LE 2M</vt:lpstr>
      <vt:lpstr>The LE Coded PHY</vt:lpstr>
      <vt:lpstr>The LE Coded PHY</vt:lpstr>
      <vt:lpstr>The LE Coded PHY</vt:lpstr>
      <vt:lpstr>The LE Coded PHY</vt:lpstr>
      <vt:lpstr>The LE Coded PHY</vt:lpstr>
      <vt:lpstr>The LE Coded PHY</vt:lpstr>
      <vt:lpstr>The LE Coded PHY</vt:lpstr>
      <vt:lpstr>The LE Coded PHY</vt:lpstr>
      <vt:lpstr>The LE Coded PHY</vt:lpstr>
      <vt:lpstr>The LE Coded PHY</vt:lpstr>
      <vt:lpstr>The LE Coded PHY</vt:lpstr>
      <vt:lpstr>The LE Coded PHY</vt:lpstr>
      <vt:lpstr>The LE Coded PHY</vt:lpstr>
      <vt:lpstr>The LE Coded PHY</vt:lpstr>
      <vt:lpstr>Comparing the Three PHYs</vt:lpstr>
      <vt:lpstr>Advertising Extensions</vt:lpstr>
      <vt:lpstr>Advertising Extensions</vt:lpstr>
      <vt:lpstr>Advertising Extensions</vt:lpstr>
      <vt:lpstr>Advertising Packet Chaining</vt:lpstr>
      <vt:lpstr>Secondary Advertising Packet</vt:lpstr>
      <vt:lpstr>Secondary Advertising Packet</vt:lpstr>
      <vt:lpstr>Secondary Advertising Packet</vt:lpstr>
      <vt:lpstr>Secondary Advertising Packet</vt:lpstr>
      <vt:lpstr>Periodic Advertising</vt:lpstr>
      <vt:lpstr>Periodic Advertising</vt:lpstr>
      <vt:lpstr>Periodic Advertising</vt:lpstr>
      <vt:lpstr>Periodic Advertising</vt:lpstr>
      <vt:lpstr>Reduced Contention and Duty Cycle</vt:lpstr>
      <vt:lpstr>Reduced Contention and Duty Cycle</vt:lpstr>
      <vt:lpstr>Slot Availability Masks</vt:lpstr>
      <vt:lpstr>Slot Availability Masks</vt:lpstr>
      <vt:lpstr>Slot Availability Masks</vt:lpstr>
      <vt:lpstr>Slot Availability Masks</vt:lpstr>
      <vt:lpstr>Improved Frequency Hopping</vt:lpstr>
      <vt:lpstr>The Significance of Bluetooth 5</vt:lpstr>
      <vt:lpstr>Conclude</vt:lpstr>
      <vt:lpstr>Rerfrence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dc:title>
  <cp:lastModifiedBy>seanloer</cp:lastModifiedBy>
  <cp:revision>295</cp:revision>
  <dcterms:modified xsi:type="dcterms:W3CDTF">2020-10-28T04:47:44Z</dcterms:modified>
</cp:coreProperties>
</file>