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63" r:id="rId2"/>
    <p:sldId id="393" r:id="rId3"/>
    <p:sldId id="394" r:id="rId4"/>
    <p:sldId id="396" r:id="rId5"/>
    <p:sldId id="400" r:id="rId6"/>
    <p:sldId id="401" r:id="rId7"/>
    <p:sldId id="395" r:id="rId8"/>
    <p:sldId id="397" r:id="rId9"/>
    <p:sldId id="398" r:id="rId10"/>
    <p:sldId id="399" r:id="rId11"/>
    <p:sldId id="40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A365D1"/>
    <a:srgbClr val="66FFFF"/>
    <a:srgbClr val="282923"/>
    <a:srgbClr val="E6E6E6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152" autoAdjust="0"/>
  </p:normalViewPr>
  <p:slideViewPr>
    <p:cSldViewPr>
      <p:cViewPr varScale="1">
        <p:scale>
          <a:sx n="78" d="100"/>
          <a:sy n="78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05D9D0B-AB05-402B-9CC0-6D72D08D52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FBB89A-021A-4FC1-AFDB-1EA9647128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10D6809-BA1E-4CD2-9D69-B64BB22179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4180963-1885-4228-ABEC-B24E1EE10B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8E89033A-61B3-471A-9A72-099A8C2084C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4F40DD-A580-469D-AF80-744EA3B95A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1B8C7E-7E1B-4CA5-9C3A-A8FE4BB0D3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10AFC8-7E22-4A27-B5E2-0889A121004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94A695D-EF41-4381-B406-076DF140D2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85C27F1-9076-45C1-AB0B-E098C5B9E3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30CBE32-98B8-4D87-9ED7-62C9C3207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1AE01F6A-3594-48D9-9C19-BEB5B46334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新細明體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新細明體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新細明體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新細明體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b_logo(small-1)">
            <a:extLst>
              <a:ext uri="{FF2B5EF4-FFF2-40B4-BE49-F238E27FC236}">
                <a16:creationId xmlns:a16="http://schemas.microsoft.com/office/drawing/2014/main" id="{02704057-E7EC-4813-9D4C-789EDCAE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90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4A23B92-EB7C-40A4-BB5F-040A9864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237288"/>
            <a:ext cx="2411412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/>
              <a:t>&lt;&lt;ADOdotNET.ppt&gt;&gt;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5125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DF442B-83B0-4DF1-AC01-BB9F4C8955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18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FBB039-56D4-4833-963C-62D6445A18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30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7407BC-4F51-4666-84A5-32D217C6BB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133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6C2C12-A9BA-4224-9C64-06F7A53AC3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980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1ED71D-B73C-4900-BF62-C687AAB54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571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8F7850-474C-45B5-A9AF-3C896F9A68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67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0BA1660-F32F-4E3F-85BF-149F7A4DAC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1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EE4E2B9-FB85-4558-8F92-30566C3F95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283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911273-BF8A-4779-B5F9-3B15A71192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41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74E11D-CDF1-4873-93E4-8F1863F7D0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14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7C384A-4532-47E6-ACA0-AA390FE8F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71BA7D-4767-48AE-8C41-3A792AD2F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28" name="Picture 4" descr="db_logo(small-1)">
            <a:extLst>
              <a:ext uri="{FF2B5EF4-FFF2-40B4-BE49-F238E27FC236}">
                <a16:creationId xmlns:a16="http://schemas.microsoft.com/office/drawing/2014/main" id="{AF01D787-B98A-457A-BD8D-C38C0B12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390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5">
            <a:extLst>
              <a:ext uri="{FF2B5EF4-FFF2-40B4-BE49-F238E27FC236}">
                <a16:creationId xmlns:a16="http://schemas.microsoft.com/office/drawing/2014/main" id="{D4B93E32-0E47-434C-A225-7872E19F74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標楷體" panose="03000509000000000000" pitchFamily="65" charset="-120"/>
              </a:defRPr>
            </a:lvl1pPr>
          </a:lstStyle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fld id="{274D2006-80ED-42B1-B24E-E538B98DCA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1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 Example</a:t>
            </a:r>
            <a:endParaRPr lang="zh-TW" altLang="en-US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03325"/>
            <a:ext cx="8229600" cy="748680"/>
          </a:xfrm>
        </p:spPr>
        <p:txBody>
          <a:bodyPr/>
          <a:lstStyle/>
          <a:p>
            <a:pPr eaLnBrk="1" hangingPunct="1"/>
            <a:r>
              <a:rPr lang="zh-TW" altLang="en-US" dirty="0"/>
              <a:t>心情留言板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1539B3-017A-475C-851B-F6B16AFA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58375"/>
            <a:ext cx="6060854" cy="44249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10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</a:t>
            </a:r>
            <a:r>
              <a:rPr lang="zh-TW" altLang="en-US" dirty="0"/>
              <a:t> 說明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8229600" cy="447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請同學自行從五個題目中挑選一題來製作</a:t>
            </a:r>
            <a:endParaRPr lang="en-US" altLang="zh-TW" dirty="0"/>
          </a:p>
          <a:p>
            <a:pPr eaLnBrk="1" hangingPunct="1"/>
            <a:r>
              <a:rPr lang="zh-TW" altLang="en-US" dirty="0"/>
              <a:t>繳交方式為網路大學繳交，繳交期限日為</a:t>
            </a:r>
            <a:r>
              <a:rPr lang="en-US" altLang="zh-TW" dirty="0"/>
              <a:t>5/8(</a:t>
            </a:r>
            <a:r>
              <a:rPr lang="zh-TW" altLang="en-US" dirty="0"/>
              <a:t>日</a:t>
            </a:r>
            <a:r>
              <a:rPr lang="en-US" altLang="zh-TW" dirty="0"/>
              <a:t>) 23:59</a:t>
            </a:r>
            <a:r>
              <a:rPr lang="zh-TW" altLang="en-US" dirty="0"/>
              <a:t>前。</a:t>
            </a:r>
            <a:endParaRPr lang="en-US" altLang="zh-TW" dirty="0"/>
          </a:p>
          <a:p>
            <a:pPr eaLnBrk="1" hangingPunct="1"/>
            <a:r>
              <a:rPr lang="zh-TW" altLang="en-US" dirty="0"/>
              <a:t>繳交的檔案要包含程式和</a:t>
            </a:r>
            <a:r>
              <a:rPr lang="en-US" altLang="zh-TW" dirty="0"/>
              <a:t>database</a:t>
            </a:r>
            <a:r>
              <a:rPr lang="zh-TW" altLang="en-US" dirty="0"/>
              <a:t>。</a:t>
            </a:r>
            <a:endParaRPr lang="en-US" altLang="zh-TW" dirty="0"/>
          </a:p>
          <a:p>
            <a:pPr eaLnBrk="1" hangingPunct="1"/>
            <a:r>
              <a:rPr lang="zh-TW" altLang="en-US" dirty="0"/>
              <a:t>評分方式</a:t>
            </a:r>
            <a:r>
              <a:rPr lang="en-US" altLang="zh-TW" dirty="0"/>
              <a:t>:</a:t>
            </a:r>
          </a:p>
          <a:p>
            <a:pPr lvl="1" eaLnBrk="1" hangingPunct="1"/>
            <a:r>
              <a:rPr lang="zh-TW" altLang="en-US" dirty="0"/>
              <a:t>資料庫 </a:t>
            </a:r>
            <a:r>
              <a:rPr lang="en-US" altLang="zh-TW" dirty="0"/>
              <a:t>(35%)</a:t>
            </a:r>
          </a:p>
          <a:p>
            <a:pPr lvl="1" eaLnBrk="1" hangingPunct="1"/>
            <a:r>
              <a:rPr lang="zh-TW" altLang="en-US" dirty="0"/>
              <a:t>外觀 </a:t>
            </a:r>
            <a:r>
              <a:rPr lang="en-US" altLang="zh-TW" dirty="0"/>
              <a:t>(15%)</a:t>
            </a:r>
          </a:p>
          <a:p>
            <a:pPr lvl="1" eaLnBrk="1" hangingPunct="1"/>
            <a:r>
              <a:rPr lang="zh-TW" altLang="en-US" dirty="0"/>
              <a:t>功能 </a:t>
            </a:r>
            <a:r>
              <a:rPr lang="en-US" altLang="zh-TW" dirty="0"/>
              <a:t>(50%)</a:t>
            </a:r>
          </a:p>
        </p:txBody>
      </p:sp>
    </p:spTree>
    <p:extLst>
      <p:ext uri="{BB962C8B-B14F-4D97-AF65-F5344CB8AC3E}">
        <p14:creationId xmlns:p14="http://schemas.microsoft.com/office/powerpoint/2010/main" val="44840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11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  <a:r>
              <a:rPr lang="zh-TW" altLang="en-US" dirty="0"/>
              <a:t>注意事項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8229600" cy="447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Demo </a:t>
            </a:r>
            <a:r>
              <a:rPr lang="zh-TW" altLang="en-US" dirty="0"/>
              <a:t>時，建議使用自己的設備筆電、遠端、</a:t>
            </a:r>
            <a:r>
              <a:rPr lang="en-US" altLang="zh-TW" dirty="0"/>
              <a:t>……</a:t>
            </a:r>
            <a:r>
              <a:rPr lang="zh-TW" altLang="en-US" dirty="0"/>
              <a:t>等。</a:t>
            </a:r>
          </a:p>
          <a:p>
            <a:pPr eaLnBrk="1" hangingPunct="1"/>
            <a:r>
              <a:rPr lang="zh-TW" altLang="en-US" dirty="0"/>
              <a:t>如需使用實驗室的電腦，請在</a:t>
            </a:r>
            <a:r>
              <a:rPr lang="en-US" altLang="zh-TW" dirty="0"/>
              <a:t>Demo</a:t>
            </a:r>
            <a:r>
              <a:rPr lang="zh-TW" altLang="en-US" dirty="0"/>
              <a:t>前，先自行跟助教約時間，來進行設定。</a:t>
            </a:r>
          </a:p>
        </p:txBody>
      </p:sp>
    </p:spTree>
    <p:extLst>
      <p:ext uri="{BB962C8B-B14F-4D97-AF65-F5344CB8AC3E}">
        <p14:creationId xmlns:p14="http://schemas.microsoft.com/office/powerpoint/2010/main" val="7878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2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排版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780928"/>
            <a:ext cx="8229600" cy="3024336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i="1" dirty="0">
                <a:solidFill>
                  <a:schemeClr val="bg1"/>
                </a:solidFill>
              </a:rPr>
              <a:t>&lt;</a:t>
            </a:r>
            <a:r>
              <a:rPr lang="en-US" altLang="zh-TW" sz="1600" b="1" i="1" dirty="0">
                <a:solidFill>
                  <a:srgbClr val="FF0000"/>
                </a:solidFill>
              </a:rPr>
              <a:t>head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title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  <a:r>
              <a:rPr lang="zh-TW" altLang="en-US" sz="1600" b="1" i="1" dirty="0">
                <a:solidFill>
                  <a:schemeClr val="bg1"/>
                </a:solidFill>
              </a:rPr>
              <a:t>心情留言板</a:t>
            </a:r>
            <a:r>
              <a:rPr lang="en-US" altLang="zh-TW" sz="1600" b="1" i="1" dirty="0">
                <a:solidFill>
                  <a:schemeClr val="bg1"/>
                </a:solidFill>
              </a:rPr>
              <a:t>(Home)&lt;/</a:t>
            </a:r>
            <a:r>
              <a:rPr lang="en-US" altLang="zh-TW" sz="1600" b="1" i="1" dirty="0">
                <a:solidFill>
                  <a:srgbClr val="FF0000"/>
                </a:solidFill>
              </a:rPr>
              <a:t>title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meta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00FF00"/>
                </a:solidFill>
              </a:rPr>
              <a:t>charset</a:t>
            </a:r>
            <a:r>
              <a:rPr lang="en-US" altLang="zh-TW" sz="1600" b="1" i="1" dirty="0">
                <a:solidFill>
                  <a:schemeClr val="bg1"/>
                </a:solidFill>
              </a:rPr>
              <a:t>="utf-8"&gt;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meta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00FF00"/>
                </a:solidFill>
              </a:rPr>
              <a:t>name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viewport</a:t>
            </a:r>
            <a:r>
              <a:rPr lang="en-US" altLang="zh-TW" sz="1600" b="1" i="1" dirty="0">
                <a:solidFill>
                  <a:schemeClr val="bg1"/>
                </a:solidFill>
              </a:rPr>
              <a:t>" </a:t>
            </a:r>
            <a:r>
              <a:rPr lang="en-US" altLang="zh-TW" sz="1600" b="1" i="1" dirty="0">
                <a:solidFill>
                  <a:srgbClr val="00FF00"/>
                </a:solidFill>
              </a:rPr>
              <a:t>content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width=device-width, initial-scale=1</a:t>
            </a:r>
            <a:r>
              <a:rPr lang="en-US" altLang="zh-TW" sz="1600" b="1" i="1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link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 err="1">
                <a:solidFill>
                  <a:srgbClr val="00FF00"/>
                </a:solidFill>
              </a:rPr>
              <a:t>rel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stylesheet</a:t>
            </a:r>
            <a:r>
              <a:rPr lang="en-US" altLang="zh-TW" sz="1600" b="1" i="1" dirty="0">
                <a:solidFill>
                  <a:schemeClr val="bg1"/>
                </a:solidFill>
              </a:rPr>
              <a:t>" </a:t>
            </a:r>
            <a:r>
              <a:rPr lang="en-US" altLang="zh-TW" sz="1600" b="1" i="1" dirty="0" err="1">
                <a:solidFill>
                  <a:srgbClr val="00FF00"/>
                </a:solidFill>
              </a:rPr>
              <a:t>href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https://maxcdn.bootstrapcdn.com/bootstrap/3.4.1/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css</a:t>
            </a:r>
            <a:r>
              <a:rPr lang="en-US" altLang="zh-TW" sz="1600" b="1" i="1" dirty="0">
                <a:solidFill>
                  <a:srgbClr val="FFFF00"/>
                </a:solidFill>
              </a:rPr>
              <a:t>/bootstrap.min.css</a:t>
            </a:r>
            <a:r>
              <a:rPr lang="en-US" altLang="zh-TW" sz="1600" b="1" i="1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script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 err="1">
                <a:solidFill>
                  <a:srgbClr val="00FF00"/>
                </a:solidFill>
              </a:rPr>
              <a:t>src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https://ajax.googleapis.com/ajax/libs/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jquery</a:t>
            </a:r>
            <a:r>
              <a:rPr lang="en-US" altLang="zh-TW" sz="1600" b="1" i="1" dirty="0">
                <a:solidFill>
                  <a:srgbClr val="FFFF00"/>
                </a:solidFill>
              </a:rPr>
              <a:t>/3.5.1/jquery.min.js</a:t>
            </a:r>
            <a:r>
              <a:rPr lang="en-US" altLang="zh-TW" sz="1600" b="1" i="1" dirty="0">
                <a:solidFill>
                  <a:schemeClr val="bg1"/>
                </a:solidFill>
              </a:rPr>
              <a:t>"&gt;&lt;/</a:t>
            </a:r>
            <a:r>
              <a:rPr lang="en-US" altLang="zh-TW" sz="1600" b="1" i="1" dirty="0">
                <a:solidFill>
                  <a:srgbClr val="FF0000"/>
                </a:solidFill>
              </a:rPr>
              <a:t>script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&lt;</a:t>
            </a:r>
            <a:r>
              <a:rPr lang="en-US" altLang="zh-TW" sz="1600" b="1" i="1" dirty="0">
                <a:solidFill>
                  <a:srgbClr val="FF0000"/>
                </a:solidFill>
              </a:rPr>
              <a:t>script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 err="1">
                <a:solidFill>
                  <a:srgbClr val="00FF00"/>
                </a:solidFill>
              </a:rPr>
              <a:t>src</a:t>
            </a:r>
            <a:r>
              <a:rPr lang="en-US" altLang="zh-TW" sz="1600" b="1" i="1" dirty="0">
                <a:solidFill>
                  <a:schemeClr val="bg1"/>
                </a:solidFill>
              </a:rPr>
              <a:t>="</a:t>
            </a:r>
            <a:r>
              <a:rPr lang="en-US" altLang="zh-TW" sz="1600" b="1" i="1" dirty="0">
                <a:solidFill>
                  <a:srgbClr val="FFFF00"/>
                </a:solidFill>
              </a:rPr>
              <a:t>https://maxcdn.bootstrapcdn.com/bootstrap/3.4.1/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js</a:t>
            </a:r>
            <a:r>
              <a:rPr lang="en-US" altLang="zh-TW" sz="1600" b="1" i="1" dirty="0">
                <a:solidFill>
                  <a:srgbClr val="FFFF00"/>
                </a:solidFill>
              </a:rPr>
              <a:t>/bootstrap.min.js</a:t>
            </a:r>
            <a:r>
              <a:rPr lang="en-US" altLang="zh-TW" sz="1600" b="1" i="1" dirty="0">
                <a:solidFill>
                  <a:schemeClr val="bg1"/>
                </a:solidFill>
              </a:rPr>
              <a:t>"&gt;&lt;/</a:t>
            </a:r>
            <a:r>
              <a:rPr lang="en-US" altLang="zh-TW" sz="1600" b="1" i="1" dirty="0">
                <a:solidFill>
                  <a:srgbClr val="FF0000"/>
                </a:solidFill>
              </a:rPr>
              <a:t>script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&lt;/</a:t>
            </a:r>
            <a:r>
              <a:rPr lang="en-US" altLang="zh-TW" sz="1600" b="1" i="1" dirty="0">
                <a:solidFill>
                  <a:srgbClr val="FF0000"/>
                </a:solidFill>
              </a:rPr>
              <a:t>head</a:t>
            </a:r>
            <a:r>
              <a:rPr lang="en-US" altLang="zh-TW" sz="1600" b="1" i="1" dirty="0">
                <a:solidFill>
                  <a:schemeClr val="bg1"/>
                </a:solidFill>
              </a:rPr>
              <a:t>&gt;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5"/>
            <a:ext cx="7931224" cy="7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Bootstrap3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https://www.w3schools.com/bootstrap/</a:t>
            </a:r>
            <a:endParaRPr lang="en-US" altLang="zh-TW" dirty="0"/>
          </a:p>
          <a:p>
            <a:pPr marL="0" indent="0" eaLnBrk="1" hangingPunct="1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3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與</a:t>
            </a:r>
            <a:r>
              <a:rPr lang="en-US" altLang="zh-TW" dirty="0"/>
              <a:t>PHP</a:t>
            </a:r>
            <a:r>
              <a:rPr lang="zh-TW" altLang="en-US" dirty="0"/>
              <a:t>傳值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7931224" cy="5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8683" y="1512238"/>
            <a:ext cx="5706634" cy="4980240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i="1" dirty="0">
                <a:solidFill>
                  <a:schemeClr val="bg1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$</a:t>
            </a:r>
            <a:r>
              <a:rPr lang="en-US" altLang="zh-TW" b="1" i="1" dirty="0">
                <a:solidFill>
                  <a:schemeClr val="bg1"/>
                </a:solidFill>
              </a:rPr>
              <a:t>.</a:t>
            </a:r>
            <a:r>
              <a:rPr lang="en-US" altLang="zh-TW" b="1" i="1" dirty="0">
                <a:solidFill>
                  <a:srgbClr val="66FFFF"/>
                </a:solidFill>
              </a:rPr>
              <a:t>ajax</a:t>
            </a:r>
            <a:r>
              <a:rPr lang="en-US" altLang="zh-TW" b="1" i="1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type: </a:t>
            </a:r>
            <a:r>
              <a:rPr lang="en-US" altLang="zh-TW" b="1" i="1" dirty="0">
                <a:solidFill>
                  <a:srgbClr val="FFFF00"/>
                </a:solidFill>
              </a:rPr>
              <a:t>"POST"</a:t>
            </a:r>
            <a:r>
              <a:rPr lang="en-US" altLang="zh-TW" b="1" i="1" dirty="0">
                <a:solidFill>
                  <a:schemeClr val="bg1"/>
                </a:solidFill>
              </a:rPr>
              <a:t>, 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zh-TW" altLang="en-US" b="1" i="1" dirty="0">
                <a:solidFill>
                  <a:schemeClr val="bg2">
                    <a:lumMod val="75000"/>
                  </a:schemeClr>
                </a:solidFill>
              </a:rPr>
              <a:t>傳值方式有分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post &amp; get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url: </a:t>
            </a:r>
            <a:r>
              <a:rPr lang="en-US" altLang="zh-TW" b="1" i="1" dirty="0">
                <a:solidFill>
                  <a:srgbClr val="FFFF00"/>
                </a:solidFill>
              </a:rPr>
              <a:t>"</a:t>
            </a:r>
            <a:r>
              <a:rPr lang="en-US" altLang="zh-TW" b="1" i="1" dirty="0" err="1">
                <a:solidFill>
                  <a:srgbClr val="FFFF00"/>
                </a:solidFill>
              </a:rPr>
              <a:t>yourphp.php</a:t>
            </a:r>
            <a:r>
              <a:rPr lang="en-US" altLang="zh-TW" b="1" i="1" dirty="0">
                <a:solidFill>
                  <a:srgbClr val="FFFF00"/>
                </a:solidFill>
              </a:rPr>
              <a:t>" </a:t>
            </a:r>
            <a:r>
              <a:rPr lang="en-US" altLang="zh-TW" b="1" i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data:{ 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b="1" i="1" dirty="0">
                <a:solidFill>
                  <a:schemeClr val="bg2">
                    <a:lumMod val="75000"/>
                  </a:schemeClr>
                </a:solidFill>
              </a:rPr>
              <a:t>傳值設定</a:t>
            </a:r>
          </a:p>
          <a:p>
            <a:r>
              <a:rPr lang="zh-TW" altLang="en-US" b="1" i="1" dirty="0">
                <a:solidFill>
                  <a:schemeClr val="bg1"/>
                </a:solidFill>
              </a:rPr>
              <a:t>        </a:t>
            </a:r>
            <a:r>
              <a:rPr lang="en-US" altLang="zh-TW" b="1" i="1" dirty="0">
                <a:solidFill>
                  <a:schemeClr val="bg1"/>
                </a:solidFill>
              </a:rPr>
              <a:t>val1: </a:t>
            </a:r>
            <a:r>
              <a:rPr lang="en-US" altLang="zh-TW" b="1" i="1" dirty="0">
                <a:solidFill>
                  <a:srgbClr val="FFFF00"/>
                </a:solidFill>
              </a:rPr>
              <a:t>"..."</a:t>
            </a:r>
            <a:r>
              <a:rPr lang="en-US" altLang="zh-TW" b="1" i="1" dirty="0">
                <a:solidFill>
                  <a:schemeClr val="bg1"/>
                </a:solidFill>
              </a:rPr>
              <a:t> ,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  val2: </a:t>
            </a:r>
            <a:r>
              <a:rPr lang="en-US" altLang="zh-TW" b="1" i="1" dirty="0">
                <a:solidFill>
                  <a:srgbClr val="FFFF00"/>
                </a:solidFill>
              </a:rPr>
              <a:t>"..."</a:t>
            </a:r>
            <a:r>
              <a:rPr lang="en-US" altLang="zh-TW" b="1" i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</a:t>
            </a:r>
            <a:r>
              <a:rPr lang="en-US" altLang="zh-TW" b="1" i="1" dirty="0" err="1">
                <a:solidFill>
                  <a:schemeClr val="bg1"/>
                </a:solidFill>
              </a:rPr>
              <a:t>dataType</a:t>
            </a:r>
            <a:r>
              <a:rPr lang="en-US" altLang="zh-TW" b="1" i="1" dirty="0">
                <a:solidFill>
                  <a:schemeClr val="bg1"/>
                </a:solidFill>
              </a:rPr>
              <a:t>: </a:t>
            </a:r>
            <a:r>
              <a:rPr lang="en-US" altLang="zh-TW" b="1" i="1" dirty="0">
                <a:solidFill>
                  <a:srgbClr val="FFFF00"/>
                </a:solidFill>
              </a:rPr>
              <a:t>"JSON"</a:t>
            </a:r>
            <a:r>
              <a:rPr lang="en-US" altLang="zh-TW" b="1" i="1" dirty="0">
                <a:solidFill>
                  <a:schemeClr val="bg1"/>
                </a:solidFill>
              </a:rPr>
              <a:t>,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b="1" i="1" dirty="0">
                <a:solidFill>
                  <a:schemeClr val="bg2">
                    <a:lumMod val="75000"/>
                  </a:schemeClr>
                </a:solidFill>
              </a:rPr>
              <a:t>設定回傳型態</a:t>
            </a:r>
          </a:p>
          <a:p>
            <a:r>
              <a:rPr lang="zh-TW" altLang="en-US" b="1" i="1" dirty="0">
                <a:solidFill>
                  <a:schemeClr val="bg1"/>
                </a:solidFill>
              </a:rPr>
              <a:t>     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b="1" i="1" dirty="0">
                <a:solidFill>
                  <a:schemeClr val="bg2">
                    <a:lumMod val="75000"/>
                  </a:schemeClr>
                </a:solidFill>
              </a:rPr>
              <a:t>如果傳值成功時</a:t>
            </a:r>
          </a:p>
          <a:p>
            <a:r>
              <a:rPr lang="zh-TW" altLang="en-US" b="1" i="1" dirty="0">
                <a:solidFill>
                  <a:schemeClr val="bg1"/>
                </a:solidFill>
              </a:rPr>
              <a:t>      </a:t>
            </a:r>
            <a:r>
              <a:rPr lang="en-US" altLang="zh-TW" b="1" i="1" dirty="0" err="1">
                <a:solidFill>
                  <a:srgbClr val="00FF00"/>
                </a:solidFill>
              </a:rPr>
              <a:t>success</a:t>
            </a:r>
            <a:r>
              <a:rPr lang="en-US" altLang="zh-TW" b="1" i="1" dirty="0" err="1">
                <a:solidFill>
                  <a:schemeClr val="bg1"/>
                </a:solidFill>
              </a:rPr>
              <a:t>:</a:t>
            </a:r>
            <a:r>
              <a:rPr lang="en-US" altLang="zh-TW" b="1" i="1" dirty="0" err="1">
                <a:solidFill>
                  <a:srgbClr val="66FFFF"/>
                </a:solidFill>
              </a:rPr>
              <a:t>function</a:t>
            </a:r>
            <a:r>
              <a:rPr lang="en-US" altLang="zh-TW" b="1" i="1" dirty="0">
                <a:solidFill>
                  <a:schemeClr val="bg1"/>
                </a:solidFill>
              </a:rPr>
              <a:t>(</a:t>
            </a:r>
            <a:r>
              <a:rPr lang="en-US" altLang="zh-TW" b="1" i="1" dirty="0">
                <a:solidFill>
                  <a:srgbClr val="FFC000"/>
                </a:solidFill>
              </a:rPr>
              <a:t>data</a:t>
            </a:r>
            <a:r>
              <a:rPr lang="en-US" altLang="zh-TW" b="1" i="1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  </a:t>
            </a:r>
            <a:r>
              <a:rPr lang="en-US" altLang="zh-TW" b="1" i="1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b="1" i="1" dirty="0">
                <a:solidFill>
                  <a:schemeClr val="bg2">
                    <a:lumMod val="75000"/>
                  </a:schemeClr>
                </a:solidFill>
              </a:rPr>
              <a:t>如果傳值失敗時</a:t>
            </a:r>
          </a:p>
          <a:p>
            <a:r>
              <a:rPr lang="zh-TW" altLang="en-US" b="1" i="1" dirty="0">
                <a:solidFill>
                  <a:schemeClr val="bg1"/>
                </a:solidFill>
              </a:rPr>
              <a:t>      </a:t>
            </a:r>
            <a:r>
              <a:rPr lang="en-US" altLang="zh-TW" b="1" i="1" dirty="0" err="1">
                <a:solidFill>
                  <a:srgbClr val="00FF00"/>
                </a:solidFill>
              </a:rPr>
              <a:t>error</a:t>
            </a:r>
            <a:r>
              <a:rPr lang="en-US" altLang="zh-TW" b="1" i="1" dirty="0" err="1">
                <a:solidFill>
                  <a:schemeClr val="bg1"/>
                </a:solidFill>
              </a:rPr>
              <a:t>:</a:t>
            </a:r>
            <a:r>
              <a:rPr lang="en-US" altLang="zh-TW" b="1" i="1" dirty="0" err="1">
                <a:solidFill>
                  <a:srgbClr val="66FFFF"/>
                </a:solidFill>
              </a:rPr>
              <a:t>function</a:t>
            </a:r>
            <a:r>
              <a:rPr lang="en-US" altLang="zh-TW" b="1" i="1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  </a:t>
            </a:r>
            <a:r>
              <a:rPr lang="en-US" altLang="zh-TW" b="1" i="1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});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4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PHP</a:t>
            </a:r>
            <a:r>
              <a:rPr lang="zh-TW" altLang="en-US" dirty="0"/>
              <a:t>接值</a:t>
            </a:r>
            <a:r>
              <a:rPr lang="en-US" altLang="zh-TW" dirty="0"/>
              <a:t>&amp;</a:t>
            </a:r>
            <a:r>
              <a:rPr lang="zh-TW" altLang="en-US" dirty="0"/>
              <a:t>回傳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7931224" cy="5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8683" y="1988839"/>
            <a:ext cx="5706634" cy="3212906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i="1" dirty="0">
                <a:solidFill>
                  <a:schemeClr val="bg1"/>
                </a:solidFill>
              </a:rPr>
              <a:t>&lt;?</a:t>
            </a:r>
            <a:r>
              <a:rPr lang="en-US" altLang="zh-TW" b="1" i="1" dirty="0" err="1">
                <a:solidFill>
                  <a:schemeClr val="bg1"/>
                </a:solidFill>
              </a:rPr>
              <a:t>php</a:t>
            </a:r>
            <a:endParaRPr lang="en-US" altLang="zh-TW" b="1" i="1" dirty="0">
              <a:solidFill>
                <a:schemeClr val="bg1"/>
              </a:solidFill>
            </a:endParaRPr>
          </a:p>
          <a:p>
            <a:r>
              <a:rPr lang="en-US" altLang="zh-TW" b="1" i="1" dirty="0">
                <a:solidFill>
                  <a:schemeClr val="bg1"/>
                </a:solidFill>
              </a:rPr>
              <a:t>	$name </a:t>
            </a:r>
            <a:r>
              <a:rPr lang="en-US" altLang="zh-TW" b="1" i="1" dirty="0">
                <a:solidFill>
                  <a:srgbClr val="FF0000"/>
                </a:solidFill>
              </a:rPr>
              <a:t>=</a:t>
            </a:r>
            <a:r>
              <a:rPr lang="en-US" altLang="zh-TW" b="1" i="1" dirty="0">
                <a:solidFill>
                  <a:schemeClr val="bg1"/>
                </a:solidFill>
              </a:rPr>
              <a:t> $_POST[</a:t>
            </a:r>
            <a:r>
              <a:rPr lang="en-US" altLang="zh-TW" b="1" i="1" dirty="0">
                <a:solidFill>
                  <a:srgbClr val="FFFF00"/>
                </a:solidFill>
              </a:rPr>
              <a:t>"val1"</a:t>
            </a:r>
            <a:r>
              <a:rPr lang="en-US" altLang="zh-TW" b="1" i="1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$</a:t>
            </a:r>
            <a:r>
              <a:rPr lang="en-US" altLang="zh-TW" b="1" i="1" dirty="0" err="1">
                <a:solidFill>
                  <a:schemeClr val="bg1"/>
                </a:solidFill>
              </a:rPr>
              <a:t>dbname</a:t>
            </a:r>
            <a:r>
              <a:rPr lang="en-US" altLang="zh-TW" b="1" i="1" dirty="0">
                <a:solidFill>
                  <a:schemeClr val="bg1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=</a:t>
            </a:r>
            <a:r>
              <a:rPr lang="en-US" altLang="zh-TW" b="1" i="1" dirty="0">
                <a:solidFill>
                  <a:schemeClr val="bg1"/>
                </a:solidFill>
              </a:rPr>
              <a:t> $_POST[</a:t>
            </a:r>
            <a:r>
              <a:rPr lang="en-US" altLang="zh-TW" b="1" i="1" dirty="0">
                <a:solidFill>
                  <a:srgbClr val="FFFF00"/>
                </a:solidFill>
              </a:rPr>
              <a:t>"val2"</a:t>
            </a:r>
            <a:r>
              <a:rPr lang="en-US" altLang="zh-TW" b="1" i="1" dirty="0">
                <a:solidFill>
                  <a:schemeClr val="bg1"/>
                </a:solidFill>
              </a:rPr>
              <a:t>];</a:t>
            </a:r>
          </a:p>
          <a:p>
            <a:endParaRPr lang="en-US" altLang="zh-TW" b="1" i="1" dirty="0">
              <a:solidFill>
                <a:schemeClr val="bg1"/>
              </a:solidFill>
            </a:endParaRPr>
          </a:p>
          <a:p>
            <a:r>
              <a:rPr lang="en-US" altLang="zh-TW" b="1" i="1" dirty="0">
                <a:solidFill>
                  <a:schemeClr val="bg1"/>
                </a:solidFill>
              </a:rPr>
              <a:t>	$</a:t>
            </a:r>
            <a:r>
              <a:rPr lang="en-US" altLang="zh-TW" b="1" i="1" dirty="0" err="1">
                <a:solidFill>
                  <a:schemeClr val="bg1"/>
                </a:solidFill>
              </a:rPr>
              <a:t>returnValue</a:t>
            </a:r>
            <a:r>
              <a:rPr lang="en-US" altLang="zh-TW" b="1" i="1" dirty="0">
                <a:solidFill>
                  <a:schemeClr val="bg1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=</a:t>
            </a:r>
            <a:r>
              <a:rPr lang="en-US" altLang="zh-TW" b="1" i="1" dirty="0">
                <a:solidFill>
                  <a:schemeClr val="bg1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...</a:t>
            </a:r>
            <a:r>
              <a:rPr lang="en-US" altLang="zh-TW" b="1" i="1" dirty="0">
                <a:solidFill>
                  <a:schemeClr val="bg1"/>
                </a:solidFill>
              </a:rPr>
              <a:t>;</a:t>
            </a:r>
          </a:p>
          <a:p>
            <a:endParaRPr lang="en-US" altLang="zh-TW" b="1" i="1" dirty="0">
              <a:solidFill>
                <a:schemeClr val="bg1"/>
              </a:solidFill>
            </a:endParaRPr>
          </a:p>
          <a:p>
            <a:r>
              <a:rPr lang="en-US" altLang="zh-TW" b="1" i="1" dirty="0">
                <a:solidFill>
                  <a:schemeClr val="bg1"/>
                </a:solidFill>
              </a:rPr>
              <a:t>	</a:t>
            </a:r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// do something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...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</a:t>
            </a:r>
            <a:r>
              <a:rPr lang="en-US" altLang="zh-TW" b="1" i="1" dirty="0">
                <a:solidFill>
                  <a:srgbClr val="66FFFF"/>
                </a:solidFill>
              </a:rPr>
              <a:t>echo </a:t>
            </a:r>
            <a:r>
              <a:rPr lang="en-US" altLang="zh-TW" b="1" i="1" dirty="0" err="1">
                <a:solidFill>
                  <a:srgbClr val="66FFFF"/>
                </a:solidFill>
              </a:rPr>
              <a:t>json_encode</a:t>
            </a:r>
            <a:r>
              <a:rPr lang="en-US" altLang="zh-TW" b="1" i="1" dirty="0">
                <a:solidFill>
                  <a:schemeClr val="bg1"/>
                </a:solidFill>
              </a:rPr>
              <a:t>($</a:t>
            </a:r>
            <a:r>
              <a:rPr lang="en-US" altLang="zh-TW" b="1" i="1" dirty="0" err="1">
                <a:solidFill>
                  <a:schemeClr val="bg1"/>
                </a:solidFill>
              </a:rPr>
              <a:t>returnValue</a:t>
            </a:r>
            <a:r>
              <a:rPr lang="en-US" altLang="zh-TW" b="1" i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?&gt;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5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與</a:t>
            </a:r>
            <a:r>
              <a:rPr lang="en-US" altLang="zh-TW" dirty="0"/>
              <a:t>PHP</a:t>
            </a:r>
            <a:r>
              <a:rPr lang="zh-TW" altLang="en-US" dirty="0"/>
              <a:t>傳值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7931224" cy="5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27684" y="2332267"/>
            <a:ext cx="5688631" cy="3356924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rgbClr val="D4D4D4"/>
                </a:solidFill>
                <a:effectLst/>
              </a:rPr>
              <a:t> 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body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form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zh-TW" b="0" dirty="0">
                <a:solidFill>
                  <a:srgbClr val="00FF00"/>
                </a:solidFill>
                <a:effectLst/>
                <a:cs typeface="Arial" panose="020B0604020202020204" pitchFamily="34" charset="0"/>
              </a:rPr>
              <a:t>action</a:t>
            </a:r>
            <a:r>
              <a:rPr lang="en-US" altLang="zh-TW" b="0" dirty="0">
                <a:solidFill>
                  <a:srgbClr val="9CDCFE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zh-TW" altLang="en-US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i="1" dirty="0">
                <a:solidFill>
                  <a:srgbClr val="FFFF00"/>
                </a:solidFill>
                <a:cs typeface="Arial" panose="020B0604020202020204" pitchFamily="34" charset="0"/>
              </a:rPr>
              <a:t>'</a:t>
            </a:r>
            <a:r>
              <a:rPr lang="en-US" altLang="zh-TW" i="1" dirty="0" err="1">
                <a:solidFill>
                  <a:srgbClr val="FFFF00"/>
                </a:solidFill>
                <a:cs typeface="Arial" panose="020B0604020202020204" pitchFamily="34" charset="0"/>
              </a:rPr>
              <a:t>yourphp</a:t>
            </a:r>
            <a:r>
              <a:rPr lang="en-US" altLang="zh-TW" b="0" i="1" dirty="0" err="1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.php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 </a:t>
            </a:r>
            <a:r>
              <a:rPr lang="en-US" altLang="zh-TW" b="0" dirty="0">
                <a:solidFill>
                  <a:srgbClr val="00FF00"/>
                </a:solidFill>
                <a:effectLst/>
                <a:cs typeface="Arial" panose="020B0604020202020204" pitchFamily="34" charset="0"/>
              </a:rPr>
              <a:t>method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= 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'POST' 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endParaRPr lang="en-US" altLang="zh-TW" b="0" dirty="0">
              <a:solidFill>
                <a:srgbClr val="D4D4D4"/>
              </a:solidFill>
              <a:effectLst/>
              <a:cs typeface="Arial" panose="020B0604020202020204" pitchFamily="34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  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zh-TW" b="0" dirty="0">
                <a:solidFill>
                  <a:srgbClr val="00FF00"/>
                </a:solidFill>
                <a:effectLst/>
                <a:cs typeface="Arial" panose="020B0604020202020204" pitchFamily="34" charset="0"/>
              </a:rPr>
              <a:t>type</a:t>
            </a:r>
            <a:r>
              <a:rPr lang="en-US" altLang="zh-TW" b="0" dirty="0">
                <a:solidFill>
                  <a:srgbClr val="9CDCFE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zh-TW" altLang="en-US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'type' </a:t>
            </a:r>
            <a:r>
              <a:rPr lang="en-US" altLang="zh-TW" b="0" dirty="0">
                <a:solidFill>
                  <a:srgbClr val="00FF00"/>
                </a:solidFill>
                <a:effectLst/>
                <a:cs typeface="Arial" panose="020B0604020202020204" pitchFamily="34" charset="0"/>
              </a:rPr>
              <a:t>name</a:t>
            </a:r>
            <a:r>
              <a:rPr lang="en-US" altLang="zh-TW" b="0" dirty="0">
                <a:solidFill>
                  <a:srgbClr val="9CDCFE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'val1' 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/&gt;</a:t>
            </a:r>
          </a:p>
          <a:p>
            <a:r>
              <a:rPr lang="en-US" altLang="zh-TW" b="1" i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  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zh-TW" b="0" dirty="0">
                <a:solidFill>
                  <a:srgbClr val="00FF00"/>
                </a:solidFill>
                <a:effectLst/>
                <a:cs typeface="Arial" panose="020B0604020202020204" pitchFamily="34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zh-TW" altLang="en-US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'submit'</a:t>
            </a:r>
            <a:r>
              <a:rPr lang="zh-TW" altLang="en-US" b="0" dirty="0">
                <a:solidFill>
                  <a:srgbClr val="CE9178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&gt;</a:t>
            </a:r>
            <a:r>
              <a:rPr lang="en-US" altLang="zh-TW" b="0" i="1" dirty="0"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Button Text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&lt;/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button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endParaRPr lang="en-US" altLang="zh-TW" b="0" dirty="0">
              <a:solidFill>
                <a:srgbClr val="D4D4D4"/>
              </a:solidFill>
              <a:effectLst/>
              <a:cs typeface="Arial" panose="020B0604020202020204" pitchFamily="34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&lt;/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form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endParaRPr lang="en-US" altLang="zh-TW" b="0" dirty="0">
              <a:solidFill>
                <a:srgbClr val="D4D4D4"/>
              </a:solidFill>
              <a:effectLst/>
              <a:cs typeface="Arial" panose="020B0604020202020204" pitchFamily="34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cs typeface="Arial" panose="020B0604020202020204" pitchFamily="34" charset="0"/>
              </a:rPr>
              <a:t>  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&lt;/</a:t>
            </a:r>
            <a:r>
              <a:rPr lang="en-US" altLang="zh-TW" b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body</a:t>
            </a:r>
            <a:r>
              <a:rPr lang="en-US" altLang="zh-TW" b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50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6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PHP</a:t>
            </a:r>
            <a:r>
              <a:rPr lang="zh-TW" altLang="en-US" dirty="0"/>
              <a:t>接值</a:t>
            </a:r>
            <a:r>
              <a:rPr lang="en-US" altLang="zh-TW" dirty="0"/>
              <a:t>&amp;</a:t>
            </a:r>
            <a:r>
              <a:rPr lang="zh-TW" altLang="en-US" dirty="0"/>
              <a:t>輸出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4"/>
            <a:ext cx="7931224" cy="5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8683" y="1988839"/>
            <a:ext cx="5706634" cy="3212906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1" i="1" dirty="0">
              <a:solidFill>
                <a:schemeClr val="bg1"/>
              </a:solidFill>
            </a:endParaRPr>
          </a:p>
          <a:p>
            <a:endParaRPr lang="en-US" altLang="zh-TW" b="1" i="1" dirty="0">
              <a:solidFill>
                <a:schemeClr val="bg1"/>
              </a:solidFill>
            </a:endParaRPr>
          </a:p>
          <a:p>
            <a:r>
              <a:rPr lang="en-US" altLang="zh-TW" b="1" i="1" dirty="0">
                <a:solidFill>
                  <a:schemeClr val="bg1"/>
                </a:solidFill>
              </a:rPr>
              <a:t>    &lt;?</a:t>
            </a:r>
            <a:r>
              <a:rPr lang="en-US" altLang="zh-TW" b="1" i="1" dirty="0" err="1">
                <a:solidFill>
                  <a:schemeClr val="bg1"/>
                </a:solidFill>
              </a:rPr>
              <a:t>php</a:t>
            </a:r>
            <a:endParaRPr lang="en-US" altLang="zh-TW" b="1" i="1" dirty="0">
              <a:solidFill>
                <a:schemeClr val="bg1"/>
              </a:solidFill>
            </a:endParaRPr>
          </a:p>
          <a:p>
            <a:r>
              <a:rPr lang="en-US" altLang="zh-TW" b="1" i="1" dirty="0">
                <a:solidFill>
                  <a:schemeClr val="bg1"/>
                </a:solidFill>
              </a:rPr>
              <a:t>	$name </a:t>
            </a:r>
            <a:r>
              <a:rPr lang="en-US" altLang="zh-TW" b="1" i="1" dirty="0">
                <a:solidFill>
                  <a:srgbClr val="FF0000"/>
                </a:solidFill>
              </a:rPr>
              <a:t>=</a:t>
            </a:r>
            <a:r>
              <a:rPr lang="en-US" altLang="zh-TW" b="1" i="1" dirty="0">
                <a:solidFill>
                  <a:schemeClr val="bg1"/>
                </a:solidFill>
              </a:rPr>
              <a:t> $_POST[</a:t>
            </a:r>
            <a:r>
              <a:rPr lang="en-US" altLang="zh-TW" b="1" i="1" dirty="0">
                <a:solidFill>
                  <a:srgbClr val="FFFF00"/>
                </a:solidFill>
              </a:rPr>
              <a:t>"val1"</a:t>
            </a:r>
            <a:r>
              <a:rPr lang="en-US" altLang="zh-TW" b="1" i="1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	</a:t>
            </a:r>
            <a:r>
              <a:rPr lang="en-US" altLang="zh-TW" b="1" i="1" dirty="0">
                <a:solidFill>
                  <a:srgbClr val="66FFFF"/>
                </a:solidFill>
              </a:rPr>
              <a:t>echo</a:t>
            </a:r>
            <a:r>
              <a:rPr lang="zh-TW" altLang="en-US" b="1" i="1" dirty="0">
                <a:solidFill>
                  <a:srgbClr val="66FFFF"/>
                </a:solidFill>
              </a:rPr>
              <a:t> </a:t>
            </a:r>
            <a:r>
              <a:rPr lang="en-US" altLang="zh-TW" b="1" i="1" dirty="0">
                <a:solidFill>
                  <a:schemeClr val="bg1"/>
                </a:solidFill>
              </a:rPr>
              <a:t>$name;</a:t>
            </a:r>
          </a:p>
          <a:p>
            <a:r>
              <a:rPr lang="en-US" altLang="zh-TW" b="1" i="1" dirty="0">
                <a:solidFill>
                  <a:schemeClr val="bg1"/>
                </a:solidFill>
              </a:rPr>
              <a:t>    ?&gt;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7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PHP</a:t>
            </a:r>
            <a:r>
              <a:rPr lang="zh-TW" altLang="en-US" dirty="0"/>
              <a:t>連資料庫 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272802"/>
            <a:ext cx="8136904" cy="5256586"/>
          </a:xfrm>
          <a:prstGeom prst="rect">
            <a:avLst/>
          </a:prstGeom>
          <a:solidFill>
            <a:srgbClr val="282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sz="1600" b="1" i="1" dirty="0">
                <a:solidFill>
                  <a:schemeClr val="bg2">
                    <a:lumMod val="75000"/>
                  </a:schemeClr>
                </a:solidFill>
              </a:rPr>
              <a:t>創建連接  </a:t>
            </a:r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zh-TW" altLang="en-US" sz="1600" b="1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Open a new connection to the MySQL server</a:t>
            </a:r>
            <a:endParaRPr lang="zh-TW" altLang="en-US" sz="1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$conn </a:t>
            </a:r>
            <a:r>
              <a:rPr lang="en-US" altLang="zh-TW" sz="1600" b="1" i="1" dirty="0">
                <a:solidFill>
                  <a:srgbClr val="FF0000"/>
                </a:solidFill>
              </a:rPr>
              <a:t>=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 err="1">
                <a:solidFill>
                  <a:srgbClr val="66FFFF"/>
                </a:solidFill>
              </a:rPr>
              <a:t>mysqli_connect</a:t>
            </a:r>
            <a:r>
              <a:rPr lang="en-US" altLang="zh-TW" sz="1600" b="1" i="1" dirty="0">
                <a:solidFill>
                  <a:schemeClr val="bg1"/>
                </a:solidFill>
              </a:rPr>
              <a:t>(</a:t>
            </a:r>
            <a:r>
              <a:rPr lang="en-US" altLang="zh-TW" sz="1600" b="1" i="1" dirty="0">
                <a:solidFill>
                  <a:srgbClr val="FFFF00"/>
                </a:solidFill>
              </a:rPr>
              <a:t>"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servername</a:t>
            </a:r>
            <a:r>
              <a:rPr lang="en-US" altLang="zh-TW" sz="1600" b="1" i="1" dirty="0">
                <a:solidFill>
                  <a:srgbClr val="FFFF00"/>
                </a:solidFill>
              </a:rPr>
              <a:t>"</a:t>
            </a:r>
            <a:r>
              <a:rPr lang="en-US" altLang="zh-TW" sz="1600" b="1" i="1" dirty="0">
                <a:solidFill>
                  <a:schemeClr val="bg1"/>
                </a:solidFill>
              </a:rPr>
              <a:t>, </a:t>
            </a:r>
            <a:r>
              <a:rPr lang="en-US" altLang="zh-TW" sz="1600" b="1" i="1" dirty="0">
                <a:solidFill>
                  <a:srgbClr val="FFFF00"/>
                </a:solidFill>
              </a:rPr>
              <a:t>"username"</a:t>
            </a:r>
            <a:r>
              <a:rPr lang="en-US" altLang="zh-TW" sz="1600" b="1" i="1" dirty="0">
                <a:solidFill>
                  <a:schemeClr val="bg1"/>
                </a:solidFill>
              </a:rPr>
              <a:t>, </a:t>
            </a:r>
            <a:r>
              <a:rPr lang="en-US" altLang="zh-TW" sz="1600" b="1" i="1" dirty="0">
                <a:solidFill>
                  <a:srgbClr val="FFFF00"/>
                </a:solidFill>
              </a:rPr>
              <a:t>"password"</a:t>
            </a:r>
            <a:r>
              <a:rPr lang="en-US" altLang="zh-TW" sz="1600" b="1" i="1" dirty="0">
                <a:solidFill>
                  <a:schemeClr val="bg1"/>
                </a:solidFill>
              </a:rPr>
              <a:t>, </a:t>
            </a:r>
            <a:r>
              <a:rPr lang="en-US" altLang="zh-TW" sz="1600" b="1" i="1" dirty="0">
                <a:solidFill>
                  <a:srgbClr val="FFFF00"/>
                </a:solidFill>
              </a:rPr>
              <a:t>"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dbname</a:t>
            </a:r>
            <a:r>
              <a:rPr lang="en-US" altLang="zh-TW" sz="1600" b="1" i="1" dirty="0">
                <a:solidFill>
                  <a:srgbClr val="FFFF00"/>
                </a:solidFill>
              </a:rPr>
              <a:t>"</a:t>
            </a:r>
            <a:r>
              <a:rPr lang="en-US" altLang="zh-TW" sz="1600" b="1" i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sz="1600" b="1" i="1" dirty="0">
                <a:solidFill>
                  <a:schemeClr val="bg2">
                    <a:lumMod val="75000"/>
                  </a:schemeClr>
                </a:solidFill>
              </a:rPr>
              <a:t>檢查連接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if</a:t>
            </a:r>
            <a:r>
              <a:rPr lang="en-US" altLang="zh-TW" sz="1600" b="1" i="1" dirty="0">
                <a:solidFill>
                  <a:schemeClr val="bg1"/>
                </a:solidFill>
              </a:rPr>
              <a:t> (</a:t>
            </a:r>
            <a:r>
              <a:rPr lang="en-US" altLang="zh-TW" sz="1600" b="1" i="1" dirty="0">
                <a:solidFill>
                  <a:srgbClr val="FF0000"/>
                </a:solidFill>
              </a:rPr>
              <a:t>!</a:t>
            </a:r>
            <a:r>
              <a:rPr lang="en-US" altLang="zh-TW" sz="1600" b="1" i="1" dirty="0">
                <a:solidFill>
                  <a:schemeClr val="bg1"/>
                </a:solidFill>
              </a:rPr>
              <a:t>$conn) {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    </a:t>
            </a:r>
            <a:r>
              <a:rPr lang="en-US" altLang="zh-TW" sz="1600" b="1" i="1" dirty="0">
                <a:solidFill>
                  <a:srgbClr val="FF0000"/>
                </a:solidFill>
              </a:rPr>
              <a:t>die</a:t>
            </a:r>
            <a:r>
              <a:rPr lang="en-US" altLang="zh-TW" sz="1600" b="1" i="1" dirty="0">
                <a:solidFill>
                  <a:schemeClr val="bg1"/>
                </a:solidFill>
              </a:rPr>
              <a:t>(</a:t>
            </a:r>
            <a:r>
              <a:rPr lang="en-US" altLang="zh-TW" sz="1600" b="1" i="1" dirty="0">
                <a:solidFill>
                  <a:srgbClr val="FFFF00"/>
                </a:solidFill>
              </a:rPr>
              <a:t>"Connection failed: "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FF0000"/>
                </a:solidFill>
              </a:rPr>
              <a:t>.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 err="1">
                <a:solidFill>
                  <a:srgbClr val="66FFFF"/>
                </a:solidFill>
              </a:rPr>
              <a:t>mysqli_connect_error</a:t>
            </a:r>
            <a:r>
              <a:rPr lang="en-US" altLang="zh-TW" sz="1600" b="1" i="1" dirty="0">
                <a:solidFill>
                  <a:schemeClr val="bg1"/>
                </a:solidFill>
              </a:rPr>
              <a:t>());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  <a:r>
              <a:rPr lang="en-US" altLang="zh-TW" sz="1600" b="1" i="1" dirty="0">
                <a:solidFill>
                  <a:schemeClr val="bg1"/>
                </a:solidFill>
              </a:rPr>
              <a:t>{</a:t>
            </a:r>
            <a:endParaRPr lang="zh-TW" altLang="en-US" sz="1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sz="1600" b="1" i="1" dirty="0">
                <a:solidFill>
                  <a:schemeClr val="bg1"/>
                </a:solidFill>
              </a:rPr>
              <a:t>	</a:t>
            </a:r>
            <a:r>
              <a:rPr lang="en-US" altLang="zh-TW" sz="1600" b="1" i="1" dirty="0">
                <a:solidFill>
                  <a:schemeClr val="bg1"/>
                </a:solidFill>
              </a:rPr>
              <a:t>$</a:t>
            </a:r>
            <a:r>
              <a:rPr lang="en-US" altLang="zh-TW" sz="1600" b="1" i="1" dirty="0" err="1">
                <a:solidFill>
                  <a:schemeClr val="bg1"/>
                </a:solidFill>
              </a:rPr>
              <a:t>sql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FF0000"/>
                </a:solidFill>
              </a:rPr>
              <a:t>=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FFFF00"/>
                </a:solidFill>
              </a:rPr>
              <a:t>"select * from </a:t>
            </a:r>
            <a:r>
              <a:rPr lang="en-US" altLang="zh-TW" sz="1600" b="1" i="1" dirty="0" err="1">
                <a:solidFill>
                  <a:srgbClr val="FFFF00"/>
                </a:solidFill>
              </a:rPr>
              <a:t>db</a:t>
            </a:r>
            <a:r>
              <a:rPr lang="en-US" altLang="zh-TW" sz="1600" b="1" i="1" dirty="0">
                <a:solidFill>
                  <a:srgbClr val="FFFF00"/>
                </a:solidFill>
              </a:rPr>
              <a:t> where ..."</a:t>
            </a:r>
            <a:r>
              <a:rPr lang="en-US" altLang="zh-TW" sz="1600" b="1" i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</a:t>
            </a:r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sz="1600" b="1" i="1" dirty="0">
                <a:solidFill>
                  <a:schemeClr val="bg2">
                    <a:lumMod val="75000"/>
                  </a:schemeClr>
                </a:solidFill>
              </a:rPr>
              <a:t>執行查詢</a:t>
            </a:r>
            <a:endParaRPr lang="en-US" altLang="zh-TW" sz="1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$result </a:t>
            </a:r>
            <a:r>
              <a:rPr lang="en-US" altLang="zh-TW" sz="1600" b="1" i="1" dirty="0">
                <a:solidFill>
                  <a:srgbClr val="FF0000"/>
                </a:solidFill>
              </a:rPr>
              <a:t>=</a:t>
            </a:r>
            <a:r>
              <a:rPr lang="en-US" altLang="zh-TW" sz="1600" b="1" i="1" dirty="0">
                <a:solidFill>
                  <a:schemeClr val="bg1"/>
                </a:solidFill>
              </a:rPr>
              <a:t> $conn-&gt;</a:t>
            </a:r>
            <a:r>
              <a:rPr lang="en-US" altLang="zh-TW" sz="1600" b="1" i="1" dirty="0">
                <a:solidFill>
                  <a:srgbClr val="66FFFF"/>
                </a:solidFill>
              </a:rPr>
              <a:t>query</a:t>
            </a:r>
            <a:r>
              <a:rPr lang="en-US" altLang="zh-TW" sz="1600" b="1" i="1" dirty="0">
                <a:solidFill>
                  <a:schemeClr val="bg1"/>
                </a:solidFill>
              </a:rPr>
              <a:t>($</a:t>
            </a:r>
            <a:r>
              <a:rPr lang="en-US" altLang="zh-TW" sz="1600" b="1" i="1" dirty="0" err="1">
                <a:solidFill>
                  <a:schemeClr val="bg1"/>
                </a:solidFill>
              </a:rPr>
              <a:t>sql</a:t>
            </a:r>
            <a:r>
              <a:rPr lang="en-US" altLang="zh-TW" sz="1600" b="1" i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</a:t>
            </a:r>
            <a:r>
              <a:rPr lang="en-US" altLang="zh-TW" sz="1600" b="1" i="1" dirty="0">
                <a:solidFill>
                  <a:srgbClr val="FF0000"/>
                </a:solidFill>
              </a:rPr>
              <a:t>if</a:t>
            </a:r>
            <a:r>
              <a:rPr lang="en-US" altLang="zh-TW" sz="1600" b="1" i="1" dirty="0">
                <a:solidFill>
                  <a:schemeClr val="bg1"/>
                </a:solidFill>
              </a:rPr>
              <a:t> ($result-&gt;</a:t>
            </a:r>
            <a:r>
              <a:rPr lang="en-US" altLang="zh-TW" sz="1600" b="1" i="1" dirty="0" err="1">
                <a:solidFill>
                  <a:schemeClr val="bg1"/>
                </a:solidFill>
              </a:rPr>
              <a:t>num_rows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FF0000"/>
                </a:solidFill>
              </a:rPr>
              <a:t>&gt;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A365D1"/>
                </a:solidFill>
              </a:rPr>
              <a:t>0</a:t>
            </a:r>
            <a:r>
              <a:rPr lang="en-US" altLang="zh-TW" sz="1600" b="1" i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    </a:t>
            </a:r>
            <a:r>
              <a:rPr lang="en-US" altLang="zh-TW" sz="1600" b="1" i="1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zh-TW" altLang="en-US" sz="1600" b="1" i="1" dirty="0">
                <a:solidFill>
                  <a:schemeClr val="bg2">
                    <a:lumMod val="75000"/>
                  </a:schemeClr>
                </a:solidFill>
              </a:rPr>
              <a:t>輸出數據</a:t>
            </a:r>
          </a:p>
          <a:p>
            <a:r>
              <a:rPr lang="zh-TW" altLang="en-US" sz="1600" b="1" i="1" dirty="0">
                <a:solidFill>
                  <a:schemeClr val="bg1"/>
                </a:solidFill>
              </a:rPr>
              <a:t>	    </a:t>
            </a:r>
            <a:r>
              <a:rPr lang="en-US" altLang="zh-TW" sz="1600" b="1" i="1" dirty="0">
                <a:solidFill>
                  <a:srgbClr val="FF0000"/>
                </a:solidFill>
              </a:rPr>
              <a:t>while</a:t>
            </a:r>
            <a:r>
              <a:rPr lang="en-US" altLang="zh-TW" sz="1600" b="1" i="1" dirty="0">
                <a:solidFill>
                  <a:schemeClr val="bg1"/>
                </a:solidFill>
              </a:rPr>
              <a:t>($row </a:t>
            </a:r>
            <a:r>
              <a:rPr lang="en-US" altLang="zh-TW" sz="1600" b="1" i="1" dirty="0">
                <a:solidFill>
                  <a:srgbClr val="FF0000"/>
                </a:solidFill>
              </a:rPr>
              <a:t>=</a:t>
            </a:r>
            <a:r>
              <a:rPr lang="en-US" altLang="zh-TW" sz="1600" b="1" i="1" dirty="0">
                <a:solidFill>
                  <a:schemeClr val="bg1"/>
                </a:solidFill>
              </a:rPr>
              <a:t> $result-&gt;</a:t>
            </a:r>
            <a:r>
              <a:rPr lang="en-US" altLang="zh-TW" sz="1600" b="1" i="1" dirty="0" err="1">
                <a:solidFill>
                  <a:srgbClr val="66FFFF"/>
                </a:solidFill>
              </a:rPr>
              <a:t>fetch_assoc</a:t>
            </a:r>
            <a:r>
              <a:rPr lang="en-US" altLang="zh-TW" sz="1600" b="1" i="1" dirty="0">
                <a:solidFill>
                  <a:schemeClr val="bg1"/>
                </a:solidFill>
              </a:rPr>
              <a:t>()) {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    	</a:t>
            </a:r>
            <a:r>
              <a:rPr lang="en-US" altLang="zh-TW" sz="1600" b="1" i="1" dirty="0">
                <a:solidFill>
                  <a:srgbClr val="66FFFF"/>
                </a:solidFill>
              </a:rPr>
              <a:t>echo</a:t>
            </a:r>
            <a:r>
              <a:rPr lang="en-US" altLang="zh-TW" sz="1600" b="1" i="1" dirty="0">
                <a:solidFill>
                  <a:schemeClr val="bg1"/>
                </a:solidFill>
              </a:rPr>
              <a:t> $row[</a:t>
            </a:r>
            <a:r>
              <a:rPr lang="en-US" altLang="zh-TW" sz="1600" b="1" i="1" dirty="0">
                <a:solidFill>
                  <a:srgbClr val="FFFF00"/>
                </a:solidFill>
              </a:rPr>
              <a:t>"attribute1"</a:t>
            </a:r>
            <a:r>
              <a:rPr lang="en-US" altLang="zh-TW" sz="1600" b="1" i="1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    	</a:t>
            </a:r>
            <a:r>
              <a:rPr lang="en-US" altLang="zh-TW" sz="1600" b="1" i="1" dirty="0">
                <a:solidFill>
                  <a:srgbClr val="66FFFF"/>
                </a:solidFill>
              </a:rPr>
              <a:t>echo</a:t>
            </a:r>
            <a:r>
              <a:rPr lang="en-US" altLang="zh-TW" sz="1600" b="1" i="1" dirty="0">
                <a:solidFill>
                  <a:schemeClr val="bg1"/>
                </a:solidFill>
              </a:rPr>
              <a:t> $row[</a:t>
            </a:r>
            <a:r>
              <a:rPr lang="en-US" altLang="zh-TW" sz="1600" b="1" i="1" dirty="0">
                <a:solidFill>
                  <a:srgbClr val="FFFF00"/>
                </a:solidFill>
              </a:rPr>
              <a:t>"attribute2"</a:t>
            </a:r>
            <a:r>
              <a:rPr lang="en-US" altLang="zh-TW" sz="1600" b="1" i="1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    }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} 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  <a:r>
              <a:rPr lang="en-US" altLang="zh-TW" sz="1600" b="1" i="1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    </a:t>
            </a:r>
            <a:r>
              <a:rPr lang="en-US" altLang="zh-TW" sz="1600" b="1" i="1" dirty="0">
                <a:solidFill>
                  <a:srgbClr val="66FFFF"/>
                </a:solidFill>
              </a:rPr>
              <a:t>echo</a:t>
            </a:r>
            <a:r>
              <a:rPr lang="en-US" altLang="zh-TW" sz="1600" b="1" i="1" dirty="0">
                <a:solidFill>
                  <a:schemeClr val="bg1"/>
                </a:solidFill>
              </a:rPr>
              <a:t> </a:t>
            </a:r>
            <a:r>
              <a:rPr lang="en-US" altLang="zh-TW" sz="1600" b="1" i="1" dirty="0">
                <a:solidFill>
                  <a:srgbClr val="FFFF00"/>
                </a:solidFill>
              </a:rPr>
              <a:t>"0 </a:t>
            </a:r>
            <a:r>
              <a:rPr lang="zh-TW" altLang="en-US" sz="1600" b="1" i="1" dirty="0">
                <a:solidFill>
                  <a:srgbClr val="FFFF00"/>
                </a:solidFill>
              </a:rPr>
              <a:t>结果</a:t>
            </a:r>
            <a:r>
              <a:rPr lang="en-US" altLang="zh-TW" sz="1600" b="1" i="1" dirty="0">
                <a:solidFill>
                  <a:srgbClr val="FFFF00"/>
                </a:solidFill>
              </a:rPr>
              <a:t>"</a:t>
            </a:r>
            <a:r>
              <a:rPr lang="en-US" altLang="zh-TW" sz="1600" b="1" i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	$conn-&gt;</a:t>
            </a:r>
            <a:r>
              <a:rPr lang="en-US" altLang="zh-TW" sz="1600" b="1" i="1" dirty="0">
                <a:solidFill>
                  <a:srgbClr val="66FFFF"/>
                </a:solidFill>
              </a:rPr>
              <a:t>close</a:t>
            </a:r>
            <a:r>
              <a:rPr lang="en-US" altLang="zh-TW" sz="1600" b="1" i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chemeClr val="bg1"/>
                </a:solidFill>
              </a:rPr>
              <a:t>}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8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程式碼下載</a:t>
            </a:r>
          </a:p>
        </p:txBody>
      </p:sp>
      <p:sp>
        <p:nvSpPr>
          <p:cNvPr id="4" name="矩形 3"/>
          <p:cNvSpPr/>
          <p:nvPr/>
        </p:nvSpPr>
        <p:spPr>
          <a:xfrm>
            <a:off x="2813066" y="4902768"/>
            <a:ext cx="351786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solidFill>
                  <a:srgbClr val="0070C0"/>
                </a:solidFill>
                <a:latin typeface="+mn-lt"/>
              </a:rPr>
              <a:t>Double click to download it.</a:t>
            </a:r>
            <a:r>
              <a:rPr lang="zh-TW" altLang="en-US" sz="2000" b="0" cap="none" spc="0" dirty="0">
                <a:ln w="0"/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4391979" y="4400878"/>
            <a:ext cx="360041" cy="3187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1AD30F83-7312-4B35-A390-6A530B9F2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44436"/>
              </p:ext>
            </p:extLst>
          </p:nvPr>
        </p:nvGraphicFramePr>
        <p:xfrm>
          <a:off x="2666703" y="2348880"/>
          <a:ext cx="3810591" cy="320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封裝程式殼層物件" showAsIcon="1" r:id="rId3" imgW="914400" imgH="769659" progId="Package">
                  <p:embed/>
                </p:oleObj>
              </mc:Choice>
              <mc:Fallback>
                <p:oleObj name="封裝程式殼層物件" showAsIcon="1" r:id="rId3" imgW="914400" imgH="7696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703" y="2348880"/>
                        <a:ext cx="3810591" cy="3208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7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D7522FB-7BC2-4FE7-8D25-2610E1B8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PHP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- </a:t>
            </a:r>
            <a:fld id="{D30DF0B5-261A-4293-96E7-D8C7138907EA}" type="slidenum">
              <a:rPr lang="en-US" altLang="zh-TW">
                <a:ea typeface="標楷體" panose="03000509000000000000" pitchFamily="65" charset="-120"/>
              </a:rPr>
              <a:pPr/>
              <a:t>9</a:t>
            </a:fld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86090FB-327B-4271-B54A-44DE03950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</a:t>
            </a:r>
            <a:r>
              <a:rPr lang="zh-TW" altLang="en-US" dirty="0"/>
              <a:t> 說明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BAF10B-0EF1-4ECF-AB9C-6FF393C1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03325"/>
            <a:ext cx="8229600" cy="7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請同學自行從五個題目中挑選一題來製作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1A6FC35-D501-4F02-8DEF-D45FF0BA0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4"/>
          <a:stretch/>
        </p:blipFill>
        <p:spPr>
          <a:xfrm>
            <a:off x="755576" y="2511474"/>
            <a:ext cx="7402238" cy="23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9188"/>
      </p:ext>
    </p:extLst>
  </p:cSld>
  <p:clrMapOvr>
    <a:masterClrMapping/>
  </p:clrMapOvr>
</p:sld>
</file>

<file path=ppt/theme/theme1.xml><?xml version="1.0" encoding="utf-8"?>
<a:theme xmlns:a="http://schemas.openxmlformats.org/drawingml/2006/main" name="DBSample">
  <a:themeElements>
    <a:clrScheme name="DB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BSampl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B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DBSample</Template>
  <TotalTime>784</TotalTime>
  <Words>700</Words>
  <Application>Microsoft Office PowerPoint</Application>
  <PresentationFormat>如螢幕大小 (4:3)</PresentationFormat>
  <Paragraphs>114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Consolas</vt:lpstr>
      <vt:lpstr>Times New Roman</vt:lpstr>
      <vt:lpstr>Wingdings</vt:lpstr>
      <vt:lpstr>DBSample</vt:lpstr>
      <vt:lpstr>封裝程式殼層物件</vt:lpstr>
      <vt:lpstr>Lab Example</vt:lpstr>
      <vt:lpstr>排版</vt:lpstr>
      <vt:lpstr>與PHP傳值-1 </vt:lpstr>
      <vt:lpstr>PHP接值&amp;回傳 </vt:lpstr>
      <vt:lpstr>與PHP傳值-2</vt:lpstr>
      <vt:lpstr>PHP接值&amp;輸出 </vt:lpstr>
      <vt:lpstr>PHP連資料庫 </vt:lpstr>
      <vt:lpstr>程式碼下載</vt:lpstr>
      <vt:lpstr>Lab 說明</vt:lpstr>
      <vt:lpstr>Lab 說明</vt:lpstr>
      <vt:lpstr>Demo注意事項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網頁資料庫的操作</dc:title>
  <dc:creator>Microsoft Office 使用者</dc:creator>
  <cp:lastModifiedBy>玉珍 楊</cp:lastModifiedBy>
  <cp:revision>100</cp:revision>
  <dcterms:created xsi:type="dcterms:W3CDTF">2015-11-19T08:19:04Z</dcterms:created>
  <dcterms:modified xsi:type="dcterms:W3CDTF">2022-03-28T18:28:21Z</dcterms:modified>
</cp:coreProperties>
</file>