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9" r:id="rId1"/>
  </p:sldMasterIdLst>
  <p:notesMasterIdLst>
    <p:notesMasterId r:id="rId26"/>
  </p:notesMasterIdLst>
  <p:sldIdLst>
    <p:sldId id="256" r:id="rId2"/>
    <p:sldId id="257" r:id="rId3"/>
    <p:sldId id="291" r:id="rId4"/>
    <p:sldId id="284" r:id="rId5"/>
    <p:sldId id="292" r:id="rId6"/>
    <p:sldId id="258" r:id="rId7"/>
    <p:sldId id="299" r:id="rId8"/>
    <p:sldId id="293" r:id="rId9"/>
    <p:sldId id="301" r:id="rId10"/>
    <p:sldId id="302" r:id="rId11"/>
    <p:sldId id="303" r:id="rId12"/>
    <p:sldId id="294" r:id="rId13"/>
    <p:sldId id="265" r:id="rId14"/>
    <p:sldId id="309" r:id="rId15"/>
    <p:sldId id="310" r:id="rId16"/>
    <p:sldId id="311" r:id="rId17"/>
    <p:sldId id="312" r:id="rId18"/>
    <p:sldId id="305" r:id="rId19"/>
    <p:sldId id="295" r:id="rId20"/>
    <p:sldId id="267" r:id="rId21"/>
    <p:sldId id="296" r:id="rId22"/>
    <p:sldId id="297" r:id="rId23"/>
    <p:sldId id="298" r:id="rId24"/>
    <p:sldId id="269" r:id="rId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頁" id="{6FB5283D-E148-DE4B-B546-D3A91C7040D4}">
          <p14:sldIdLst>
            <p14:sldId id="256"/>
            <p14:sldId id="257"/>
          </p14:sldIdLst>
        </p14:section>
        <p14:section name="Abstract" id="{1302A80B-9F4B-3A44-A80C-2B39D7AA7827}">
          <p14:sldIdLst>
            <p14:sldId id="291"/>
            <p14:sldId id="284"/>
          </p14:sldIdLst>
        </p14:section>
        <p14:section name="introduction" id="{32ED0A63-6B91-F64E-A9F9-73BCEAF466DE}">
          <p14:sldIdLst>
            <p14:sldId id="292"/>
            <p14:sldId id="258"/>
            <p14:sldId id="299"/>
          </p14:sldIdLst>
        </p14:section>
        <p14:section name="related work" id="{377A4943-5402-924D-9952-736666122F96}">
          <p14:sldIdLst>
            <p14:sldId id="293"/>
            <p14:sldId id="301"/>
            <p14:sldId id="302"/>
            <p14:sldId id="303"/>
          </p14:sldIdLst>
        </p14:section>
        <p14:section name="Proposed system" id="{E6BDF628-F6F2-5643-9DC5-63BF3EEC7FB4}">
          <p14:sldIdLst>
            <p14:sldId id="294"/>
            <p14:sldId id="265"/>
            <p14:sldId id="309"/>
            <p14:sldId id="310"/>
            <p14:sldId id="311"/>
            <p14:sldId id="312"/>
            <p14:sldId id="305"/>
          </p14:sldIdLst>
        </p14:section>
        <p14:section name="Database design" id="{F6C1B9C6-EB0E-4445-8600-CE46D8D4E1A0}">
          <p14:sldIdLst>
            <p14:sldId id="295"/>
            <p14:sldId id="267"/>
          </p14:sldIdLst>
        </p14:section>
        <p14:section name="Test method&#13;Test method" id="{396C5530-2389-CD42-AC9C-FB1570E323E7}">
          <p14:sldIdLst>
            <p14:sldId id="296"/>
          </p14:sldIdLst>
        </p14:section>
        <p14:section name="Implementation and result&#13;" id="{AAC2D2FC-F0AF-624F-8D46-8B5A4FEF77AD}">
          <p14:sldIdLst>
            <p14:sldId id="297"/>
          </p14:sldIdLst>
        </p14:section>
        <p14:section name="conclustion" id="{F344C25B-8EB6-264B-8B5E-B1579069E55F}">
          <p14:sldIdLst>
            <p14:sldId id="29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74"/>
    <p:restoredTop sz="87836"/>
  </p:normalViewPr>
  <p:slideViewPr>
    <p:cSldViewPr snapToGrid="0">
      <p:cViewPr varScale="1">
        <p:scale>
          <a:sx n="101" d="100"/>
          <a:sy n="101" d="100"/>
        </p:scale>
        <p:origin x="1312" y="192"/>
      </p:cViewPr>
      <p:guideLst/>
    </p:cSldViewPr>
  </p:slideViewPr>
  <p:outlineViewPr>
    <p:cViewPr>
      <p:scale>
        <a:sx n="33" d="100"/>
        <a:sy n="33" d="100"/>
      </p:scale>
      <p:origin x="0" y="-56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7506E-F522-CE48-B080-5B257CB52E94}" type="datetimeFigureOut">
              <a:rPr kumimoji="1" lang="zh-TW" altLang="en-US" smtClean="0"/>
              <a:t>2023/4/13</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02C88-FAD9-9C4F-BBD3-851847BA84D5}" type="slidenum">
              <a:rPr kumimoji="1" lang="zh-TW" altLang="en-US" smtClean="0"/>
              <a:t>‹#›</a:t>
            </a:fld>
            <a:endParaRPr kumimoji="1" lang="zh-TW" altLang="en-US"/>
          </a:p>
        </p:txBody>
      </p:sp>
    </p:spTree>
    <p:extLst>
      <p:ext uri="{BB962C8B-B14F-4D97-AF65-F5344CB8AC3E}">
        <p14:creationId xmlns:p14="http://schemas.microsoft.com/office/powerpoint/2010/main" val="294266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a:t>
            </a:fld>
            <a:endParaRPr kumimoji="1" lang="zh-TW" altLang="en-US"/>
          </a:p>
        </p:txBody>
      </p:sp>
    </p:spTree>
    <p:extLst>
      <p:ext uri="{BB962C8B-B14F-4D97-AF65-F5344CB8AC3E}">
        <p14:creationId xmlns:p14="http://schemas.microsoft.com/office/powerpoint/2010/main" val="413316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為了將文本文檔導入數據倉庫，首先使用</a:t>
            </a:r>
            <a:r>
              <a:rPr kumimoji="1" lang="en-US" altLang="zh-TW" dirty="0"/>
              <a:t>Text Analytics</a:t>
            </a:r>
            <a:r>
              <a:rPr kumimoji="1" lang="zh-TW" altLang="en-US" dirty="0"/>
              <a:t>工具將文本文檔中的結構化信息提取為逗號分隔值（</a:t>
            </a:r>
            <a:r>
              <a:rPr kumimoji="1" lang="en-US" altLang="zh-TW" dirty="0"/>
              <a:t>CSV</a:t>
            </a:r>
            <a:r>
              <a:rPr kumimoji="1" lang="zh-TW" altLang="en-US" dirty="0"/>
              <a:t>）文件，然後使用</a:t>
            </a:r>
            <a:r>
              <a:rPr kumimoji="1" lang="en-US" altLang="zh-TW" dirty="0"/>
              <a:t>Pentaho Data Integration</a:t>
            </a:r>
            <a:r>
              <a:rPr kumimoji="1" lang="zh-TW" altLang="en-US" dirty="0"/>
              <a:t>工具將維度數據轉換並加載到數據倉庫中 事實數據被轉換，與維度數據映射並加載到數據倉庫中。</a:t>
            </a:r>
            <a:endParaRPr kumimoji="1" lang="en-US" altLang="zh-TW"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15</a:t>
            </a:fld>
            <a:endParaRPr kumimoji="1" lang="zh-TW" altLang="en-US"/>
          </a:p>
        </p:txBody>
      </p:sp>
    </p:spTree>
    <p:extLst>
      <p:ext uri="{BB962C8B-B14F-4D97-AF65-F5344CB8AC3E}">
        <p14:creationId xmlns:p14="http://schemas.microsoft.com/office/powerpoint/2010/main" val="239705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對於新數據導入，將創建維度和事實的新數據表。 對於增量數據導入，維度和事實的現有數據表將被更新或刷新，如圖</a:t>
            </a:r>
            <a:r>
              <a:rPr kumimoji="1" lang="en-US" altLang="zh-TW" dirty="0"/>
              <a:t>2</a:t>
            </a:r>
            <a:r>
              <a:rPr kumimoji="1" lang="zh-TW" altLang="en-US" dirty="0"/>
              <a:t>的活動圖所示。</a:t>
            </a:r>
            <a:endParaRPr kumimoji="1" lang="en-US" altLang="zh-TW"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16</a:t>
            </a:fld>
            <a:endParaRPr kumimoji="1" lang="zh-TW" altLang="en-US"/>
          </a:p>
        </p:txBody>
      </p:sp>
    </p:spTree>
    <p:extLst>
      <p:ext uri="{BB962C8B-B14F-4D97-AF65-F5344CB8AC3E}">
        <p14:creationId xmlns:p14="http://schemas.microsoft.com/office/powerpoint/2010/main" val="35348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圖 </a:t>
            </a:r>
            <a:r>
              <a:rPr kumimoji="1" lang="en-US" altLang="zh-TW" dirty="0"/>
              <a:t>3 </a:t>
            </a:r>
            <a:r>
              <a:rPr kumimoji="1" lang="zh-TW" altLang="en-US" dirty="0"/>
              <a:t>說明了使用增量提取新文本文檔的過程。下面顯示了提取包含新信息或現有類型信息的新文本文檔的詳細步驟。 輸入文件可以導入文本分析 </a:t>
            </a:r>
            <a:r>
              <a:rPr kumimoji="1" lang="en-US" altLang="zh-TW" dirty="0"/>
              <a:t>web </a:t>
            </a:r>
            <a:r>
              <a:rPr kumimoji="1" lang="zh-TW" altLang="en-US" dirty="0"/>
              <a:t>工具或放在 </a:t>
            </a:r>
            <a:r>
              <a:rPr kumimoji="1" lang="en-US" altLang="zh-TW" dirty="0"/>
              <a:t>HDFS </a:t>
            </a:r>
            <a:r>
              <a:rPr kumimoji="1" lang="zh-TW" altLang="en-US" dirty="0"/>
              <a:t>服務器中。 用戶識別要提取的所有信息。</a:t>
            </a:r>
            <a:endParaRPr kumimoji="1" lang="en-US" altLang="zh-TW"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17</a:t>
            </a:fld>
            <a:endParaRPr kumimoji="1" lang="zh-TW" altLang="en-US"/>
          </a:p>
        </p:txBody>
      </p:sp>
    </p:spTree>
    <p:extLst>
      <p:ext uri="{BB962C8B-B14F-4D97-AF65-F5344CB8AC3E}">
        <p14:creationId xmlns:p14="http://schemas.microsoft.com/office/powerpoint/2010/main" val="3371019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亞馬遜客戶評論數據集將用於此實驗。 正如其文檔頁面 </a:t>
            </a:r>
            <a:r>
              <a:rPr kumimoji="1" lang="en-US" altLang="zh-TW" dirty="0"/>
              <a:t>[14] </a:t>
            </a:r>
            <a:r>
              <a:rPr kumimoji="1" lang="zh-TW" altLang="en-US" dirty="0"/>
              <a:t>中所介紹的，此公共數據集可用於學術研究，尤其是將數百萬客戶評論作為本研究中文本分析的非結構化文本數據的豐富來源。</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18</a:t>
            </a:fld>
            <a:endParaRPr kumimoji="1" lang="zh-TW" altLang="en-US"/>
          </a:p>
        </p:txBody>
      </p:sp>
    </p:spTree>
    <p:extLst>
      <p:ext uri="{BB962C8B-B14F-4D97-AF65-F5344CB8AC3E}">
        <p14:creationId xmlns:p14="http://schemas.microsoft.com/office/powerpoint/2010/main" val="210816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數據倉庫和大數據目前已經成為有效幫助組織數據的趨勢。 而商業的資料源於各種不同形式的來源，從傳統的結構化數據到非結構化數據，它是產生對商業可持續發展性至關重要之有用訊息的輸入。</a:t>
            </a:r>
            <a:br>
              <a:rPr kumimoji="1" lang="en-US" altLang="zh-TW" dirty="0"/>
            </a:br>
            <a:br>
              <a:rPr kumimoji="1" lang="en-US" altLang="zh-TW" dirty="0"/>
            </a:br>
            <a:r>
              <a:rPr kumimoji="1" lang="zh-TW" altLang="en-US" dirty="0"/>
              <a:t>本文利用了 </a:t>
            </a:r>
            <a:r>
              <a:rPr kumimoji="1" lang="en-US" altLang="zh-TW" dirty="0"/>
              <a:t>IBM </a:t>
            </a:r>
            <a:r>
              <a:rPr kumimoji="1" lang="en-US" altLang="zh-TW" dirty="0" err="1"/>
              <a:t>BigInsights</a:t>
            </a:r>
            <a:r>
              <a:rPr kumimoji="1" lang="en-US" altLang="zh-TW" dirty="0"/>
              <a:t> </a:t>
            </a:r>
            <a:r>
              <a:rPr kumimoji="1" lang="zh-TW" altLang="en-US" dirty="0"/>
              <a:t>文字分析、</a:t>
            </a:r>
            <a:r>
              <a:rPr kumimoji="1" lang="en-US" altLang="zh-TW" dirty="0"/>
              <a:t>PostgreSQL </a:t>
            </a:r>
            <a:r>
              <a:rPr kumimoji="1" lang="zh-TW" altLang="en-US" dirty="0"/>
              <a:t>和 </a:t>
            </a:r>
            <a:r>
              <a:rPr kumimoji="1" lang="en-US" altLang="zh-TW" dirty="0"/>
              <a:t>Pentaho </a:t>
            </a:r>
            <a:r>
              <a:rPr kumimoji="1" lang="zh-TW" altLang="en-US" dirty="0"/>
              <a:t>工具，實作了一個非結構化數據倉庫，並與來自亞馬遜評論資料集的非結構化文本協同工作的很好，而新提出的方法為建構非結構化數據倉庫創建了一個實用的解決方案 </a:t>
            </a:r>
            <a:r>
              <a:rPr kumimoji="1" lang="en-US" altLang="zh-TW" dirty="0"/>
              <a:t>.</a:t>
            </a:r>
            <a:endParaRPr kumimoji="1" lang="zh-TW" altLang="en-US"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4</a:t>
            </a:fld>
            <a:endParaRPr kumimoji="1" lang="zh-TW" altLang="en-US"/>
          </a:p>
        </p:txBody>
      </p:sp>
    </p:spTree>
    <p:extLst>
      <p:ext uri="{BB962C8B-B14F-4D97-AF65-F5344CB8AC3E}">
        <p14:creationId xmlns:p14="http://schemas.microsoft.com/office/powerpoint/2010/main" val="3569742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資料的分類大約分成兩種</a:t>
            </a:r>
            <a:endParaRPr kumimoji="1" lang="en-US" altLang="zh-TW" dirty="0"/>
          </a:p>
          <a:p>
            <a:r>
              <a:rPr kumimoji="1" lang="zh-TW" altLang="en-US" dirty="0"/>
              <a:t>傳統的結構化資料：像是儲存在關聯式資料庫的員工詳細資料</a:t>
            </a:r>
            <a:endParaRPr kumimoji="1" lang="en-US" altLang="zh-TW" dirty="0"/>
          </a:p>
          <a:p>
            <a:r>
              <a:rPr kumimoji="1" lang="zh-TW" altLang="en-US" dirty="0"/>
              <a:t>非結構化資料：像是電子郵件或文字檔</a:t>
            </a:r>
            <a:endParaRPr kumimoji="1" lang="en-US" altLang="zh-TW" dirty="0"/>
          </a:p>
          <a:p>
            <a:endParaRPr kumimoji="1" lang="en-US" altLang="zh-TW" dirty="0"/>
          </a:p>
          <a:p>
            <a:r>
              <a:rPr kumimoji="1" lang="zh-TW" altLang="en-US" dirty="0"/>
              <a:t>大多數的資料都是非結構化資料，在企業中，非結構化資料大約佔了</a:t>
            </a:r>
            <a:r>
              <a:rPr kumimoji="1" lang="en-US" altLang="zh-TW" dirty="0"/>
              <a:t>80%</a:t>
            </a:r>
            <a:br>
              <a:rPr kumimoji="1" lang="en-US" altLang="zh-TW" dirty="0"/>
            </a:br>
            <a:br>
              <a:rPr kumimoji="1" lang="en-US" altLang="zh-TW" dirty="0"/>
            </a:br>
            <a:r>
              <a:rPr kumimoji="1" lang="zh-TW" altLang="en-US" dirty="0"/>
              <a:t>隨著越來越多的企業認知到與大數據洞察力相關的價值和優勢，</a:t>
            </a:r>
            <a:r>
              <a:rPr kumimoji="1" lang="en-US" altLang="zh-TW" dirty="0"/>
              <a:t>Hadoop </a:t>
            </a:r>
            <a:r>
              <a:rPr kumimoji="1" lang="zh-TW" altLang="en-US" dirty="0"/>
              <a:t>生態系統等大數據工具的採用正在增長。</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6</a:t>
            </a:fld>
            <a:endParaRPr kumimoji="1" lang="zh-TW" altLang="en-US"/>
          </a:p>
        </p:txBody>
      </p:sp>
    </p:spTree>
    <p:extLst>
      <p:ext uri="{BB962C8B-B14F-4D97-AF65-F5344CB8AC3E}">
        <p14:creationId xmlns:p14="http://schemas.microsoft.com/office/powerpoint/2010/main" val="328500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本研究的目的是提出一種使用大數據工具構建非結構化數據倉庫的解決方案，並演示傳統數據倉庫可以透過中間階段支援非結構化數據，且在非結構化數據加載到數據倉庫之前將其轉換為結構化數據。</a:t>
            </a:r>
          </a:p>
          <a:p>
            <a:endParaRPr kumimoji="1" lang="zh-TW" altLang="en-US" dirty="0"/>
          </a:p>
          <a:p>
            <a:r>
              <a:rPr kumimoji="1" lang="zh-TW" altLang="en-US" dirty="0"/>
              <a:t>在這種方法的幫助下，企業組織仍然可以使用他們當前的數據倉庫和一個額外的組件來支持非結構化數據。</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7</a:t>
            </a:fld>
            <a:endParaRPr kumimoji="1" lang="zh-TW" altLang="en-US"/>
          </a:p>
        </p:txBody>
      </p:sp>
    </p:spTree>
    <p:extLst>
      <p:ext uri="{BB962C8B-B14F-4D97-AF65-F5344CB8AC3E}">
        <p14:creationId xmlns:p14="http://schemas.microsoft.com/office/powerpoint/2010/main" val="193866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[3]</a:t>
            </a:r>
            <a:r>
              <a:rPr kumimoji="1" lang="zh-TW" altLang="en-US" dirty="0"/>
              <a:t>：</a:t>
            </a:r>
            <a:r>
              <a:rPr kumimoji="1" lang="en-US" altLang="zh-TW" dirty="0"/>
              <a:t>Gupta </a:t>
            </a:r>
            <a:r>
              <a:rPr kumimoji="1" lang="zh-TW" altLang="en-US" dirty="0"/>
              <a:t>和 </a:t>
            </a:r>
            <a:r>
              <a:rPr kumimoji="1" lang="en-US" altLang="zh-TW" dirty="0"/>
              <a:t>Rathore </a:t>
            </a:r>
            <a:r>
              <a:rPr kumimoji="1" lang="zh-TW" altLang="en-US" dirty="0"/>
              <a:t>總結了處理非結構化數據的挑戰</a:t>
            </a:r>
          </a:p>
          <a:p>
            <a:r>
              <a:rPr kumimoji="1" lang="en-US" altLang="zh-TW" dirty="0"/>
              <a:t>[4]</a:t>
            </a:r>
            <a:r>
              <a:rPr kumimoji="1" lang="zh-TW" altLang="en-US" dirty="0"/>
              <a:t>：文本挖掘、信息檢索、信息抽取</a:t>
            </a:r>
          </a:p>
          <a:p>
            <a:r>
              <a:rPr kumimoji="1" lang="en-US" altLang="zh-TW" dirty="0"/>
              <a:t>[5]</a:t>
            </a:r>
            <a:r>
              <a:rPr kumimoji="1" lang="zh-TW" altLang="en-US" dirty="0"/>
              <a:t>：文本挖掘和自然語言處理（</a:t>
            </a:r>
            <a:r>
              <a:rPr kumimoji="1" lang="en-US" altLang="zh-TW" dirty="0"/>
              <a:t>NLP</a:t>
            </a:r>
            <a:r>
              <a:rPr kumimoji="1" lang="zh-TW" altLang="en-US" dirty="0"/>
              <a:t>）是從文本上下文中發現知識的兩種技術</a:t>
            </a:r>
          </a:p>
          <a:p>
            <a:r>
              <a:rPr kumimoji="1" lang="en-US" altLang="zh-TW" dirty="0"/>
              <a:t>[6]</a:t>
            </a:r>
            <a:r>
              <a:rPr kumimoji="1" lang="zh-TW" altLang="en-US" dirty="0"/>
              <a:t>：</a:t>
            </a:r>
            <a:r>
              <a:rPr kumimoji="1" lang="en-US" altLang="zh-TW" dirty="0"/>
              <a:t>Prasad </a:t>
            </a:r>
            <a:r>
              <a:rPr kumimoji="1" lang="zh-TW" altLang="en-US" dirty="0"/>
              <a:t>和 </a:t>
            </a:r>
            <a:r>
              <a:rPr kumimoji="1" lang="en-US" altLang="zh-TW" dirty="0"/>
              <a:t>Ramakrishna </a:t>
            </a:r>
            <a:r>
              <a:rPr kumimoji="1" lang="zh-TW" altLang="en-US" dirty="0"/>
              <a:t>檢查了各種文本分析技術來處理文本文檔。</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9</a:t>
            </a:fld>
            <a:endParaRPr kumimoji="1" lang="zh-TW" altLang="en-US"/>
          </a:p>
        </p:txBody>
      </p:sp>
    </p:spTree>
    <p:extLst>
      <p:ext uri="{BB962C8B-B14F-4D97-AF65-F5344CB8AC3E}">
        <p14:creationId xmlns:p14="http://schemas.microsoft.com/office/powerpoint/2010/main" val="1351407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[7]</a:t>
            </a:r>
            <a:r>
              <a:rPr kumimoji="1" lang="zh-TW" altLang="en-US" dirty="0"/>
              <a:t>：</a:t>
            </a:r>
            <a:r>
              <a:rPr kumimoji="1" lang="en-US" altLang="zh-TW" dirty="0"/>
              <a:t>Sukumaran </a:t>
            </a:r>
            <a:r>
              <a:rPr kumimoji="1" lang="zh-TW" altLang="en-US" dirty="0"/>
              <a:t>和 </a:t>
            </a:r>
            <a:r>
              <a:rPr kumimoji="1" lang="en-US" altLang="zh-TW" dirty="0" err="1"/>
              <a:t>Sureka</a:t>
            </a:r>
            <a:r>
              <a:rPr kumimoji="1" lang="en-US" altLang="zh-TW" dirty="0"/>
              <a:t> </a:t>
            </a:r>
            <a:r>
              <a:rPr kumimoji="1" lang="zh-TW" altLang="en-US" dirty="0"/>
              <a:t>表示，命名實體提取技術多年來一直是一個研究課題</a:t>
            </a:r>
          </a:p>
          <a:p>
            <a:r>
              <a:rPr kumimoji="1" lang="en-US" altLang="zh-TW" dirty="0"/>
              <a:t>[8]</a:t>
            </a:r>
            <a:r>
              <a:rPr kumimoji="1" lang="zh-TW" altLang="en-US" dirty="0"/>
              <a:t>：</a:t>
            </a:r>
            <a:r>
              <a:rPr kumimoji="1" lang="en-US" altLang="zh-TW" dirty="0"/>
              <a:t>Gupta </a:t>
            </a:r>
            <a:r>
              <a:rPr kumimoji="1" lang="zh-TW" altLang="en-US" dirty="0"/>
              <a:t>討論了從非結構化數據中導出事實和維度</a:t>
            </a:r>
          </a:p>
          <a:p>
            <a:r>
              <a:rPr kumimoji="1" lang="en-US" altLang="zh-TW" dirty="0"/>
              <a:t>[9]</a:t>
            </a:r>
            <a:r>
              <a:rPr kumimoji="1" lang="zh-TW" altLang="en-US" dirty="0"/>
              <a:t>：</a:t>
            </a:r>
            <a:r>
              <a:rPr kumimoji="1" lang="en-US" altLang="zh-TW" dirty="0" err="1"/>
              <a:t>Alqarni</a:t>
            </a:r>
            <a:r>
              <a:rPr kumimoji="1" lang="en-US" altLang="zh-TW" dirty="0"/>
              <a:t> </a:t>
            </a:r>
            <a:r>
              <a:rPr kumimoji="1" lang="zh-TW" altLang="en-US" dirty="0"/>
              <a:t>和 </a:t>
            </a:r>
            <a:r>
              <a:rPr kumimoji="1" lang="en-US" altLang="zh-TW" dirty="0" err="1"/>
              <a:t>Pardede</a:t>
            </a:r>
            <a:r>
              <a:rPr kumimoji="1" lang="en-US" altLang="zh-TW" dirty="0"/>
              <a:t> </a:t>
            </a:r>
            <a:r>
              <a:rPr kumimoji="1" lang="zh-TW" altLang="en-US" dirty="0"/>
              <a:t>提出使用大型英語詞彙數據庫 </a:t>
            </a:r>
            <a:r>
              <a:rPr kumimoji="1" lang="en-US" altLang="zh-TW" dirty="0"/>
              <a:t>WordNet</a:t>
            </a:r>
          </a:p>
          <a:p>
            <a:r>
              <a:rPr kumimoji="1" lang="en-US" altLang="zh-TW" dirty="0"/>
              <a:t>[10]</a:t>
            </a:r>
            <a:r>
              <a:rPr kumimoji="1" lang="zh-TW" altLang="en-US" dirty="0"/>
              <a:t>：</a:t>
            </a:r>
            <a:r>
              <a:rPr kumimoji="1" lang="en-US" altLang="zh-TW" dirty="0" err="1"/>
              <a:t>Tekadpande</a:t>
            </a:r>
            <a:r>
              <a:rPr kumimoji="1" lang="en-US" altLang="zh-TW" dirty="0"/>
              <a:t> </a:t>
            </a:r>
            <a:r>
              <a:rPr kumimoji="1" lang="zh-TW" altLang="en-US" dirty="0"/>
              <a:t>和 </a:t>
            </a:r>
            <a:r>
              <a:rPr kumimoji="1" lang="en-US" altLang="zh-TW" dirty="0"/>
              <a:t>Deshpande </a:t>
            </a:r>
            <a:r>
              <a:rPr kumimoji="1" lang="zh-TW" altLang="en-US" dirty="0"/>
              <a:t>提出了一個系統，在 </a:t>
            </a:r>
            <a:r>
              <a:rPr kumimoji="1" lang="en-US" altLang="zh-TW" dirty="0"/>
              <a:t>Hive </a:t>
            </a:r>
            <a:r>
              <a:rPr kumimoji="1" lang="zh-TW" altLang="en-US" dirty="0"/>
              <a:t>中使用 </a:t>
            </a:r>
            <a:r>
              <a:rPr kumimoji="1" lang="en-US" altLang="zh-TW" dirty="0"/>
              <a:t>ETL </a:t>
            </a:r>
            <a:r>
              <a:rPr kumimoji="1" lang="zh-TW" altLang="en-US" dirty="0"/>
              <a:t>過程，在 </a:t>
            </a:r>
            <a:r>
              <a:rPr kumimoji="1" lang="en-US" altLang="zh-TW" dirty="0"/>
              <a:t>Hadoop </a:t>
            </a:r>
            <a:r>
              <a:rPr kumimoji="1" lang="zh-TW" altLang="en-US" dirty="0"/>
              <a:t>中使用傳統的維度建模。</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10</a:t>
            </a:fld>
            <a:endParaRPr kumimoji="1" lang="zh-TW" altLang="en-US"/>
          </a:p>
        </p:txBody>
      </p:sp>
    </p:spTree>
    <p:extLst>
      <p:ext uri="{BB962C8B-B14F-4D97-AF65-F5344CB8AC3E}">
        <p14:creationId xmlns:p14="http://schemas.microsoft.com/office/powerpoint/2010/main" val="1810396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[10]</a:t>
            </a:r>
            <a:r>
              <a:rPr kumimoji="1" lang="zh-TW" altLang="en-US" dirty="0"/>
              <a:t>：</a:t>
            </a:r>
            <a:r>
              <a:rPr kumimoji="1" lang="en-US" altLang="zh-TW" dirty="0" err="1"/>
              <a:t>Tekadpande</a:t>
            </a:r>
            <a:r>
              <a:rPr kumimoji="1" lang="en-US" altLang="zh-TW" dirty="0"/>
              <a:t> </a:t>
            </a:r>
            <a:r>
              <a:rPr kumimoji="1" lang="zh-TW" altLang="en-US" dirty="0"/>
              <a:t>和 </a:t>
            </a:r>
            <a:r>
              <a:rPr kumimoji="1" lang="en-US" altLang="zh-TW" dirty="0"/>
              <a:t>Deshpande </a:t>
            </a:r>
            <a:r>
              <a:rPr kumimoji="1" lang="zh-TW" altLang="en-US" dirty="0"/>
              <a:t>使用星型模式進行多維建模，並進行了過濾、聚合和連接等不同的轉換。</a:t>
            </a:r>
          </a:p>
          <a:p>
            <a:r>
              <a:rPr kumimoji="1" lang="en-US" altLang="zh-TW" dirty="0"/>
              <a:t>[11]</a:t>
            </a:r>
            <a:r>
              <a:rPr kumimoji="1" lang="zh-TW" altLang="en-US" dirty="0"/>
              <a:t>：</a:t>
            </a:r>
            <a:r>
              <a:rPr kumimoji="1" lang="en-US" altLang="zh-TW" dirty="0" err="1"/>
              <a:t>Sahiet</a:t>
            </a:r>
            <a:r>
              <a:rPr kumimoji="1" lang="en-US" altLang="zh-TW" dirty="0"/>
              <a:t> </a:t>
            </a:r>
            <a:r>
              <a:rPr kumimoji="1" lang="zh-TW" altLang="en-US" dirty="0"/>
              <a:t>和 </a:t>
            </a:r>
            <a:r>
              <a:rPr kumimoji="1" lang="en-US" altLang="zh-TW" dirty="0" err="1"/>
              <a:t>Asanka</a:t>
            </a:r>
            <a:r>
              <a:rPr kumimoji="1" lang="en-US" altLang="zh-TW" dirty="0"/>
              <a:t> </a:t>
            </a:r>
            <a:r>
              <a:rPr kumimoji="1" lang="zh-TW" altLang="en-US" dirty="0"/>
              <a:t>提出了一種為存儲在 </a:t>
            </a:r>
            <a:r>
              <a:rPr kumimoji="1" lang="en-US" altLang="zh-TW" dirty="0"/>
              <a:t>NoSQL </a:t>
            </a:r>
            <a:r>
              <a:rPr kumimoji="1" lang="zh-TW" altLang="en-US" dirty="0"/>
              <a:t>數據庫中的非結構化數據構建數據倉庫的方法，通過支持 </a:t>
            </a:r>
            <a:r>
              <a:rPr kumimoji="1" lang="en-US" altLang="zh-TW" dirty="0"/>
              <a:t>ETL </a:t>
            </a:r>
            <a:r>
              <a:rPr kumimoji="1" lang="zh-TW" altLang="en-US" dirty="0"/>
              <a:t>框架從 </a:t>
            </a:r>
            <a:r>
              <a:rPr kumimoji="1" lang="en-US" altLang="zh-TW" dirty="0"/>
              <a:t>NoSQL </a:t>
            </a:r>
            <a:r>
              <a:rPr kumimoji="1" lang="zh-TW" altLang="en-US" dirty="0"/>
              <a:t>數據庫中提取、轉換和加載非結構化數據到傳統數據倉庫。</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11</a:t>
            </a:fld>
            <a:endParaRPr kumimoji="1" lang="zh-TW" altLang="en-US"/>
          </a:p>
        </p:txBody>
      </p:sp>
    </p:spTree>
    <p:extLst>
      <p:ext uri="{BB962C8B-B14F-4D97-AF65-F5344CB8AC3E}">
        <p14:creationId xmlns:p14="http://schemas.microsoft.com/office/powerpoint/2010/main" val="1696175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提出的非結構化數據倉庫遵循三層架構。 在此設計中，</a:t>
            </a:r>
            <a:r>
              <a:rPr kumimoji="1" lang="en-US" altLang="zh-TW" dirty="0"/>
              <a:t>IBM </a:t>
            </a:r>
            <a:r>
              <a:rPr kumimoji="1" lang="en-US" altLang="zh-TW" dirty="0" err="1"/>
              <a:t>BigInsights</a:t>
            </a:r>
            <a:r>
              <a:rPr kumimoji="1" lang="en-US" altLang="zh-TW" dirty="0"/>
              <a:t> </a:t>
            </a:r>
            <a:r>
              <a:rPr kumimoji="1" lang="zh-TW" altLang="en-US" dirty="0"/>
              <a:t>文本分析平台不是替代而是擴充了組織現有的傳統數據倉庫，使它們能夠從非結構化文本源接收數據。</a:t>
            </a:r>
            <a:endParaRPr kumimoji="1" lang="en-US" altLang="zh-TW" dirty="0"/>
          </a:p>
          <a:p>
            <a:endParaRPr kumimoji="1" lang="en-US" altLang="zh-TW" dirty="0"/>
          </a:p>
          <a:p>
            <a:r>
              <a:rPr kumimoji="1" lang="zh-TW" altLang="en-US" dirty="0"/>
              <a:t>如圖 </a:t>
            </a:r>
            <a:r>
              <a:rPr kumimoji="1" lang="en-US" altLang="zh-TW" dirty="0"/>
              <a:t>1. Architecture Design </a:t>
            </a:r>
            <a:r>
              <a:rPr kumimoji="1" lang="zh-TW" altLang="en-US" dirty="0"/>
              <a:t>所示，非結構化文本數據將首先由文本分析平台處理，然後其結構化結果與其他結構化數據源結合，由 </a:t>
            </a:r>
            <a:r>
              <a:rPr kumimoji="1" lang="en-US" altLang="zh-TW" dirty="0"/>
              <a:t>Pentaho Data Integration </a:t>
            </a:r>
            <a:r>
              <a:rPr kumimoji="1" lang="zh-TW" altLang="en-US" dirty="0"/>
              <a:t>工具加載到底層的數據倉庫服務器中 </a:t>
            </a:r>
            <a:r>
              <a:rPr kumimoji="1" lang="en-US" altLang="zh-TW" dirty="0"/>
              <a:t>ETL </a:t>
            </a:r>
            <a:r>
              <a:rPr kumimoji="1" lang="zh-TW" altLang="en-US" dirty="0"/>
              <a:t>過程。 </a:t>
            </a:r>
            <a:r>
              <a:rPr kumimoji="1" lang="en-US" altLang="zh-TW" dirty="0"/>
              <a:t>ETL </a:t>
            </a:r>
            <a:r>
              <a:rPr kumimoji="1" lang="zh-TW" altLang="en-US" dirty="0"/>
              <a:t>任務將幫助轉換輸入的結構化文本以匹配多維數據設計。</a:t>
            </a:r>
            <a:endParaRPr kumimoji="1" lang="en-US" altLang="zh-TW"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13</a:t>
            </a:fld>
            <a:endParaRPr kumimoji="1" lang="zh-TW" altLang="en-US"/>
          </a:p>
        </p:txBody>
      </p:sp>
    </p:spTree>
    <p:extLst>
      <p:ext uri="{BB962C8B-B14F-4D97-AF65-F5344CB8AC3E}">
        <p14:creationId xmlns:p14="http://schemas.microsoft.com/office/powerpoint/2010/main" val="1537488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位於中間層的</a:t>
            </a:r>
            <a:r>
              <a:rPr kumimoji="1" lang="en-US" altLang="zh-TW" dirty="0"/>
              <a:t>Pentaho Mondrian</a:t>
            </a:r>
            <a:r>
              <a:rPr kumimoji="1" lang="zh-TW" altLang="en-US" dirty="0"/>
              <a:t>實現了聯機分析處理（</a:t>
            </a:r>
            <a:r>
              <a:rPr kumimoji="1" lang="en-US" altLang="zh-TW" dirty="0"/>
              <a:t>OLAP</a:t>
            </a:r>
            <a:r>
              <a:rPr kumimoji="1" lang="zh-TW" altLang="en-US" dirty="0"/>
              <a:t>）服務器，支持數據倉庫的報表和查詢。 頂層是前端層，</a:t>
            </a:r>
            <a:r>
              <a:rPr kumimoji="1" lang="en-US" altLang="zh-TW" dirty="0"/>
              <a:t>Pentaho </a:t>
            </a:r>
            <a:r>
              <a:rPr kumimoji="1" lang="zh-TW" altLang="en-US" dirty="0"/>
              <a:t>報告工具與 </a:t>
            </a:r>
            <a:r>
              <a:rPr kumimoji="1" lang="en-US" altLang="zh-TW" dirty="0"/>
              <a:t>OLAP </a:t>
            </a:r>
            <a:r>
              <a:rPr kumimoji="1" lang="zh-TW" altLang="en-US" dirty="0"/>
              <a:t>服務器或數據倉庫服務器集成，以幫助用戶製作各種分析報告。</a:t>
            </a:r>
            <a:endParaRPr kumimoji="1" lang="en-US" altLang="zh-TW"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14</a:t>
            </a:fld>
            <a:endParaRPr kumimoji="1" lang="zh-TW" altLang="en-US"/>
          </a:p>
        </p:txBody>
      </p:sp>
    </p:spTree>
    <p:extLst>
      <p:ext uri="{BB962C8B-B14F-4D97-AF65-F5344CB8AC3E}">
        <p14:creationId xmlns:p14="http://schemas.microsoft.com/office/powerpoint/2010/main" val="1748766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9F109B-AC6F-9299-0F98-83EE69C2C276}"/>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108515AA-64D7-5CF8-EDE1-47241AA2EC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BF235243-D860-9CF8-7B79-08371E4C2AC0}"/>
              </a:ext>
            </a:extLst>
          </p:cNvPr>
          <p:cNvSpPr>
            <a:spLocks noGrp="1"/>
          </p:cNvSpPr>
          <p:nvPr>
            <p:ph type="dt" sz="half" idx="10"/>
          </p:nvPr>
        </p:nvSpPr>
        <p:spPr/>
        <p:txBody>
          <a:bodyPr/>
          <a:lstStyle/>
          <a:p>
            <a:fld id="{5BD4929E-4784-DB4B-9FA7-C9AB5D78C884}" type="datetime1">
              <a:rPr kumimoji="1" lang="zh-TW" altLang="en-US" smtClean="0"/>
              <a:t>2023/4/13</a:t>
            </a:fld>
            <a:endParaRPr kumimoji="1" lang="zh-TW" altLang="en-US"/>
          </a:p>
        </p:txBody>
      </p:sp>
      <p:sp>
        <p:nvSpPr>
          <p:cNvPr id="5" name="頁尾版面配置區 4">
            <a:extLst>
              <a:ext uri="{FF2B5EF4-FFF2-40B4-BE49-F238E27FC236}">
                <a16:creationId xmlns:a16="http://schemas.microsoft.com/office/drawing/2014/main" id="{319A4132-47E3-D103-11A6-461EA8CEC235}"/>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17B2D16-C7DB-B84D-B645-262FAA758A54}"/>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30347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EB2006-83FE-1D21-687A-3EA8A63BB26D}"/>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A3E054B2-613D-094B-B19E-3C222FF48FE2}"/>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803552D0-AEC0-E8F0-45ED-7948E99FDEA9}"/>
              </a:ext>
            </a:extLst>
          </p:cNvPr>
          <p:cNvSpPr>
            <a:spLocks noGrp="1"/>
          </p:cNvSpPr>
          <p:nvPr>
            <p:ph type="dt" sz="half" idx="10"/>
          </p:nvPr>
        </p:nvSpPr>
        <p:spPr/>
        <p:txBody>
          <a:bodyPr/>
          <a:lstStyle/>
          <a:p>
            <a:fld id="{AE83D13F-5532-C541-9C9B-6667203152AA}" type="datetime1">
              <a:rPr kumimoji="1" lang="zh-TW" altLang="en-US" smtClean="0"/>
              <a:t>2023/4/13</a:t>
            </a:fld>
            <a:endParaRPr kumimoji="1" lang="zh-TW" altLang="en-US"/>
          </a:p>
        </p:txBody>
      </p:sp>
      <p:sp>
        <p:nvSpPr>
          <p:cNvPr id="5" name="頁尾版面配置區 4">
            <a:extLst>
              <a:ext uri="{FF2B5EF4-FFF2-40B4-BE49-F238E27FC236}">
                <a16:creationId xmlns:a16="http://schemas.microsoft.com/office/drawing/2014/main" id="{91FADD60-44EB-F68B-88AD-9AC9C4F28B9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F6A1973B-D1DF-0998-9483-9A3AEDBD1FEF}"/>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317667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05C4D5D-D82F-E6B8-7B66-48D833249585}"/>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DD9F26E-EC0A-BDC1-B3BB-248B9799E57F}"/>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AECA06A2-DDA4-8B32-9A47-2EADF235A068}"/>
              </a:ext>
            </a:extLst>
          </p:cNvPr>
          <p:cNvSpPr>
            <a:spLocks noGrp="1"/>
          </p:cNvSpPr>
          <p:nvPr>
            <p:ph type="dt" sz="half" idx="10"/>
          </p:nvPr>
        </p:nvSpPr>
        <p:spPr/>
        <p:txBody>
          <a:bodyPr/>
          <a:lstStyle/>
          <a:p>
            <a:fld id="{D62C423A-AF2E-044A-935C-6E1081FA30AE}" type="datetime1">
              <a:rPr kumimoji="1" lang="zh-TW" altLang="en-US" smtClean="0"/>
              <a:t>2023/4/13</a:t>
            </a:fld>
            <a:endParaRPr kumimoji="1" lang="zh-TW" altLang="en-US"/>
          </a:p>
        </p:txBody>
      </p:sp>
      <p:sp>
        <p:nvSpPr>
          <p:cNvPr id="5" name="頁尾版面配置區 4">
            <a:extLst>
              <a:ext uri="{FF2B5EF4-FFF2-40B4-BE49-F238E27FC236}">
                <a16:creationId xmlns:a16="http://schemas.microsoft.com/office/drawing/2014/main" id="{6CB2D389-80CC-44C1-8097-69A6B209CCF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5B5A94CF-C211-C3F8-B372-A9314C44BB12}"/>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2758236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EFE9F0-840F-D2BA-C82E-119C4F094715}"/>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9ED304D-AF07-824C-913C-0C52E1DFB2F1}"/>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E46F87A3-2A04-4F36-BD3B-7320E0ABC2E2}"/>
              </a:ext>
            </a:extLst>
          </p:cNvPr>
          <p:cNvSpPr>
            <a:spLocks noGrp="1"/>
          </p:cNvSpPr>
          <p:nvPr>
            <p:ph type="dt" sz="half" idx="10"/>
          </p:nvPr>
        </p:nvSpPr>
        <p:spPr/>
        <p:txBody>
          <a:bodyPr/>
          <a:lstStyle/>
          <a:p>
            <a:fld id="{3A8AC8D0-1DF9-DE48-97C5-DC6F907C58AE}" type="datetime1">
              <a:rPr kumimoji="1" lang="zh-TW" altLang="en-US" smtClean="0"/>
              <a:t>2023/4/13</a:t>
            </a:fld>
            <a:endParaRPr kumimoji="1" lang="zh-TW" altLang="en-US"/>
          </a:p>
        </p:txBody>
      </p:sp>
      <p:sp>
        <p:nvSpPr>
          <p:cNvPr id="5" name="頁尾版面配置區 4">
            <a:extLst>
              <a:ext uri="{FF2B5EF4-FFF2-40B4-BE49-F238E27FC236}">
                <a16:creationId xmlns:a16="http://schemas.microsoft.com/office/drawing/2014/main" id="{591737B5-958A-2904-227F-A1051F416AD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A3BFBF28-F11E-8B44-1341-F0A384F5C6AE}"/>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15231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9034AE-85AA-446C-587C-A284AA900547}"/>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84682F1D-139C-8E23-CCC5-82E1286FCB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88108DAB-F845-1DA6-CC37-86E11810C695}"/>
              </a:ext>
            </a:extLst>
          </p:cNvPr>
          <p:cNvSpPr>
            <a:spLocks noGrp="1"/>
          </p:cNvSpPr>
          <p:nvPr>
            <p:ph type="dt" sz="half" idx="10"/>
          </p:nvPr>
        </p:nvSpPr>
        <p:spPr/>
        <p:txBody>
          <a:bodyPr/>
          <a:lstStyle/>
          <a:p>
            <a:fld id="{F474BE1F-B9B4-A846-B97A-070214ACE94D}" type="datetime1">
              <a:rPr kumimoji="1" lang="zh-TW" altLang="en-US" smtClean="0"/>
              <a:t>2023/4/13</a:t>
            </a:fld>
            <a:endParaRPr kumimoji="1" lang="zh-TW" altLang="en-US"/>
          </a:p>
        </p:txBody>
      </p:sp>
      <p:sp>
        <p:nvSpPr>
          <p:cNvPr id="5" name="頁尾版面配置區 4">
            <a:extLst>
              <a:ext uri="{FF2B5EF4-FFF2-40B4-BE49-F238E27FC236}">
                <a16:creationId xmlns:a16="http://schemas.microsoft.com/office/drawing/2014/main" id="{E2B3C82D-0FD2-F5F0-074A-EE7AD5DBDBC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4BE1618-E7F1-DE1D-C196-E3BD02AD8959}"/>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202588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373E8-C221-CCA6-2368-F9F72B9D9329}"/>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3AACA45-A2C6-C900-50AC-14959E518D9A}"/>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C107B103-CCDF-DF26-5A08-B8916BAE3154}"/>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DF7CB6AF-97F7-B451-5740-96E250C2E584}"/>
              </a:ext>
            </a:extLst>
          </p:cNvPr>
          <p:cNvSpPr>
            <a:spLocks noGrp="1"/>
          </p:cNvSpPr>
          <p:nvPr>
            <p:ph type="dt" sz="half" idx="10"/>
          </p:nvPr>
        </p:nvSpPr>
        <p:spPr/>
        <p:txBody>
          <a:bodyPr/>
          <a:lstStyle/>
          <a:p>
            <a:fld id="{6207FC3B-1BE8-CC46-9612-A48612057A4F}" type="datetime1">
              <a:rPr kumimoji="1" lang="zh-TW" altLang="en-US" smtClean="0"/>
              <a:t>2023/4/13</a:t>
            </a:fld>
            <a:endParaRPr kumimoji="1" lang="zh-TW" altLang="en-US"/>
          </a:p>
        </p:txBody>
      </p:sp>
      <p:sp>
        <p:nvSpPr>
          <p:cNvPr id="6" name="頁尾版面配置區 5">
            <a:extLst>
              <a:ext uri="{FF2B5EF4-FFF2-40B4-BE49-F238E27FC236}">
                <a16:creationId xmlns:a16="http://schemas.microsoft.com/office/drawing/2014/main" id="{34251108-690C-D0CA-BC70-0791A453522E}"/>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74F2AC88-D233-B625-3207-C09C6226D894}"/>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420121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BAC890-5E21-9C60-6B12-16947EE369A3}"/>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BCFE4B51-3E23-414B-0548-54EEBB42F5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113CADC3-5A82-5F03-7F23-A36FAFBD05B3}"/>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81AE9414-4B54-1287-0E85-9A3F041A6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C5DA326A-484C-9A4A-6D4E-74AE247A3476}"/>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EDD52DC8-207D-27F4-C4FF-2DE5064A7C65}"/>
              </a:ext>
            </a:extLst>
          </p:cNvPr>
          <p:cNvSpPr>
            <a:spLocks noGrp="1"/>
          </p:cNvSpPr>
          <p:nvPr>
            <p:ph type="dt" sz="half" idx="10"/>
          </p:nvPr>
        </p:nvSpPr>
        <p:spPr/>
        <p:txBody>
          <a:bodyPr/>
          <a:lstStyle/>
          <a:p>
            <a:fld id="{2F2DFCD8-C483-604A-9F50-EC24522E3A01}" type="datetime1">
              <a:rPr kumimoji="1" lang="zh-TW" altLang="en-US" smtClean="0"/>
              <a:t>2023/4/13</a:t>
            </a:fld>
            <a:endParaRPr kumimoji="1" lang="zh-TW" altLang="en-US"/>
          </a:p>
        </p:txBody>
      </p:sp>
      <p:sp>
        <p:nvSpPr>
          <p:cNvPr id="8" name="頁尾版面配置區 7">
            <a:extLst>
              <a:ext uri="{FF2B5EF4-FFF2-40B4-BE49-F238E27FC236}">
                <a16:creationId xmlns:a16="http://schemas.microsoft.com/office/drawing/2014/main" id="{02487F91-3B95-D1B0-701C-FEF35DF0CDD8}"/>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29E38C4D-9BB6-CA23-6BA3-3A595BA70A56}"/>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121885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7CEFFC-C2FF-7B78-6D9B-940D6240DCDD}"/>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C3752A43-F84F-F788-AE0D-3227ED560591}"/>
              </a:ext>
            </a:extLst>
          </p:cNvPr>
          <p:cNvSpPr>
            <a:spLocks noGrp="1"/>
          </p:cNvSpPr>
          <p:nvPr>
            <p:ph type="dt" sz="half" idx="10"/>
          </p:nvPr>
        </p:nvSpPr>
        <p:spPr/>
        <p:txBody>
          <a:bodyPr/>
          <a:lstStyle/>
          <a:p>
            <a:fld id="{4C01B007-CA0D-6247-BF0E-E773C2EE5163}" type="datetime1">
              <a:rPr kumimoji="1" lang="zh-TW" altLang="en-US" smtClean="0"/>
              <a:t>2023/4/13</a:t>
            </a:fld>
            <a:endParaRPr kumimoji="1" lang="zh-TW" altLang="en-US"/>
          </a:p>
        </p:txBody>
      </p:sp>
      <p:sp>
        <p:nvSpPr>
          <p:cNvPr id="4" name="頁尾版面配置區 3">
            <a:extLst>
              <a:ext uri="{FF2B5EF4-FFF2-40B4-BE49-F238E27FC236}">
                <a16:creationId xmlns:a16="http://schemas.microsoft.com/office/drawing/2014/main" id="{0F58C6CB-76F7-E9A5-9407-07E8ACDA8BCB}"/>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82A91306-F074-33DF-1F44-6F26ABE0E081}"/>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272095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1F5A35B-6EC5-3F10-102C-6BA98492215D}"/>
              </a:ext>
            </a:extLst>
          </p:cNvPr>
          <p:cNvSpPr>
            <a:spLocks noGrp="1"/>
          </p:cNvSpPr>
          <p:nvPr>
            <p:ph type="dt" sz="half" idx="10"/>
          </p:nvPr>
        </p:nvSpPr>
        <p:spPr/>
        <p:txBody>
          <a:bodyPr/>
          <a:lstStyle/>
          <a:p>
            <a:fld id="{7C57E372-0459-9B4A-905E-548DD9F99DEC}" type="datetime1">
              <a:rPr kumimoji="1" lang="zh-TW" altLang="en-US" smtClean="0"/>
              <a:t>2023/4/13</a:t>
            </a:fld>
            <a:endParaRPr kumimoji="1" lang="zh-TW" altLang="en-US"/>
          </a:p>
        </p:txBody>
      </p:sp>
      <p:sp>
        <p:nvSpPr>
          <p:cNvPr id="3" name="頁尾版面配置區 2">
            <a:extLst>
              <a:ext uri="{FF2B5EF4-FFF2-40B4-BE49-F238E27FC236}">
                <a16:creationId xmlns:a16="http://schemas.microsoft.com/office/drawing/2014/main" id="{FD2D40EE-5413-717A-B39B-807203E4E641}"/>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B9CE02F8-E129-C3DE-2E91-72C5FDD847EE}"/>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229579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852DB2-192E-E737-66B0-35EB683E9FA8}"/>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FC073482-E5F1-5AE3-5AA5-FDEAEA46F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16414DAC-A73F-4738-035F-43DC617A2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D85461DA-E9D4-0E0A-94DA-09FD3D711746}"/>
              </a:ext>
            </a:extLst>
          </p:cNvPr>
          <p:cNvSpPr>
            <a:spLocks noGrp="1"/>
          </p:cNvSpPr>
          <p:nvPr>
            <p:ph type="dt" sz="half" idx="10"/>
          </p:nvPr>
        </p:nvSpPr>
        <p:spPr/>
        <p:txBody>
          <a:bodyPr/>
          <a:lstStyle/>
          <a:p>
            <a:fld id="{61967547-8F52-9847-970D-90B4C8D0FF2E}" type="datetime1">
              <a:rPr kumimoji="1" lang="zh-TW" altLang="en-US" smtClean="0"/>
              <a:t>2023/4/13</a:t>
            </a:fld>
            <a:endParaRPr kumimoji="1" lang="zh-TW" altLang="en-US"/>
          </a:p>
        </p:txBody>
      </p:sp>
      <p:sp>
        <p:nvSpPr>
          <p:cNvPr id="6" name="頁尾版面配置區 5">
            <a:extLst>
              <a:ext uri="{FF2B5EF4-FFF2-40B4-BE49-F238E27FC236}">
                <a16:creationId xmlns:a16="http://schemas.microsoft.com/office/drawing/2014/main" id="{659125B8-ED25-B2FB-1C45-25BA5B83D9FE}"/>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D0C9F080-BEFE-5F5B-5C2C-835A57316499}"/>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3621913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9ACB64-5D6E-6EF3-132C-1290656CCEC4}"/>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F472674B-DD8C-294B-EB37-8487319CBD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D7B61B1B-1970-04CC-FB43-227581F6B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42620C6E-BF37-01FD-3A53-D5E962A12235}"/>
              </a:ext>
            </a:extLst>
          </p:cNvPr>
          <p:cNvSpPr>
            <a:spLocks noGrp="1"/>
          </p:cNvSpPr>
          <p:nvPr>
            <p:ph type="dt" sz="half" idx="10"/>
          </p:nvPr>
        </p:nvSpPr>
        <p:spPr/>
        <p:txBody>
          <a:bodyPr/>
          <a:lstStyle/>
          <a:p>
            <a:fld id="{B368DCB4-9974-694E-ADE7-171036E3DEFF}" type="datetime1">
              <a:rPr kumimoji="1" lang="zh-TW" altLang="en-US" smtClean="0"/>
              <a:t>2023/4/13</a:t>
            </a:fld>
            <a:endParaRPr kumimoji="1" lang="zh-TW" altLang="en-US"/>
          </a:p>
        </p:txBody>
      </p:sp>
      <p:sp>
        <p:nvSpPr>
          <p:cNvPr id="6" name="頁尾版面配置區 5">
            <a:extLst>
              <a:ext uri="{FF2B5EF4-FFF2-40B4-BE49-F238E27FC236}">
                <a16:creationId xmlns:a16="http://schemas.microsoft.com/office/drawing/2014/main" id="{94764CE9-F68E-3F7F-5FCE-FB91C7374833}"/>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4FB5114E-9F81-15B6-8B67-2EDECB957AEA}"/>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184846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AC15927-2521-224E-04F4-A25964C309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1463937B-759C-17C8-4134-A133AE98B6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7F6C504E-31C8-804C-C552-444EAF7C1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6B7B5-7827-A848-8090-003008E26D60}" type="datetime1">
              <a:rPr kumimoji="1" lang="zh-TW" altLang="en-US" smtClean="0"/>
              <a:t>2023/4/13</a:t>
            </a:fld>
            <a:endParaRPr kumimoji="1" lang="zh-TW" altLang="en-US"/>
          </a:p>
        </p:txBody>
      </p:sp>
      <p:sp>
        <p:nvSpPr>
          <p:cNvPr id="5" name="頁尾版面配置區 4">
            <a:extLst>
              <a:ext uri="{FF2B5EF4-FFF2-40B4-BE49-F238E27FC236}">
                <a16:creationId xmlns:a16="http://schemas.microsoft.com/office/drawing/2014/main" id="{06141FC0-C54E-055F-488E-DFFEF23151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AFC7A13A-3B8A-4175-FD6A-783894480D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283596016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
            <a:extLst>
              <a:ext uri="{FF2B5EF4-FFF2-40B4-BE49-F238E27FC236}">
                <a16:creationId xmlns:a16="http://schemas.microsoft.com/office/drawing/2014/main" id="{1EF1EB58-9830-ACF4-0ACE-728820EA9312}"/>
              </a:ext>
            </a:extLst>
          </p:cNvPr>
          <p:cNvSpPr>
            <a:spLocks noGrp="1"/>
          </p:cNvSpPr>
          <p:nvPr>
            <p:ph type="ctrTitle"/>
          </p:nvPr>
        </p:nvSpPr>
        <p:spPr>
          <a:xfrm>
            <a:off x="1524000" y="917106"/>
            <a:ext cx="9144000" cy="2157429"/>
          </a:xfrm>
        </p:spPr>
        <p:txBody>
          <a:bodyPr>
            <a:noAutofit/>
          </a:bodyPr>
          <a:lstStyle/>
          <a:p>
            <a:r>
              <a:rPr kumimoji="1" lang="en-US" altLang="zh-TW" sz="4800" dirty="0">
                <a:latin typeface="Times New Roman" panose="02020603050405020304" pitchFamily="18" charset="0"/>
                <a:cs typeface="Times New Roman" panose="02020603050405020304" pitchFamily="18" charset="0"/>
              </a:rPr>
              <a:t>A New Approach to Use Big Data Tools to Substitute Unstructured Data Warehouse</a:t>
            </a:r>
            <a:endParaRPr kumimoji="1" lang="zh-TW" altLang="en-US" sz="4800" dirty="0">
              <a:latin typeface="Times New Roman" panose="02020603050405020304" pitchFamily="18" charset="0"/>
              <a:cs typeface="Times New Roman" panose="02020603050405020304" pitchFamily="18" charset="0"/>
            </a:endParaRPr>
          </a:p>
        </p:txBody>
      </p:sp>
      <p:sp>
        <p:nvSpPr>
          <p:cNvPr id="12" name="副標題 2">
            <a:extLst>
              <a:ext uri="{FF2B5EF4-FFF2-40B4-BE49-F238E27FC236}">
                <a16:creationId xmlns:a16="http://schemas.microsoft.com/office/drawing/2014/main" id="{7AD2D92D-78E3-FD9D-6997-33A949F4FCAC}"/>
              </a:ext>
            </a:extLst>
          </p:cNvPr>
          <p:cNvSpPr>
            <a:spLocks noGrp="1"/>
          </p:cNvSpPr>
          <p:nvPr>
            <p:ph type="subTitle" idx="1"/>
          </p:nvPr>
        </p:nvSpPr>
        <p:spPr>
          <a:xfrm>
            <a:off x="1391825" y="4463525"/>
            <a:ext cx="9408335" cy="369332"/>
          </a:xfrm>
        </p:spPr>
        <p:txBody>
          <a:bodyPr>
            <a:normAutofit/>
          </a:bodyPr>
          <a:lstStyle/>
          <a:p>
            <a:r>
              <a:rPr kumimoji="1" lang="en-US" altLang="zh-TW" sz="1800" dirty="0">
                <a:solidFill>
                  <a:schemeClr val="tx1"/>
                </a:solidFill>
                <a:latin typeface="Times New Roman" panose="02020603050405020304" pitchFamily="18" charset="0"/>
                <a:cs typeface="Times New Roman" panose="02020603050405020304" pitchFamily="18" charset="0"/>
              </a:rPr>
              <a:t>School of Computing, Southern Institute of Technology Invercargill, New Zealand</a:t>
            </a:r>
            <a:endParaRPr kumimoji="1" lang="zh-TW" altLang="en-US" sz="1800" dirty="0">
              <a:solidFill>
                <a:schemeClr val="tx1"/>
              </a:solidFill>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4C32ADD2-8A87-5AC3-033A-B095A0703BE6}"/>
              </a:ext>
            </a:extLst>
          </p:cNvPr>
          <p:cNvSpPr txBox="1"/>
          <p:nvPr/>
        </p:nvSpPr>
        <p:spPr>
          <a:xfrm>
            <a:off x="2310976" y="5055732"/>
            <a:ext cx="7570032"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Author: </a:t>
            </a:r>
            <a:r>
              <a:rPr lang="en-US" altLang="zh-TW" dirty="0" err="1">
                <a:latin typeface="Times New Roman" panose="02020603050405020304" pitchFamily="18" charset="0"/>
                <a:cs typeface="Times New Roman" panose="02020603050405020304" pitchFamily="18" charset="0"/>
              </a:rPr>
              <a:t>Oras</a:t>
            </a:r>
            <a:r>
              <a:rPr lang="en-US" altLang="zh-TW" dirty="0">
                <a:latin typeface="Times New Roman" panose="02020603050405020304" pitchFamily="18" charset="0"/>
                <a:cs typeface="Times New Roman" panose="02020603050405020304" pitchFamily="18" charset="0"/>
              </a:rPr>
              <a:t> Baker, </a:t>
            </a:r>
            <a:r>
              <a:rPr lang="en-US" altLang="zh-TW" dirty="0" err="1">
                <a:latin typeface="Times New Roman" panose="02020603050405020304" pitchFamily="18" charset="0"/>
                <a:cs typeface="Times New Roman" panose="02020603050405020304" pitchFamily="18" charset="0"/>
              </a:rPr>
              <a:t>Chuong</a:t>
            </a:r>
            <a:r>
              <a:rPr lang="en-US" altLang="zh-TW" dirty="0">
                <a:latin typeface="Times New Roman" panose="02020603050405020304" pitchFamily="18" charset="0"/>
                <a:cs typeface="Times New Roman" panose="02020603050405020304" pitchFamily="18" charset="0"/>
              </a:rPr>
              <a:t> Nguyen </a:t>
            </a:r>
            <a:r>
              <a:rPr lang="en-US" altLang="zh-TW" dirty="0" err="1">
                <a:latin typeface="Times New Roman" panose="02020603050405020304" pitchFamily="18" charset="0"/>
                <a:cs typeface="Times New Roman" panose="02020603050405020304" pitchFamily="18" charset="0"/>
              </a:rPr>
              <a:t>Thien</a:t>
            </a:r>
            <a:endParaRPr lang="en-US" altLang="zh-TW" dirty="0">
              <a:latin typeface="Times New Roman" panose="02020603050405020304" pitchFamily="18" charset="0"/>
              <a:cs typeface="Times New Roman" panose="02020603050405020304" pitchFamily="18" charset="0"/>
            </a:endParaRPr>
          </a:p>
        </p:txBody>
      </p:sp>
      <p:sp>
        <p:nvSpPr>
          <p:cNvPr id="15" name="文字方塊 14">
            <a:extLst>
              <a:ext uri="{FF2B5EF4-FFF2-40B4-BE49-F238E27FC236}">
                <a16:creationId xmlns:a16="http://schemas.microsoft.com/office/drawing/2014/main" id="{AD665167-2B7F-3616-7289-58D77F4D6390}"/>
              </a:ext>
            </a:extLst>
          </p:cNvPr>
          <p:cNvSpPr txBox="1"/>
          <p:nvPr/>
        </p:nvSpPr>
        <p:spPr>
          <a:xfrm>
            <a:off x="5138863" y="6147155"/>
            <a:ext cx="1914257" cy="369332"/>
          </a:xfrm>
          <a:prstGeom prst="rect">
            <a:avLst/>
          </a:prstGeom>
          <a:noFill/>
        </p:spPr>
        <p:txBody>
          <a:bodyPr wrap="square" rtlCol="0">
            <a:spAutoFit/>
          </a:bodyPr>
          <a:lstStyle/>
          <a:p>
            <a:r>
              <a:rPr kumimoji="1" lang="en-US" altLang="zh-TW" dirty="0">
                <a:latin typeface="Times New Roman" panose="02020603050405020304" pitchFamily="18" charset="0"/>
                <a:cs typeface="Times New Roman" panose="02020603050405020304" pitchFamily="18" charset="0"/>
              </a:rPr>
              <a:t>Presenter :</a:t>
            </a:r>
            <a:r>
              <a:rPr kumimoji="1" lang="zh-TW" altLang="en-US" dirty="0">
                <a:latin typeface="Times New Roman" panose="02020603050405020304" pitchFamily="18" charset="0"/>
                <a:cs typeface="Times New Roman" panose="02020603050405020304" pitchFamily="18" charset="0"/>
              </a:rPr>
              <a:t> </a:t>
            </a:r>
            <a:r>
              <a:rPr kumimoji="1" lang="zh-TW" altLang="en-US" dirty="0">
                <a:latin typeface="DFKai-SB" panose="03000509000000000000" pitchFamily="49" charset="-120"/>
                <a:ea typeface="DFKai-SB" panose="03000509000000000000" pitchFamily="49" charset="-120"/>
                <a:cs typeface="DFKai-SB" panose="03000509000000000000" pitchFamily="49" charset="-120"/>
              </a:rPr>
              <a:t>李冠宏</a:t>
            </a:r>
            <a:r>
              <a:rPr kumimoji="1" lang="en-US" altLang="zh-TW" dirty="0">
                <a:latin typeface="DFKai-SB" panose="03000509000000000000" pitchFamily="49" charset="-120"/>
                <a:ea typeface="DFKai-SB" panose="03000509000000000000" pitchFamily="49" charset="-120"/>
                <a:cs typeface="DFKai-SB" panose="03000509000000000000" pitchFamily="49" charset="-120"/>
              </a:rPr>
              <a:t> </a:t>
            </a:r>
            <a:endParaRPr kumimoji="1" lang="zh-TW" altLang="en-US" dirty="0">
              <a:latin typeface="DFKai-SB" panose="03000509000000000000" pitchFamily="49" charset="-120"/>
              <a:ea typeface="DFKai-SB" panose="03000509000000000000" pitchFamily="49" charset="-120"/>
              <a:cs typeface="DFKai-SB" panose="03000509000000000000" pitchFamily="49" charset="-120"/>
            </a:endParaRPr>
          </a:p>
        </p:txBody>
      </p:sp>
      <p:sp>
        <p:nvSpPr>
          <p:cNvPr id="16" name="副標題 2">
            <a:extLst>
              <a:ext uri="{FF2B5EF4-FFF2-40B4-BE49-F238E27FC236}">
                <a16:creationId xmlns:a16="http://schemas.microsoft.com/office/drawing/2014/main" id="{B83FC401-D147-0E4B-FBA1-8239DCAD0F90}"/>
              </a:ext>
            </a:extLst>
          </p:cNvPr>
          <p:cNvSpPr txBox="1">
            <a:spLocks/>
          </p:cNvSpPr>
          <p:nvPr/>
        </p:nvSpPr>
        <p:spPr>
          <a:xfrm>
            <a:off x="1391823" y="3483085"/>
            <a:ext cx="9408335" cy="3693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800" dirty="0">
                <a:latin typeface="Times New Roman" panose="02020603050405020304" pitchFamily="18" charset="0"/>
                <a:cs typeface="Times New Roman" panose="02020603050405020304" pitchFamily="18" charset="0"/>
              </a:rPr>
              <a:t>2020 IEEE Conference on Big Data and Analytics (ICBDA)</a:t>
            </a:r>
          </a:p>
        </p:txBody>
      </p:sp>
      <p:sp>
        <p:nvSpPr>
          <p:cNvPr id="17" name="投影片編號版面配置區 7">
            <a:extLst>
              <a:ext uri="{FF2B5EF4-FFF2-40B4-BE49-F238E27FC236}">
                <a16:creationId xmlns:a16="http://schemas.microsoft.com/office/drawing/2014/main" id="{E07E58BA-5800-16E7-571F-0899370DE8E0}"/>
              </a:ext>
            </a:extLst>
          </p:cNvPr>
          <p:cNvSpPr>
            <a:spLocks noGrp="1"/>
          </p:cNvSpPr>
          <p:nvPr>
            <p:ph type="sldNum" sz="quarter" idx="12"/>
          </p:nvPr>
        </p:nvSpPr>
        <p:spPr>
          <a:xfrm>
            <a:off x="8610600" y="6356350"/>
            <a:ext cx="2743200" cy="365125"/>
          </a:xfrm>
        </p:spPr>
        <p:txBody>
          <a:bodyPr/>
          <a:lstStyle/>
          <a:p>
            <a:fld id="{172F2753-FA7D-7348-BD56-5EC7C5DB9863}" type="slidenum">
              <a:rPr kumimoji="1" lang="zh-TW" altLang="en-US" smtClean="0"/>
              <a:t>1</a:t>
            </a:fld>
            <a:endParaRPr kumimoji="1" lang="zh-TW" altLang="en-US"/>
          </a:p>
        </p:txBody>
      </p:sp>
    </p:spTree>
    <p:extLst>
      <p:ext uri="{BB962C8B-B14F-4D97-AF65-F5344CB8AC3E}">
        <p14:creationId xmlns:p14="http://schemas.microsoft.com/office/powerpoint/2010/main" val="248445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lgn="just"/>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Related works</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913774" y="1562536"/>
            <a:ext cx="10364452" cy="4654448"/>
          </a:xfrm>
        </p:spPr>
        <p:txBody>
          <a:bodyPr>
            <a:normAutofit/>
          </a:bodyPr>
          <a:lstStyle/>
          <a:p>
            <a:pPr algn="just">
              <a:lnSpc>
                <a:spcPct val="150000"/>
              </a:lnSpc>
            </a:pPr>
            <a:r>
              <a:rPr lang="en-US" altLang="zh-TW" sz="2200" dirty="0">
                <a:latin typeface="Times New Roman" panose="02020603050405020304" pitchFamily="18" charset="0"/>
                <a:cs typeface="Times New Roman" panose="02020603050405020304" pitchFamily="18" charset="0"/>
              </a:rPr>
              <a:t>[7] : Sukumaran and </a:t>
            </a:r>
            <a:r>
              <a:rPr lang="en-US" altLang="zh-TW" sz="2200" dirty="0" err="1">
                <a:latin typeface="Times New Roman" panose="02020603050405020304" pitchFamily="18" charset="0"/>
                <a:cs typeface="Times New Roman" panose="02020603050405020304" pitchFamily="18" charset="0"/>
              </a:rPr>
              <a:t>Sureka</a:t>
            </a:r>
            <a:r>
              <a:rPr lang="en-US" altLang="zh-TW" sz="2200" dirty="0">
                <a:latin typeface="Times New Roman" panose="02020603050405020304" pitchFamily="18" charset="0"/>
                <a:cs typeface="Times New Roman" panose="02020603050405020304" pitchFamily="18" charset="0"/>
              </a:rPr>
              <a:t> indicated that the named entity extraction technique has been a research topic for many years</a:t>
            </a:r>
          </a:p>
          <a:p>
            <a:pPr algn="just">
              <a:lnSpc>
                <a:spcPct val="150000"/>
              </a:lnSpc>
            </a:pPr>
            <a:r>
              <a:rPr lang="en-US" altLang="zh-TW" sz="2200" dirty="0">
                <a:latin typeface="Times New Roman" panose="02020603050405020304" pitchFamily="18" charset="0"/>
                <a:cs typeface="Times New Roman" panose="02020603050405020304" pitchFamily="18" charset="0"/>
              </a:rPr>
              <a:t>[8] : Gupta discussed the deriving facts and dimensions from unstructured data</a:t>
            </a:r>
          </a:p>
          <a:p>
            <a:pPr algn="just">
              <a:lnSpc>
                <a:spcPct val="150000"/>
              </a:lnSpc>
            </a:pPr>
            <a:r>
              <a:rPr lang="en-US" altLang="zh-TW" sz="2200" dirty="0">
                <a:latin typeface="Times New Roman" panose="02020603050405020304" pitchFamily="18" charset="0"/>
                <a:cs typeface="Times New Roman" panose="02020603050405020304" pitchFamily="18" charset="0"/>
              </a:rPr>
              <a:t>[9] : </a:t>
            </a:r>
            <a:r>
              <a:rPr lang="en-US" altLang="zh-TW" sz="2200" dirty="0" err="1">
                <a:latin typeface="Times New Roman" panose="02020603050405020304" pitchFamily="18" charset="0"/>
                <a:cs typeface="Times New Roman" panose="02020603050405020304" pitchFamily="18" charset="0"/>
              </a:rPr>
              <a:t>Alqarni</a:t>
            </a:r>
            <a:r>
              <a:rPr lang="en-US" altLang="zh-TW" sz="2200" dirty="0">
                <a:latin typeface="Times New Roman" panose="02020603050405020304" pitchFamily="18" charset="0"/>
                <a:cs typeface="Times New Roman" panose="02020603050405020304" pitchFamily="18" charset="0"/>
              </a:rPr>
              <a:t> and </a:t>
            </a:r>
            <a:r>
              <a:rPr lang="en-US" altLang="zh-TW" sz="2200" dirty="0" err="1">
                <a:latin typeface="Times New Roman" panose="02020603050405020304" pitchFamily="18" charset="0"/>
                <a:cs typeface="Times New Roman" panose="02020603050405020304" pitchFamily="18" charset="0"/>
              </a:rPr>
              <a:t>Pardede</a:t>
            </a:r>
            <a:r>
              <a:rPr lang="en-US" altLang="zh-TW" sz="2200" dirty="0">
                <a:latin typeface="Times New Roman" panose="02020603050405020304" pitchFamily="18" charset="0"/>
                <a:cs typeface="Times New Roman" panose="02020603050405020304" pitchFamily="18" charset="0"/>
              </a:rPr>
              <a:t> proposed using WordNet, a large lexical database of English</a:t>
            </a:r>
          </a:p>
          <a:p>
            <a:pPr algn="just">
              <a:lnSpc>
                <a:spcPct val="150000"/>
              </a:lnSpc>
            </a:pPr>
            <a:r>
              <a:rPr lang="en-US" altLang="zh-TW" sz="2200" dirty="0">
                <a:latin typeface="Times New Roman" panose="02020603050405020304" pitchFamily="18" charset="0"/>
                <a:cs typeface="Times New Roman" panose="02020603050405020304" pitchFamily="18" charset="0"/>
              </a:rPr>
              <a:t>[10] : </a:t>
            </a:r>
            <a:r>
              <a:rPr lang="en-US" altLang="zh-TW" sz="2200" dirty="0" err="1">
                <a:latin typeface="Times New Roman" panose="02020603050405020304" pitchFamily="18" charset="0"/>
                <a:cs typeface="Times New Roman" panose="02020603050405020304" pitchFamily="18" charset="0"/>
              </a:rPr>
              <a:t>Tekadpande</a:t>
            </a:r>
            <a:r>
              <a:rPr lang="en-US" altLang="zh-TW" sz="2200" dirty="0">
                <a:latin typeface="Times New Roman" panose="02020603050405020304" pitchFamily="18" charset="0"/>
                <a:cs typeface="Times New Roman" panose="02020603050405020304" pitchFamily="18" charset="0"/>
              </a:rPr>
              <a:t> and Deshpande proposed a system with the ETL process in Hive and traditional dimensional modelling in Hadoop.</a:t>
            </a:r>
          </a:p>
        </p:txBody>
      </p:sp>
      <p:sp>
        <p:nvSpPr>
          <p:cNvPr id="4" name="文字方塊 3">
            <a:extLst>
              <a:ext uri="{FF2B5EF4-FFF2-40B4-BE49-F238E27FC236}">
                <a16:creationId xmlns:a16="http://schemas.microsoft.com/office/drawing/2014/main" id="{9525E5BD-081C-BF24-6464-0C54CE2DCE2A}"/>
              </a:ext>
            </a:extLst>
          </p:cNvPr>
          <p:cNvSpPr txBox="1"/>
          <p:nvPr/>
        </p:nvSpPr>
        <p:spPr>
          <a:xfrm>
            <a:off x="38021" y="5377113"/>
            <a:ext cx="12115958" cy="1015663"/>
          </a:xfrm>
          <a:prstGeom prst="rect">
            <a:avLst/>
          </a:prstGeom>
          <a:noFill/>
        </p:spPr>
        <p:txBody>
          <a:bodyPr wrap="square" rtlCol="0">
            <a:spAutoFit/>
          </a:bodyPr>
          <a:lstStyle/>
          <a:p>
            <a:r>
              <a:rPr kumimoji="1" lang="en-US" altLang="zh-TW" sz="1200" dirty="0">
                <a:latin typeface="Times New Roman" panose="02020603050405020304" pitchFamily="18" charset="0"/>
                <a:cs typeface="Times New Roman" panose="02020603050405020304" pitchFamily="18" charset="0"/>
              </a:rPr>
              <a:t>[7] Sukumaran, S., &amp; </a:t>
            </a:r>
            <a:r>
              <a:rPr kumimoji="1" lang="en-US" altLang="zh-TW" sz="1200" dirty="0" err="1">
                <a:latin typeface="Times New Roman" panose="02020603050405020304" pitchFamily="18" charset="0"/>
                <a:cs typeface="Times New Roman" panose="02020603050405020304" pitchFamily="18" charset="0"/>
              </a:rPr>
              <a:t>Sureka</a:t>
            </a:r>
            <a:r>
              <a:rPr kumimoji="1" lang="en-US" altLang="zh-TW" sz="1200" dirty="0">
                <a:latin typeface="Times New Roman" panose="02020603050405020304" pitchFamily="18" charset="0"/>
                <a:cs typeface="Times New Roman" panose="02020603050405020304" pitchFamily="18" charset="0"/>
              </a:rPr>
              <a:t>, A. (2006). Integrating structured and unstructured data using text tagging and annotation. Business Intelligence Journal, 11(2), 8-17.</a:t>
            </a:r>
          </a:p>
          <a:p>
            <a:r>
              <a:rPr kumimoji="1" lang="en-US" altLang="zh-TW" sz="1200" dirty="0">
                <a:latin typeface="Times New Roman" panose="02020603050405020304" pitchFamily="18" charset="0"/>
                <a:cs typeface="Times New Roman" panose="02020603050405020304" pitchFamily="18" charset="0"/>
              </a:rPr>
              <a:t>[8] Gupta, V. (2013). Extracting Facts And Dimensions From Unstructured Data For Business Intelligence. International Journal of Engineering Research &amp; Technology (IJERT), 2(7), 2602-2606.</a:t>
            </a:r>
          </a:p>
          <a:p>
            <a:r>
              <a:rPr kumimoji="1" lang="en-US" altLang="zh-TW" sz="1200" dirty="0">
                <a:latin typeface="Times New Roman" panose="02020603050405020304" pitchFamily="18" charset="0"/>
                <a:cs typeface="Times New Roman" panose="02020603050405020304" pitchFamily="18" charset="0"/>
              </a:rPr>
              <a:t>[9] </a:t>
            </a:r>
            <a:r>
              <a:rPr kumimoji="1" lang="en-US" altLang="zh-TW" sz="1200" dirty="0" err="1">
                <a:latin typeface="Times New Roman" panose="02020603050405020304" pitchFamily="18" charset="0"/>
                <a:cs typeface="Times New Roman" panose="02020603050405020304" pitchFamily="18" charset="0"/>
              </a:rPr>
              <a:t>Alqarni</a:t>
            </a:r>
            <a:r>
              <a:rPr kumimoji="1" lang="en-US" altLang="zh-TW" sz="1200" dirty="0">
                <a:latin typeface="Times New Roman" panose="02020603050405020304" pitchFamily="18" charset="0"/>
                <a:cs typeface="Times New Roman" panose="02020603050405020304" pitchFamily="18" charset="0"/>
              </a:rPr>
              <a:t>, A. A., &amp; </a:t>
            </a:r>
            <a:r>
              <a:rPr kumimoji="1" lang="en-US" altLang="zh-TW" sz="1200" dirty="0" err="1">
                <a:latin typeface="Times New Roman" panose="02020603050405020304" pitchFamily="18" charset="0"/>
                <a:cs typeface="Times New Roman" panose="02020603050405020304" pitchFamily="18" charset="0"/>
              </a:rPr>
              <a:t>Pardede</a:t>
            </a:r>
            <a:r>
              <a:rPr kumimoji="1" lang="en-US" altLang="zh-TW" sz="1200" dirty="0">
                <a:latin typeface="Times New Roman" panose="02020603050405020304" pitchFamily="18" charset="0"/>
                <a:cs typeface="Times New Roman" panose="02020603050405020304" pitchFamily="18" charset="0"/>
              </a:rPr>
              <a:t>, E. (2012). Integration of data warehouse and unstructured business documents. 2012 15th International Conference on Network-Based Information Systems (pp. 32-37). IEEE.</a:t>
            </a:r>
          </a:p>
          <a:p>
            <a:r>
              <a:rPr kumimoji="1" lang="en-US" altLang="zh-TW" sz="1200" dirty="0">
                <a:latin typeface="Times New Roman" panose="02020603050405020304" pitchFamily="18" charset="0"/>
                <a:cs typeface="Times New Roman" panose="02020603050405020304" pitchFamily="18" charset="0"/>
              </a:rPr>
              <a:t>[10] Tekadpande,S.,&amp;</a:t>
            </a:r>
            <a:r>
              <a:rPr kumimoji="1" lang="en-US" altLang="zh-TW" sz="1200" dirty="0" err="1">
                <a:latin typeface="Times New Roman" panose="02020603050405020304" pitchFamily="18" charset="0"/>
                <a:cs typeface="Times New Roman" panose="02020603050405020304" pitchFamily="18" charset="0"/>
              </a:rPr>
              <a:t>Deshpande,L</a:t>
            </a:r>
            <a:r>
              <a:rPr kumimoji="1" lang="en-US" altLang="zh-TW" sz="1200" dirty="0">
                <a:latin typeface="Times New Roman" panose="02020603050405020304" pitchFamily="18" charset="0"/>
                <a:cs typeface="Times New Roman" panose="02020603050405020304" pitchFamily="18" charset="0"/>
              </a:rPr>
              <a:t>.(2015).</a:t>
            </a:r>
            <a:r>
              <a:rPr kumimoji="1" lang="en-US" altLang="zh-TW" sz="1200" dirty="0" err="1">
                <a:latin typeface="Times New Roman" panose="02020603050405020304" pitchFamily="18" charset="0"/>
                <a:cs typeface="Times New Roman" panose="02020603050405020304" pitchFamily="18" charset="0"/>
              </a:rPr>
              <a:t>AnalysisandDesignofETL</a:t>
            </a:r>
            <a:r>
              <a:rPr kumimoji="1" lang="en-US" altLang="zh-TW" sz="1200" dirty="0">
                <a:latin typeface="Times New Roman" panose="02020603050405020304" pitchFamily="18" charset="0"/>
                <a:cs typeface="Times New Roman" panose="02020603050405020304" pitchFamily="18" charset="0"/>
              </a:rPr>
              <a:t> process using Hadoop. International Journal of Engineering and Innovative Technology (IJEIT), 4(12), 171-174.</a:t>
            </a:r>
            <a:endParaRPr kumimoji="1" lang="zh-TW" altLang="en-US" sz="1200" dirty="0">
              <a:latin typeface="Times New Roman" panose="02020603050405020304" pitchFamily="18" charset="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A6DBF415-3533-2909-FE3A-0F73062DCB52}"/>
              </a:ext>
            </a:extLst>
          </p:cNvPr>
          <p:cNvSpPr>
            <a:spLocks noGrp="1"/>
          </p:cNvSpPr>
          <p:nvPr>
            <p:ph type="sldNum" sz="quarter" idx="12"/>
          </p:nvPr>
        </p:nvSpPr>
        <p:spPr/>
        <p:txBody>
          <a:bodyPr/>
          <a:lstStyle/>
          <a:p>
            <a:fld id="{172F2753-FA7D-7348-BD56-5EC7C5DB9863}" type="slidenum">
              <a:rPr kumimoji="1" lang="zh-TW" altLang="en-US" smtClean="0"/>
              <a:t>10</a:t>
            </a:fld>
            <a:endParaRPr kumimoji="1" lang="zh-TW" altLang="en-US"/>
          </a:p>
        </p:txBody>
      </p:sp>
    </p:spTree>
    <p:extLst>
      <p:ext uri="{BB962C8B-B14F-4D97-AF65-F5344CB8AC3E}">
        <p14:creationId xmlns:p14="http://schemas.microsoft.com/office/powerpoint/2010/main" val="162917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lgn="just"/>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Related works</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913773" y="1587936"/>
            <a:ext cx="10364452" cy="4654448"/>
          </a:xfrm>
        </p:spPr>
        <p:txBody>
          <a:bodyPr>
            <a:normAutofit/>
          </a:bodyPr>
          <a:lstStyle/>
          <a:p>
            <a:pPr algn="just">
              <a:lnSpc>
                <a:spcPct val="150000"/>
              </a:lnSpc>
            </a:pPr>
            <a:r>
              <a:rPr lang="en-US" altLang="zh-TW" sz="2400" dirty="0">
                <a:latin typeface="Times New Roman" panose="02020603050405020304" pitchFamily="18" charset="0"/>
                <a:cs typeface="Times New Roman" panose="02020603050405020304" pitchFamily="18" charset="0"/>
              </a:rPr>
              <a:t>[10] : </a:t>
            </a:r>
            <a:r>
              <a:rPr lang="en-US" altLang="zh-TW" sz="2400" dirty="0" err="1">
                <a:latin typeface="Times New Roman" panose="02020603050405020304" pitchFamily="18" charset="0"/>
                <a:cs typeface="Times New Roman" panose="02020603050405020304" pitchFamily="18" charset="0"/>
              </a:rPr>
              <a:t>Tekadpande</a:t>
            </a:r>
            <a:r>
              <a:rPr lang="en-US" altLang="zh-TW" sz="2400" dirty="0">
                <a:latin typeface="Times New Roman" panose="02020603050405020304" pitchFamily="18" charset="0"/>
                <a:cs typeface="Times New Roman" panose="02020603050405020304" pitchFamily="18" charset="0"/>
              </a:rPr>
              <a:t> and Deshpande used the star schema for multidimensional modelling and different transformations such as filter, aggregations, and joins were carried out.</a:t>
            </a:r>
          </a:p>
          <a:p>
            <a:pPr algn="just">
              <a:lnSpc>
                <a:spcPct val="150000"/>
              </a:lnSpc>
            </a:pPr>
            <a:r>
              <a:rPr lang="en-US" altLang="zh-TW" sz="2400" dirty="0">
                <a:latin typeface="Times New Roman" panose="02020603050405020304" pitchFamily="18" charset="0"/>
                <a:cs typeface="Times New Roman" panose="02020603050405020304" pitchFamily="18" charset="0"/>
              </a:rPr>
              <a:t>[11] : </a:t>
            </a:r>
            <a:r>
              <a:rPr lang="en-US" altLang="zh-TW" sz="2400" dirty="0" err="1">
                <a:latin typeface="Times New Roman" panose="02020603050405020304" pitchFamily="18" charset="0"/>
                <a:cs typeface="Times New Roman" panose="02020603050405020304" pitchFamily="18" charset="0"/>
              </a:rPr>
              <a:t>Sahiet</a:t>
            </a:r>
            <a:r>
              <a:rPr lang="en-US" altLang="zh-TW" sz="2400" dirty="0">
                <a:latin typeface="Times New Roman" panose="02020603050405020304" pitchFamily="18" charset="0"/>
                <a:cs typeface="Times New Roman" panose="02020603050405020304" pitchFamily="18" charset="0"/>
              </a:rPr>
              <a:t> and </a:t>
            </a:r>
            <a:r>
              <a:rPr lang="en-US" altLang="zh-TW" sz="2400" dirty="0" err="1">
                <a:latin typeface="Times New Roman" panose="02020603050405020304" pitchFamily="18" charset="0"/>
                <a:cs typeface="Times New Roman" panose="02020603050405020304" pitchFamily="18" charset="0"/>
              </a:rPr>
              <a:t>Asanka</a:t>
            </a:r>
            <a:r>
              <a:rPr lang="en-US" altLang="zh-TW" sz="2400" dirty="0">
                <a:latin typeface="Times New Roman" panose="02020603050405020304" pitchFamily="18" charset="0"/>
                <a:cs typeface="Times New Roman" panose="02020603050405020304" pitchFamily="18" charset="0"/>
              </a:rPr>
              <a:t>, proposed an approach to construct a data warehouse for unstructured data stored in NoSQL databases by supporting an ETL framework to extract, transform and load unstructured data from NoSQL databases to the traditional data warehouses.</a:t>
            </a:r>
          </a:p>
        </p:txBody>
      </p:sp>
      <p:sp>
        <p:nvSpPr>
          <p:cNvPr id="4" name="文字方塊 3">
            <a:extLst>
              <a:ext uri="{FF2B5EF4-FFF2-40B4-BE49-F238E27FC236}">
                <a16:creationId xmlns:a16="http://schemas.microsoft.com/office/drawing/2014/main" id="{111BA110-5ADB-64A7-1791-2C7B35254E29}"/>
              </a:ext>
            </a:extLst>
          </p:cNvPr>
          <p:cNvSpPr txBox="1"/>
          <p:nvPr/>
        </p:nvSpPr>
        <p:spPr>
          <a:xfrm>
            <a:off x="253920" y="5894685"/>
            <a:ext cx="11684158" cy="461665"/>
          </a:xfrm>
          <a:prstGeom prst="rect">
            <a:avLst/>
          </a:prstGeom>
          <a:noFill/>
        </p:spPr>
        <p:txBody>
          <a:bodyPr wrap="square" rtlCol="0">
            <a:spAutoFit/>
          </a:bodyPr>
          <a:lstStyle/>
          <a:p>
            <a:r>
              <a:rPr kumimoji="1" lang="en-US" altLang="zh-TW" sz="1200" dirty="0">
                <a:latin typeface="Times New Roman" panose="02020603050405020304" pitchFamily="18" charset="0"/>
                <a:cs typeface="Times New Roman" panose="02020603050405020304" pitchFamily="18" charset="0"/>
              </a:rPr>
              <a:t>[10] Tekadpande,S.,&amp;</a:t>
            </a:r>
            <a:r>
              <a:rPr kumimoji="1" lang="en-US" altLang="zh-TW" sz="1200" dirty="0" err="1">
                <a:latin typeface="Times New Roman" panose="02020603050405020304" pitchFamily="18" charset="0"/>
                <a:cs typeface="Times New Roman" panose="02020603050405020304" pitchFamily="18" charset="0"/>
              </a:rPr>
              <a:t>Deshpande,L</a:t>
            </a:r>
            <a:r>
              <a:rPr kumimoji="1" lang="en-US" altLang="zh-TW" sz="1200" dirty="0">
                <a:latin typeface="Times New Roman" panose="02020603050405020304" pitchFamily="18" charset="0"/>
                <a:cs typeface="Times New Roman" panose="02020603050405020304" pitchFamily="18" charset="0"/>
              </a:rPr>
              <a:t>.(2015).</a:t>
            </a:r>
            <a:r>
              <a:rPr kumimoji="1" lang="en-US" altLang="zh-TW" sz="1200" dirty="0" err="1">
                <a:latin typeface="Times New Roman" panose="02020603050405020304" pitchFamily="18" charset="0"/>
                <a:cs typeface="Times New Roman" panose="02020603050405020304" pitchFamily="18" charset="0"/>
              </a:rPr>
              <a:t>AnalysisandDesignofETL</a:t>
            </a:r>
            <a:r>
              <a:rPr kumimoji="1" lang="en-US" altLang="zh-TW" sz="1200" dirty="0">
                <a:latin typeface="Times New Roman" panose="02020603050405020304" pitchFamily="18" charset="0"/>
                <a:cs typeface="Times New Roman" panose="02020603050405020304" pitchFamily="18" charset="0"/>
              </a:rPr>
              <a:t> process using Hadoop. International Journal of Engineering and Innovative Technology (IJEIT), 4(12), 171-174.</a:t>
            </a:r>
          </a:p>
          <a:p>
            <a:r>
              <a:rPr kumimoji="1" lang="en-US" altLang="zh-TW" sz="1200" dirty="0">
                <a:latin typeface="Times New Roman" panose="02020603050405020304" pitchFamily="18" charset="0"/>
                <a:cs typeface="Times New Roman" panose="02020603050405020304" pitchFamily="18" charset="0"/>
              </a:rPr>
              <a:t>[11] Sahiet,D.,&amp;</a:t>
            </a:r>
            <a:r>
              <a:rPr kumimoji="1" lang="en-US" altLang="zh-TW" sz="1200" dirty="0" err="1">
                <a:latin typeface="Times New Roman" panose="02020603050405020304" pitchFamily="18" charset="0"/>
                <a:cs typeface="Times New Roman" panose="02020603050405020304" pitchFamily="18" charset="0"/>
              </a:rPr>
              <a:t>Asanka,P.D</a:t>
            </a:r>
            <a:r>
              <a:rPr kumimoji="1" lang="en-US" altLang="zh-TW" sz="1200" dirty="0">
                <a:latin typeface="Times New Roman" panose="02020603050405020304" pitchFamily="18" charset="0"/>
                <a:cs typeface="Times New Roman" panose="02020603050405020304" pitchFamily="18" charset="0"/>
              </a:rPr>
              <a:t>.(2015).</a:t>
            </a:r>
            <a:r>
              <a:rPr kumimoji="1" lang="en-US" altLang="zh-TW" sz="1200" dirty="0" err="1">
                <a:latin typeface="Times New Roman" panose="02020603050405020304" pitchFamily="18" charset="0"/>
                <a:cs typeface="Times New Roman" panose="02020603050405020304" pitchFamily="18" charset="0"/>
              </a:rPr>
              <a:t>ETLframeworkdesignforNoSQL</a:t>
            </a:r>
            <a:r>
              <a:rPr kumimoji="1" lang="en-US" altLang="zh-TW" sz="1200" dirty="0">
                <a:latin typeface="Times New Roman" panose="02020603050405020304" pitchFamily="18" charset="0"/>
                <a:cs typeface="Times New Roman" panose="02020603050405020304" pitchFamily="18" charset="0"/>
              </a:rPr>
              <a:t> databases in </a:t>
            </a:r>
            <a:r>
              <a:rPr kumimoji="1" lang="en-US" altLang="zh-TW" sz="1200" dirty="0" err="1">
                <a:latin typeface="Times New Roman" panose="02020603050405020304" pitchFamily="18" charset="0"/>
                <a:cs typeface="Times New Roman" panose="02020603050405020304" pitchFamily="18" charset="0"/>
              </a:rPr>
              <a:t>dataware</a:t>
            </a:r>
            <a:r>
              <a:rPr kumimoji="1" lang="en-US" altLang="zh-TW" sz="1200" dirty="0">
                <a:latin typeface="Times New Roman" panose="02020603050405020304" pitchFamily="18" charset="0"/>
                <a:cs typeface="Times New Roman" panose="02020603050405020304" pitchFamily="18" charset="0"/>
              </a:rPr>
              <a:t> housing. International Journal of Research in Computer Applications and Robotics, 3(11), 67-75.</a:t>
            </a:r>
            <a:endParaRPr kumimoji="1" lang="zh-TW" altLang="en-US" sz="1200" dirty="0">
              <a:latin typeface="Times New Roman" panose="02020603050405020304" pitchFamily="18" charset="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50011AF1-0ADC-9F4B-7952-A5197941ADEA}"/>
              </a:ext>
            </a:extLst>
          </p:cNvPr>
          <p:cNvSpPr>
            <a:spLocks noGrp="1"/>
          </p:cNvSpPr>
          <p:nvPr>
            <p:ph type="sldNum" sz="quarter" idx="12"/>
          </p:nvPr>
        </p:nvSpPr>
        <p:spPr/>
        <p:txBody>
          <a:bodyPr/>
          <a:lstStyle/>
          <a:p>
            <a:fld id="{172F2753-FA7D-7348-BD56-5EC7C5DB9863}" type="slidenum">
              <a:rPr kumimoji="1" lang="zh-TW" altLang="en-US" smtClean="0"/>
              <a:t>11</a:t>
            </a:fld>
            <a:endParaRPr kumimoji="1" lang="zh-TW" altLang="en-US"/>
          </a:p>
        </p:txBody>
      </p:sp>
    </p:spTree>
    <p:extLst>
      <p:ext uri="{BB962C8B-B14F-4D97-AF65-F5344CB8AC3E}">
        <p14:creationId xmlns:p14="http://schemas.microsoft.com/office/powerpoint/2010/main" val="1644394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D9509AED-B75A-7FD2-392E-9E84B267FB30}"/>
              </a:ext>
            </a:extLst>
          </p:cNvPr>
          <p:cNvSpPr>
            <a:spLocks noGrp="1"/>
          </p:cNvSpPr>
          <p:nvPr>
            <p:ph type="sldNum" sz="quarter" idx="12"/>
          </p:nvPr>
        </p:nvSpPr>
        <p:spPr/>
        <p:txBody>
          <a:bodyPr/>
          <a:lstStyle/>
          <a:p>
            <a:fld id="{172F2753-FA7D-7348-BD56-5EC7C5DB9863}" type="slidenum">
              <a:rPr kumimoji="1" lang="zh-TW" altLang="en-US" smtClean="0"/>
              <a:t>12</a:t>
            </a:fld>
            <a:endParaRPr kumimoji="1" lang="zh-TW" altLang="en-US"/>
          </a:p>
        </p:txBody>
      </p:sp>
    </p:spTree>
    <p:extLst>
      <p:ext uri="{BB962C8B-B14F-4D97-AF65-F5344CB8AC3E}">
        <p14:creationId xmlns:p14="http://schemas.microsoft.com/office/powerpoint/2010/main" val="233502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Proposed system</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230142" y="1916004"/>
            <a:ext cx="4926058" cy="4440346"/>
          </a:xfrm>
        </p:spPr>
        <p:txBody>
          <a:bodyPr>
            <a:normAutofit/>
          </a:bodyPr>
          <a:lstStyle/>
          <a:p>
            <a:pPr algn="just">
              <a:lnSpc>
                <a:spcPct val="150000"/>
              </a:lnSpc>
            </a:pPr>
            <a:r>
              <a:rPr lang="en-US" altLang="zh-TW" sz="1800" dirty="0">
                <a:latin typeface="Times New Roman" panose="02020603050405020304" pitchFamily="18" charset="0"/>
                <a:cs typeface="Times New Roman" panose="02020603050405020304" pitchFamily="18" charset="0"/>
              </a:rPr>
              <a:t>The proposed unstructured data warehouse follows the three-tier architecture. </a:t>
            </a:r>
          </a:p>
          <a:p>
            <a:pPr algn="just">
              <a:lnSpc>
                <a:spcPct val="150000"/>
              </a:lnSpc>
            </a:pPr>
            <a:r>
              <a:rPr lang="en-US" altLang="zh-TW" sz="1800" dirty="0">
                <a:latin typeface="Times New Roman" panose="02020603050405020304" pitchFamily="18" charset="0"/>
                <a:cs typeface="Times New Roman" panose="02020603050405020304" pitchFamily="18" charset="0"/>
              </a:rPr>
              <a:t>unstructured textual data will be handled first by the Text Analytics platform before its structured results are combined with other structured data sources to be loaded into data warehouse servers in the bottom tier by Pentaho Data Integration tool in ETL process. ETL tasks will help transform the input structured text to match with the multidimensional data design.</a:t>
            </a:r>
          </a:p>
          <a:p>
            <a:pPr algn="just">
              <a:lnSpc>
                <a:spcPct val="150000"/>
              </a:lnSpc>
            </a:pPr>
            <a:endParaRPr lang="en-US" altLang="zh-TW" sz="1800" dirty="0">
              <a:latin typeface="Times New Roman" panose="02020603050405020304" pitchFamily="18" charset="0"/>
              <a:cs typeface="Times New Roman" panose="02020603050405020304" pitchFamily="18" charset="0"/>
            </a:endParaRPr>
          </a:p>
        </p:txBody>
      </p:sp>
      <p:pic>
        <p:nvPicPr>
          <p:cNvPr id="8" name="圖片 7">
            <a:extLst>
              <a:ext uri="{FF2B5EF4-FFF2-40B4-BE49-F238E27FC236}">
                <a16:creationId xmlns:a16="http://schemas.microsoft.com/office/drawing/2014/main" id="{2A70268A-5A03-1E88-4BD1-EF0776FA3D11}"/>
              </a:ext>
            </a:extLst>
          </p:cNvPr>
          <p:cNvPicPr>
            <a:picLocks noChangeAspect="1"/>
          </p:cNvPicPr>
          <p:nvPr/>
        </p:nvPicPr>
        <p:blipFill>
          <a:blip r:embed="rId3"/>
          <a:stretch>
            <a:fillRect/>
          </a:stretch>
        </p:blipFill>
        <p:spPr>
          <a:xfrm>
            <a:off x="5373642" y="0"/>
            <a:ext cx="6818358" cy="6858000"/>
          </a:xfrm>
          <a:prstGeom prst="rect">
            <a:avLst/>
          </a:prstGeom>
        </p:spPr>
      </p:pic>
      <p:sp>
        <p:nvSpPr>
          <p:cNvPr id="9" name="投影片編號版面配置區 8">
            <a:extLst>
              <a:ext uri="{FF2B5EF4-FFF2-40B4-BE49-F238E27FC236}">
                <a16:creationId xmlns:a16="http://schemas.microsoft.com/office/drawing/2014/main" id="{F757696C-5DE4-FEA1-A472-82DE7185E9E3}"/>
              </a:ext>
            </a:extLst>
          </p:cNvPr>
          <p:cNvSpPr>
            <a:spLocks noGrp="1"/>
          </p:cNvSpPr>
          <p:nvPr>
            <p:ph type="sldNum" sz="quarter" idx="12"/>
          </p:nvPr>
        </p:nvSpPr>
        <p:spPr/>
        <p:txBody>
          <a:bodyPr/>
          <a:lstStyle/>
          <a:p>
            <a:fld id="{172F2753-FA7D-7348-BD56-5EC7C5DB9863}" type="slidenum">
              <a:rPr kumimoji="1" lang="zh-TW" altLang="en-US" smtClean="0"/>
              <a:t>13</a:t>
            </a:fld>
            <a:endParaRPr kumimoji="1" lang="zh-TW" altLang="en-US"/>
          </a:p>
        </p:txBody>
      </p:sp>
    </p:spTree>
    <p:extLst>
      <p:ext uri="{BB962C8B-B14F-4D97-AF65-F5344CB8AC3E}">
        <p14:creationId xmlns:p14="http://schemas.microsoft.com/office/powerpoint/2010/main" val="279933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Proposed system</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446042" y="2148943"/>
            <a:ext cx="4595858" cy="4440346"/>
          </a:xfrm>
        </p:spPr>
        <p:txBody>
          <a:bodyPr>
            <a:normAutofit/>
          </a:bodyPr>
          <a:lstStyle/>
          <a:p>
            <a:pPr algn="just">
              <a:lnSpc>
                <a:spcPct val="150000"/>
              </a:lnSpc>
            </a:pPr>
            <a:r>
              <a:rPr lang="en-US" altLang="zh-TW" sz="1800" dirty="0">
                <a:latin typeface="Times New Roman" panose="02020603050405020304" pitchFamily="18" charset="0"/>
                <a:cs typeface="Times New Roman" panose="02020603050405020304" pitchFamily="18" charset="0"/>
              </a:rPr>
              <a:t>Online analytical processing (OLAP) server is implemented with Pentaho Mondrian located at the middle layer to support reporting and querying the data warehouse. The top tier is the frontend layer with Pentaho reporting tools integrated with the OLAP server or data warehouse servers to help users make various analytics reports.</a:t>
            </a:r>
          </a:p>
        </p:txBody>
      </p:sp>
      <p:pic>
        <p:nvPicPr>
          <p:cNvPr id="8" name="圖片 7">
            <a:extLst>
              <a:ext uri="{FF2B5EF4-FFF2-40B4-BE49-F238E27FC236}">
                <a16:creationId xmlns:a16="http://schemas.microsoft.com/office/drawing/2014/main" id="{2A70268A-5A03-1E88-4BD1-EF0776FA3D11}"/>
              </a:ext>
            </a:extLst>
          </p:cNvPr>
          <p:cNvPicPr>
            <a:picLocks noChangeAspect="1"/>
          </p:cNvPicPr>
          <p:nvPr/>
        </p:nvPicPr>
        <p:blipFill>
          <a:blip r:embed="rId3"/>
          <a:stretch>
            <a:fillRect/>
          </a:stretch>
        </p:blipFill>
        <p:spPr>
          <a:xfrm>
            <a:off x="5373642" y="0"/>
            <a:ext cx="6818358" cy="6858000"/>
          </a:xfrm>
          <a:prstGeom prst="rect">
            <a:avLst/>
          </a:prstGeom>
        </p:spPr>
      </p:pic>
      <p:sp>
        <p:nvSpPr>
          <p:cNvPr id="3" name="投影片編號版面配置區 2">
            <a:extLst>
              <a:ext uri="{FF2B5EF4-FFF2-40B4-BE49-F238E27FC236}">
                <a16:creationId xmlns:a16="http://schemas.microsoft.com/office/drawing/2014/main" id="{0FD7AEC8-0F54-4B7F-BA2F-A89EAD89670F}"/>
              </a:ext>
            </a:extLst>
          </p:cNvPr>
          <p:cNvSpPr>
            <a:spLocks noGrp="1"/>
          </p:cNvSpPr>
          <p:nvPr>
            <p:ph type="sldNum" sz="quarter" idx="12"/>
          </p:nvPr>
        </p:nvSpPr>
        <p:spPr/>
        <p:txBody>
          <a:bodyPr/>
          <a:lstStyle/>
          <a:p>
            <a:fld id="{172F2753-FA7D-7348-BD56-5EC7C5DB9863}" type="slidenum">
              <a:rPr kumimoji="1" lang="zh-TW" altLang="en-US" smtClean="0"/>
              <a:t>14</a:t>
            </a:fld>
            <a:endParaRPr kumimoji="1" lang="zh-TW" altLang="en-US"/>
          </a:p>
        </p:txBody>
      </p:sp>
    </p:spTree>
    <p:extLst>
      <p:ext uri="{BB962C8B-B14F-4D97-AF65-F5344CB8AC3E}">
        <p14:creationId xmlns:p14="http://schemas.microsoft.com/office/powerpoint/2010/main" val="29987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Proposed system</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458742" y="2148943"/>
            <a:ext cx="4595858" cy="4440346"/>
          </a:xfrm>
        </p:spPr>
        <p:txBody>
          <a:bodyPr>
            <a:normAutofit/>
          </a:bodyPr>
          <a:lstStyle/>
          <a:p>
            <a:pPr algn="just">
              <a:lnSpc>
                <a:spcPct val="150000"/>
              </a:lnSpc>
            </a:pPr>
            <a:r>
              <a:rPr lang="en-US" altLang="zh-TW" sz="1800" dirty="0">
                <a:latin typeface="Times New Roman" panose="02020603050405020304" pitchFamily="18" charset="0"/>
                <a:cs typeface="Times New Roman" panose="02020603050405020304" pitchFamily="18" charset="0"/>
              </a:rPr>
              <a:t>In order to import text documents into data warehouse, Text Analytics tool is used first to extract structured information from text documents to a Comma Separated Value (CSV) files, then Pentaho Data Integration tool is used to transform and load dimension data into data warehouse before fact data is transformed, mapped with dimension data and loaded into data warehouse.</a:t>
            </a:r>
          </a:p>
        </p:txBody>
      </p:sp>
      <p:pic>
        <p:nvPicPr>
          <p:cNvPr id="8" name="圖片 7">
            <a:extLst>
              <a:ext uri="{FF2B5EF4-FFF2-40B4-BE49-F238E27FC236}">
                <a16:creationId xmlns:a16="http://schemas.microsoft.com/office/drawing/2014/main" id="{2A70268A-5A03-1E88-4BD1-EF0776FA3D11}"/>
              </a:ext>
            </a:extLst>
          </p:cNvPr>
          <p:cNvPicPr>
            <a:picLocks noChangeAspect="1"/>
          </p:cNvPicPr>
          <p:nvPr/>
        </p:nvPicPr>
        <p:blipFill>
          <a:blip r:embed="rId3"/>
          <a:stretch>
            <a:fillRect/>
          </a:stretch>
        </p:blipFill>
        <p:spPr>
          <a:xfrm>
            <a:off x="5373642" y="0"/>
            <a:ext cx="6818358" cy="6858000"/>
          </a:xfrm>
          <a:prstGeom prst="rect">
            <a:avLst/>
          </a:prstGeom>
        </p:spPr>
      </p:pic>
      <p:sp>
        <p:nvSpPr>
          <p:cNvPr id="3" name="投影片編號版面配置區 2">
            <a:extLst>
              <a:ext uri="{FF2B5EF4-FFF2-40B4-BE49-F238E27FC236}">
                <a16:creationId xmlns:a16="http://schemas.microsoft.com/office/drawing/2014/main" id="{0FD7AEC8-0F54-4B7F-BA2F-A89EAD89670F}"/>
              </a:ext>
            </a:extLst>
          </p:cNvPr>
          <p:cNvSpPr>
            <a:spLocks noGrp="1"/>
          </p:cNvSpPr>
          <p:nvPr>
            <p:ph type="sldNum" sz="quarter" idx="12"/>
          </p:nvPr>
        </p:nvSpPr>
        <p:spPr/>
        <p:txBody>
          <a:bodyPr/>
          <a:lstStyle/>
          <a:p>
            <a:fld id="{172F2753-FA7D-7348-BD56-5EC7C5DB9863}" type="slidenum">
              <a:rPr kumimoji="1" lang="zh-TW" altLang="en-US" smtClean="0"/>
              <a:t>15</a:t>
            </a:fld>
            <a:endParaRPr kumimoji="1" lang="zh-TW" altLang="en-US"/>
          </a:p>
        </p:txBody>
      </p:sp>
    </p:spTree>
    <p:extLst>
      <p:ext uri="{BB962C8B-B14F-4D97-AF65-F5344CB8AC3E}">
        <p14:creationId xmlns:p14="http://schemas.microsoft.com/office/powerpoint/2010/main" val="1996280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5B8B57A-C46B-E348-9C48-CAD67429FC3A}"/>
              </a:ext>
            </a:extLst>
          </p:cNvPr>
          <p:cNvPicPr>
            <a:picLocks noChangeAspect="1"/>
          </p:cNvPicPr>
          <p:nvPr/>
        </p:nvPicPr>
        <p:blipFill>
          <a:blip r:embed="rId3"/>
          <a:stretch>
            <a:fillRect/>
          </a:stretch>
        </p:blipFill>
        <p:spPr>
          <a:xfrm>
            <a:off x="5905500" y="0"/>
            <a:ext cx="5980176" cy="6858000"/>
          </a:xfrm>
          <a:prstGeom prst="rect">
            <a:avLst/>
          </a:prstGeom>
        </p:spPr>
      </p:pic>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Proposed system</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522242" y="2531640"/>
            <a:ext cx="4914882" cy="4440346"/>
          </a:xfrm>
        </p:spPr>
        <p:txBody>
          <a:bodyPr>
            <a:normAutofit/>
          </a:bodyPr>
          <a:lstStyle/>
          <a:p>
            <a:pPr algn="just">
              <a:lnSpc>
                <a:spcPct val="150000"/>
              </a:lnSpc>
            </a:pPr>
            <a:r>
              <a:rPr lang="en-US" altLang="zh-TW" sz="1800" dirty="0">
                <a:latin typeface="Times New Roman" panose="02020603050405020304" pitchFamily="18" charset="0"/>
                <a:cs typeface="Times New Roman" panose="02020603050405020304" pitchFamily="18" charset="0"/>
              </a:rPr>
              <a:t>For new data import, new data tables for dimensions and facts will be created. For incremental data import, existing data tables of dimensions and facts will be updated or refreshed as shown in the activity diagram Fig. 2.</a:t>
            </a:r>
          </a:p>
        </p:txBody>
      </p:sp>
      <p:sp>
        <p:nvSpPr>
          <p:cNvPr id="3" name="投影片編號版面配置區 2">
            <a:extLst>
              <a:ext uri="{FF2B5EF4-FFF2-40B4-BE49-F238E27FC236}">
                <a16:creationId xmlns:a16="http://schemas.microsoft.com/office/drawing/2014/main" id="{0FD7AEC8-0F54-4B7F-BA2F-A89EAD89670F}"/>
              </a:ext>
            </a:extLst>
          </p:cNvPr>
          <p:cNvSpPr>
            <a:spLocks noGrp="1"/>
          </p:cNvSpPr>
          <p:nvPr>
            <p:ph type="sldNum" sz="quarter" idx="12"/>
          </p:nvPr>
        </p:nvSpPr>
        <p:spPr/>
        <p:txBody>
          <a:bodyPr/>
          <a:lstStyle/>
          <a:p>
            <a:fld id="{172F2753-FA7D-7348-BD56-5EC7C5DB9863}" type="slidenum">
              <a:rPr kumimoji="1" lang="zh-TW" altLang="en-US" smtClean="0"/>
              <a:t>16</a:t>
            </a:fld>
            <a:endParaRPr kumimoji="1" lang="zh-TW" altLang="en-US"/>
          </a:p>
        </p:txBody>
      </p:sp>
    </p:spTree>
    <p:extLst>
      <p:ext uri="{BB962C8B-B14F-4D97-AF65-F5344CB8AC3E}">
        <p14:creationId xmlns:p14="http://schemas.microsoft.com/office/powerpoint/2010/main" val="231352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38612870-85A8-F3EC-73ED-D72CF4B2F7FC}"/>
              </a:ext>
            </a:extLst>
          </p:cNvPr>
          <p:cNvPicPr>
            <a:picLocks noChangeAspect="1"/>
          </p:cNvPicPr>
          <p:nvPr/>
        </p:nvPicPr>
        <p:blipFill>
          <a:blip r:embed="rId3"/>
          <a:stretch>
            <a:fillRect/>
          </a:stretch>
        </p:blipFill>
        <p:spPr>
          <a:xfrm>
            <a:off x="4585138" y="0"/>
            <a:ext cx="7606862" cy="6858000"/>
          </a:xfrm>
          <a:prstGeom prst="rect">
            <a:avLst/>
          </a:prstGeom>
        </p:spPr>
      </p:pic>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357142" y="2306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Proposed system</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242842" y="2057399"/>
            <a:ext cx="4062896" cy="4440346"/>
          </a:xfrm>
        </p:spPr>
        <p:txBody>
          <a:bodyPr>
            <a:normAutofit/>
          </a:bodyPr>
          <a:lstStyle/>
          <a:p>
            <a:pPr algn="just">
              <a:lnSpc>
                <a:spcPct val="150000"/>
              </a:lnSpc>
            </a:pPr>
            <a:r>
              <a:rPr lang="en-US" altLang="zh-TW" sz="1800" dirty="0">
                <a:latin typeface="Times New Roman" panose="02020603050405020304" pitchFamily="18" charset="0"/>
                <a:cs typeface="Times New Roman" panose="02020603050405020304" pitchFamily="18" charset="0"/>
              </a:rPr>
              <a:t>The process of extracting new text documents with incremental illustrated in Fig. 3. below show the detailed steps to extract new text documents that contain either new or existing types of information. The input files can be imported into Text Analytics web tool or put in HDFS servers. Users identify all the information to extract.</a:t>
            </a:r>
          </a:p>
        </p:txBody>
      </p:sp>
      <p:sp>
        <p:nvSpPr>
          <p:cNvPr id="3" name="投影片編號版面配置區 2">
            <a:extLst>
              <a:ext uri="{FF2B5EF4-FFF2-40B4-BE49-F238E27FC236}">
                <a16:creationId xmlns:a16="http://schemas.microsoft.com/office/drawing/2014/main" id="{0FD7AEC8-0F54-4B7F-BA2F-A89EAD89670F}"/>
              </a:ext>
            </a:extLst>
          </p:cNvPr>
          <p:cNvSpPr>
            <a:spLocks noGrp="1"/>
          </p:cNvSpPr>
          <p:nvPr>
            <p:ph type="sldNum" sz="quarter" idx="12"/>
          </p:nvPr>
        </p:nvSpPr>
        <p:spPr/>
        <p:txBody>
          <a:bodyPr/>
          <a:lstStyle/>
          <a:p>
            <a:fld id="{172F2753-FA7D-7348-BD56-5EC7C5DB9863}" type="slidenum">
              <a:rPr kumimoji="1" lang="zh-TW" altLang="en-US" smtClean="0"/>
              <a:t>17</a:t>
            </a:fld>
            <a:endParaRPr kumimoji="1" lang="zh-TW" altLang="en-US"/>
          </a:p>
        </p:txBody>
      </p:sp>
    </p:spTree>
    <p:extLst>
      <p:ext uri="{BB962C8B-B14F-4D97-AF65-F5344CB8AC3E}">
        <p14:creationId xmlns:p14="http://schemas.microsoft.com/office/powerpoint/2010/main" val="1709053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Proposed system</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913774" y="2011477"/>
            <a:ext cx="10364452" cy="4654448"/>
          </a:xfrm>
        </p:spPr>
        <p:txBody>
          <a:bodyPr>
            <a:normAutofit/>
          </a:bodyPr>
          <a:lstStyle/>
          <a:p>
            <a:pPr algn="just">
              <a:lnSpc>
                <a:spcPct val="150000"/>
              </a:lnSpc>
            </a:pPr>
            <a:r>
              <a:rPr lang="en-US" altLang="zh-TW" sz="2400" dirty="0">
                <a:latin typeface="Times New Roman" panose="02020603050405020304" pitchFamily="18" charset="0"/>
                <a:cs typeface="Times New Roman" panose="02020603050405020304" pitchFamily="18" charset="0"/>
              </a:rPr>
              <a:t>Amazon customer reviews dataset will be used for this experiment. As introduced in its documentation page [14] this public dataset is available for academic researches, especially with millions of customer reviews as a rich source of unstructured text data for text analytics in this research.</a:t>
            </a:r>
          </a:p>
        </p:txBody>
      </p:sp>
      <p:sp>
        <p:nvSpPr>
          <p:cNvPr id="3" name="投影片編號版面配置區 2">
            <a:extLst>
              <a:ext uri="{FF2B5EF4-FFF2-40B4-BE49-F238E27FC236}">
                <a16:creationId xmlns:a16="http://schemas.microsoft.com/office/drawing/2014/main" id="{87F83483-E9EC-57EF-B758-60414FFDF166}"/>
              </a:ext>
            </a:extLst>
          </p:cNvPr>
          <p:cNvSpPr>
            <a:spLocks noGrp="1"/>
          </p:cNvSpPr>
          <p:nvPr>
            <p:ph type="sldNum" sz="quarter" idx="12"/>
          </p:nvPr>
        </p:nvSpPr>
        <p:spPr/>
        <p:txBody>
          <a:bodyPr/>
          <a:lstStyle/>
          <a:p>
            <a:fld id="{172F2753-FA7D-7348-BD56-5EC7C5DB9863}" type="slidenum">
              <a:rPr kumimoji="1" lang="zh-TW" altLang="en-US" smtClean="0"/>
              <a:t>18</a:t>
            </a:fld>
            <a:endParaRPr kumimoji="1" lang="zh-TW" altLang="en-US"/>
          </a:p>
        </p:txBody>
      </p:sp>
    </p:spTree>
    <p:extLst>
      <p:ext uri="{BB962C8B-B14F-4D97-AF65-F5344CB8AC3E}">
        <p14:creationId xmlns:p14="http://schemas.microsoft.com/office/powerpoint/2010/main" val="3342027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8EB8EAE1-56F4-4581-9EDC-C6EC88F4D284}"/>
              </a:ext>
            </a:extLst>
          </p:cNvPr>
          <p:cNvSpPr>
            <a:spLocks noGrp="1"/>
          </p:cNvSpPr>
          <p:nvPr>
            <p:ph type="sldNum" sz="quarter" idx="12"/>
          </p:nvPr>
        </p:nvSpPr>
        <p:spPr/>
        <p:txBody>
          <a:bodyPr/>
          <a:lstStyle/>
          <a:p>
            <a:fld id="{172F2753-FA7D-7348-BD56-5EC7C5DB9863}" type="slidenum">
              <a:rPr kumimoji="1" lang="zh-TW" altLang="en-US" smtClean="0"/>
              <a:t>19</a:t>
            </a:fld>
            <a:endParaRPr kumimoji="1" lang="zh-TW" altLang="en-US"/>
          </a:p>
        </p:txBody>
      </p:sp>
    </p:spTree>
    <p:extLst>
      <p:ext uri="{BB962C8B-B14F-4D97-AF65-F5344CB8AC3E}">
        <p14:creationId xmlns:p14="http://schemas.microsoft.com/office/powerpoint/2010/main" val="168631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C136F3CC-E4D9-4173-8746-6B8B13F766B4}"/>
              </a:ext>
            </a:extLst>
          </p:cNvPr>
          <p:cNvSpPr>
            <a:spLocks noGrp="1"/>
          </p:cNvSpPr>
          <p:nvPr>
            <p:ph type="sldNum" sz="quarter" idx="12"/>
          </p:nvPr>
        </p:nvSpPr>
        <p:spPr/>
        <p:txBody>
          <a:bodyPr/>
          <a:lstStyle/>
          <a:p>
            <a:fld id="{172F2753-FA7D-7348-BD56-5EC7C5DB9863}" type="slidenum">
              <a:rPr kumimoji="1" lang="zh-TW" altLang="en-US" smtClean="0"/>
              <a:t>2</a:t>
            </a:fld>
            <a:endParaRPr kumimoji="1" lang="zh-TW" altLang="en-US"/>
          </a:p>
        </p:txBody>
      </p:sp>
    </p:spTree>
    <p:extLst>
      <p:ext uri="{BB962C8B-B14F-4D97-AF65-F5344CB8AC3E}">
        <p14:creationId xmlns:p14="http://schemas.microsoft.com/office/powerpoint/2010/main" val="4118030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1278225"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Experimental results and evaluation</a:t>
            </a:r>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913775" y="1864888"/>
            <a:ext cx="10364452" cy="4654448"/>
          </a:xfrm>
        </p:spPr>
        <p:txBody>
          <a:bodyPr>
            <a:normAutofit/>
          </a:bodyPr>
          <a:lstStyle/>
          <a:p>
            <a:pPr algn="just">
              <a:lnSpc>
                <a:spcPct val="150000"/>
              </a:lnSpc>
            </a:pPr>
            <a:r>
              <a:rPr lang="en-US" altLang="zh-TW" sz="2400" dirty="0">
                <a:solidFill>
                  <a:srgbClr val="211E1E"/>
                </a:solidFill>
                <a:effectLst/>
                <a:latin typeface="Times New Roman" panose="02020603050405020304" pitchFamily="18" charset="0"/>
              </a:rPr>
              <a:t>text</a:t>
            </a:r>
          </a:p>
          <a:p>
            <a:pPr algn="just">
              <a:lnSpc>
                <a:spcPct val="150000"/>
              </a:lnSpc>
            </a:pPr>
            <a:endParaRPr lang="en-US" altLang="zh-TW" sz="2400" dirty="0"/>
          </a:p>
          <a:p>
            <a:pPr algn="just">
              <a:lnSpc>
                <a:spcPct val="150000"/>
              </a:lnSpc>
            </a:pP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15BCC215-00F0-FA67-3F18-FB15E7EC202B}"/>
              </a:ext>
            </a:extLst>
          </p:cNvPr>
          <p:cNvSpPr>
            <a:spLocks noGrp="1"/>
          </p:cNvSpPr>
          <p:nvPr>
            <p:ph type="sldNum" sz="quarter" idx="12"/>
          </p:nvPr>
        </p:nvSpPr>
        <p:spPr/>
        <p:txBody>
          <a:bodyPr/>
          <a:lstStyle/>
          <a:p>
            <a:fld id="{172F2753-FA7D-7348-BD56-5EC7C5DB9863}" type="slidenum">
              <a:rPr kumimoji="1" lang="zh-TW" altLang="en-US" smtClean="0"/>
              <a:t>20</a:t>
            </a:fld>
            <a:endParaRPr kumimoji="1" lang="zh-TW" altLang="en-US"/>
          </a:p>
        </p:txBody>
      </p:sp>
    </p:spTree>
    <p:extLst>
      <p:ext uri="{BB962C8B-B14F-4D97-AF65-F5344CB8AC3E}">
        <p14:creationId xmlns:p14="http://schemas.microsoft.com/office/powerpoint/2010/main" val="290303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49E3230D-DDFA-8137-65DA-54E9C2DA9F7F}"/>
              </a:ext>
            </a:extLst>
          </p:cNvPr>
          <p:cNvSpPr>
            <a:spLocks noGrp="1"/>
          </p:cNvSpPr>
          <p:nvPr>
            <p:ph type="sldNum" sz="quarter" idx="12"/>
          </p:nvPr>
        </p:nvSpPr>
        <p:spPr/>
        <p:txBody>
          <a:bodyPr/>
          <a:lstStyle/>
          <a:p>
            <a:fld id="{172F2753-FA7D-7348-BD56-5EC7C5DB9863}" type="slidenum">
              <a:rPr kumimoji="1" lang="zh-TW" altLang="en-US" smtClean="0"/>
              <a:t>21</a:t>
            </a:fld>
            <a:endParaRPr kumimoji="1" lang="zh-TW" altLang="en-US"/>
          </a:p>
        </p:txBody>
      </p:sp>
    </p:spTree>
    <p:extLst>
      <p:ext uri="{BB962C8B-B14F-4D97-AF65-F5344CB8AC3E}">
        <p14:creationId xmlns:p14="http://schemas.microsoft.com/office/powerpoint/2010/main" val="404805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D43E3B48-C94B-B962-9089-507EAD045918}"/>
              </a:ext>
            </a:extLst>
          </p:cNvPr>
          <p:cNvSpPr>
            <a:spLocks noGrp="1"/>
          </p:cNvSpPr>
          <p:nvPr>
            <p:ph type="sldNum" sz="quarter" idx="12"/>
          </p:nvPr>
        </p:nvSpPr>
        <p:spPr/>
        <p:txBody>
          <a:bodyPr/>
          <a:lstStyle/>
          <a:p>
            <a:fld id="{172F2753-FA7D-7348-BD56-5EC7C5DB9863}" type="slidenum">
              <a:rPr kumimoji="1" lang="zh-TW" altLang="en-US" smtClean="0"/>
              <a:t>22</a:t>
            </a:fld>
            <a:endParaRPr kumimoji="1" lang="zh-TW" altLang="en-US"/>
          </a:p>
        </p:txBody>
      </p:sp>
    </p:spTree>
    <p:extLst>
      <p:ext uri="{BB962C8B-B14F-4D97-AF65-F5344CB8AC3E}">
        <p14:creationId xmlns:p14="http://schemas.microsoft.com/office/powerpoint/2010/main" val="1578889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Conclusion</a:t>
            </a:r>
            <a:endParaRPr kumimoji="1" lang="zh-TW" alt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3CDF2AFF-CDA4-CCE9-07BB-BDF7E1BC9BDB}"/>
              </a:ext>
            </a:extLst>
          </p:cNvPr>
          <p:cNvSpPr>
            <a:spLocks noGrp="1"/>
          </p:cNvSpPr>
          <p:nvPr>
            <p:ph type="sldNum" sz="quarter" idx="12"/>
          </p:nvPr>
        </p:nvSpPr>
        <p:spPr/>
        <p:txBody>
          <a:bodyPr/>
          <a:lstStyle/>
          <a:p>
            <a:fld id="{172F2753-FA7D-7348-BD56-5EC7C5DB9863}" type="slidenum">
              <a:rPr kumimoji="1" lang="zh-TW" altLang="en-US" smtClean="0"/>
              <a:t>23</a:t>
            </a:fld>
            <a:endParaRPr kumimoji="1" lang="zh-TW" altLang="en-US"/>
          </a:p>
        </p:txBody>
      </p:sp>
    </p:spTree>
    <p:extLst>
      <p:ext uri="{BB962C8B-B14F-4D97-AF65-F5344CB8AC3E}">
        <p14:creationId xmlns:p14="http://schemas.microsoft.com/office/powerpoint/2010/main" val="1574433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Conclusion and future work</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913773" y="1626036"/>
            <a:ext cx="10364452" cy="4654448"/>
          </a:xfrm>
        </p:spPr>
        <p:txBody>
          <a:bodyPr>
            <a:normAutofit/>
          </a:bodyPr>
          <a:lstStyle/>
          <a:p>
            <a:pPr>
              <a:lnSpc>
                <a:spcPct val="150000"/>
              </a:lnSpc>
            </a:pPr>
            <a:r>
              <a:rPr kumimoji="1" lang="en-US" altLang="zh-TW" sz="2000">
                <a:latin typeface="Times New Roman" panose="02020603050405020304" pitchFamily="18" charset="0"/>
                <a:cs typeface="Times New Roman" panose="02020603050405020304" pitchFamily="18" charset="0"/>
              </a:rPr>
              <a:t>text</a:t>
            </a:r>
            <a:endParaRPr kumimoji="1"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A5BA5B4F-333B-6346-E28B-53F522A8EE20}"/>
              </a:ext>
            </a:extLst>
          </p:cNvPr>
          <p:cNvSpPr>
            <a:spLocks noGrp="1"/>
          </p:cNvSpPr>
          <p:nvPr>
            <p:ph type="sldNum" sz="quarter" idx="12"/>
          </p:nvPr>
        </p:nvSpPr>
        <p:spPr/>
        <p:txBody>
          <a:bodyPr/>
          <a:lstStyle/>
          <a:p>
            <a:fld id="{172F2753-FA7D-7348-BD56-5EC7C5DB9863}" type="slidenum">
              <a:rPr kumimoji="1" lang="zh-TW" altLang="en-US" smtClean="0"/>
              <a:t>24</a:t>
            </a:fld>
            <a:endParaRPr kumimoji="1" lang="zh-TW" altLang="en-US"/>
          </a:p>
        </p:txBody>
      </p:sp>
    </p:spTree>
    <p:extLst>
      <p:ext uri="{BB962C8B-B14F-4D97-AF65-F5344CB8AC3E}">
        <p14:creationId xmlns:p14="http://schemas.microsoft.com/office/powerpoint/2010/main" val="41376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BC7A8F87-E3B3-C9D0-AD16-ADECB7E9E989}"/>
              </a:ext>
            </a:extLst>
          </p:cNvPr>
          <p:cNvSpPr>
            <a:spLocks noGrp="1"/>
          </p:cNvSpPr>
          <p:nvPr>
            <p:ph type="sldNum" sz="quarter" idx="12"/>
          </p:nvPr>
        </p:nvSpPr>
        <p:spPr/>
        <p:txBody>
          <a:bodyPr/>
          <a:lstStyle/>
          <a:p>
            <a:fld id="{172F2753-FA7D-7348-BD56-5EC7C5DB9863}" type="slidenum">
              <a:rPr kumimoji="1" lang="zh-TW" altLang="en-US" smtClean="0"/>
              <a:t>3</a:t>
            </a:fld>
            <a:endParaRPr kumimoji="1" lang="zh-TW" altLang="en-US"/>
          </a:p>
        </p:txBody>
      </p:sp>
    </p:spTree>
    <p:extLst>
      <p:ext uri="{BB962C8B-B14F-4D97-AF65-F5344CB8AC3E}">
        <p14:creationId xmlns:p14="http://schemas.microsoft.com/office/powerpoint/2010/main" val="176770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Abstract</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913773" y="1736103"/>
            <a:ext cx="10364452" cy="4654448"/>
          </a:xfrm>
        </p:spPr>
        <p:txBody>
          <a:bodyPr>
            <a:normAutofit fontScale="92500" lnSpcReduction="10000"/>
          </a:bodyPr>
          <a:lstStyle/>
          <a:p>
            <a:pPr algn="just">
              <a:lnSpc>
                <a:spcPct val="150000"/>
              </a:lnSpc>
              <a:spcBef>
                <a:spcPts val="400"/>
              </a:spcBef>
            </a:pPr>
            <a:r>
              <a:rPr lang="en-US" altLang="zh-TW" sz="2400" dirty="0">
                <a:solidFill>
                  <a:srgbClr val="211E1E"/>
                </a:solidFill>
                <a:effectLst/>
                <a:latin typeface="Times New Roman" panose="02020603050405020304" pitchFamily="18" charset="0"/>
                <a:cs typeface="Times New Roman" panose="02020603050405020304" pitchFamily="18" charset="0"/>
              </a:rPr>
              <a:t>Data warehouse and big data have become the trend to help organize data effectively. Business data are originating in various kinds of sources with different forms from conventional structured data to unstructured data, it is the input for producing useful information essential for business sustainability.</a:t>
            </a:r>
          </a:p>
          <a:p>
            <a:pPr algn="just">
              <a:lnSpc>
                <a:spcPct val="150000"/>
              </a:lnSpc>
              <a:spcBef>
                <a:spcPts val="400"/>
              </a:spcBef>
            </a:pPr>
            <a:endParaRPr lang="en-US" altLang="zh-TW" sz="2400" dirty="0">
              <a:solidFill>
                <a:srgbClr val="211E1E"/>
              </a:solidFill>
              <a:latin typeface="Times New Roman" panose="02020603050405020304" pitchFamily="18" charset="0"/>
              <a:cs typeface="Times New Roman" panose="02020603050405020304" pitchFamily="18" charset="0"/>
            </a:endParaRPr>
          </a:p>
          <a:p>
            <a:pPr algn="just">
              <a:lnSpc>
                <a:spcPct val="150000"/>
              </a:lnSpc>
              <a:spcBef>
                <a:spcPts val="400"/>
              </a:spcBef>
            </a:pPr>
            <a:r>
              <a:rPr lang="en-US" altLang="zh-TW" sz="2400" dirty="0">
                <a:solidFill>
                  <a:srgbClr val="211E1E"/>
                </a:solidFill>
                <a:effectLst/>
                <a:latin typeface="Times New Roman" panose="02020603050405020304" pitchFamily="18" charset="0"/>
                <a:cs typeface="Times New Roman" panose="02020603050405020304" pitchFamily="18" charset="0"/>
              </a:rPr>
              <a:t>In this research, we utilized the IBM </a:t>
            </a:r>
            <a:r>
              <a:rPr lang="en-US" altLang="zh-TW" sz="2400" dirty="0" err="1">
                <a:solidFill>
                  <a:srgbClr val="211E1E"/>
                </a:solidFill>
                <a:effectLst/>
                <a:latin typeface="Times New Roman" panose="02020603050405020304" pitchFamily="18" charset="0"/>
                <a:cs typeface="Times New Roman" panose="02020603050405020304" pitchFamily="18" charset="0"/>
              </a:rPr>
              <a:t>BigInsights</a:t>
            </a:r>
            <a:r>
              <a:rPr lang="en-US" altLang="zh-TW" sz="2400" dirty="0">
                <a:solidFill>
                  <a:srgbClr val="211E1E"/>
                </a:solidFill>
                <a:effectLst/>
                <a:latin typeface="Times New Roman" panose="02020603050405020304" pitchFamily="18" charset="0"/>
                <a:cs typeface="Times New Roman" panose="02020603050405020304" pitchFamily="18" charset="0"/>
              </a:rPr>
              <a:t> Text Analytics, PostgreSQL, and Pentaho tools, an unstructured data warehouse is implemented and worked excellently with the unstructured text from Amazon review datasets, the new proposed approach creates a practical solution for building an unstructured data warehouse.</a:t>
            </a:r>
          </a:p>
          <a:p>
            <a:pPr algn="just">
              <a:lnSpc>
                <a:spcPct val="150000"/>
              </a:lnSpc>
              <a:spcBef>
                <a:spcPts val="400"/>
              </a:spcBef>
            </a:pPr>
            <a:endParaRPr lang="en-US" altLang="zh-TW" sz="2400" dirty="0">
              <a:latin typeface="Times New Roman" panose="02020603050405020304" pitchFamily="18" charset="0"/>
              <a:cs typeface="Times New Roman" panose="02020603050405020304" pitchFamily="18" charset="0"/>
            </a:endParaRPr>
          </a:p>
          <a:p>
            <a:pPr algn="just">
              <a:lnSpc>
                <a:spcPct val="150000"/>
              </a:lnSpc>
              <a:spcBef>
                <a:spcPts val="400"/>
              </a:spcBef>
            </a:pP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2ACB3609-65C6-74A0-7F56-DE83B2E3124D}"/>
              </a:ext>
            </a:extLst>
          </p:cNvPr>
          <p:cNvSpPr>
            <a:spLocks noGrp="1"/>
          </p:cNvSpPr>
          <p:nvPr>
            <p:ph type="sldNum" sz="quarter" idx="12"/>
          </p:nvPr>
        </p:nvSpPr>
        <p:spPr/>
        <p:txBody>
          <a:bodyPr/>
          <a:lstStyle/>
          <a:p>
            <a:fld id="{172F2753-FA7D-7348-BD56-5EC7C5DB9863}" type="slidenum">
              <a:rPr kumimoji="1" lang="zh-TW" altLang="en-US" smtClean="0"/>
              <a:t>4</a:t>
            </a:fld>
            <a:endParaRPr kumimoji="1" lang="zh-TW" altLang="en-US"/>
          </a:p>
        </p:txBody>
      </p:sp>
    </p:spTree>
    <p:extLst>
      <p:ext uri="{BB962C8B-B14F-4D97-AF65-F5344CB8AC3E}">
        <p14:creationId xmlns:p14="http://schemas.microsoft.com/office/powerpoint/2010/main" val="150373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F7E9F848-4410-C462-B287-FB14282570D4}"/>
              </a:ext>
            </a:extLst>
          </p:cNvPr>
          <p:cNvSpPr>
            <a:spLocks noGrp="1"/>
          </p:cNvSpPr>
          <p:nvPr>
            <p:ph type="sldNum" sz="quarter" idx="12"/>
          </p:nvPr>
        </p:nvSpPr>
        <p:spPr/>
        <p:txBody>
          <a:bodyPr/>
          <a:lstStyle/>
          <a:p>
            <a:fld id="{172F2753-FA7D-7348-BD56-5EC7C5DB9863}" type="slidenum">
              <a:rPr kumimoji="1" lang="zh-TW" altLang="en-US" smtClean="0"/>
              <a:t>5</a:t>
            </a:fld>
            <a:endParaRPr kumimoji="1" lang="zh-TW" altLang="en-US"/>
          </a:p>
        </p:txBody>
      </p:sp>
    </p:spTree>
    <p:extLst>
      <p:ext uri="{BB962C8B-B14F-4D97-AF65-F5344CB8AC3E}">
        <p14:creationId xmlns:p14="http://schemas.microsoft.com/office/powerpoint/2010/main" val="195357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913773" y="1674163"/>
            <a:ext cx="10364452" cy="4654448"/>
          </a:xfrm>
        </p:spPr>
        <p:txBody>
          <a:bodyPr>
            <a:normAutofit/>
          </a:bodyPr>
          <a:lstStyle/>
          <a:p>
            <a:pPr algn="just">
              <a:lnSpc>
                <a:spcPct val="150000"/>
              </a:lnSpc>
              <a:spcBef>
                <a:spcPts val="400"/>
              </a:spcBef>
            </a:pPr>
            <a:r>
              <a:rPr lang="en-US" altLang="zh-TW" sz="2400" dirty="0">
                <a:latin typeface="Times New Roman" panose="02020603050405020304" pitchFamily="18" charset="0"/>
                <a:cs typeface="Times New Roman" panose="02020603050405020304" pitchFamily="18" charset="0"/>
              </a:rPr>
              <a:t>Conventional structured data : details of employees stored in relational databases </a:t>
            </a:r>
          </a:p>
          <a:p>
            <a:pPr algn="just">
              <a:lnSpc>
                <a:spcPct val="150000"/>
              </a:lnSpc>
              <a:spcBef>
                <a:spcPts val="400"/>
              </a:spcBef>
            </a:pPr>
            <a:r>
              <a:rPr lang="en-US" altLang="zh-TW" sz="2400" dirty="0">
                <a:latin typeface="Times New Roman" panose="02020603050405020304" pitchFamily="18" charset="0"/>
                <a:cs typeface="Times New Roman" panose="02020603050405020304" pitchFamily="18" charset="0"/>
              </a:rPr>
              <a:t>Unstructured data : like emails or text documents</a:t>
            </a:r>
          </a:p>
          <a:p>
            <a:pPr algn="just">
              <a:lnSpc>
                <a:spcPct val="150000"/>
              </a:lnSpc>
              <a:spcBef>
                <a:spcPts val="400"/>
              </a:spcBef>
            </a:pPr>
            <a:endParaRPr lang="en-US" altLang="zh-TW" sz="2400" dirty="0">
              <a:latin typeface="Times New Roman" panose="02020603050405020304" pitchFamily="18" charset="0"/>
              <a:cs typeface="Times New Roman" panose="02020603050405020304" pitchFamily="18" charset="0"/>
            </a:endParaRPr>
          </a:p>
          <a:p>
            <a:pPr algn="just">
              <a:lnSpc>
                <a:spcPct val="150000"/>
              </a:lnSpc>
              <a:spcBef>
                <a:spcPts val="400"/>
              </a:spcBef>
            </a:pPr>
            <a:r>
              <a:rPr kumimoji="1" lang="en-US" altLang="zh-TW" sz="2400" dirty="0">
                <a:latin typeface="Times New Roman" panose="02020603050405020304" pitchFamily="18" charset="0"/>
                <a:cs typeface="Times New Roman" panose="02020603050405020304" pitchFamily="18" charset="0"/>
              </a:rPr>
              <a:t>Most of the data is u</a:t>
            </a:r>
            <a:r>
              <a:rPr lang="en-US" altLang="zh-TW" sz="2400" dirty="0">
                <a:latin typeface="Times New Roman" panose="02020603050405020304" pitchFamily="18" charset="0"/>
                <a:cs typeface="Times New Roman" panose="02020603050405020304" pitchFamily="18" charset="0"/>
              </a:rPr>
              <a:t>nstructured data</a:t>
            </a:r>
            <a:r>
              <a:rPr kumimoji="1" lang="en-US" altLang="zh-TW" sz="2400" dirty="0">
                <a:latin typeface="Times New Roman" panose="02020603050405020304" pitchFamily="18" charset="0"/>
                <a:cs typeface="Times New Roman" panose="02020603050405020304" pitchFamily="18" charset="0"/>
              </a:rPr>
              <a:t>, which occupies about 80 percent of an enterprise’s data</a:t>
            </a:r>
          </a:p>
          <a:p>
            <a:pPr algn="just">
              <a:lnSpc>
                <a:spcPct val="150000"/>
              </a:lnSpc>
              <a:spcBef>
                <a:spcPts val="400"/>
              </a:spcBef>
            </a:pPr>
            <a:r>
              <a:rPr kumimoji="1" lang="en-US" altLang="zh-TW" sz="2400" dirty="0">
                <a:latin typeface="Times New Roman" panose="02020603050405020304" pitchFamily="18" charset="0"/>
                <a:cs typeface="Times New Roman" panose="02020603050405020304" pitchFamily="18" charset="0"/>
              </a:rPr>
              <a:t>As more and more enterprises recognize the values and advantages associated with big data insights, the adoption of big data tools like Hadoop ecosystem is growing.</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C2A3A952-FAC4-7BF0-26AA-B61A2C68D076}"/>
              </a:ext>
            </a:extLst>
          </p:cNvPr>
          <p:cNvSpPr>
            <a:spLocks noGrp="1"/>
          </p:cNvSpPr>
          <p:nvPr>
            <p:ph type="sldNum" sz="quarter" idx="12"/>
          </p:nvPr>
        </p:nvSpPr>
        <p:spPr/>
        <p:txBody>
          <a:bodyPr/>
          <a:lstStyle/>
          <a:p>
            <a:fld id="{172F2753-FA7D-7348-BD56-5EC7C5DB9863}" type="slidenum">
              <a:rPr kumimoji="1" lang="zh-TW" altLang="en-US" smtClean="0"/>
              <a:t>6</a:t>
            </a:fld>
            <a:endParaRPr kumimoji="1" lang="zh-TW" altLang="en-US"/>
          </a:p>
        </p:txBody>
      </p:sp>
    </p:spTree>
    <p:extLst>
      <p:ext uri="{BB962C8B-B14F-4D97-AF65-F5344CB8AC3E}">
        <p14:creationId xmlns:p14="http://schemas.microsoft.com/office/powerpoint/2010/main" val="187877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913773" y="1780041"/>
            <a:ext cx="10364452" cy="4654448"/>
          </a:xfrm>
        </p:spPr>
        <p:txBody>
          <a:bodyPr>
            <a:normAutofit/>
          </a:bodyPr>
          <a:lstStyle/>
          <a:p>
            <a:pPr algn="just">
              <a:lnSpc>
                <a:spcPct val="150000"/>
              </a:lnSpc>
              <a:spcBef>
                <a:spcPts val="400"/>
              </a:spcBef>
            </a:pPr>
            <a:r>
              <a:rPr kumimoji="1" lang="en-US" altLang="zh-TW" sz="2400" dirty="0">
                <a:latin typeface="Times New Roman" panose="02020603050405020304" pitchFamily="18" charset="0"/>
                <a:cs typeface="Times New Roman" panose="02020603050405020304" pitchFamily="18" charset="0"/>
              </a:rPr>
              <a:t>The aim of this research is to propose a solution for building an unstructured data warehouse with big data tools and to demonstrate that traditional data warehouses can support unstructured data by an intermediate phase to convert unstructured data to structured data before it is loaded into data warehouses.</a:t>
            </a:r>
          </a:p>
          <a:p>
            <a:pPr algn="just">
              <a:lnSpc>
                <a:spcPct val="150000"/>
              </a:lnSpc>
              <a:spcBef>
                <a:spcPts val="400"/>
              </a:spcBef>
            </a:pPr>
            <a:endParaRPr kumimoji="1" lang="en-US" altLang="zh-TW" sz="2400" dirty="0">
              <a:latin typeface="Times New Roman" panose="02020603050405020304" pitchFamily="18" charset="0"/>
              <a:cs typeface="Times New Roman" panose="02020603050405020304" pitchFamily="18" charset="0"/>
            </a:endParaRPr>
          </a:p>
          <a:p>
            <a:pPr algn="just">
              <a:lnSpc>
                <a:spcPct val="150000"/>
              </a:lnSpc>
              <a:spcBef>
                <a:spcPts val="400"/>
              </a:spcBef>
            </a:pPr>
            <a:r>
              <a:rPr kumimoji="1" lang="en-US" altLang="zh-TW" sz="2400" dirty="0">
                <a:latin typeface="Times New Roman" panose="02020603050405020304" pitchFamily="18" charset="0"/>
                <a:cs typeface="Times New Roman" panose="02020603050405020304" pitchFamily="18" charset="0"/>
              </a:rPr>
              <a:t>With the help of this method, organizations can still use their current data warehouses with an additional component to support unstructured data.</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297DBA59-E4C9-8565-25B5-FAC1261093C9}"/>
              </a:ext>
            </a:extLst>
          </p:cNvPr>
          <p:cNvSpPr>
            <a:spLocks noGrp="1"/>
          </p:cNvSpPr>
          <p:nvPr>
            <p:ph type="sldNum" sz="quarter" idx="12"/>
          </p:nvPr>
        </p:nvSpPr>
        <p:spPr/>
        <p:txBody>
          <a:bodyPr/>
          <a:lstStyle/>
          <a:p>
            <a:fld id="{172F2753-FA7D-7348-BD56-5EC7C5DB9863}" type="slidenum">
              <a:rPr kumimoji="1" lang="zh-TW" altLang="en-US" smtClean="0"/>
              <a:t>7</a:t>
            </a:fld>
            <a:endParaRPr kumimoji="1" lang="zh-TW" altLang="en-US"/>
          </a:p>
        </p:txBody>
      </p:sp>
    </p:spTree>
    <p:extLst>
      <p:ext uri="{BB962C8B-B14F-4D97-AF65-F5344CB8AC3E}">
        <p14:creationId xmlns:p14="http://schemas.microsoft.com/office/powerpoint/2010/main" val="3236947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C735D272-E9B2-F9C8-F59C-5F45DDC2AC08}"/>
              </a:ext>
            </a:extLst>
          </p:cNvPr>
          <p:cNvSpPr>
            <a:spLocks noGrp="1"/>
          </p:cNvSpPr>
          <p:nvPr>
            <p:ph type="sldNum" sz="quarter" idx="12"/>
          </p:nvPr>
        </p:nvSpPr>
        <p:spPr/>
        <p:txBody>
          <a:bodyPr/>
          <a:lstStyle/>
          <a:p>
            <a:fld id="{172F2753-FA7D-7348-BD56-5EC7C5DB9863}" type="slidenum">
              <a:rPr kumimoji="1" lang="zh-TW" altLang="en-US" smtClean="0"/>
              <a:t>8</a:t>
            </a:fld>
            <a:endParaRPr kumimoji="1" lang="zh-TW" altLang="en-US"/>
          </a:p>
        </p:txBody>
      </p:sp>
    </p:spTree>
    <p:extLst>
      <p:ext uri="{BB962C8B-B14F-4D97-AF65-F5344CB8AC3E}">
        <p14:creationId xmlns:p14="http://schemas.microsoft.com/office/powerpoint/2010/main" val="2137182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lgn="just"/>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Related works</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761684" y="1664136"/>
            <a:ext cx="10668627" cy="4654448"/>
          </a:xfrm>
        </p:spPr>
        <p:txBody>
          <a:bodyPr>
            <a:normAutofit/>
          </a:bodyPr>
          <a:lstStyle/>
          <a:p>
            <a:pPr algn="just">
              <a:lnSpc>
                <a:spcPct val="150000"/>
              </a:lnSpc>
            </a:pPr>
            <a:r>
              <a:rPr lang="en-US" altLang="zh-TW" sz="2400" dirty="0">
                <a:latin typeface="Times New Roman" panose="02020603050405020304" pitchFamily="18" charset="0"/>
                <a:cs typeface="Times New Roman" panose="02020603050405020304" pitchFamily="18" charset="0"/>
              </a:rPr>
              <a:t>[3] : Gupta and Rathore summarized the challenges to deal with unstructured data</a:t>
            </a:r>
          </a:p>
          <a:p>
            <a:pPr algn="just">
              <a:lnSpc>
                <a:spcPct val="150000"/>
              </a:lnSpc>
            </a:pPr>
            <a:r>
              <a:rPr lang="en-US" altLang="zh-TW" sz="2400" dirty="0">
                <a:latin typeface="Times New Roman" panose="02020603050405020304" pitchFamily="18" charset="0"/>
                <a:cs typeface="Times New Roman" panose="02020603050405020304" pitchFamily="18" charset="0"/>
              </a:rPr>
              <a:t>[4] : Text mining, information retrieval, and information extraction</a:t>
            </a:r>
          </a:p>
          <a:p>
            <a:pPr algn="just">
              <a:lnSpc>
                <a:spcPct val="150000"/>
              </a:lnSpc>
            </a:pPr>
            <a:r>
              <a:rPr lang="en-US" altLang="zh-TW" sz="2400" dirty="0">
                <a:latin typeface="Times New Roman" panose="02020603050405020304" pitchFamily="18" charset="0"/>
                <a:cs typeface="Times New Roman" panose="02020603050405020304" pitchFamily="18" charset="0"/>
              </a:rPr>
              <a:t>[5] : Text mining and natural language processing (NLP) are two techniques for knowledge discovery from textual context</a:t>
            </a:r>
          </a:p>
          <a:p>
            <a:pPr algn="just">
              <a:lnSpc>
                <a:spcPct val="150000"/>
              </a:lnSpc>
            </a:pPr>
            <a:r>
              <a:rPr lang="en-US" altLang="zh-TW" sz="2400" dirty="0">
                <a:latin typeface="Times New Roman" panose="02020603050405020304" pitchFamily="18" charset="0"/>
                <a:cs typeface="Times New Roman" panose="02020603050405020304" pitchFamily="18" charset="0"/>
              </a:rPr>
              <a:t>[6] : Prasad and Ramakrishna examined various text analytics techniques to process text documents.</a:t>
            </a:r>
          </a:p>
          <a:p>
            <a:pPr algn="just">
              <a:lnSpc>
                <a:spcPct val="150000"/>
              </a:lnSpc>
            </a:pPr>
            <a:endParaRPr lang="en-US" altLang="zh-TW" sz="2400" dirty="0">
              <a:latin typeface="Times New Roman" panose="02020603050405020304" pitchFamily="18" charset="0"/>
              <a:cs typeface="Times New Roman" panose="02020603050405020304" pitchFamily="18" charset="0"/>
            </a:endParaRPr>
          </a:p>
        </p:txBody>
      </p:sp>
      <p:sp>
        <p:nvSpPr>
          <p:cNvPr id="4" name="文字方塊 3">
            <a:extLst>
              <a:ext uri="{FF2B5EF4-FFF2-40B4-BE49-F238E27FC236}">
                <a16:creationId xmlns:a16="http://schemas.microsoft.com/office/drawing/2014/main" id="{90575399-6910-A13F-F280-C02D6089069F}"/>
              </a:ext>
            </a:extLst>
          </p:cNvPr>
          <p:cNvSpPr txBox="1"/>
          <p:nvPr/>
        </p:nvSpPr>
        <p:spPr>
          <a:xfrm>
            <a:off x="380842" y="5573626"/>
            <a:ext cx="11430313" cy="1015663"/>
          </a:xfrm>
          <a:prstGeom prst="rect">
            <a:avLst/>
          </a:prstGeom>
          <a:noFill/>
        </p:spPr>
        <p:txBody>
          <a:bodyPr wrap="square" rtlCol="0">
            <a:spAutoFit/>
          </a:bodyPr>
          <a:lstStyle/>
          <a:p>
            <a:r>
              <a:rPr kumimoji="1" lang="en-US" altLang="zh-TW" sz="1200" dirty="0">
                <a:latin typeface="Times New Roman" panose="02020603050405020304" pitchFamily="18" charset="0"/>
                <a:cs typeface="Times New Roman" panose="02020603050405020304" pitchFamily="18" charset="0"/>
              </a:rPr>
              <a:t>[3] Gupta, V., &amp; Rathore, N. (2013). Deriving Business Intelligence from Unstructured Data. International Journal of Information and Computation Technology, 3(9), 971-976.</a:t>
            </a:r>
          </a:p>
          <a:p>
            <a:r>
              <a:rPr kumimoji="1" lang="en-US" altLang="zh-TW" sz="1200" dirty="0">
                <a:latin typeface="Times New Roman" panose="02020603050405020304" pitchFamily="18" charset="0"/>
                <a:cs typeface="Times New Roman" panose="02020603050405020304" pitchFamily="18" charset="0"/>
              </a:rPr>
              <a:t>[4] Gonzalez, S. M., &amp; </a:t>
            </a:r>
            <a:r>
              <a:rPr kumimoji="1" lang="en-US" altLang="zh-TW" sz="1200" dirty="0" err="1">
                <a:latin typeface="Times New Roman" panose="02020603050405020304" pitchFamily="18" charset="0"/>
                <a:cs typeface="Times New Roman" panose="02020603050405020304" pitchFamily="18" charset="0"/>
              </a:rPr>
              <a:t>Berbel</a:t>
            </a:r>
            <a:r>
              <a:rPr kumimoji="1" lang="en-US" altLang="zh-TW" sz="1200" dirty="0">
                <a:latin typeface="Times New Roman" panose="02020603050405020304" pitchFamily="18" charset="0"/>
                <a:cs typeface="Times New Roman" panose="02020603050405020304" pitchFamily="18" charset="0"/>
              </a:rPr>
              <a:t>, T. d. (2014). Considering unstructured data for OLAP: a feasibility study using a systematic review. Salesian Journal on Information Systems, 14, 26-35.</a:t>
            </a:r>
          </a:p>
          <a:p>
            <a:r>
              <a:rPr kumimoji="1" lang="en-US" altLang="zh-TW" sz="1200" dirty="0">
                <a:latin typeface="Times New Roman" panose="02020603050405020304" pitchFamily="18" charset="0"/>
                <a:cs typeface="Times New Roman" panose="02020603050405020304" pitchFamily="18" charset="0"/>
              </a:rPr>
              <a:t>[5] </a:t>
            </a:r>
            <a:r>
              <a:rPr kumimoji="1" lang="en-US" altLang="zh-TW" sz="1200" dirty="0" err="1">
                <a:latin typeface="Times New Roman" panose="02020603050405020304" pitchFamily="18" charset="0"/>
                <a:cs typeface="Times New Roman" panose="02020603050405020304" pitchFamily="18" charset="0"/>
              </a:rPr>
              <a:t>Gharehchopogh</a:t>
            </a:r>
            <a:r>
              <a:rPr kumimoji="1" lang="en-US" altLang="zh-TW" sz="1200" dirty="0">
                <a:latin typeface="Times New Roman" panose="02020603050405020304" pitchFamily="18" charset="0"/>
                <a:cs typeface="Times New Roman" panose="02020603050405020304" pitchFamily="18" charset="0"/>
              </a:rPr>
              <a:t>, F. S., &amp; </a:t>
            </a:r>
            <a:r>
              <a:rPr kumimoji="1" lang="en-US" altLang="zh-TW" sz="1200" dirty="0" err="1">
                <a:latin typeface="Times New Roman" panose="02020603050405020304" pitchFamily="18" charset="0"/>
                <a:cs typeface="Times New Roman" panose="02020603050405020304" pitchFamily="18" charset="0"/>
              </a:rPr>
              <a:t>Khalifelu</a:t>
            </a:r>
            <a:r>
              <a:rPr kumimoji="1" lang="en-US" altLang="zh-TW" sz="1200" dirty="0">
                <a:latin typeface="Times New Roman" panose="02020603050405020304" pitchFamily="18" charset="0"/>
                <a:cs typeface="Times New Roman" panose="02020603050405020304" pitchFamily="18" charset="0"/>
              </a:rPr>
              <a:t>, Z. A. (2011). Analysis and Evaluation of Unstructured Data: Text Mining versus Natural Language Processing. 2011 5th International Conference on Application of Information and Communication Technologies (AICT) (pp. 1-4). IEEE.</a:t>
            </a:r>
          </a:p>
          <a:p>
            <a:r>
              <a:rPr kumimoji="1" lang="en-US" altLang="zh-TW" sz="1200" dirty="0">
                <a:latin typeface="Times New Roman" panose="02020603050405020304" pitchFamily="18" charset="0"/>
                <a:cs typeface="Times New Roman" panose="02020603050405020304" pitchFamily="18" charset="0"/>
              </a:rPr>
              <a:t>[6] Prasad, K. S., &amp; Ramakrishna, S. (2010). Text Analytics to Data Warehousing. International Journal on Computer Science and Engineering (IJCSE), 02(06), 2201-2207.</a:t>
            </a:r>
            <a:endParaRPr kumimoji="1" lang="zh-TW" altLang="en-US" sz="1200" dirty="0">
              <a:latin typeface="Times New Roman" panose="02020603050405020304" pitchFamily="18" charset="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BAB7B8-1591-9906-05F2-7DFCB57B217C}"/>
              </a:ext>
            </a:extLst>
          </p:cNvPr>
          <p:cNvSpPr>
            <a:spLocks noGrp="1"/>
          </p:cNvSpPr>
          <p:nvPr>
            <p:ph type="sldNum" sz="quarter" idx="12"/>
          </p:nvPr>
        </p:nvSpPr>
        <p:spPr/>
        <p:txBody>
          <a:bodyPr/>
          <a:lstStyle/>
          <a:p>
            <a:fld id="{172F2753-FA7D-7348-BD56-5EC7C5DB9863}" type="slidenum">
              <a:rPr kumimoji="1" lang="zh-TW" altLang="en-US" smtClean="0"/>
              <a:t>9</a:t>
            </a:fld>
            <a:endParaRPr kumimoji="1" lang="zh-TW" altLang="en-US"/>
          </a:p>
        </p:txBody>
      </p:sp>
    </p:spTree>
    <p:extLst>
      <p:ext uri="{BB962C8B-B14F-4D97-AF65-F5344CB8AC3E}">
        <p14:creationId xmlns:p14="http://schemas.microsoft.com/office/powerpoint/2010/main" val="123047512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5047</TotalTime>
  <Words>2322</Words>
  <Application>Microsoft Macintosh PowerPoint</Application>
  <PresentationFormat>寬螢幕</PresentationFormat>
  <Paragraphs>204</Paragraphs>
  <Slides>24</Slides>
  <Notes>13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24</vt:i4>
      </vt:variant>
    </vt:vector>
  </HeadingPairs>
  <TitlesOfParts>
    <vt:vector size="30" baseType="lpstr">
      <vt:lpstr>DFKai-SB</vt:lpstr>
      <vt:lpstr>Arial</vt:lpstr>
      <vt:lpstr>Calibri</vt:lpstr>
      <vt:lpstr>Calibri Light</vt:lpstr>
      <vt:lpstr>Times New Roman</vt:lpstr>
      <vt:lpstr>Office 佈景主題</vt:lpstr>
      <vt:lpstr>A New Approach to Use Big Data Tools to Substitute Unstructured Data Warehouse</vt:lpstr>
      <vt:lpstr>Outline</vt:lpstr>
      <vt:lpstr>Outline</vt:lpstr>
      <vt:lpstr>Abstract</vt:lpstr>
      <vt:lpstr>Outline</vt:lpstr>
      <vt:lpstr>Introduction</vt:lpstr>
      <vt:lpstr>Introduction</vt:lpstr>
      <vt:lpstr>Outline</vt:lpstr>
      <vt:lpstr>Related works</vt:lpstr>
      <vt:lpstr>Related works</vt:lpstr>
      <vt:lpstr>Related works</vt:lpstr>
      <vt:lpstr>Outline</vt:lpstr>
      <vt:lpstr>Proposed system</vt:lpstr>
      <vt:lpstr>Proposed system</vt:lpstr>
      <vt:lpstr>Proposed system</vt:lpstr>
      <vt:lpstr>Proposed system</vt:lpstr>
      <vt:lpstr>Proposed system</vt:lpstr>
      <vt:lpstr>Proposed system</vt:lpstr>
      <vt:lpstr>Outline</vt:lpstr>
      <vt:lpstr>Experimental results and evaluation(/)</vt:lpstr>
      <vt:lpstr>Outline</vt:lpstr>
      <vt:lpstr>Outline</vt:lpstr>
      <vt:lpstr>Outline</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李冠宏</dc:creator>
  <cp:lastModifiedBy>李冠宏</cp:lastModifiedBy>
  <cp:revision>77</cp:revision>
  <dcterms:created xsi:type="dcterms:W3CDTF">2022-08-31T08:10:55Z</dcterms:created>
  <dcterms:modified xsi:type="dcterms:W3CDTF">2023-04-13T08:34:48Z</dcterms:modified>
</cp:coreProperties>
</file>