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198"/>
  </p:notesMasterIdLst>
  <p:handoutMasterIdLst>
    <p:handoutMasterId r:id="rId199"/>
  </p:handoutMasterIdLst>
  <p:sldIdLst>
    <p:sldId id="2275" r:id="rId3"/>
    <p:sldId id="2276" r:id="rId4"/>
    <p:sldId id="2277" r:id="rId5"/>
    <p:sldId id="2278" r:id="rId6"/>
    <p:sldId id="2279" r:id="rId7"/>
    <p:sldId id="2280" r:id="rId8"/>
    <p:sldId id="2281" r:id="rId9"/>
    <p:sldId id="2282" r:id="rId10"/>
    <p:sldId id="2283" r:id="rId11"/>
    <p:sldId id="2284" r:id="rId12"/>
    <p:sldId id="2285" r:id="rId13"/>
    <p:sldId id="2286" r:id="rId14"/>
    <p:sldId id="2287" r:id="rId15"/>
    <p:sldId id="2288" r:id="rId16"/>
    <p:sldId id="2161" r:id="rId17"/>
    <p:sldId id="2162" r:id="rId18"/>
    <p:sldId id="2163" r:id="rId19"/>
    <p:sldId id="2164" r:id="rId20"/>
    <p:sldId id="2165" r:id="rId21"/>
    <p:sldId id="2289" r:id="rId22"/>
    <p:sldId id="2167" r:id="rId23"/>
    <p:sldId id="2168" r:id="rId24"/>
    <p:sldId id="2169" r:id="rId25"/>
    <p:sldId id="2170" r:id="rId26"/>
    <p:sldId id="2171" r:id="rId27"/>
    <p:sldId id="2172" r:id="rId28"/>
    <p:sldId id="2290" r:id="rId29"/>
    <p:sldId id="2291" r:id="rId30"/>
    <p:sldId id="2292" r:id="rId31"/>
    <p:sldId id="2293" r:id="rId32"/>
    <p:sldId id="2294" r:id="rId33"/>
    <p:sldId id="2295" r:id="rId34"/>
    <p:sldId id="2296" r:id="rId35"/>
    <p:sldId id="2297" r:id="rId36"/>
    <p:sldId id="2298" r:id="rId37"/>
    <p:sldId id="2005" r:id="rId38"/>
    <p:sldId id="2006" r:id="rId39"/>
    <p:sldId id="2007" r:id="rId40"/>
    <p:sldId id="2008" r:id="rId41"/>
    <p:sldId id="2009" r:id="rId42"/>
    <p:sldId id="2010" r:id="rId43"/>
    <p:sldId id="2011" r:id="rId44"/>
    <p:sldId id="2012" r:id="rId45"/>
    <p:sldId id="2013" r:id="rId46"/>
    <p:sldId id="2014" r:id="rId47"/>
    <p:sldId id="2015" r:id="rId48"/>
    <p:sldId id="2026" r:id="rId49"/>
    <p:sldId id="2027" r:id="rId50"/>
    <p:sldId id="2028" r:id="rId51"/>
    <p:sldId id="2029" r:id="rId52"/>
    <p:sldId id="2030" r:id="rId53"/>
    <p:sldId id="2031" r:id="rId54"/>
    <p:sldId id="2032" r:id="rId55"/>
    <p:sldId id="2033" r:id="rId56"/>
    <p:sldId id="2034" r:id="rId57"/>
    <p:sldId id="2035" r:id="rId58"/>
    <p:sldId id="2036" r:id="rId59"/>
    <p:sldId id="2037" r:id="rId60"/>
    <p:sldId id="2038" r:id="rId61"/>
    <p:sldId id="2039" r:id="rId62"/>
    <p:sldId id="2040" r:id="rId63"/>
    <p:sldId id="2041" r:id="rId64"/>
    <p:sldId id="2042" r:id="rId65"/>
    <p:sldId id="2043" r:id="rId66"/>
    <p:sldId id="2044" r:id="rId67"/>
    <p:sldId id="2045" r:id="rId68"/>
    <p:sldId id="2046" r:id="rId69"/>
    <p:sldId id="2047" r:id="rId70"/>
    <p:sldId id="2048" r:id="rId71"/>
    <p:sldId id="2049" r:id="rId72"/>
    <p:sldId id="2274" r:id="rId73"/>
    <p:sldId id="2051" r:id="rId74"/>
    <p:sldId id="2052" r:id="rId75"/>
    <p:sldId id="2053" r:id="rId76"/>
    <p:sldId id="2054" r:id="rId77"/>
    <p:sldId id="2176" r:id="rId78"/>
    <p:sldId id="2186" r:id="rId79"/>
    <p:sldId id="2187" r:id="rId80"/>
    <p:sldId id="2057" r:id="rId81"/>
    <p:sldId id="2058" r:id="rId82"/>
    <p:sldId id="2166" r:id="rId83"/>
    <p:sldId id="2189" r:id="rId84"/>
    <p:sldId id="2190" r:id="rId85"/>
    <p:sldId id="2191" r:id="rId86"/>
    <p:sldId id="2192" r:id="rId87"/>
    <p:sldId id="2193" r:id="rId88"/>
    <p:sldId id="2197" r:id="rId89"/>
    <p:sldId id="2195" r:id="rId90"/>
    <p:sldId id="2196" r:id="rId91"/>
    <p:sldId id="2066" r:id="rId92"/>
    <p:sldId id="2067" r:id="rId93"/>
    <p:sldId id="2068" r:id="rId94"/>
    <p:sldId id="2069" r:id="rId95"/>
    <p:sldId id="2070" r:id="rId96"/>
    <p:sldId id="2071" r:id="rId97"/>
    <p:sldId id="2072" r:id="rId98"/>
    <p:sldId id="2073" r:id="rId99"/>
    <p:sldId id="2074" r:id="rId100"/>
    <p:sldId id="2075" r:id="rId101"/>
    <p:sldId id="2076" r:id="rId102"/>
    <p:sldId id="2077" r:id="rId103"/>
    <p:sldId id="2078" r:id="rId104"/>
    <p:sldId id="2079" r:id="rId105"/>
    <p:sldId id="2080" r:id="rId106"/>
    <p:sldId id="2081" r:id="rId107"/>
    <p:sldId id="2082" r:id="rId108"/>
    <p:sldId id="2083" r:id="rId109"/>
    <p:sldId id="2084" r:id="rId110"/>
    <p:sldId id="2085" r:id="rId111"/>
    <p:sldId id="2086" r:id="rId112"/>
    <p:sldId id="2087" r:id="rId113"/>
    <p:sldId id="2088" r:id="rId114"/>
    <p:sldId id="2089" r:id="rId115"/>
    <p:sldId id="2090" r:id="rId116"/>
    <p:sldId id="2091" r:id="rId117"/>
    <p:sldId id="2092" r:id="rId118"/>
    <p:sldId id="2093" r:id="rId119"/>
    <p:sldId id="2094" r:id="rId120"/>
    <p:sldId id="2095" r:id="rId121"/>
    <p:sldId id="2096" r:id="rId122"/>
    <p:sldId id="2097" r:id="rId123"/>
    <p:sldId id="2098" r:id="rId124"/>
    <p:sldId id="2099" r:id="rId125"/>
    <p:sldId id="2100" r:id="rId126"/>
    <p:sldId id="2101" r:id="rId127"/>
    <p:sldId id="2102" r:id="rId128"/>
    <p:sldId id="2103" r:id="rId129"/>
    <p:sldId id="2104" r:id="rId130"/>
    <p:sldId id="2105" r:id="rId131"/>
    <p:sldId id="2106" r:id="rId132"/>
    <p:sldId id="2222" r:id="rId133"/>
    <p:sldId id="2223" r:id="rId134"/>
    <p:sldId id="2224" r:id="rId135"/>
    <p:sldId id="2225" r:id="rId136"/>
    <p:sldId id="2226" r:id="rId137"/>
    <p:sldId id="2227" r:id="rId138"/>
    <p:sldId id="2228" r:id="rId139"/>
    <p:sldId id="2229" r:id="rId140"/>
    <p:sldId id="2230" r:id="rId141"/>
    <p:sldId id="2231" r:id="rId142"/>
    <p:sldId id="2232" r:id="rId143"/>
    <p:sldId id="2233" r:id="rId144"/>
    <p:sldId id="2234" r:id="rId145"/>
    <p:sldId id="2235" r:id="rId146"/>
    <p:sldId id="2236" r:id="rId147"/>
    <p:sldId id="2237" r:id="rId148"/>
    <p:sldId id="2238" r:id="rId149"/>
    <p:sldId id="2239" r:id="rId150"/>
    <p:sldId id="2240" r:id="rId151"/>
    <p:sldId id="2241" r:id="rId152"/>
    <p:sldId id="2242" r:id="rId153"/>
    <p:sldId id="2243" r:id="rId154"/>
    <p:sldId id="2244" r:id="rId155"/>
    <p:sldId id="2245" r:id="rId156"/>
    <p:sldId id="2246" r:id="rId157"/>
    <p:sldId id="2247" r:id="rId158"/>
    <p:sldId id="2248" r:id="rId159"/>
    <p:sldId id="2249" r:id="rId160"/>
    <p:sldId id="2250" r:id="rId161"/>
    <p:sldId id="2251" r:id="rId162"/>
    <p:sldId id="2252" r:id="rId163"/>
    <p:sldId id="2253" r:id="rId164"/>
    <p:sldId id="2254" r:id="rId165"/>
    <p:sldId id="2255" r:id="rId166"/>
    <p:sldId id="2256" r:id="rId167"/>
    <p:sldId id="2257" r:id="rId168"/>
    <p:sldId id="2258" r:id="rId169"/>
    <p:sldId id="2259" r:id="rId170"/>
    <p:sldId id="2145" r:id="rId171"/>
    <p:sldId id="2210" r:id="rId172"/>
    <p:sldId id="2211" r:id="rId173"/>
    <p:sldId id="2212" r:id="rId174"/>
    <p:sldId id="2213" r:id="rId175"/>
    <p:sldId id="2214" r:id="rId176"/>
    <p:sldId id="2215" r:id="rId177"/>
    <p:sldId id="2216" r:id="rId178"/>
    <p:sldId id="2217" r:id="rId179"/>
    <p:sldId id="2218" r:id="rId180"/>
    <p:sldId id="2219" r:id="rId181"/>
    <p:sldId id="2220" r:id="rId182"/>
    <p:sldId id="2221" r:id="rId183"/>
    <p:sldId id="2260" r:id="rId184"/>
    <p:sldId id="2261" r:id="rId185"/>
    <p:sldId id="2262" r:id="rId186"/>
    <p:sldId id="2263" r:id="rId187"/>
    <p:sldId id="2264" r:id="rId188"/>
    <p:sldId id="2265" r:id="rId189"/>
    <p:sldId id="2266" r:id="rId190"/>
    <p:sldId id="2267" r:id="rId191"/>
    <p:sldId id="2268" r:id="rId192"/>
    <p:sldId id="2269" r:id="rId193"/>
    <p:sldId id="2270" r:id="rId194"/>
    <p:sldId id="2271" r:id="rId195"/>
    <p:sldId id="2272" r:id="rId196"/>
    <p:sldId id="2273" r:id="rId1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BE0E3"/>
    <a:srgbClr val="0033CC"/>
    <a:srgbClr val="333399"/>
    <a:srgbClr val="BFBFBF"/>
    <a:srgbClr val="EAE600"/>
    <a:srgbClr val="FFC1C1"/>
    <a:srgbClr val="FF9900"/>
    <a:srgbClr val="0C9B4D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 autoAdjust="0"/>
    <p:restoredTop sz="94624" autoAdjust="0"/>
  </p:normalViewPr>
  <p:slideViewPr>
    <p:cSldViewPr>
      <p:cViewPr varScale="1">
        <p:scale>
          <a:sx n="72" d="100"/>
          <a:sy n="72" d="100"/>
        </p:scale>
        <p:origin x="10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handoutMaster" Target="handoutMasters/handout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presProps" Target="presProp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viewProps" Target="viewProp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notesMaster" Target="notesMasters/notesMaster1.xml"/><Relationship Id="rId202" Type="http://schemas.openxmlformats.org/officeDocument/2006/relationships/theme" Target="theme/theme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在此範例中我們實做搭配</a:t>
            </a:r>
            <a:r>
              <a:rPr lang="en-US" altLang="zh-TW" dirty="0"/>
              <a:t>-n</a:t>
            </a:r>
            <a:r>
              <a:rPr lang="zh-TW" altLang="en-US" dirty="0"/>
              <a:t>這個旗幟與</a:t>
            </a:r>
            <a:r>
              <a:rPr lang="en-US" altLang="zh-TW" dirty="0"/>
              <a:t>p</a:t>
            </a:r>
            <a:r>
              <a:rPr lang="zh-TW" altLang="en-US" dirty="0"/>
              <a:t>做使用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688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可以使用</a:t>
            </a:r>
            <a:r>
              <a:rPr lang="en-US" altLang="zh-TW" dirty="0"/>
              <a:t>&amp;</a:t>
            </a:r>
            <a:r>
              <a:rPr lang="zh-TW" altLang="en-US" b="1" dirty="0"/>
              <a:t>這個符號來做為先前</a:t>
            </a:r>
            <a:r>
              <a:rPr lang="en-US" altLang="zh-TW" b="1" dirty="0"/>
              <a:t>match</a:t>
            </a:r>
            <a:r>
              <a:rPr lang="zh-TW" altLang="en-US" b="1" dirty="0"/>
              <a:t>到的</a:t>
            </a:r>
            <a:r>
              <a:rPr lang="en-US" altLang="zh-TW" b="1" dirty="0"/>
              <a:t>pattern</a:t>
            </a:r>
            <a:endParaRPr lang="zh-TW" altLang="en-US" dirty="0"/>
          </a:p>
          <a:p>
            <a:r>
              <a:rPr lang="zh-TW" altLang="en-US" dirty="0"/>
              <a:t>就可以得到我們想要的結果</a:t>
            </a:r>
            <a:endParaRPr lang="en-US" altLang="zh-TW" dirty="0"/>
          </a:p>
          <a:p>
            <a:r>
              <a:rPr lang="zh-TW" altLang="en-US" dirty="0"/>
              <a:t>如果想要使用真正的</a:t>
            </a:r>
            <a:r>
              <a:rPr lang="en-US" altLang="zh-TW" dirty="0"/>
              <a:t>”&amp;”,</a:t>
            </a:r>
            <a:r>
              <a:rPr lang="zh-TW" altLang="en-US" dirty="0"/>
              <a:t>只需使用</a:t>
            </a:r>
            <a:r>
              <a:rPr lang="en-US" altLang="zh-TW" sz="1200" dirty="0">
                <a:solidFill>
                  <a:srgbClr val="FFFF00"/>
                </a:solidFill>
              </a:rPr>
              <a:t>\&amp;</a:t>
            </a:r>
            <a:r>
              <a:rPr lang="en-US" altLang="zh-TW" sz="1200" dirty="0">
                <a:solidFill>
                  <a:schemeClr val="bg1"/>
                </a:solidFill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12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此例使用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cat file | sed 's/[</a:t>
            </a:r>
            <a:r>
              <a:rPr lang="en-US" altLang="zh-TW" sz="1100" dirty="0">
                <a:solidFill>
                  <a:schemeClr val="bg1"/>
                </a:solidFill>
              </a:rPr>
              <a:t>0-9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12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1200" dirty="0">
                <a:solidFill>
                  <a:schemeClr val="bg1"/>
                </a:solidFill>
              </a:rPr>
              <a:t>&amp;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)/’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High Tower Text" pitchFamily="18" charset="0"/>
              </a:rPr>
              <a:t>將</a:t>
            </a:r>
            <a:r>
              <a:rPr lang="en-US" altLang="zh-TW" sz="1200" dirty="0">
                <a:solidFill>
                  <a:schemeClr val="bg1"/>
                </a:solidFill>
              </a:rPr>
              <a:t>20</a:t>
            </a:r>
            <a:r>
              <a:rPr lang="zh-TW" altLang="en-US" sz="1200" dirty="0">
                <a:solidFill>
                  <a:schemeClr val="bg1"/>
                </a:solidFill>
              </a:rPr>
              <a:t>取代成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1100" dirty="0">
                <a:solidFill>
                  <a:schemeClr val="bg1"/>
                </a:solidFill>
              </a:rPr>
              <a:t>20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也可以看出</a:t>
            </a:r>
            <a:r>
              <a:rPr lang="en-US" altLang="zh-TW" dirty="0"/>
              <a:t>sed</a:t>
            </a:r>
            <a:r>
              <a:rPr lang="zh-TW" altLang="en-US" dirty="0"/>
              <a:t>永遠會尋找輸入中最長可以</a:t>
            </a:r>
            <a:r>
              <a:rPr lang="en-US" altLang="zh-TW" dirty="0"/>
              <a:t>match</a:t>
            </a:r>
            <a:r>
              <a:rPr lang="zh-TW" altLang="en-US" dirty="0"/>
              <a:t>的</a:t>
            </a:r>
            <a:r>
              <a:rPr lang="en-US" altLang="zh-TW" dirty="0"/>
              <a:t>pattern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45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我們也可以使用</a:t>
            </a:r>
            <a:r>
              <a:rPr lang="en-US" altLang="zh-TW" dirty="0"/>
              <a:t>\(..\)  \1,\2</a:t>
            </a:r>
            <a:r>
              <a:rPr lang="zh-TW" altLang="en-US" dirty="0"/>
              <a:t>的符號表示方法，如範例中</a:t>
            </a:r>
            <a:endParaRPr lang="en-US" altLang="zh-TW" dirty="0"/>
          </a:p>
          <a:p>
            <a:r>
              <a:rPr lang="zh-TW" altLang="en-US" dirty="0"/>
              <a:t>而這邊</a:t>
            </a:r>
            <a:r>
              <a:rPr lang="en-US" altLang="zh-TW" sz="1200" dirty="0"/>
              <a:t>“\2”</a:t>
            </a:r>
            <a:r>
              <a:rPr lang="zh-TW" altLang="en-US" sz="1200" dirty="0"/>
              <a:t>並沒有被使用</a:t>
            </a:r>
            <a:r>
              <a:rPr lang="en-US" altLang="zh-TW" sz="1200" dirty="0"/>
              <a:t>,</a:t>
            </a:r>
            <a:r>
              <a:rPr lang="zh-TW" altLang="en-US" sz="1200" dirty="0"/>
              <a:t>因為他被拿去</a:t>
            </a:r>
            <a:r>
              <a:rPr lang="en-US" altLang="zh-TW" sz="1200" dirty="0"/>
              <a:t>match</a:t>
            </a:r>
            <a:r>
              <a:rPr lang="zh-TW" altLang="en-US" sz="1200" dirty="0"/>
              <a:t>不是</a:t>
            </a:r>
            <a:r>
              <a:rPr lang="en-US" altLang="zh-TW" sz="1200" dirty="0"/>
              <a:t>p</a:t>
            </a:r>
            <a:r>
              <a:rPr lang="zh-TW" altLang="en-US" sz="1200" dirty="0"/>
              <a:t>開頭的</a:t>
            </a:r>
            <a:r>
              <a:rPr lang="en-US" altLang="zh-TW" sz="1200" dirty="0"/>
              <a:t>words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53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注意我們可以使用不只一種旗標</a:t>
            </a:r>
            <a:r>
              <a:rPr lang="en-US" altLang="zh-TW" dirty="0"/>
              <a:t>,</a:t>
            </a:r>
            <a:r>
              <a:rPr lang="zh-TW" altLang="en-US" dirty="0"/>
              <a:t>像此範例中的</a:t>
            </a:r>
            <a:r>
              <a:rPr lang="en-US" altLang="zh-TW" dirty="0"/>
              <a:t>2p</a:t>
            </a:r>
            <a:r>
              <a:rPr lang="zh-TW" altLang="en-US" dirty="0"/>
              <a:t>結合</a:t>
            </a:r>
            <a:r>
              <a:rPr lang="en-US" altLang="zh-TW" dirty="0"/>
              <a:t>2</a:t>
            </a:r>
            <a:r>
              <a:rPr lang="zh-TW" altLang="en-US" dirty="0"/>
              <a:t>的旗標和</a:t>
            </a:r>
            <a:r>
              <a:rPr lang="en-US" altLang="zh-TW" dirty="0"/>
              <a:t>p</a:t>
            </a:r>
            <a:r>
              <a:rPr lang="zh-TW" altLang="en-US" dirty="0"/>
              <a:t>的旗標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27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我們可以用</a:t>
            </a:r>
            <a:r>
              <a:rPr lang="en-US" altLang="zh-TW" dirty="0"/>
              <a:t>&amp;</a:t>
            </a:r>
            <a:r>
              <a:rPr lang="zh-TW" altLang="en-US" dirty="0"/>
              <a:t>來將先前所有</a:t>
            </a:r>
            <a:r>
              <a:rPr lang="en-US" altLang="zh-TW" dirty="0"/>
              <a:t>match</a:t>
            </a:r>
            <a:r>
              <a:rPr lang="zh-TW" altLang="en-US" dirty="0"/>
              <a:t>到的部分回傳，如：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33CC"/>
                </a:solidFill>
              </a:rPr>
              <a:t>% sed 's/\/\/.*/&amp;: COMMENT/' &lt; </a:t>
            </a:r>
            <a:r>
              <a:rPr lang="en-US" altLang="zh-TW" sz="1200" dirty="0" err="1">
                <a:solidFill>
                  <a:srgbClr val="0033CC"/>
                </a:solidFill>
              </a:rPr>
              <a:t>file.c</a:t>
            </a:r>
            <a:endParaRPr lang="en-US" altLang="zh-TW" sz="1200" dirty="0">
              <a:solidFill>
                <a:srgbClr val="0033CC"/>
              </a:solidFill>
            </a:endParaRPr>
          </a:p>
          <a:p>
            <a:endParaRPr lang="en-US" altLang="zh-TW" b="1" dirty="0"/>
          </a:p>
          <a:p>
            <a:r>
              <a:rPr lang="zh-TW" altLang="en-US" dirty="0"/>
              <a:t>我們可以用</a:t>
            </a:r>
            <a:r>
              <a:rPr lang="en-US" altLang="zh-TW" sz="1200" dirty="0"/>
              <a:t> \1, \2, </a:t>
            </a:r>
            <a:r>
              <a:rPr lang="zh-TW" altLang="en-US" sz="1200" dirty="0"/>
              <a:t>等，來將先前</a:t>
            </a:r>
            <a:r>
              <a:rPr lang="en-US" altLang="zh-TW" sz="1200" dirty="0"/>
              <a:t>match</a:t>
            </a:r>
            <a:r>
              <a:rPr lang="zh-TW" altLang="en-US" sz="1200" dirty="0"/>
              <a:t>到的第一、第二部分等</a:t>
            </a:r>
            <a:r>
              <a:rPr lang="en-US" altLang="zh-TW" sz="1200" dirty="0"/>
              <a:t>…</a:t>
            </a:r>
            <a:r>
              <a:rPr lang="zh-TW" altLang="en-US" sz="1200" dirty="0"/>
              <a:t>回傳，如：</a:t>
            </a:r>
            <a:endParaRPr lang="en-US" altLang="zh-TW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33CC"/>
                </a:solidFill>
              </a:rPr>
              <a:t>% sed 's/^\(.*\)\/\/\(.*\)/\1\#\2/’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33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33CC"/>
                </a:solidFill>
              </a:rPr>
              <a:t>(</a:t>
            </a:r>
            <a:r>
              <a:rPr lang="zh-TW" altLang="en-US" sz="1200" dirty="0">
                <a:solidFill>
                  <a:srgbClr val="0033CC"/>
                </a:solidFill>
              </a:rPr>
              <a:t>我們不一定要使用</a:t>
            </a:r>
            <a:r>
              <a:rPr lang="en-US" altLang="zh-TW" sz="1200" dirty="0">
                <a:solidFill>
                  <a:srgbClr val="0033CC"/>
                </a:solidFill>
              </a:rPr>
              <a:t>”/”</a:t>
            </a:r>
            <a:r>
              <a:rPr lang="zh-TW" altLang="en-US" sz="1200" dirty="0">
                <a:solidFill>
                  <a:srgbClr val="0033CC"/>
                </a:solidFill>
              </a:rPr>
              <a:t>當分隔符號</a:t>
            </a:r>
            <a:r>
              <a:rPr lang="en-US" altLang="zh-TW" sz="1200" dirty="0">
                <a:solidFill>
                  <a:srgbClr val="0033CC"/>
                </a:solidFill>
              </a:rPr>
              <a:t>)</a:t>
            </a:r>
          </a:p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0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zh-TW" altLang="en-US" sz="1200" dirty="0">
                <a:solidFill>
                  <a:srgbClr val="0033CC"/>
                </a:solidFill>
              </a:rPr>
              <a:t>在以下範例中，可以看到我們不一定要使用</a:t>
            </a:r>
            <a:r>
              <a:rPr lang="en-US" altLang="zh-TW" sz="1200" dirty="0">
                <a:solidFill>
                  <a:srgbClr val="0033CC"/>
                </a:solidFill>
              </a:rPr>
              <a:t>”/”</a:t>
            </a:r>
            <a:r>
              <a:rPr lang="zh-TW" altLang="en-US" sz="1200" dirty="0">
                <a:solidFill>
                  <a:srgbClr val="0033CC"/>
                </a:solidFill>
              </a:rPr>
              <a:t>當分隔符號：</a:t>
            </a:r>
            <a:endParaRPr lang="en-US" altLang="zh-TW" sz="1200" dirty="0">
              <a:solidFill>
                <a:srgbClr val="0033CC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's_^\(.*\)//\(.*\)_\1\#\2_'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's:^\(.*\)//\(.*\):\1\#\2:'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's,^\(.*\)//\(.*\),\1\#\2,'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 ^\(.*\)//\(.*\) \1\#\2 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'ss^\(.*\)//\(.*\)s\1\#\2s'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9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族群的號碼被定義為</a:t>
            </a:r>
            <a:r>
              <a:rPr lang="en-US" altLang="zh-TW" dirty="0"/>
              <a:t>“\(”</a:t>
            </a:r>
            <a:r>
              <a:rPr lang="zh-TW" altLang="en-US" dirty="0"/>
              <a:t>出現的順序</a:t>
            </a:r>
            <a:r>
              <a:rPr lang="en-US" altLang="zh-TW" dirty="0"/>
              <a:t>(</a:t>
            </a:r>
            <a:r>
              <a:rPr lang="zh-TW" altLang="en-US" dirty="0"/>
              <a:t>也就是他開始的地方</a:t>
            </a:r>
            <a:r>
              <a:rPr lang="en-US" altLang="zh-TW" dirty="0"/>
              <a:t>)</a:t>
            </a:r>
            <a:r>
              <a:rPr lang="zh-TW" altLang="en-US" dirty="0"/>
              <a:t>，如：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sed ‘s,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,‘</a:t>
            </a:r>
            <a:r>
              <a:rPr lang="zh-TW" altLang="en-US" dirty="0">
                <a:solidFill>
                  <a:srgbClr val="0033CC"/>
                </a:solidFill>
              </a:rPr>
              <a:t> 中，第一群為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zh-TW" altLang="en-US" dirty="0">
                <a:solidFill>
                  <a:srgbClr val="0C9B4D"/>
                </a:solidFill>
              </a:rPr>
              <a:t>的部分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zh-TW" altLang="en-US" dirty="0">
                <a:solidFill>
                  <a:srgbClr val="FF9900"/>
                </a:solidFill>
              </a:rPr>
              <a:t>第二群為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zh-TW" altLang="en-US" dirty="0">
                <a:solidFill>
                  <a:srgbClr val="FF9900"/>
                </a:solidFill>
              </a:rPr>
              <a:t>的部分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3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FF9900"/>
                </a:solidFill>
              </a:rPr>
              <a:t>第二群為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zh-TW" altLang="en-US" dirty="0">
                <a:solidFill>
                  <a:srgbClr val="FF9900"/>
                </a:solidFill>
              </a:rPr>
              <a:t>的部分，但只會印出最後一個</a:t>
            </a:r>
            <a:r>
              <a:rPr lang="en-US" altLang="zh-TW" dirty="0">
                <a:solidFill>
                  <a:srgbClr val="FF9900"/>
                </a:solidFill>
              </a:rPr>
              <a:t>match</a:t>
            </a:r>
            <a:r>
              <a:rPr lang="zh-TW" altLang="en-US" dirty="0">
                <a:solidFill>
                  <a:srgbClr val="FF9900"/>
                </a:solidFill>
              </a:rPr>
              <a:t>到的字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769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FF9900"/>
                </a:solidFill>
              </a:rPr>
              <a:t>第二群為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zh-TW" altLang="en-US" dirty="0">
                <a:solidFill>
                  <a:srgbClr val="FF9900"/>
                </a:solidFill>
              </a:rPr>
              <a:t>的部分，但只會印出最後一個</a:t>
            </a:r>
            <a:r>
              <a:rPr lang="en-US" altLang="zh-TW" dirty="0">
                <a:solidFill>
                  <a:srgbClr val="FF9900"/>
                </a:solidFill>
              </a:rPr>
              <a:t>match</a:t>
            </a:r>
            <a:r>
              <a:rPr lang="zh-TW" altLang="en-US" dirty="0">
                <a:solidFill>
                  <a:srgbClr val="FF9900"/>
                </a:solidFill>
              </a:rPr>
              <a:t>到的字</a:t>
            </a:r>
            <a:endParaRPr lang="en-US" altLang="zh-TW" dirty="0"/>
          </a:p>
          <a:p>
            <a:r>
              <a:rPr lang="zh-TW" altLang="en-US" dirty="0"/>
              <a:t>那如果我們今天想要印出所有符合到的字，</a:t>
            </a:r>
            <a:endParaRPr lang="en-US" altLang="zh-TW" dirty="0"/>
          </a:p>
          <a:p>
            <a:r>
              <a:rPr lang="zh-TW" altLang="en-US" dirty="0"/>
              <a:t>則需寫成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cat f | sed 's,\(the \(\([a-z]* </a:t>
            </a:r>
            <a:r>
              <a:rPr lang="en-US" altLang="zh-TW" b="1" dirty="0">
                <a:solidFill>
                  <a:srgbClr val="FF0000"/>
                </a:solidFill>
              </a:rPr>
              <a:t>\)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b="1" dirty="0">
                <a:solidFill>
                  <a:srgbClr val="FF9900"/>
                </a:solidFill>
              </a:rPr>
              <a:t>\)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the\),[\2],’</a:t>
            </a:r>
          </a:p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將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zh-TW" altLang="en-US" dirty="0">
                <a:solidFill>
                  <a:srgbClr val="FF66FF"/>
                </a:solidFill>
              </a:rPr>
              <a:t>改成</a:t>
            </a:r>
            <a:r>
              <a:rPr lang="en-US" altLang="zh-TW">
                <a:solidFill>
                  <a:schemeClr val="bg1">
                    <a:lumMod val="50000"/>
                  </a:schemeClr>
                </a:solidFill>
              </a:rPr>
              <a:t>\(\([a-z]* </a:t>
            </a:r>
            <a:r>
              <a:rPr lang="en-US" altLang="zh-TW" b="1">
                <a:solidFill>
                  <a:srgbClr val="FF0000"/>
                </a:solidFill>
              </a:rPr>
              <a:t>\)</a:t>
            </a:r>
            <a:r>
              <a:rPr lang="en-US" altLang="zh-TW" b="1">
                <a:solidFill>
                  <a:srgbClr val="0C9B4D"/>
                </a:solidFill>
              </a:rPr>
              <a:t>*</a:t>
            </a:r>
            <a:r>
              <a:rPr lang="en-US" altLang="zh-TW" b="1">
                <a:solidFill>
                  <a:srgbClr val="FF9900"/>
                </a:solidFill>
              </a:rPr>
              <a:t>\)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763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8F5BD-FC10-486B-BB45-4FB04BC997C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11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</a:t>
            </a:r>
            <a:r>
              <a:rPr lang="en-US" altLang="zh-TW" dirty="0"/>
              <a:t>&amp;</a:t>
            </a:r>
            <a:r>
              <a:rPr lang="zh-TW" altLang="en-US" b="1" dirty="0"/>
              <a:t>這個符號來做為先前</a:t>
            </a:r>
            <a:r>
              <a:rPr lang="en-US" altLang="zh-TW" b="1" dirty="0"/>
              <a:t>match</a:t>
            </a:r>
            <a:r>
              <a:rPr lang="zh-TW" altLang="en-US" b="1" dirty="0"/>
              <a:t>到的</a:t>
            </a:r>
            <a:r>
              <a:rPr lang="en-US" altLang="zh-TW" b="1" dirty="0"/>
              <a:t>pattern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15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AE333-EC79-46F0-9F62-928F221D1644}" type="slidenum">
              <a:rPr lang="en-US" altLang="zh-TW">
                <a:solidFill>
                  <a:prstClr val="black"/>
                </a:solidFill>
              </a:rPr>
              <a:pPr/>
              <a:t>37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208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547BC-0B67-4073-9C44-CDB6104E734C}" type="slidenum">
              <a:rPr lang="en-US" altLang="zh-TW">
                <a:solidFill>
                  <a:prstClr val="black"/>
                </a:solidFill>
              </a:rPr>
              <a:pPr/>
              <a:t>38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908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6D660-940F-41C5-A1F3-FBA52DF30D0F}" type="slidenum">
              <a:rPr lang="en-US" altLang="zh-TW">
                <a:solidFill>
                  <a:prstClr val="black"/>
                </a:solidFill>
              </a:rPr>
              <a:pPr/>
              <a:t>39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76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E9F78-B05F-4E93-848C-286962B90747}" type="slidenum">
              <a:rPr lang="en-US" altLang="zh-TW">
                <a:solidFill>
                  <a:prstClr val="black"/>
                </a:solidFill>
              </a:rPr>
              <a:pPr/>
              <a:t>40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1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C473A-477F-4332-ADD1-C3FD6F275C95}" type="slidenum">
              <a:rPr lang="en-US" altLang="zh-TW">
                <a:solidFill>
                  <a:prstClr val="black"/>
                </a:solidFill>
              </a:rPr>
              <a:pPr/>
              <a:t>41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066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43B9B-2751-40A7-B9AB-9020EDFCE52A}" type="slidenum">
              <a:rPr lang="en-US" altLang="zh-TW">
                <a:solidFill>
                  <a:prstClr val="black"/>
                </a:solidFill>
              </a:rPr>
              <a:pPr/>
              <a:t>42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521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25F7-45CE-4247-B339-F80F51D404F5}" type="slidenum">
              <a:rPr lang="en-US" altLang="zh-TW">
                <a:solidFill>
                  <a:prstClr val="black"/>
                </a:solidFill>
              </a:rPr>
              <a:pPr/>
              <a:t>43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360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2975E-1F05-4521-ADE7-003ACF3D67C1}" type="slidenum">
              <a:rPr lang="en-US" altLang="zh-TW">
                <a:solidFill>
                  <a:prstClr val="black"/>
                </a:solidFill>
              </a:rPr>
              <a:pPr/>
              <a:t>44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244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B8A4C-71EE-4188-B44D-F009DBFAEAFF}" type="slidenum">
              <a:rPr lang="en-US" altLang="zh-TW">
                <a:solidFill>
                  <a:prstClr val="black"/>
                </a:solidFill>
              </a:rPr>
              <a:pPr/>
              <a:t>45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375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E24AB-1259-45F8-B258-CDE2FAD7A811}" type="slidenum">
              <a:rPr lang="en-US" altLang="zh-TW">
                <a:solidFill>
                  <a:prstClr val="black"/>
                </a:solidFill>
              </a:rPr>
              <a:pPr/>
              <a:t>46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43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可以使用</a:t>
            </a:r>
            <a:r>
              <a:rPr lang="en-US" altLang="zh-TW" dirty="0"/>
              <a:t>&amp;</a:t>
            </a:r>
            <a:r>
              <a:rPr lang="zh-TW" altLang="en-US" b="1" dirty="0"/>
              <a:t>這個符號來做為先前</a:t>
            </a:r>
            <a:r>
              <a:rPr lang="en-US" altLang="zh-TW" b="1" dirty="0"/>
              <a:t>match</a:t>
            </a:r>
            <a:r>
              <a:rPr lang="zh-TW" altLang="en-US" b="1" dirty="0"/>
              <a:t>到的</a:t>
            </a:r>
            <a:r>
              <a:rPr lang="en-US" altLang="zh-TW" b="1" dirty="0"/>
              <a:t>pattern</a:t>
            </a:r>
            <a:endParaRPr lang="zh-TW" altLang="en-US" dirty="0"/>
          </a:p>
          <a:p>
            <a:r>
              <a:rPr lang="zh-TW" altLang="en-US" dirty="0"/>
              <a:t>像此例中，就利用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[</a:t>
            </a:r>
            <a:r>
              <a:rPr lang="en-US" altLang="zh-TW" sz="1100" dirty="0">
                <a:solidFill>
                  <a:schemeClr val="bg1"/>
                </a:solidFill>
              </a:rPr>
              <a:t>0-9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12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1200" dirty="0">
                <a:solidFill>
                  <a:schemeClr val="bg1"/>
                </a:solidFill>
              </a:rPr>
              <a:t>&amp;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)/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High Tower Text" pitchFamily="18" charset="0"/>
              </a:rPr>
              <a:t>將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20</a:t>
            </a:r>
            <a:r>
              <a:rPr lang="zh-TW" altLang="en-US" sz="1200" dirty="0">
                <a:solidFill>
                  <a:schemeClr val="bg1"/>
                </a:solidFill>
                <a:latin typeface="High Tower Text" pitchFamily="18" charset="0"/>
              </a:rPr>
              <a:t>取代成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1100" dirty="0">
                <a:solidFill>
                  <a:schemeClr val="bg1"/>
                </a:solidFill>
              </a:rPr>
              <a:t>20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 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749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107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1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183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1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我們這邊所使用到的</a:t>
            </a:r>
            <a:r>
              <a:rPr lang="en-US" altLang="zh-TW" dirty="0"/>
              <a:t>pattern</a:t>
            </a:r>
            <a:r>
              <a:rPr lang="zh-TW" altLang="en-US" dirty="0"/>
              <a:t>符合</a:t>
            </a:r>
            <a:r>
              <a:rPr lang="en-US" altLang="zh-TW" dirty="0"/>
              <a:t>regular</a:t>
            </a:r>
            <a:r>
              <a:rPr lang="zh-TW" altLang="en-US" dirty="0"/>
              <a:t> </a:t>
            </a:r>
            <a:r>
              <a:rPr lang="en-US" altLang="zh-TW" dirty="0"/>
              <a:t>expression,</a:t>
            </a:r>
            <a:r>
              <a:rPr lang="zh-TW" altLang="en-US" dirty="0"/>
              <a:t>而此</a:t>
            </a:r>
            <a:r>
              <a:rPr lang="en-US" altLang="zh-TW" dirty="0"/>
              <a:t>pattern</a:t>
            </a:r>
            <a:r>
              <a:rPr lang="zh-TW" altLang="en-US" dirty="0"/>
              <a:t>代表</a:t>
            </a:r>
            <a:r>
              <a:rPr lang="en-US" altLang="zh-TW" dirty="0"/>
              <a:t>NDFAs</a:t>
            </a:r>
          </a:p>
          <a:p>
            <a:r>
              <a:rPr lang="zh-TW" altLang="en-US" dirty="0"/>
              <a:t>但取代的為字串</a:t>
            </a:r>
            <a:r>
              <a:rPr lang="en-US" altLang="zh-TW" dirty="0"/>
              <a:t>(</a:t>
            </a:r>
            <a:r>
              <a:rPr lang="zh-TW" altLang="en-US" dirty="0"/>
              <a:t>為固定的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所以問題會產生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現在來看會因為固定字串所產生問題的例子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18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可以看出</a:t>
            </a:r>
            <a:r>
              <a:rPr lang="en-US" altLang="zh-TW" dirty="0"/>
              <a:t>sed</a:t>
            </a:r>
            <a:r>
              <a:rPr lang="zh-TW" altLang="en-US" dirty="0"/>
              <a:t>永遠會尋找輸入中最長可以</a:t>
            </a:r>
            <a:r>
              <a:rPr lang="en-US" altLang="zh-TW" dirty="0"/>
              <a:t>match</a:t>
            </a:r>
            <a:r>
              <a:rPr lang="zh-TW" altLang="en-US" dirty="0"/>
              <a:t>的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97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但如果我們想要保留原本的字呢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46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如果將替換的字串改成</a:t>
            </a:r>
            <a:r>
              <a:rPr lang="en-US" altLang="zh-TW" dirty="0"/>
              <a:t>“</a:t>
            </a:r>
            <a:r>
              <a:rPr lang="en-US" altLang="zh-TW" b="1" dirty="0"/>
              <a:t>I found the word Hello!”</a:t>
            </a:r>
            <a:r>
              <a:rPr lang="zh-TW" altLang="en-US" b="1" dirty="0"/>
              <a:t>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1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這不會成功，因為其他行不一定開頭都會是</a:t>
            </a:r>
            <a:r>
              <a:rPr lang="en-US" altLang="zh-TW" dirty="0"/>
              <a:t>Hello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35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2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2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1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8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1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23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-n and /p sed flags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If you just want to print the lines that match, combine /p with -n: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ten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ten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7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</a:rPr>
              <a:t>    % </a:t>
            </a:r>
            <a:r>
              <a:rPr lang="en-US" altLang="zh-TW" sz="2800" spc="100" dirty="0">
                <a:solidFill>
                  <a:srgbClr val="7F7F7F"/>
                </a:solidFill>
              </a:rPr>
              <a:t>ech</a:t>
            </a:r>
            <a:r>
              <a:rPr lang="en-US" altLang="zh-TW" sz="2800" dirty="0">
                <a:solidFill>
                  <a:srgbClr val="7F7F7F"/>
                </a:solidFill>
              </a:rPr>
              <a:t>o </a:t>
            </a:r>
            <a:r>
              <a:rPr lang="en-US" altLang="zh-TW" b="1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rgbClr val="7F7F7F"/>
                </a:solidFill>
              </a:rPr>
              <a:t>Hello</a:t>
            </a:r>
            <a:r>
              <a:rPr lang="en-US" altLang="zh-TW" sz="2800" dirty="0">
                <a:solidFill>
                  <a:srgbClr val="7F7F7F"/>
                </a:solidFill>
              </a:rPr>
              <a:t>! %$</a:t>
            </a:r>
            <a:r>
              <a:rPr lang="en-US" altLang="zh-TW" sz="2800" spc="-200" dirty="0">
                <a:solidFill>
                  <a:srgbClr val="7F7F7F"/>
                </a:solidFill>
              </a:rPr>
              <a:t>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sed </a:t>
            </a:r>
            <a:r>
              <a:rPr lang="en-US" altLang="zh-TW" sz="2800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6712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868" name="Rectangular Callout 4"/>
          <p:cNvSpPr>
            <a:spLocks noChangeArrowheads="1"/>
          </p:cNvSpPr>
          <p:nvPr/>
        </p:nvSpPr>
        <p:spPr bwMode="auto">
          <a:xfrm>
            <a:off x="2667000" y="228600"/>
            <a:ext cx="6225480" cy="1828800"/>
          </a:xfrm>
          <a:prstGeom prst="wedgeRectCallout">
            <a:avLst>
              <a:gd name="adj1" fmla="val -68699"/>
              <a:gd name="adj2" fmla="val 102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The pattern space was processed by each subcommand, in turn. Then, since there was no –n,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printed the exiting value of the string in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20496849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multiple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48322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  </a:t>
            </a:r>
          </a:p>
        </p:txBody>
      </p:sp>
      <p:cxnSp>
        <p:nvCxnSpPr>
          <p:cNvPr id="38917" name="Straight Arrow Connector 6"/>
          <p:cNvCxnSpPr>
            <a:cxnSpLocks noChangeShapeType="1"/>
          </p:cNvCxnSpPr>
          <p:nvPr/>
        </p:nvCxnSpPr>
        <p:spPr bwMode="auto">
          <a:xfrm rot="5400000">
            <a:off x="-609600" y="1981200"/>
            <a:ext cx="3733800" cy="5334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3810000" y="1676400"/>
            <a:ext cx="2971800" cy="685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9" name="Straight Arrow Connector 10"/>
          <p:cNvCxnSpPr>
            <a:cxnSpLocks noChangeShapeType="1"/>
          </p:cNvCxnSpPr>
          <p:nvPr/>
        </p:nvCxnSpPr>
        <p:spPr bwMode="auto">
          <a:xfrm flipH="1">
            <a:off x="4411365" y="381000"/>
            <a:ext cx="3208635" cy="31242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1856060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940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>
                <a:solidFill>
                  <a:srgbClr val="000000"/>
                </a:solidFill>
              </a:rPr>
              <a:t>But wait! The two outputs are different!</a:t>
            </a: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5400000">
            <a:off x="1371600" y="1143000"/>
            <a:ext cx="3352800" cy="28956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 rot="5400000">
            <a:off x="1066800" y="1371600"/>
            <a:ext cx="3886200" cy="2971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811653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964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This is because /p puts its result immediately to STDOUT. So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1st output line is from the 1st subcommand’s /p. Since this output happens before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runs, that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has no chance to change the output. </a:t>
            </a:r>
          </a:p>
        </p:txBody>
      </p:sp>
      <p:cxnSp>
        <p:nvCxnSpPr>
          <p:cNvPr id="4096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1600200" y="3733800"/>
            <a:ext cx="3886200" cy="5334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0966" name="Straight Arrow Connector 8"/>
          <p:cNvCxnSpPr>
            <a:cxnSpLocks noChangeShapeType="1"/>
          </p:cNvCxnSpPr>
          <p:nvPr/>
        </p:nvCxnSpPr>
        <p:spPr bwMode="auto">
          <a:xfrm flipH="1">
            <a:off x="5715000" y="1844824"/>
            <a:ext cx="1233264" cy="1660376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201265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98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This is because /p puts its result immediately to STDOUT. So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1st output line is from the 1st subcommand’s /p. Since this output happens before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runs, that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has no chance to change the output. 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it does get to run on the pattern space, hence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print.</a:t>
            </a:r>
          </a:p>
        </p:txBody>
      </p:sp>
      <p:cxnSp>
        <p:nvCxnSpPr>
          <p:cNvPr id="41989" name="Straight Arrow Connector 6"/>
          <p:cNvCxnSpPr>
            <a:cxnSpLocks noChangeShapeType="1"/>
          </p:cNvCxnSpPr>
          <p:nvPr/>
        </p:nvCxnSpPr>
        <p:spPr bwMode="auto">
          <a:xfrm rot="16200000" flipH="1">
            <a:off x="5410200" y="3124200"/>
            <a:ext cx="457200" cy="304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1990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524000" y="3810000"/>
            <a:ext cx="4800600" cy="8382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199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6629400" y="3124200"/>
            <a:ext cx="1219200" cy="3810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7646731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3012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BBE0E3"/>
                </a:solidFill>
              </a:rPr>
              <a:t>sed</a:t>
            </a:r>
            <a:r>
              <a:rPr lang="en-US" altLang="zh-TW" sz="2800" dirty="0">
                <a:solidFill>
                  <a:srgbClr val="BBE0E3"/>
                </a:solidFill>
              </a:rPr>
              <a:t> not to print the pattern space at the end. So the 2</a:t>
            </a:r>
            <a:r>
              <a:rPr lang="en-US" altLang="zh-TW" sz="2800" baseline="30000" dirty="0">
                <a:solidFill>
                  <a:srgbClr val="BBE0E3"/>
                </a:solidFill>
              </a:rPr>
              <a:t>nd</a:t>
            </a:r>
            <a:r>
              <a:rPr lang="en-US" altLang="zh-TW" sz="2800" dirty="0">
                <a:solidFill>
                  <a:srgbClr val="BBE0E3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BBE0E3"/>
                </a:solidFill>
              </a:rPr>
              <a:t>st</a:t>
            </a:r>
            <a:r>
              <a:rPr lang="en-US" altLang="zh-TW" sz="2800" dirty="0">
                <a:solidFill>
                  <a:srgbClr val="BBE0E3"/>
                </a:solidFill>
              </a:rPr>
              <a:t> command.</a:t>
            </a:r>
          </a:p>
        </p:txBody>
      </p:sp>
      <p:cxnSp>
        <p:nvCxnSpPr>
          <p:cNvPr id="43013" name="Straight Arrow Connector 7"/>
          <p:cNvCxnSpPr>
            <a:cxnSpLocks noChangeShapeType="1"/>
          </p:cNvCxnSpPr>
          <p:nvPr/>
        </p:nvCxnSpPr>
        <p:spPr bwMode="auto">
          <a:xfrm>
            <a:off x="6911975" y="947738"/>
            <a:ext cx="76200" cy="4244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3014" name="Straight Arrow Connector 10"/>
          <p:cNvCxnSpPr>
            <a:cxnSpLocks noChangeShapeType="1"/>
          </p:cNvCxnSpPr>
          <p:nvPr/>
        </p:nvCxnSpPr>
        <p:spPr bwMode="auto">
          <a:xfrm flipH="1">
            <a:off x="914400" y="5595938"/>
            <a:ext cx="5900738" cy="728662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524579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4036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not to print the pattern space at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end. So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BBE0E3"/>
                </a:solidFill>
              </a:rPr>
              <a:t>st</a:t>
            </a:r>
            <a:r>
              <a:rPr lang="en-US" altLang="zh-TW" sz="2800" dirty="0">
                <a:solidFill>
                  <a:srgbClr val="BBE0E3"/>
                </a:solidFill>
              </a:rPr>
              <a:t> command.</a:t>
            </a:r>
          </a:p>
        </p:txBody>
      </p:sp>
      <p:cxnSp>
        <p:nvCxnSpPr>
          <p:cNvPr id="44037" name="Straight Arrow Connector 7"/>
          <p:cNvCxnSpPr>
            <a:cxnSpLocks noChangeShapeType="1"/>
          </p:cNvCxnSpPr>
          <p:nvPr/>
        </p:nvCxnSpPr>
        <p:spPr bwMode="auto">
          <a:xfrm flipH="1">
            <a:off x="4495800" y="1470025"/>
            <a:ext cx="773113" cy="3863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5982295" y="2317750"/>
            <a:ext cx="1542033" cy="301625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446757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5060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not to print the pattern space at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end. So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000000"/>
                </a:solidFill>
              </a:rPr>
              <a:t>st</a:t>
            </a:r>
            <a:r>
              <a:rPr lang="en-US" altLang="zh-TW" sz="2800" dirty="0">
                <a:solidFill>
                  <a:srgbClr val="000000"/>
                </a:solidFill>
              </a:rPr>
              <a:t> command.</a:t>
            </a:r>
          </a:p>
        </p:txBody>
      </p:sp>
      <p:cxnSp>
        <p:nvCxnSpPr>
          <p:cNvPr id="45061" name="Straight Arrow Connector 7"/>
          <p:cNvCxnSpPr>
            <a:cxnSpLocks noChangeShapeType="1"/>
          </p:cNvCxnSpPr>
          <p:nvPr/>
        </p:nvCxnSpPr>
        <p:spPr bwMode="auto">
          <a:xfrm>
            <a:off x="5376863" y="2928938"/>
            <a:ext cx="707305" cy="2328862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5062" name="Straight Arrow Connector 8"/>
          <p:cNvCxnSpPr>
            <a:cxnSpLocks noChangeShapeType="1"/>
          </p:cNvCxnSpPr>
          <p:nvPr/>
        </p:nvCxnSpPr>
        <p:spPr bwMode="auto">
          <a:xfrm flipH="1">
            <a:off x="1600200" y="5562600"/>
            <a:ext cx="4343400" cy="41275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2295725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/>
              <a:t>Of course a /p at the end undoes a -n: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/>
              <a:t>And you can print multiple places: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46084" name="Straight Arrow Connector 5"/>
          <p:cNvCxnSpPr>
            <a:cxnSpLocks noChangeShapeType="1"/>
          </p:cNvCxnSpPr>
          <p:nvPr/>
        </p:nvCxnSpPr>
        <p:spPr bwMode="auto">
          <a:xfrm rot="10800000" flipV="1">
            <a:off x="1509713" y="4495800"/>
            <a:ext cx="4052887" cy="366713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6085" name="Straight Arrow Connector 9"/>
          <p:cNvCxnSpPr>
            <a:cxnSpLocks noChangeShapeType="1"/>
          </p:cNvCxnSpPr>
          <p:nvPr/>
        </p:nvCxnSpPr>
        <p:spPr bwMode="auto">
          <a:xfrm rot="10800000" flipV="1">
            <a:off x="1497013" y="4572000"/>
            <a:ext cx="5589587" cy="7620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4653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B3B3B3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</a:t>
            </a:r>
            <a:r>
              <a:rPr lang="en-US" altLang="zh-TW" sz="2800" spc="100" dirty="0">
                <a:solidFill>
                  <a:srgbClr val="7F7F7F"/>
                </a:solidFill>
              </a:rPr>
              <a:t>ech</a:t>
            </a:r>
            <a:r>
              <a:rPr lang="en-US" altLang="zh-TW" sz="2800" dirty="0">
                <a:solidFill>
                  <a:srgbClr val="7F7F7F"/>
                </a:solidFill>
              </a:rPr>
              <a:t>o </a:t>
            </a:r>
            <a:r>
              <a:rPr lang="en-US" altLang="zh-TW" b="1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rgbClr val="7F7F7F"/>
                </a:solidFill>
              </a:rPr>
              <a:t>Hello</a:t>
            </a:r>
            <a:r>
              <a:rPr lang="en-US" altLang="zh-TW" sz="2800" dirty="0">
                <a:solidFill>
                  <a:srgbClr val="7F7F7F"/>
                </a:solidFill>
              </a:rPr>
              <a:t>! %$</a:t>
            </a:r>
            <a:r>
              <a:rPr lang="en-US" altLang="zh-TW" sz="2800" spc="-200" dirty="0">
                <a:solidFill>
                  <a:srgbClr val="7F7F7F"/>
                </a:solidFill>
              </a:rPr>
              <a:t>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sed </a:t>
            </a:r>
            <a:r>
              <a:rPr lang="en-US" altLang="zh-TW" sz="2800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No, that won’t work, because other lines will begin with different words. They won’t all be “Hello”.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468996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47108" name="Straight Arrow Connector 5"/>
          <p:cNvCxnSpPr>
            <a:cxnSpLocks noChangeShapeType="1"/>
          </p:cNvCxnSpPr>
          <p:nvPr/>
        </p:nvCxnSpPr>
        <p:spPr bwMode="auto">
          <a:xfrm flipV="1">
            <a:off x="4267200" y="1981200"/>
            <a:ext cx="6858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7109" name="Straight Arrow Connector 11"/>
          <p:cNvCxnSpPr>
            <a:cxnSpLocks noChangeShapeType="1"/>
          </p:cNvCxnSpPr>
          <p:nvPr/>
        </p:nvCxnSpPr>
        <p:spPr bwMode="auto">
          <a:xfrm flipV="1">
            <a:off x="5791200" y="2057400"/>
            <a:ext cx="4572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472197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>
                <a:solidFill>
                  <a:schemeClr val="accent2"/>
                </a:solidFill>
              </a:rPr>
              <a:t>st</a:t>
            </a:r>
            <a:r>
              <a:rPr lang="en-US" altLang="zh-TW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>
                <a:solidFill>
                  <a:schemeClr val="accent2"/>
                </a:solidFill>
              </a:rPr>
              <a:t>nd</a:t>
            </a:r>
            <a:r>
              <a:rPr lang="en-US" altLang="zh-TW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67869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>
                <a:solidFill>
                  <a:schemeClr val="accent2"/>
                </a:solidFill>
              </a:rPr>
              <a:t>st</a:t>
            </a:r>
            <a:r>
              <a:rPr lang="en-US" altLang="zh-TW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>
                <a:solidFill>
                  <a:schemeClr val="accent2"/>
                </a:solidFill>
              </a:rPr>
              <a:t>nd</a:t>
            </a:r>
            <a:r>
              <a:rPr lang="en-US" altLang="zh-TW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029816"/>
          </a:xfrm>
          <a:prstGeom prst="wedgeRectCallout">
            <a:avLst>
              <a:gd name="adj1" fmla="val 20211"/>
              <a:gd name="adj2" fmla="val -1567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Well look at that! A ‘p’ does not need to go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in a /p. It can be a subcommand all by itself.</a:t>
            </a:r>
          </a:p>
        </p:txBody>
      </p:sp>
    </p:spTree>
    <p:extLst>
      <p:ext uri="{BB962C8B-B14F-4D97-AF65-F5344CB8AC3E}">
        <p14:creationId xmlns:p14="http://schemas.microsoft.com/office/powerpoint/2010/main" val="20039106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/B/b/p;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; s/C/c/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828800"/>
          </a:xfrm>
          <a:prstGeom prst="wedgeRectCallout">
            <a:avLst>
              <a:gd name="adj1" fmla="val 20210"/>
              <a:gd name="adj2" fmla="val -1103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4299A0"/>
                </a:solidFill>
              </a:rPr>
              <a:t>Well look at that! A ‘p’ does not need to go</a:t>
            </a:r>
            <a:br>
              <a:rPr lang="en-US" altLang="zh-TW" sz="2800" dirty="0">
                <a:solidFill>
                  <a:srgbClr val="4299A0"/>
                </a:solidFill>
              </a:rPr>
            </a:br>
            <a:r>
              <a:rPr lang="en-US" altLang="zh-TW" sz="2800" dirty="0">
                <a:solidFill>
                  <a:srgbClr val="4299A0"/>
                </a:solidFill>
              </a:rPr>
              <a:t>in a /p. It can be a subcommand all by itself.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(Actually, there are a number of useful commands besides the </a:t>
            </a: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>
                <a:solidFill>
                  <a:srgbClr val="000000"/>
                </a:solidFill>
              </a:rPr>
              <a:t> and the </a:t>
            </a: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>
                <a:solidFill>
                  <a:srgbClr val="0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273253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5729"/>
            <a:ext cx="837206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368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105120" y="0"/>
            <a:ext cx="6075392" cy="7389440"/>
            <a:chOff x="1169288" y="0"/>
            <a:chExt cx="6075392" cy="738944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169288" y="0"/>
              <a:ext cx="5995000" cy="68808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54" name="矩形 4"/>
            <p:cNvSpPr/>
            <p:nvPr/>
          </p:nvSpPr>
          <p:spPr bwMode="auto">
            <a:xfrm>
              <a:off x="5076056" y="3734085"/>
              <a:ext cx="889108" cy="50405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56" name="矩形 4"/>
            <p:cNvSpPr/>
            <p:nvPr/>
          </p:nvSpPr>
          <p:spPr bwMode="auto">
            <a:xfrm>
              <a:off x="4211960" y="2215984"/>
              <a:ext cx="889108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pic>
          <p:nvPicPr>
            <p:cNvPr id="87" name="Picture 6" descr="C:\Users\user\AppData\Local\Microsoft\Windows\INetCache\IE\SFQB9J1A\computer-monitor-isolated-113001152897GC[1]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30"/>
            <a:stretch/>
          </p:blipFill>
          <p:spPr bwMode="auto">
            <a:xfrm>
              <a:off x="1567978" y="2737528"/>
              <a:ext cx="2211934" cy="203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Arc 87"/>
            <p:cNvSpPr>
              <a:spLocks noChangeAspect="1"/>
            </p:cNvSpPr>
            <p:nvPr/>
          </p:nvSpPr>
          <p:spPr bwMode="auto">
            <a:xfrm>
              <a:off x="1259632" y="188205"/>
              <a:ext cx="4752528" cy="6629329"/>
            </a:xfrm>
            <a:prstGeom prst="arc">
              <a:avLst>
                <a:gd name="adj1" fmla="val 5367113"/>
                <a:gd name="adj2" fmla="val 16170901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89" name="直線單箭頭接點 9"/>
            <p:cNvCxnSpPr/>
            <p:nvPr/>
          </p:nvCxnSpPr>
          <p:spPr bwMode="auto">
            <a:xfrm>
              <a:off x="5076055" y="3152088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矩形 4"/>
            <p:cNvSpPr/>
            <p:nvPr/>
          </p:nvSpPr>
          <p:spPr bwMode="auto">
            <a:xfrm>
              <a:off x="4860032" y="4393712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1" name="矩形 4"/>
            <p:cNvSpPr/>
            <p:nvPr/>
          </p:nvSpPr>
          <p:spPr bwMode="auto">
            <a:xfrm>
              <a:off x="4788024" y="5744376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2" name="Arc 91"/>
            <p:cNvSpPr/>
            <p:nvPr/>
          </p:nvSpPr>
          <p:spPr bwMode="auto">
            <a:xfrm rot="21390399" flipH="1">
              <a:off x="5166212" y="2129026"/>
              <a:ext cx="1309134" cy="2966256"/>
            </a:xfrm>
            <a:prstGeom prst="arc">
              <a:avLst>
                <a:gd name="adj1" fmla="val 5263874"/>
                <a:gd name="adj2" fmla="val 1430869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3" name="Arc 92"/>
            <p:cNvSpPr/>
            <p:nvPr/>
          </p:nvSpPr>
          <p:spPr bwMode="auto">
            <a:xfrm rot="18828127">
              <a:off x="2113816" y="2428866"/>
              <a:ext cx="3642672" cy="2124809"/>
            </a:xfrm>
            <a:prstGeom prst="arc">
              <a:avLst>
                <a:gd name="adj1" fmla="val 3595897"/>
                <a:gd name="adj2" fmla="val 120984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4" name="直線單箭頭接點 9"/>
            <p:cNvCxnSpPr/>
            <p:nvPr/>
          </p:nvCxnSpPr>
          <p:spPr bwMode="auto">
            <a:xfrm>
              <a:off x="5076055" y="6596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Arc 94"/>
            <p:cNvSpPr>
              <a:spLocks noChangeAspect="1"/>
            </p:cNvSpPr>
            <p:nvPr/>
          </p:nvSpPr>
          <p:spPr bwMode="auto">
            <a:xfrm flipV="1">
              <a:off x="2987511" y="188204"/>
              <a:ext cx="2091695" cy="1523724"/>
            </a:xfrm>
            <a:prstGeom prst="arc">
              <a:avLst>
                <a:gd name="adj1" fmla="val 31850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6" name="Arc 95"/>
            <p:cNvSpPr/>
            <p:nvPr/>
          </p:nvSpPr>
          <p:spPr bwMode="auto">
            <a:xfrm rot="18828127">
              <a:off x="1386344" y="1763009"/>
              <a:ext cx="7100619" cy="4152243"/>
            </a:xfrm>
            <a:prstGeom prst="arc">
              <a:avLst>
                <a:gd name="adj1" fmla="val 10779597"/>
                <a:gd name="adj2" fmla="val 1312817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7" name="矩形 4"/>
            <p:cNvSpPr/>
            <p:nvPr/>
          </p:nvSpPr>
          <p:spPr bwMode="auto">
            <a:xfrm>
              <a:off x="5508104" y="45922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8" name="矩形 4"/>
            <p:cNvSpPr/>
            <p:nvPr/>
          </p:nvSpPr>
          <p:spPr bwMode="auto">
            <a:xfrm>
              <a:off x="5652120" y="9918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9" name="矩形 4"/>
            <p:cNvSpPr/>
            <p:nvPr/>
          </p:nvSpPr>
          <p:spPr bwMode="auto">
            <a:xfrm>
              <a:off x="4499992" y="171192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0" name="矩形 4"/>
            <p:cNvSpPr/>
            <p:nvPr/>
          </p:nvSpPr>
          <p:spPr bwMode="auto">
            <a:xfrm>
              <a:off x="4283968" y="2809536"/>
              <a:ext cx="1584175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execute next </a:t>
              </a: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command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FF0000"/>
                  </a:solidFill>
                  <a:ea typeface="新細明體" charset="-120"/>
                  <a:cs typeface="+mn-cs"/>
                </a:rPr>
                <a:t>(&amp; maybe print)</a:t>
              </a:r>
              <a:endParaRPr lang="zh-TW" altLang="en-US" sz="2000" b="0" dirty="0">
                <a:solidFill>
                  <a:srgbClr val="FF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1" name="菱形 1"/>
            <p:cNvSpPr>
              <a:spLocks noChangeAspect="1"/>
            </p:cNvSpPr>
            <p:nvPr/>
          </p:nvSpPr>
          <p:spPr bwMode="auto">
            <a:xfrm>
              <a:off x="4283920" y="4303734"/>
              <a:ext cx="1584224" cy="1584048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more 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sub-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commands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?</a:t>
              </a:r>
              <a:endParaRPr lang="zh-TW" altLang="en-US" sz="2000" b="0" dirty="0">
                <a:solidFill>
                  <a:srgbClr val="00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2" name="Arc 101"/>
            <p:cNvSpPr/>
            <p:nvPr/>
          </p:nvSpPr>
          <p:spPr bwMode="auto">
            <a:xfrm rot="20792800" flipH="1">
              <a:off x="5095795" y="1974966"/>
              <a:ext cx="1276984" cy="2151968"/>
            </a:xfrm>
            <a:prstGeom prst="arc">
              <a:avLst>
                <a:gd name="adj1" fmla="val 11786434"/>
                <a:gd name="adj2" fmla="val 1866673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3" name="直線單箭頭接點 9"/>
            <p:cNvCxnSpPr/>
            <p:nvPr/>
          </p:nvCxnSpPr>
          <p:spPr bwMode="auto">
            <a:xfrm>
              <a:off x="5076055" y="1639792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Arc 103"/>
            <p:cNvSpPr>
              <a:spLocks noChangeAspect="1"/>
            </p:cNvSpPr>
            <p:nvPr/>
          </p:nvSpPr>
          <p:spPr bwMode="auto">
            <a:xfrm>
              <a:off x="2195736" y="4717747"/>
              <a:ext cx="2886071" cy="2099787"/>
            </a:xfrm>
            <a:prstGeom prst="arc">
              <a:avLst>
                <a:gd name="adj1" fmla="val 21805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5" name="直線單箭頭接點 3"/>
            <p:cNvCxnSpPr>
              <a:cxnSpLocks/>
            </p:cNvCxnSpPr>
            <p:nvPr/>
          </p:nvCxnSpPr>
          <p:spPr bwMode="auto">
            <a:xfrm>
              <a:off x="5004048" y="1495904"/>
              <a:ext cx="145951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線單箭頭接點 3"/>
            <p:cNvCxnSpPr>
              <a:cxnSpLocks/>
            </p:cNvCxnSpPr>
            <p:nvPr/>
          </p:nvCxnSpPr>
          <p:spPr bwMode="auto">
            <a:xfrm flipV="1">
              <a:off x="3601324" y="188339"/>
              <a:ext cx="456343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線單箭頭接點 3"/>
            <p:cNvCxnSpPr>
              <a:cxnSpLocks/>
            </p:cNvCxnSpPr>
            <p:nvPr/>
          </p:nvCxnSpPr>
          <p:spPr bwMode="auto">
            <a:xfrm flipV="1">
              <a:off x="3607840" y="188339"/>
              <a:ext cx="403850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矩形 4"/>
            <p:cNvSpPr/>
            <p:nvPr/>
          </p:nvSpPr>
          <p:spPr bwMode="auto">
            <a:xfrm>
              <a:off x="6380584" y="1275347"/>
              <a:ext cx="864096" cy="4365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stop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9" name="矩形 4"/>
            <p:cNvSpPr/>
            <p:nvPr/>
          </p:nvSpPr>
          <p:spPr bwMode="auto">
            <a:xfrm>
              <a:off x="4644008" y="6596"/>
              <a:ext cx="864096" cy="2869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start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0" name="矩形 4"/>
            <p:cNvSpPr/>
            <p:nvPr/>
          </p:nvSpPr>
          <p:spPr bwMode="auto">
            <a:xfrm>
              <a:off x="4283968" y="1174803"/>
              <a:ext cx="158417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gets()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1" name="矩形 4"/>
            <p:cNvSpPr/>
            <p:nvPr/>
          </p:nvSpPr>
          <p:spPr bwMode="auto">
            <a:xfrm>
              <a:off x="1475656" y="4149080"/>
              <a:ext cx="792088" cy="5874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 no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-n? 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2" name="矩形 4"/>
            <p:cNvSpPr/>
            <p:nvPr/>
          </p:nvSpPr>
          <p:spPr bwMode="auto">
            <a:xfrm>
              <a:off x="2195736" y="4725144"/>
              <a:ext cx="2017642" cy="7923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subcommand is:</a:t>
              </a:r>
              <a:b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</a:b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p, P, c, </a:t>
              </a:r>
              <a:r>
                <a:rPr lang="en-US" altLang="zh-TW" dirty="0" err="1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, a, or =  ?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6" y="2676872"/>
            <a:ext cx="8382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628282" cy="291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8541"/>
            <a:ext cx="6873836" cy="26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6119391" cy="233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5364945" cy="204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4610500" cy="176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420888"/>
            <a:ext cx="7992891" cy="305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56573"/>
            <a:ext cx="7272810" cy="277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340768"/>
            <a:ext cx="6585174" cy="25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764705"/>
            <a:ext cx="5773304" cy="220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260648"/>
            <a:ext cx="509199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next 7 slides categorize them.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The next 7 slides categorize them.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75142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/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1224136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A: Well, we’ll spend the rest of today looking at each of these others.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5589240"/>
            <a:ext cx="9036496" cy="1268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Then we’ll start exploring the individual commands in each category.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18288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Recall</a:t>
            </a:r>
            <a:b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#107</a:t>
            </a:r>
            <a:endParaRPr lang="en-US" sz="9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3692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first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y,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z,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Command separators</a:t>
            </a:r>
          </a:p>
        </p:txBody>
      </p:sp>
    </p:spTree>
    <p:extLst>
      <p:ext uri="{BB962C8B-B14F-4D97-AF65-F5344CB8AC3E}">
        <p14:creationId xmlns:p14="http://schemas.microsoft.com/office/powerpoint/2010/main" val="10531941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534400" cy="5838825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can be separated by either: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inside a </a:t>
            </a:r>
            <a:r>
              <a:rPr lang="en-US" dirty="0" err="1"/>
              <a:t>sed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” and 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typed on the command line, in C-shell)</a:t>
            </a:r>
          </a:p>
          <a:p>
            <a:r>
              <a:rPr lang="en-US" dirty="0"/>
              <a:t>The command sequence can be further added to with additional -e or -f flags</a:t>
            </a:r>
          </a:p>
          <a:p>
            <a:r>
              <a:rPr lang="en-US" dirty="0"/>
              <a:t>Commands can be grouped with “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20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696356" cy="5838825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can be separated by either: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inside a </a:t>
            </a:r>
            <a:r>
              <a:rPr lang="en-US" dirty="0" err="1"/>
              <a:t>sed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” and 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typed on the command line, in C-shell)</a:t>
            </a:r>
          </a:p>
          <a:p>
            <a:r>
              <a:rPr lang="en-US" dirty="0"/>
              <a:t>The command sequence can be further added to with additional -e or -f flags</a:t>
            </a:r>
          </a:p>
          <a:p>
            <a:r>
              <a:rPr lang="en-US" dirty="0"/>
              <a:t>Commands can be grouped with “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But you  should put a “;” before the “}” (i.e., “;}”)</a:t>
            </a:r>
          </a:p>
          <a:p>
            <a:pPr lvl="2"/>
            <a:r>
              <a:rPr lang="en-US" dirty="0"/>
              <a:t>Most people’s </a:t>
            </a:r>
            <a:r>
              <a:rPr lang="en-US" dirty="0" err="1"/>
              <a:t>sed</a:t>
            </a:r>
            <a:r>
              <a:rPr lang="en-US" dirty="0"/>
              <a:t> versions will not require the “;”, but that is non-standard.</a:t>
            </a:r>
          </a:p>
          <a:p>
            <a:pPr lvl="2">
              <a:spcBef>
                <a:spcPts val="0"/>
              </a:spcBef>
            </a:pPr>
            <a:r>
              <a:rPr lang="en-US" dirty="0"/>
              <a:t>If commands also follow the “}”, then use “;};”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7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20688" y="5791200"/>
            <a:ext cx="8380800" cy="9144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7" name="Rectangle 28"/>
          <p:cNvSpPr>
            <a:spLocks noChangeArrowheads="1"/>
          </p:cNvSpPr>
          <p:nvPr/>
        </p:nvSpPr>
        <p:spPr bwMode="auto">
          <a:xfrm>
            <a:off x="457200" y="2362200"/>
            <a:ext cx="83808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The answer is that </a:t>
            </a:r>
            <a:r>
              <a:rPr lang="en-US" altLang="zh-TW" dirty="0" err="1"/>
              <a:t>sed</a:t>
            </a:r>
            <a:r>
              <a:rPr lang="en-US" altLang="zh-TW" dirty="0"/>
              <a:t> has a special symbol “</a:t>
            </a:r>
            <a:r>
              <a:rPr lang="en-US" altLang="zh-TW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dirty="0"/>
              <a:t>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    % echo 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</a:rPr>
              <a:t>5Hello! %$%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found the word 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FFFF00"/>
                </a:solidFill>
                <a:cs typeface="Arial" pitchFamily="34" charset="0"/>
              </a:rPr>
              <a:t>&amp;</a:t>
            </a:r>
            <a:r>
              <a:rPr lang="en-US" altLang="zh-TW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''!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/>
          </a:p>
          <a:p>
            <a:r>
              <a:rPr lang="en-US" altLang="zh-TW" sz="2800" dirty="0"/>
              <a:t>The “</a:t>
            </a:r>
            <a:r>
              <a:rPr lang="en-US" altLang="zh-TW" sz="2800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sz="2800" dirty="0"/>
              <a:t>” will print whatever matched to the pattern.</a:t>
            </a:r>
          </a:p>
          <a:p>
            <a:endParaRPr lang="en-US" altLang="zh-TW" sz="800" dirty="0"/>
          </a:p>
          <a:p>
            <a:r>
              <a:rPr lang="en-US" altLang="zh-TW" sz="2800" dirty="0"/>
              <a:t>If your string need to use an </a:t>
            </a:r>
            <a:r>
              <a:rPr lang="en-US" altLang="zh-TW" sz="2800" i="1" dirty="0"/>
              <a:t>actual</a:t>
            </a:r>
            <a:r>
              <a:rPr lang="en-US" altLang="zh-TW" sz="2800" dirty="0"/>
              <a:t> &amp;, then use the backslash or quoting to fix it: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	% echo "a b c " | sed 's/[ad][^f]/I found either an a or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d </a:t>
            </a:r>
            <a:r>
              <a:rPr lang="en-US" altLang="zh-TW" sz="2800" dirty="0">
                <a:solidFill>
                  <a:srgbClr val="FFFF00"/>
                </a:solidFill>
              </a:rPr>
              <a:t>\&amp;</a:t>
            </a:r>
            <a:r>
              <a:rPr lang="en-US" altLang="zh-TW" sz="2800" dirty="0">
                <a:solidFill>
                  <a:schemeClr val="bg1"/>
                </a:solidFill>
              </a:rPr>
              <a:t> it was not followed by an f/</a:t>
            </a:r>
            <a:r>
              <a:rPr lang="en-US" altLang="zh-TW" sz="6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1196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second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z,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t,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T,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6896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/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/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/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a	→ Following the a, the rest of the line is a string.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/>
              <a:t>c	→ Following the c, the rest of the line is a string 	to print to STDOUT. Afterwards, immediately, 	start a new cycle for the next line of input.</a:t>
            </a:r>
          </a:p>
          <a:p>
            <a:pPr eaLnBrk="1" hangingPunct="1">
              <a:buFontTx/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265687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167095"/>
              <a:gd name="adj2" fmla="val -3197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39405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	 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58720"/>
              <a:gd name="adj2" fmla="val 202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4950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p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166453"/>
              <a:gd name="adj2" fmla="val -1466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167407"/>
              <a:gd name="adj2" fmla="val -5037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3742434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17974687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1524000" y="3657600"/>
            <a:ext cx="6019800" cy="2819400"/>
          </a:xfrm>
          <a:prstGeom prst="wedgeRectCallout">
            <a:avLst>
              <a:gd name="adj1" fmla="val -64714"/>
              <a:gd name="adj2" fmla="val -1133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Notice the relation between  the upper and lower-case commands? Often, (but not always) upper-case commands differ from their lower-case versions in that they use newlines in some way.</a:t>
            </a:r>
          </a:p>
        </p:txBody>
      </p:sp>
    </p:spTree>
    <p:extLst>
      <p:ext uri="{BB962C8B-B14F-4D97-AF65-F5344CB8AC3E}">
        <p14:creationId xmlns:p14="http://schemas.microsoft.com/office/powerpoint/2010/main" val="15234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167470"/>
              <a:gd name="adj2" fmla="val -12958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1829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dirty="0">
                <a:solidFill>
                  <a:srgbClr val="C00000"/>
                </a:solidFill>
              </a:rPr>
              <a:t>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62095"/>
              <a:gd name="adj2" fmla="val 1168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41667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=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167052"/>
              <a:gd name="adj2" fmla="val -5037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167162"/>
              <a:gd name="adj2" fmla="val -2437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260780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19383670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6829104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427522683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71328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B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C</a:t>
            </a:r>
            <a:r>
              <a:rPr lang="en-US" altLang="zh-TW" dirty="0"/>
              <a:t>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before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00B050"/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827584" y="1786210"/>
            <a:ext cx="1800200" cy="2160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1727684" y="1714202"/>
            <a:ext cx="4824536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827584" y="1786210"/>
            <a:ext cx="1368152" cy="86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827584" y="1786210"/>
            <a:ext cx="2232248" cy="32403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727684" y="1786210"/>
            <a:ext cx="5004556" cy="2736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727684" y="1786210"/>
            <a:ext cx="4824536" cy="1620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482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6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3116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</a:t>
            </a:r>
            <a:r>
              <a:rPr lang="en-US" altLang="zh-TW" dirty="0">
                <a:solidFill>
                  <a:srgbClr val="FF0000"/>
                </a:solidFill>
              </a:rPr>
              <a:t>; =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7" name="Rectangular Callout 3"/>
          <p:cNvSpPr>
            <a:spLocks noChangeArrowheads="1"/>
          </p:cNvSpPr>
          <p:nvPr/>
        </p:nvSpPr>
        <p:spPr bwMode="auto">
          <a:xfrm>
            <a:off x="5311955" y="0"/>
            <a:ext cx="3724541" cy="648072"/>
          </a:xfrm>
          <a:prstGeom prst="wedgeRectCallout">
            <a:avLst>
              <a:gd name="adj1" fmla="val 8355"/>
              <a:gd name="adj2" fmla="val 182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Let’s see what this does.</a:t>
            </a:r>
          </a:p>
        </p:txBody>
      </p:sp>
    </p:spTree>
    <p:extLst>
      <p:ext uri="{BB962C8B-B14F-4D97-AF65-F5344CB8AC3E}">
        <p14:creationId xmlns:p14="http://schemas.microsoft.com/office/powerpoint/2010/main" val="38073668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56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3116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</a:t>
            </a:r>
            <a:r>
              <a:rPr lang="en-US" altLang="zh-TW" dirty="0">
                <a:solidFill>
                  <a:srgbClr val="FF0000"/>
                </a:solidFill>
              </a:rPr>
              <a:t>; =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8196" name="Rectangular Callout 3"/>
          <p:cNvSpPr>
            <a:spLocks noChangeArrowheads="1"/>
          </p:cNvSpPr>
          <p:nvPr/>
        </p:nvSpPr>
        <p:spPr bwMode="auto">
          <a:xfrm>
            <a:off x="4114800" y="2971800"/>
            <a:ext cx="4800600" cy="2057400"/>
          </a:xfrm>
          <a:prstGeom prst="wedgeRectCallout">
            <a:avLst>
              <a:gd name="adj1" fmla="val -98385"/>
              <a:gd name="adj2" fmla="val -847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Huh!  I guess that ‘</a:t>
            </a:r>
            <a:r>
              <a:rPr lang="en-US" altLang="zh-TW" sz="2800" dirty="0" err="1">
                <a:solidFill>
                  <a:srgbClr val="000000"/>
                </a:solidFill>
              </a:rPr>
              <a:t>i</a:t>
            </a:r>
            <a:r>
              <a:rPr lang="en-US" altLang="zh-TW" sz="2800" dirty="0">
                <a:solidFill>
                  <a:srgbClr val="000000"/>
                </a:solidFill>
              </a:rPr>
              <a:t>’ does not work with ‘;’ !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114800" y="4045788"/>
            <a:ext cx="4800600" cy="983411"/>
          </a:xfrm>
          <a:prstGeom prst="wedgeRectCallout">
            <a:avLst>
              <a:gd name="adj1" fmla="val -22279"/>
              <a:gd name="adj2" fmla="val -58719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Well, we did say that “</a:t>
            </a:r>
            <a:r>
              <a:rPr lang="en-US" altLang="zh-TW" sz="2800" i="1" dirty="0">
                <a:solidFill>
                  <a:srgbClr val="FF0000"/>
                </a:solidFill>
              </a:rPr>
              <a:t>the rest of the line</a:t>
            </a:r>
            <a:r>
              <a:rPr lang="en-US" altLang="zh-TW" sz="2800" i="1" dirty="0">
                <a:solidFill>
                  <a:srgbClr val="000000"/>
                </a:solidFill>
              </a:rPr>
              <a:t>”</a:t>
            </a:r>
            <a:r>
              <a:rPr lang="en-US" altLang="zh-TW" sz="2800" dirty="0">
                <a:solidFill>
                  <a:srgbClr val="000000"/>
                </a:solidFill>
              </a:rPr>
              <a:t> was the string to print. </a:t>
            </a:r>
          </a:p>
        </p:txBody>
      </p:sp>
      <p:sp>
        <p:nvSpPr>
          <p:cNvPr id="8" name="Rectangular Callout 3"/>
          <p:cNvSpPr>
            <a:spLocks noChangeArrowheads="1"/>
          </p:cNvSpPr>
          <p:nvPr/>
        </p:nvSpPr>
        <p:spPr bwMode="auto">
          <a:xfrm>
            <a:off x="5311955" y="0"/>
            <a:ext cx="3724541" cy="648072"/>
          </a:xfrm>
          <a:prstGeom prst="wedgeRectCallout">
            <a:avLst>
              <a:gd name="adj1" fmla="val 8355"/>
              <a:gd name="adj2" fmla="val 182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Let’s see what this does.</a:t>
            </a:r>
          </a:p>
        </p:txBody>
      </p:sp>
    </p:spTree>
    <p:extLst>
      <p:ext uri="{BB962C8B-B14F-4D97-AF65-F5344CB8AC3E}">
        <p14:creationId xmlns:p14="http://schemas.microsoft.com/office/powerpoint/2010/main" val="42925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the rest of the line </a:t>
            </a:r>
            <a:r>
              <a:rPr lang="en-US" altLang="zh-TW" sz="2800" dirty="0"/>
              <a:t>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114800" y="4045788"/>
            <a:ext cx="4800600" cy="983411"/>
          </a:xfrm>
          <a:prstGeom prst="wedgeRectCallout">
            <a:avLst>
              <a:gd name="adj1" fmla="val -22099"/>
              <a:gd name="adj2" fmla="val -1227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Well, we did say that “</a:t>
            </a:r>
            <a:r>
              <a:rPr lang="en-US" altLang="zh-TW" sz="2800" i="1" dirty="0">
                <a:solidFill>
                  <a:srgbClr val="FF0000"/>
                </a:solidFill>
              </a:rPr>
              <a:t>the rest of the line</a:t>
            </a:r>
            <a:r>
              <a:rPr lang="en-US" altLang="zh-TW" sz="2800" i="1" dirty="0">
                <a:solidFill>
                  <a:srgbClr val="000000"/>
                </a:solidFill>
              </a:rPr>
              <a:t>”</a:t>
            </a:r>
            <a:r>
              <a:rPr lang="en-US" altLang="zh-TW" sz="2800" dirty="0">
                <a:solidFill>
                  <a:srgbClr val="000000"/>
                </a:solidFill>
              </a:rPr>
              <a:t> was the string to print. </a:t>
            </a:r>
          </a:p>
        </p:txBody>
      </p:sp>
    </p:spTree>
    <p:extLst>
      <p:ext uri="{BB962C8B-B14F-4D97-AF65-F5344CB8AC3E}">
        <p14:creationId xmlns:p14="http://schemas.microsoft.com/office/powerpoint/2010/main" val="17745936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</a:t>
            </a:r>
            <a:r>
              <a:rPr lang="en-US" altLang="zh-TW" sz="4800" dirty="0" err="1">
                <a:solidFill>
                  <a:schemeClr val="accent2"/>
                </a:solidFill>
              </a:rPr>
              <a:t>i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</a:t>
            </a:r>
            <a:r>
              <a:rPr lang="en-US" altLang="zh-TW" dirty="0">
                <a:solidFill>
                  <a:srgbClr val="FF0000"/>
                </a:solidFill>
              </a:rPr>
              <a:t>; =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2971800"/>
            <a:ext cx="4800600" cy="2057400"/>
            <a:chOff x="4114800" y="2971800"/>
            <a:chExt cx="4800600" cy="2057400"/>
          </a:xfrm>
        </p:grpSpPr>
        <p:sp>
          <p:nvSpPr>
            <p:cNvPr id="6" name="Rectangular Callout 3"/>
            <p:cNvSpPr>
              <a:spLocks noChangeArrowheads="1"/>
            </p:cNvSpPr>
            <p:nvPr/>
          </p:nvSpPr>
          <p:spPr bwMode="auto">
            <a:xfrm>
              <a:off x="4114800" y="2971800"/>
              <a:ext cx="4800600" cy="2057400"/>
            </a:xfrm>
            <a:prstGeom prst="wedgeRectCallout">
              <a:avLst>
                <a:gd name="adj1" fmla="val -98861"/>
                <a:gd name="adj2" fmla="val -862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800" dirty="0">
                  <a:solidFill>
                    <a:srgbClr val="000000"/>
                  </a:solidFill>
                </a:rPr>
                <a:t>Huh!  I guess that ‘</a:t>
              </a:r>
              <a:r>
                <a:rPr lang="en-US" altLang="zh-TW" sz="2800" dirty="0" err="1">
                  <a:solidFill>
                    <a:srgbClr val="000000"/>
                  </a:solidFill>
                </a:rPr>
                <a:t>i</a:t>
              </a:r>
              <a:r>
                <a:rPr lang="en-US" altLang="zh-TW" sz="2800" dirty="0">
                  <a:solidFill>
                    <a:srgbClr val="000000"/>
                  </a:solidFill>
                </a:rPr>
                <a:t>’ does not work with ‘;’ !</a:t>
              </a:r>
            </a:p>
          </p:txBody>
        </p:sp>
        <p:sp>
          <p:nvSpPr>
            <p:cNvPr id="7" name="Rectangular Callout 6"/>
            <p:cNvSpPr>
              <a:spLocks noChangeArrowheads="1"/>
            </p:cNvSpPr>
            <p:nvPr/>
          </p:nvSpPr>
          <p:spPr bwMode="auto">
            <a:xfrm>
              <a:off x="4114800" y="4045788"/>
              <a:ext cx="4800600" cy="983411"/>
            </a:xfrm>
            <a:prstGeom prst="wedgeRectCallout">
              <a:avLst>
                <a:gd name="adj1" fmla="val -22279"/>
                <a:gd name="adj2" fmla="val -58719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800" dirty="0">
                  <a:solidFill>
                    <a:srgbClr val="000000"/>
                  </a:solidFill>
                </a:rPr>
                <a:t>Well, we did say that “</a:t>
              </a:r>
              <a:r>
                <a:rPr lang="en-US" altLang="zh-TW" sz="2800" i="1" dirty="0">
                  <a:solidFill>
                    <a:srgbClr val="FF0000"/>
                  </a:solidFill>
                </a:rPr>
                <a:t>the rest of the line</a:t>
              </a:r>
              <a:r>
                <a:rPr lang="en-US" altLang="zh-TW" sz="2800" i="1" dirty="0">
                  <a:solidFill>
                    <a:srgbClr val="000000"/>
                  </a:solidFill>
                </a:rPr>
                <a:t>”</a:t>
              </a:r>
              <a:r>
                <a:rPr lang="en-US" altLang="zh-TW" sz="2800" dirty="0">
                  <a:solidFill>
                    <a:srgbClr val="000000"/>
                  </a:solidFill>
                </a:rPr>
                <a:t> was the string to print.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0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So we need the things after </a:t>
            </a:r>
            <a:r>
              <a:rPr lang="en-US" altLang="zh-TW" dirty="0" err="1"/>
              <a:t>i</a:t>
            </a:r>
            <a:r>
              <a:rPr lang="en-US" altLang="zh-TW" dirty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 …</a:t>
            </a:r>
          </a:p>
        </p:txBody>
      </p:sp>
      <p:sp>
        <p:nvSpPr>
          <p:cNvPr id="10245" name="Rectangular Callout 4"/>
          <p:cNvSpPr>
            <a:spLocks noChangeArrowheads="1"/>
          </p:cNvSpPr>
          <p:nvPr/>
        </p:nvSpPr>
        <p:spPr bwMode="auto">
          <a:xfrm>
            <a:off x="0" y="0"/>
            <a:ext cx="3505200" cy="1752600"/>
          </a:xfrm>
          <a:prstGeom prst="wedgeRectCallout">
            <a:avLst>
              <a:gd name="adj1" fmla="val -30945"/>
              <a:gd name="adj2" fmla="val 973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You don’t type the ‘?’.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 It is a </a:t>
            </a:r>
            <a:r>
              <a:rPr lang="en-US" altLang="zh-TW" sz="2800" dirty="0" err="1">
                <a:solidFill>
                  <a:srgbClr val="000000"/>
                </a:solidFill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</a:rPr>
              <a:t> prompt telling you that the last line has not finished.</a:t>
            </a:r>
          </a:p>
        </p:txBody>
      </p:sp>
      <p:sp>
        <p:nvSpPr>
          <p:cNvPr id="6" name="Rectangular Callout 3"/>
          <p:cNvSpPr>
            <a:spLocks noChangeArrowheads="1"/>
          </p:cNvSpPr>
          <p:nvPr/>
        </p:nvSpPr>
        <p:spPr bwMode="auto">
          <a:xfrm>
            <a:off x="4343400" y="3605064"/>
            <a:ext cx="4648200" cy="890736"/>
          </a:xfrm>
          <a:prstGeom prst="wedgeRectCallout">
            <a:avLst>
              <a:gd name="adj1" fmla="val 23748"/>
              <a:gd name="adj2" fmla="val -1921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333399"/>
                </a:solidFill>
              </a:rPr>
              <a:t>in </a:t>
            </a:r>
            <a:r>
              <a:rPr lang="en-US" altLang="zh-TW" sz="2800" dirty="0" err="1">
                <a:solidFill>
                  <a:srgbClr val="333399"/>
                </a:solidFill>
              </a:rPr>
              <a:t>tcsh</a:t>
            </a:r>
            <a:r>
              <a:rPr lang="en-US" altLang="zh-TW" sz="2800" dirty="0">
                <a:solidFill>
                  <a:srgbClr val="333399"/>
                </a:solidFill>
              </a:rPr>
              <a:t>, you need a ‘\’ at the end of run-on lines.</a:t>
            </a:r>
            <a:endParaRPr lang="en-US" altLang="zh-TW" sz="2800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</a:t>
            </a:r>
            <a:r>
              <a:rPr lang="en-US" altLang="zh-TW" sz="4800" dirty="0" err="1">
                <a:solidFill>
                  <a:schemeClr val="accent2"/>
                </a:solidFill>
              </a:rPr>
              <a:t>i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So we need the things after </a:t>
            </a:r>
            <a:r>
              <a:rPr lang="en-US" altLang="zh-TW" dirty="0" err="1"/>
              <a:t>i</a:t>
            </a:r>
            <a:r>
              <a:rPr lang="en-US" altLang="zh-TW" dirty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 …</a:t>
            </a:r>
          </a:p>
        </p:txBody>
      </p:sp>
      <p:sp>
        <p:nvSpPr>
          <p:cNvPr id="10245" name="Rectangular Callout 4"/>
          <p:cNvSpPr>
            <a:spLocks noChangeArrowheads="1"/>
          </p:cNvSpPr>
          <p:nvPr/>
        </p:nvSpPr>
        <p:spPr bwMode="auto">
          <a:xfrm>
            <a:off x="0" y="0"/>
            <a:ext cx="3505200" cy="1752600"/>
          </a:xfrm>
          <a:prstGeom prst="wedgeRectCallout">
            <a:avLst>
              <a:gd name="adj1" fmla="val -30945"/>
              <a:gd name="adj2" fmla="val 973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You don’t type the ‘?’.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 It is a </a:t>
            </a:r>
            <a:r>
              <a:rPr lang="en-US" altLang="zh-TW" sz="2800" dirty="0" err="1">
                <a:solidFill>
                  <a:srgbClr val="000000"/>
                </a:solidFill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</a:rPr>
              <a:t> prompt telling you that the last line has not finished.</a:t>
            </a:r>
          </a:p>
        </p:txBody>
      </p:sp>
      <p:sp>
        <p:nvSpPr>
          <p:cNvPr id="8" name="Rectangular Callout 3"/>
          <p:cNvSpPr>
            <a:spLocks noChangeArrowheads="1"/>
          </p:cNvSpPr>
          <p:nvPr/>
        </p:nvSpPr>
        <p:spPr bwMode="auto">
          <a:xfrm>
            <a:off x="4343400" y="3605064"/>
            <a:ext cx="4648200" cy="3100536"/>
          </a:xfrm>
          <a:prstGeom prst="wedgeRectCallout">
            <a:avLst>
              <a:gd name="adj1" fmla="val 23736"/>
              <a:gd name="adj2" fmla="val -906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333399"/>
                </a:solidFill>
              </a:rPr>
              <a:t>in </a:t>
            </a:r>
            <a:r>
              <a:rPr lang="en-US" altLang="zh-TW" sz="2800" dirty="0" err="1">
                <a:solidFill>
                  <a:srgbClr val="333399"/>
                </a:solidFill>
              </a:rPr>
              <a:t>tcsh</a:t>
            </a:r>
            <a:r>
              <a:rPr lang="en-US" altLang="zh-TW" sz="2800" dirty="0">
                <a:solidFill>
                  <a:srgbClr val="333399"/>
                </a:solidFill>
              </a:rPr>
              <a:t>, you need a ‘\’ at the end of run-on lines.</a:t>
            </a:r>
            <a:br>
              <a:rPr lang="en-US" altLang="zh-TW" sz="2800" dirty="0">
                <a:solidFill>
                  <a:srgbClr val="333399"/>
                </a:solidFill>
              </a:rPr>
            </a:br>
            <a:br>
              <a:rPr lang="en-US" altLang="zh-TW" sz="500" dirty="0">
                <a:solidFill>
                  <a:srgbClr val="333399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(in bash, the ‘\’ is not needed. It would even be wrong.)</a:t>
            </a:r>
          </a:p>
          <a:p>
            <a:pPr>
              <a:lnSpc>
                <a:spcPct val="95000"/>
              </a:lnSpc>
            </a:pPr>
            <a:endParaRPr lang="en-US" altLang="zh-TW" sz="500" dirty="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Also, if your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subcommands are </a:t>
            </a:r>
            <a:r>
              <a:rPr lang="en-US" altLang="zh-TW" sz="2800" dirty="0">
                <a:solidFill>
                  <a:srgbClr val="FF0000"/>
                </a:solidFill>
              </a:rPr>
              <a:t>run from a file, then don’t</a:t>
            </a:r>
            <a:r>
              <a:rPr lang="en-US" altLang="zh-TW" sz="2800" dirty="0">
                <a:solidFill>
                  <a:srgbClr val="000000"/>
                </a:solidFill>
              </a:rPr>
              <a:t> put the \ at the end.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</a:t>
            </a:r>
            <a:r>
              <a:rPr lang="en-US" altLang="zh-TW" sz="4800" dirty="0" err="1">
                <a:solidFill>
                  <a:schemeClr val="accent2"/>
                </a:solidFill>
              </a:rPr>
              <a:t>i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Here, the “\2” was not used in the replacement string, because the second “\(”, “\)”  pair was used for finding any number of not-p-starting words.</a:t>
            </a:r>
          </a:p>
        </p:txBody>
      </p:sp>
    </p:spTree>
    <p:extLst>
      <p:ext uri="{BB962C8B-B14F-4D97-AF65-F5344CB8AC3E}">
        <p14:creationId xmlns:p14="http://schemas.microsoft.com/office/powerpoint/2010/main" val="10584847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26053880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	→ Following the a, the rest of the line is a string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</a:t>
            </a:r>
            <a:r>
              <a:rPr lang="en-US" altLang="zh-TW" sz="2800" i="1" dirty="0"/>
              <a:t>after</a:t>
            </a:r>
            <a:r>
              <a:rPr lang="en-US" altLang="zh-TW" sz="2800" dirty="0"/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408709003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	→ Following the a, the </a:t>
            </a:r>
            <a:r>
              <a:rPr lang="en-US" altLang="zh-TW" sz="2800" dirty="0">
                <a:solidFill>
                  <a:srgbClr val="FF0000"/>
                </a:solidFill>
              </a:rPr>
              <a:t>rest of the line</a:t>
            </a:r>
            <a:r>
              <a:rPr lang="en-US" altLang="zh-TW" sz="2800" dirty="0"/>
              <a:t> is a string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</a:t>
            </a:r>
            <a:r>
              <a:rPr lang="en-US" altLang="zh-TW" sz="2800" i="1" dirty="0"/>
              <a:t>after</a:t>
            </a:r>
            <a:r>
              <a:rPr lang="en-US" altLang="zh-TW" sz="2800" dirty="0"/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74148706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The things after “a” need to be on a 2nd line: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'a after\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after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after…</a:t>
            </a:r>
          </a:p>
        </p:txBody>
      </p:sp>
    </p:spTree>
    <p:extLst>
      <p:ext uri="{BB962C8B-B14F-4D97-AF65-F5344CB8AC3E}">
        <p14:creationId xmlns:p14="http://schemas.microsoft.com/office/powerpoint/2010/main" val="1513326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	→ Following the a, the rest of the line is a string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</a:t>
            </a:r>
            <a:r>
              <a:rPr lang="en-US" altLang="zh-TW" sz="2800" i="1" dirty="0"/>
              <a:t>after</a:t>
            </a:r>
            <a:r>
              <a:rPr lang="en-US" altLang="zh-TW" sz="2800" dirty="0"/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150205146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27629863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</a:t>
            </a:r>
            <a:r>
              <a:rPr lang="en-US" altLang="zh-TW" sz="2800" dirty="0">
                <a:solidFill>
                  <a:srgbClr val="FF0000"/>
                </a:solidFill>
              </a:rPr>
              <a:t>the rest of the line</a:t>
            </a:r>
            <a:r>
              <a:rPr lang="en-US" altLang="zh-TW" sz="2800" dirty="0"/>
              <a:t>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283361554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337149612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</a:t>
            </a:r>
            <a:r>
              <a:rPr lang="en-US" altLang="zh-TW" sz="2800" dirty="0">
                <a:solidFill>
                  <a:srgbClr val="FF0000"/>
                </a:solidFill>
              </a:rPr>
              <a:t>Afterwards, immediately, 	start a new cycle for the next line of input</a:t>
            </a:r>
            <a:r>
              <a:rPr lang="en-US" altLang="zh-TW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34660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600200" y="5029200"/>
            <a:ext cx="6553200" cy="1752600"/>
          </a:xfrm>
          <a:prstGeom prst="wedgeRectCallout">
            <a:avLst>
              <a:gd name="adj1" fmla="val -38862"/>
              <a:gd name="adj2" fmla="val -89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If the command is c, then do this: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- Print the string following the “c”.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- Delete the pattern space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-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</a:rPr>
              <a:t>Goto</a:t>
            </a:r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 step 1. 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981200" y="152400"/>
            <a:ext cx="5943600" cy="1371600"/>
          </a:xfrm>
          <a:prstGeom prst="wedgeRectCallout">
            <a:avLst>
              <a:gd name="adj1" fmla="val -72257"/>
              <a:gd name="adj2" fmla="val 576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Because we go to step 1, no other subcommands coming after the c get a chance to execute.</a:t>
            </a:r>
          </a:p>
        </p:txBody>
      </p:sp>
    </p:spTree>
    <p:extLst>
      <p:ext uri="{BB962C8B-B14F-4D97-AF65-F5344CB8AC3E}">
        <p14:creationId xmlns:p14="http://schemas.microsoft.com/office/powerpoint/2010/main" val="20441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</a:t>
            </a:r>
            <a:r>
              <a:rPr lang="en-US" altLang="zh-TW" sz="2400" spc="40" dirty="0"/>
              <a:t> </a:t>
            </a:r>
            <a:r>
              <a:rPr lang="en-US" altLang="zh-TW" sz="2400" dirty="0"/>
              <a:t>\</a:t>
            </a:r>
            <a:r>
              <a:rPr lang="en-US" altLang="zh-TW" sz="2400" spc="100" dirty="0"/>
              <a:t>{…</a:t>
            </a:r>
            <a:r>
              <a:rPr lang="en-US" altLang="zh-TW" sz="2400" dirty="0"/>
              <a:t>\}</a:t>
            </a:r>
            <a:r>
              <a:rPr lang="en-US" altLang="zh-TW" sz="2400" spc="40" dirty="0"/>
              <a:t> </a:t>
            </a:r>
            <a:r>
              <a:rPr lang="en-US" altLang="zh-TW" sz="2400" dirty="0"/>
              <a:t>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consonant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子音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輔音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vowel</a:t>
            </a: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母音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b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元音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consonant</a:t>
            </a: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子音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輔音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vowel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母音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元音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gula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” is also matching to the pattern. But, since “</a:t>
            </a: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regu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” already took the “g” &amp; “u”, we can’t find “</a:t>
            </a: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gula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grouping to make it shorter?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3113504" y="0"/>
            <a:ext cx="5995000" cy="68808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7020272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6156176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3512194" y="2737528"/>
            <a:ext cx="2211934" cy="2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3203848" y="188205"/>
            <a:ext cx="4752528" cy="6629329"/>
          </a:xfrm>
          <a:prstGeom prst="arc">
            <a:avLst>
              <a:gd name="adj1" fmla="val 5367113"/>
              <a:gd name="adj2" fmla="val 1617090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7020271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804248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732240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7110428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4058032" y="2428866"/>
            <a:ext cx="3642672" cy="2124809"/>
          </a:xfrm>
          <a:prstGeom prst="arc">
            <a:avLst>
              <a:gd name="adj1" fmla="val 3595897"/>
              <a:gd name="adj2" fmla="val 120984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7020271" y="6596"/>
            <a:ext cx="2" cy="9016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931727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330560" y="1763009"/>
            <a:ext cx="7100619" cy="4152243"/>
          </a:xfrm>
          <a:prstGeom prst="arc">
            <a:avLst>
              <a:gd name="adj1" fmla="val 10779597"/>
              <a:gd name="adj2" fmla="val 13128174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452320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596336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444208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228184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execute next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</a:t>
            </a: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print</a:t>
            </a:r>
            <a:r>
              <a:rPr lang="en-US" altLang="zh-TW" sz="2000" b="0" dirty="0">
                <a:solidFill>
                  <a:srgbClr val="FF7979"/>
                </a:solidFill>
                <a:ea typeface="新細明體" charset="-120"/>
              </a:rPr>
              <a:t>)</a:t>
            </a:r>
            <a:endParaRPr lang="zh-TW" altLang="en-US" sz="2000" b="0" dirty="0">
              <a:solidFill>
                <a:srgbClr val="FF7979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228136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7040011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7020271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4139952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948264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單箭頭接點 3"/>
          <p:cNvCxnSpPr>
            <a:cxnSpLocks/>
          </p:cNvCxnSpPr>
          <p:nvPr/>
        </p:nvCxnSpPr>
        <p:spPr bwMode="auto">
          <a:xfrm flipV="1">
            <a:off x="5545540" y="188339"/>
            <a:ext cx="456343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552056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324800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588224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228184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473544" y="4149080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no</a:t>
            </a:r>
          </a:p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4139952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p, P,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Sans Typewriter" panose="020B0509030504030204" pitchFamily="49" charset="0"/>
                <a:ea typeface="新細明體" charset="-120"/>
              </a:rPr>
              <a:t>c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FF7979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, a, or =  ?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3" name="直線單箭頭接點 9"/>
          <p:cNvCxnSpPr/>
          <p:nvPr/>
        </p:nvCxnSpPr>
        <p:spPr bwMode="auto">
          <a:xfrm>
            <a:off x="7020271" y="780217"/>
            <a:ext cx="2" cy="378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752016" y="4725144"/>
            <a:ext cx="402048" cy="395650"/>
            <a:chOff x="7380312" y="5517232"/>
            <a:chExt cx="536065" cy="527533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791576" y="4293096"/>
            <a:ext cx="402048" cy="395650"/>
            <a:chOff x="7380312" y="5517232"/>
            <a:chExt cx="536065" cy="527533"/>
          </a:xfrm>
        </p:grpSpPr>
        <p:cxnSp>
          <p:nvCxnSpPr>
            <p:cNvPr id="47" name="Straight Connector 46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12"/>
          <p:cNvSpPr/>
          <p:nvPr/>
        </p:nvSpPr>
        <p:spPr bwMode="auto">
          <a:xfrm>
            <a:off x="4120907" y="3284984"/>
            <a:ext cx="1008821" cy="677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 err="1">
                <a:solidFill>
                  <a:srgbClr val="FF7979"/>
                </a:solidFill>
                <a:latin typeface="Lucida Console" panose="020B0609040504020204" pitchFamily="49" charset="0"/>
                <a:ea typeface="新細明體" charset="-120"/>
              </a:rPr>
              <a:t>stdout</a:t>
            </a:r>
            <a:endParaRPr lang="en-US" sz="2400" b="0" dirty="0">
              <a:solidFill>
                <a:srgbClr val="FF7979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35495" y="-5435"/>
            <a:ext cx="4085411" cy="185025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sz="4800" dirty="0">
                <a:solidFill>
                  <a:schemeClr val="accent2"/>
                </a:solidFill>
              </a:rPr>
              <a:t>So this is how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executes a “c”:</a:t>
            </a:r>
          </a:p>
        </p:txBody>
      </p:sp>
    </p:spTree>
    <p:extLst>
      <p:ext uri="{BB962C8B-B14F-4D97-AF65-F5344CB8AC3E}">
        <p14:creationId xmlns:p14="http://schemas.microsoft.com/office/powerpoint/2010/main" val="22040140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Anything after c goes on a 2nd line, but won’t actually execute: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'c replace\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c</a:t>
            </a:r>
          </a:p>
        </p:txBody>
      </p:sp>
      <p:sp>
        <p:nvSpPr>
          <p:cNvPr id="5" name="Rectangular Callout 3"/>
          <p:cNvSpPr>
            <a:spLocks noChangeArrowheads="1"/>
          </p:cNvSpPr>
          <p:nvPr/>
        </p:nvSpPr>
        <p:spPr bwMode="auto">
          <a:xfrm>
            <a:off x="2575520" y="3370386"/>
            <a:ext cx="5092824" cy="534144"/>
          </a:xfrm>
          <a:prstGeom prst="wedgeRectCallout">
            <a:avLst>
              <a:gd name="adj1" fmla="val -75023"/>
              <a:gd name="adj2" fmla="val -683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0000"/>
                </a:solidFill>
              </a:rPr>
              <a:t>We asked for line numbers.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565648" y="5602634"/>
            <a:ext cx="5102696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00"/>
                </a:solidFill>
              </a:rPr>
              <a:t>Well, ‘c’ has the side effect that it stops processing the pattern space. </a:t>
            </a:r>
          </a:p>
        </p:txBody>
      </p:sp>
      <p:sp>
        <p:nvSpPr>
          <p:cNvPr id="11" name="Rectangular Callout 3"/>
          <p:cNvSpPr>
            <a:spLocks noChangeArrowheads="1"/>
          </p:cNvSpPr>
          <p:nvPr/>
        </p:nvSpPr>
        <p:spPr bwMode="auto">
          <a:xfrm>
            <a:off x="8032304" y="4231032"/>
            <a:ext cx="1111696" cy="2347566"/>
          </a:xfrm>
          <a:prstGeom prst="wedgeRectCallout">
            <a:avLst>
              <a:gd name="adj1" fmla="val -105211"/>
              <a:gd name="adj2" fmla="val 252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0000"/>
                </a:solidFill>
              </a:rPr>
              <a:t>So the ‘=’ needs to go first.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06708" y="4380446"/>
            <a:ext cx="5571508" cy="724954"/>
            <a:chOff x="2106708" y="4380446"/>
            <a:chExt cx="5571508" cy="724954"/>
          </a:xfrm>
        </p:grpSpPr>
        <p:grpSp>
          <p:nvGrpSpPr>
            <p:cNvPr id="9" name="Group 8"/>
            <p:cNvGrpSpPr/>
            <p:nvPr/>
          </p:nvGrpSpPr>
          <p:grpSpPr>
            <a:xfrm>
              <a:off x="2565648" y="4480594"/>
              <a:ext cx="5112568" cy="534144"/>
              <a:chOff x="2565648" y="4293096"/>
              <a:chExt cx="5112568" cy="534144"/>
            </a:xfrm>
          </p:grpSpPr>
          <p:sp>
            <p:nvSpPr>
              <p:cNvPr id="7" name="Rectangular Callout 3"/>
              <p:cNvSpPr>
                <a:spLocks noChangeArrowheads="1"/>
              </p:cNvSpPr>
              <p:nvPr/>
            </p:nvSpPr>
            <p:spPr bwMode="auto">
              <a:xfrm>
                <a:off x="2627784" y="4407024"/>
                <a:ext cx="3888432" cy="420216"/>
              </a:xfrm>
              <a:prstGeom prst="wedgeRectCallout">
                <a:avLst>
                  <a:gd name="adj1" fmla="val -76159"/>
                  <a:gd name="adj2" fmla="val -15731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8" name="Rectangular Callout 3"/>
              <p:cNvSpPr>
                <a:spLocks noChangeArrowheads="1"/>
              </p:cNvSpPr>
              <p:nvPr/>
            </p:nvSpPr>
            <p:spPr bwMode="auto">
              <a:xfrm>
                <a:off x="2627784" y="4293096"/>
                <a:ext cx="4896544" cy="534144"/>
              </a:xfrm>
              <a:prstGeom prst="wedgeRectCallout">
                <a:avLst>
                  <a:gd name="adj1" fmla="val -76786"/>
                  <a:gd name="adj2" fmla="val 10617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800" dirty="0">
                    <a:solidFill>
                      <a:srgbClr val="000000"/>
                    </a:solidFill>
                  </a:rPr>
                  <a:t>So why are there no line numbers? </a:t>
                </a:r>
              </a:p>
            </p:txBody>
          </p:sp>
          <p:sp>
            <p:nvSpPr>
              <p:cNvPr id="6" name="Rectangular Callout 3"/>
              <p:cNvSpPr>
                <a:spLocks noChangeArrowheads="1"/>
              </p:cNvSpPr>
              <p:nvPr/>
            </p:nvSpPr>
            <p:spPr bwMode="auto">
              <a:xfrm>
                <a:off x="2565648" y="4293096"/>
                <a:ext cx="5112568" cy="534144"/>
              </a:xfrm>
              <a:prstGeom prst="wedgeRectCallout">
                <a:avLst>
                  <a:gd name="adj1" fmla="val -74618"/>
                  <a:gd name="adj2" fmla="val -114294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 Narrow" panose="020B0606020202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800" dirty="0">
                    <a:solidFill>
                      <a:srgbClr val="000000"/>
                    </a:solidFill>
                  </a:rPr>
                  <a:t>So why are there no line numbers? 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 bwMode="auto">
              <a:xfrm flipH="1">
                <a:off x="2565648" y="4293096"/>
                <a:ext cx="511256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" name="Isosceles Triangle 2"/>
            <p:cNvSpPr/>
            <p:nvPr/>
          </p:nvSpPr>
          <p:spPr bwMode="auto">
            <a:xfrm flipV="1">
              <a:off x="3446168" y="4990046"/>
              <a:ext cx="1405935" cy="115354"/>
            </a:xfrm>
            <a:prstGeom prst="triangle">
              <a:avLst>
                <a:gd name="adj" fmla="val 0"/>
              </a:avLst>
            </a:prstGeom>
            <a:solidFill>
              <a:srgbClr val="BBE0E3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3429000" y="4380446"/>
              <a:ext cx="1376118" cy="115354"/>
            </a:xfrm>
            <a:prstGeom prst="triangle">
              <a:avLst>
                <a:gd name="adj" fmla="val 0"/>
              </a:avLst>
            </a:prstGeom>
            <a:solidFill>
              <a:srgbClr val="BBE0E3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 flipV="1">
              <a:off x="2327360" y="4453219"/>
              <a:ext cx="92096" cy="533400"/>
            </a:xfrm>
            <a:prstGeom prst="triangle">
              <a:avLst>
                <a:gd name="adj" fmla="val 43850"/>
              </a:avLst>
            </a:prstGeom>
            <a:solidFill>
              <a:srgbClr val="BBE0E3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19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1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If we want the ‘=’ to execute, then we have to put it before the ‘c’: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'=;c replace'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c</a:t>
            </a:r>
          </a:p>
        </p:txBody>
      </p:sp>
      <p:sp>
        <p:nvSpPr>
          <p:cNvPr id="6" name="Rectangular Callout 3"/>
          <p:cNvSpPr>
            <a:spLocks noChangeArrowheads="1"/>
          </p:cNvSpPr>
          <p:nvPr/>
        </p:nvSpPr>
        <p:spPr bwMode="auto">
          <a:xfrm>
            <a:off x="8032304" y="4231032"/>
            <a:ext cx="1111696" cy="2347566"/>
          </a:xfrm>
          <a:prstGeom prst="wedgeRectCallout">
            <a:avLst>
              <a:gd name="adj1" fmla="val -187464"/>
              <a:gd name="adj2" fmla="val -1104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0000"/>
                </a:solidFill>
              </a:rPr>
              <a:t>So the ‘=’ needs to go first.</a:t>
            </a:r>
          </a:p>
        </p:txBody>
      </p:sp>
    </p:spTree>
    <p:extLst>
      <p:ext uri="{BB962C8B-B14F-4D97-AF65-F5344CB8AC3E}">
        <p14:creationId xmlns:p14="http://schemas.microsoft.com/office/powerpoint/2010/main" val="3286899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00B05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21340" y="8634"/>
            <a:ext cx="2822467" cy="1150218"/>
          </a:xfrm>
          <a:prstGeom prst="wedgeRectCallout">
            <a:avLst>
              <a:gd name="adj1" fmla="val 44887"/>
              <a:gd name="adj2" fmla="val 12338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Let’s try to run this program:</a:t>
            </a:r>
          </a:p>
        </p:txBody>
      </p:sp>
    </p:spTree>
    <p:extLst>
      <p:ext uri="{BB962C8B-B14F-4D97-AF65-F5344CB8AC3E}">
        <p14:creationId xmlns:p14="http://schemas.microsoft.com/office/powerpoint/2010/main" val="33325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400" b="0" dirty="0" err="1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abc|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747511" y="1529388"/>
            <a:ext cx="2727920" cy="142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13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00B05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400" b="0" dirty="0" err="1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abc|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747511" y="1529388"/>
            <a:ext cx="2727920" cy="142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直線單箭頭接點 9"/>
          <p:cNvCxnSpPr/>
          <p:nvPr/>
        </p:nvCxnSpPr>
        <p:spPr bwMode="auto">
          <a:xfrm flipH="1">
            <a:off x="6381928" y="1600754"/>
            <a:ext cx="351656" cy="709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780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00B05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9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9" name="矩形 4"/>
          <p:cNvSpPr/>
          <p:nvPr/>
        </p:nvSpPr>
        <p:spPr bwMode="auto">
          <a:xfrm>
            <a:off x="6803136" y="370591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2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s:b:B:gp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12160" y="2852936"/>
            <a:ext cx="1551991" cy="504056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40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2843808" y="2193744"/>
            <a:ext cx="3312368" cy="8572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4" name="Rectangle 43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s:b:B:gp</a:t>
            </a: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12160" y="3429000"/>
            <a:ext cx="1551991" cy="262727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2" name="矩形 4"/>
          <p:cNvSpPr/>
          <p:nvPr/>
        </p:nvSpPr>
        <p:spPr bwMode="auto">
          <a:xfrm>
            <a:off x="6300192" y="3212976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55" name="Arc 5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2795E-6 L 0.03941 0.063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3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3054E-6 L 0.05157 0.0680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3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43" grpId="0" animBg="1"/>
      <p:bldP spid="44" grpId="0" animBg="1"/>
      <p:bldP spid="42" grpId="0"/>
      <p:bldP spid="42" grpId="1"/>
      <p:bldP spid="42" grpId="2"/>
      <p:bldP spid="34" grpId="0"/>
      <p:bldP spid="34" grpId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7" name="矩形 4"/>
          <p:cNvSpPr/>
          <p:nvPr/>
        </p:nvSpPr>
        <p:spPr bwMode="auto">
          <a:xfrm>
            <a:off x="6804248" y="370591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,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3333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DDB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s:b:B:g</a:t>
            </a:r>
            <a:r>
              <a:rPr 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p</a:t>
            </a: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8" name="Arc 37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12160" y="2835256"/>
            <a:ext cx="1551991" cy="262727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12160" y="3429000"/>
            <a:ext cx="1551991" cy="262727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9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5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7" name="Arc 46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7" name="矩形 4"/>
          <p:cNvSpPr/>
          <p:nvPr/>
        </p:nvSpPr>
        <p:spPr bwMode="auto">
          <a:xfrm>
            <a:off x="6804248" y="370591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00B050"/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8" name="Arc 47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50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6012160" y="2835256"/>
            <a:ext cx="1551991" cy="525461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3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7" grpId="0" animBg="1"/>
      <p:bldP spid="47" grpId="1" animBg="1"/>
      <p:bldP spid="37" grpId="0" animBg="1"/>
      <p:bldP spid="48" grpId="0" animBg="1"/>
      <p:bldP spid="48" grpId="1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\{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\}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grouping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to make it shorter?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5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012160" y="2835256"/>
            <a:ext cx="1551991" cy="525461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8" name="Arc 37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707319" y="2215984"/>
            <a:ext cx="1669003" cy="8349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ibefore</a:t>
            </a:r>
            <a:endParaRPr lang="en-US" sz="2400" b="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23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4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012160" y="2835256"/>
            <a:ext cx="1551991" cy="525461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ibefore</a:t>
            </a:r>
            <a:endParaRPr lang="en-US" sz="2400" b="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</a:rPr>
              <a:t>before</a:t>
            </a: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8" name="Arc 37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7" name="Arc 36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48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1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2795E-6 L 0.09445 0.2184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9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0" grpId="0" animBg="1"/>
      <p:bldP spid="54" grpId="0" animBg="1"/>
      <p:bldP spid="37" grpId="0" animBg="1"/>
      <p:bldP spid="37" grpId="1" animBg="1"/>
      <p:bldP spid="44" grpId="0"/>
      <p:bldP spid="44" grpId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5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0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00B050"/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before</a:t>
            </a:r>
          </a:p>
        </p:txBody>
      </p:sp>
      <p:sp>
        <p:nvSpPr>
          <p:cNvPr id="31" name="Arc 30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6" name="Arc 35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7" name="Arc 36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8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24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0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s:a:A: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before</a:t>
            </a: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S:a:A: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7"/>
            <a:ext cx="1551991" cy="262730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3203848" y="2360000"/>
            <a:ext cx="3024336" cy="780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Arc 5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5" name="Arc 54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56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6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8872 0.2152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076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38" grpId="0" animBg="1"/>
      <p:bldP spid="48" grpId="0" animBg="1"/>
      <p:bldP spid="49" grpId="0" animBg="1"/>
      <p:bldP spid="54" grpId="0" animBg="1"/>
      <p:bldP spid="55" grpId="0" animBg="1"/>
      <p:bldP spid="44" grpId="0"/>
      <p:bldP spid="44" grpId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before</a:t>
            </a: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3995936" y="2420888"/>
            <a:ext cx="2223864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Arc 5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5" name="Arc 54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56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3528" y="404664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after;=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after;=</a:t>
            </a:r>
          </a:p>
        </p:txBody>
      </p:sp>
    </p:spTree>
    <p:extLst>
      <p:ext uri="{BB962C8B-B14F-4D97-AF65-F5344CB8AC3E}">
        <p14:creationId xmlns:p14="http://schemas.microsoft.com/office/powerpoint/2010/main" val="26908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4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-0.63681 -0.398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8872 0.2152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076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49" grpId="0" animBg="1"/>
      <p:bldP spid="49" grpId="1" animBg="1"/>
      <p:bldP spid="47" grpId="0" animBg="1"/>
      <p:bldP spid="46" grpId="0" animBg="1"/>
      <p:bldP spid="44" grpId="0"/>
      <p:bldP spid="44" grpId="1"/>
      <p:bldP spid="54" grpId="0" animBg="1"/>
      <p:bldP spid="54" grpId="1" animBg="1"/>
      <p:bldP spid="55" grpId="0" animBg="1"/>
      <p:bldP spid="55" grpId="1" animBg="1"/>
      <p:bldP spid="45" grpId="0"/>
      <p:bldP spid="38" grpId="0"/>
      <p:bldP spid="38" grpId="1"/>
      <p:bldP spid="38" grpId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before</a:t>
            </a: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3333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711519" y="2612358"/>
            <a:ext cx="3732689" cy="6006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Arc 5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5" name="Arc 54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56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3528" y="404664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after;=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c;=</a:t>
            </a:r>
          </a:p>
        </p:txBody>
      </p:sp>
      <p:sp>
        <p:nvSpPr>
          <p:cNvPr id="42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7" name="Arc 46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2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9" grpId="1" animBg="1"/>
      <p:bldP spid="54" grpId="0" animBg="1"/>
      <p:bldP spid="55" grpId="0" animBg="1"/>
      <p:bldP spid="38" grpId="0"/>
      <p:bldP spid="42" grpId="0"/>
      <p:bldP spid="4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88223" y="5744376"/>
            <a:ext cx="901147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r>
              <a:rPr lang="en-US" altLang="zh-TW" sz="2400" dirty="0">
                <a:solidFill>
                  <a:srgbClr val="FFFFFF"/>
                </a:solidFill>
                <a:latin typeface="Lucida Console" panose="020B0609040504020204" pitchFamily="49" charset="0"/>
                <a:ea typeface="新細明體" charset="-120"/>
              </a:rPr>
              <a:t>!</a:t>
            </a:r>
            <a:endParaRPr lang="zh-TW" altLang="en-US" sz="2400" dirty="0">
              <a:solidFill>
                <a:srgbClr val="FFFFFF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</a:rPr>
              <a:t>;=</a:t>
            </a: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</a:rPr>
              <a:t>fter</a:t>
            </a:r>
            <a:r>
              <a:rPr lang="en-US" sz="2400" b="0" dirty="0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</a:rPr>
              <a:t>;=</a:t>
            </a: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52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3528" y="404664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after;=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</a:rPr>
              <a:t>c;=</a:t>
            </a:r>
          </a:p>
        </p:txBody>
      </p:sp>
      <p:sp>
        <p:nvSpPr>
          <p:cNvPr id="51" name="Arc 50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7" name="Arc 56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339752" y="2835256"/>
            <a:ext cx="4168080" cy="18824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Arc 58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3635896" y="4171355"/>
            <a:ext cx="3439616" cy="1076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3449872" y="5049574"/>
            <a:ext cx="402048" cy="395650"/>
            <a:chOff x="7380312" y="5517232"/>
            <a:chExt cx="536065" cy="527533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5" name="Straight Arrow Connector 64"/>
          <p:cNvCxnSpPr/>
          <p:nvPr/>
        </p:nvCxnSpPr>
        <p:spPr bwMode="auto">
          <a:xfrm flipH="1" flipV="1">
            <a:off x="5156448" y="3132127"/>
            <a:ext cx="1719808" cy="7329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Arc 67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3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8872 0.2152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076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1387E-6 L 0.15937 0.5139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5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6" grpId="0" animBg="1"/>
      <p:bldP spid="44" grpId="0"/>
      <p:bldP spid="44" grpId="1"/>
      <p:bldP spid="44" grpId="2"/>
      <p:bldP spid="45" grpId="0"/>
      <p:bldP spid="45" grpId="1"/>
      <p:bldP spid="38" grpId="0"/>
      <p:bldP spid="51" grpId="0" animBg="1"/>
      <p:bldP spid="58" grpId="0" animBg="1"/>
      <p:bldP spid="59" grpId="0" animBg="1"/>
      <p:bldP spid="6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88223" y="5744376"/>
            <a:ext cx="901147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N</a:t>
            </a:r>
            <a:r>
              <a:rPr lang="en-US" altLang="zh-TW" sz="2400" dirty="0">
                <a:solidFill>
                  <a:srgbClr val="FFFFFF"/>
                </a:solidFill>
                <a:latin typeface="Lucida Console" panose="020B0609040504020204" pitchFamily="49" charset="0"/>
                <a:ea typeface="新細明體" charset="-120"/>
              </a:rPr>
              <a:t>!</a:t>
            </a:r>
            <a:endParaRPr lang="zh-TW" altLang="en-US" sz="2400" dirty="0">
              <a:solidFill>
                <a:srgbClr val="FFFFFF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848191"/>
            <a:ext cx="2" cy="3106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;=</a:t>
            </a: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fter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7" name="Arc 56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9" name="Arc 58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8" name="Arc 67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55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9"/>
          <p:cNvCxnSpPr/>
          <p:nvPr/>
        </p:nvCxnSpPr>
        <p:spPr bwMode="auto">
          <a:xfrm>
            <a:off x="6795863" y="848191"/>
            <a:ext cx="2" cy="3106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Arc 65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91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3113504" y="0"/>
            <a:ext cx="5995000" cy="68808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7020272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6156176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3512194" y="2737528"/>
            <a:ext cx="2211934" cy="2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3203848" y="188205"/>
            <a:ext cx="4752528" cy="6629329"/>
          </a:xfrm>
          <a:prstGeom prst="arc">
            <a:avLst>
              <a:gd name="adj1" fmla="val 5367113"/>
              <a:gd name="adj2" fmla="val 1617090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7020271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804248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732240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7110428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4058032" y="2428866"/>
            <a:ext cx="3642672" cy="2124809"/>
          </a:xfrm>
          <a:prstGeom prst="arc">
            <a:avLst>
              <a:gd name="adj1" fmla="val 3595897"/>
              <a:gd name="adj2" fmla="val 120984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7020271" y="6596"/>
            <a:ext cx="2" cy="9016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931727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330560" y="1763009"/>
            <a:ext cx="7100619" cy="4152243"/>
          </a:xfrm>
          <a:prstGeom prst="arc">
            <a:avLst>
              <a:gd name="adj1" fmla="val 10779597"/>
              <a:gd name="adj2" fmla="val 13128174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452320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596336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N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444208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Y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228184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execute next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</a:rPr>
              <a:t>(&amp; maybe</a:t>
            </a: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print</a:t>
            </a:r>
            <a:r>
              <a:rPr lang="en-US" altLang="zh-TW" sz="2000" b="0" dirty="0">
                <a:solidFill>
                  <a:srgbClr val="FF7979"/>
                </a:solidFill>
                <a:ea typeface="新細明體" charset="-120"/>
              </a:rPr>
              <a:t>)</a:t>
            </a:r>
            <a:endParaRPr lang="zh-TW" altLang="en-US" sz="2000" b="0" dirty="0">
              <a:solidFill>
                <a:srgbClr val="FF7979"/>
              </a:solidFill>
              <a:ea typeface="新細明體" charset="-120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228136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more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 sub-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commands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</a:rPr>
              <a:t>?</a:t>
            </a:r>
            <a:endParaRPr lang="zh-TW" altLang="en-US" sz="2000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7040011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7020271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4139952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948264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單箭頭接點 3"/>
          <p:cNvCxnSpPr>
            <a:cxnSpLocks/>
          </p:cNvCxnSpPr>
          <p:nvPr/>
        </p:nvCxnSpPr>
        <p:spPr bwMode="auto">
          <a:xfrm flipV="1">
            <a:off x="5545540" y="188339"/>
            <a:ext cx="456343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552056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324800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stop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588224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start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228184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gets()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473544" y="4149080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 no</a:t>
            </a:r>
          </a:p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-n?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4139952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subcommand is:</a:t>
            </a:r>
            <a:b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p, P,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Sans Typewriter" panose="020B0509030504030204" pitchFamily="49" charset="0"/>
                <a:ea typeface="新細明體" charset="-120"/>
              </a:rPr>
              <a:t>c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FF7979"/>
                </a:solidFill>
                <a:latin typeface="Arial" charset="0"/>
                <a:ea typeface="新細明體" charset="-120"/>
              </a:rPr>
              <a:t>i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</a:rPr>
              <a:t>, a, or =  ?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33" name="直線單箭頭接點 9"/>
          <p:cNvCxnSpPr/>
          <p:nvPr/>
        </p:nvCxnSpPr>
        <p:spPr bwMode="auto">
          <a:xfrm>
            <a:off x="7020271" y="780217"/>
            <a:ext cx="2" cy="378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752016" y="4725144"/>
            <a:ext cx="402048" cy="395650"/>
            <a:chOff x="7380312" y="5517232"/>
            <a:chExt cx="536065" cy="527533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791576" y="4293096"/>
            <a:ext cx="402048" cy="395650"/>
            <a:chOff x="7380312" y="5517232"/>
            <a:chExt cx="536065" cy="527533"/>
          </a:xfrm>
        </p:grpSpPr>
        <p:cxnSp>
          <p:nvCxnSpPr>
            <p:cNvPr id="47" name="Straight Connector 46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12"/>
          <p:cNvSpPr/>
          <p:nvPr/>
        </p:nvSpPr>
        <p:spPr bwMode="auto">
          <a:xfrm>
            <a:off x="4120907" y="3284984"/>
            <a:ext cx="1008821" cy="677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 err="1">
                <a:solidFill>
                  <a:srgbClr val="FF7979"/>
                </a:solidFill>
                <a:latin typeface="Lucida Console" panose="020B0609040504020204" pitchFamily="49" charset="0"/>
                <a:ea typeface="新細明體" charset="-120"/>
              </a:rPr>
              <a:t>stdout</a:t>
            </a:r>
            <a:endParaRPr lang="en-US" sz="2400" b="0" dirty="0">
              <a:solidFill>
                <a:srgbClr val="FF7979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35495" y="-5435"/>
            <a:ext cx="4085411" cy="185025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sz="4800" dirty="0">
                <a:solidFill>
                  <a:schemeClr val="accent2"/>
                </a:solidFill>
              </a:rPr>
              <a:t>So this is how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executes a “c”:</a:t>
            </a:r>
          </a:p>
        </p:txBody>
      </p:sp>
    </p:spTree>
    <p:extLst>
      <p:ext uri="{BB962C8B-B14F-4D97-AF65-F5344CB8AC3E}">
        <p14:creationId xmlns:p14="http://schemas.microsoft.com/office/powerpoint/2010/main" val="50174466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third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Update the pattern space</a:t>
            </a:r>
          </a:p>
        </p:txBody>
      </p:sp>
    </p:spTree>
    <p:extLst>
      <p:ext uri="{BB962C8B-B14F-4D97-AF65-F5344CB8AC3E}">
        <p14:creationId xmlns:p14="http://schemas.microsoft.com/office/powerpoint/2010/main" val="364051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\{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\}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grouping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to make it shorter?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Yes, we can.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/>
              <a:t>z	→ “Zap” the pattern space (equivalent to: </a:t>
            </a:r>
            <a:r>
              <a:rPr lang="en-US" altLang="zh-TW" sz="2800" spc="-200" dirty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latin typeface="Lucida Console" panose="020B0609040504020204" pitchFamily="49" charset="0"/>
              </a:rPr>
              <a:t>g</a:t>
            </a:r>
            <a:r>
              <a:rPr lang="en-US" altLang="zh-TW" sz="2800" dirty="0"/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/>
              <a:t>y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/>
              <a:t>D → </a:t>
            </a:r>
            <a:r>
              <a:rPr lang="en-US" sz="2800" dirty="0"/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137290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/>
              <a:t>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6958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z</a:t>
            </a:r>
            <a:r>
              <a:rPr lang="en-US" altLang="zh-TW" sz="2800" dirty="0"/>
              <a:t>	→ “Zap” the pattern space (equivalent to: </a:t>
            </a:r>
            <a:r>
              <a:rPr lang="en-US" altLang="zh-TW" sz="2800" spc="-200" dirty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latin typeface="Lucida Console" panose="020B0609040504020204" pitchFamily="49" charset="0"/>
              </a:rPr>
              <a:t>g</a:t>
            </a:r>
            <a:r>
              <a:rPr lang="en-US" altLang="zh-TW" sz="2800" dirty="0"/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0096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5597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025352"/>
            <a:ext cx="8686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a-z </a:t>
            </a:r>
            <a:r>
              <a:rPr lang="en-US" altLang="zh-TW" dirty="0" err="1"/>
              <a:t>A-Z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</a:t>
            </a:r>
            <a:r>
              <a:rPr lang="en-US" altLang="zh-TW" dirty="0" err="1"/>
              <a:t>abcdefghijklmnopqrstuvwxyz</a:t>
            </a:r>
            <a:r>
              <a:rPr lang="en-US" altLang="zh-TW" dirty="0"/>
              <a:t> AB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CDEFGHIJKLMNOPQRSTUVWXYZ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cat capitalize</a:t>
            </a:r>
          </a:p>
          <a:p>
            <a:pPr eaLnBrk="1" hangingPunct="1"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'y/</a:t>
            </a:r>
            <a:r>
              <a:rPr lang="en-US" altLang="zh-TW" dirty="0" err="1"/>
              <a:t>abcdefghijklmnopqrstuvwxyz</a:t>
            </a:r>
            <a:r>
              <a:rPr lang="en-US" altLang="zh-TW" dirty="0"/>
              <a:t>/ABCDEFGHIJKL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MNOPQRSTUVWXYZ/'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./capitalize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200400" y="5128989"/>
            <a:ext cx="5562600" cy="1524000"/>
          </a:xfrm>
          <a:prstGeom prst="wedgeRectCallout">
            <a:avLst>
              <a:gd name="adj1" fmla="val -29722"/>
              <a:gd name="adj2" fmla="val -947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So, its not as easy to type as it would be in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, because ranges aren’t supported (i.e., no “a-z”)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y</a:t>
            </a:r>
          </a:p>
        </p:txBody>
      </p:sp>
    </p:spTree>
    <p:extLst>
      <p:ext uri="{BB962C8B-B14F-4D97-AF65-F5344CB8AC3E}">
        <p14:creationId xmlns:p14="http://schemas.microsoft.com/office/powerpoint/2010/main" val="7205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 y/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 got the same answer as tr.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ae</a:t>
            </a:r>
            <a:r>
              <a:rPr lang="es-ES" altLang="zh-TW" sz="27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ui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XY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r>
              <a:rPr lang="es-ES" altLang="zh-TW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Z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With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the last match wins.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iie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Z3</a:t>
            </a:r>
            <a:r>
              <a:rPr lang="en-US" altLang="zh-TW" sz="2700" spc="-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With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y, the </a:t>
            </a:r>
            <a:r>
              <a:rPr lang="en-US" altLang="zh-TW" sz="27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match wins.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 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pads with the final replacement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latin typeface="Lucida Console" panose="020B0609040504020204" pitchFamily="49" charset="0"/>
              </a:rPr>
              <a:t> 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Hi people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aeiou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/123/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err="1">
                <a:solidFill>
                  <a:srgbClr val="FF9F9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: -e expression #1, char 12: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strings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for `y' command are different lengths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700" dirty="0">
                <a:latin typeface="Lucida Console" panose="020B0609040504020204" pitchFamily="49" charset="0"/>
              </a:rPr>
              <a:t> 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See?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 doesn’t pad.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881336"/>
            <a:ext cx="8964488" cy="172819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4016" y="2609528"/>
            <a:ext cx="8964488" cy="1656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 rot="2119296">
            <a:off x="536939" y="5977397"/>
            <a:ext cx="585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33339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⟸</a:t>
            </a:r>
            <a:endParaRPr lang="zh-TW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 y/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 got the same answer as tr.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allows ranges.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n-US" altLang="zh-TW" sz="2700" b="1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err="1">
                <a:solidFill>
                  <a:srgbClr val="FF9F9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: -e expression #1, char 12: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strings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for `y' command are different lengths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latin typeface="Lucida Console" panose="020B0609040504020204" pitchFamily="49" charset="0"/>
              </a:rPr>
              <a:t> 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See? </a:t>
            </a:r>
            <a:r>
              <a:rPr lang="en-US" altLang="zh-TW" sz="2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 doesn’t allow ranges.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y_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_1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Whatever comes after y is the divider. 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'y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 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Even a space can be the divider.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881336"/>
            <a:ext cx="8964488" cy="172819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 rot="2119296">
            <a:off x="536939" y="4355467"/>
            <a:ext cx="585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33339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⟸</a:t>
            </a:r>
            <a:endParaRPr lang="zh-TW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32240" y="3571921"/>
            <a:ext cx="216024" cy="457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40760" y="3571921"/>
            <a:ext cx="107504" cy="4571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3064" y="3571921"/>
            <a:ext cx="73152" cy="45719"/>
          </a:xfrm>
          <a:prstGeom prst="rect">
            <a:avLst/>
          </a:prstGeom>
          <a:solidFill>
            <a:srgbClr val="F4B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19664" y="2753544"/>
            <a:ext cx="216024" cy="457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28184" y="2753544"/>
            <a:ext cx="107504" cy="4571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90488" y="2753544"/>
            <a:ext cx="73152" cy="45719"/>
          </a:xfrm>
          <a:prstGeom prst="rect">
            <a:avLst/>
          </a:prstGeom>
          <a:solidFill>
            <a:srgbClr val="F4B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7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>
                <a:latin typeface="Lucida Console" panose="020B0609040504020204" pitchFamily="49" charset="0"/>
              </a:rPr>
              <a:t>cat</a:t>
            </a:r>
            <a:r>
              <a:rPr lang="es-ES" altLang="zh-TW" sz="2700" dirty="0">
                <a:latin typeface="Lucida Console" panose="020B0609040504020204" pitchFamily="49" charset="0"/>
              </a:rPr>
              <a:t>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show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underneath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sed "</a:t>
            </a:r>
            <a:r>
              <a:rPr lang="es-ES" altLang="zh-TW" sz="2700" dirty="0" err="1">
                <a:latin typeface="Lucida Console" panose="020B0609040504020204" pitchFamily="49" charset="0"/>
              </a:rPr>
              <a:t>you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now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do"</a:t>
            </a:r>
            <a:r>
              <a:rPr lang="es-ES" altLang="zh-TW" sz="16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latin typeface="Lucida Console" panose="020B0609040504020204" pitchFamily="49" charset="0"/>
              </a:rPr>
              <a:t>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14401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>
                <a:latin typeface="Lucida Console" panose="020B0609040504020204" pitchFamily="49" charset="0"/>
              </a:rPr>
              <a:t>cat</a:t>
            </a:r>
            <a:r>
              <a:rPr lang="es-ES" altLang="zh-TW" sz="2700" dirty="0">
                <a:latin typeface="Lucida Console" panose="020B0609040504020204" pitchFamily="49" charset="0"/>
              </a:rPr>
              <a:t>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show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underneath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  <a:br>
              <a:rPr lang="es-ES" altLang="zh-TW" sz="2700" dirty="0">
                <a:latin typeface="Lucida Console" panose="020B0609040504020204" pitchFamily="49" charset="0"/>
              </a:rPr>
            </a:br>
            <a:r>
              <a:rPr lang="es-ES" altLang="zh-TW" sz="2700" dirty="0">
                <a:latin typeface="Lucida Console" panose="020B0609040504020204" pitchFamily="49" charset="0"/>
              </a:rPr>
              <a:t>  sed "</a:t>
            </a:r>
            <a:r>
              <a:rPr lang="es-ES" altLang="zh-TW" sz="2700" dirty="0" err="1">
                <a:latin typeface="Lucida Console" panose="020B0609040504020204" pitchFamily="49" charset="0"/>
              </a:rPr>
              <a:t>y</a:t>
            </a:r>
            <a:r>
              <a:rPr lang="es-ES" altLang="zh-TW" sz="2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n</a:t>
            </a:r>
            <a:r>
              <a:rPr lang="es-ES" altLang="zh-TW" sz="2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latin typeface="Lucida Console" panose="020B0609040504020204" pitchFamily="49" charset="0"/>
              </a:rPr>
              <a:t>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16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latin typeface="Lucida Console" panose="020B0609040504020204" pitchFamily="49" charset="0"/>
              </a:rPr>
              <a:t>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sed "y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u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n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w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16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latin typeface="Lucida Console" panose="020B0609040504020204" pitchFamily="49" charset="0"/>
              </a:rPr>
              <a:t>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</a:t>
            </a:r>
            <a:r>
              <a:rPr lang="es-ES" altLang="zh-TW" sz="2700" dirty="0"/>
              <a:t># u has 2 </a:t>
            </a:r>
            <a:r>
              <a:rPr lang="es-ES" altLang="zh-TW" sz="2700" dirty="0" err="1"/>
              <a:t>matches</a:t>
            </a:r>
            <a:r>
              <a:rPr lang="es-ES" altLang="zh-TW" sz="2700" dirty="0"/>
              <a:t>. So </a:t>
            </a:r>
            <a:r>
              <a:rPr lang="es-ES" altLang="zh-TW" sz="2700" dirty="0" err="1"/>
              <a:t>we</a:t>
            </a:r>
            <a:r>
              <a:rPr lang="es-ES" altLang="zh-TW" sz="2700" dirty="0"/>
              <a:t> </a:t>
            </a:r>
            <a:r>
              <a:rPr lang="es-ES" altLang="zh-TW" sz="2700" dirty="0" err="1"/>
              <a:t>could</a:t>
            </a:r>
            <a:r>
              <a:rPr lang="es-ES" altLang="zh-TW" sz="2700" dirty="0"/>
              <a:t> </a:t>
            </a:r>
            <a:r>
              <a:rPr lang="es-ES" altLang="zh-TW" sz="2700" dirty="0" err="1"/>
              <a:t>remove</a:t>
            </a:r>
            <a:r>
              <a:rPr lang="es-ES" altLang="zh-TW" sz="2700" dirty="0"/>
              <a:t> </a:t>
            </a:r>
            <a:r>
              <a:rPr lang="es-ES" altLang="zh-TW" sz="2700" dirty="0" err="1"/>
              <a:t>the</a:t>
            </a:r>
            <a:r>
              <a:rPr lang="es-ES" altLang="zh-TW" sz="2700" dirty="0"/>
              <a:t> 2nd </a:t>
            </a:r>
            <a:r>
              <a:rPr lang="es-ES" altLang="zh-TW" sz="2700" dirty="0" err="1"/>
              <a:t>one</a:t>
            </a:r>
            <a:r>
              <a:rPr lang="es-ES" altLang="zh-TW" sz="2700" dirty="0"/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sed "y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u </a:t>
            </a:r>
            <a:r>
              <a:rPr lang="es-ES" altLang="zh-TW" sz="2700" dirty="0" err="1">
                <a:latin typeface="Lucida Console" panose="020B0609040504020204" pitchFamily="49" charset="0"/>
              </a:rPr>
              <a:t>nderstand</a:t>
            </a:r>
            <a:r>
              <a:rPr lang="es-ES" altLang="zh-TW" sz="2700" dirty="0">
                <a:latin typeface="Lucida Console" panose="020B0609040504020204" pitchFamily="49" charset="0"/>
              </a:rPr>
              <a:t> n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w </a:t>
            </a:r>
            <a:r>
              <a:rPr lang="es-ES" altLang="zh-TW" sz="2700" dirty="0" err="1">
                <a:latin typeface="Lucida Console" panose="020B0609040504020204" pitchFamily="49" charset="0"/>
              </a:rPr>
              <a:t>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" 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/>
              <a:t> #</a:t>
            </a:r>
            <a:r>
              <a:rPr lang="es-ES" altLang="zh-TW" sz="2400" dirty="0"/>
              <a:t> </a:t>
            </a:r>
            <a:r>
              <a:rPr lang="es-ES" altLang="zh-TW" sz="2700" dirty="0"/>
              <a:t>1st </a:t>
            </a:r>
            <a:r>
              <a:rPr lang="es-ES" altLang="zh-TW" sz="2700" dirty="0" err="1"/>
              <a:t>matches</a:t>
            </a:r>
            <a:r>
              <a:rPr lang="es-ES" altLang="zh-TW" sz="2700" dirty="0"/>
              <a:t> </a:t>
            </a:r>
            <a:r>
              <a:rPr lang="es-ES" altLang="zh-TW" sz="2700" dirty="0" err="1"/>
              <a:t>for</a:t>
            </a:r>
            <a:r>
              <a:rPr lang="es-ES" altLang="zh-TW" sz="2400" dirty="0"/>
              <a:t> </a:t>
            </a:r>
            <a:r>
              <a:rPr lang="es-ES" altLang="zh-TW" sz="2700" dirty="0"/>
              <a:t>“ ”</a:t>
            </a:r>
            <a:r>
              <a:rPr lang="es-ES" altLang="zh-TW" sz="2400" dirty="0"/>
              <a:t> </a:t>
            </a:r>
            <a:r>
              <a:rPr lang="es-ES" altLang="zh-TW" sz="2700" dirty="0"/>
              <a:t>&amp;</a:t>
            </a:r>
            <a:r>
              <a:rPr lang="es-ES" altLang="zh-TW" sz="2400" dirty="0"/>
              <a:t> </a:t>
            </a:r>
            <a:r>
              <a:rPr lang="es-ES" altLang="zh-TW" sz="2700" dirty="0"/>
              <a:t>“t”</a:t>
            </a:r>
            <a:r>
              <a:rPr lang="es-ES" altLang="zh-TW" sz="2000" dirty="0"/>
              <a:t> </a:t>
            </a:r>
            <a:r>
              <a:rPr lang="es-ES" altLang="zh-TW" sz="2700" dirty="0"/>
              <a:t>are “ ” &amp; “t”. So </a:t>
            </a:r>
            <a:r>
              <a:rPr lang="es-ES" altLang="zh-TW" sz="2700" dirty="0" err="1"/>
              <a:t>remove</a:t>
            </a:r>
            <a:r>
              <a:rPr lang="es-ES" altLang="zh-TW" sz="2700" dirty="0"/>
              <a:t> </a:t>
            </a:r>
            <a:r>
              <a:rPr lang="es-ES" altLang="zh-TW" sz="2700" dirty="0" err="1"/>
              <a:t>them</a:t>
            </a:r>
            <a:r>
              <a:rPr lang="es-ES" altLang="zh-TW" sz="2700" spc="-2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sed "y/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undersandn</a:t>
            </a:r>
            <a:r>
              <a:rPr lang="es-ES" altLang="zh-TW" sz="2700" dirty="0">
                <a:latin typeface="Lucida Console" panose="020B0609040504020204" pitchFamily="49" charset="0"/>
              </a:rPr>
              <a:t>/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i'lld</a:t>
            </a:r>
            <a:r>
              <a:rPr lang="es-ES" altLang="zh-TW" sz="2700" dirty="0">
                <a:latin typeface="Lucida Console" panose="020B0609040504020204" pitchFamily="49" charset="0"/>
              </a:rPr>
              <a:t>/" 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sed "y/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undersad</a:t>
            </a:r>
            <a:r>
              <a:rPr lang="es-ES" altLang="zh-TW" sz="2700" dirty="0">
                <a:latin typeface="Lucida Console" panose="020B0609040504020204" pitchFamily="49" charset="0"/>
              </a:rPr>
              <a:t>/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i'l</a:t>
            </a:r>
            <a:r>
              <a:rPr lang="es-ES" altLang="zh-TW" sz="2700" dirty="0">
                <a:latin typeface="Lucida Console" panose="020B0609040504020204" pitchFamily="49" charset="0"/>
              </a:rPr>
              <a:t>/" 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35896" y="3401616"/>
            <a:ext cx="5328592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483768" y="4946882"/>
            <a:ext cx="2376264" cy="542966"/>
          </a:xfrm>
          <a:prstGeom prst="arc">
            <a:avLst>
              <a:gd name="adj1" fmla="val 10968842"/>
              <a:gd name="adj2" fmla="val 2141995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Arc 6"/>
          <p:cNvSpPr/>
          <p:nvPr/>
        </p:nvSpPr>
        <p:spPr bwMode="auto">
          <a:xfrm flipV="1">
            <a:off x="2238338" y="2551642"/>
            <a:ext cx="3015274" cy="648072"/>
          </a:xfrm>
          <a:prstGeom prst="arc">
            <a:avLst>
              <a:gd name="adj1" fmla="val 10878581"/>
              <a:gd name="adj2" fmla="val 2155247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Arc 9"/>
          <p:cNvSpPr/>
          <p:nvPr/>
        </p:nvSpPr>
        <p:spPr bwMode="auto">
          <a:xfrm flipV="1">
            <a:off x="4139952" y="5057800"/>
            <a:ext cx="2163257" cy="542966"/>
          </a:xfrm>
          <a:prstGeom prst="arc">
            <a:avLst>
              <a:gd name="adj1" fmla="val 10968842"/>
              <a:gd name="adj2" fmla="val 215225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Arc 10"/>
          <p:cNvSpPr/>
          <p:nvPr/>
        </p:nvSpPr>
        <p:spPr bwMode="auto">
          <a:xfrm flipV="1">
            <a:off x="3740728" y="5057800"/>
            <a:ext cx="2199424" cy="542966"/>
          </a:xfrm>
          <a:prstGeom prst="arc">
            <a:avLst>
              <a:gd name="adj1" fmla="val 10968842"/>
              <a:gd name="adj2" fmla="val 215225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Arc 11"/>
          <p:cNvSpPr/>
          <p:nvPr/>
        </p:nvSpPr>
        <p:spPr bwMode="auto">
          <a:xfrm>
            <a:off x="2642190" y="2403184"/>
            <a:ext cx="3009929" cy="638392"/>
          </a:xfrm>
          <a:prstGeom prst="arc">
            <a:avLst>
              <a:gd name="adj1" fmla="val 10878581"/>
              <a:gd name="adj2" fmla="val 21557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2411760" y="3689648"/>
            <a:ext cx="2912718" cy="648072"/>
          </a:xfrm>
          <a:prstGeom prst="arc">
            <a:avLst>
              <a:gd name="adj1" fmla="val 10878581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Arc 12"/>
          <p:cNvSpPr/>
          <p:nvPr/>
        </p:nvSpPr>
        <p:spPr bwMode="auto">
          <a:xfrm rot="60000" flipV="1">
            <a:off x="3724862" y="3817425"/>
            <a:ext cx="2811461" cy="606590"/>
          </a:xfrm>
          <a:prstGeom prst="arc">
            <a:avLst>
              <a:gd name="adj1" fmla="val 10958667"/>
              <a:gd name="adj2" fmla="val 36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7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7" grpId="0" animBg="1"/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>
                <a:latin typeface="Lucida Console" panose="020B0609040504020204" pitchFamily="49" charset="0"/>
              </a:rPr>
              <a:t>cat</a:t>
            </a:r>
            <a:r>
              <a:rPr lang="es-ES" altLang="zh-TW" sz="2700" dirty="0">
                <a:latin typeface="Lucida Console" panose="020B0609040504020204" pitchFamily="49" charset="0"/>
              </a:rPr>
              <a:t>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b="1" dirty="0">
                <a:solidFill>
                  <a:srgbClr val="D657E3"/>
                </a:solidFill>
                <a:latin typeface="Lucida Console" panose="020B0609040504020204" pitchFamily="49" charset="0"/>
              </a:rPr>
              <a:t>s</a:t>
            </a:r>
            <a:r>
              <a:rPr lang="es-ES" altLang="zh-TW" sz="2700" dirty="0">
                <a:latin typeface="Lucida Console" panose="020B0609040504020204" pitchFamily="49" charset="0"/>
              </a:rPr>
              <a:t>how 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latin typeface="Lucida Console" panose="020B0609040504020204" pitchFamily="49" charset="0"/>
              </a:rPr>
              <a:t>r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dirty="0" err="1">
                <a:latin typeface="Lucida Console" panose="020B0609040504020204" pitchFamily="49" charset="0"/>
              </a:rPr>
              <a:t>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  <a:br>
              <a:rPr lang="es-ES" altLang="zh-TW" sz="2700" dirty="0">
                <a:latin typeface="Lucida Console" panose="020B0609040504020204" pitchFamily="49" charset="0"/>
              </a:rPr>
            </a:b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"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you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do"</a:t>
            </a:r>
            <a:r>
              <a:rPr lang="es-ES" altLang="zh-TW" sz="16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sed "y/u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n/w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d/"</a:t>
            </a:r>
            <a:r>
              <a:rPr lang="es-ES" altLang="zh-TW" sz="16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# u has 2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matches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. So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we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remove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2nd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one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"y/u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n/w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d/" 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#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1st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matches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“ ”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&amp;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“t”</a:t>
            </a:r>
            <a:r>
              <a:rPr lang="es-ES" altLang="zh-TW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are “ ” &amp; “t”. So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remove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them</a:t>
            </a:r>
            <a:r>
              <a:rPr lang="es-ES" altLang="zh-TW" sz="2700" spc="-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es-ES" altLang="zh-TW" sz="27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"y/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undersandn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i'lld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/" 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 sed "y/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latin typeface="Lucida Console" panose="020B0609040504020204" pitchFamily="49" charset="0"/>
              </a:rPr>
              <a:t>r</a:t>
            </a:r>
            <a:r>
              <a:rPr lang="es-ES" altLang="zh-TW" sz="2700" b="1" dirty="0" err="1">
                <a:solidFill>
                  <a:srgbClr val="D657E3"/>
                </a:solidFill>
                <a:latin typeface="Lucida Console" panose="020B0609040504020204" pitchFamily="49" charset="0"/>
              </a:rPr>
              <a:t>s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dirty="0">
                <a:latin typeface="Lucida Console" panose="020B0609040504020204" pitchFamily="49" charset="0"/>
              </a:rPr>
              <a:t>/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>
                <a:solidFill>
                  <a:srgbClr val="D657E3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'</a:t>
            </a:r>
            <a:r>
              <a:rPr lang="es-ES" altLang="zh-TW" sz="2700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l</a:t>
            </a:r>
            <a:r>
              <a:rPr lang="es-ES" altLang="zh-TW" sz="2700" dirty="0">
                <a:latin typeface="Lucida Console" panose="020B0609040504020204" pitchFamily="49" charset="0"/>
              </a:rPr>
              <a:t>/" &lt;Z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b="1" dirty="0" err="1">
                <a:solidFill>
                  <a:srgbClr val="D657E3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err="1">
                <a:latin typeface="Lucida Console" panose="020B0609040504020204" pitchFamily="49" charset="0"/>
              </a:rPr>
              <a:t>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'</a:t>
            </a:r>
            <a:r>
              <a:rPr lang="es-ES" altLang="zh-TW" sz="2700" dirty="0" err="1">
                <a:latin typeface="Lucida Console" panose="020B0609040504020204" pitchFamily="49" charset="0"/>
              </a:rPr>
              <a:t>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5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\{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\}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*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regula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color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"\([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z]\)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*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egular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268760"/>
            <a:ext cx="8964488" cy="5589240"/>
          </a:xfrm>
        </p:spPr>
        <p:txBody>
          <a:bodyPr/>
          <a:lstStyle/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3200" dirty="0">
                <a:latin typeface="Lucida Console" panose="020B0609040504020204" pitchFamily="49" charset="0"/>
              </a:rPr>
              <a:t>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Allows you to indicate ranges.</a:t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-d 0-9</a:t>
            </a:r>
            <a:r>
              <a:rPr lang="en-US" altLang="zh-TW" dirty="0">
                <a:latin typeface="Lucida Console" panose="020B0609040504020204" pitchFamily="49" charset="0"/>
              </a:rPr>
              <a:t> 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-d 0123456789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Allows you to use padding in the replacement string.</a:t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01</a:t>
            </a:r>
            <a:r>
              <a:rPr lang="en-US" altLang="zh-TW" dirty="0">
                <a:latin typeface="Lucida Console" panose="020B0609040504020204" pitchFamily="49" charset="0"/>
              </a:rPr>
              <a:t> 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0111111111</a:t>
            </a:r>
            <a:endParaRPr lang="en-US" altLang="zh-TW" dirty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Ignores left over characters in the replacement string.</a:t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a-z</a:t>
            </a:r>
            <a:r>
              <a:rPr lang="en-US" altLang="zh-TW" dirty="0">
                <a:latin typeface="Lucida Console" panose="020B0609040504020204" pitchFamily="49" charset="0"/>
              </a:rPr>
              <a:t> 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a-j</a:t>
            </a:r>
            <a:endParaRPr lang="en-US" altLang="zh-TW" dirty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TW" dirty="0"/>
              <a:t>Uses the last match in the replacement string.</a:t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banana 123456</a:t>
            </a:r>
            <a:r>
              <a:rPr lang="en-US" altLang="zh-TW" dirty="0">
                <a:latin typeface="Lucida Console" panose="020B0609040504020204" pitchFamily="49" charset="0"/>
              </a:rPr>
              <a:t> 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bna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156</a:t>
            </a:r>
            <a:endParaRPr lang="en-US" altLang="zh-TW" dirty="0">
              <a:solidFill>
                <a:srgbClr val="FF3300"/>
              </a:solidFill>
            </a:endParaRPr>
          </a:p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3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y</a:t>
            </a:r>
            <a:r>
              <a:rPr lang="en-US" altLang="zh-TW" sz="3200" dirty="0">
                <a:latin typeface="Lucida Console" panose="020B0609040504020204" pitchFamily="49" charset="0"/>
              </a:rPr>
              <a:t>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Disallows ranges.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Requires the replacement string to have same size.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Uses the first match in the replacement string.</a:t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00B050"/>
                </a:solidFill>
              </a:rPr>
              <a:t>sed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y/banana/123456/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 y/ban/123/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y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8256" y="242392"/>
            <a:ext cx="8458200" cy="80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i="1" kern="0" dirty="0">
                <a:solidFill>
                  <a:srgbClr val="000000"/>
                </a:solidFill>
              </a:rPr>
              <a:t> </a:t>
            </a:r>
            <a:br>
              <a:rPr lang="en-US" altLang="zh-TW" sz="4800" b="0" i="1" kern="0" dirty="0">
                <a:solidFill>
                  <a:srgbClr val="000000"/>
                </a:solidFill>
              </a:rPr>
            </a:br>
            <a:r>
              <a:rPr lang="en-US" altLang="zh-TW" b="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summary vs. </a:t>
            </a:r>
            <a:r>
              <a:rPr lang="en-US" altLang="zh-TW" b="0" i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TW" b="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4800" b="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4583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483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  	line, </a:t>
            </a:r>
            <a:r>
              <a:rPr lang="en-US" altLang="zh-TW" sz="2800" u="sng" dirty="0"/>
              <a:t>after printing the old space</a:t>
            </a:r>
            <a:r>
              <a:rPr lang="en-US" altLang="zh-TW" sz="2800" dirty="0"/>
              <a:t>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171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-n </a:t>
            </a:r>
            <a:r>
              <a:rPr lang="en-US" altLang="zh-TW" sz="2800" dirty="0" err="1">
                <a:latin typeface="Lucida Console" panose="020B0609040504020204" pitchFamily="49" charset="0"/>
              </a:rPr>
              <a:t>n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n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tr</a:t>
            </a:r>
            <a:r>
              <a:rPr lang="en-US" altLang="zh-TW" sz="2800" dirty="0">
                <a:latin typeface="Lucida Console" panose="020B0609040504020204" pitchFamily="49" charset="0"/>
              </a:rPr>
              <a:t> '\n' , ;echo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1,2,3,4,5,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2800" dirty="0">
                <a:latin typeface="Lucida Console" panose="020B0609040504020204" pitchFamily="49" charset="0"/>
              </a:rPr>
              <a:t>% seq 5 | sed -n 'n;p' </a:t>
            </a:r>
            <a:r>
              <a:rPr lang="en-US" altLang="zh-TW" sz="2800" dirty="0">
                <a:latin typeface="Lucida Console" panose="020B0609040504020204" pitchFamily="49" charset="0"/>
              </a:rPr>
              <a:t>|</a:t>
            </a:r>
            <a:r>
              <a:rPr lang="en-US" altLang="zh-TW" sz="2800" dirty="0" err="1">
                <a:latin typeface="Lucida Console" panose="020B0609040504020204" pitchFamily="49" charset="0"/>
              </a:rPr>
              <a:t>tr</a:t>
            </a:r>
            <a:r>
              <a:rPr lang="en-US" altLang="zh-TW" sz="2800" dirty="0">
                <a:latin typeface="Lucida Console" panose="020B0609040504020204" pitchFamily="49" charset="0"/>
              </a:rPr>
              <a:t> '\n' , ;echo</a:t>
            </a:r>
            <a:endParaRPr lang="pt-BR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2,4,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'</a:t>
            </a:r>
            <a:r>
              <a:rPr lang="en-US" altLang="zh-TW" sz="2800" dirty="0" err="1">
                <a:latin typeface="Lucida Console" panose="020B0609040504020204" pitchFamily="49" charset="0"/>
              </a:rPr>
              <a:t>n;p</a:t>
            </a:r>
            <a:r>
              <a:rPr lang="en-US" altLang="zh-TW" sz="2800" dirty="0">
                <a:latin typeface="Lucida Console" panose="020B0609040504020204" pitchFamily="49" charset="0"/>
              </a:rPr>
              <a:t>'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tr</a:t>
            </a:r>
            <a:r>
              <a:rPr lang="en-US" altLang="zh-TW" sz="2800" dirty="0">
                <a:latin typeface="Lucida Console" panose="020B0609040504020204" pitchFamily="49" charset="0"/>
              </a:rPr>
              <a:t> '\n' , ;echo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1,2,2,3,4,4,5,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>
                <a:solidFill>
                  <a:srgbClr val="333399"/>
                </a:solidFill>
              </a:rPr>
              <a:t>The n</a:t>
            </a:r>
          </a:p>
        </p:txBody>
      </p:sp>
    </p:spTree>
    <p:extLst>
      <p:ext uri="{BB962C8B-B14F-4D97-AF65-F5344CB8AC3E}">
        <p14:creationId xmlns:p14="http://schemas.microsoft.com/office/powerpoint/2010/main" val="187712349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  	line, </a:t>
            </a:r>
            <a:r>
              <a:rPr lang="en-US" altLang="zh-TW" sz="2800" u="sng" dirty="0"/>
              <a:t>after printing the old space</a:t>
            </a:r>
            <a:r>
              <a:rPr lang="en-US" altLang="zh-TW" sz="2800" dirty="0"/>
              <a:t>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7093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9026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65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212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N;N;c</a:t>
            </a:r>
            <a:r>
              <a:rPr lang="en-US" altLang="zh-TW" dirty="0"/>
              <a:t> It had 3'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4857328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189040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07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</a:rPr>
              <a:t> immediately jumped to step 3.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67744" y="4365104"/>
            <a:ext cx="2456656" cy="1273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827584" y="188640"/>
            <a:ext cx="7488832" cy="36598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Important Notification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Some people’s version (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Eg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., Ubuntu) of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sed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 treats N-failures differently: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N immediately quits, no step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Therefore, in all our examples that use “N”, these students should substitute “</a:t>
            </a:r>
            <a:r>
              <a:rPr lang="en-US" sz="32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$</a:t>
            </a:r>
            <a:r>
              <a:rPr lang="en-US" sz="320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q;N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4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741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4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</a:t>
            </a:r>
            <a:r>
              <a:rPr lang="en-US" altLang="zh-TW" sz="2400" dirty="0">
                <a:solidFill>
                  <a:srgbClr val="000000"/>
                </a:solidFill>
              </a:rPr>
              <a:t>and</a:t>
            </a:r>
            <a:r>
              <a:rPr lang="en-US" altLang="zh-TW" sz="2400" spc="40" dirty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\</a:t>
            </a:r>
            <a:r>
              <a:rPr lang="en-US" altLang="zh-TW" sz="2400" spc="100" dirty="0">
                <a:solidFill>
                  <a:srgbClr val="000000"/>
                </a:solidFill>
              </a:rPr>
              <a:t>{…</a:t>
            </a:r>
            <a:r>
              <a:rPr lang="en-US" altLang="zh-TW" sz="2400" dirty="0">
                <a:solidFill>
                  <a:srgbClr val="000000"/>
                </a:solidFill>
              </a:rPr>
              <a:t>\}</a:t>
            </a:r>
            <a:r>
              <a:rPr lang="en-US" altLang="zh-TW" sz="2400" spc="40" dirty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o</a:t>
            </a:r>
            <a:r>
              <a:rPr lang="en-US" altLang="zh-TW" sz="2400" dirty="0"/>
              <a:t>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6543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% echo "A B C" | tr " " "\n" | sed '=; d; i no'</a:t>
            </a:r>
          </a:p>
          <a:p>
            <a:pPr eaLnBrk="1" hangingPunct="1">
              <a:buFontTx/>
              <a:buNone/>
            </a:pPr>
            <a:r>
              <a:rPr lang="en-US" altLang="zh-TW"/>
              <a:t>1</a:t>
            </a:r>
          </a:p>
          <a:p>
            <a:pPr eaLnBrk="1" hangingPunct="1">
              <a:buFontTx/>
              <a:buNone/>
            </a:pPr>
            <a:r>
              <a:rPr lang="en-US" altLang="zh-TW"/>
              <a:t>2</a:t>
            </a:r>
          </a:p>
          <a:p>
            <a:pPr eaLnBrk="1" hangingPunct="1">
              <a:buFontTx/>
              <a:buNone/>
            </a:pPr>
            <a:r>
              <a:rPr lang="en-US" altLang="zh-TW"/>
              <a:t>3</a:t>
            </a:r>
          </a:p>
          <a:p>
            <a:pPr eaLnBrk="1" hangingPunct="1">
              <a:buFontTx/>
              <a:buNone/>
            </a:pPr>
            <a:r>
              <a:rPr lang="en-US" altLang="zh-TW"/>
              <a:t>%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15364" name="Rectangular Callout 3"/>
          <p:cNvSpPr>
            <a:spLocks noChangeArrowheads="1"/>
          </p:cNvSpPr>
          <p:nvPr/>
        </p:nvSpPr>
        <p:spPr bwMode="auto">
          <a:xfrm>
            <a:off x="2590800" y="3180109"/>
            <a:ext cx="5105400" cy="2286000"/>
          </a:xfrm>
          <a:prstGeom prst="wedgeRectCallout">
            <a:avLst>
              <a:gd name="adj1" fmla="val 43885"/>
              <a:gd name="adj2" fmla="val -108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Where did the output’s “</a:t>
            </a:r>
            <a:r>
              <a:rPr lang="en-US" altLang="zh-TW" sz="2800" dirty="0" err="1">
                <a:solidFill>
                  <a:srgbClr val="000000"/>
                </a:solidFill>
              </a:rPr>
              <a:t>no”s</a:t>
            </a:r>
            <a:r>
              <a:rPr lang="en-US" altLang="zh-TW" sz="2800" dirty="0">
                <a:solidFill>
                  <a:srgbClr val="000000"/>
                </a:solidFill>
              </a:rPr>
              <a:t> go? 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Well, remember that we’ve said 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that ‘d’ has the side effect that it stops processing the input line.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So the </a:t>
            </a:r>
            <a:r>
              <a:rPr lang="en-US" altLang="zh-TW" sz="2800" dirty="0" err="1">
                <a:solidFill>
                  <a:srgbClr val="000000"/>
                </a:solidFill>
              </a:rPr>
              <a:t>i</a:t>
            </a:r>
            <a:r>
              <a:rPr lang="en-US" altLang="zh-TW" sz="2800" dirty="0">
                <a:solidFill>
                  <a:srgbClr val="000000"/>
                </a:solidFill>
              </a:rPr>
              <a:t> needs to go first.</a:t>
            </a:r>
          </a:p>
        </p:txBody>
      </p:sp>
    </p:spTree>
    <p:extLst>
      <p:ext uri="{BB962C8B-B14F-4D97-AF65-F5344CB8AC3E}">
        <p14:creationId xmlns:p14="http://schemas.microsoft.com/office/powerpoint/2010/main" val="99007224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'=; </a:t>
            </a:r>
            <a:r>
              <a:rPr lang="en-US" altLang="zh-TW" dirty="0" err="1"/>
              <a:t>i</a:t>
            </a:r>
            <a:r>
              <a:rPr lang="en-US" altLang="zh-TW" dirty="0"/>
              <a:t> yes\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d'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6388" name="Rectangular Callout 3"/>
          <p:cNvSpPr>
            <a:spLocks noChangeArrowheads="1"/>
          </p:cNvSpPr>
          <p:nvPr/>
        </p:nvSpPr>
        <p:spPr bwMode="auto">
          <a:xfrm>
            <a:off x="4267200" y="2570509"/>
            <a:ext cx="3962400" cy="1371600"/>
          </a:xfrm>
          <a:prstGeom prst="wedgeRectCallout">
            <a:avLst>
              <a:gd name="adj1" fmla="val 37269"/>
              <a:gd name="adj2" fmla="val -101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And, if ‘</a:t>
            </a:r>
            <a:r>
              <a:rPr lang="en-US" altLang="zh-TW" sz="2800" dirty="0" err="1">
                <a:solidFill>
                  <a:srgbClr val="000000"/>
                </a:solidFill>
              </a:rPr>
              <a:t>i</a:t>
            </a:r>
            <a:r>
              <a:rPr lang="en-US" altLang="zh-TW" sz="2800" dirty="0">
                <a:solidFill>
                  <a:srgbClr val="000000"/>
                </a:solidFill>
              </a:rPr>
              <a:t>’ goes first, then we will need a \ to allow ‘d’ to be a command.</a:t>
            </a:r>
          </a:p>
        </p:txBody>
      </p:sp>
    </p:spTree>
    <p:extLst>
      <p:ext uri="{BB962C8B-B14F-4D97-AF65-F5344CB8AC3E}">
        <p14:creationId xmlns:p14="http://schemas.microsoft.com/office/powerpoint/2010/main" val="378137111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d is useful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So far it looks like it just stops output, the same as -n: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</a:t>
            </a:r>
            <a:r>
              <a:rPr lang="en-US" altLang="zh-TW" dirty="0" err="1"/>
              <a:t>tr</a:t>
            </a:r>
            <a:r>
              <a:rPr lang="en-US" altLang="zh-TW" dirty="0"/>
              <a:t> " " "\n" |</a:t>
            </a:r>
            <a:r>
              <a:rPr lang="en-US" altLang="zh-TW" dirty="0" err="1"/>
              <a:t>sed</a:t>
            </a:r>
            <a:r>
              <a:rPr lang="en-US" altLang="zh-TW" dirty="0"/>
              <a:t> 's/B/</a:t>
            </a:r>
            <a:r>
              <a:rPr lang="en-US" altLang="zh-TW" dirty="0" err="1"/>
              <a:t>b/p</a:t>
            </a:r>
            <a:r>
              <a:rPr lang="en-US" altLang="zh-TW" dirty="0"/>
              <a:t>; d'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</a:t>
            </a:r>
            <a:r>
              <a:rPr lang="en-US" altLang="zh-TW" dirty="0" err="1"/>
              <a:t>tr</a:t>
            </a:r>
            <a:r>
              <a:rPr lang="en-US" altLang="zh-TW" dirty="0"/>
              <a:t> " " "\n" |</a:t>
            </a:r>
            <a:r>
              <a:rPr lang="en-US" altLang="zh-TW" dirty="0" err="1"/>
              <a:t>sed</a:t>
            </a:r>
            <a:r>
              <a:rPr lang="en-US" altLang="zh-TW" dirty="0"/>
              <a:t> -n 's/B/</a:t>
            </a:r>
            <a:r>
              <a:rPr lang="en-US" altLang="zh-TW" dirty="0" err="1"/>
              <a:t>b/p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/>
            <a:r>
              <a:rPr lang="en-US" altLang="zh-TW" dirty="0"/>
              <a:t>But its usefulness is with control flow, as we will see later…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09343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5235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and restart with the resultant 	pattern space, without reading new input.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9141744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3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5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42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&amp; symbol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ten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</a:t>
            </a:r>
            <a:r>
              <a:rPr lang="en-US" altLang="zh-TW" sz="2400" dirty="0">
                <a:solidFill>
                  <a:srgbClr val="7F7F7F"/>
                </a:solidFill>
              </a:rPr>
              <a:t>expression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</a:t>
            </a:r>
            <a:r>
              <a:rPr lang="en-US" altLang="zh-TW" sz="2400" dirty="0">
                <a:solidFill>
                  <a:srgbClr val="7F7F7F"/>
                </a:solidFill>
              </a:rPr>
              <a:t>tend the reach of the “*” and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\</a:t>
            </a:r>
            <a:r>
              <a:rPr lang="en-US" altLang="zh-TW" sz="2400" spc="100" dirty="0">
                <a:solidFill>
                  <a:srgbClr val="7F7F7F"/>
                </a:solidFill>
              </a:rPr>
              <a:t>{…</a:t>
            </a:r>
            <a:r>
              <a:rPr lang="en-US" altLang="zh-TW" sz="2400" dirty="0">
                <a:solidFill>
                  <a:srgbClr val="7F7F7F"/>
                </a:solidFill>
              </a:rPr>
              <a:t>\}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F7F7F"/>
                </a:solidFill>
              </a:rPr>
              <a:t>	Another re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2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</a:t>
            </a:r>
            <a:r>
              <a:rPr lang="en-US" altLang="zh-TW" sz="2400" dirty="0">
                <a:solidFill>
                  <a:srgbClr val="7F7F7F"/>
                </a:solidFill>
              </a:rPr>
              <a:t>and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\</a:t>
            </a:r>
            <a:r>
              <a:rPr lang="en-US" altLang="zh-TW" sz="2400" spc="100" dirty="0">
                <a:solidFill>
                  <a:srgbClr val="7F7F7F"/>
                </a:solidFill>
              </a:rPr>
              <a:t>{…</a:t>
            </a:r>
            <a:r>
              <a:rPr lang="en-US" altLang="zh-TW" sz="2400" dirty="0">
                <a:solidFill>
                  <a:srgbClr val="7F7F7F"/>
                </a:solidFill>
              </a:rPr>
              <a:t>\}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o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0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</a:t>
            </a:r>
            <a:r>
              <a:rPr lang="en-US" altLang="zh-TW" sz="2400" dirty="0">
                <a:solidFill>
                  <a:srgbClr val="7F7F7F"/>
                </a:solidFill>
              </a:rPr>
              <a:t>and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\</a:t>
            </a:r>
            <a:r>
              <a:rPr lang="en-US" altLang="zh-TW" sz="2400" spc="100" dirty="0">
                <a:solidFill>
                  <a:srgbClr val="7F7F7F"/>
                </a:solidFill>
              </a:rPr>
              <a:t>{…</a:t>
            </a:r>
            <a:r>
              <a:rPr lang="en-US" altLang="zh-TW" sz="2400" dirty="0">
                <a:solidFill>
                  <a:srgbClr val="7F7F7F"/>
                </a:solidFill>
              </a:rPr>
              <a:t>\}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o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0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pl-PL" altLang="zh-TW" sz="2400" dirty="0">
                <a:latin typeface="Lucida Console" panose="020B0609040504020204" pitchFamily="49" charset="0"/>
              </a:rPr>
              <a:t> 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93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4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4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3-6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–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-e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"\&lt;\([a-z]\)\([a-z]\)[a-z]\2\1\&gt;</a:t>
            </a:r>
            <a:r>
              <a:rPr lang="en-US" altLang="zh-TW" sz="2400" dirty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"\&lt;\([a-z]\)\([a-z]\)\([a-z]\)\3\2\1\&gt;"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br>
              <a:rPr lang="en-US" altLang="zh-TW" sz="2400" dirty="0">
                <a:latin typeface="Lucida Console" panose="020B0609040504020204" pitchFamily="49" charset="0"/>
              </a:rPr>
            </a:b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slides 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13-23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/>
              <a:t>	Note: Here, the “\2” was not used in the replacement string, because the second “\(”, “\)”  pair was used for finding any number of not-p-starting words.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5001" y="271628"/>
            <a:ext cx="2586313" cy="921372"/>
            <a:chOff x="-645001" y="271628"/>
            <a:chExt cx="2586313" cy="921372"/>
          </a:xfrm>
        </p:grpSpPr>
        <p:sp>
          <p:nvSpPr>
            <p:cNvPr id="6" name="Trapezoid 5"/>
            <p:cNvSpPr>
              <a:spLocks noChangeAspect="1"/>
            </p:cNvSpPr>
            <p:nvPr/>
          </p:nvSpPr>
          <p:spPr bwMode="auto">
            <a:xfrm rot="18900000">
              <a:off x="-645001" y="271628"/>
              <a:ext cx="2586313" cy="75305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 rot="18900000">
              <a:off x="-203913" y="335083"/>
              <a:ext cx="1938149" cy="8579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ma</a:t>
              </a:r>
              <a:r>
                <a:rPr kumimoji="1" lang="en-US" altLang="zh-TW" sz="2400" b="0" i="0" u="none" strike="noStrike" kern="1200" cap="none" spc="-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k</a:t>
              </a:r>
              <a:r>
                <a:rPr kumimoji="1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e</a:t>
              </a:r>
              <a:r>
                <a:rPr kumimoji="1" lang="en-US" altLang="zh-TW" sz="2400" b="0" i="0" u="none" strike="noStrike" kern="1200" cap="none" spc="-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 </a:t>
              </a:r>
              <a:r>
                <a:rPr kumimoji="1" lang="en-US" altLang="zh-TW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mo</a:t>
              </a:r>
              <a:r>
                <a:rPr kumimoji="1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re sense now?</a:t>
              </a:r>
              <a:endPara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2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br>
              <a:rPr lang="en-US" altLang="zh-TW" sz="3800" dirty="0"/>
            </a:br>
            <a:endParaRPr lang="en-US" altLang="zh-TW" sz="38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23622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sedBasedGrep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 but require 2 matches</a:t>
            </a:r>
            <a:r>
              <a:rPr lang="en-US" altLang="zh-TW" sz="4000" dirty="0"/>
              <a:t>?</a:t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twoMatches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438399"/>
            <a:ext cx="8839200" cy="387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ounded Rectangular Callout 7"/>
          <p:cNvSpPr>
            <a:spLocks noChangeArrowheads="1"/>
          </p:cNvSpPr>
          <p:nvPr/>
        </p:nvSpPr>
        <p:spPr bwMode="auto">
          <a:xfrm>
            <a:off x="4419600" y="1676400"/>
            <a:ext cx="4267200" cy="1524000"/>
          </a:xfrm>
          <a:prstGeom prst="wedgeRoundRectCallout">
            <a:avLst>
              <a:gd name="adj1" fmla="val -55944"/>
              <a:gd name="adj2" fmla="val 10959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Notice that there can be more than one flag.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Here we have both "2" and "p".</a:t>
            </a:r>
          </a:p>
        </p:txBody>
      </p:sp>
    </p:spTree>
    <p:extLst>
      <p:ext uri="{BB962C8B-B14F-4D97-AF65-F5344CB8AC3E}">
        <p14:creationId xmlns:p14="http://schemas.microsoft.com/office/powerpoint/2010/main" val="28639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41236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OR…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grep but require 2 matches</a:t>
            </a:r>
            <a:r>
              <a:rPr lang="en-US" altLang="zh-TW" sz="4000" dirty="0"/>
              <a:t>?</a:t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twoMatchesVersion2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90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's/^\(.*\)\/\/\(.*\)/\1\#\2/'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Note:	</a:t>
            </a:r>
            <a:r>
              <a:rPr kumimoji="1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You don’t have to use a “/” </a:t>
            </a:r>
            <a:r>
              <a:rPr kumimoji="1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362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Using different separators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's:^\(.*\)//\(.*\):\1\#\2:'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's,^\(.*\)//\(.*\),\1\#\2,'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 ^\(.*\)//\(.*\) \1\#\2 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</a:t>
            </a:r>
            <a:r>
              <a:rPr lang="en-US" altLang="zh-TW" sz="3000" dirty="0" err="1">
                <a:solidFill>
                  <a:srgbClr val="0033CC"/>
                </a:solidFill>
              </a:rPr>
              <a:t>ss</a:t>
            </a:r>
            <a:r>
              <a:rPr lang="en-US" altLang="zh-TW" sz="3000" dirty="0">
                <a:solidFill>
                  <a:srgbClr val="0033CC"/>
                </a:solidFill>
              </a:rPr>
              <a:t>^\(.*\)//\(.*\)s\1\#\2s'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Note:	</a:t>
            </a:r>
            <a:r>
              <a:rPr kumimoji="1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You don’t have to use a “/” </a:t>
            </a:r>
            <a:r>
              <a:rPr kumimoji="1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251290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 | sed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 | sed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0033CC"/>
                </a:solidFill>
              </a:rPr>
              <a:t>*the\),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963488" cy="63093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br>
              <a:rPr lang="en-US" altLang="zh-TW" dirty="0"/>
            </a:br>
            <a:endParaRPr lang="en-US" altLang="zh-TW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64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 | sed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 | sed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spc="50" dirty="0">
                <a:solidFill>
                  <a:srgbClr val="FF66FF"/>
                </a:solidFill>
              </a:rPr>
              <a:t>al</a:t>
            </a:r>
            <a:r>
              <a:rPr lang="en-US" altLang="zh-TW" dirty="0">
                <a:solidFill>
                  <a:srgbClr val="FF66FF"/>
                </a:solidFill>
              </a:rPr>
              <a:t>l 5 o</a:t>
            </a:r>
            <a:r>
              <a:rPr lang="en-US" altLang="zh-TW" spc="200" dirty="0">
                <a:solidFill>
                  <a:srgbClr val="FF66FF"/>
                </a:solidFill>
              </a:rPr>
              <a:t>f </a:t>
            </a:r>
            <a:r>
              <a:rPr lang="en-US" altLang="zh-TW" spc="150" dirty="0">
                <a:solidFill>
                  <a:srgbClr val="FF66FF"/>
                </a:solidFill>
              </a:rPr>
              <a:t>t</a:t>
            </a:r>
            <a:r>
              <a:rPr lang="en-US" altLang="zh-TW" dirty="0">
                <a:solidFill>
                  <a:srgbClr val="FF66FF"/>
                </a:solidFill>
              </a:rPr>
              <a:t>hose words</a:t>
            </a:r>
            <a:r>
              <a:rPr lang="en-US" altLang="zh-TW" dirty="0"/>
              <a:t>, </a:t>
            </a:r>
            <a:r>
              <a:rPr lang="en-US" altLang="zh-TW" spc="100" dirty="0"/>
              <a:t>t</a:t>
            </a:r>
            <a:r>
              <a:rPr lang="en-US" altLang="zh-TW" dirty="0"/>
              <a:t>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“\([a-z]*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Since the “*”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the left of the “\)” and </a:t>
            </a:r>
            <a:br>
              <a:rPr lang="en-US" altLang="zh-TW" dirty="0"/>
            </a:br>
            <a:r>
              <a:rPr lang="en-US" altLang="zh-TW" dirty="0"/>
              <a:t>to the right of it,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66FF"/>
                </a:solidFill>
              </a:rPr>
              <a:t>\(\([a-z]* \)*\)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66FF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    </a:t>
            </a:r>
            <a:r>
              <a:rPr lang="en-US" altLang="zh-TW" dirty="0">
                <a:solidFill>
                  <a:srgbClr val="FF66FF"/>
                </a:solidFill>
              </a:rPr>
              <a:t>[quick brown fox jumped 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762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53340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15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 | sed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s | sed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spc="50" dirty="0">
                <a:solidFill>
                  <a:srgbClr val="FF66FF"/>
                </a:solidFill>
              </a:rPr>
              <a:t>al</a:t>
            </a:r>
            <a:r>
              <a:rPr lang="en-US" altLang="zh-TW" dirty="0">
                <a:solidFill>
                  <a:srgbClr val="FF66FF"/>
                </a:solidFill>
              </a:rPr>
              <a:t>l 5 o</a:t>
            </a:r>
            <a:r>
              <a:rPr lang="en-US" altLang="zh-TW" spc="200" dirty="0">
                <a:solidFill>
                  <a:srgbClr val="FF66FF"/>
                </a:solidFill>
              </a:rPr>
              <a:t>f </a:t>
            </a:r>
            <a:r>
              <a:rPr lang="en-US" altLang="zh-TW" spc="150" dirty="0">
                <a:solidFill>
                  <a:srgbClr val="FF66FF"/>
                </a:solidFill>
              </a:rPr>
              <a:t>t</a:t>
            </a:r>
            <a:r>
              <a:rPr lang="en-US" altLang="zh-TW" dirty="0">
                <a:solidFill>
                  <a:srgbClr val="FF66FF"/>
                </a:solidFill>
              </a:rPr>
              <a:t>hose words</a:t>
            </a:r>
            <a:r>
              <a:rPr lang="en-US" altLang="zh-TW" dirty="0"/>
              <a:t>, </a:t>
            </a:r>
            <a:r>
              <a:rPr lang="en-US" altLang="zh-TW" spc="100" dirty="0"/>
              <a:t>t</a:t>
            </a:r>
            <a:r>
              <a:rPr lang="en-US" altLang="zh-TW" dirty="0"/>
              <a:t>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“\([a-z]*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Since the “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dirty="0"/>
              <a:t>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9900"/>
                </a:solidFill>
              </a:rPr>
              <a:t>the left of the “\)”</a:t>
            </a:r>
            <a:r>
              <a:rPr lang="en-US" altLang="zh-TW" dirty="0"/>
              <a:t> </a:t>
            </a:r>
            <a:r>
              <a:rPr lang="en-US" altLang="zh-TW" i="1" dirty="0"/>
              <a:t>and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to the right of it</a:t>
            </a:r>
            <a:r>
              <a:rPr lang="en-US" altLang="zh-TW" dirty="0"/>
              <a:t>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 cat f |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's,\(the \(\([a-z]* </a:t>
            </a:r>
            <a:r>
              <a:rPr lang="en-US" altLang="zh-TW" b="1" dirty="0">
                <a:solidFill>
                  <a:srgbClr val="FF0000"/>
                </a:solidFill>
              </a:rPr>
              <a:t>\)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b="1" dirty="0">
                <a:solidFill>
                  <a:srgbClr val="FF9900"/>
                </a:solidFill>
              </a:rPr>
              <a:t>\)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    [quick brown fox jumped over ]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173119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653444" y="5562600"/>
            <a:ext cx="3137756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019800" y="5715000"/>
            <a:ext cx="68580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048000" y="5905500"/>
            <a:ext cx="2438400" cy="40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53340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05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ourier New" pitchFamily="49" charset="0"/>
              </a:rPr>
              <a:t>echo "Amy enjoys hiking and Ben enjoys skiing"\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ourier New" pitchFamily="49" charset="0"/>
              </a:rPr>
              <a:t> | </a:t>
            </a:r>
            <a:r>
              <a:rPr lang="en-US" altLang="zh-TW" sz="2400" dirty="0" err="1">
                <a:latin typeface="Courier New" pitchFamily="49" charset="0"/>
              </a:rPr>
              <a:t>sed</a:t>
            </a:r>
            <a:r>
              <a:rPr lang="en-US" altLang="zh-TW" sz="2400" dirty="0">
                <a:latin typeface="Courier New" pitchFamily="49" charset="0"/>
              </a:rPr>
              <a:t> 's/skiing/hiking/g; s/hiking/biking/g'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1 )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reads in </a:t>
            </a:r>
            <a:r>
              <a:rPr lang="en-US" altLang="zh-TW" sz="2400" dirty="0">
                <a:latin typeface="Courier New" pitchFamily="49" charset="0"/>
              </a:rPr>
              <a:t>"Amy enjoys hiking and Ben enjoys skiing"</a:t>
            </a:r>
            <a:r>
              <a:rPr lang="en-US" altLang="zh-TW" sz="1800" dirty="0">
                <a:latin typeface="Courier New" pitchFamily="49" charset="0"/>
              </a:rPr>
              <a:t> </a:t>
            </a:r>
            <a:r>
              <a:rPr lang="en-US" altLang="zh-TW" sz="2800" dirty="0"/>
              <a:t>and executed  the </a:t>
            </a:r>
            <a:r>
              <a:rPr lang="en-US" altLang="zh-TW" sz="2800" i="1" dirty="0"/>
              <a:t>first</a:t>
            </a:r>
            <a:r>
              <a:rPr lang="en-US" altLang="zh-TW" sz="1400" i="1" dirty="0"/>
              <a:t>  </a:t>
            </a:r>
            <a:r>
              <a:rPr lang="en-US" altLang="zh-TW" sz="2800" dirty="0"/>
              <a:t>‘substitute’ command.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The resulting line – in the pattern space: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	 </a:t>
            </a:r>
            <a:r>
              <a:rPr lang="en-US" altLang="zh-TW" sz="2400" dirty="0">
                <a:latin typeface="Courier New" pitchFamily="49" charset="0"/>
              </a:rPr>
              <a:t>"Amy enjoys hiking and Ben enjoys hiking"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2) Then the second substitute command is executed on the line in the pattern space, and the result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 </a:t>
            </a:r>
            <a:r>
              <a:rPr lang="en-US" altLang="zh-TW" sz="2400" dirty="0">
                <a:latin typeface="Courier New" pitchFamily="49" charset="0"/>
              </a:rPr>
              <a:t>"Amy enjoys biking and Ben enjoys biking"</a:t>
            </a:r>
            <a:r>
              <a:rPr lang="en-US" altLang="zh-TW" sz="28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3) The result is written to standard out.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6456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dirty="0">
                <a:solidFill>
                  <a:srgbClr val="0033CC"/>
                </a:solidFill>
              </a:rPr>
              <a:t>Running multiple </a:t>
            </a:r>
            <a:r>
              <a:rPr lang="en-US" altLang="zh-TW" sz="72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commands using the semicolon:</a:t>
            </a:r>
          </a:p>
        </p:txBody>
      </p:sp>
    </p:spTree>
    <p:extLst>
      <p:ext uri="{BB962C8B-B14F-4D97-AF65-F5344CB8AC3E}">
        <p14:creationId xmlns:p14="http://schemas.microsoft.com/office/powerpoint/2010/main" val="4239941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04775" y="2348880"/>
            <a:ext cx="8859713" cy="57606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915816" y="2996952"/>
            <a:ext cx="4953000" cy="185544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You don’t need the -e flag, because it is assumed, by default.  (I’m just using it he</a:t>
            </a:r>
            <a:r>
              <a:rPr lang="en-US" altLang="zh-TW" sz="2800" dirty="0">
                <a:solidFill>
                  <a:srgbClr val="000000"/>
                </a:solidFill>
              </a:rPr>
              <a:t>r</a:t>
            </a:r>
            <a:r>
              <a:rPr lang="en-US" sz="2800" dirty="0">
                <a:solidFill>
                  <a:srgbClr val="000000"/>
                </a:solidFill>
              </a:rPr>
              <a:t>e to show that you can.)</a:t>
            </a:r>
          </a:p>
        </p:txBody>
      </p:sp>
    </p:spTree>
    <p:extLst>
      <p:ext uri="{BB962C8B-B14F-4D97-AF65-F5344CB8AC3E}">
        <p14:creationId xmlns:p14="http://schemas.microsoft.com/office/powerpoint/2010/main" val="9622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104775" y="2348880"/>
            <a:ext cx="8859713" cy="57606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2915816" y="2996952"/>
            <a:ext cx="4953000" cy="185544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You don’t need the -e flag, because it is assumed, by default.  (I’m just using it he</a:t>
            </a:r>
            <a:r>
              <a:rPr lang="en-US" altLang="zh-TW" sz="2800" dirty="0">
                <a:solidFill>
                  <a:srgbClr val="000000"/>
                </a:solidFill>
              </a:rPr>
              <a:t>r</a:t>
            </a:r>
            <a:r>
              <a:rPr lang="en-US" sz="2800" dirty="0">
                <a:solidFill>
                  <a:srgbClr val="000000"/>
                </a:solidFill>
              </a:rPr>
              <a:t>e to show that you can.)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467544" y="3733800"/>
            <a:ext cx="4942656" cy="1828800"/>
          </a:xfrm>
          <a:prstGeom prst="wedgeRectCallout">
            <a:avLst>
              <a:gd name="adj1" fmla="val 39635"/>
              <a:gd name="adj2" fmla="val -1438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This syntax is correct.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This </a:t>
            </a:r>
            <a:r>
              <a:rPr lang="en-US" sz="2800" dirty="0" err="1">
                <a:solidFill>
                  <a:srgbClr val="000000"/>
                </a:solidFill>
              </a:rPr>
              <a:t>sed</a:t>
            </a:r>
            <a:r>
              <a:rPr lang="en-US" sz="2800" dirty="0">
                <a:solidFill>
                  <a:srgbClr val="000000"/>
                </a:solidFill>
              </a:rPr>
              <a:t> command has 2 subcommands, separated by a semicolon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67544" y="3733800"/>
            <a:ext cx="4942656" cy="1828800"/>
          </a:xfrm>
          <a:prstGeom prst="wedgeRectCallout">
            <a:avLst>
              <a:gd name="adj1" fmla="val 31546"/>
              <a:gd name="adj2" fmla="val -1288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But the output is incorrect.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The user had wanted to </a:t>
            </a:r>
            <a:r>
              <a:rPr lang="en-US" sz="2800" dirty="0">
                <a:solidFill>
                  <a:srgbClr val="FF6699"/>
                </a:solidFill>
              </a:rPr>
              <a:t>substitute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hiking</a:t>
            </a:r>
            <a:r>
              <a:rPr lang="en-US" sz="2800" dirty="0">
                <a:solidFill>
                  <a:srgbClr val="000000"/>
                </a:solidFill>
              </a:rPr>
              <a:t> for </a:t>
            </a:r>
            <a:r>
              <a:rPr lang="en-US" sz="2800" dirty="0">
                <a:solidFill>
                  <a:srgbClr val="00B0F0"/>
                </a:solidFill>
              </a:rPr>
              <a:t>biking</a:t>
            </a:r>
            <a:r>
              <a:rPr lang="en-US" sz="2800" dirty="0">
                <a:solidFill>
                  <a:srgbClr val="000000"/>
                </a:solidFill>
              </a:rPr>
              <a:t>. What went wrong?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483768" y="1988840"/>
            <a:ext cx="1368152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987824" y="1988840"/>
            <a:ext cx="1224136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83568" y="1988840"/>
            <a:ext cx="2016224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019811" y="1412776"/>
            <a:ext cx="2560301" cy="405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Arc 22"/>
          <p:cNvSpPr/>
          <p:nvPr/>
        </p:nvSpPr>
        <p:spPr bwMode="auto">
          <a:xfrm rot="19739047">
            <a:off x="3758031" y="1115674"/>
            <a:ext cx="2124519" cy="817640"/>
          </a:xfrm>
          <a:prstGeom prst="arc">
            <a:avLst>
              <a:gd name="adj1" fmla="val 11604324"/>
              <a:gd name="adj2" fmla="val 927083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6" name="Arc 25"/>
          <p:cNvSpPr/>
          <p:nvPr/>
        </p:nvSpPr>
        <p:spPr bwMode="auto">
          <a:xfrm rot="19739047">
            <a:off x="3758031" y="1115674"/>
            <a:ext cx="2124519" cy="817640"/>
          </a:xfrm>
          <a:prstGeom prst="arc">
            <a:avLst>
              <a:gd name="adj1" fmla="val 1417093"/>
              <a:gd name="adj2" fmla="val 8473571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4" grpId="1" animBg="1"/>
      <p:bldP spid="10" grpId="0" animBg="1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3212976"/>
            <a:ext cx="8859713" cy="48965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762000" y="3733800"/>
            <a:ext cx="4419600" cy="1676400"/>
          </a:xfrm>
          <a:prstGeom prst="wedgeRectCallout">
            <a:avLst>
              <a:gd name="adj1" fmla="val 53384"/>
              <a:gd name="adj2" fmla="val -1076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600" dirty="0">
                <a:solidFill>
                  <a:srgbClr val="000000"/>
                </a:solidFill>
              </a:rPr>
              <a:t>This is wrong because you are already in 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, so you can’t put a UNIX command (such as  “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”) in here</a:t>
            </a:r>
          </a:p>
        </p:txBody>
      </p:sp>
    </p:spTree>
    <p:extLst>
      <p:ext uri="{BB962C8B-B14F-4D97-AF65-F5344CB8AC3E}">
        <p14:creationId xmlns:p14="http://schemas.microsoft.com/office/powerpoint/2010/main" val="30816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zh-TW" altLang="en-US" sz="2400" dirty="0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25606" name="Straight Arrow Connector 6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r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25609" name="Straight Arrow Connector 10"/>
          <p:cNvCxnSpPr>
            <a:cxnSpLocks noChangeShapeType="1"/>
            <a:endCxn id="25608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u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25612" name="Straight Arrow Connector 13"/>
          <p:cNvCxnSpPr>
            <a:cxnSpLocks noChangeShapeType="1"/>
            <a:endCxn id="25611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25615" name="Straight Arrow Connector 16"/>
          <p:cNvCxnSpPr>
            <a:cxnSpLocks noChangeShapeType="1"/>
            <a:endCxn id="25614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n</a:t>
            </a:r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25618" name="Straight Arrow Connector 19"/>
          <p:cNvCxnSpPr>
            <a:cxnSpLocks noChangeShapeType="1"/>
            <a:endCxn id="25617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25621" name="Straight Arrow Connector 22"/>
          <p:cNvCxnSpPr>
            <a:cxnSpLocks noChangeShapeType="1"/>
            <a:endCxn id="25620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n</a:t>
            </a:r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25624" name="Straight Arrow Connector 25"/>
          <p:cNvCxnSpPr>
            <a:cxnSpLocks noChangeShapeType="1"/>
            <a:endCxn id="25623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g</a:t>
            </a:r>
          </a:p>
        </p:txBody>
      </p:sp>
      <p:sp>
        <p:nvSpPr>
          <p:cNvPr id="25626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39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04775" y="3933056"/>
            <a:ext cx="8859713" cy="41764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228600" y="4343400"/>
            <a:ext cx="5334000" cy="1828800"/>
          </a:xfrm>
          <a:prstGeom prst="wedgeRectCallout">
            <a:avLst>
              <a:gd name="adj1" fmla="val 43473"/>
              <a:gd name="adj2" fmla="val -93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</a:rPr>
              <a:t>This is wrong because flags are part of the way UNIX runs sed.  But, at this point, 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 has already begun  running, so you don’t get to add new flags.</a:t>
            </a:r>
          </a:p>
        </p:txBody>
      </p:sp>
    </p:spTree>
    <p:extLst>
      <p:ext uri="{BB962C8B-B14F-4D97-AF65-F5344CB8AC3E}">
        <p14:creationId xmlns:p14="http://schemas.microsoft.com/office/powerpoint/2010/main" val="1249057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 bwMode="auto">
          <a:xfrm>
            <a:off x="1691680" y="990600"/>
            <a:ext cx="6156920" cy="2590800"/>
          </a:xfrm>
          <a:prstGeom prst="wedgeRectCallout">
            <a:avLst>
              <a:gd name="adj1" fmla="val -250"/>
              <a:gd name="adj2" fmla="val 717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000000"/>
                </a:solidFill>
              </a:rPr>
              <a:t>This is wrong because the close quote after the first subcommand has caused the shell to only pass this part into sed.  </a:t>
            </a:r>
            <a:br>
              <a:rPr lang="en-US" altLang="zh-TW" sz="2600" dirty="0">
                <a:solidFill>
                  <a:srgbClr val="000000"/>
                </a:solidFill>
              </a:rPr>
            </a:br>
            <a:r>
              <a:rPr lang="en-US" altLang="zh-TW" sz="2600" dirty="0">
                <a:solidFill>
                  <a:srgbClr val="000000"/>
                </a:solidFill>
              </a:rPr>
              <a:t>So the semicolon is a UNIX command separator – but what follows is not a UNIX command, hence the error.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5013176"/>
            <a:ext cx="8859713" cy="30963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56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33400" y="1447800"/>
            <a:ext cx="5943600" cy="2362200"/>
          </a:xfrm>
          <a:prstGeom prst="wedgeRectCallout">
            <a:avLst>
              <a:gd name="adj1" fmla="val 27182"/>
              <a:gd name="adj2" fmla="val 1065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This works.  But it is not an example of a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multi-command. It’s two different </a:t>
            </a:r>
            <a:r>
              <a:rPr lang="en-US" altLang="zh-TW" sz="2400" dirty="0" err="1">
                <a:solidFill>
                  <a:srgbClr val="000000"/>
                </a:solidFill>
              </a:rPr>
              <a:t>seds</a:t>
            </a:r>
            <a:r>
              <a:rPr lang="en-US" altLang="zh-TW" sz="2400" dirty="0">
                <a:solidFill>
                  <a:srgbClr val="000000"/>
                </a:solidFill>
              </a:rPr>
              <a:t> running through a UNIX pipe.</a:t>
            </a:r>
          </a:p>
          <a:p>
            <a:r>
              <a:rPr lang="en-US" altLang="zh-TW" sz="2400" dirty="0">
                <a:solidFill>
                  <a:srgbClr val="000000"/>
                </a:solidFill>
              </a:rPr>
              <a:t>Though it gets the same output as the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-multi command, in this case, yet it will not in more-complex cases.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775" y="5949280"/>
            <a:ext cx="8859713" cy="21602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416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1000" y="1447800"/>
            <a:ext cx="6096000" cy="2971800"/>
          </a:xfrm>
          <a:prstGeom prst="wedgeRectCallout">
            <a:avLst>
              <a:gd name="adj1" fmla="val 11407"/>
              <a:gd name="adj2" fmla="val 10438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This is probably almost what the user *</a:t>
            </a:r>
            <a:r>
              <a:rPr lang="en-US" altLang="zh-TW" sz="2400" i="1" dirty="0">
                <a:solidFill>
                  <a:srgbClr val="000000"/>
                </a:solidFill>
                <a:latin typeface="Arial" pitchFamily="34" charset="0"/>
              </a:rPr>
              <a:t>meant*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to do. He wanted to switch hiking and biking, but he couldn’t do it with a “;”, because the first command destroyed the word biking, and there was no way to get it back. </a:t>
            </a:r>
            <a:b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He should have done both substitutions together with one pattern, as done here.</a:t>
            </a:r>
          </a:p>
          <a:p>
            <a:endParaRPr lang="en-US" altLang="zh-TW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6669360"/>
            <a:ext cx="8859713" cy="14401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46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41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4196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2672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996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4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1148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477000" y="39624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0570" y="2492895"/>
            <a:ext cx="7620000" cy="1762947"/>
          </a:xfrm>
          <a:prstGeom prst="wedgeRectCallout">
            <a:avLst>
              <a:gd name="adj1" fmla="val -53065"/>
              <a:gd name="adj2" fmla="val 1791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This hangs until you hit Ctrl-C, because the 2nd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is waiting for input from the keyboard.</a:t>
            </a:r>
          </a:p>
          <a:p>
            <a:endParaRPr lang="en-US" altLang="zh-TW" sz="1000" dirty="0">
              <a:solidFill>
                <a:srgbClr val="000000"/>
              </a:solidFill>
            </a:endParaRPr>
          </a:p>
          <a:p>
            <a:r>
              <a:rPr lang="en-US" altLang="zh-TW" sz="2400" dirty="0">
                <a:solidFill>
                  <a:srgbClr val="000000"/>
                </a:solidFill>
              </a:rPr>
              <a:t>The reason is the 2nd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was a separate UNIX command </a:t>
            </a:r>
            <a:r>
              <a:rPr lang="en-US" altLang="zh-TW" sz="2400" dirty="0">
                <a:solidFill>
                  <a:srgbClr val="FFC000"/>
                </a:solidFill>
              </a:rPr>
              <a:t>without piped input</a:t>
            </a:r>
            <a:r>
              <a:rPr lang="en-US" altLang="zh-TW" sz="2400" dirty="0">
                <a:solidFill>
                  <a:srgbClr val="000000"/>
                </a:solidFill>
              </a:rPr>
              <a:t>. (Compare to </a:t>
            </a:r>
            <a:r>
              <a:rPr lang="en-US" altLang="zh-TW" sz="2400" dirty="0">
                <a:solidFill>
                  <a:srgbClr val="3E8BFE"/>
                </a:solidFill>
              </a:rPr>
              <a:t>this</a:t>
            </a:r>
            <a:r>
              <a:rPr lang="en-US" altLang="zh-TW" sz="2400" dirty="0">
                <a:solidFill>
                  <a:srgbClr val="000000"/>
                </a:solidFill>
              </a:rPr>
              <a:t>.)</a:t>
            </a:r>
          </a:p>
          <a:p>
            <a:endParaRPr lang="en-US" altLang="zh-TW" sz="1000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419475" y="4114800"/>
            <a:ext cx="1656581" cy="21945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220072" y="4114800"/>
            <a:ext cx="1799803" cy="610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E8BF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4646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</a:t>
            </a:r>
            <a:r>
              <a:rPr lang="en-US" altLang="zh-TW" sz="2800" dirty="0">
                <a:solidFill>
                  <a:srgbClr val="FF0000"/>
                </a:solidFill>
              </a:rPr>
              <a:t>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05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FF0000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rgbClr val="FF0000"/>
                </a:solidFill>
              </a:rPr>
              <a:t>sed</a:t>
            </a:r>
            <a:r>
              <a:rPr lang="en-US" altLang="zh-TW" sz="2800" dirty="0">
                <a:solidFill>
                  <a:srgbClr val="FF0000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rgbClr val="FF0000"/>
                </a:solidFill>
              </a:rPr>
              <a:t>sed</a:t>
            </a:r>
            <a:r>
              <a:rPr lang="en-US" altLang="zh-TW" sz="2800" i="1" dirty="0">
                <a:solidFill>
                  <a:srgbClr val="FF0000"/>
                </a:solidFill>
              </a:rPr>
              <a:t> script</a:t>
            </a:r>
            <a:r>
              <a:rPr lang="en-US" altLang="zh-TW" sz="2800" dirty="0">
                <a:solidFill>
                  <a:srgbClr val="FF0000"/>
                </a:solidFill>
              </a:rPr>
              <a:t>, as 	the next slides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1656054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20472" y="108244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3"/>
          <p:cNvSpPr>
            <a:spLocks noChangeArrowheads="1"/>
          </p:cNvSpPr>
          <p:nvPr/>
        </p:nvSpPr>
        <p:spPr bwMode="auto">
          <a:xfrm>
            <a:off x="5724128" y="1916832"/>
            <a:ext cx="3312368" cy="1828800"/>
          </a:xfrm>
          <a:prstGeom prst="wedgeRectCallout">
            <a:avLst>
              <a:gd name="adj1" fmla="val -86176"/>
              <a:gd name="adj2" fmla="val -823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Note: the -e was not put here, because it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is the default flag, so it can be skipped</a:t>
            </a:r>
          </a:p>
        </p:txBody>
      </p:sp>
    </p:spTree>
    <p:extLst>
      <p:ext uri="{BB962C8B-B14F-4D97-AF65-F5344CB8AC3E}">
        <p14:creationId xmlns:p14="http://schemas.microsoft.com/office/powerpoint/2010/main" val="27738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zh-TW" altLang="en-US" sz="1800" dirty="0"/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6629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6631" name="Straight Arrow Connector 6"/>
            <p:cNvCxnSpPr>
              <a:cxnSpLocks noChangeShapeType="1"/>
              <a:stCxn id="26629" idx="6"/>
              <a:endCxn id="26630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r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6634" name="Straight Arrow Connector 10"/>
            <p:cNvCxnSpPr>
              <a:cxnSpLocks noChangeShapeType="1"/>
              <a:endCxn id="26633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u</a:t>
              </a: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6637" name="Straight Arrow Connector 13"/>
            <p:cNvCxnSpPr>
              <a:cxnSpLocks noChangeShapeType="1"/>
              <a:endCxn id="26636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6640" name="Straight Arrow Connector 16"/>
            <p:cNvCxnSpPr>
              <a:cxnSpLocks noChangeShapeType="1"/>
              <a:endCxn id="26639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n</a:t>
              </a:r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6643" name="Straight Arrow Connector 19"/>
            <p:cNvCxnSpPr>
              <a:cxnSpLocks noChangeShapeType="1"/>
              <a:endCxn id="26642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6646" name="Straight Arrow Connector 22"/>
            <p:cNvCxnSpPr>
              <a:cxnSpLocks noChangeShapeType="1"/>
              <a:endCxn id="26645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n</a:t>
              </a: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6649" name="Straight Arrow Connector 25"/>
            <p:cNvCxnSpPr>
              <a:cxnSpLocks noChangeShapeType="1"/>
              <a:endCxn id="26648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g</a:t>
              </a:r>
            </a:p>
          </p:txBody>
        </p:sp>
        <p:sp>
          <p:nvSpPr>
            <p:cNvPr id="26651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710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  <a:endParaRPr lang="zh-TW" alt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2000" y="2234576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47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83968" y="281064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s/A/a/;s/B/b/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76056" y="309867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283968" y="281064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s/A/a/;s/B/b/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0" y="396276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076056" y="309867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s/A/a/;s/B/b/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s/A/a/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11960" y="40050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076056" y="48268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4032448" cy="223224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58414" y="1916832"/>
            <a:ext cx="4046034" cy="10801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s/A/a/;s/B/b/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s/A/a/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76056" y="48268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62000" y="515719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4032448" cy="223224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58414" y="1916832"/>
            <a:ext cx="4046034" cy="10801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3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s/A/a/;s/B/b/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s/A/a/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Way3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-f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s/A/a/;s/B/b/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987824" y="515719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4032448" cy="3456384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8414" y="1916832"/>
            <a:ext cx="4046034" cy="28803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s/A/a/;s/B/b/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s/A/a/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Way3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-f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s/A/a/;s/B/b/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0" y="630932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4032448" cy="3456384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8414" y="1916832"/>
            <a:ext cx="4046034" cy="28803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echo ABC&gt;X;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sed 's/A/a/;s/B/b/'</a:t>
            </a:r>
            <a:r>
              <a:rPr lang="pt-BR" altLang="zh-TW" dirty="0">
                <a:latin typeface="Lucida Console" panose="020B0609040504020204" pitchFamily="49" charset="0"/>
              </a:rPr>
              <a:t>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sed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&lt;X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s/A/a/;s/B/b/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s/A/a/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Way3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-f</a:t>
            </a: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s/A/a/;s/B/b/</a:t>
            </a:r>
          </a:p>
        </p:txBody>
      </p:sp>
    </p:spTree>
    <p:extLst>
      <p:ext uri="{BB962C8B-B14F-4D97-AF65-F5344CB8AC3E}">
        <p14:creationId xmlns:p14="http://schemas.microsoft.com/office/powerpoint/2010/main" val="1226984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8288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629400" y="13716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3375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en-US" altLang="zh-TW" sz="1800" dirty="0"/>
          </a:p>
          <a:p>
            <a:pPr>
              <a:buFontTx/>
              <a:buNone/>
            </a:pPr>
            <a:r>
              <a:rPr lang="en-US" altLang="zh-TW" sz="2800" dirty="0"/>
              <a:t>So a problem arises when you need to keep the pattern.</a:t>
            </a:r>
          </a:p>
          <a:p>
            <a:pPr>
              <a:buFontTx/>
              <a:buNone/>
            </a:pPr>
            <a:r>
              <a:rPr lang="en-US" altLang="zh-TW" sz="2800" dirty="0"/>
              <a:t>A pattern can match many things, but strings are fixed.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7652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27653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7654" name="Straight Arrow Connector 6"/>
            <p:cNvCxnSpPr>
              <a:cxnSpLocks noChangeShapeType="1"/>
              <a:stCxn id="27652" idx="6"/>
              <a:endCxn id="27653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r</a:t>
              </a:r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7657" name="Straight Arrow Connector 10"/>
            <p:cNvCxnSpPr>
              <a:cxnSpLocks noChangeShapeType="1"/>
              <a:endCxn id="27656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u</a:t>
              </a:r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7660" name="Straight Arrow Connector 13"/>
            <p:cNvCxnSpPr>
              <a:cxnSpLocks noChangeShapeType="1"/>
              <a:endCxn id="27659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1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27662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7663" name="Straight Arrow Connector 16"/>
            <p:cNvCxnSpPr>
              <a:cxnSpLocks noChangeShapeType="1"/>
              <a:endCxn id="27662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n</a:t>
              </a:r>
            </a:p>
          </p:txBody>
        </p:sp>
        <p:sp>
          <p:nvSpPr>
            <p:cNvPr id="27665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7666" name="Straight Arrow Connector 19"/>
            <p:cNvCxnSpPr>
              <a:cxnSpLocks noChangeShapeType="1"/>
              <a:endCxn id="27665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27668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7669" name="Straight Arrow Connector 22"/>
            <p:cNvCxnSpPr>
              <a:cxnSpLocks noChangeShapeType="1"/>
              <a:endCxn id="27668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0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n</a:t>
              </a:r>
            </a:p>
          </p:txBody>
        </p:sp>
        <p:sp>
          <p:nvSpPr>
            <p:cNvPr id="27671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cxnSp>
          <p:nvCxnSpPr>
            <p:cNvPr id="27672" name="Straight Arrow Connector 25"/>
            <p:cNvCxnSpPr>
              <a:cxnSpLocks noChangeShapeType="1"/>
              <a:endCxn id="27671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Arial" pitchFamily="34" charset="0"/>
                </a:rPr>
                <a:t>g</a:t>
              </a:r>
            </a:p>
          </p:txBody>
        </p:sp>
        <p:sp>
          <p:nvSpPr>
            <p:cNvPr id="27674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22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2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40559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32766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953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11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0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3472" y="4197908"/>
            <a:ext cx="0" cy="3749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4191000" y="4648200"/>
            <a:ext cx="4343400" cy="533400"/>
          </a:xfrm>
          <a:prstGeom prst="wedgeRectCallout">
            <a:avLst>
              <a:gd name="adj1" fmla="val -108013"/>
              <a:gd name="adj2" fmla="val -498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endParaRPr lang="en-US" altLang="zh-TW" sz="3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800475" y="4610100"/>
            <a:ext cx="5038725" cy="571500"/>
          </a:xfrm>
          <a:prstGeom prst="wedgeRectCallout">
            <a:avLst>
              <a:gd name="adj1" fmla="val -91145"/>
              <a:gd name="adj2" fmla="val -21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Is the output the same?</a:t>
            </a:r>
          </a:p>
        </p:txBody>
      </p:sp>
      <p:sp>
        <p:nvSpPr>
          <p:cNvPr id="2" name="Right Triangle 1"/>
          <p:cNvSpPr/>
          <p:nvPr/>
        </p:nvSpPr>
        <p:spPr bwMode="auto">
          <a:xfrm rot="537537">
            <a:off x="4419012" y="4286296"/>
            <a:ext cx="1821671" cy="270131"/>
          </a:xfrm>
          <a:prstGeom prst="rt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2590800" y="5562600"/>
            <a:ext cx="5029200" cy="1005840"/>
          </a:xfrm>
          <a:prstGeom prst="wedgeRectCallout">
            <a:avLst>
              <a:gd name="adj1" fmla="val -90933"/>
              <a:gd name="adj2" fmla="val -2574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How has </a:t>
            </a:r>
            <a:r>
              <a:rPr lang="en-US" altLang="zh-TW" sz="32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 interpreted the “#” symbol?</a:t>
            </a:r>
          </a:p>
        </p:txBody>
      </p:sp>
    </p:spTree>
    <p:extLst>
      <p:ext uri="{BB962C8B-B14F-4D97-AF65-F5344CB8AC3E}">
        <p14:creationId xmlns:p14="http://schemas.microsoft.com/office/powerpoint/2010/main" val="19616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7" grpId="1" animBg="1"/>
      <p:bldP spid="2" grpId="0" animBg="1"/>
      <p:bldP spid="2" grpId="1" animBg="1"/>
      <p:bldP spid="9" grpId="0" animBg="1"/>
      <p:bldP spid="9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46482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267200" y="4178808"/>
            <a:ext cx="0" cy="3931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352800" y="5699760"/>
            <a:ext cx="5029200" cy="100584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27123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5160264"/>
            <a:ext cx="0" cy="3657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352800" y="5699760"/>
            <a:ext cx="5029200" cy="100584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26002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chmod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u+x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;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5660136"/>
            <a:ext cx="8686800" cy="14569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543800" y="513892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3038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chmod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u+x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;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655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41481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sedfileno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691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C1C1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  <a:p>
            <a:pPr marL="0" indent="0" eaLnBrk="1" hangingPunct="1">
              <a:buNone/>
            </a:pPr>
            <a:br>
              <a:rPr lang="en-US" altLang="zh-TW" sz="2800" dirty="0"/>
            </a:br>
            <a:r>
              <a:rPr lang="en-US" altLang="zh-TW" sz="3600" dirty="0">
                <a:solidFill>
                  <a:srgbClr val="FF0000"/>
                </a:solidFill>
              </a:rPr>
              <a:t>A: Because you forgot to say “-f” on line 1.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sedfileno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209800" y="2895600"/>
            <a:ext cx="4267200" cy="2438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39584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Q: “But what about me? I included the -f. 	So 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sedfilenono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fn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sedfilenono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sedfilenono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couldn't open file n: No such file or directory</a:t>
            </a:r>
            <a:endParaRPr lang="en-US" sz="24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7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/>
              <a:t>Let me show you what I mean when I say that there is a problem with using fixed strings…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</a:rPr>
              <a:t>    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276327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94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C1C1"/>
                </a:solidFill>
              </a:rPr>
              <a:t>Q: “But what about me? I included the -f. 	So 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A: Because the “f” must always go at the end of line 1. If you want to use the n flag also, then you must use: “-</a:t>
            </a:r>
            <a:r>
              <a:rPr lang="en-US" altLang="zh-TW" sz="3600" dirty="0" err="1">
                <a:solidFill>
                  <a:srgbClr val="FF0000"/>
                </a:solidFill>
              </a:rPr>
              <a:t>nf</a:t>
            </a:r>
            <a:r>
              <a:rPr lang="en-US" altLang="zh-TW" sz="3600" dirty="0">
                <a:solidFill>
                  <a:srgbClr val="FF0000"/>
                </a:solidFill>
              </a:rPr>
              <a:t>” not “-</a:t>
            </a:r>
            <a:r>
              <a:rPr lang="en-US" altLang="zh-TW" sz="3600" dirty="0" err="1">
                <a:solidFill>
                  <a:srgbClr val="FF0000"/>
                </a:solidFill>
              </a:rPr>
              <a:t>fn</a:t>
            </a:r>
            <a:r>
              <a:rPr lang="en-US" altLang="zh-TW" sz="3600" dirty="0">
                <a:solidFill>
                  <a:srgbClr val="FF0000"/>
                </a:solidFill>
              </a:rPr>
              <a:t>”.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sedfilenono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fn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sedfilenono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sedfilenono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couldn't open file n: No such file or directory</a:t>
            </a:r>
            <a:endParaRPr lang="en-US" sz="24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85800" y="3048000"/>
            <a:ext cx="1600200" cy="2819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960170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715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008000"/>
                </a:solidFill>
              </a:rPr>
              <a:t>See: If you put the n before the f, it works: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971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sedfileyes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nf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sedfileyes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sedfileyes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sed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nf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</a:endParaRPr>
          </a:p>
          <a:p>
            <a:pPr lvl="0"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590800" y="1600200"/>
            <a:ext cx="40386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362200" y="1676400"/>
            <a:ext cx="167640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990600" y="1676400"/>
            <a:ext cx="6400800" cy="2590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551225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800" dirty="0">
                <a:solidFill>
                  <a:srgbClr val="333399"/>
                </a:solidFill>
              </a:rPr>
              <a:t>And now, </a:t>
            </a:r>
            <a:r>
              <a:rPr lang="en-US" sz="4800" dirty="0" err="1">
                <a:solidFill>
                  <a:srgbClr val="333399"/>
                </a:solidFill>
              </a:rPr>
              <a:t>sed</a:t>
            </a:r>
            <a:r>
              <a:rPr lang="en-US" sz="4800" dirty="0">
                <a:solidFill>
                  <a:srgbClr val="333399"/>
                </a:solidFill>
              </a:rPr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75928"/>
            <a:ext cx="8686800" cy="5257800"/>
          </a:xfrm>
        </p:spPr>
        <p:txBody>
          <a:bodyPr/>
          <a:lstStyle/>
          <a:p>
            <a:r>
              <a:rPr lang="en-US" dirty="0"/>
              <a:t>The preceding discussion involved running </a:t>
            </a:r>
            <a:r>
              <a:rPr lang="en-US" dirty="0" err="1"/>
              <a:t>sed</a:t>
            </a:r>
            <a:r>
              <a:rPr lang="en-US" dirty="0"/>
              <a:t> and using flags when invoking sed.</a:t>
            </a:r>
          </a:p>
          <a:p>
            <a:pPr lvl="1"/>
            <a:r>
              <a:rPr lang="en-US" dirty="0"/>
              <a:t>Thus, the phrase “running a </a:t>
            </a:r>
            <a:r>
              <a:rPr lang="en-US" dirty="0" err="1"/>
              <a:t>sed</a:t>
            </a:r>
            <a:r>
              <a:rPr lang="en-US" dirty="0"/>
              <a:t> command” would mean that your shell is parsing UNIX commands and encounters the word “</a:t>
            </a:r>
            <a:r>
              <a:rPr lang="en-US" dirty="0" err="1"/>
              <a:t>sed</a:t>
            </a:r>
            <a:r>
              <a:rPr lang="en-US" dirty="0"/>
              <a:t>”. </a:t>
            </a:r>
          </a:p>
          <a:p>
            <a:r>
              <a:rPr lang="en-US" dirty="0"/>
              <a:t>But now we turn our attention to what happens after </a:t>
            </a:r>
            <a:r>
              <a:rPr lang="en-US" dirty="0" err="1"/>
              <a:t>sed</a:t>
            </a:r>
            <a:r>
              <a:rPr lang="en-US" dirty="0"/>
              <a:t> has already been invoked. </a:t>
            </a:r>
          </a:p>
          <a:p>
            <a:pPr lvl="1"/>
            <a:r>
              <a:rPr lang="en-US" dirty="0"/>
              <a:t>That is, we want to consider the commands </a:t>
            </a:r>
            <a:br>
              <a:rPr lang="en-US" dirty="0"/>
            </a:br>
            <a:r>
              <a:rPr lang="en-US" dirty="0"/>
              <a:t>used </a:t>
            </a:r>
            <a:r>
              <a:rPr lang="en-US" i="1" u="sng" dirty="0"/>
              <a:t>by</a:t>
            </a:r>
            <a:r>
              <a:rPr lang="en-US" dirty="0"/>
              <a:t> sed.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., “s” (which we’ve been using) is a </a:t>
            </a:r>
            <a:r>
              <a:rPr lang="en-US" dirty="0" err="1"/>
              <a:t>sed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688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344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/>
              <a:t>y,</a:t>
            </a:r>
            <a:r>
              <a:rPr lang="en-US" altLang="zh-TW" sz="2000" spc="-20" dirty="0"/>
              <a:t> </a:t>
            </a:r>
            <a:r>
              <a:rPr lang="en-US" altLang="zh-TW" spc="-20" dirty="0"/>
              <a:t>z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</p:txBody>
      </p:sp>
    </p:spTree>
    <p:extLst>
      <p:ext uri="{BB962C8B-B14F-4D97-AF65-F5344CB8AC3E}">
        <p14:creationId xmlns:p14="http://schemas.microsoft.com/office/powerpoint/2010/main" val="38998299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/>
              <a:t>y,</a:t>
            </a:r>
            <a:r>
              <a:rPr lang="en-US" sz="2000" spc="-20" dirty="0"/>
              <a:t> </a:t>
            </a:r>
            <a:r>
              <a:rPr lang="en-US" spc="-20" dirty="0"/>
              <a:t>z,</a:t>
            </a:r>
            <a:r>
              <a:rPr lang="en-US" sz="2000" spc="-20" dirty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command names are all 1-character long</a:t>
            </a:r>
          </a:p>
        </p:txBody>
      </p:sp>
    </p:spTree>
    <p:extLst>
      <p:ext uri="{BB962C8B-B14F-4D97-AF65-F5344CB8AC3E}">
        <p14:creationId xmlns:p14="http://schemas.microsoft.com/office/powerpoint/2010/main" val="37704023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/>
              <a:t>y,</a:t>
            </a:r>
            <a:r>
              <a:rPr lang="en-US" sz="2000" spc="-20" dirty="0"/>
              <a:t> </a:t>
            </a:r>
            <a:r>
              <a:rPr lang="en-US" spc="-20" dirty="0"/>
              <a:t>z,</a:t>
            </a:r>
            <a:r>
              <a:rPr lang="en-US" sz="2000" spc="-20" dirty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command names are all 1-character long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But, in many cases, other characters (arguments) must follow that one-character command</a:t>
            </a:r>
          </a:p>
          <a:p>
            <a:pPr lvl="3">
              <a:spcBef>
                <a:spcPts val="0"/>
              </a:spcBef>
            </a:pPr>
            <a:r>
              <a:rPr lang="en-US" sz="2400" dirty="0" err="1"/>
              <a:t>E</a:t>
            </a:r>
            <a:r>
              <a:rPr lang="en-US" sz="2400" spc="-200" dirty="0" err="1"/>
              <a:t>g</a:t>
            </a:r>
            <a:r>
              <a:rPr lang="en-US" sz="2400" dirty="0"/>
              <a:t>,</a:t>
            </a:r>
            <a:r>
              <a:rPr lang="en-US" dirty="0"/>
              <a:t> </a:t>
            </a:r>
            <a:r>
              <a:rPr lang="en-US" sz="2400" dirty="0"/>
              <a:t>consider the s</a:t>
            </a:r>
            <a:r>
              <a:rPr lang="en-US" sz="2400" spc="-200" dirty="0"/>
              <a:t>/</a:t>
            </a:r>
            <a:r>
              <a:rPr lang="en-US" sz="2400" dirty="0"/>
              <a:t>...</a:t>
            </a:r>
            <a:r>
              <a:rPr lang="en-US" altLang="zh-TW" sz="2400" spc="-200" dirty="0"/>
              <a:t>/</a:t>
            </a:r>
            <a:r>
              <a:rPr lang="en-US" altLang="zh-TW" sz="2400" dirty="0"/>
              <a:t>...</a:t>
            </a:r>
            <a:r>
              <a:rPr lang="en-US" altLang="zh-TW" sz="2400" spc="-200" dirty="0"/>
              <a:t>/</a:t>
            </a:r>
            <a:r>
              <a:rPr lang="en-US" altLang="zh-TW" sz="2400" dirty="0"/>
              <a:t>...</a:t>
            </a:r>
            <a:r>
              <a:rPr lang="en-US" sz="2400" dirty="0"/>
              <a:t> command and arguments.</a:t>
            </a:r>
            <a:endParaRPr lang="en-US" dirty="0"/>
          </a:p>
          <a:p>
            <a:pPr lvl="2"/>
            <a:r>
              <a:rPr lang="en-US" dirty="0"/>
              <a:t>The only technical exception is “</a:t>
            </a:r>
            <a:r>
              <a:rPr lang="en-US" i="1" dirty="0"/>
              <a:t>a number</a:t>
            </a:r>
            <a:r>
              <a:rPr lang="en-US" dirty="0"/>
              <a:t>”</a:t>
            </a:r>
          </a:p>
          <a:p>
            <a:pPr lvl="3">
              <a:spcBef>
                <a:spcPts val="0"/>
              </a:spcBef>
            </a:pPr>
            <a:r>
              <a:rPr lang="en-US" sz="2400" dirty="0"/>
              <a:t>But, even here, the first character (</a:t>
            </a:r>
            <a:r>
              <a:rPr lang="en-US" sz="2400" i="1" dirty="0"/>
              <a:t>i.e.</a:t>
            </a:r>
            <a:r>
              <a:rPr lang="en-US" sz="2400" dirty="0"/>
              <a:t>, a digit) is a unique distinguisher from all other commands</a:t>
            </a:r>
          </a:p>
        </p:txBody>
      </p:sp>
    </p:spTree>
    <p:extLst>
      <p:ext uri="{BB962C8B-B14F-4D97-AF65-F5344CB8AC3E}">
        <p14:creationId xmlns:p14="http://schemas.microsoft.com/office/powerpoint/2010/main" val="495903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31126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000000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23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;,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\n,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{,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},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13819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;,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\n,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{,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},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38835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/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2230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Q: OK. Now that the # has been talked about, what about all of these other commands?</a:t>
            </a:r>
          </a:p>
        </p:txBody>
      </p:sp>
    </p:spTree>
    <p:extLst>
      <p:ext uri="{BB962C8B-B14F-4D97-AF65-F5344CB8AC3E}">
        <p14:creationId xmlns:p14="http://schemas.microsoft.com/office/powerpoint/2010/main" val="135896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8"/>
          <p:cNvSpPr>
            <a:spLocks noChangeArrowheads="1"/>
          </p:cNvSpPr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% </a:t>
            </a:r>
            <a:r>
              <a:rPr lang="en-US" altLang="zh-TW" sz="2800" spc="100" dirty="0">
                <a:solidFill>
                  <a:schemeClr val="bg1"/>
                </a:solidFill>
              </a:rPr>
              <a:t>ech</a:t>
            </a:r>
            <a:r>
              <a:rPr lang="en-US" altLang="zh-TW" sz="2800" dirty="0">
                <a:solidFill>
                  <a:schemeClr val="bg1"/>
                </a:solidFill>
              </a:rPr>
              <a:t>o </a:t>
            </a:r>
            <a:r>
              <a:rPr lang="en-US" altLang="zh-TW" b="1" spc="-200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chemeClr val="bg1"/>
                </a:solidFill>
              </a:rPr>
              <a:t>Hello</a:t>
            </a:r>
            <a:r>
              <a:rPr lang="en-US" altLang="zh-TW" sz="2800" dirty="0">
                <a:solidFill>
                  <a:schemeClr val="bg1"/>
                </a:solidFill>
              </a:rPr>
              <a:t>! %$</a:t>
            </a:r>
            <a:r>
              <a:rPr lang="en-US" altLang="zh-TW" sz="2800" spc="-200" dirty="0">
                <a:solidFill>
                  <a:schemeClr val="bg1"/>
                </a:solidFill>
              </a:rPr>
              <a:t>%</a:t>
            </a:r>
            <a:r>
              <a:rPr lang="en-US" altLang="zh-TW" b="1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800" spc="-200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4100513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Note: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I hope that you can see here that 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sed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 always find the </a:t>
            </a:r>
            <a:r>
              <a:rPr kumimoji="0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longest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 (first) matching pattern in the input. </a:t>
            </a:r>
          </a:p>
        </p:txBody>
      </p:sp>
    </p:spTree>
    <p:extLst>
      <p:ext uri="{BB962C8B-B14F-4D97-AF65-F5344CB8AC3E}">
        <p14:creationId xmlns:p14="http://schemas.microsoft.com/office/powerpoint/2010/main" val="37367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next 8 slides categorize them.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The next 7 slides categorize them.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/>
              <a:t> </a:t>
            </a:r>
            <a:r>
              <a:rPr lang="en-US" spc="-20" dirty="0"/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1224136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A: Well, we’ll spend the rest of today looking at each of these others.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5589240"/>
            <a:ext cx="9036496" cy="1268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Then we’ll start exploring the individual commands 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39744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build="allAtOnce" animBg="1"/>
      <p:bldP spid="6" grpId="0" animBg="1"/>
      <p:bldP spid="6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Sed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\n,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comment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2551126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First,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</a:p>
        </p:txBody>
      </p:sp>
    </p:spTree>
    <p:extLst>
      <p:ext uri="{BB962C8B-B14F-4D97-AF65-F5344CB8AC3E}">
        <p14:creationId xmlns:p14="http://schemas.microsoft.com/office/powerpoint/2010/main" val="2841494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Second,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9979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Third,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</a:p>
        </p:txBody>
      </p:sp>
    </p:spTree>
    <p:extLst>
      <p:ext uri="{BB962C8B-B14F-4D97-AF65-F5344CB8AC3E}">
        <p14:creationId xmlns:p14="http://schemas.microsoft.com/office/powerpoint/2010/main" val="33855566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Fourth,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</a:p>
        </p:txBody>
      </p:sp>
    </p:spTree>
    <p:extLst>
      <p:ext uri="{BB962C8B-B14F-4D97-AF65-F5344CB8AC3E}">
        <p14:creationId xmlns:p14="http://schemas.microsoft.com/office/powerpoint/2010/main" val="37663341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Fifth,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1574288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Fifth,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657600" y="1219200"/>
            <a:ext cx="4648200" cy="1524000"/>
          </a:xfrm>
          <a:prstGeom prst="wedgeRoundRectCallout">
            <a:avLst>
              <a:gd name="adj1" fmla="val -82515"/>
              <a:gd name="adj2" fmla="val -195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</a:t>
            </a:r>
            <a:r>
              <a:rPr kumimoji="1" lang="en-US" altLang="zh-TW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primary functions of these</a:t>
            </a:r>
            <a:r>
              <a:rPr kumimoji="1" lang="en-US" altLang="zh-TW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three are not control flow. But they do have the side effect of </a:t>
            </a:r>
            <a:r>
              <a:rPr lang="en-US" altLang="zh-TW" sz="2200" b="0" dirty="0">
                <a:latin typeface="Arial" charset="0"/>
                <a:ea typeface="新細明體" charset="-120"/>
              </a:rPr>
              <a:t>go</a:t>
            </a:r>
            <a:r>
              <a:rPr kumimoji="1" lang="en-US" altLang="zh-TW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ing to the top of the command sequence. 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0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Sixth,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BFBFBF"/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Predicated execution</a:t>
            </a:r>
          </a:p>
        </p:txBody>
      </p:sp>
    </p:spTree>
    <p:extLst>
      <p:ext uri="{BB962C8B-B14F-4D97-AF65-F5344CB8AC3E}">
        <p14:creationId xmlns:p14="http://schemas.microsoft.com/office/powerpoint/2010/main" val="20133171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Seventh,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18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l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r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w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FFC1C1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$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</a:t>
            </a:r>
            <a:r>
              <a:rPr lang="en-US" dirty="0">
                <a:solidFill>
                  <a:srgbClr val="FFC1C1"/>
                </a:solidFill>
              </a:rPr>
              <a:t>,</a:t>
            </a:r>
            <a:r>
              <a:rPr lang="en-US" dirty="0">
                <a:solidFill>
                  <a:srgbClr val="BFBFBF"/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Unusual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910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</a:t>
            </a:r>
            <a:r>
              <a:rPr lang="en-US" altLang="zh-TW" sz="2800" spc="100" dirty="0">
                <a:solidFill>
                  <a:srgbClr val="7F7F7F"/>
                </a:solidFill>
              </a:rPr>
              <a:t>ech</a:t>
            </a:r>
            <a:r>
              <a:rPr lang="en-US" altLang="zh-TW" sz="2800" dirty="0">
                <a:solidFill>
                  <a:srgbClr val="7F7F7F"/>
                </a:solidFill>
              </a:rPr>
              <a:t>o </a:t>
            </a:r>
            <a:r>
              <a:rPr lang="en-US" altLang="zh-TW" b="1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rgbClr val="7F7F7F"/>
                </a:solidFill>
              </a:rPr>
              <a:t>Hello</a:t>
            </a:r>
            <a:r>
              <a:rPr lang="en-US" altLang="zh-TW" sz="2800" dirty="0">
                <a:solidFill>
                  <a:srgbClr val="7F7F7F"/>
                </a:solidFill>
              </a:rPr>
              <a:t>! %$</a:t>
            </a:r>
            <a:r>
              <a:rPr lang="en-US" altLang="zh-TW" sz="2800" spc="-200" dirty="0">
                <a:solidFill>
                  <a:srgbClr val="7F7F7F"/>
                </a:solidFill>
              </a:rPr>
              <a:t>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sed </a:t>
            </a:r>
            <a:r>
              <a:rPr lang="en-US" altLang="zh-TW" sz="2800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250462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177128" y="0"/>
            <a:ext cx="6075392" cy="7389440"/>
            <a:chOff x="1169288" y="0"/>
            <a:chExt cx="6075392" cy="738944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1169288" y="0"/>
              <a:ext cx="5995000" cy="68808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7" name="矩形 4"/>
            <p:cNvSpPr/>
            <p:nvPr/>
          </p:nvSpPr>
          <p:spPr bwMode="auto">
            <a:xfrm>
              <a:off x="5076056" y="3734085"/>
              <a:ext cx="889108" cy="50405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8" name="矩形 4"/>
            <p:cNvSpPr/>
            <p:nvPr/>
          </p:nvSpPr>
          <p:spPr bwMode="auto">
            <a:xfrm>
              <a:off x="4211960" y="2215984"/>
              <a:ext cx="889108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pic>
          <p:nvPicPr>
            <p:cNvPr id="89" name="Picture 6" descr="C:\Users\user\AppData\Local\Microsoft\Windows\INetCache\IE\SFQB9J1A\computer-monitor-isolated-113001152897GC[1]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30"/>
            <a:stretch/>
          </p:blipFill>
          <p:spPr bwMode="auto">
            <a:xfrm>
              <a:off x="1567978" y="2737528"/>
              <a:ext cx="2211934" cy="203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Arc 89"/>
            <p:cNvSpPr>
              <a:spLocks noChangeAspect="1"/>
            </p:cNvSpPr>
            <p:nvPr/>
          </p:nvSpPr>
          <p:spPr bwMode="auto">
            <a:xfrm>
              <a:off x="1259632" y="188205"/>
              <a:ext cx="4752528" cy="6629329"/>
            </a:xfrm>
            <a:prstGeom prst="arc">
              <a:avLst>
                <a:gd name="adj1" fmla="val 5367113"/>
                <a:gd name="adj2" fmla="val 16170901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1" name="直線單箭頭接點 9"/>
            <p:cNvCxnSpPr/>
            <p:nvPr/>
          </p:nvCxnSpPr>
          <p:spPr bwMode="auto">
            <a:xfrm>
              <a:off x="5076055" y="3152088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矩形 4"/>
            <p:cNvSpPr/>
            <p:nvPr/>
          </p:nvSpPr>
          <p:spPr bwMode="auto">
            <a:xfrm>
              <a:off x="4860032" y="4393712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3" name="矩形 4"/>
            <p:cNvSpPr/>
            <p:nvPr/>
          </p:nvSpPr>
          <p:spPr bwMode="auto">
            <a:xfrm>
              <a:off x="4788024" y="5744376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4" name="Arc 93"/>
            <p:cNvSpPr/>
            <p:nvPr/>
          </p:nvSpPr>
          <p:spPr bwMode="auto">
            <a:xfrm rot="21390399" flipH="1">
              <a:off x="5166212" y="2129026"/>
              <a:ext cx="1309134" cy="2966256"/>
            </a:xfrm>
            <a:prstGeom prst="arc">
              <a:avLst>
                <a:gd name="adj1" fmla="val 5263874"/>
                <a:gd name="adj2" fmla="val 1430869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5" name="Arc 94"/>
            <p:cNvSpPr/>
            <p:nvPr/>
          </p:nvSpPr>
          <p:spPr bwMode="auto">
            <a:xfrm rot="18828127">
              <a:off x="2113816" y="2428866"/>
              <a:ext cx="3642672" cy="2124809"/>
            </a:xfrm>
            <a:prstGeom prst="arc">
              <a:avLst>
                <a:gd name="adj1" fmla="val 3595897"/>
                <a:gd name="adj2" fmla="val 120984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6" name="直線單箭頭接點 9"/>
            <p:cNvCxnSpPr/>
            <p:nvPr/>
          </p:nvCxnSpPr>
          <p:spPr bwMode="auto">
            <a:xfrm>
              <a:off x="5076055" y="6596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Arc 96"/>
            <p:cNvSpPr>
              <a:spLocks noChangeAspect="1"/>
            </p:cNvSpPr>
            <p:nvPr/>
          </p:nvSpPr>
          <p:spPr bwMode="auto">
            <a:xfrm flipV="1">
              <a:off x="2987511" y="188204"/>
              <a:ext cx="2091695" cy="1523724"/>
            </a:xfrm>
            <a:prstGeom prst="arc">
              <a:avLst>
                <a:gd name="adj1" fmla="val 31850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8" name="Arc 97"/>
            <p:cNvSpPr/>
            <p:nvPr/>
          </p:nvSpPr>
          <p:spPr bwMode="auto">
            <a:xfrm rot="18828127">
              <a:off x="1386344" y="1763009"/>
              <a:ext cx="7100619" cy="4152243"/>
            </a:xfrm>
            <a:prstGeom prst="arc">
              <a:avLst>
                <a:gd name="adj1" fmla="val 10779597"/>
                <a:gd name="adj2" fmla="val 1312817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9" name="矩形 4"/>
            <p:cNvSpPr/>
            <p:nvPr/>
          </p:nvSpPr>
          <p:spPr bwMode="auto">
            <a:xfrm>
              <a:off x="5508104" y="45922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0" name="矩形 4"/>
            <p:cNvSpPr/>
            <p:nvPr/>
          </p:nvSpPr>
          <p:spPr bwMode="auto">
            <a:xfrm>
              <a:off x="5652120" y="9918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1" name="矩形 4"/>
            <p:cNvSpPr/>
            <p:nvPr/>
          </p:nvSpPr>
          <p:spPr bwMode="auto">
            <a:xfrm>
              <a:off x="4499992" y="171192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2" name="矩形 4"/>
            <p:cNvSpPr/>
            <p:nvPr/>
          </p:nvSpPr>
          <p:spPr bwMode="auto">
            <a:xfrm>
              <a:off x="4283968" y="2809536"/>
              <a:ext cx="1584175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execute next </a:t>
              </a: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command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FF0000"/>
                  </a:solidFill>
                  <a:ea typeface="新細明體" charset="-120"/>
                  <a:cs typeface="+mn-cs"/>
                </a:rPr>
                <a:t>(&amp; maybe print)</a:t>
              </a:r>
              <a:endParaRPr lang="zh-TW" altLang="en-US" sz="2000" b="0" dirty="0">
                <a:solidFill>
                  <a:srgbClr val="FF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3" name="菱形 1"/>
            <p:cNvSpPr>
              <a:spLocks noChangeAspect="1"/>
            </p:cNvSpPr>
            <p:nvPr/>
          </p:nvSpPr>
          <p:spPr bwMode="auto">
            <a:xfrm>
              <a:off x="4283920" y="4303734"/>
              <a:ext cx="1584224" cy="1584048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more 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sub-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commands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?</a:t>
              </a:r>
              <a:endParaRPr lang="zh-TW" altLang="en-US" sz="2000" b="0" dirty="0">
                <a:solidFill>
                  <a:srgbClr val="00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4" name="Arc 103"/>
            <p:cNvSpPr/>
            <p:nvPr/>
          </p:nvSpPr>
          <p:spPr bwMode="auto">
            <a:xfrm rot="20792800" flipH="1">
              <a:off x="5095795" y="1974966"/>
              <a:ext cx="1276984" cy="2151968"/>
            </a:xfrm>
            <a:prstGeom prst="arc">
              <a:avLst>
                <a:gd name="adj1" fmla="val 11786434"/>
                <a:gd name="adj2" fmla="val 1866673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5" name="直線單箭頭接點 9"/>
            <p:cNvCxnSpPr/>
            <p:nvPr/>
          </p:nvCxnSpPr>
          <p:spPr bwMode="auto">
            <a:xfrm>
              <a:off x="5076055" y="1639792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Arc 105"/>
            <p:cNvSpPr>
              <a:spLocks noChangeAspect="1"/>
            </p:cNvSpPr>
            <p:nvPr/>
          </p:nvSpPr>
          <p:spPr bwMode="auto">
            <a:xfrm>
              <a:off x="2195736" y="4717747"/>
              <a:ext cx="2886071" cy="2099787"/>
            </a:xfrm>
            <a:prstGeom prst="arc">
              <a:avLst>
                <a:gd name="adj1" fmla="val 21805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7" name="直線單箭頭接點 3"/>
            <p:cNvCxnSpPr>
              <a:cxnSpLocks/>
            </p:cNvCxnSpPr>
            <p:nvPr/>
          </p:nvCxnSpPr>
          <p:spPr bwMode="auto">
            <a:xfrm>
              <a:off x="5004048" y="1495904"/>
              <a:ext cx="145951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線單箭頭接點 3"/>
            <p:cNvCxnSpPr>
              <a:cxnSpLocks/>
            </p:cNvCxnSpPr>
            <p:nvPr/>
          </p:nvCxnSpPr>
          <p:spPr bwMode="auto">
            <a:xfrm flipV="1">
              <a:off x="3601324" y="188339"/>
              <a:ext cx="456343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線單箭頭接點 3"/>
            <p:cNvCxnSpPr>
              <a:cxnSpLocks/>
            </p:cNvCxnSpPr>
            <p:nvPr/>
          </p:nvCxnSpPr>
          <p:spPr bwMode="auto">
            <a:xfrm flipV="1">
              <a:off x="3607840" y="188339"/>
              <a:ext cx="403850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矩形 4"/>
            <p:cNvSpPr/>
            <p:nvPr/>
          </p:nvSpPr>
          <p:spPr bwMode="auto">
            <a:xfrm>
              <a:off x="6380584" y="1275347"/>
              <a:ext cx="864096" cy="4365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stop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1" name="矩形 4"/>
            <p:cNvSpPr/>
            <p:nvPr/>
          </p:nvSpPr>
          <p:spPr bwMode="auto">
            <a:xfrm>
              <a:off x="4644008" y="6596"/>
              <a:ext cx="864096" cy="2869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start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2" name="矩形 4"/>
            <p:cNvSpPr/>
            <p:nvPr/>
          </p:nvSpPr>
          <p:spPr bwMode="auto">
            <a:xfrm>
              <a:off x="4283968" y="1174803"/>
              <a:ext cx="158417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gets()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3" name="矩形 4"/>
            <p:cNvSpPr/>
            <p:nvPr/>
          </p:nvSpPr>
          <p:spPr bwMode="auto">
            <a:xfrm>
              <a:off x="1475656" y="4149080"/>
              <a:ext cx="792088" cy="5874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 no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-n? 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4" name="矩形 4"/>
            <p:cNvSpPr/>
            <p:nvPr/>
          </p:nvSpPr>
          <p:spPr bwMode="auto">
            <a:xfrm>
              <a:off x="2195736" y="4725144"/>
              <a:ext cx="2017642" cy="7923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subcommand is:</a:t>
              </a:r>
              <a:b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</a:b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p, P, c, </a:t>
              </a:r>
              <a:r>
                <a:rPr lang="en-US" altLang="zh-TW" dirty="0" err="1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, a, or =  ?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</a:t>
            </a:r>
            <a:r>
              <a:rPr lang="en-US" altLang="zh-TW" sz="1800" b="1" dirty="0">
                <a:solidFill>
                  <a:srgbClr val="FF0000"/>
                </a:solidFill>
              </a:rPr>
              <a:t>“As it’s being edited” means your substitutions change the pattern space.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8826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583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08449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724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616896" cy="1371600"/>
          </a:xfrm>
          <a:prstGeom prst="wedgeRectCallout">
            <a:avLst>
              <a:gd name="adj1" fmla="val -112078"/>
              <a:gd name="adj2" fmla="val -822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6936048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31748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572000" cy="1371600"/>
          </a:xfrm>
          <a:prstGeom prst="wedgeRectCallout">
            <a:avLst>
              <a:gd name="adj1" fmla="val -123306"/>
              <a:gd name="adj2" fmla="val 122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19649427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</a:t>
            </a:r>
            <a:r>
              <a:rPr lang="en-US" altLang="zh-TW" dirty="0">
                <a:solidFill>
                  <a:srgbClr val="FF0000"/>
                </a:solidFill>
              </a:rPr>
              <a:t>/p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93096" y="1916832"/>
            <a:ext cx="4055368" cy="1371600"/>
          </a:xfrm>
          <a:prstGeom prst="wedgeRectCallout">
            <a:avLst>
              <a:gd name="adj1" fmla="val -136811"/>
              <a:gd name="adj2" fmla="val 1353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twice: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Once because of</a:t>
            </a:r>
            <a:r>
              <a:rPr lang="en-US" altLang="zh-TW" sz="2800" dirty="0">
                <a:solidFill>
                  <a:srgbClr val="FF0000"/>
                </a:solidFill>
              </a:rPr>
              <a:t> the /p</a:t>
            </a:r>
            <a:r>
              <a:rPr lang="en-US" altLang="zh-TW" sz="2800" dirty="0">
                <a:solidFill>
                  <a:srgbClr val="000000"/>
                </a:solidFill>
              </a:rPr>
              <a:t> and Once because of</a:t>
            </a:r>
            <a:r>
              <a:rPr lang="en-US" altLang="zh-TW" sz="2800" dirty="0">
                <a:solidFill>
                  <a:srgbClr val="00B050"/>
                </a:solidFill>
              </a:rPr>
              <a:t> no -n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355976" y="3074276"/>
            <a:ext cx="2833100" cy="4987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580112" y="2780928"/>
            <a:ext cx="180020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445238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</a:t>
            </a:r>
            <a:r>
              <a:rPr lang="en-US" altLang="zh-TW" sz="2000" b="1" dirty="0">
                <a:solidFill>
                  <a:srgbClr val="FF0000"/>
                </a:solidFill>
              </a:rPr>
              <a:t>printing</a:t>
            </a:r>
            <a:r>
              <a:rPr lang="en-US" altLang="zh-TW" sz="2000" dirty="0"/>
              <a:t>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</a:t>
            </a:r>
            <a:r>
              <a:rPr lang="en-US" altLang="zh-TW" sz="2000" dirty="0">
                <a:solidFill>
                  <a:schemeClr val="bg1"/>
                </a:solidFill>
              </a:rPr>
              <a:t>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</a:t>
            </a:r>
            <a:r>
              <a:rPr lang="en-US" altLang="zh-TW" sz="2000" b="1" dirty="0">
                <a:solidFill>
                  <a:srgbClr val="00B050"/>
                </a:solidFill>
              </a:rPr>
              <a:t>Write</a:t>
            </a:r>
            <a:r>
              <a:rPr lang="en-US" altLang="zh-TW" sz="2000" dirty="0"/>
              <a:t>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2" name="Isosceles Triangle 1"/>
          <p:cNvSpPr/>
          <p:nvPr/>
        </p:nvSpPr>
        <p:spPr bwMode="auto">
          <a:xfrm rot="13688114">
            <a:off x="2793058" y="1885278"/>
            <a:ext cx="585255" cy="485005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3797" name="Rectangular Callout 4"/>
          <p:cNvSpPr>
            <a:spLocks noChangeArrowheads="1"/>
          </p:cNvSpPr>
          <p:nvPr/>
        </p:nvSpPr>
        <p:spPr bwMode="auto">
          <a:xfrm>
            <a:off x="4693096" y="1916832"/>
            <a:ext cx="4055368" cy="1371600"/>
          </a:xfrm>
          <a:prstGeom prst="wedgeRectCallout">
            <a:avLst>
              <a:gd name="adj1" fmla="val -45064"/>
              <a:gd name="adj2" fmla="val 1066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twice: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Once because of </a:t>
            </a:r>
            <a:r>
              <a:rPr lang="en-US" altLang="zh-TW" sz="2800" dirty="0">
                <a:solidFill>
                  <a:srgbClr val="FF0000"/>
                </a:solidFill>
              </a:rPr>
              <a:t>the /p</a:t>
            </a:r>
            <a:r>
              <a:rPr lang="en-US" altLang="zh-TW" sz="2800" dirty="0">
                <a:solidFill>
                  <a:srgbClr val="000000"/>
                </a:solidFill>
              </a:rPr>
              <a:t> and Once because of</a:t>
            </a:r>
            <a:r>
              <a:rPr lang="en-US" altLang="zh-TW" sz="2800" dirty="0">
                <a:solidFill>
                  <a:srgbClr val="00B050"/>
                </a:solidFill>
              </a:rPr>
              <a:t> no -n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76406" y="2483642"/>
            <a:ext cx="80091" cy="734011"/>
            <a:chOff x="4810681" y="2855943"/>
            <a:chExt cx="80091" cy="51016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818764" y="2855943"/>
              <a:ext cx="72008" cy="3510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158206">
              <a:off x="4810681" y="2943502"/>
              <a:ext cx="72008" cy="42260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1916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34820" name="Rectangular Callout 3"/>
          <p:cNvSpPr>
            <a:spLocks noChangeArrowheads="1"/>
          </p:cNvSpPr>
          <p:nvPr/>
        </p:nvSpPr>
        <p:spPr bwMode="auto">
          <a:xfrm>
            <a:off x="2590800" y="3581400"/>
            <a:ext cx="2743200" cy="990600"/>
          </a:xfrm>
          <a:prstGeom prst="wedgeRectCallout">
            <a:avLst>
              <a:gd name="adj1" fmla="val -87435"/>
              <a:gd name="adj2" fmla="val 1796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once, because of the /p</a:t>
            </a:r>
          </a:p>
        </p:txBody>
      </p:sp>
    </p:spTree>
    <p:extLst>
      <p:ext uri="{BB962C8B-B14F-4D97-AF65-F5344CB8AC3E}">
        <p14:creationId xmlns:p14="http://schemas.microsoft.com/office/powerpoint/2010/main" val="8135886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multiple subcommands: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3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33574</TotalTime>
  <Words>20478</Words>
  <Application>Microsoft Office PowerPoint</Application>
  <PresentationFormat>On-screen Show (4:3)</PresentationFormat>
  <Paragraphs>2369</Paragraphs>
  <Slides>195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195</vt:i4>
      </vt:variant>
    </vt:vector>
  </HeadingPairs>
  <TitlesOfParts>
    <vt:vector size="209" baseType="lpstr">
      <vt:lpstr>ＭＳ Ｐゴシック</vt:lpstr>
      <vt:lpstr>新細明體</vt:lpstr>
      <vt:lpstr>Arial</vt:lpstr>
      <vt:lpstr>Arial Narrow</vt:lpstr>
      <vt:lpstr>Arial Unicode MS</vt:lpstr>
      <vt:lpstr>Courier</vt:lpstr>
      <vt:lpstr>Courier New</vt:lpstr>
      <vt:lpstr>High Tower Text</vt:lpstr>
      <vt:lpstr>Lucida Console</vt:lpstr>
      <vt:lpstr>Lucida Sans Typewriter</vt:lpstr>
      <vt:lpstr>Symbol</vt:lpstr>
      <vt:lpstr>Times New Roman</vt:lpstr>
      <vt:lpstr>Default Design</vt:lpstr>
      <vt:lpstr>1_Default Design</vt:lpstr>
      <vt:lpstr>The -n and /p sed flags</vt:lpstr>
      <vt:lpstr>The &amp; symbol</vt:lpstr>
      <vt:lpstr>The &amp; symbol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The &amp; symbol</vt:lpstr>
      <vt:lpstr>The \(..\) and \1, \2 symbols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</vt:lpstr>
      <vt:lpstr>Backreferencing example 4 letter palindromes</vt:lpstr>
      <vt:lpstr>Backreferencing example 3-6 letter palindromes</vt:lpstr>
      <vt:lpstr>The \(..\) and \1, \2 symbols</vt:lpstr>
      <vt:lpstr>So how would you get sed to…?</vt:lpstr>
      <vt:lpstr>So how would you get sed to…?</vt:lpstr>
      <vt:lpstr>So how would you get sed to…?</vt:lpstr>
      <vt:lpstr>OR…</vt:lpstr>
      <vt:lpstr>Putting the matching part back</vt:lpstr>
      <vt:lpstr>Using different separators</vt:lpstr>
      <vt:lpstr>Nested groups</vt:lpstr>
      <vt:lpstr>Nested groups</vt:lpstr>
      <vt:lpstr>Nested groups</vt:lpstr>
      <vt:lpstr>Running multiple sed commands using the semicolon: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Useful sed Flags</vt:lpstr>
      <vt:lpstr>Useful sed Flags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And now, sed commands</vt:lpstr>
      <vt:lpstr>The concept of sed commands</vt:lpstr>
      <vt:lpstr>The concept of sed commands</vt:lpstr>
      <vt:lpstr>The concept of sed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First, these:</vt:lpstr>
      <vt:lpstr>Second, these:</vt:lpstr>
      <vt:lpstr>Third, these:</vt:lpstr>
      <vt:lpstr>Fourth, these:</vt:lpstr>
      <vt:lpstr>Fifth, these:</vt:lpstr>
      <vt:lpstr>Fifth, these:</vt:lpstr>
      <vt:lpstr>Sixth, these:</vt:lpstr>
      <vt:lpstr>Seventh, these:</vt:lpstr>
      <vt:lpstr>How Sed Works</vt:lpstr>
      <vt:lpstr>How Sed Works</vt:lpstr>
      <vt:lpstr>Printing straight to STDOUT</vt:lpstr>
      <vt:lpstr>Printing straight to STDOUT</vt:lpstr>
      <vt:lpstr>Printing straight to STDOUT</vt:lpstr>
      <vt:lpstr>How Sed Works</vt:lpstr>
      <vt:lpstr>Printing straight to STDOUT</vt:lpstr>
      <vt:lpstr>How Sed Works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PowerPoint Presentation</vt:lpstr>
      <vt:lpstr>Categorizing commands</vt:lpstr>
      <vt:lpstr>So, first these:</vt:lpstr>
      <vt:lpstr>Command separators</vt:lpstr>
      <vt:lpstr>Command separators</vt:lpstr>
      <vt:lpstr>So, second these:</vt:lpstr>
      <vt:lpstr>Commands that write to stdout</vt:lpstr>
      <vt:lpstr>Commands that write to stdout</vt:lpstr>
      <vt:lpstr>How sed Works</vt:lpstr>
      <vt:lpstr>The p</vt:lpstr>
      <vt:lpstr>Commands that write to stdout</vt:lpstr>
      <vt:lpstr>Commands that write to stdout</vt:lpstr>
      <vt:lpstr>Commands that write to stdout</vt:lpstr>
      <vt:lpstr>How sed Works</vt:lpstr>
      <vt:lpstr>The =</vt:lpstr>
      <vt:lpstr>Commands that write to stdout</vt:lpstr>
      <vt:lpstr>Commands that write to stdout</vt:lpstr>
      <vt:lpstr>The i</vt:lpstr>
      <vt:lpstr>The i</vt:lpstr>
      <vt:lpstr>The i</vt:lpstr>
      <vt:lpstr>The i</vt:lpstr>
      <vt:lpstr>Commands that write to stdout</vt:lpstr>
      <vt:lpstr>The i</vt:lpstr>
      <vt:lpstr>The i</vt:lpstr>
      <vt:lpstr>The i</vt:lpstr>
      <vt:lpstr>Commands that write to stdout</vt:lpstr>
      <vt:lpstr>Commands that write to stdout</vt:lpstr>
      <vt:lpstr>Commands that write to stdout</vt:lpstr>
      <vt:lpstr>The a</vt:lpstr>
      <vt:lpstr>Commands that write to stdout</vt:lpstr>
      <vt:lpstr>Commands that write to stdout</vt:lpstr>
      <vt:lpstr>Commands that write to stdout</vt:lpstr>
      <vt:lpstr>Commands that write to stdout</vt:lpstr>
      <vt:lpstr>Commands that write to stdout</vt:lpstr>
      <vt:lpstr>How sed Works</vt:lpstr>
      <vt:lpstr>So this is how sed executes a “c”:</vt:lpstr>
      <vt:lpstr>The c</vt:lpstr>
      <vt:lpstr>The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this is how sed executes a “c”:</vt:lpstr>
      <vt:lpstr>So, third these:</vt:lpstr>
      <vt:lpstr>Update the pattern space</vt:lpstr>
      <vt:lpstr>Update the pattern space</vt:lpstr>
      <vt:lpstr>Update the pattern space</vt:lpstr>
      <vt:lpstr>Update the pattern space</vt:lpstr>
      <vt:lpstr>The y</vt:lpstr>
      <vt:lpstr>The y</vt:lpstr>
      <vt:lpstr>The y</vt:lpstr>
      <vt:lpstr>The y</vt:lpstr>
      <vt:lpstr>The y</vt:lpstr>
      <vt:lpstr>The y</vt:lpstr>
      <vt:lpstr>The y </vt:lpstr>
      <vt:lpstr>Update the pattern space</vt:lpstr>
      <vt:lpstr>Update the pattern space</vt:lpstr>
      <vt:lpstr>PowerPoint Presentation</vt:lpstr>
      <vt:lpstr>Update the pattern space</vt:lpstr>
      <vt:lpstr>Update the pattern space</vt:lpstr>
      <vt:lpstr>The N</vt:lpstr>
      <vt:lpstr>How sed Works</vt:lpstr>
      <vt:lpstr>Update the pattern space</vt:lpstr>
      <vt:lpstr>Update the pattern space</vt:lpstr>
      <vt:lpstr>The d</vt:lpstr>
      <vt:lpstr>The d</vt:lpstr>
      <vt:lpstr>d is useful</vt:lpstr>
      <vt:lpstr>Update the pattern space</vt:lpstr>
      <vt:lpstr>Update the pattern space</vt:lpstr>
      <vt:lpstr>The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Me</cp:lastModifiedBy>
  <cp:revision>533</cp:revision>
  <cp:lastPrinted>2005-05-27T21:26:31Z</cp:lastPrinted>
  <dcterms:created xsi:type="dcterms:W3CDTF">2005-05-23T21:56:35Z</dcterms:created>
  <dcterms:modified xsi:type="dcterms:W3CDTF">2023-04-23T15:41:16Z</dcterms:modified>
</cp:coreProperties>
</file>