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6"/>
  </p:notesMasterIdLst>
  <p:handoutMasterIdLst>
    <p:handoutMasterId r:id="rId97"/>
  </p:handoutMasterIdLst>
  <p:sldIdLst>
    <p:sldId id="945" r:id="rId2"/>
    <p:sldId id="966" r:id="rId3"/>
    <p:sldId id="969" r:id="rId4"/>
    <p:sldId id="916" r:id="rId5"/>
    <p:sldId id="917" r:id="rId6"/>
    <p:sldId id="918" r:id="rId7"/>
    <p:sldId id="919" r:id="rId8"/>
    <p:sldId id="920" r:id="rId9"/>
    <p:sldId id="921" r:id="rId10"/>
    <p:sldId id="922" r:id="rId11"/>
    <p:sldId id="791" r:id="rId12"/>
    <p:sldId id="908" r:id="rId13"/>
    <p:sldId id="909" r:id="rId14"/>
    <p:sldId id="886" r:id="rId15"/>
    <p:sldId id="887" r:id="rId16"/>
    <p:sldId id="792" r:id="rId17"/>
    <p:sldId id="891" r:id="rId18"/>
    <p:sldId id="892" r:id="rId19"/>
    <p:sldId id="894" r:id="rId20"/>
    <p:sldId id="895" r:id="rId21"/>
    <p:sldId id="910" r:id="rId22"/>
    <p:sldId id="893" r:id="rId23"/>
    <p:sldId id="897" r:id="rId24"/>
    <p:sldId id="898" r:id="rId25"/>
    <p:sldId id="899" r:id="rId26"/>
    <p:sldId id="890" r:id="rId27"/>
    <p:sldId id="901" r:id="rId28"/>
    <p:sldId id="902" r:id="rId29"/>
    <p:sldId id="903" r:id="rId30"/>
    <p:sldId id="926" r:id="rId31"/>
    <p:sldId id="927" r:id="rId32"/>
    <p:sldId id="928" r:id="rId33"/>
    <p:sldId id="905" r:id="rId34"/>
    <p:sldId id="971" r:id="rId35"/>
    <p:sldId id="972" r:id="rId36"/>
    <p:sldId id="973" r:id="rId37"/>
    <p:sldId id="974" r:id="rId38"/>
    <p:sldId id="975" r:id="rId39"/>
    <p:sldId id="976" r:id="rId40"/>
    <p:sldId id="981" r:id="rId41"/>
    <p:sldId id="982" r:id="rId42"/>
    <p:sldId id="983" r:id="rId43"/>
    <p:sldId id="984" r:id="rId44"/>
    <p:sldId id="985" r:id="rId45"/>
    <p:sldId id="986" r:id="rId46"/>
    <p:sldId id="987" r:id="rId47"/>
    <p:sldId id="988" r:id="rId48"/>
    <p:sldId id="989" r:id="rId49"/>
    <p:sldId id="990" r:id="rId50"/>
    <p:sldId id="980" r:id="rId51"/>
    <p:sldId id="906" r:id="rId52"/>
    <p:sldId id="991" r:id="rId53"/>
    <p:sldId id="992" r:id="rId54"/>
    <p:sldId id="997" r:id="rId55"/>
    <p:sldId id="993" r:id="rId56"/>
    <p:sldId id="994" r:id="rId57"/>
    <p:sldId id="998" r:id="rId58"/>
    <p:sldId id="995" r:id="rId59"/>
    <p:sldId id="999" r:id="rId60"/>
    <p:sldId id="1000" r:id="rId61"/>
    <p:sldId id="1001" r:id="rId62"/>
    <p:sldId id="1002" r:id="rId63"/>
    <p:sldId id="1003" r:id="rId64"/>
    <p:sldId id="1004" r:id="rId65"/>
    <p:sldId id="1005" r:id="rId66"/>
    <p:sldId id="1006" r:id="rId67"/>
    <p:sldId id="1008" r:id="rId68"/>
    <p:sldId id="1009" r:id="rId69"/>
    <p:sldId id="1010" r:id="rId70"/>
    <p:sldId id="889" r:id="rId71"/>
    <p:sldId id="932" r:id="rId72"/>
    <p:sldId id="929" r:id="rId73"/>
    <p:sldId id="930" r:id="rId74"/>
    <p:sldId id="931" r:id="rId75"/>
    <p:sldId id="793" r:id="rId76"/>
    <p:sldId id="794" r:id="rId77"/>
    <p:sldId id="795" r:id="rId78"/>
    <p:sldId id="923" r:id="rId79"/>
    <p:sldId id="924" r:id="rId80"/>
    <p:sldId id="925" r:id="rId81"/>
    <p:sldId id="933" r:id="rId82"/>
    <p:sldId id="934" r:id="rId83"/>
    <p:sldId id="935" r:id="rId84"/>
    <p:sldId id="936" r:id="rId85"/>
    <p:sldId id="937" r:id="rId86"/>
    <p:sldId id="938" r:id="rId87"/>
    <p:sldId id="939" r:id="rId88"/>
    <p:sldId id="940" r:id="rId89"/>
    <p:sldId id="941" r:id="rId90"/>
    <p:sldId id="942" r:id="rId91"/>
    <p:sldId id="943" r:id="rId92"/>
    <p:sldId id="944" r:id="rId93"/>
    <p:sldId id="970" r:id="rId94"/>
    <p:sldId id="961" r:id="rId95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9900"/>
    <a:srgbClr val="D0EAEC"/>
    <a:srgbClr val="2D2D8A"/>
    <a:srgbClr val="B4ABDA"/>
    <a:srgbClr val="D9FFD9"/>
    <a:srgbClr val="FFCC99"/>
    <a:srgbClr val="00B0F0"/>
    <a:srgbClr val="3333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9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47762-5C62-47AD-9614-A3EA662BE8A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5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2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9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2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3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hyperlink" Target="http://sed.sourceforge.net/sedfaq4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'/foo/ s/foo/bar/g'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'/foo/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4101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7630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leading whitespace (spaces, tabs) from front of each line: </a:t>
            </a:r>
          </a:p>
          <a:p>
            <a:pPr>
              <a:buNone/>
              <a:defRPr/>
            </a:pPr>
            <a:r>
              <a:rPr lang="en-US" dirty="0"/>
              <a:t>	</a:t>
            </a:r>
            <a:r>
              <a:rPr lang="en-US" altLang="zh-TW" dirty="0"/>
              <a:t>% </a:t>
            </a:r>
            <a:r>
              <a:rPr lang="en-US" altLang="zh-TW" b="1" dirty="0" err="1"/>
              <a:t>sed</a:t>
            </a:r>
            <a:r>
              <a:rPr lang="en-US" altLang="zh-TW" b="1" dirty="0"/>
              <a:t> 's/^[ \t]*//' </a:t>
            </a:r>
            <a:r>
              <a:rPr lang="en-US" altLang="zh-TW" sz="3000" dirty="0">
                <a:solidFill>
                  <a:srgbClr val="FF6699"/>
                </a:solidFill>
                <a:latin typeface="Arial Narrow" panose="020B0606020202030204" pitchFamily="34" charset="0"/>
              </a:rPr>
              <a:t>←website solution</a:t>
            </a:r>
            <a:r>
              <a:rPr lang="en-US" altLang="zh-TW" b="1" dirty="0"/>
              <a:t>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's/[ \t]*//'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</a:t>
            </a:r>
            <a:r>
              <a:rPr lang="en-US" altLang="zh-TW" sz="3000" dirty="0">
                <a:solidFill>
                  <a:srgbClr val="FF6699"/>
                </a:solidFill>
                <a:latin typeface="Arial Narrow" panose="020B0606020202030204" pitchFamily="34" charset="0"/>
              </a:rPr>
              <a:t>also works, even if no space at front</a:t>
            </a:r>
            <a:endParaRPr lang="en-US" sz="3000" b="1" dirty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trailing whitespace (spaces, tabs)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from end of each line: </a:t>
            </a:r>
          </a:p>
          <a:p>
            <a:pPr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's/[ \t]*$//'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BOTH leading &amp; trailing whitespace from each line: </a:t>
            </a:r>
          </a:p>
          <a:p>
            <a:pPr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's/[ \t]*//;s/[ \t]*$//'</a:t>
            </a:r>
          </a:p>
        </p:txBody>
      </p:sp>
    </p:spTree>
    <p:extLst>
      <p:ext uri="{BB962C8B-B14F-4D97-AF65-F5344CB8AC3E}">
        <p14:creationId xmlns:p14="http://schemas.microsoft.com/office/powerpoint/2010/main" val="35465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dirty="0">
                <a:solidFill>
                  <a:srgbClr val="000000"/>
                </a:solidFill>
              </a:rPr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	% </a:t>
            </a:r>
            <a:r>
              <a:rPr lang="en-US" altLang="zh-TW" b="1" dirty="0">
                <a:solidFill>
                  <a:srgbClr val="000000"/>
                </a:solidFill>
              </a:rPr>
              <a:t>sed ':</a:t>
            </a:r>
            <a:r>
              <a:rPr lang="en-US" altLang="zh-TW" b="1" dirty="0" err="1">
                <a:solidFill>
                  <a:srgbClr val="000000"/>
                </a:solidFill>
              </a:rPr>
              <a:t>a;s</a:t>
            </a:r>
            <a:r>
              <a:rPr lang="en-US" altLang="zh-TW" b="1" dirty="0">
                <a:solidFill>
                  <a:srgbClr val="000000"/>
                </a:solidFill>
              </a:rPr>
              <a:t>/^.\{1,78\}$/ &amp;/;ta'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':</a:t>
            </a:r>
            <a:r>
              <a:rPr lang="en-US" b="1" dirty="0" err="1"/>
              <a:t>a;s</a:t>
            </a:r>
            <a:r>
              <a:rPr lang="en-US" b="1" dirty="0"/>
              <a:t>/^.\{1,77\}$/ &amp; /;ta'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':</a:t>
            </a:r>
            <a:r>
              <a:rPr lang="en-US" b="1" dirty="0" err="1"/>
              <a:t>a;s</a:t>
            </a:r>
            <a:r>
              <a:rPr lang="en-US" b="1" dirty="0"/>
              <a:t>/^.\{1,77\}$/ &amp;/;</a:t>
            </a:r>
            <a:r>
              <a:rPr lang="en-US" b="1" dirty="0" err="1"/>
              <a:t>ta;s</a:t>
            </a:r>
            <a:r>
              <a:rPr lang="en-US" b="1" dirty="0"/>
              <a:t>/\( *\)\1/\1/'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53406-BB42-4E40-AD70-2B93A7E4E7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4582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zh-TW" kern="0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kern="0" dirty="0">
                <a:solidFill>
                  <a:srgbClr val="000000"/>
                </a:solidFill>
              </a:rPr>
              <a:t> (set at 78 plus 1 space):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1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6" grpId="2" animBg="1"/>
      <p:bldP spid="6" grpId="3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</a:t>
            </a:r>
            <a:r>
              <a:rPr lang="en-US" b="1" dirty="0">
                <a:solidFill>
                  <a:srgbClr val="009900"/>
                </a:solidFill>
              </a:rPr>
              <a:t>:</a:t>
            </a:r>
            <a:r>
              <a:rPr lang="en-US" b="1" dirty="0" err="1">
                <a:solidFill>
                  <a:srgbClr val="009900"/>
                </a:solidFill>
              </a:rPr>
              <a:t>a;s</a:t>
            </a:r>
            <a:r>
              <a:rPr lang="en-US" b="1" dirty="0">
                <a:solidFill>
                  <a:srgbClr val="009900"/>
                </a:solidFill>
              </a:rPr>
              <a:t>/^.\{1,77\}$/ &amp;/;</a:t>
            </a:r>
            <a:r>
              <a:rPr lang="en-US" b="1" dirty="0" err="1">
                <a:solidFill>
                  <a:srgbClr val="009900"/>
                </a:solidFill>
              </a:rPr>
              <a:t>ta</a:t>
            </a:r>
            <a:r>
              <a:rPr lang="en-US" b="1" dirty="0" err="1"/>
              <a:t>;s</a:t>
            </a:r>
            <a:r>
              <a:rPr lang="en-US" b="1" dirty="0"/>
              <a:t>/\( *\)\1/\1/'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Since this part makes it right-justified…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Then there’s 2x as much space on the left as we’d want…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9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</a:t>
            </a:r>
            <a:r>
              <a:rPr lang="en-US" b="1" dirty="0">
                <a:solidFill>
                  <a:srgbClr val="009900"/>
                </a:solidFill>
              </a:rPr>
              <a:t>:</a:t>
            </a:r>
            <a:r>
              <a:rPr lang="en-US" b="1" dirty="0" err="1">
                <a:solidFill>
                  <a:srgbClr val="009900"/>
                </a:solidFill>
              </a:rPr>
              <a:t>a;s</a:t>
            </a:r>
            <a:r>
              <a:rPr lang="en-US" b="1" dirty="0">
                <a:solidFill>
                  <a:srgbClr val="009900"/>
                </a:solidFill>
              </a:rPr>
              <a:t>/^.\{1,77\}$/ &amp;/;</a:t>
            </a:r>
            <a:r>
              <a:rPr lang="en-US" b="1" dirty="0" err="1">
                <a:solidFill>
                  <a:srgbClr val="009900"/>
                </a:solidFill>
              </a:rPr>
              <a:t>ta</a:t>
            </a:r>
            <a:r>
              <a:rPr lang="en-US" b="1" dirty="0" err="1"/>
              <a:t>;</a:t>
            </a:r>
            <a:r>
              <a:rPr lang="en-US" b="1" dirty="0" err="1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/\( *\)\1/\1/</a:t>
            </a:r>
            <a:r>
              <a:rPr lang="en-US" b="1" dirty="0"/>
              <a:t>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7239000" y="3886200"/>
            <a:ext cx="1905000" cy="1676400"/>
            <a:chOff x="228600" y="76200"/>
            <a:chExt cx="8763000" cy="1066800"/>
          </a:xfrm>
        </p:grpSpPr>
        <p:sp>
          <p:nvSpPr>
            <p:cNvPr id="6" name="圓角矩形圖說文字 1"/>
            <p:cNvSpPr/>
            <p:nvPr/>
          </p:nvSpPr>
          <p:spPr bwMode="auto">
            <a:xfrm>
              <a:off x="228600" y="76200"/>
              <a:ext cx="8686801" cy="1066800"/>
            </a:xfrm>
            <a:prstGeom prst="wedgeRoundRectCallout">
              <a:avLst>
                <a:gd name="adj1" fmla="val -35397"/>
                <a:gd name="adj2" fmla="val 9372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7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So this removes half of it.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Since this part makes it right-justified…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1200" cap="none" spc="-1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Then there’s 2x as much space on the left as we’d want…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4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6"/>
                </a:solidFill>
              </a:rPr>
              <a:t>substitute (find and replace) "</a:t>
            </a:r>
            <a:r>
              <a:rPr lang="en-US" dirty="0" err="1">
                <a:solidFill>
                  <a:schemeClr val="accent6"/>
                </a:solidFill>
              </a:rPr>
              <a:t>foo</a:t>
            </a:r>
            <a:r>
              <a:rPr lang="en-US" dirty="0">
                <a:solidFill>
                  <a:schemeClr val="accent6"/>
                </a:solidFill>
              </a:rPr>
              <a:t>" with "bar" on each line </a:t>
            </a:r>
            <a:r>
              <a:rPr lang="en-US" dirty="0"/>
              <a:t>(replace only the 1st instance):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's/foo/bar/'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replace only the 4</a:t>
            </a:r>
            <a:r>
              <a:rPr lang="en-US" baseline="30000" dirty="0">
                <a:solidFill>
                  <a:schemeClr val="accent6"/>
                </a:solidFill>
              </a:rPr>
              <a:t>th</a:t>
            </a:r>
            <a:r>
              <a:rPr lang="en-US" dirty="0">
                <a:solidFill>
                  <a:schemeClr val="accent6"/>
                </a:solidFill>
              </a:rPr>
              <a:t> instance: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's/foo/bar/4'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replaces ALL instances: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's/foo/bar/g'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replace only the last case: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's/\(.*\)foo/\1bar/'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replace the next-to-last case: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's/\(.*\)foo\(.*foo\)/\1bar\2/'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substitute "foo" with "bar" ONLY for lines which contain "</a:t>
            </a:r>
            <a:r>
              <a:rPr lang="en-US" altLang="zh-TW" dirty="0" err="1">
                <a:solidFill>
                  <a:srgbClr val="2D2D8A"/>
                </a:solidFill>
              </a:rPr>
              <a:t>baz</a:t>
            </a:r>
            <a:r>
              <a:rPr lang="en-US" altLang="zh-TW" dirty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/>
              <a:t>% </a:t>
            </a:r>
            <a:r>
              <a:rPr lang="en-US" altLang="zh-TW" b="1" dirty="0"/>
              <a:t>sed '/</a:t>
            </a:r>
            <a:r>
              <a:rPr lang="en-US" altLang="zh-TW" b="1" dirty="0" err="1"/>
              <a:t>baz</a:t>
            </a:r>
            <a:r>
              <a:rPr lang="en-US" altLang="zh-TW" b="1" dirty="0"/>
              <a:t>/s/foo/bar/g'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substitute "foo" with "bar" EXCEPT for lines which contain "</a:t>
            </a:r>
            <a:r>
              <a:rPr lang="en-US" altLang="zh-TW" dirty="0" err="1">
                <a:solidFill>
                  <a:srgbClr val="2D2D8A"/>
                </a:solidFill>
              </a:rPr>
              <a:t>baz</a:t>
            </a:r>
            <a:r>
              <a:rPr lang="en-US" altLang="zh-TW" dirty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/>
              <a:t>% </a:t>
            </a:r>
            <a:r>
              <a:rPr lang="en-US" altLang="zh-TW" b="1" dirty="0"/>
              <a:t>sed '/</a:t>
            </a:r>
            <a:r>
              <a:rPr lang="en-US" altLang="zh-TW" b="1" dirty="0" err="1"/>
              <a:t>baz</a:t>
            </a:r>
            <a:r>
              <a:rPr lang="en-US" altLang="zh-TW" b="1" dirty="0"/>
              <a:t>/\!s/foo/bar/g' </a:t>
            </a:r>
            <a:r>
              <a:rPr lang="en-US" altLang="zh-TW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75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03739A-3FBF-4C6B-B8D7-FA1EDDB83B54}"/>
              </a:ext>
            </a:extLst>
          </p:cNvPr>
          <p:cNvSpPr/>
          <p:nvPr/>
        </p:nvSpPr>
        <p:spPr bwMode="auto">
          <a:xfrm>
            <a:off x="2893828" y="0"/>
            <a:ext cx="6248400" cy="1219200"/>
          </a:xfrm>
          <a:prstGeom prst="wedgeRoundRectCallout">
            <a:avLst>
              <a:gd name="adj1" fmla="val -4497"/>
              <a:gd name="adj2" fmla="val 991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% seq 4| tac| tr \\n \ ;echo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4 3 2 1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%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084620-5102-4DC1-B310-481C26EB91AB}"/>
              </a:ext>
            </a:extLst>
          </p:cNvPr>
          <p:cNvSpPr/>
          <p:nvPr/>
        </p:nvSpPr>
        <p:spPr bwMode="auto">
          <a:xfrm>
            <a:off x="2893828" y="1219200"/>
            <a:ext cx="6248400" cy="2133600"/>
          </a:xfrm>
          <a:prstGeom prst="wedgeRoundRectCallout">
            <a:avLst>
              <a:gd name="adj1" fmla="val 31578"/>
              <a:gd name="adj2" fmla="val 894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% seq 4| tr \\n \ | rev;echo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4 3 2 1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% seq 4| sed G\;h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|tr \\n \ ;echo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1  2 1  3 2 1  4 3 2 1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% This was Lecture 8, slide 197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0"/>
            <a:ext cx="8763000" cy="1066800"/>
            <a:chOff x="228600" y="0"/>
            <a:chExt cx="8763000" cy="1066800"/>
          </a:xfrm>
        </p:grpSpPr>
        <p:sp>
          <p:nvSpPr>
            <p:cNvPr id="2" name="圓角矩形圖說文字 1"/>
            <p:cNvSpPr/>
            <p:nvPr/>
          </p:nvSpPr>
          <p:spPr bwMode="auto">
            <a:xfrm>
              <a:off x="228600" y="0"/>
              <a:ext cx="8686800" cy="1066800"/>
            </a:xfrm>
            <a:prstGeom prst="wedgeRoundRectCallout">
              <a:avLst>
                <a:gd name="adj1" fmla="val -15052"/>
                <a:gd name="adj2" fmla="val 39344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600" b="0" i="0" u="none" strike="noStrike" kern="1200" cap="none" spc="-1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+mn-cs"/>
                </a:rPr>
                <a:t>This appends the hold space onto the end of the pattern space (with a \n separating the two parts).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209800"/>
          </a:xfrm>
          <a:prstGeom prst="wedgeRoundRectCallout">
            <a:avLst>
              <a:gd name="adj1" fmla="val -15056"/>
              <a:gd name="adj2" fmla="val 1640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</p:txBody>
      </p:sp>
    </p:spTree>
    <p:extLst>
      <p:ext uri="{BB962C8B-B14F-4D97-AF65-F5344CB8AC3E}">
        <p14:creationId xmlns:p14="http://schemas.microsoft.com/office/powerpoint/2010/main" val="13692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708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238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Then why the G? A: To add the \n to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129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's/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'/foo/ s/foo/bar/g'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 '</a:t>
            </a:r>
            <a:r>
              <a:rPr lang="en-US" sz="3100" b="1" dirty="0">
                <a:solidFill>
                  <a:srgbClr val="FF0000"/>
                </a:solidFill>
              </a:rPr>
              <a:t>/foo/ 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100" b="1" dirty="0">
                <a:solidFill>
                  <a:srgbClr val="FF0000"/>
                </a:solidFill>
              </a:rPr>
              <a:t>//</a:t>
            </a:r>
            <a:r>
              <a:rPr lang="en-US" sz="3100" b="1" dirty="0">
                <a:solidFill>
                  <a:schemeClr val="bg1">
                    <a:lumMod val="50000"/>
                  </a:schemeClr>
                </a:solidFill>
              </a:rPr>
              <a:t>bar/g' file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shorthand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7849660-F640-46E0-92FF-72FB57D5B9D8}"/>
              </a:ext>
            </a:extLst>
          </p:cNvPr>
          <p:cNvSpPr/>
          <p:nvPr/>
        </p:nvSpPr>
        <p:spPr bwMode="auto">
          <a:xfrm>
            <a:off x="2133600" y="4883944"/>
            <a:ext cx="4876800" cy="1745455"/>
          </a:xfrm>
          <a:prstGeom prst="wedgeRoundRectCallout">
            <a:avLst>
              <a:gd name="adj1" fmla="val -25848"/>
              <a:gd name="adj2" fmla="val -8816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If the </a:t>
            </a:r>
            <a:r>
              <a:rPr kumimoji="1" lang="en-US" dirty="0">
                <a:latin typeface="Arial" charset="0"/>
                <a:ea typeface="新細明體" charset="-120"/>
              </a:rPr>
              <a:t>regular expression you want to type is the same as the last expression you used, then you can leave it blank.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0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3505200"/>
          </a:xfrm>
          <a:prstGeom prst="wedgeRoundRectCallout">
            <a:avLst>
              <a:gd name="adj1" fmla="val -15075"/>
              <a:gd name="adj2" fmla="val 849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Then why the G? A: To add the \n to the pattern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Why a \n?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Well, the code doesn’t care that it’s a \n. </a:t>
            </a:r>
            <a:b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It just wants a symbol which won’t appear on an input line. </a:t>
            </a:r>
          </a:p>
        </p:txBody>
      </p:sp>
    </p:spTree>
    <p:extLst>
      <p:ext uri="{BB962C8B-B14F-4D97-AF65-F5344CB8AC3E}">
        <p14:creationId xmlns:p14="http://schemas.microsoft.com/office/powerpoint/2010/main" val="667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4343400"/>
          </a:xfrm>
          <a:prstGeom prst="wedgeRoundRectCallout">
            <a:avLst>
              <a:gd name="adj1" fmla="val -15057"/>
              <a:gd name="adj2" fmla="val 589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appends the hold space onto the end of the pattern space (with a \n separating the two parts).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And what’s in the hold space? A: To begin with: nothing. Actually, this sed program, has no h,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H, or x instructions. Therefore nothing </a:t>
            </a:r>
            <a:r>
              <a:rPr kumimoji="1" lang="en-US" altLang="zh-TW" sz="2600" b="0" i="1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ever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goes into the hold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Then why the G? A: To add the \n to the pattern space.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Why a \n?</a:t>
            </a:r>
            <a:r>
              <a:rPr kumimoji="1" lang="zh-TW" altLang="en-US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Well, the code doesn’t care that it’s a \n. </a:t>
            </a:r>
            <a:b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It just wants a symbol which won’t appear on an input line.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The \n is being used </a:t>
            </a:r>
            <a:r>
              <a:rPr kumimoji="1" lang="en-US" altLang="zh-TW" sz="2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as a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26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marker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to separate things that haven’t been reversed (</a:t>
            </a:r>
            <a:r>
              <a:rPr kumimoji="1" lang="en-US" altLang="zh-TW" sz="2600" b="0" i="0" u="none" strike="noStrike" kern="1200" cap="none" spc="-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those to the left of the marker), from things that have been (</a:t>
            </a:r>
            <a:r>
              <a:rPr kumimoji="1" lang="en-US" altLang="zh-TW" sz="2600" b="0" i="0" u="none" strike="noStrike" kern="1200" cap="none" spc="-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those to the right of it). </a:t>
            </a:r>
            <a:endParaRPr kumimoji="1" lang="zh-TW" altLang="en-US" sz="26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0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</a:t>
            </a:r>
            <a:r>
              <a:rPr lang="en-US" altLang="zh-TW" b="1" dirty="0">
                <a:solidFill>
                  <a:srgbClr val="7030A0"/>
                </a:solidFill>
              </a:rPr>
              <a:t>\!</a:t>
            </a:r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667001" y="2286000"/>
            <a:ext cx="1066799" cy="1846996"/>
          </a:xfrm>
          <a:prstGeom prst="wedgeRoundRectCallout">
            <a:avLst>
              <a:gd name="adj1" fmla="val -19041"/>
              <a:gd name="adj2" fmla="val 813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…     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then</a:t>
            </a:r>
            <a:b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don’t</a:t>
            </a:r>
            <a:b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    …</a:t>
            </a:r>
            <a:endParaRPr kumimoji="1" lang="zh-TW" altLang="en-US" sz="2800" b="1" i="0" u="none" strike="noStrike" kern="1200" cap="none" spc="-1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3733800" y="2286000"/>
            <a:ext cx="1600199" cy="1846996"/>
          </a:xfrm>
          <a:prstGeom prst="wedgeRoundRectCallout">
            <a:avLst>
              <a:gd name="adj1" fmla="val -71899"/>
              <a:gd name="adj2" fmla="val 828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…add a </a:t>
            </a:r>
            <a:b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\n to the </a:t>
            </a:r>
            <a:b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pattern </a:t>
            </a:r>
            <a:b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space.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685801" y="2286000"/>
            <a:ext cx="1981199" cy="1846996"/>
          </a:xfrm>
          <a:prstGeom prst="wedgeRoundRectCallout">
            <a:avLst>
              <a:gd name="adj1" fmla="val 43932"/>
              <a:gd name="adj2" fmla="val 852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-1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If there is already a \n in the pattern space…</a:t>
            </a:r>
            <a:endParaRPr kumimoji="1" lang="zh-TW" altLang="en-US" sz="2800" b="1" i="0" u="none" strike="noStrike" kern="1200" cap="none" spc="-1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304801" y="70217"/>
            <a:ext cx="5257799" cy="990600"/>
          </a:xfrm>
          <a:prstGeom prst="wedgeRoundRectCallout">
            <a:avLst>
              <a:gd name="adj1" fmla="val -512"/>
              <a:gd name="adj2" fmla="val 2027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</a:t>
            </a:r>
            <a:r>
              <a:rPr kumimoji="1" lang="en-US" altLang="zh-TW" sz="30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What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does this sentence mean in sed logic?</a:t>
            </a: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4648200" y="1225183"/>
            <a:ext cx="4495800" cy="902434"/>
          </a:xfrm>
          <a:prstGeom prst="wedgeRoundRectCallout">
            <a:avLst>
              <a:gd name="adj1" fmla="val -52097"/>
              <a:gd name="adj2" fmla="val -1030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Add a \n if it hasn’t already been done.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5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/&amp;\2\1/;//D;s/.//'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pattern separates the first character from everything else up to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41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/&amp;</a:t>
            </a:r>
            <a:r>
              <a:rPr lang="en-US" altLang="zh-TW" b="1" dirty="0">
                <a:solidFill>
                  <a:srgbClr val="333399"/>
                </a:solidFill>
              </a:rPr>
              <a:t>\2\1</a:t>
            </a:r>
            <a:r>
              <a:rPr lang="en-US" altLang="zh-TW" b="1" dirty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pattern separates the first character from everything else up to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…then moves that character to right after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>
                <a:solidFill>
                  <a:srgbClr val="333399"/>
                </a:solidFill>
              </a:rPr>
              <a:t>\2\1</a:t>
            </a:r>
            <a:r>
              <a:rPr lang="en-US" altLang="zh-TW" b="1" dirty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This pattern separates the first character from everything else up to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…then moves that character to right after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(temporarily).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(temporarily).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5" name="圓角矩形圖說文字 4"/>
          <p:cNvSpPr/>
          <p:nvPr/>
        </p:nvSpPr>
        <p:spPr bwMode="auto">
          <a:xfrm>
            <a:off x="381000" y="2133600"/>
            <a:ext cx="4648200" cy="762000"/>
          </a:xfrm>
          <a:prstGeom prst="wedgeRoundRectCallout">
            <a:avLst>
              <a:gd name="adj1" fmla="val 43268"/>
              <a:gd name="adj2" fmla="val 27905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</a:t>
            </a:r>
            <a:r>
              <a:rPr kumimoji="1" lang="en-US" altLang="zh-TW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//D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\(.\)\(.*\n\)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381000" y="2895600"/>
            <a:ext cx="5334000" cy="1143000"/>
          </a:xfrm>
          <a:prstGeom prst="wedgeRoundRectCallout">
            <a:avLst>
              <a:gd name="adj1" fmla="val -10349"/>
              <a:gd name="adj2" fmla="val -7243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But these groupings aren’t used,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</a:t>
            </a:r>
            <a:r>
              <a:rPr kumimoji="1" lang="en-US" altLang="zh-TW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//D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6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..*\n</a:t>
            </a:r>
            <a:r>
              <a:rPr kumimoji="1" lang="en-US" altLang="zh-TW" sz="3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304800" y="4800600"/>
            <a:ext cx="3657600" cy="990600"/>
          </a:xfrm>
          <a:prstGeom prst="wedgeRoundRectCallout">
            <a:avLst>
              <a:gd name="adj1" fmla="val 14756"/>
              <a:gd name="adj2" fmla="val -138649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Q: </a:t>
            </a:r>
            <a:r>
              <a:rPr kumimoji="1" lang="en-US" altLang="zh-TW" sz="30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What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does this expression mean?</a:t>
            </a: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228600" y="5955566"/>
            <a:ext cx="4495800" cy="902434"/>
          </a:xfrm>
          <a:prstGeom prst="wedgeRoundRectCallout">
            <a:avLst>
              <a:gd name="adj1" fmla="val -22396"/>
              <a:gd name="adj2" fmla="val -9182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A: That there must be something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before the \n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5257800" y="5345966"/>
            <a:ext cx="3657600" cy="902434"/>
          </a:xfrm>
          <a:prstGeom prst="wedgeRoundRectCallout">
            <a:avLst>
              <a:gd name="adj1" fmla="val -73053"/>
              <a:gd name="adj2" fmla="val 71285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something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before the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65060"/>
              <a:gd name="adj2" fmla="val -786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81000" y="1066800"/>
            <a:ext cx="8458200" cy="1066800"/>
          </a:xfrm>
          <a:prstGeom prst="wedgeRoundRectCallout">
            <a:avLst>
              <a:gd name="adj1" fmla="val 29426"/>
              <a:gd name="adj2" fmla="val 30020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When no pattern is given, the previous pattern is used.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6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13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 (then restart)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(temporarily).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(then restart)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temporarily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8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not done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reversing.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(then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(since D has the side-effect of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restarting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Oddly, it also copies back the original space. So there are now 2 markers (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temporarily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B4ABDA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B4ABDA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35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Optimizing for Speed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/>
              <a:t>% </a:t>
            </a:r>
            <a:r>
              <a:rPr lang="en-US" sz="3100" b="1" dirty="0" err="1"/>
              <a:t>sed</a:t>
            </a:r>
            <a:r>
              <a:rPr lang="en-US" sz="3100" b="1" dirty="0"/>
              <a:t> 's/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</a:t>
            </a:r>
            <a:r>
              <a:rPr lang="en-US" sz="3100" b="1" dirty="0" err="1"/>
              <a:t>foo</a:t>
            </a:r>
            <a:r>
              <a:rPr lang="en-US" sz="3100" b="1" dirty="0"/>
              <a:t>/bar/g' file</a:t>
            </a:r>
            <a:r>
              <a:rPr lang="en-US" sz="3100" dirty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/>
              <a:t>	% </a:t>
            </a:r>
            <a:r>
              <a:rPr lang="en-US" sz="3100" b="1" dirty="0" err="1"/>
              <a:t>sed</a:t>
            </a:r>
            <a:r>
              <a:rPr lang="en-US" sz="3100" b="1" dirty="0"/>
              <a:t> '/</a:t>
            </a:r>
            <a:r>
              <a:rPr lang="en-US" sz="3100" b="1" dirty="0" err="1"/>
              <a:t>foo</a:t>
            </a:r>
            <a:r>
              <a:rPr lang="en-US" sz="3100" b="1" dirty="0"/>
              <a:t>/ s//bar/g' file</a:t>
            </a:r>
            <a:r>
              <a:rPr lang="en-US" sz="3100" dirty="0"/>
              <a:t> # </a:t>
            </a:r>
            <a:r>
              <a:rPr lang="en-US" sz="3100" dirty="0" err="1"/>
              <a:t>sed</a:t>
            </a:r>
            <a:r>
              <a:rPr lang="en-US" sz="3100" dirty="0"/>
              <a:t> shorthand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-n '45,50p' file</a:t>
            </a:r>
            <a:r>
              <a:rPr lang="en-US" sz="3100" dirty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A6A6A6"/>
                </a:solidFill>
              </a:rPr>
              <a:t>%</a:t>
            </a:r>
            <a:r>
              <a:rPr lang="en-US" sz="3100" dirty="0"/>
              <a:t> </a:t>
            </a:r>
            <a:r>
              <a:rPr lang="en-US" sz="3100" b="1" dirty="0" err="1"/>
              <a:t>sed</a:t>
            </a:r>
            <a:r>
              <a:rPr lang="en-US" sz="3100" b="1" dirty="0"/>
              <a:t> -n '51q;45,50p' file</a:t>
            </a:r>
            <a:r>
              <a:rPr lang="en-US" sz="3100" dirty="0"/>
              <a:t> # same, but faster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92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</a:t>
            </a:r>
            <a:r>
              <a:rPr lang="en-US" sz="2800" dirty="0">
                <a:solidFill>
                  <a:srgbClr val="FF0000"/>
                </a:solidFill>
              </a:rPr>
              <a:t>and restart with the resultant 	pattern space, without reading new 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9820"/>
      </p:ext>
    </p:extLst>
  </p:cSld>
  <p:clrMapOvr>
    <a:masterClrMapping/>
  </p:clrMapOvr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 delete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up to the first marker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(then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(since D has the side-effect of 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restarting</a:t>
            </a: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)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9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/>
              <a:t>;s/</a:t>
            </a:r>
            <a:r>
              <a:rPr lang="en-US" altLang="zh-TW" b="1" dirty="0">
                <a:solidFill>
                  <a:srgbClr val="333399"/>
                </a:solidFill>
              </a:rPr>
              <a:t>\(.\)\(.*\n\)</a:t>
            </a:r>
            <a:r>
              <a:rPr lang="en-US" altLang="zh-TW" b="1" dirty="0"/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/>
              <a:t>\2\1/;</a:t>
            </a:r>
            <a:r>
              <a:rPr lang="en-US" altLang="zh-TW" b="1" dirty="0">
                <a:solidFill>
                  <a:srgbClr val="FF0000"/>
                </a:solidFill>
              </a:rPr>
              <a:t>//D</a:t>
            </a:r>
            <a:r>
              <a:rPr lang="en-US" altLang="zh-TW" b="1" dirty="0"/>
              <a:t>;</a:t>
            </a:r>
            <a:r>
              <a:rPr lang="en-US" altLang="zh-TW" b="1" dirty="0">
                <a:solidFill>
                  <a:srgbClr val="7030A0"/>
                </a:solidFill>
              </a:rPr>
              <a:t>s/.//</a:t>
            </a:r>
            <a:r>
              <a:rPr lang="en-US" altLang="zh-TW" b="1" dirty="0"/>
              <a:t>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5410200" y="3058929"/>
            <a:ext cx="3730487" cy="522471"/>
          </a:xfrm>
          <a:prstGeom prst="wedgeRoundRectCallout">
            <a:avLst>
              <a:gd name="adj1" fmla="val 19484"/>
              <a:gd name="adj2" fmla="val 282044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Delete the marker.</a:t>
            </a:r>
            <a:endParaRPr kumimoji="1" lang="zh-TW" altLang="en-US" sz="3200" b="0" i="0" u="none" strike="noStrike" kern="1200" cap="none" spc="-1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6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B15A7ED-1682-4D04-B6DA-1102C12B97EF}"/>
              </a:ext>
            </a:extLst>
          </p:cNvPr>
          <p:cNvSpPr/>
          <p:nvPr/>
        </p:nvSpPr>
        <p:spPr bwMode="auto">
          <a:xfrm flipV="1">
            <a:off x="23622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90A02-1F1D-4920-BEAB-7F63AD01016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b="1" dirty="0">
                <a:solidFill>
                  <a:srgbClr val="D0EAEC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b="0" i="0" u="none" strike="noStrike" cap="none" normalizeH="0" baseline="0" dirty="0">
              <a:ln>
                <a:noFill/>
              </a:ln>
              <a:solidFill>
                <a:srgbClr val="D0EAEC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97E4E8-9EF3-4936-94BC-E463E23CCFA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Old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Pattern Space:</a:t>
            </a:r>
          </a:p>
        </p:txBody>
      </p:sp>
    </p:spTree>
    <p:extLst>
      <p:ext uri="{BB962C8B-B14F-4D97-AF65-F5344CB8AC3E}">
        <p14:creationId xmlns:p14="http://schemas.microsoft.com/office/powerpoint/2010/main" val="17245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56B0E3-E5FE-4363-B6E8-2C0080CE5FB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  <a:ea typeface="新細明體" charset="-120"/>
              </a:rPr>
              <a:t>\n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005D0-B63A-4EE7-93D5-6370A516FEF2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                            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482F4-16E2-4666-978A-D94B743CE21D}"/>
              </a:ext>
            </a:extLst>
          </p:cNvPr>
          <p:cNvSpPr/>
          <p:nvPr/>
        </p:nvSpPr>
        <p:spPr bwMode="auto">
          <a:xfrm>
            <a:off x="3581400" y="2202180"/>
            <a:ext cx="2971800" cy="6934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088E871-E7E8-4784-A59F-B144B5F98997}"/>
              </a:ext>
            </a:extLst>
          </p:cNvPr>
          <p:cNvSpPr/>
          <p:nvPr/>
        </p:nvSpPr>
        <p:spPr bwMode="auto">
          <a:xfrm flipV="1">
            <a:off x="28956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EFB1F8F-E294-4AEF-B3EC-684208FCCDDE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00B050"/>
                </a:solidFill>
              </a:rPr>
              <a:t>/\n/\!G</a:t>
            </a:r>
            <a:r>
              <a:rPr lang="en-US" altLang="zh-TW" b="1" dirty="0">
                <a:solidFill>
                  <a:srgbClr val="A6A6A6"/>
                </a:solidFill>
              </a:rPr>
              <a:t>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B8ACF-BE35-4E5A-8014-1AEDDE0B3F36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b="1" dirty="0">
                <a:solidFill>
                  <a:srgbClr val="D0EAEC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b="0" i="0" u="none" strike="noStrike" cap="none" normalizeH="0" baseline="0" dirty="0">
              <a:ln>
                <a:noFill/>
              </a:ln>
              <a:solidFill>
                <a:srgbClr val="D0EAEC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11F5C-3D56-47A0-B025-B9BCBFB557EE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1B7C1-1CBD-43B7-9ED0-96C6826F3877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b="1" dirty="0">
                <a:solidFill>
                  <a:srgbClr val="00990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b="1" dirty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59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0" grpId="1"/>
      <p:bldP spid="15" grpId="0" animBg="1"/>
      <p:bldP spid="14" grpId="0" animBg="1"/>
      <p:bldP spid="11" grpId="0" animBg="1"/>
      <p:bldP spid="11" grpId="1" animBg="1"/>
      <p:bldP spid="7" grpId="0" animBg="1"/>
      <p:bldP spid="9" grpId="0" animBg="1"/>
      <p:bldP spid="9" grpId="1" animBg="1"/>
      <p:bldP spid="9" grpId="2" animBg="1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269282-48CE-4CB1-8027-225E46C00A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1</a:t>
            </a:r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234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85CE7-26AD-4432-8A6E-9357D40046B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</a:t>
            </a:r>
            <a:r>
              <a:rPr kumimoji="1" lang="en-US" sz="3200" dirty="0"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</a:t>
            </a:r>
            <a:r>
              <a:rPr lang="en-US" altLang="zh-TW" b="1" dirty="0">
                <a:solidFill>
                  <a:srgbClr val="00B050"/>
                </a:solidFill>
              </a:rPr>
              <a:t>s/</a:t>
            </a:r>
            <a:r>
              <a:rPr lang="en-US" altLang="zh-TW" b="1" dirty="0">
                <a:solidFill>
                  <a:srgbClr val="FF0000"/>
                </a:solidFill>
              </a:rPr>
              <a:t>\(.\)</a:t>
            </a:r>
            <a:r>
              <a:rPr lang="en-US" altLang="zh-TW" b="1" dirty="0">
                <a:solidFill>
                  <a:srgbClr val="0070C0"/>
                </a:solidFill>
              </a:rPr>
              <a:t>\(.*\n\)</a:t>
            </a:r>
            <a:r>
              <a:rPr lang="en-US" altLang="zh-TW" b="1" dirty="0">
                <a:solidFill>
                  <a:srgbClr val="00B050"/>
                </a:solidFill>
              </a:rPr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>
                <a:solidFill>
                  <a:srgbClr val="0070C0"/>
                </a:solidFill>
              </a:rPr>
              <a:t>\2</a:t>
            </a:r>
            <a:r>
              <a:rPr lang="en-US" altLang="zh-TW" b="1" dirty="0">
                <a:solidFill>
                  <a:srgbClr val="FF0000"/>
                </a:solidFill>
              </a:rPr>
              <a:t>\1</a:t>
            </a:r>
            <a:r>
              <a:rPr lang="en-US" altLang="zh-TW" b="1" dirty="0">
                <a:solidFill>
                  <a:srgbClr val="00B050"/>
                </a:solidFill>
              </a:rPr>
              <a:t>/</a:t>
            </a:r>
            <a:r>
              <a:rPr lang="en-US" altLang="zh-TW" b="1" dirty="0">
                <a:solidFill>
                  <a:srgbClr val="A6A6A6"/>
                </a:solidFill>
              </a:rPr>
              <a:t>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27F1DC2-C3A7-47A7-8179-C1DC973C5C18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AB25B-BD88-491E-9830-71174D14D53C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70307B-7DC4-4FF2-814F-008247157C68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rgbClr val="7030A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0070C0"/>
                </a:solidFill>
                <a:latin typeface="+mn-lt"/>
                <a:ea typeface="新細明體" charset="-120"/>
              </a:rPr>
              <a:t>234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+mn-lt"/>
                <a:ea typeface="新細明體" charset="-120"/>
              </a:rPr>
              <a:t>1</a:t>
            </a: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54B1E2-957E-4BE2-A5FC-443F7D8E015E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36419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24" grpId="0" animBg="1"/>
      <p:bldP spid="24" grpId="1" animBg="1"/>
      <p:bldP spid="26" grpId="0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</a:t>
            </a:r>
            <a:r>
              <a:rPr lang="en-US" altLang="zh-TW" b="1" dirty="0"/>
              <a:t>//D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83FBCF-11A8-45FB-9DAE-0AB96E5DF4E1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57CA3-82FC-42F4-B935-D92CB4718F26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42A-3E52-4289-956D-4E052415AB1D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73914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23622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4965 4.44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2" grpId="0"/>
      <p:bldP spid="13" grpId="0" animBg="1"/>
      <p:bldP spid="13" grpId="1" animBg="1"/>
      <p:bldP spid="13" grpId="2" animBg="1"/>
      <p:bldP spid="14" grpId="0" animBg="1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>
                <a:solidFill>
                  <a:srgbClr val="A6A6A6"/>
                </a:solidFill>
              </a:rPr>
              <a:t>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B9F7-30E3-4AB4-9B33-18BF50E721C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10FFD9C-C2BA-48EA-AAEF-B4AC9BDDDA44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8C4D0-5CB9-4881-A70C-70FF4082E23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97C43-2526-49AD-99A1-B282A415FF6A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29223-DC72-4213-BA21-692C57764B99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1711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5C6B20-8D5E-4CAE-A16A-1BA0A90C28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2</a:t>
            </a:r>
            <a:r>
              <a:rPr kumimoji="1" lang="en-US" sz="3200" dirty="0">
                <a:solidFill>
                  <a:srgbClr val="0070C0"/>
                </a:solidFill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FBFFC-2DAB-47DC-84B6-198DC8BF786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</a:t>
            </a:r>
            <a:r>
              <a:rPr lang="en-US" altLang="zh-TW" b="1" dirty="0">
                <a:solidFill>
                  <a:srgbClr val="009900"/>
                </a:solidFill>
              </a:rPr>
              <a:t>s/</a:t>
            </a:r>
            <a:r>
              <a:rPr lang="en-US" altLang="zh-TW" b="1" dirty="0">
                <a:solidFill>
                  <a:srgbClr val="FF0000"/>
                </a:solidFill>
              </a:rPr>
              <a:t>\(.\)</a:t>
            </a:r>
            <a:r>
              <a:rPr lang="en-US" altLang="zh-TW" b="1" dirty="0">
                <a:solidFill>
                  <a:srgbClr val="0070C0"/>
                </a:solidFill>
              </a:rPr>
              <a:t>\(.*\n\)</a:t>
            </a:r>
            <a:r>
              <a:rPr lang="en-US" altLang="zh-TW" b="1" dirty="0">
                <a:solidFill>
                  <a:srgbClr val="009900"/>
                </a:solidFill>
              </a:rPr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>
                <a:solidFill>
                  <a:srgbClr val="0070C0"/>
                </a:solidFill>
              </a:rPr>
              <a:t>\2</a:t>
            </a:r>
            <a:r>
              <a:rPr lang="en-US" altLang="zh-TW" b="1" dirty="0">
                <a:solidFill>
                  <a:srgbClr val="FF0000"/>
                </a:solidFill>
              </a:rPr>
              <a:t>\1</a:t>
            </a:r>
            <a:r>
              <a:rPr lang="en-US" altLang="zh-TW" b="1" dirty="0">
                <a:solidFill>
                  <a:srgbClr val="009900"/>
                </a:solidFill>
              </a:rPr>
              <a:t>/</a:t>
            </a:r>
            <a:r>
              <a:rPr lang="en-US" altLang="zh-TW" b="1" dirty="0">
                <a:solidFill>
                  <a:srgbClr val="A6A6A6"/>
                </a:solidFill>
              </a:rPr>
              <a:t>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1E7B2D9-FD83-45D4-B4E6-7B659F967096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8B044-0260-4537-8A6B-C5C68ACB9368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0EAA3-9BBD-4B15-ABC2-320C2AE5ADD0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新細明體" charset="-120"/>
              </a:rPr>
              <a:t>234</a:t>
            </a:r>
            <a:r>
              <a:rPr kumimoji="1" lang="en-US" sz="3200" dirty="0">
                <a:solidFill>
                  <a:srgbClr val="7030A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0070C0"/>
                </a:solidFill>
                <a:latin typeface="Arial" charset="0"/>
                <a:ea typeface="新細明體" charset="-120"/>
              </a:rPr>
              <a:t>34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2</a:t>
            </a:r>
            <a:r>
              <a:rPr kumimoji="1" lang="en-US" sz="3200" dirty="0">
                <a:latin typeface="Arial" charset="0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9F925-ACE4-44A8-8E79-ABB3F49DD68F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1605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1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/>
              <a:t>Please understand the mindset behind the creation of these examples:  </a:t>
            </a:r>
          </a:p>
          <a:p>
            <a:pPr lvl="1"/>
            <a:r>
              <a:rPr lang="en-US" altLang="zh-TW" dirty="0"/>
              <a:t>Their goal was minimizing the number of keystrokes</a:t>
            </a:r>
          </a:p>
          <a:p>
            <a:pPr lvl="1"/>
            <a:r>
              <a:rPr lang="en-US" altLang="zh-TW" dirty="0"/>
              <a:t>Their goal was not clarity</a:t>
            </a:r>
          </a:p>
        </p:txBody>
      </p:sp>
    </p:spTree>
    <p:extLst>
      <p:ext uri="{BB962C8B-B14F-4D97-AF65-F5344CB8AC3E}">
        <p14:creationId xmlns:p14="http://schemas.microsoft.com/office/powerpoint/2010/main" val="3128649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</a:t>
            </a:r>
            <a:r>
              <a:rPr lang="en-US" altLang="zh-TW" b="1" dirty="0">
                <a:solidFill>
                  <a:srgbClr val="009900"/>
                </a:solidFill>
              </a:rPr>
              <a:t>//D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83FBCF-11A8-45FB-9DAE-0AB96E5DF4E1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57CA3-82FC-42F4-B935-D92CB4718F26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42A-3E52-4289-956D-4E052415AB1D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73914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23622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5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4965 4.44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2" grpId="0"/>
      <p:bldP spid="13" grpId="0" animBg="1"/>
      <p:bldP spid="13" grpId="1" animBg="1"/>
      <p:bldP spid="13" grpId="2" animBg="1"/>
      <p:bldP spid="14" grpId="0" animBg="1"/>
    </p:bld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>
                <a:solidFill>
                  <a:srgbClr val="A6A6A6"/>
                </a:solidFill>
              </a:rPr>
              <a:t>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B9F7-30E3-4AB4-9B33-18BF50E721C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10FFD9C-C2BA-48EA-AAEF-B4AC9BDDDA44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8C4D0-5CB9-4881-A70C-70FF4082E23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97C43-2526-49AD-99A1-B282A415FF6A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29223-DC72-4213-BA21-692C57764B99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23740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5C6B20-8D5E-4CAE-A16A-1BA0A90C28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3200" dirty="0">
                <a:solidFill>
                  <a:srgbClr val="0070C0"/>
                </a:solidFill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FBFFC-2DAB-47DC-84B6-198DC8BF786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</a:t>
            </a:r>
            <a:r>
              <a:rPr lang="en-US" altLang="zh-TW" b="1" dirty="0">
                <a:solidFill>
                  <a:srgbClr val="009900"/>
                </a:solidFill>
              </a:rPr>
              <a:t>s/</a:t>
            </a:r>
            <a:r>
              <a:rPr lang="en-US" altLang="zh-TW" b="1" dirty="0">
                <a:solidFill>
                  <a:srgbClr val="FF0000"/>
                </a:solidFill>
              </a:rPr>
              <a:t>\(.\)</a:t>
            </a:r>
            <a:r>
              <a:rPr lang="en-US" altLang="zh-TW" b="1" dirty="0">
                <a:solidFill>
                  <a:srgbClr val="0070C0"/>
                </a:solidFill>
              </a:rPr>
              <a:t>\(.*\n\)</a:t>
            </a:r>
            <a:r>
              <a:rPr lang="en-US" altLang="zh-TW" b="1" dirty="0">
                <a:solidFill>
                  <a:srgbClr val="009900"/>
                </a:solidFill>
              </a:rPr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>
                <a:solidFill>
                  <a:srgbClr val="0070C0"/>
                </a:solidFill>
              </a:rPr>
              <a:t>\2</a:t>
            </a:r>
            <a:r>
              <a:rPr lang="en-US" altLang="zh-TW" b="1" dirty="0">
                <a:solidFill>
                  <a:srgbClr val="FF0000"/>
                </a:solidFill>
              </a:rPr>
              <a:t>\1</a:t>
            </a:r>
            <a:r>
              <a:rPr lang="en-US" altLang="zh-TW" b="1" dirty="0">
                <a:solidFill>
                  <a:srgbClr val="009900"/>
                </a:solidFill>
              </a:rPr>
              <a:t>/</a:t>
            </a:r>
            <a:r>
              <a:rPr lang="en-US" altLang="zh-TW" b="1" dirty="0">
                <a:solidFill>
                  <a:srgbClr val="A6A6A6"/>
                </a:solidFill>
              </a:rPr>
              <a:t>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1E7B2D9-FD83-45D4-B4E6-7B659F967096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8B044-0260-4537-8A6B-C5C68ACB9368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0EAA3-9BBD-4B15-ABC2-320C2AE5ADD0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solidFill>
                  <a:srgbClr val="7030A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0070C0"/>
                </a:solidFill>
                <a:latin typeface="Arial" charset="0"/>
                <a:ea typeface="新細明體" charset="-120"/>
              </a:rPr>
              <a:t>4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3200" dirty="0">
                <a:latin typeface="Arial" charset="0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9F925-ACE4-44A8-8E79-ABB3F49DD68F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23221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1" grpId="0"/>
    </p:bld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</a:t>
            </a:r>
            <a:r>
              <a:rPr lang="en-US" altLang="zh-TW" b="1" dirty="0">
                <a:solidFill>
                  <a:srgbClr val="009900"/>
                </a:solidFill>
              </a:rPr>
              <a:t>//D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83FBCF-11A8-45FB-9DAE-0AB96E5DF4E1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57CA3-82FC-42F4-B935-D92CB4718F26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321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42A-3E52-4289-956D-4E052415AB1D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73914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23622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1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4965 4.44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2" grpId="0"/>
      <p:bldP spid="13" grpId="0" animBg="1"/>
      <p:bldP spid="13" grpId="1" animBg="1"/>
      <p:bldP spid="13" grpId="2" animBg="1"/>
      <p:bldP spid="14" grpId="0" animBg="1"/>
    </p:bld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>
                <a:solidFill>
                  <a:srgbClr val="A6A6A6"/>
                </a:solidFill>
              </a:rPr>
              <a:t>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B9F7-30E3-4AB4-9B33-18BF50E721C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10FFD9C-C2BA-48EA-AAEF-B4AC9BDDDA44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8C4D0-5CB9-4881-A70C-70FF4082E23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97C43-2526-49AD-99A1-B282A415FF6A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321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29223-DC72-4213-BA21-692C57764B99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23369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5C6B20-8D5E-4CAE-A16A-1BA0A90C28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FBFFC-2DAB-47DC-84B6-198DC8BF786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</a:t>
            </a:r>
            <a:r>
              <a:rPr lang="en-US" altLang="zh-TW" b="1" dirty="0">
                <a:solidFill>
                  <a:srgbClr val="009900"/>
                </a:solidFill>
              </a:rPr>
              <a:t>s/</a:t>
            </a:r>
            <a:r>
              <a:rPr lang="en-US" altLang="zh-TW" b="1" dirty="0">
                <a:solidFill>
                  <a:srgbClr val="FF0000"/>
                </a:solidFill>
              </a:rPr>
              <a:t>\(.\)</a:t>
            </a:r>
            <a:r>
              <a:rPr lang="en-US" altLang="zh-TW" b="1" dirty="0">
                <a:solidFill>
                  <a:srgbClr val="0070C0"/>
                </a:solidFill>
              </a:rPr>
              <a:t>\(.*\n\)</a:t>
            </a:r>
            <a:r>
              <a:rPr lang="en-US" altLang="zh-TW" b="1" dirty="0">
                <a:solidFill>
                  <a:srgbClr val="009900"/>
                </a:solidFill>
              </a:rPr>
              <a:t>/</a:t>
            </a:r>
            <a:r>
              <a:rPr lang="en-US" altLang="zh-TW" b="1" dirty="0">
                <a:solidFill>
                  <a:srgbClr val="7030A0"/>
                </a:solidFill>
              </a:rPr>
              <a:t>&amp;</a:t>
            </a:r>
            <a:r>
              <a:rPr lang="en-US" altLang="zh-TW" b="1" dirty="0">
                <a:solidFill>
                  <a:srgbClr val="0070C0"/>
                </a:solidFill>
              </a:rPr>
              <a:t>\2</a:t>
            </a:r>
            <a:r>
              <a:rPr lang="en-US" altLang="zh-TW" b="1" dirty="0">
                <a:solidFill>
                  <a:srgbClr val="FF0000"/>
                </a:solidFill>
              </a:rPr>
              <a:t>\1</a:t>
            </a:r>
            <a:r>
              <a:rPr lang="en-US" altLang="zh-TW" b="1" dirty="0">
                <a:solidFill>
                  <a:srgbClr val="009900"/>
                </a:solidFill>
              </a:rPr>
              <a:t>/</a:t>
            </a:r>
            <a:r>
              <a:rPr lang="en-US" altLang="zh-TW" b="1" dirty="0">
                <a:solidFill>
                  <a:srgbClr val="A6A6A6"/>
                </a:solidFill>
              </a:rPr>
              <a:t>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1E7B2D9-FD83-45D4-B4E6-7B659F967096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8B044-0260-4537-8A6B-C5C68ACB9368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0EAA3-9BBD-4B15-ABC2-320C2AE5ADD0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solidFill>
                  <a:srgbClr val="7030A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latin typeface="Arial" charset="0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9F925-ACE4-44A8-8E79-ABB3F49DD68F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427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1" grpId="0"/>
    </p:bld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</a:t>
            </a:r>
            <a:r>
              <a:rPr lang="en-US" altLang="zh-TW" b="1" dirty="0">
                <a:solidFill>
                  <a:srgbClr val="009900"/>
                </a:solidFill>
              </a:rPr>
              <a:t>//D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83FBCF-11A8-45FB-9DAE-0AB96E5DF4E1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57CA3-82FC-42F4-B935-D92CB4718F26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42A-3E52-4289-956D-4E052415AB1D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73914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23622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2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4965 4.44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0" grpId="1" animBg="1"/>
      <p:bldP spid="12" grpId="0"/>
      <p:bldP spid="13" grpId="0" animBg="1"/>
      <p:bldP spid="13" grpId="1" animBg="1"/>
      <p:bldP spid="13" grpId="2" animBg="1"/>
      <p:bldP spid="14" grpId="0" animBg="1"/>
    </p:bld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009900"/>
                </a:solidFill>
              </a:rPr>
              <a:t>/\n/\!G</a:t>
            </a:r>
            <a:r>
              <a:rPr lang="en-US" altLang="zh-TW" b="1" dirty="0">
                <a:solidFill>
                  <a:srgbClr val="A6A6A6"/>
                </a:solidFill>
              </a:rPr>
              <a:t>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B9F7-30E3-4AB4-9B33-18BF50E721C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10FFD9C-C2BA-48EA-AAEF-B4AC9BDDDA44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8C4D0-5CB9-4881-A70C-70FF4082E23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97C43-2526-49AD-99A1-B282A415FF6A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29223-DC72-4213-BA21-692C57764B99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40780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</a:t>
            </a:r>
            <a:r>
              <a:rPr lang="en-US" altLang="zh-TW" b="1" dirty="0">
                <a:solidFill>
                  <a:srgbClr val="009900"/>
                </a:solidFill>
              </a:rPr>
              <a:t>s/\(.\)\(.*\n\)/&amp;\2\1/</a:t>
            </a:r>
            <a:r>
              <a:rPr lang="en-US" altLang="zh-TW" b="1" dirty="0">
                <a:solidFill>
                  <a:srgbClr val="A6A6A6"/>
                </a:solidFill>
              </a:rPr>
              <a:t>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B9F7-30E3-4AB4-9B33-18BF50E721C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10FFD9C-C2BA-48EA-AAEF-B4AC9BDDDA44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8C4D0-5CB9-4881-A70C-70FF4082E23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97C43-2526-49AD-99A1-B282A415FF6A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29223-DC72-4213-BA21-692C57764B99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10166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  <p:extLst mod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</a:t>
            </a:r>
            <a:r>
              <a:rPr lang="en-US" altLang="zh-TW" b="1" dirty="0">
                <a:solidFill>
                  <a:srgbClr val="009900"/>
                </a:solidFill>
              </a:rPr>
              <a:t>//D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B9F7-30E3-4AB4-9B33-18BF50E721C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10FFD9C-C2BA-48EA-AAEF-B4AC9BDDDA44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8C4D0-5CB9-4881-A70C-70FF4082E23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97C43-2526-49AD-99A1-B282A415FF6A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29223-DC72-4213-BA21-692C57764B99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</p:spTree>
    <p:extLst>
      <p:ext uri="{BB962C8B-B14F-4D97-AF65-F5344CB8AC3E}">
        <p14:creationId xmlns:p14="http://schemas.microsoft.com/office/powerpoint/2010/main" val="22634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File Spacing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</a:t>
            </a:r>
            <a:r>
              <a:rPr lang="en-US" dirty="0"/>
              <a:t>%</a:t>
            </a:r>
            <a:r>
              <a:rPr lang="en-US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G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double space a file which already has some blank lines in it: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</a:t>
            </a:r>
            <a:r>
              <a:rPr lang="en-US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'/^$/</a:t>
            </a:r>
            <a:r>
              <a:rPr lang="en-US" b="1" dirty="0" err="1"/>
              <a:t>d;G</a:t>
            </a:r>
            <a:r>
              <a:rPr lang="en-US" b="1" dirty="0"/>
              <a:t>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triple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'G;G'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undo double-spacing</a:t>
            </a:r>
            <a:r>
              <a:rPr lang="en-US" dirty="0"/>
              <a:t> (assumes all     even-numbered lines are always blank):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</a:t>
            </a:r>
            <a:r>
              <a:rPr lang="en-US" b="1" dirty="0" err="1"/>
              <a:t>n;d</a:t>
            </a:r>
            <a:r>
              <a:rPr lang="en-US" b="1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26009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5C6B20-8D5E-4CAE-A16A-1BA0A90C28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rgbClr val="FF000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/\n/\!G;s/\(.\)\(.*\n\)/&amp;\2\1/;//D;s/.//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009900"/>
                </a:solidFill>
              </a:rPr>
              <a:t>4321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</a:t>
            </a:r>
            <a:endParaRPr lang="en-US" altLang="zh-TW" dirty="0">
              <a:solidFill>
                <a:srgbClr val="2D2D8A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</a:t>
            </a:r>
            <a:r>
              <a:rPr lang="en-US" altLang="zh-TW" dirty="0" err="1"/>
              <a:t>rev</a:t>
            </a:r>
            <a:endParaRPr lang="en-US" altLang="zh-TW" dirty="0"/>
          </a:p>
          <a:p>
            <a:pPr>
              <a:buNone/>
            </a:pP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/>
              <a:t>4321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</a:t>
            </a:r>
            <a:endParaRPr lang="en-US" altLang="zh-TW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1E7B2D9-FD83-45D4-B4E6-7B659F967096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8B044-0260-4537-8A6B-C5C68ACB9368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0EAA3-9BBD-4B15-ABC2-320C2AE5ADD0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1" dirty="0">
                <a:solidFill>
                  <a:srgbClr val="009900"/>
                </a:solidFill>
                <a:latin typeface="Arial" charset="0"/>
                <a:ea typeface="新細明體" charset="-120"/>
              </a:rPr>
              <a:t>4321</a:t>
            </a:r>
            <a:endParaRPr kumimoji="1" lang="en-US" sz="3200" b="1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9F925-ACE4-44A8-8E79-ABB3F49DD68F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C2C86D-9844-4817-90EA-98FCD288823E}"/>
              </a:ext>
            </a:extLst>
          </p:cNvPr>
          <p:cNvSpPr/>
          <p:nvPr/>
        </p:nvSpPr>
        <p:spPr>
          <a:xfrm>
            <a:off x="7924800" y="1160461"/>
            <a:ext cx="88838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300" b="1" kern="0" dirty="0">
                <a:solidFill>
                  <a:srgbClr val="009900"/>
                </a:solidFill>
                <a:latin typeface="Arial"/>
              </a:rPr>
              <a:t>s/</a:t>
            </a:r>
            <a:r>
              <a:rPr kumimoji="1" lang="en-US" altLang="zh-TW" sz="3300" b="1" kern="0" dirty="0">
                <a:solidFill>
                  <a:srgbClr val="FF0000"/>
                </a:solidFill>
                <a:latin typeface="Arial"/>
              </a:rPr>
              <a:t>.</a:t>
            </a:r>
            <a:r>
              <a:rPr kumimoji="1" lang="en-US" altLang="zh-TW" sz="3300" b="1" kern="0" dirty="0">
                <a:solidFill>
                  <a:srgbClr val="009900"/>
                </a:solidFill>
                <a:latin typeface="Arial"/>
              </a:rPr>
              <a:t>//</a:t>
            </a:r>
            <a:endParaRPr lang="en-US" sz="33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1" grpId="1"/>
      <p:bldP spid="2" grpId="1"/>
    </p:bldLst>
  </p:timing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106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 </a:t>
            </a: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'G;</a:t>
            </a:r>
            <a:r>
              <a:rPr lang="pt-BR" altLang="zh-TW" b="1" dirty="0"/>
              <a:t>:L;s/\(.\)\(.*\n\)/\2\1/;tL;s/.//</a:t>
            </a:r>
            <a:r>
              <a:rPr lang="en-US" altLang="zh-TW" b="1" dirty="0"/>
              <a:t>' </a:t>
            </a:r>
          </a:p>
          <a:p>
            <a:pPr>
              <a:buFontTx/>
              <a:buNone/>
            </a:pPr>
            <a:endParaRPr lang="en-US" altLang="zh-TW" b="1" dirty="0"/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</p:spTree>
    <p:extLst>
      <p:ext uri="{BB962C8B-B14F-4D97-AF65-F5344CB8AC3E}">
        <p14:creationId xmlns:p14="http://schemas.microsoft.com/office/powerpoint/2010/main" val="922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A6A6A6"/>
                </a:solidFill>
              </a:rPr>
              <a:t>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B15A7ED-1682-4D04-B6DA-1102C12B97EF}"/>
              </a:ext>
            </a:extLst>
          </p:cNvPr>
          <p:cNvSpPr/>
          <p:nvPr/>
        </p:nvSpPr>
        <p:spPr bwMode="auto">
          <a:xfrm flipV="1">
            <a:off x="23622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90A02-1F1D-4920-BEAB-7F63AD01016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b="1" dirty="0">
                <a:solidFill>
                  <a:srgbClr val="D0EAEC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b="0" i="0" u="none" strike="noStrike" cap="none" normalizeH="0" baseline="0" dirty="0">
              <a:ln>
                <a:noFill/>
              </a:ln>
              <a:solidFill>
                <a:srgbClr val="D0EAEC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97E4E8-9EF3-4936-94BC-E463E23CCFA6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Old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Pattern Space:</a:t>
            </a:r>
          </a:p>
        </p:txBody>
      </p:sp>
    </p:spTree>
    <p:extLst>
      <p:ext uri="{BB962C8B-B14F-4D97-AF65-F5344CB8AC3E}">
        <p14:creationId xmlns:p14="http://schemas.microsoft.com/office/powerpoint/2010/main" val="18747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</p:bldLst>
  </p:timing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56B0E3-E5FE-4363-B6E8-2C0080CE5FBE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  <a:ea typeface="新細明體" charset="-120"/>
              </a:rPr>
              <a:t>\n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005D0-B63A-4EE7-93D5-6370A516FEF2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                            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482F4-16E2-4666-978A-D94B743CE21D}"/>
              </a:ext>
            </a:extLst>
          </p:cNvPr>
          <p:cNvSpPr/>
          <p:nvPr/>
        </p:nvSpPr>
        <p:spPr bwMode="auto">
          <a:xfrm>
            <a:off x="3581400" y="2202180"/>
            <a:ext cx="2971800" cy="6934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088E871-E7E8-4784-A59F-B144B5F98997}"/>
              </a:ext>
            </a:extLst>
          </p:cNvPr>
          <p:cNvSpPr/>
          <p:nvPr/>
        </p:nvSpPr>
        <p:spPr bwMode="auto">
          <a:xfrm flipV="1">
            <a:off x="2514600" y="160020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EFB1F8F-E294-4AEF-B3EC-684208FCCDDE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</a:t>
            </a:r>
            <a:r>
              <a:rPr lang="en-US" altLang="zh-TW" dirty="0" err="1">
                <a:solidFill>
                  <a:srgbClr val="FFFFFF">
                    <a:lumMod val="65000"/>
                  </a:srgbClr>
                </a:solidFill>
              </a:rPr>
              <a:t>sed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A6A6A6"/>
                </a:solidFill>
              </a:rPr>
              <a:t>'</a:t>
            </a:r>
            <a:r>
              <a:rPr lang="en-US" altLang="zh-TW" b="1" dirty="0">
                <a:solidFill>
                  <a:srgbClr val="009900"/>
                </a:solidFill>
              </a:rPr>
              <a:t>G</a:t>
            </a:r>
            <a:r>
              <a:rPr lang="en-US" altLang="zh-TW" b="1" dirty="0">
                <a:solidFill>
                  <a:srgbClr val="A6A6A6"/>
                </a:solidFill>
              </a:rPr>
              <a:t>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B8ACF-BE35-4E5A-8014-1AEDDE0B3F36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b="1" dirty="0">
                <a:solidFill>
                  <a:srgbClr val="D0EAEC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b="0" i="0" u="none" strike="noStrike" cap="none" normalizeH="0" baseline="0" dirty="0">
              <a:ln>
                <a:noFill/>
              </a:ln>
              <a:solidFill>
                <a:srgbClr val="D0EAEC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11F5C-3D56-47A0-B025-B9BCBFB557EE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1B7C1-1CBD-43B7-9ED0-96C6826F3877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b="1" dirty="0">
                <a:solidFill>
                  <a:srgbClr val="00990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b="1" dirty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6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0" grpId="1"/>
      <p:bldP spid="15" grpId="0" animBg="1"/>
      <p:bldP spid="14" grpId="0" animBg="1"/>
      <p:bldP spid="11" grpId="0" animBg="1"/>
      <p:bldP spid="11" grpId="1" animBg="1"/>
      <p:bldP spid="7" grpId="0" animBg="1"/>
      <p:bldP spid="9" grpId="0" animBg="1"/>
      <p:bldP spid="9" grpId="1" animBg="1"/>
      <p:bldP spid="9" grpId="2" animBg="1"/>
    </p:bldLst>
  </p:timing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269282-48CE-4CB1-8027-225E46C00A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</a:t>
            </a:r>
            <a:r>
              <a:rPr lang="en-US" altLang="zh-TW" dirty="0" err="1">
                <a:solidFill>
                  <a:srgbClr val="FFFFFF">
                    <a:lumMod val="65000"/>
                  </a:srgbClr>
                </a:solidFill>
              </a:rPr>
              <a:t>ed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A6A6A6"/>
                </a:solidFill>
              </a:rPr>
              <a:t>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009900"/>
                </a:solidFill>
              </a:rPr>
              <a:t>:L</a:t>
            </a:r>
            <a:r>
              <a:rPr lang="pt-BR" altLang="zh-TW" b="1" dirty="0">
                <a:solidFill>
                  <a:srgbClr val="A6A6A6"/>
                </a:solidFill>
              </a:rPr>
              <a:t>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AB25B-BD88-491E-9830-71174D14D53C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2DAB5EE-3E7C-4E14-B5F5-5F221A27F116}"/>
              </a:ext>
            </a:extLst>
          </p:cNvPr>
          <p:cNvSpPr/>
          <p:nvPr/>
        </p:nvSpPr>
        <p:spPr bwMode="auto">
          <a:xfrm flipV="1">
            <a:off x="3002605" y="1587230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1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269282-48CE-4CB1-8027-225E46C00A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1</a:t>
            </a:r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234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endParaRPr kumimoji="1" lang="en-US" sz="32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85CE7-26AD-4432-8A6E-9357D40046BA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</a:t>
            </a:r>
            <a:r>
              <a:rPr lang="en-US" altLang="zh-TW" dirty="0" err="1">
                <a:solidFill>
                  <a:srgbClr val="FFFFFF">
                    <a:lumMod val="65000"/>
                  </a:srgbClr>
                </a:solidFill>
              </a:rPr>
              <a:t>ed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A6A6A6"/>
                </a:solidFill>
              </a:rPr>
              <a:t>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</a:t>
            </a:r>
            <a:r>
              <a:rPr lang="pt-BR" altLang="zh-TW" b="1" dirty="0">
                <a:solidFill>
                  <a:srgbClr val="009900"/>
                </a:solidFill>
              </a:rPr>
              <a:t>s/</a:t>
            </a:r>
            <a:r>
              <a:rPr lang="pt-BR" altLang="zh-TW" b="1" dirty="0">
                <a:solidFill>
                  <a:srgbClr val="FF0000"/>
                </a:solidFill>
              </a:rPr>
              <a:t>\(.\)</a:t>
            </a:r>
            <a:r>
              <a:rPr lang="pt-BR" altLang="zh-TW" b="1" dirty="0">
                <a:solidFill>
                  <a:srgbClr val="0070C0"/>
                </a:solidFill>
              </a:rPr>
              <a:t>\(.*\n\)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0070C0"/>
                </a:solidFill>
              </a:rPr>
              <a:t>\2</a:t>
            </a:r>
            <a:r>
              <a:rPr lang="pt-BR" altLang="zh-TW" b="1" dirty="0">
                <a:solidFill>
                  <a:srgbClr val="FF0000"/>
                </a:solidFill>
              </a:rPr>
              <a:t>\1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A6A6A6"/>
                </a:solidFill>
              </a:rPr>
              <a:t>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27F1DC2-C3A7-47A7-8179-C1DC973C5C18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AB25B-BD88-491E-9830-71174D14D53C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70307B-7DC4-4FF2-814F-008247157C68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1" dirty="0">
                <a:solidFill>
                  <a:srgbClr val="0070C0"/>
                </a:solidFill>
                <a:latin typeface="+mn-lt"/>
                <a:ea typeface="新細明體" charset="-120"/>
              </a:rPr>
              <a:t>234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+mn-lt"/>
                <a:ea typeface="新細明體" charset="-120"/>
              </a:rPr>
              <a:t>1</a:t>
            </a: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54B1E2-957E-4BE2-A5FC-443F7D8E015E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32807-DD5D-44BC-B2AC-432F532BE83B}"/>
              </a:ext>
            </a:extLst>
          </p:cNvPr>
          <p:cNvSpPr/>
          <p:nvPr/>
        </p:nvSpPr>
        <p:spPr bwMode="auto">
          <a:xfrm>
            <a:off x="152400" y="1981199"/>
            <a:ext cx="6781800" cy="13216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0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24" grpId="0" animBg="1"/>
      <p:bldP spid="24" grpId="1" animBg="1"/>
      <p:bldP spid="26" grpId="0"/>
      <p:bldP spid="10" grpId="0" animBg="1"/>
    </p:bldLst>
  </p:timing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</a:t>
            </a:r>
            <a:r>
              <a:rPr lang="pt-BR" altLang="zh-TW" b="1" dirty="0">
                <a:solidFill>
                  <a:srgbClr val="009900"/>
                </a:solidFill>
              </a:rPr>
              <a:t>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5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</p:bldLst>
  </p:timing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009900"/>
                </a:solidFill>
              </a:rPr>
              <a:t>:L</a:t>
            </a:r>
            <a:r>
              <a:rPr lang="pt-BR" altLang="zh-TW" b="1" dirty="0">
                <a:solidFill>
                  <a:srgbClr val="A6A6A6"/>
                </a:solidFill>
              </a:rPr>
              <a:t>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3013656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3951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2" animBg="1"/>
      <p:bldP spid="14" grpId="0" animBg="1"/>
    </p:bldLst>
  </p:timing>
  <p:extLst mod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342D5E-6048-448F-8715-0219820E83F1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2</a:t>
            </a:r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34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988F9-57EA-450B-9222-2A91D3EB5E6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</a:t>
            </a:r>
            <a:r>
              <a:rPr lang="pt-BR" altLang="zh-TW" b="1" dirty="0">
                <a:solidFill>
                  <a:srgbClr val="009900"/>
                </a:solidFill>
              </a:rPr>
              <a:t>s/</a:t>
            </a:r>
            <a:r>
              <a:rPr lang="pt-BR" altLang="zh-TW" b="1" dirty="0">
                <a:solidFill>
                  <a:srgbClr val="FF0000"/>
                </a:solidFill>
              </a:rPr>
              <a:t>\(.\)</a:t>
            </a:r>
            <a:r>
              <a:rPr lang="pt-BR" altLang="zh-TW" b="1" dirty="0">
                <a:solidFill>
                  <a:srgbClr val="0070C0"/>
                </a:solidFill>
              </a:rPr>
              <a:t>\(.*\n\)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0070C0"/>
                </a:solidFill>
              </a:rPr>
              <a:t>\2</a:t>
            </a:r>
            <a:r>
              <a:rPr lang="pt-BR" altLang="zh-TW" b="1" dirty="0">
                <a:solidFill>
                  <a:srgbClr val="FF0000"/>
                </a:solidFill>
              </a:rPr>
              <a:t>\1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A6A6A6"/>
                </a:solidFill>
              </a:rPr>
              <a:t>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CA34AF7-BC62-46D3-86BC-42570A369DF8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1B485-2EB1-431C-905A-6FBE1C7817DD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71828-F35B-4649-88F0-CD84984A5654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1" dirty="0">
                <a:solidFill>
                  <a:srgbClr val="0070C0"/>
                </a:solidFill>
                <a:latin typeface="+mn-lt"/>
                <a:ea typeface="新細明體" charset="-120"/>
              </a:rPr>
              <a:t>34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+mn-lt"/>
                <a:ea typeface="新細明體" charset="-120"/>
              </a:rPr>
              <a:t>2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37FE9C-86EE-4904-B1D7-24CBEB321495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25CFB-7358-460F-870E-024D8E3D5BAA}"/>
              </a:ext>
            </a:extLst>
          </p:cNvPr>
          <p:cNvSpPr/>
          <p:nvPr/>
        </p:nvSpPr>
        <p:spPr bwMode="auto">
          <a:xfrm>
            <a:off x="152400" y="1981199"/>
            <a:ext cx="6781800" cy="13216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6" grpId="1" animBg="1"/>
      <p:bldP spid="17" grpId="0"/>
      <p:bldP spid="18" grpId="0" animBg="1"/>
    </p:bldLst>
  </p:timing>
  <p:extLst mod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</a:t>
            </a:r>
            <a:r>
              <a:rPr lang="pt-BR" altLang="zh-TW" b="1" dirty="0">
                <a:solidFill>
                  <a:srgbClr val="009900"/>
                </a:solidFill>
              </a:rPr>
              <a:t>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29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'/regex/{</a:t>
            </a:r>
            <a:r>
              <a:rPr lang="en-US" b="1" dirty="0" err="1"/>
              <a:t>x;p;x</a:t>
            </a:r>
            <a:r>
              <a:rPr lang="en-US" b="1" dirty="0"/>
              <a:t>;}'</a:t>
            </a:r>
            <a:r>
              <a:rPr lang="en-US" altLang="zh-TW" dirty="0"/>
              <a:t> </a:t>
            </a:r>
            <a:endParaRPr lang="en-US" b="1" dirty="0"/>
          </a:p>
          <a:p>
            <a:pPr>
              <a:spcBef>
                <a:spcPts val="300"/>
              </a:spcBef>
              <a:buNone/>
              <a:defRPr/>
            </a:pPr>
            <a:r>
              <a:rPr lang="en-US" altLang="zh-TW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64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009900"/>
                </a:solidFill>
              </a:rPr>
              <a:t>:L</a:t>
            </a:r>
            <a:r>
              <a:rPr lang="pt-BR" altLang="zh-TW" b="1" dirty="0">
                <a:solidFill>
                  <a:srgbClr val="A6A6A6"/>
                </a:solidFill>
              </a:rPr>
              <a:t>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3013656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87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3951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  <p:extLst mod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342D5E-6048-448F-8715-0219820E83F1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3</a:t>
            </a:r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988F9-57EA-450B-9222-2A91D3EB5E6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</a:t>
            </a:r>
            <a:r>
              <a:rPr lang="pt-BR" altLang="zh-TW" b="1" dirty="0">
                <a:solidFill>
                  <a:srgbClr val="009900"/>
                </a:solidFill>
              </a:rPr>
              <a:t>s/</a:t>
            </a:r>
            <a:r>
              <a:rPr lang="pt-BR" altLang="zh-TW" b="1" dirty="0">
                <a:solidFill>
                  <a:srgbClr val="FF0000"/>
                </a:solidFill>
              </a:rPr>
              <a:t>\(.\)</a:t>
            </a:r>
            <a:r>
              <a:rPr lang="pt-BR" altLang="zh-TW" b="1" dirty="0">
                <a:solidFill>
                  <a:srgbClr val="0070C0"/>
                </a:solidFill>
              </a:rPr>
              <a:t>\(.*\n\)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0070C0"/>
                </a:solidFill>
              </a:rPr>
              <a:t>\2</a:t>
            </a:r>
            <a:r>
              <a:rPr lang="pt-BR" altLang="zh-TW" b="1" dirty="0">
                <a:solidFill>
                  <a:srgbClr val="FF0000"/>
                </a:solidFill>
              </a:rPr>
              <a:t>\1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A6A6A6"/>
                </a:solidFill>
              </a:rPr>
              <a:t>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CA34AF7-BC62-46D3-86BC-42570A369DF8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1B485-2EB1-431C-905A-6FBE1C7817DD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71828-F35B-4649-88F0-CD84984A5654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1" dirty="0">
                <a:solidFill>
                  <a:srgbClr val="0070C0"/>
                </a:solidFill>
                <a:latin typeface="+mn-lt"/>
                <a:ea typeface="新細明體" charset="-120"/>
              </a:rPr>
              <a:t>4</a:t>
            </a:r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+mn-lt"/>
                <a:ea typeface="新細明體" charset="-120"/>
              </a:rPr>
              <a:t>3</a:t>
            </a:r>
            <a:r>
              <a:rPr kumimoji="1" lang="en-US" sz="3200" dirty="0">
                <a:latin typeface="+mn-lt"/>
                <a:ea typeface="新細明體" charset="-120"/>
              </a:rPr>
              <a:t>21</a:t>
            </a: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37FE9C-86EE-4904-B1D7-24CBEB321495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6319F-E7A2-4F31-A567-A6C7578F9391}"/>
              </a:ext>
            </a:extLst>
          </p:cNvPr>
          <p:cNvSpPr/>
          <p:nvPr/>
        </p:nvSpPr>
        <p:spPr bwMode="auto">
          <a:xfrm>
            <a:off x="152400" y="1981199"/>
            <a:ext cx="6781800" cy="13216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4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6" grpId="1" animBg="1"/>
      <p:bldP spid="17" grpId="0"/>
      <p:bldP spid="2" grpId="0" animBg="1"/>
    </p:bldLst>
  </p:timing>
  <p:extLst mod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</a:t>
            </a:r>
            <a:r>
              <a:rPr lang="pt-BR" altLang="zh-TW" b="1" dirty="0">
                <a:solidFill>
                  <a:srgbClr val="009900"/>
                </a:solidFill>
              </a:rPr>
              <a:t>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5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009900"/>
                </a:solidFill>
              </a:rPr>
              <a:t>:L</a:t>
            </a:r>
            <a:r>
              <a:rPr lang="pt-BR" altLang="zh-TW" b="1" dirty="0">
                <a:solidFill>
                  <a:srgbClr val="A6A6A6"/>
                </a:solidFill>
              </a:rPr>
              <a:t>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3013656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6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3951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  <p:extLst mod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342D5E-6048-448F-8715-0219820E83F1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4</a:t>
            </a:r>
            <a:r>
              <a:rPr kumimoji="1" lang="en-US" sz="3200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988F9-57EA-450B-9222-2A91D3EB5E6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</a:t>
            </a:r>
            <a:r>
              <a:rPr lang="pt-BR" altLang="zh-TW" b="1" dirty="0">
                <a:solidFill>
                  <a:srgbClr val="009900"/>
                </a:solidFill>
              </a:rPr>
              <a:t>s/</a:t>
            </a:r>
            <a:r>
              <a:rPr lang="pt-BR" altLang="zh-TW" b="1" dirty="0">
                <a:solidFill>
                  <a:srgbClr val="FF0000"/>
                </a:solidFill>
              </a:rPr>
              <a:t>\(.\)</a:t>
            </a:r>
            <a:r>
              <a:rPr lang="pt-BR" altLang="zh-TW" b="1" dirty="0">
                <a:solidFill>
                  <a:srgbClr val="0070C0"/>
                </a:solidFill>
              </a:rPr>
              <a:t>\(.*\n\)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0070C0"/>
                </a:solidFill>
              </a:rPr>
              <a:t>\2</a:t>
            </a:r>
            <a:r>
              <a:rPr lang="pt-BR" altLang="zh-TW" b="1" dirty="0">
                <a:solidFill>
                  <a:srgbClr val="FF0000"/>
                </a:solidFill>
              </a:rPr>
              <a:t>\1</a:t>
            </a:r>
            <a:r>
              <a:rPr lang="pt-BR" altLang="zh-TW" b="1" dirty="0">
                <a:solidFill>
                  <a:srgbClr val="009900"/>
                </a:solidFill>
              </a:rPr>
              <a:t>/</a:t>
            </a:r>
            <a:r>
              <a:rPr lang="pt-BR" altLang="zh-TW" b="1" dirty="0">
                <a:solidFill>
                  <a:srgbClr val="A6A6A6"/>
                </a:solidFill>
              </a:rPr>
              <a:t>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CA34AF7-BC62-46D3-86BC-42570A369DF8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1B485-2EB1-431C-905A-6FBE1C7817DD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37FE9C-86EE-4904-B1D7-24CBEB321495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71828-F35B-4649-88F0-CD84984A5654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1" dirty="0">
                <a:solidFill>
                  <a:srgbClr val="0070C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b="1" dirty="0">
                <a:solidFill>
                  <a:srgbClr val="FF0000"/>
                </a:solidFill>
                <a:latin typeface="+mn-lt"/>
                <a:ea typeface="新細明體" charset="-120"/>
              </a:rPr>
              <a:t>4</a:t>
            </a:r>
            <a:r>
              <a:rPr kumimoji="1" lang="en-US" sz="3200" dirty="0">
                <a:latin typeface="+mn-lt"/>
                <a:ea typeface="新細明體" charset="-120"/>
              </a:rPr>
              <a:t>321</a:t>
            </a:r>
          </a:p>
          <a:p>
            <a:pPr eaLnBrk="1" hangingPunct="1"/>
            <a:endParaRPr kumimoji="1" lang="en-US" sz="3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1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6" grpId="0" animBg="1"/>
      <p:bldP spid="16" grpId="1" animBg="1"/>
    </p:bldLst>
  </p:timing>
  <p:extLst mod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</a:t>
            </a:r>
            <a:r>
              <a:rPr lang="pt-BR" altLang="zh-TW" b="1" dirty="0">
                <a:solidFill>
                  <a:srgbClr val="009900"/>
                </a:solidFill>
              </a:rPr>
              <a:t>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52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009900"/>
                </a:solidFill>
              </a:rPr>
              <a:t>:L</a:t>
            </a:r>
            <a:r>
              <a:rPr lang="pt-BR" altLang="zh-TW" b="1" dirty="0">
                <a:solidFill>
                  <a:srgbClr val="A6A6A6"/>
                </a:solidFill>
              </a:rPr>
              <a:t>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58081D-43C1-41BF-AFB8-0A111386FED3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963571-39EE-4913-9EDF-606AF1CAADF9}"/>
              </a:ext>
            </a:extLst>
          </p:cNvPr>
          <p:cNvSpPr/>
          <p:nvPr/>
        </p:nvSpPr>
        <p:spPr bwMode="auto">
          <a:xfrm flipV="1">
            <a:off x="3013656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3951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  <p:extLst mod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</a:t>
            </a:r>
            <a:r>
              <a:rPr lang="pt-BR" altLang="zh-TW" b="1" dirty="0">
                <a:solidFill>
                  <a:srgbClr val="009900"/>
                </a:solidFill>
              </a:rPr>
              <a:t>s/\(.\)\(.*\n\)/\2\1/</a:t>
            </a:r>
            <a:r>
              <a:rPr lang="pt-BR" altLang="zh-TW" b="1" dirty="0">
                <a:solidFill>
                  <a:srgbClr val="A6A6A6"/>
                </a:solidFill>
              </a:rPr>
              <a:t>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F619070-91B2-43E3-9800-FA0FDB56E436}"/>
              </a:ext>
            </a:extLst>
          </p:cNvPr>
          <p:cNvSpPr/>
          <p:nvPr/>
        </p:nvSpPr>
        <p:spPr bwMode="auto">
          <a:xfrm flipV="1">
            <a:off x="46482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620001"/>
      </p:ext>
    </p:extLst>
  </p:cSld>
  <p:clrMapOvr>
    <a:masterClrMapping/>
  </p:clrMapOvr>
  <p:extLst mod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6ACFA-6E5A-4E08-86A2-7A03AAC0150D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新細明體" charset="-120"/>
              </a:rPr>
              <a:t>1234</a:t>
            </a:r>
            <a:r>
              <a:rPr kumimoji="1" lang="en-US" sz="3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234</a:t>
            </a:r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8D99C-B882-4293-900A-8C2F1DA4027C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+mn-lt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</a:t>
            </a:r>
            <a:r>
              <a:rPr lang="pt-BR" altLang="zh-TW" b="1" dirty="0">
                <a:solidFill>
                  <a:srgbClr val="009900"/>
                </a:solidFill>
              </a:rPr>
              <a:t>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73063-E3DA-4B20-99C4-DDBB516C9851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F619070-91B2-43E3-9800-FA0FDB56E436}"/>
              </a:ext>
            </a:extLst>
          </p:cNvPr>
          <p:cNvSpPr/>
          <p:nvPr/>
        </p:nvSpPr>
        <p:spPr bwMode="auto">
          <a:xfrm flipV="1">
            <a:off x="66294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0920526"/>
      </p:ext>
    </p:extLst>
  </p:cSld>
  <p:clrMapOvr>
    <a:masterClrMapping/>
  </p:clrMapOvr>
  <p:extLst mod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5C6B20-8D5E-4CAE-A16A-1BA0A90C2853}"/>
              </a:ext>
            </a:extLst>
          </p:cNvPr>
          <p:cNvSpPr/>
          <p:nvPr/>
        </p:nvSpPr>
        <p:spPr bwMode="auto">
          <a:xfrm>
            <a:off x="2895600" y="33528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dirty="0">
                <a:solidFill>
                  <a:srgbClr val="FF0000"/>
                </a:solidFill>
                <a:latin typeface="Arial Narrow" panose="020B0606020202030204" pitchFamily="34" charset="0"/>
                <a:ea typeface="新細明體" charset="-120"/>
              </a:rPr>
              <a:t>\n</a:t>
            </a:r>
            <a:r>
              <a:rPr kumimoji="1" lang="en-US" sz="3200" dirty="0">
                <a:latin typeface="Arial" charset="0"/>
                <a:ea typeface="新細明體" charset="-120"/>
              </a:rPr>
              <a:t>4321</a:t>
            </a:r>
            <a:endParaRPr kumimoji="1" lang="en-US" sz="3200" i="0" u="none" strike="noStrike" cap="none" normalizeH="0" baseline="0" dirty="0">
              <a:ln>
                <a:noFill/>
              </a:ln>
              <a:effectLst/>
              <a:latin typeface="+mn-lt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0"/>
            <a:ext cx="9220200" cy="6705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echo 1234 &gt; F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'</a:t>
            </a:r>
            <a:r>
              <a:rPr lang="en-US" altLang="zh-TW" b="1" dirty="0">
                <a:solidFill>
                  <a:srgbClr val="A6A6A6"/>
                </a:solidFill>
              </a:rPr>
              <a:t>G;</a:t>
            </a:r>
            <a:r>
              <a:rPr lang="pt-BR" altLang="zh-TW" b="1" dirty="0">
                <a:solidFill>
                  <a:srgbClr val="A6A6A6"/>
                </a:solidFill>
              </a:rPr>
              <a:t>:L;s/\(.\)\(.*\n\)/\2\1/;tL</a:t>
            </a:r>
            <a:r>
              <a:rPr lang="en-US" altLang="zh-TW" b="1" dirty="0">
                <a:solidFill>
                  <a:srgbClr val="A6A6A6"/>
                </a:solidFill>
              </a:rPr>
              <a:t>;s/.//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altLang="zh-TW" b="1" dirty="0"/>
              <a:t>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009900"/>
                </a:solidFill>
              </a:rPr>
              <a:t>4321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</a:t>
            </a:r>
            <a:endParaRPr lang="en-US" altLang="zh-TW" dirty="0">
              <a:solidFill>
                <a:srgbClr val="2D2D8A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pt-BR" altLang="zh-TW" dirty="0">
                <a:solidFill>
                  <a:schemeClr val="bg1">
                    <a:lumMod val="65000"/>
                  </a:schemeClr>
                </a:solidFill>
              </a:rPr>
              <a:t>% cat F|</a:t>
            </a:r>
            <a:r>
              <a:rPr lang="pt-BR" altLang="zh-TW" dirty="0"/>
              <a:t>sed '/\n/\!G;s/\(.\)\(.*\n\)/&amp;\2\1/;//D;s/.//' </a:t>
            </a:r>
          </a:p>
          <a:p>
            <a:pPr>
              <a:buNone/>
            </a:pPr>
            <a:r>
              <a:rPr lang="pt-BR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pt-BR" altLang="zh-TW" dirty="0"/>
              <a:t>4321</a:t>
            </a:r>
          </a:p>
          <a:p>
            <a:pPr>
              <a:buNone/>
            </a:pPr>
            <a:r>
              <a:rPr lang="pt-BR" altLang="zh-TW" dirty="0">
                <a:solidFill>
                  <a:schemeClr val="bg1">
                    <a:lumMod val="65000"/>
                  </a:schemeClr>
                </a:solidFill>
              </a:rPr>
              <a:t>	%</a:t>
            </a:r>
          </a:p>
          <a:p>
            <a:pPr>
              <a:buNone/>
            </a:pPr>
            <a:r>
              <a:rPr lang="pt-BR" altLang="zh-TW" dirty="0">
                <a:solidFill>
                  <a:schemeClr val="bg1">
                    <a:lumMod val="65000"/>
                  </a:schemeClr>
                </a:solidFill>
              </a:rPr>
              <a:t>	%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cat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F|</a:t>
            </a:r>
            <a:r>
              <a:rPr lang="en-US" altLang="zh-TW" dirty="0" err="1"/>
              <a:t>rev</a:t>
            </a:r>
            <a:endParaRPr lang="en-US" altLang="zh-TW" dirty="0"/>
          </a:p>
          <a:p>
            <a:pPr>
              <a:buNone/>
            </a:pP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/>
              <a:t>4321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</a:t>
            </a:r>
            <a:endParaRPr lang="en-US" altLang="zh-TW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1E7B2D9-FD83-45D4-B4E6-7B659F967096}"/>
              </a:ext>
            </a:extLst>
          </p:cNvPr>
          <p:cNvSpPr/>
          <p:nvPr/>
        </p:nvSpPr>
        <p:spPr bwMode="auto">
          <a:xfrm flipV="1">
            <a:off x="4191000" y="2895600"/>
            <a:ext cx="762000" cy="381000"/>
          </a:xfrm>
          <a:prstGeom prst="down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8B044-0260-4537-8A6B-C5C68ACB9368}"/>
              </a:ext>
            </a:extLst>
          </p:cNvPr>
          <p:cNvSpPr/>
          <p:nvPr/>
        </p:nvSpPr>
        <p:spPr bwMode="auto">
          <a:xfrm>
            <a:off x="609600" y="3436620"/>
            <a:ext cx="24384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Old Pattern Space: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0EAA3-9BBD-4B15-ABC2-320C2AE5ADD0}"/>
              </a:ext>
            </a:extLst>
          </p:cNvPr>
          <p:cNvSpPr/>
          <p:nvPr/>
        </p:nvSpPr>
        <p:spPr bwMode="auto">
          <a:xfrm>
            <a:off x="2895600" y="2286000"/>
            <a:ext cx="3352800" cy="548640"/>
          </a:xfrm>
          <a:prstGeom prst="rect">
            <a:avLst/>
          </a:prstGeom>
          <a:solidFill>
            <a:srgbClr val="D0EAE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sz="3200" b="1" dirty="0">
                <a:solidFill>
                  <a:srgbClr val="009900"/>
                </a:solidFill>
                <a:latin typeface="Arial" charset="0"/>
                <a:ea typeface="新細明體" charset="-120"/>
              </a:rPr>
              <a:t>4321</a:t>
            </a:r>
            <a:endParaRPr kumimoji="1" lang="en-US" sz="3200" b="1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9F925-ACE4-44A8-8E79-ABB3F49DD68F}"/>
              </a:ext>
            </a:extLst>
          </p:cNvPr>
          <p:cNvSpPr/>
          <p:nvPr/>
        </p:nvSpPr>
        <p:spPr bwMode="auto">
          <a:xfrm>
            <a:off x="1066800" y="2369820"/>
            <a:ext cx="19812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Pattern Space: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C2C86D-9844-4817-90EA-98FCD288823E}"/>
              </a:ext>
            </a:extLst>
          </p:cNvPr>
          <p:cNvSpPr/>
          <p:nvPr/>
        </p:nvSpPr>
        <p:spPr>
          <a:xfrm>
            <a:off x="7180333" y="1160461"/>
            <a:ext cx="9063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3300" b="1" kern="0" dirty="0">
                <a:solidFill>
                  <a:srgbClr val="009900"/>
                </a:solidFill>
                <a:latin typeface="Arial"/>
              </a:rPr>
              <a:t>s/</a:t>
            </a:r>
            <a:r>
              <a:rPr kumimoji="1" lang="en-US" altLang="zh-TW" sz="3300" b="1" kern="0" dirty="0">
                <a:solidFill>
                  <a:srgbClr val="FF0000"/>
                </a:solidFill>
                <a:latin typeface="Arial"/>
              </a:rPr>
              <a:t>.</a:t>
            </a:r>
            <a:r>
              <a:rPr kumimoji="1" lang="en-US" altLang="zh-TW" sz="3300" b="1" kern="0" dirty="0">
                <a:solidFill>
                  <a:srgbClr val="009900"/>
                </a:solidFill>
                <a:latin typeface="Arial"/>
              </a:rPr>
              <a:t>//</a:t>
            </a:r>
            <a:endParaRPr lang="en-US" sz="3300" dirty="0">
              <a:solidFill>
                <a:srgbClr val="00990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0C7FDF5-643B-444E-BEE6-02E2E43ED7D8}"/>
              </a:ext>
            </a:extLst>
          </p:cNvPr>
          <p:cNvSpPr/>
          <p:nvPr/>
        </p:nvSpPr>
        <p:spPr bwMode="auto">
          <a:xfrm flipV="1">
            <a:off x="7315200" y="1602347"/>
            <a:ext cx="685800" cy="990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9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1" grpId="1"/>
      <p:bldP spid="2" grpId="0"/>
      <p:bldP spid="12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'/regex/{</a:t>
            </a:r>
            <a:r>
              <a:rPr lang="en-US" b="1" dirty="0" err="1"/>
              <a:t>x;p;x</a:t>
            </a:r>
            <a:r>
              <a:rPr lang="en-US" b="1" dirty="0">
                <a:solidFill>
                  <a:srgbClr val="00FF00"/>
                </a:solidFill>
              </a:rPr>
              <a:t>;</a:t>
            </a:r>
            <a:r>
              <a:rPr lang="en-US" b="1" dirty="0">
                <a:solidFill>
                  <a:srgbClr val="CC00FF"/>
                </a:solidFill>
              </a:rPr>
              <a:t>}</a:t>
            </a:r>
            <a:r>
              <a:rPr lang="en-US" b="1" dirty="0"/>
              <a:t>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←standard </a:t>
            </a:r>
            <a:r>
              <a:rPr lang="en-US" altLang="zh-TW" sz="2800" dirty="0" err="1">
                <a:solidFill>
                  <a:srgbClr val="FF6699"/>
                </a:solidFill>
                <a:latin typeface="Arial Narrow" panose="020B0606020202030204" pitchFamily="34" charset="0"/>
              </a:rPr>
              <a:t>sed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 needs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</a:t>
            </a:r>
            <a:r>
              <a:rPr lang="en-US" altLang="zh-TW" sz="2800" b="1" spc="-50" dirty="0">
                <a:solidFill>
                  <a:srgbClr val="00FF00"/>
                </a:solidFill>
                <a:latin typeface="Arial Narrow" panose="020B0606020202030204" pitchFamily="34" charset="0"/>
              </a:rPr>
              <a:t>;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” B4 “</a:t>
            </a:r>
            <a:r>
              <a:rPr lang="en-US" altLang="zh-TW" sz="2800" b="1" spc="-50" dirty="0">
                <a:solidFill>
                  <a:srgbClr val="CC00FF"/>
                </a:solidFill>
                <a:latin typeface="Arial Narrow" panose="020B0606020202030204" pitchFamily="34" charset="0"/>
              </a:rPr>
              <a:t>}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”</a:t>
            </a:r>
            <a:r>
              <a:rPr lang="en-US" altLang="zh-TW" dirty="0"/>
              <a:t> 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's/.*regex/\n&amp;/'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←1 character shorter, if</a:t>
            </a:r>
            <a:r>
              <a:rPr lang="en-US" altLang="zh-TW" sz="240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“;”</a:t>
            </a:r>
            <a:r>
              <a:rPr lang="en-US" altLang="zh-TW" sz="24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B4</a:t>
            </a:r>
            <a:r>
              <a:rPr lang="en-US" altLang="zh-TW" sz="24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“}”</a:t>
            </a:r>
            <a:endParaRPr lang="en-US" b="1" spc="-50" dirty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below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</a:t>
            </a:r>
            <a:r>
              <a:rPr lang="en-US" b="1" dirty="0"/>
              <a:t>/G'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insert a blank line above and below every line which matches "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r>
              <a:rPr lang="en-US" dirty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</a:t>
            </a:r>
            <a:r>
              <a:rPr lang="en-US" b="1" dirty="0"/>
              <a:t>/{</a:t>
            </a:r>
            <a:r>
              <a:rPr lang="en-US" b="1" dirty="0" err="1"/>
              <a:t>x;p;x;G</a:t>
            </a:r>
            <a:r>
              <a:rPr lang="en-US" b="1" dirty="0"/>
              <a:t>;}'</a:t>
            </a:r>
          </a:p>
        </p:txBody>
      </p:sp>
    </p:spTree>
    <p:extLst>
      <p:ext uri="{BB962C8B-B14F-4D97-AF65-F5344CB8AC3E}">
        <p14:creationId xmlns:p14="http://schemas.microsoft.com/office/powerpoint/2010/main" val="29368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reverse order of lines</a:t>
            </a:r>
            <a:r>
              <a:rPr lang="en-US" altLang="zh-TW" dirty="0"/>
              <a:t> (like "</a:t>
            </a:r>
            <a:r>
              <a:rPr lang="en-US" altLang="zh-TW" dirty="0" err="1"/>
              <a:t>tac</a:t>
            </a:r>
            <a:r>
              <a:rPr lang="en-US" altLang="zh-TW" dirty="0"/>
              <a:t>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'1\!</a:t>
            </a:r>
            <a:r>
              <a:rPr lang="en-US" altLang="zh-TW" b="1" dirty="0" err="1"/>
              <a:t>G;h</a:t>
            </a:r>
            <a:r>
              <a:rPr lang="en-US" altLang="zh-TW" b="1" dirty="0"/>
              <a:t>;$\!d' </a:t>
            </a:r>
            <a:r>
              <a:rPr lang="en-US" altLang="zh-TW" dirty="0"/>
              <a:t># method 1 </a:t>
            </a:r>
          </a:p>
          <a:p>
            <a:pPr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'1\!G;h;$p' </a:t>
            </a:r>
            <a:r>
              <a:rPr lang="en-US" altLang="zh-TW" dirty="0"/>
              <a:t># method 2 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-n '2,$G;h;$p' </a:t>
            </a:r>
            <a:r>
              <a:rPr lang="en-US" altLang="zh-TW" dirty="0"/>
              <a:t># method 3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/>
              <a:t>(like "rev"):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</a:t>
            </a:r>
          </a:p>
          <a:p>
            <a:pPr>
              <a:buNone/>
            </a:pPr>
            <a:r>
              <a:rPr lang="en-US" altLang="zh-TW" dirty="0"/>
              <a:t>	% </a:t>
            </a:r>
            <a:r>
              <a:rPr lang="en-US" altLang="zh-TW" b="1" dirty="0"/>
              <a:t>sed 'G;</a:t>
            </a:r>
            <a:r>
              <a:rPr lang="pt-BR" altLang="zh-TW" b="1" dirty="0"/>
              <a:t>:L;s/\(.\)\(.*\n\)/\2\1/;tL;s/.//</a:t>
            </a:r>
            <a:r>
              <a:rPr lang="en-US" altLang="zh-TW" b="1" dirty="0"/>
              <a:t>’ </a:t>
            </a:r>
          </a:p>
          <a:p>
            <a:r>
              <a:rPr lang="en-US" altLang="zh-TW" spc="-100" dirty="0">
                <a:solidFill>
                  <a:srgbClr val="2D2D8A"/>
                </a:solidFill>
              </a:rPr>
              <a:t>p</a:t>
            </a:r>
            <a:r>
              <a:rPr lang="en-US" altLang="zh-TW" dirty="0">
                <a:solidFill>
                  <a:srgbClr val="2D2D8A"/>
                </a:solidFill>
              </a:rPr>
              <a:t>ut </a:t>
            </a:r>
            <a:r>
              <a:rPr lang="en-US" altLang="zh-TW" spc="-50" dirty="0">
                <a:solidFill>
                  <a:srgbClr val="2D2D8A"/>
                </a:solidFill>
              </a:rPr>
              <a:t>p</a:t>
            </a:r>
            <a:r>
              <a:rPr lang="en-US" altLang="zh-TW" dirty="0">
                <a:solidFill>
                  <a:srgbClr val="2D2D8A"/>
                </a:solidFill>
              </a:rPr>
              <a:t>airs of li</a:t>
            </a:r>
            <a:r>
              <a:rPr lang="en-US" altLang="zh-TW" spc="-100" dirty="0">
                <a:solidFill>
                  <a:srgbClr val="2D2D8A"/>
                </a:solidFill>
              </a:rPr>
              <a:t>n</a:t>
            </a:r>
            <a:r>
              <a:rPr lang="en-US" altLang="zh-TW" spc="-200" dirty="0">
                <a:solidFill>
                  <a:srgbClr val="2D2D8A"/>
                </a:solidFill>
              </a:rPr>
              <a:t>e</a:t>
            </a:r>
            <a:r>
              <a:rPr lang="en-US" altLang="zh-TW" dirty="0">
                <a:solidFill>
                  <a:srgbClr val="2D2D8A"/>
                </a:solidFill>
              </a:rPr>
              <a:t>s </a:t>
            </a:r>
            <a:r>
              <a:rPr lang="en-US" altLang="zh-TW" spc="-100" dirty="0">
                <a:solidFill>
                  <a:srgbClr val="2D2D8A"/>
                </a:solidFill>
              </a:rPr>
              <a:t>sid</a:t>
            </a:r>
            <a:r>
              <a:rPr lang="en-US" altLang="zh-TW" dirty="0">
                <a:solidFill>
                  <a:srgbClr val="2D2D8A"/>
                </a:solidFill>
              </a:rPr>
              <a:t>e-</a:t>
            </a:r>
            <a:r>
              <a:rPr lang="en-US" altLang="zh-TW" spc="-100" dirty="0">
                <a:solidFill>
                  <a:srgbClr val="2D2D8A"/>
                </a:solidFill>
              </a:rPr>
              <a:t>b</a:t>
            </a:r>
            <a:r>
              <a:rPr lang="en-US" altLang="zh-TW" dirty="0">
                <a:solidFill>
                  <a:srgbClr val="2D2D8A"/>
                </a:solidFill>
              </a:rPr>
              <a:t>y-</a:t>
            </a:r>
            <a:r>
              <a:rPr lang="en-US" altLang="zh-TW" spc="-50" dirty="0">
                <a:solidFill>
                  <a:srgbClr val="2D2D8A"/>
                </a:solidFill>
              </a:rPr>
              <a:t>s</a:t>
            </a:r>
            <a:r>
              <a:rPr lang="en-US" altLang="zh-TW" spc="-100" dirty="0">
                <a:solidFill>
                  <a:srgbClr val="2D2D8A"/>
                </a:solidFill>
              </a:rPr>
              <a:t>id</a:t>
            </a:r>
            <a:r>
              <a:rPr lang="en-US" altLang="zh-TW" dirty="0">
                <a:solidFill>
                  <a:srgbClr val="2D2D8A"/>
                </a:solidFill>
              </a:rPr>
              <a:t>e</a:t>
            </a:r>
            <a:r>
              <a:rPr lang="en-US" altLang="zh-TW" dirty="0"/>
              <a:t> (li</a:t>
            </a:r>
            <a:r>
              <a:rPr lang="en-US" altLang="zh-TW" spc="-200" dirty="0"/>
              <a:t>k</a:t>
            </a:r>
            <a:r>
              <a:rPr lang="en-US" altLang="zh-TW" spc="-100" dirty="0"/>
              <a:t>e</a:t>
            </a:r>
            <a:r>
              <a:rPr lang="en-US" altLang="zh-TW" dirty="0"/>
              <a:t> </a:t>
            </a:r>
            <a:r>
              <a:rPr lang="en-US" altLang="zh-TW" spc="-100" dirty="0"/>
              <a:t>"</a:t>
            </a:r>
            <a:r>
              <a:rPr lang="en-US" altLang="zh-TW" dirty="0"/>
              <a:t>past</a:t>
            </a:r>
            <a:r>
              <a:rPr lang="en-US" altLang="zh-TW" spc="-100" dirty="0"/>
              <a:t>e - -")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'$\!N;s/\n/\t/'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order of lines (like "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'G;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</a:p>
          <a:p>
            <a:r>
              <a:rPr lang="en-US" altLang="zh-TW" spc="-10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ut </a:t>
            </a:r>
            <a:r>
              <a:rPr lang="en-US" altLang="zh-TW" spc="-5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airs of li</a:t>
            </a:r>
            <a:r>
              <a:rPr lang="en-US" altLang="zh-TW" spc="-100" dirty="0">
                <a:solidFill>
                  <a:srgbClr val="A6A6A6"/>
                </a:solidFill>
              </a:rPr>
              <a:t>n</a:t>
            </a:r>
            <a:r>
              <a:rPr lang="en-US" altLang="zh-TW" spc="-2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s </a:t>
            </a:r>
            <a:r>
              <a:rPr lang="en-US" altLang="zh-TW" spc="-100" dirty="0">
                <a:solidFill>
                  <a:srgbClr val="A6A6A6"/>
                </a:solidFill>
              </a:rPr>
              <a:t>sid</a:t>
            </a:r>
            <a:r>
              <a:rPr lang="en-US" altLang="zh-TW" dirty="0">
                <a:solidFill>
                  <a:srgbClr val="A6A6A6"/>
                </a:solidFill>
              </a:rPr>
              <a:t>e-</a:t>
            </a:r>
            <a:r>
              <a:rPr lang="en-US" altLang="zh-TW" spc="-100" dirty="0">
                <a:solidFill>
                  <a:srgbClr val="A6A6A6"/>
                </a:solidFill>
              </a:rPr>
              <a:t>b</a:t>
            </a:r>
            <a:r>
              <a:rPr lang="en-US" altLang="zh-TW" dirty="0">
                <a:solidFill>
                  <a:srgbClr val="A6A6A6"/>
                </a:solidFill>
              </a:rPr>
              <a:t>y-</a:t>
            </a:r>
            <a:r>
              <a:rPr lang="en-US" altLang="zh-TW" spc="-50" dirty="0">
                <a:solidFill>
                  <a:srgbClr val="A6A6A6"/>
                </a:solidFill>
              </a:rPr>
              <a:t>s</a:t>
            </a:r>
            <a:r>
              <a:rPr lang="en-US" altLang="zh-TW" spc="-100" dirty="0">
                <a:solidFill>
                  <a:srgbClr val="A6A6A6"/>
                </a:solidFill>
              </a:rPr>
              <a:t>id</a:t>
            </a:r>
            <a:r>
              <a:rPr lang="en-US" altLang="zh-TW" dirty="0">
                <a:solidFill>
                  <a:srgbClr val="A6A6A6"/>
                </a:solidFill>
              </a:rPr>
              <a:t>e (li</a:t>
            </a:r>
            <a:r>
              <a:rPr lang="en-US" altLang="zh-TW" spc="-200" dirty="0">
                <a:solidFill>
                  <a:srgbClr val="A6A6A6"/>
                </a:solidFill>
              </a:rPr>
              <a:t>k</a:t>
            </a:r>
            <a:r>
              <a:rPr lang="en-US" altLang="zh-TW" spc="-1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 </a:t>
            </a:r>
            <a:r>
              <a:rPr lang="en-US" altLang="zh-TW" spc="-100" dirty="0">
                <a:solidFill>
                  <a:srgbClr val="A6A6A6"/>
                </a:solidFill>
              </a:rPr>
              <a:t>"</a:t>
            </a:r>
            <a:r>
              <a:rPr lang="en-US" altLang="zh-TW" dirty="0">
                <a:solidFill>
                  <a:srgbClr val="A6A6A6"/>
                </a:solidFill>
              </a:rPr>
              <a:t>past</a:t>
            </a:r>
            <a:r>
              <a:rPr lang="en-US" altLang="zh-TW" spc="-100" dirty="0">
                <a:solidFill>
                  <a:srgbClr val="A6A6A6"/>
                </a:solidFill>
              </a:rPr>
              <a:t>e - -")</a:t>
            </a:r>
            <a:r>
              <a:rPr lang="en-US" altLang="zh-TW" dirty="0">
                <a:solidFill>
                  <a:srgbClr val="A6A6A6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chemeClr val="accent2"/>
                </a:solidFill>
              </a:rPr>
              <a:t>$\!N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;s/\n/\t/'</a:t>
            </a:r>
          </a:p>
        </p:txBody>
      </p:sp>
    </p:spTree>
    <p:extLst>
      <p:ext uri="{BB962C8B-B14F-4D97-AF65-F5344CB8AC3E}">
        <p14:creationId xmlns:p14="http://schemas.microsoft.com/office/powerpoint/2010/main" val="703595218"/>
      </p:ext>
    </p:extLst>
  </p:cSld>
  <p:clrMapOvr>
    <a:masterClrMapping/>
  </p:clrMapOvr>
  <p:extLst mod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See what happened here?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When the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 failed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to get a next-line,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5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See what happened here?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When the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N failed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to get a next-line,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Important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Some people’s version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Eg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., Ubuntu) of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sed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 treats N-failures differently: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N immediately quits, no step 3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Therefore, in all our examples that use “N”, these students should substitute “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$</a:t>
            </a:r>
            <a:r>
              <a:rPr kumimoji="0" lang="en-US" sz="3200" b="0" i="0" u="sng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q;N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新細明體" charset="-120"/>
                <a:cs typeface="+mn-cs"/>
              </a:rPr>
              <a:t>”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 Lecture 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order of lines (like "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'G;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</a:p>
          <a:p>
            <a:r>
              <a:rPr lang="en-US" altLang="zh-TW" spc="-10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ut </a:t>
            </a:r>
            <a:r>
              <a:rPr lang="en-US" altLang="zh-TW" spc="-50" dirty="0">
                <a:solidFill>
                  <a:srgbClr val="A6A6A6"/>
                </a:solidFill>
              </a:rPr>
              <a:t>p</a:t>
            </a:r>
            <a:r>
              <a:rPr lang="en-US" altLang="zh-TW" dirty="0">
                <a:solidFill>
                  <a:srgbClr val="A6A6A6"/>
                </a:solidFill>
              </a:rPr>
              <a:t>airs of li</a:t>
            </a:r>
            <a:r>
              <a:rPr lang="en-US" altLang="zh-TW" spc="-100" dirty="0">
                <a:solidFill>
                  <a:srgbClr val="A6A6A6"/>
                </a:solidFill>
              </a:rPr>
              <a:t>n</a:t>
            </a:r>
            <a:r>
              <a:rPr lang="en-US" altLang="zh-TW" spc="-2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s </a:t>
            </a:r>
            <a:r>
              <a:rPr lang="en-US" altLang="zh-TW" spc="-100" dirty="0">
                <a:solidFill>
                  <a:srgbClr val="A6A6A6"/>
                </a:solidFill>
              </a:rPr>
              <a:t>sid</a:t>
            </a:r>
            <a:r>
              <a:rPr lang="en-US" altLang="zh-TW" dirty="0">
                <a:solidFill>
                  <a:srgbClr val="A6A6A6"/>
                </a:solidFill>
              </a:rPr>
              <a:t>e-</a:t>
            </a:r>
            <a:r>
              <a:rPr lang="en-US" altLang="zh-TW" spc="-100" dirty="0">
                <a:solidFill>
                  <a:srgbClr val="A6A6A6"/>
                </a:solidFill>
              </a:rPr>
              <a:t>b</a:t>
            </a:r>
            <a:r>
              <a:rPr lang="en-US" altLang="zh-TW" dirty="0">
                <a:solidFill>
                  <a:srgbClr val="A6A6A6"/>
                </a:solidFill>
              </a:rPr>
              <a:t>y-</a:t>
            </a:r>
            <a:r>
              <a:rPr lang="en-US" altLang="zh-TW" spc="-50" dirty="0">
                <a:solidFill>
                  <a:srgbClr val="A6A6A6"/>
                </a:solidFill>
              </a:rPr>
              <a:t>s</a:t>
            </a:r>
            <a:r>
              <a:rPr lang="en-US" altLang="zh-TW" spc="-100" dirty="0">
                <a:solidFill>
                  <a:srgbClr val="A6A6A6"/>
                </a:solidFill>
              </a:rPr>
              <a:t>id</a:t>
            </a:r>
            <a:r>
              <a:rPr lang="en-US" altLang="zh-TW" dirty="0">
                <a:solidFill>
                  <a:srgbClr val="A6A6A6"/>
                </a:solidFill>
              </a:rPr>
              <a:t>e (li</a:t>
            </a:r>
            <a:r>
              <a:rPr lang="en-US" altLang="zh-TW" spc="-200" dirty="0">
                <a:solidFill>
                  <a:srgbClr val="A6A6A6"/>
                </a:solidFill>
              </a:rPr>
              <a:t>k</a:t>
            </a:r>
            <a:r>
              <a:rPr lang="en-US" altLang="zh-TW" spc="-100" dirty="0">
                <a:solidFill>
                  <a:srgbClr val="A6A6A6"/>
                </a:solidFill>
              </a:rPr>
              <a:t>e</a:t>
            </a:r>
            <a:r>
              <a:rPr lang="en-US" altLang="zh-TW" dirty="0">
                <a:solidFill>
                  <a:srgbClr val="A6A6A6"/>
                </a:solidFill>
              </a:rPr>
              <a:t> </a:t>
            </a:r>
            <a:r>
              <a:rPr lang="en-US" altLang="zh-TW" spc="-100" dirty="0">
                <a:solidFill>
                  <a:srgbClr val="A6A6A6"/>
                </a:solidFill>
              </a:rPr>
              <a:t>"</a:t>
            </a:r>
            <a:r>
              <a:rPr lang="en-US" altLang="zh-TW" dirty="0">
                <a:solidFill>
                  <a:srgbClr val="A6A6A6"/>
                </a:solidFill>
              </a:rPr>
              <a:t>past</a:t>
            </a:r>
            <a:r>
              <a:rPr lang="en-US" altLang="zh-TW" spc="-100" dirty="0">
                <a:solidFill>
                  <a:srgbClr val="A6A6A6"/>
                </a:solidFill>
              </a:rPr>
              <a:t>e - -")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chemeClr val="accent2"/>
                </a:solidFill>
              </a:rPr>
              <a:t>$\!N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;s/\n/\t/'</a:t>
            </a:r>
          </a:p>
        </p:txBody>
      </p:sp>
    </p:spTree>
    <p:extLst>
      <p:ext uri="{BB962C8B-B14F-4D97-AF65-F5344CB8AC3E}">
        <p14:creationId xmlns:p14="http://schemas.microsoft.com/office/powerpoint/2010/main" val="17164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extLst mod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':a;/\\$/N;s/\\\n//;ta'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/>
              <a:t>sed ':a;$\!N;s/\n=/ /;</a:t>
            </a:r>
            <a:r>
              <a:rPr lang="en-US" b="1" dirty="0" err="1"/>
              <a:t>ta;P;D</a:t>
            </a:r>
            <a:r>
              <a:rPr lang="en-US" b="1" dirty="0"/>
              <a:t>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   %</a:t>
            </a:r>
            <a:r>
              <a:rPr lang="en-US" sz="2000" dirty="0"/>
              <a:t> </a:t>
            </a:r>
            <a:r>
              <a:rPr lang="en-US" b="1" dirty="0"/>
              <a:t>sed</a:t>
            </a:r>
            <a:r>
              <a:rPr lang="en-US" sz="2000" b="1" dirty="0"/>
              <a:t> </a:t>
            </a:r>
            <a:r>
              <a:rPr lang="en-US" b="1" dirty="0"/>
              <a:t>':</a:t>
            </a:r>
            <a:r>
              <a:rPr lang="en-US" b="1" dirty="0" err="1"/>
              <a:t>a;s</a:t>
            </a:r>
            <a:r>
              <a:rPr lang="en-US" b="1" dirty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%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sed ':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/\B[0-9]\{3\}\&gt;/,&amp;/;ta'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#GNU sed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add commas to numbers with decimal points and minus signs: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spc="-100" dirty="0"/>
              <a:t>sed '</a:t>
            </a:r>
            <a:r>
              <a:rPr lang="pt-BR" b="1" spc="-100" dirty="0"/>
              <a:t>s/\</a:t>
            </a:r>
            <a:r>
              <a:rPr lang="pt-BR" b="1" spc="-200" dirty="0"/>
              <a:t>.[0-9]/&amp;</a:t>
            </a:r>
            <a:r>
              <a:rPr lang="pt-BR" b="1" spc="-100" dirty="0"/>
              <a:t>\n./g;:a;s/\n\.\</a:t>
            </a:r>
            <a:r>
              <a:rPr lang="pt-BR" b="1" spc="-200" dirty="0"/>
              <a:t>([0-9</a:t>
            </a:r>
            <a:r>
              <a:rPr lang="pt-BR" b="1" spc="-100" dirty="0"/>
              <a:t>]\)/\</a:t>
            </a:r>
            <a:r>
              <a:rPr lang="pt-BR" b="1" spc="-200" dirty="0"/>
              <a:t>n\1</a:t>
            </a:r>
            <a:r>
              <a:rPr lang="pt-BR" b="1" spc="-100" dirty="0"/>
              <a:t>\n./;ta\</a:t>
            </a:r>
            <a:br>
              <a:rPr lang="pt-BR" b="1" spc="-100" dirty="0"/>
            </a:br>
            <a:r>
              <a:rPr lang="pt-BR" b="1" spc="-100" dirty="0"/>
              <a:t>s/\(.*[0-9]\)\([0-9]\{3\}\)/\1,\2/;ta;s/\n\.//g;s/\n//g'</a:t>
            </a:r>
          </a:p>
          <a:p>
            <a:pPr marL="346075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D9D9D9"/>
                </a:solidFill>
              </a:rPr>
              <a:t>% </a:t>
            </a:r>
            <a:r>
              <a:rPr lang="en-US" b="1" dirty="0">
                <a:solidFill>
                  <a:srgbClr val="D9D9D9"/>
                </a:solidFill>
              </a:rPr>
              <a:t>sed -r ':</a:t>
            </a:r>
            <a:r>
              <a:rPr lang="en-US" b="1" dirty="0" err="1">
                <a:solidFill>
                  <a:srgbClr val="D9D9D9"/>
                </a:solidFill>
              </a:rPr>
              <a:t>a;s</a:t>
            </a:r>
            <a:r>
              <a:rPr lang="en-US" b="1" dirty="0">
                <a:solidFill>
                  <a:srgbClr val="D9D9D9"/>
                </a:solidFill>
              </a:rPr>
              <a:t>/(^|[^0-9.])([0-9]+)([0-9]{3})\</a:t>
            </a:r>
            <a:br>
              <a:rPr lang="en-US" b="1" dirty="0">
                <a:solidFill>
                  <a:srgbClr val="D9D9D9"/>
                </a:solidFill>
              </a:rPr>
            </a:br>
            <a:r>
              <a:rPr lang="en-US" b="1" dirty="0">
                <a:solidFill>
                  <a:srgbClr val="D9D9D9"/>
                </a:solidFill>
              </a:rPr>
              <a:t>/\1\2,\3/</a:t>
            </a:r>
            <a:r>
              <a:rPr lang="en-US" b="1" dirty="0" err="1">
                <a:solidFill>
                  <a:srgbClr val="D9D9D9"/>
                </a:solidFill>
              </a:rPr>
              <a:t>g;ta</a:t>
            </a:r>
            <a:r>
              <a:rPr lang="en-US" b="1" dirty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/>
              <a:t>(after lines 5, 10, 15, 20, etc.):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</a:t>
            </a:r>
            <a:r>
              <a:rPr lang="en-US" b="1" dirty="0" err="1"/>
              <a:t>n;n;n;n;G</a:t>
            </a:r>
            <a:r>
              <a:rPr lang="en-US" b="1" dirty="0"/>
              <a:t>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sed '0~5G'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# GNU sed only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9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sed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first 10 lines of file </a:t>
            </a:r>
            <a:r>
              <a:rPr lang="en-US" dirty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10q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first line of file </a:t>
            </a:r>
            <a:r>
              <a:rPr lang="en-US" dirty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q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last line of a file</a:t>
            </a:r>
            <a:r>
              <a:rPr lang="en-US" dirty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'$\!d'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'$p' </a:t>
            </a:r>
            <a:r>
              <a:rPr lang="en-US" dirty="0"/>
              <a:t># method 2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the last 2 lines of a file </a:t>
            </a:r>
            <a:r>
              <a:rPr lang="en-US" dirty="0"/>
              <a:t>(like "tail -2"):</a:t>
            </a:r>
            <a:r>
              <a:rPr lang="en-US" dirty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'$\!N;$\!D'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2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the last 10 lines of a file </a:t>
            </a:r>
            <a:r>
              <a:rPr lang="en-US" dirty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003366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':a;$q;N;11,$D;ba'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'$\!{</a:t>
            </a:r>
            <a:r>
              <a:rPr lang="en-US" b="1" dirty="0" err="1"/>
              <a:t>h;d</a:t>
            </a:r>
            <a:r>
              <a:rPr lang="en-US" b="1" dirty="0"/>
              <a:t>;};x' </a:t>
            </a:r>
            <a:r>
              <a:rPr lang="en-US" dirty="0"/>
              <a:t># method 1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</a:t>
            </a:r>
            <a:r>
              <a:rPr lang="en-US" b="1" dirty="0" err="1"/>
              <a:t>ba;h;d</a:t>
            </a:r>
            <a:r>
              <a:rPr lang="en-US" b="1" dirty="0"/>
              <a:t>;:</a:t>
            </a:r>
            <a:r>
              <a:rPr lang="en-US" b="1" dirty="0" err="1"/>
              <a:t>a;x</a:t>
            </a:r>
            <a:r>
              <a:rPr lang="en-US" b="1" dirty="0"/>
              <a:t>' </a:t>
            </a:r>
            <a:r>
              <a:rPr lang="en-US" dirty="0"/>
              <a:t># method 2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3</a:t>
            </a:r>
            <a:endParaRPr lang="en-US" b="1" dirty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>
              <a:solidFill>
                <a:srgbClr val="B2B2B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3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next-to-the-last line of file </a:t>
            </a:r>
            <a:r>
              <a:rPr lang="en-US" dirty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3 from prev.</a:t>
            </a:r>
            <a:endParaRPr lang="en-US" b="1" dirty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next-to-the-last line</a:t>
            </a:r>
            <a:r>
              <a:rPr lang="en-US" dirty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'1{$q;};$\!{</a:t>
            </a:r>
            <a:r>
              <a:rPr lang="en-US" b="1" dirty="0" err="1"/>
              <a:t>h;d</a:t>
            </a:r>
            <a:r>
              <a:rPr lang="en-US" b="1" dirty="0"/>
              <a:t>;};x' </a:t>
            </a:r>
            <a:r>
              <a:rPr lang="en-US" dirty="0"/>
              <a:t># method 1</a:t>
            </a:r>
            <a:endParaRPr lang="en-US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'1{$q;};${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2</a:t>
            </a:r>
            <a:endParaRPr lang="en-US" b="1" dirty="0"/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next-to-the-last line </a:t>
            </a:r>
            <a:r>
              <a:rPr lang="en-US" dirty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'1{$d;};$\!{</a:t>
            </a:r>
            <a:r>
              <a:rPr lang="en-US" b="1" dirty="0" err="1"/>
              <a:t>h;d</a:t>
            </a:r>
            <a:r>
              <a:rPr lang="en-US" b="1" dirty="0"/>
              <a:t>;};x'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'1{$d;};${</a:t>
            </a:r>
            <a:r>
              <a:rPr lang="en-US" b="1" dirty="0" err="1"/>
              <a:t>g;p</a:t>
            </a:r>
            <a:r>
              <a:rPr lang="en-US" b="1" dirty="0"/>
              <a:t>;};</a:t>
            </a:r>
            <a:r>
              <a:rPr lang="en-US" b="1" dirty="0" err="1"/>
              <a:t>h;d</a:t>
            </a:r>
            <a:r>
              <a:rPr lang="en-US" b="1" dirty="0"/>
              <a:t>' </a:t>
            </a:r>
            <a:r>
              <a:rPr lang="en-US" dirty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8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763000" cy="52578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number each line of a file </a:t>
            </a:r>
            <a:r>
              <a:rPr lang="en-US" dirty="0"/>
              <a:t>(like </a:t>
            </a:r>
            <a:r>
              <a:rPr lang="en-US" dirty="0" err="1"/>
              <a:t>grep</a:t>
            </a:r>
            <a:r>
              <a:rPr lang="en-US" dirty="0"/>
              <a:t> -n "^"):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= filename | </a:t>
            </a:r>
            <a:r>
              <a:rPr lang="en-US" b="1" dirty="0" err="1"/>
              <a:t>sed</a:t>
            </a:r>
            <a:r>
              <a:rPr lang="en-US" b="1" dirty="0"/>
              <a:t> 'N;s/\n/:/' </a:t>
            </a:r>
            <a:br>
              <a:rPr lang="en-US" b="1" dirty="0"/>
            </a:br>
            <a:endParaRPr lang="en-US" sz="2400" b="1" dirty="0"/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number each line of a file </a:t>
            </a:r>
            <a:r>
              <a:rPr lang="en-US" dirty="0"/>
              <a:t>(like cat -n):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= filename |  </a:t>
            </a:r>
            <a:r>
              <a:rPr lang="en-US" b="1" dirty="0" err="1"/>
              <a:t>sed</a:t>
            </a:r>
            <a:r>
              <a:rPr lang="en-US" b="1" dirty="0"/>
              <a:t> \</a:t>
            </a:r>
            <a:br>
              <a:rPr lang="en-US" b="1" dirty="0"/>
            </a:br>
            <a:r>
              <a:rPr lang="zh-TW" altLang="en-US" b="1" dirty="0"/>
              <a:t>    </a:t>
            </a:r>
            <a:r>
              <a:rPr lang="en-US" b="1" dirty="0"/>
              <a:t>'N;s/^/</a:t>
            </a:r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b="1" dirty="0"/>
              <a:t>/;s/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b="1" dirty="0"/>
              <a:t>*\(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b="1" dirty="0"/>
              <a:t>\{6\}\)\n/\1\t/'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←website</a:t>
            </a:r>
            <a:endParaRPr lang="en-US" dirty="0">
              <a:solidFill>
                <a:srgbClr val="FF6699"/>
              </a:solidFill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zh-TW" altLang="en-US" dirty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altLang="zh-TW" b="1" dirty="0"/>
              <a:t>'N;</a:t>
            </a:r>
            <a:r>
              <a:rPr lang="en-US" altLang="zh-TW" b="1" dirty="0">
                <a:solidFill>
                  <a:srgbClr val="000000"/>
                </a:solidFill>
              </a:rPr>
              <a:t>s/^/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b="1" dirty="0">
                <a:solidFill>
                  <a:srgbClr val="000000"/>
                </a:solidFill>
              </a:rPr>
              <a:t>/;s/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*\(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r>
              <a:rPr lang="en-US" altLang="zh-TW" b="1" dirty="0">
                <a:solidFill>
                  <a:srgbClr val="000000"/>
                </a:solidFill>
              </a:rPr>
              <a:t>\)\n/\1\t/</a:t>
            </a:r>
            <a:r>
              <a:rPr lang="en-US" b="1" spc="-200" dirty="0"/>
              <a:t>'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←we</a:t>
            </a:r>
            <a:r>
              <a:rPr lang="en-US" altLang="zh-TW" sz="2800" spc="-300" dirty="0">
                <a:solidFill>
                  <a:srgbClr val="FF6699"/>
                </a:solidFill>
                <a:latin typeface="Arial Narrow" panose="020B0606020202030204" pitchFamily="34" charset="0"/>
              </a:rPr>
              <a:t>b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, t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w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eaked</a:t>
            </a:r>
            <a:endParaRPr lang="en-US" altLang="zh-TW" b="1" dirty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zh-TW" altLang="en-US" dirty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b="1" dirty="0"/>
              <a:t>'N;:L;s/^/</a:t>
            </a:r>
            <a:r>
              <a:rPr lang="pt-BR" sz="2400" b="1" dirty="0">
                <a:latin typeface="Consolas" panose="020B0609020204030204" pitchFamily="49" charset="0"/>
              </a:rPr>
              <a:t> </a:t>
            </a:r>
            <a:r>
              <a:rPr lang="pt-BR" b="1" dirty="0"/>
              <a:t>/;/</a:t>
            </a:r>
            <a:r>
              <a:rPr lang="en-US" altLang="zh-TW" sz="2400" b="1" dirty="0">
                <a:latin typeface="Consolas" panose="020B0609020204030204" pitchFamily="49" charset="0"/>
              </a:rPr>
              <a:t>......</a:t>
            </a:r>
            <a:r>
              <a:rPr lang="pt-BR" b="1" dirty="0"/>
              <a:t>\n/\!bL;s/\n/\t/'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←adds 1 by 1 </a:t>
            </a:r>
            <a:endParaRPr lang="pt-BR" b="1" dirty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pt-BR" altLang="zh-TW" b="1" dirty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altLang="zh-TW" b="1" dirty="0"/>
              <a:t>'N;:L;s/^</a:t>
            </a:r>
            <a:r>
              <a:rPr lang="en-US" altLang="zh-TW" sz="2400" b="1" dirty="0">
                <a:latin typeface="Consolas" panose="020B0609020204030204" pitchFamily="49" charset="0"/>
              </a:rPr>
              <a:t>.</a:t>
            </a:r>
            <a:r>
              <a:rPr lang="pt-BR" altLang="zh-TW" b="1" dirty="0"/>
              <a:t>\{,5\}\n/</a:t>
            </a:r>
            <a:r>
              <a:rPr lang="pt-BR" altLang="zh-TW" sz="2400" b="1" dirty="0">
                <a:latin typeface="Consolas" panose="020B0609020204030204" pitchFamily="49" charset="0"/>
              </a:rPr>
              <a:t> </a:t>
            </a:r>
            <a:r>
              <a:rPr lang="pt-BR" altLang="zh-TW" b="1" dirty="0"/>
              <a:t>&amp;/;tL;s/\n/\t/'</a:t>
            </a:r>
            <a:r>
              <a:rPr lang="en-US" altLang="zh-TW" sz="2800" dirty="0">
                <a:solidFill>
                  <a:srgbClr val="FF6699"/>
                </a:solidFill>
                <a:latin typeface="Arial Narrow" panose="020B0606020202030204" pitchFamily="34" charset="0"/>
              </a:rPr>
              <a:t>←shortest way</a:t>
            </a:r>
            <a:endParaRPr lang="pt-BR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"):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/p'</a:t>
            </a:r>
            <a:r>
              <a:rPr lang="en-US" dirty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regexp</a:t>
            </a:r>
            <a:r>
              <a:rPr lang="en-US" b="1" dirty="0"/>
              <a:t>/\!d'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lines without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/>
              <a:t> (like "</a:t>
            </a:r>
            <a:r>
              <a:rPr lang="en-US" dirty="0" err="1"/>
              <a:t>grep</a:t>
            </a:r>
            <a:r>
              <a:rPr lang="en-US" dirty="0"/>
              <a:t> -v"):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</a:t>
            </a:r>
            <a:r>
              <a:rPr lang="en-US" b="1" dirty="0" err="1"/>
              <a:t>regexp</a:t>
            </a:r>
            <a:r>
              <a:rPr lang="en-US" b="1" dirty="0"/>
              <a:t>/d' </a:t>
            </a:r>
            <a:r>
              <a:rPr lang="en-US" dirty="0"/>
              <a:t># method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/{g;1\!p;};h'</a:t>
            </a:r>
            <a:r>
              <a:rPr lang="en-US" dirty="0"/>
              <a:t> # method 1 </a:t>
            </a:r>
            <a:r>
              <a:rPr lang="en-US" b="1" dirty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</a:t>
            </a:r>
            <a:r>
              <a:rPr lang="en-US" b="1" dirty="0" err="1"/>
              <a:t>regexp</a:t>
            </a:r>
            <a:r>
              <a:rPr lang="en-US" b="1" dirty="0"/>
              <a:t>/{g;1ba;p;:a;};h'</a:t>
            </a:r>
            <a:r>
              <a:rPr lang="en-US" dirty="0"/>
              <a:t> #\ 								       method 2 </a:t>
            </a:r>
            <a:endParaRPr lang="en-US" b="1" dirty="0"/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</a:t>
            </a:r>
            <a:r>
              <a:rPr lang="en-US" b="1" dirty="0" err="1"/>
              <a:t>regexp</a:t>
            </a:r>
            <a:r>
              <a:rPr lang="en-US" b="1" dirty="0"/>
              <a:t>/{</a:t>
            </a:r>
            <a:r>
              <a:rPr lang="en-US" b="1" dirty="0" err="1"/>
              <a:t>n;p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5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, with line number indicating </a:t>
            </a:r>
            <a:r>
              <a:rPr lang="en-US">
                <a:solidFill>
                  <a:srgbClr val="2D2D8A"/>
                </a:solidFill>
              </a:rPr>
              <a:t>where  the </a:t>
            </a:r>
            <a:r>
              <a:rPr lang="en-US" dirty="0" err="1">
                <a:solidFill>
                  <a:srgbClr val="2D2D8A"/>
                </a:solidFill>
              </a:rPr>
              <a:t>regexp</a:t>
            </a:r>
            <a:r>
              <a:rPr lang="en-US" dirty="0">
                <a:solidFill>
                  <a:srgbClr val="2D2D8A"/>
                </a:solidFill>
              </a:rPr>
              <a:t> occurred</a:t>
            </a:r>
            <a:r>
              <a:rPr lang="en-US" dirty="0"/>
              <a:t> (like "grep -A1 -B1"):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sz="2000" dirty="0"/>
              <a:t> </a:t>
            </a:r>
            <a:r>
              <a:rPr lang="en-US" b="1" dirty="0" err="1"/>
              <a:t>sed</a:t>
            </a:r>
            <a:r>
              <a:rPr lang="en-US" sz="2000" b="1" dirty="0"/>
              <a:t> </a:t>
            </a:r>
            <a:r>
              <a:rPr lang="en-US" b="1" dirty="0"/>
              <a:t>-n</a:t>
            </a:r>
            <a:r>
              <a:rPr lang="en-US" sz="2000" b="1" dirty="0"/>
              <a:t> </a:t>
            </a:r>
            <a:r>
              <a:rPr lang="en-US" b="1" dirty="0"/>
              <a:t>'/</a:t>
            </a:r>
            <a:r>
              <a:rPr lang="en-US" b="1" dirty="0" err="1"/>
              <a:t>regexp</a:t>
            </a:r>
            <a:r>
              <a:rPr lang="en-US" b="1" dirty="0"/>
              <a:t>/{=;x;1\!p;g;$!</a:t>
            </a:r>
            <a:r>
              <a:rPr lang="en-US" b="1" dirty="0" err="1"/>
              <a:t>N;p;D</a:t>
            </a:r>
            <a:r>
              <a:rPr lang="en-US" b="1" dirty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chemeClr val="accent6"/>
                </a:solidFill>
              </a:rPr>
              <a:t>grep</a:t>
            </a:r>
            <a:r>
              <a:rPr lang="en-US" dirty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% </a:t>
            </a:r>
            <a:r>
              <a:rPr lang="en-US" altLang="zh-TW" b="1" dirty="0"/>
              <a:t>sed '/AAA/b;/BBB/b;/CCC/</a:t>
            </a:r>
            <a:r>
              <a:rPr lang="en-US" altLang="zh-TW" b="1" dirty="0" err="1"/>
              <a:t>b;d</a:t>
            </a:r>
            <a:r>
              <a:rPr lang="en-US" altLang="zh-TW" b="1" dirty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 </a:t>
            </a:r>
            <a:r>
              <a:rPr lang="en-US" b="1" dirty="0"/>
              <a:t>sed -n '/\([ABC]</a:t>
            </a:r>
            <a:r>
              <a:rPr lang="en-US" altLang="zh-TW" b="1" dirty="0"/>
              <a:t>\)\1\1</a:t>
            </a:r>
            <a:r>
              <a:rPr lang="en-US" b="1" dirty="0"/>
              <a:t>/p'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%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'/AAA\|BBB\|CCC/!d'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6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>
                <a:solidFill>
                  <a:srgbClr val="2D2D8A"/>
                </a:solidFill>
              </a:rPr>
              <a:t>grep</a:t>
            </a:r>
            <a:r>
              <a:rPr lang="en-US" dirty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'/.\{65\}/\!p' </a:t>
            </a:r>
            <a:r>
              <a:rPr lang="en-US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'/.\{65\}/d' </a:t>
            </a:r>
            <a:r>
              <a:rPr lang="en-US" dirty="0"/>
              <a:t># method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contains AAA </a:t>
            </a:r>
            <a:r>
              <a:rPr lang="en-US" dirty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dirty="0" err="1"/>
              <a:t>sed</a:t>
            </a:r>
            <a:r>
              <a:rPr lang="en-US" dirty="0"/>
              <a:t> '/./{H;$!d;};x;/AAA/\!d'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%</a:t>
            </a:r>
            <a:r>
              <a:rPr lang="en-US" sz="1600" dirty="0"/>
              <a:t> </a:t>
            </a:r>
            <a:r>
              <a:rPr lang="en-US" sz="3000" dirty="0" err="1"/>
              <a:t>sed</a:t>
            </a:r>
            <a:r>
              <a:rPr lang="en-US" sz="1600" dirty="0"/>
              <a:t> </a:t>
            </a:r>
            <a:r>
              <a:rPr lang="en-US" sz="3000" dirty="0"/>
              <a:t>'/./{H;$\!d;};x;/AAA/\!d;/BBB/\!d;/CCC/\!d'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print paragraph if it has AAA</a:t>
            </a:r>
            <a:r>
              <a:rPr lang="en-US" sz="24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'/./{H;$\!d;};x;/AAA/b;/BBB/b;/CCC/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/>
              <a:t>% </a:t>
            </a:r>
            <a:r>
              <a:rPr lang="en-US" sz="3000" dirty="0" err="1"/>
              <a:t>sed</a:t>
            </a:r>
            <a:r>
              <a:rPr lang="en-US" sz="3000" dirty="0"/>
              <a:t> '/./{H;$</a:t>
            </a:r>
            <a:r>
              <a:rPr lang="en-US" sz="3000" dirty="0" err="1"/>
              <a:t>ba;d</a:t>
            </a:r>
            <a:r>
              <a:rPr lang="en-US" sz="3000" dirty="0"/>
              <a:t>;:a;};x;/AAA/b;/BBB/b;/CCC/</a:t>
            </a:r>
            <a:r>
              <a:rPr lang="en-US" sz="3000" dirty="0" err="1"/>
              <a:t>b;d</a:t>
            </a:r>
            <a:r>
              <a:rPr lang="en-US" sz="3000" dirty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sz="3000" dirty="0"/>
              <a:t>% sed '/./{H;$\!d;};x;/\[ABC]\)\1\1/\!d'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>
                <a:solidFill>
                  <a:srgbClr val="B2B2B2"/>
                </a:solidFill>
              </a:rPr>
              <a:t>%</a:t>
            </a:r>
            <a:r>
              <a:rPr lang="en-US" sz="1600" dirty="0">
                <a:solidFill>
                  <a:srgbClr val="B2B2B2"/>
                </a:solidFill>
              </a:rPr>
              <a:t> </a:t>
            </a:r>
            <a:r>
              <a:rPr lang="en-US" sz="3000" dirty="0">
                <a:solidFill>
                  <a:srgbClr val="B2B2B2"/>
                </a:solidFill>
              </a:rPr>
              <a:t>sed '/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  <a:r>
              <a:rPr lang="en-US" sz="3000" dirty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>
                <a:solidFill>
                  <a:srgbClr val="B2B2B2"/>
                </a:solidFill>
              </a:rPr>
              <a:t>b;d</a:t>
            </a:r>
            <a:r>
              <a:rPr lang="en-US" sz="2800" dirty="0">
                <a:solidFill>
                  <a:srgbClr val="B2B2B2"/>
                </a:solidFill>
              </a:rPr>
              <a:t>' #</a:t>
            </a:r>
            <a:r>
              <a:rPr lang="en-US" sz="2800" dirty="0" err="1">
                <a:solidFill>
                  <a:srgbClr val="B2B2B2"/>
                </a:solidFill>
              </a:rPr>
              <a:t>GNUsed</a:t>
            </a:r>
            <a:r>
              <a:rPr lang="en-US" sz="2800" dirty="0">
                <a:solidFill>
                  <a:srgbClr val="B2B2B2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6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from </a:t>
            </a:r>
            <a:r>
              <a:rPr lang="en-US" dirty="0" err="1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-n '/</a:t>
            </a:r>
            <a:r>
              <a:rPr lang="en-US" b="1" dirty="0" err="1"/>
              <a:t>regexp</a:t>
            </a:r>
            <a:r>
              <a:rPr lang="en-US" b="1" dirty="0"/>
              <a:t>/,$p'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/>
              <a:t>% sed -n 8,12p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8,12\!d   </a:t>
            </a:r>
            <a:r>
              <a:rPr lang="en-US" dirty="0"/>
              <a:t># method 2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/>
              <a:t>sed -n 52p </a:t>
            </a:r>
            <a:r>
              <a:rPr lang="en-US" altLang="zh-TW" dirty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52q\;d </a:t>
            </a:r>
            <a:r>
              <a:rPr lang="en-US" dirty="0"/>
              <a:t># method 2 </a:t>
            </a:r>
            <a:r>
              <a:rPr lang="en-US" dirty="0">
                <a:latin typeface="Arial Narrow" panose="020B0606020202030204" pitchFamily="34" charset="0"/>
              </a:rPr>
              <a:t>(efficient on big files)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6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'3,${</a:t>
            </a:r>
            <a:r>
              <a:rPr lang="en-US" altLang="zh-TW" b="1" dirty="0" err="1"/>
              <a:t>p;n;n;n;n;n;n</a:t>
            </a:r>
            <a:r>
              <a:rPr lang="en-US" altLang="zh-TW" b="1" dirty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B2B2B2"/>
                </a:solidFill>
              </a:rPr>
              <a:t>% </a:t>
            </a:r>
            <a:r>
              <a:rPr lang="en-US" altLang="zh-TW" b="1" dirty="0" err="1">
                <a:solidFill>
                  <a:srgbClr val="B2B2B2"/>
                </a:solidFill>
              </a:rPr>
              <a:t>sed</a:t>
            </a:r>
            <a:r>
              <a:rPr lang="en-US" altLang="zh-TW" b="1" dirty="0">
                <a:solidFill>
                  <a:srgbClr val="B2B2B2"/>
                </a:solidFill>
              </a:rPr>
              <a:t> -n '3~7p' </a:t>
            </a:r>
            <a:r>
              <a:rPr lang="en-US" altLang="zh-TW" dirty="0">
                <a:solidFill>
                  <a:srgbClr val="B2B2B2"/>
                </a:solidFill>
              </a:rPr>
              <a:t># GNU </a:t>
            </a:r>
            <a:r>
              <a:rPr lang="en-US" altLang="zh-TW" dirty="0" err="1">
                <a:solidFill>
                  <a:srgbClr val="B2B2B2"/>
                </a:solidFill>
              </a:rPr>
              <a:t>sed</a:t>
            </a:r>
            <a:r>
              <a:rPr lang="en-US" altLang="zh-TW" dirty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/>
              <a:t>(inclusive):</a:t>
            </a:r>
            <a:r>
              <a:rPr lang="en-US" altLang="zh-TW" dirty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-n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egexp2/p'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8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/^\([ -~]*\n\).*\n\1/d;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0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>
                <a:solidFill>
                  <a:srgbClr val="2D2D8A"/>
                </a:solidFill>
              </a:rPr>
              <a:t>regexps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'/</a:t>
            </a:r>
            <a:r>
              <a:rPr lang="en-US" b="1" dirty="0"/>
              <a:t>r</a:t>
            </a:r>
            <a:r>
              <a:rPr lang="en-US" altLang="zh-TW" b="1" dirty="0"/>
              <a:t>egexp1/,/</a:t>
            </a:r>
            <a:r>
              <a:rPr lang="en-US" b="1" dirty="0"/>
              <a:t>r</a:t>
            </a:r>
            <a:r>
              <a:rPr lang="en-US" altLang="zh-TW" b="1" dirty="0"/>
              <a:t>egexp2/d'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>
                <a:solidFill>
                  <a:srgbClr val="2D2D8A"/>
                </a:solidFill>
              </a:rPr>
              <a:t>uniq</a:t>
            </a:r>
            <a:r>
              <a:rPr lang="en-US" altLang="zh-TW" dirty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'$\!N; /^\(.*\)\n\1$/\!P; D' 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/>
              <a:t>%</a:t>
            </a:r>
            <a:r>
              <a:rPr lang="en-US" altLang="zh-TW" sz="1600" dirty="0"/>
              <a:t> </a:t>
            </a:r>
            <a:r>
              <a:rPr lang="en-US" altLang="zh-TW" sz="3000" dirty="0"/>
              <a:t>sed -n 'G;</a:t>
            </a:r>
            <a:r>
              <a:rPr lang="en-US" altLang="zh-TW" sz="1600" dirty="0"/>
              <a:t> </a:t>
            </a:r>
            <a:r>
              <a:rPr lang="en-US" altLang="zh-TW" sz="3000" dirty="0"/>
              <a:t>s/\n/&amp;&amp;/;</a:t>
            </a:r>
            <a:r>
              <a:rPr lang="en-US" altLang="zh-TW" sz="1800" dirty="0"/>
              <a:t> </a:t>
            </a:r>
            <a:r>
              <a:rPr lang="en-US" altLang="zh-TW" sz="3000" dirty="0"/>
              <a:t>/^\(</a:t>
            </a:r>
            <a:r>
              <a:rPr lang="en-US" altLang="zh-TW" sz="3000" dirty="0">
                <a:solidFill>
                  <a:srgbClr val="FF0000"/>
                </a:solidFill>
              </a:rPr>
              <a:t>[ -~]</a:t>
            </a:r>
            <a:r>
              <a:rPr lang="en-US" altLang="zh-TW" sz="3000" dirty="0"/>
              <a:t>*\n\).*\n\1/d; s/\n//;</a:t>
            </a:r>
            <a:r>
              <a:rPr lang="en-US" altLang="zh-TW" sz="3000" dirty="0" err="1"/>
              <a:t>h;P</a:t>
            </a:r>
            <a:r>
              <a:rPr lang="en-US" altLang="zh-TW" sz="3000" dirty="0"/>
              <a:t>' </a:t>
            </a:r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3124200" y="2320630"/>
            <a:ext cx="4800600" cy="2327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/>
                <a:cs typeface="+mn-cs"/>
              </a:rPr>
              <a:t>This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/>
                <a:cs typeface="+mn-cs"/>
              </a:rPr>
              <a:t>[ -~]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/>
                <a:cs typeface="+mn-cs"/>
              </a:rPr>
              <a:t> is just an ASCII hack. The space “ ” is ASCII code 32 and the tilde “~” is ASCII code 126. the range from 32 to 126 catches all printable ASCII characters.</a:t>
            </a:r>
            <a:endParaRPr kumimoji="1" lang="zh-TW" altLang="en-US" sz="2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all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lines</a:t>
            </a:r>
            <a:r>
              <a:rPr lang="en-US" sz="1600" dirty="0">
                <a:solidFill>
                  <a:srgbClr val="2D2D8A"/>
                </a:solidFill>
              </a:rPr>
              <a:t> </a:t>
            </a:r>
            <a:r>
              <a:rPr lang="en-US" dirty="0">
                <a:solidFill>
                  <a:srgbClr val="2D2D8A"/>
                </a:solidFill>
              </a:rPr>
              <a:t>except duplicates</a:t>
            </a:r>
            <a:r>
              <a:rPr lang="en-US" sz="1400" dirty="0"/>
              <a:t> </a:t>
            </a:r>
            <a:r>
              <a:rPr lang="en-US" dirty="0"/>
              <a:t>(like</a:t>
            </a:r>
            <a:r>
              <a:rPr lang="en-US" sz="1400" dirty="0"/>
              <a:t> </a:t>
            </a:r>
            <a:r>
              <a:rPr lang="en-US" dirty="0"/>
              <a:t>"</a:t>
            </a:r>
            <a:r>
              <a:rPr lang="en-US" dirty="0" err="1"/>
              <a:t>uniq</a:t>
            </a:r>
            <a:r>
              <a:rPr lang="en-US" sz="1400" dirty="0"/>
              <a:t> </a:t>
            </a:r>
            <a:r>
              <a:rPr lang="en-US" dirty="0"/>
              <a:t>-d"):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'$\!N; s/^\(.*\)\n\1$/\1/;</a:t>
            </a:r>
            <a:r>
              <a:rPr lang="en-US" b="1" dirty="0" err="1"/>
              <a:t>t;D</a:t>
            </a:r>
            <a:r>
              <a:rPr lang="en-US" b="1" dirty="0"/>
              <a:t>'</a:t>
            </a:r>
            <a:r>
              <a:rPr lang="en-US" b="1" dirty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'N;$\!P;$\!D;$d'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4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>
                <a:solidFill>
                  <a:srgbClr val="2D2D8A"/>
                </a:solidFill>
              </a:rPr>
              <a:t>sed one-liners</a:t>
            </a:r>
            <a:br>
              <a:rPr lang="en-US" altLang="zh-TW" sz="3600">
                <a:solidFill>
                  <a:srgbClr val="2D2D8A"/>
                </a:solidFill>
              </a:rPr>
            </a:br>
            <a:r>
              <a:rPr lang="en-US" altLang="zh-TW" sz="540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number each line of file, but only print numbers if line is not blank: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/>
              <a:t>sed '/./=' filename | sed '/./N;s/\n/:/'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400" b="1" dirty="0"/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count lines </a:t>
            </a:r>
            <a:r>
              <a:rPr lang="en-US" dirty="0"/>
              <a:t>(like "</a:t>
            </a:r>
            <a:r>
              <a:rPr lang="en-US" dirty="0" err="1"/>
              <a:t>wc</a:t>
            </a:r>
            <a:r>
              <a:rPr lang="en-US" dirty="0"/>
              <a:t> -l"):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'$='</a:t>
            </a:r>
          </a:p>
        </p:txBody>
      </p:sp>
    </p:spTree>
    <p:extLst>
      <p:ext uri="{BB962C8B-B14F-4D97-AF65-F5344CB8AC3E}">
        <p14:creationId xmlns:p14="http://schemas.microsoft.com/office/powerpoint/2010/main" val="28010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dirty="0" err="1"/>
              <a:t>sed</a:t>
            </a:r>
            <a:r>
              <a:rPr lang="en-US" b="1" dirty="0"/>
              <a:t> ':a;$d;N;2,10ba;P;D'</a:t>
            </a:r>
            <a:r>
              <a:rPr lang="en-US" dirty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':a;1,10\!{P;N;D;};</a:t>
            </a:r>
            <a:r>
              <a:rPr lang="en-US" b="1" dirty="0" err="1"/>
              <a:t>N;ba</a:t>
            </a:r>
            <a:r>
              <a:rPr lang="en-US" b="1" dirty="0"/>
              <a:t>' </a:t>
            </a:r>
            <a:r>
              <a:rPr lang="en-US" dirty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</a:t>
            </a:r>
            <a:r>
              <a:rPr lang="en-US" b="1" dirty="0" err="1"/>
              <a:t>n;n;n;n;n;n;n;d</a:t>
            </a:r>
            <a:r>
              <a:rPr lang="en-US" b="1" dirty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B2B2B2"/>
                </a:solidFill>
              </a:rPr>
              <a:t>% </a:t>
            </a:r>
            <a:r>
              <a:rPr lang="en-US" b="1" dirty="0" err="1">
                <a:solidFill>
                  <a:srgbClr val="B2B2B2"/>
                </a:solidFill>
              </a:rPr>
              <a:t>sed</a:t>
            </a:r>
            <a:r>
              <a:rPr lang="en-US" b="1" dirty="0">
                <a:solidFill>
                  <a:srgbClr val="B2B2B2"/>
                </a:solidFill>
              </a:rPr>
              <a:t> '0~8d' </a:t>
            </a:r>
            <a:r>
              <a:rPr lang="en-US" dirty="0">
                <a:solidFill>
                  <a:srgbClr val="B2B2B2"/>
                </a:solidFill>
              </a:rPr>
              <a:t># GNU </a:t>
            </a:r>
            <a:r>
              <a:rPr lang="en-US" dirty="0" err="1">
                <a:solidFill>
                  <a:srgbClr val="B2B2B2"/>
                </a:solidFill>
              </a:rPr>
              <a:t>sed</a:t>
            </a:r>
            <a:r>
              <a:rPr lang="en-US" dirty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'/pattern/d'</a:t>
            </a:r>
            <a:r>
              <a:rPr lang="en-US" dirty="0"/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3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blank lines </a:t>
            </a:r>
            <a:r>
              <a:rPr lang="en-US" dirty="0"/>
              <a:t>(like </a:t>
            </a:r>
            <a:r>
              <a:rPr lang="en-US" dirty="0" err="1"/>
              <a:t>grep</a:t>
            </a:r>
            <a:r>
              <a:rPr lang="en-US" dirty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'/^$/d' </a:t>
            </a:r>
            <a:r>
              <a:rPr lang="en-US" dirty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'/./\!d' </a:t>
            </a:r>
            <a:r>
              <a:rPr lang="en-US" dirty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</a:t>
            </a:r>
            <a:r>
              <a:rPr lang="en-US" sz="2000" b="1" dirty="0"/>
              <a:t> </a:t>
            </a:r>
            <a:r>
              <a:rPr lang="en-US" b="1" dirty="0" err="1"/>
              <a:t>sed</a:t>
            </a:r>
            <a:r>
              <a:rPr lang="en-US" b="1" dirty="0"/>
              <a:t> '/./,/^$/\!d' </a:t>
            </a:r>
            <a:r>
              <a:rPr lang="en-US" sz="3100" dirty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'/^$/N;/\n$/D' </a:t>
            </a:r>
            <a:r>
              <a:rPr lang="en-US" sz="3100" dirty="0"/>
              <a:t># </a:t>
            </a:r>
            <a:r>
              <a:rPr lang="en-US" sz="3100" dirty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7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z="2000" dirty="0">
                <a:solidFill>
                  <a:srgbClr val="2D2D8A"/>
                </a:solidFill>
              </a:rPr>
              <a:t>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sz="3600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limit 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'/^$/N;/\n$/N;//D' </a:t>
            </a:r>
          </a:p>
          <a:p>
            <a:pPr>
              <a:defRPr/>
            </a:pPr>
            <a:r>
              <a:rPr lang="en-US" dirty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>
                <a:solidFill>
                  <a:srgbClr val="2D2D8A"/>
                </a:solidFill>
              </a:rPr>
              <a:t>	</a:t>
            </a:r>
            <a:r>
              <a:rPr lang="en-US" b="1" dirty="0"/>
              <a:t>% </a:t>
            </a:r>
            <a:r>
              <a:rPr lang="en-US" b="1" dirty="0" err="1"/>
              <a:t>sed</a:t>
            </a:r>
            <a:r>
              <a:rPr lang="en-US" b="1" dirty="0"/>
              <a:t> '/./,$\!d'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':a;/^\n*$/{$</a:t>
            </a:r>
            <a:r>
              <a:rPr lang="en-US" b="1" dirty="0" err="1"/>
              <a:t>d;N;ba</a:t>
            </a:r>
            <a:r>
              <a:rPr lang="en-US" b="1" dirty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':a;/^\n*$/N;/\n$/</a:t>
            </a:r>
            <a:r>
              <a:rPr lang="en-US" b="1" dirty="0" err="1"/>
              <a:t>ba</a:t>
            </a:r>
            <a:r>
              <a:rPr lang="en-US" b="1" dirty="0"/>
              <a:t>'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% </a:t>
            </a:r>
            <a:r>
              <a:rPr lang="en-US" b="1" dirty="0" err="1"/>
              <a:t>sed</a:t>
            </a:r>
            <a:r>
              <a:rPr lang="en-US" b="1" dirty="0"/>
              <a:t> -n '/^$/{</a:t>
            </a:r>
            <a:r>
              <a:rPr lang="en-US" b="1" dirty="0" err="1"/>
              <a:t>p;h</a:t>
            </a:r>
            <a:r>
              <a:rPr lang="en-US" b="1" dirty="0"/>
              <a:t>;};/./{x;/./p;}'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7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From the </a:t>
            </a:r>
            <a:r>
              <a:rPr lang="en-US" altLang="zh-TW" dirty="0" err="1">
                <a:solidFill>
                  <a:srgbClr val="000000"/>
                </a:solidFill>
              </a:rPr>
              <a:t>sed</a:t>
            </a:r>
            <a:r>
              <a:rPr lang="en-US" altLang="zh-TW" dirty="0">
                <a:solidFill>
                  <a:srgbClr val="000000"/>
                </a:solidFill>
              </a:rPr>
              <a:t> FAQs</a:t>
            </a:r>
            <a:endParaRPr lang="en-US" altLang="zh-TW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2D2D8A"/>
                </a:solidFill>
              </a:rPr>
              <a:t>If you want more examples and explanations, you cat look at the website with the </a:t>
            </a:r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-one-liners, sections 3.3-3.4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http://sed.sourceforge.net/sedfaq3.html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And section 4…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http://sed.sourceforge.net/sedfaq4.html</a:t>
            </a:r>
            <a:r>
              <a:rPr lang="en-US" altLang="zh-TW" dirty="0"/>
              <a:t>)</a:t>
            </a:r>
          </a:p>
          <a:p>
            <a:endParaRPr lang="zh-TW" altLang="en-US" dirty="0">
              <a:solidFill>
                <a:srgbClr val="2D2D8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 bwMode="auto">
          <a:xfrm rot="17514819">
            <a:off x="3473597" y="-142806"/>
            <a:ext cx="304800" cy="2316728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7458293">
            <a:off x="3270341" y="-22534"/>
            <a:ext cx="341384" cy="2654981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17192422">
            <a:off x="3220495" y="317120"/>
            <a:ext cx="335558" cy="2826790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6200000">
            <a:off x="3216484" y="1277653"/>
            <a:ext cx="335558" cy="2847454"/>
          </a:xfrm>
          <a:prstGeom prst="triangle">
            <a:avLst>
              <a:gd name="adj" fmla="val 2644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16984402">
            <a:off x="3747817" y="1161842"/>
            <a:ext cx="323157" cy="1539797"/>
          </a:xfrm>
          <a:prstGeom prst="triangle">
            <a:avLst>
              <a:gd name="adj" fmla="val 88679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6200000">
            <a:off x="4265739" y="1234223"/>
            <a:ext cx="362107" cy="402173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6200000">
            <a:off x="4237568" y="1582894"/>
            <a:ext cx="418450" cy="402173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0" y="3352800"/>
            <a:ext cx="1676400" cy="1981200"/>
          </a:xfrm>
          <a:prstGeom prst="wedgeRectCallout">
            <a:avLst>
              <a:gd name="adj1" fmla="val 55434"/>
              <a:gd name="adj2" fmla="val -8836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</a:rPr>
              <a:t>That leaves this one</a:t>
            </a:r>
          </a:p>
        </p:txBody>
      </p:sp>
      <p:sp>
        <p:nvSpPr>
          <p:cNvPr id="16" name="Isosceles Triangle 15"/>
          <p:cNvSpPr/>
          <p:nvPr/>
        </p:nvSpPr>
        <p:spPr bwMode="auto">
          <a:xfrm rot="16980243">
            <a:off x="3162753" y="738930"/>
            <a:ext cx="299708" cy="2748943"/>
          </a:xfrm>
          <a:prstGeom prst="triangle">
            <a:avLst>
              <a:gd name="adj" fmla="val 5048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 rot="16200000">
            <a:off x="3383134" y="1272903"/>
            <a:ext cx="335558" cy="2847454"/>
          </a:xfrm>
          <a:prstGeom prst="triangle">
            <a:avLst>
              <a:gd name="adj" fmla="val 26446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 rot="16980243">
            <a:off x="3338904" y="779703"/>
            <a:ext cx="299708" cy="2748943"/>
          </a:xfrm>
          <a:prstGeom prst="triangle">
            <a:avLst>
              <a:gd name="adj" fmla="val 50486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10800000">
            <a:off x="4571999" y="2209800"/>
            <a:ext cx="228600" cy="685800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72000" y="1219200"/>
            <a:ext cx="2514600" cy="1905000"/>
          </a:xfrm>
          <a:prstGeom prst="wedgeRectCallout">
            <a:avLst>
              <a:gd name="adj1" fmla="val -49915"/>
              <a:gd name="adj2" fmla="val -1813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Now we're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done with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 these five!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7|28.4|8.1|32.3|11|2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67.6|5.5|41.8|3.8|11.6|2.6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7|47.2|21.5|6.9|7.7|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|5.1|0.8|8|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|0.9|1.2|0.3|0.6|0.3|0.4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0.2|0.3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|0.3|0.3|0.4|0.4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4|0.3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4|0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3|0.9|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5|0.3|0.4|0.3|0.3|0.3|0.2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2|0.2|0.2|0.2|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2|0.2|0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6|0.3|0.5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3|0.2|0.2|0.3|0.3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3|0.3|0.3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6|2|1.8|0.9|0.6|1.6|8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|0.2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2|0.2|0.3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7|9.4|5.6|5.1|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6|27.9|9.7|18.5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.3|2.4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8056</TotalTime>
  <Words>8235</Words>
  <Application>Microsoft Office PowerPoint</Application>
  <PresentationFormat>On-screen Show (4:3)</PresentationFormat>
  <Paragraphs>790</Paragraphs>
  <Slides>94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新細明體</vt:lpstr>
      <vt:lpstr>Arial</vt:lpstr>
      <vt:lpstr>Arial Narrow</vt:lpstr>
      <vt:lpstr>Consolas</vt:lpstr>
      <vt:lpstr>Lucida Console</vt:lpstr>
      <vt:lpstr>Symbol</vt:lpstr>
      <vt:lpstr>Times New Roman</vt:lpstr>
      <vt:lpstr>Wingdings</vt:lpstr>
      <vt:lpstr>1_Default Design</vt:lpstr>
      <vt:lpstr>sed one-liners Optimizing for Speed</vt:lpstr>
      <vt:lpstr>sed one-liners Optimizing for Speed</vt:lpstr>
      <vt:lpstr>sed one-liners Optimizing for Speed</vt:lpstr>
      <vt:lpstr>Some useful one-line examples</vt:lpstr>
      <vt:lpstr>sed one-liners File Spacing</vt:lpstr>
      <vt:lpstr>sed one-liners File Spacing</vt:lpstr>
      <vt:lpstr>sed one-liners File Spacing</vt:lpstr>
      <vt:lpstr>sed one-liners Numbering</vt:lpstr>
      <vt:lpstr>sed one-liners Numbering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Update the pattern space</vt:lpstr>
      <vt:lpstr>The D</vt:lpstr>
      <vt:lpstr>sed one-liners Text Substitution</vt:lpstr>
      <vt:lpstr>sed one-liners Text Substitution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sed one-liners Text Substitution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sed one-liners Text Substitution</vt:lpstr>
      <vt:lpstr>sed one-liners Text Substitution</vt:lpstr>
      <vt:lpstr>The N</vt:lpstr>
      <vt:lpstr>How sed Works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 sed one-liners Selective Deleting of Lines</vt:lpstr>
      <vt:lpstr>From the sed FAQs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460</cp:revision>
  <cp:lastPrinted>1999-10-31T21:08:02Z</cp:lastPrinted>
  <dcterms:created xsi:type="dcterms:W3CDTF">1999-08-07T15:16:11Z</dcterms:created>
  <dcterms:modified xsi:type="dcterms:W3CDTF">2023-05-08T13:09:44Z</dcterms:modified>
</cp:coreProperties>
</file>