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</p:sldMasterIdLst>
  <p:notesMasterIdLst>
    <p:notesMasterId r:id="rId158"/>
  </p:notesMasterIdLst>
  <p:handoutMasterIdLst>
    <p:handoutMasterId r:id="rId159"/>
  </p:handoutMasterIdLst>
  <p:sldIdLst>
    <p:sldId id="2217" r:id="rId3"/>
    <p:sldId id="1469" r:id="rId4"/>
    <p:sldId id="1470" r:id="rId5"/>
    <p:sldId id="1471" r:id="rId6"/>
    <p:sldId id="1472" r:id="rId7"/>
    <p:sldId id="1473" r:id="rId8"/>
    <p:sldId id="1474" r:id="rId9"/>
    <p:sldId id="1475" r:id="rId10"/>
    <p:sldId id="1476" r:id="rId11"/>
    <p:sldId id="1477" r:id="rId12"/>
    <p:sldId id="1478" r:id="rId13"/>
    <p:sldId id="1479" r:id="rId14"/>
    <p:sldId id="1480" r:id="rId15"/>
    <p:sldId id="1481" r:id="rId16"/>
    <p:sldId id="1482" r:id="rId17"/>
    <p:sldId id="1483" r:id="rId18"/>
    <p:sldId id="1484" r:id="rId19"/>
    <p:sldId id="1485" r:id="rId20"/>
    <p:sldId id="1486" r:id="rId21"/>
    <p:sldId id="1487" r:id="rId22"/>
    <p:sldId id="1488" r:id="rId23"/>
    <p:sldId id="1489" r:id="rId24"/>
    <p:sldId id="1490" r:id="rId25"/>
    <p:sldId id="1491" r:id="rId26"/>
    <p:sldId id="1492" r:id="rId27"/>
    <p:sldId id="1493" r:id="rId28"/>
    <p:sldId id="1494" r:id="rId29"/>
    <p:sldId id="1495" r:id="rId30"/>
    <p:sldId id="1496" r:id="rId31"/>
    <p:sldId id="1497" r:id="rId32"/>
    <p:sldId id="1498" r:id="rId33"/>
    <p:sldId id="1499" r:id="rId34"/>
    <p:sldId id="1500" r:id="rId35"/>
    <p:sldId id="1501" r:id="rId36"/>
    <p:sldId id="1502" r:id="rId37"/>
    <p:sldId id="1503" r:id="rId38"/>
    <p:sldId id="1504" r:id="rId39"/>
    <p:sldId id="1505" r:id="rId40"/>
    <p:sldId id="1506" r:id="rId41"/>
    <p:sldId id="2333" r:id="rId42"/>
    <p:sldId id="1982" r:id="rId43"/>
    <p:sldId id="1983" r:id="rId44"/>
    <p:sldId id="1984" r:id="rId45"/>
    <p:sldId id="1985" r:id="rId46"/>
    <p:sldId id="2047" r:id="rId47"/>
    <p:sldId id="1987" r:id="rId48"/>
    <p:sldId id="1988" r:id="rId49"/>
    <p:sldId id="1989" r:id="rId50"/>
    <p:sldId id="1990" r:id="rId51"/>
    <p:sldId id="1991" r:id="rId52"/>
    <p:sldId id="1992" r:id="rId53"/>
    <p:sldId id="1993" r:id="rId54"/>
    <p:sldId id="1994" r:id="rId55"/>
    <p:sldId id="1995" r:id="rId56"/>
    <p:sldId id="1996" r:id="rId57"/>
    <p:sldId id="1997" r:id="rId58"/>
    <p:sldId id="1998" r:id="rId59"/>
    <p:sldId id="1999" r:id="rId60"/>
    <p:sldId id="2000" r:id="rId61"/>
    <p:sldId id="2001" r:id="rId62"/>
    <p:sldId id="2002" r:id="rId63"/>
    <p:sldId id="2003" r:id="rId64"/>
    <p:sldId id="2004" r:id="rId65"/>
    <p:sldId id="2005" r:id="rId66"/>
    <p:sldId id="2006" r:id="rId67"/>
    <p:sldId id="2007" r:id="rId68"/>
    <p:sldId id="2008" r:id="rId69"/>
    <p:sldId id="2009" r:id="rId70"/>
    <p:sldId id="2010" r:id="rId71"/>
    <p:sldId id="2011" r:id="rId72"/>
    <p:sldId id="2054" r:id="rId73"/>
    <p:sldId id="2062" r:id="rId74"/>
    <p:sldId id="2063" r:id="rId75"/>
    <p:sldId id="2087" r:id="rId76"/>
    <p:sldId id="2069" r:id="rId77"/>
    <p:sldId id="2070" r:id="rId78"/>
    <p:sldId id="2071" r:id="rId79"/>
    <p:sldId id="2068" r:id="rId80"/>
    <p:sldId id="2072" r:id="rId81"/>
    <p:sldId id="2073" r:id="rId82"/>
    <p:sldId id="2074" r:id="rId83"/>
    <p:sldId id="2075" r:id="rId84"/>
    <p:sldId id="2077" r:id="rId85"/>
    <p:sldId id="2076" r:id="rId86"/>
    <p:sldId id="2078" r:id="rId87"/>
    <p:sldId id="2079" r:id="rId88"/>
    <p:sldId id="2081" r:id="rId89"/>
    <p:sldId id="2083" r:id="rId90"/>
    <p:sldId id="2085" r:id="rId91"/>
    <p:sldId id="2086" r:id="rId92"/>
    <p:sldId id="2084" r:id="rId93"/>
    <p:sldId id="2015" r:id="rId94"/>
    <p:sldId id="2218" r:id="rId95"/>
    <p:sldId id="2219" r:id="rId96"/>
    <p:sldId id="2220" r:id="rId97"/>
    <p:sldId id="2221" r:id="rId98"/>
    <p:sldId id="2222" r:id="rId99"/>
    <p:sldId id="2223" r:id="rId100"/>
    <p:sldId id="2224" r:id="rId101"/>
    <p:sldId id="2225" r:id="rId102"/>
    <p:sldId id="2226" r:id="rId103"/>
    <p:sldId id="2227" r:id="rId104"/>
    <p:sldId id="2228" r:id="rId105"/>
    <p:sldId id="2229" r:id="rId106"/>
    <p:sldId id="2230" r:id="rId107"/>
    <p:sldId id="2231" r:id="rId108"/>
    <p:sldId id="2232" r:id="rId109"/>
    <p:sldId id="2233" r:id="rId110"/>
    <p:sldId id="2234" r:id="rId111"/>
    <p:sldId id="2235" r:id="rId112"/>
    <p:sldId id="2236" r:id="rId113"/>
    <p:sldId id="2237" r:id="rId114"/>
    <p:sldId id="2238" r:id="rId115"/>
    <p:sldId id="2239" r:id="rId116"/>
    <p:sldId id="2240" r:id="rId117"/>
    <p:sldId id="2241" r:id="rId118"/>
    <p:sldId id="2242" r:id="rId119"/>
    <p:sldId id="2243" r:id="rId120"/>
    <p:sldId id="2244" r:id="rId121"/>
    <p:sldId id="2245" r:id="rId122"/>
    <p:sldId id="2246" r:id="rId123"/>
    <p:sldId id="2247" r:id="rId124"/>
    <p:sldId id="2248" r:id="rId125"/>
    <p:sldId id="2249" r:id="rId126"/>
    <p:sldId id="2250" r:id="rId127"/>
    <p:sldId id="2251" r:id="rId128"/>
    <p:sldId id="2252" r:id="rId129"/>
    <p:sldId id="2253" r:id="rId130"/>
    <p:sldId id="2254" r:id="rId131"/>
    <p:sldId id="2255" r:id="rId132"/>
    <p:sldId id="2256" r:id="rId133"/>
    <p:sldId id="2257" r:id="rId134"/>
    <p:sldId id="2258" r:id="rId135"/>
    <p:sldId id="2259" r:id="rId136"/>
    <p:sldId id="2161" r:id="rId137"/>
    <p:sldId id="2162" r:id="rId138"/>
    <p:sldId id="2163" r:id="rId139"/>
    <p:sldId id="2164" r:id="rId140"/>
    <p:sldId id="2165" r:id="rId141"/>
    <p:sldId id="2166" r:id="rId142"/>
    <p:sldId id="2167" r:id="rId143"/>
    <p:sldId id="2168" r:id="rId144"/>
    <p:sldId id="2169" r:id="rId145"/>
    <p:sldId id="2170" r:id="rId146"/>
    <p:sldId id="2171" r:id="rId147"/>
    <p:sldId id="2172" r:id="rId148"/>
    <p:sldId id="2262" r:id="rId149"/>
    <p:sldId id="2263" r:id="rId150"/>
    <p:sldId id="2264" r:id="rId151"/>
    <p:sldId id="2265" r:id="rId152"/>
    <p:sldId id="2266" r:id="rId153"/>
    <p:sldId id="2267" r:id="rId154"/>
    <p:sldId id="2268" r:id="rId155"/>
    <p:sldId id="2269" r:id="rId156"/>
    <p:sldId id="2270" r:id="rId1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333399"/>
    <a:srgbClr val="3333CC"/>
    <a:srgbClr val="0C9B4D"/>
    <a:srgbClr val="FF9900"/>
    <a:srgbClr val="D60093"/>
    <a:srgbClr val="0033CC"/>
    <a:srgbClr val="009999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8917" autoAdjust="0"/>
  </p:normalViewPr>
  <p:slideViewPr>
    <p:cSldViewPr>
      <p:cViewPr>
        <p:scale>
          <a:sx n="54" d="100"/>
          <a:sy n="54" d="100"/>
        </p:scale>
        <p:origin x="65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presProps" Target="pres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\{</a:t>
            </a:r>
            <a:r>
              <a:rPr lang="en-US" altLang="zh-TW" sz="1200" i="1" dirty="0">
                <a:solidFill>
                  <a:srgbClr val="FF0000"/>
                </a:solidFill>
              </a:rPr>
              <a:t>x</a:t>
            </a:r>
            <a:r>
              <a:rPr lang="en-US" altLang="zh-TW" sz="1200" b="1" dirty="0">
                <a:solidFill>
                  <a:srgbClr val="FF0000"/>
                </a:solidFill>
              </a:rPr>
              <a:t>\}</a:t>
            </a:r>
            <a:r>
              <a:rPr lang="en-US" altLang="zh-TW" sz="1200" dirty="0"/>
              <a:t> </a:t>
            </a:r>
            <a:r>
              <a:rPr lang="zh-TW" altLang="en-US" sz="1200" dirty="0"/>
              <a:t>意思為找出符合在其之前的</a:t>
            </a:r>
            <a:r>
              <a:rPr lang="en-US" altLang="zh-TW" sz="1200" dirty="0"/>
              <a:t>regular expression </a:t>
            </a:r>
            <a:r>
              <a:rPr lang="zh-TW" altLang="en-US" sz="1200" dirty="0"/>
              <a:t>且條件為重複了正好</a:t>
            </a:r>
            <a:r>
              <a:rPr lang="en-US" altLang="zh-TW" sz="1200" dirty="0"/>
              <a:t> x</a:t>
            </a:r>
            <a:r>
              <a:rPr lang="zh-TW" altLang="en-US" sz="1200" dirty="0"/>
              <a:t>次</a:t>
            </a:r>
            <a:endParaRPr lang="en-US" altLang="zh-TW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514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若在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“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” 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補上空格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會輸出我們想要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match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到的結果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17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如果我們今天將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“[a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改成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“[a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這樣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將會根據先前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match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到的結束點繼續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match,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而產生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這樣的結果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05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注意空格對應到</a:t>
            </a:r>
            <a:r>
              <a:rPr lang="en-US" altLang="zh-TW" dirty="0"/>
              <a:t>match</a:t>
            </a:r>
            <a:r>
              <a:rPr lang="zh-TW" altLang="en-US" dirty="0"/>
              <a:t>的位置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若改成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“[a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這樣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將代表後面可以允許有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0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個或多個空格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016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r>
              <a:rPr lang="zh-TW" altLang="en-US" dirty="0"/>
              <a:t>此例要找出</a:t>
            </a:r>
            <a:r>
              <a:rPr lang="en-US" altLang="zh-TW" dirty="0"/>
              <a:t>the</a:t>
            </a:r>
            <a:r>
              <a:rPr lang="zh-TW" altLang="en-US" dirty="0"/>
              <a:t>開頭</a:t>
            </a:r>
            <a:r>
              <a:rPr lang="en-US" altLang="zh-TW" dirty="0"/>
              <a:t>(</a:t>
            </a:r>
            <a:r>
              <a:rPr lang="zh-TW" altLang="en-US" dirty="0"/>
              <a:t>不區分大小寫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763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r>
              <a:rPr lang="zh-TW" altLang="en-US" dirty="0"/>
              <a:t>這三種的結果都不同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6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“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others”|grep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“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the”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的方法為最接近可以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“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others”|grep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“\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結果相同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,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又不須使用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”\&lt;“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的方法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18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但它</a:t>
            </a:r>
            <a:r>
              <a:rPr lang="en-US" altLang="zh-TW" dirty="0"/>
              <a:t>match</a:t>
            </a:r>
            <a:r>
              <a:rPr lang="zh-TW" altLang="en-US" dirty="0"/>
              <a:t>到的結果的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zh-TW" altLang="en-US" dirty="0"/>
              <a:t>前面多出了一個空格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204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我們可以使用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3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altLang="zh-TW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altLang="zh-TW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altLang="zh-TW" sz="1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來簡化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10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3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altLang="zh-TW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altLang="zh-TW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“[b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的寫法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,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並得到同樣的結果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12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\(</a:t>
            </a:r>
            <a:r>
              <a:rPr lang="en-US" altLang="zh-TW" sz="1200" dirty="0">
                <a:solidFill>
                  <a:srgbClr val="FF0000"/>
                </a:solidFill>
              </a:rPr>
              <a:t>…</a:t>
            </a:r>
            <a:r>
              <a:rPr lang="en-US" altLang="zh-TW" sz="1200" b="1" dirty="0">
                <a:solidFill>
                  <a:srgbClr val="FF0000"/>
                </a:solidFill>
              </a:rPr>
              <a:t>\)</a:t>
            </a:r>
            <a:r>
              <a:rPr lang="zh-TW" altLang="en-US" sz="1200" b="1" dirty="0">
                <a:solidFill>
                  <a:srgbClr val="FF0000"/>
                </a:solidFill>
              </a:rPr>
              <a:t> 可以定義一個群體以使用</a:t>
            </a:r>
            <a:r>
              <a:rPr lang="en-US" altLang="zh-TW" sz="1200" b="1" dirty="0">
                <a:solidFill>
                  <a:srgbClr val="FF0000"/>
                </a:solidFill>
              </a:rPr>
              <a:t>regular expression,</a:t>
            </a:r>
            <a:r>
              <a:rPr lang="zh-TW" altLang="en-US" sz="1200" b="1" dirty="0">
                <a:solidFill>
                  <a:srgbClr val="FF0000"/>
                </a:solidFill>
              </a:rPr>
              <a:t>也可以用在之後的</a:t>
            </a:r>
            <a:r>
              <a:rPr lang="en-US" altLang="zh-TW" sz="12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\1</a:t>
            </a:r>
            <a:r>
              <a:rPr lang="en-US" altLang="zh-TW" sz="1200" dirty="0">
                <a:solidFill>
                  <a:srgbClr val="FF0000"/>
                </a:solidFill>
              </a:rPr>
              <a:t>, </a:t>
            </a:r>
            <a:r>
              <a:rPr lang="en-US" altLang="zh-TW" sz="1200" b="1" dirty="0">
                <a:solidFill>
                  <a:srgbClr val="FF0000"/>
                </a:solidFill>
              </a:rPr>
              <a:t>\2</a:t>
            </a:r>
            <a:r>
              <a:rPr lang="en-US" altLang="zh-TW" sz="1200" dirty="0">
                <a:solidFill>
                  <a:srgbClr val="FF0000"/>
                </a:solidFill>
              </a:rPr>
              <a:t>...</a:t>
            </a:r>
            <a:r>
              <a:rPr lang="en-US" altLang="zh-TW" sz="1200" dirty="0"/>
              <a:t> </a:t>
            </a:r>
            <a:r>
              <a:rPr lang="zh-TW" altLang="en-US" sz="1200" dirty="0"/>
              <a:t>可以辨別使其再</a:t>
            </a:r>
            <a:r>
              <a:rPr lang="en-US" altLang="zh-TW" sz="1200" dirty="0"/>
              <a:t>match</a:t>
            </a:r>
            <a:r>
              <a:rPr lang="zh-TW" altLang="en-US" sz="1200" dirty="0"/>
              <a:t>一次先前的</a:t>
            </a:r>
            <a:r>
              <a:rPr lang="en-US" altLang="zh-TW" sz="1200" dirty="0"/>
              <a:t>pattern</a:t>
            </a:r>
            <a:endParaRPr lang="en-US" altLang="zh-TW" dirty="0"/>
          </a:p>
          <a:p>
            <a:r>
              <a:rPr lang="zh-TW" altLang="en-US" dirty="0"/>
              <a:t>若今天我們想要找出</a:t>
            </a:r>
            <a:r>
              <a:rPr lang="en-US" altLang="zh-TW" sz="1200" dirty="0"/>
              <a:t>“b</a:t>
            </a:r>
            <a:r>
              <a:rPr lang="en-US" altLang="zh-TW" sz="1200" b="1" dirty="0">
                <a:solidFill>
                  <a:srgbClr val="00FF00"/>
                </a:solidFill>
              </a:rPr>
              <a:t>a</a:t>
            </a:r>
            <a:r>
              <a:rPr lang="en-US" altLang="zh-TW" sz="1200" b="1" dirty="0">
                <a:solidFill>
                  <a:srgbClr val="0066CC"/>
                </a:solidFill>
              </a:rPr>
              <a:t>n</a:t>
            </a:r>
            <a:r>
              <a:rPr lang="en-US" altLang="zh-TW" sz="1200" b="1" dirty="0">
                <a:solidFill>
                  <a:srgbClr val="00FF00"/>
                </a:solidFill>
              </a:rPr>
              <a:t>a</a:t>
            </a:r>
            <a:r>
              <a:rPr lang="en-US" altLang="zh-TW" sz="1200" b="1" dirty="0">
                <a:solidFill>
                  <a:srgbClr val="0066CC"/>
                </a:solidFill>
              </a:rPr>
              <a:t>n</a:t>
            </a:r>
            <a:r>
              <a:rPr lang="en-US" altLang="zh-TW" sz="1200" dirty="0"/>
              <a:t>a” </a:t>
            </a:r>
            <a:r>
              <a:rPr lang="zh-TW" altLang="en-US" sz="1200" dirty="0"/>
              <a:t>和</a:t>
            </a:r>
            <a:r>
              <a:rPr lang="en-US" altLang="zh-TW" sz="1200" dirty="0"/>
              <a:t> “</a:t>
            </a:r>
            <a:r>
              <a:rPr lang="en-US" altLang="zh-TW" sz="1200" b="1" dirty="0" err="1">
                <a:solidFill>
                  <a:srgbClr val="00FF00"/>
                </a:solidFill>
              </a:rPr>
              <a:t>n</a:t>
            </a:r>
            <a:r>
              <a:rPr lang="en-US" altLang="zh-TW" sz="1200" b="1" dirty="0" err="1">
                <a:solidFill>
                  <a:srgbClr val="0066CC"/>
                </a:solidFill>
              </a:rPr>
              <a:t>o</a:t>
            </a:r>
            <a:r>
              <a:rPr lang="en-US" altLang="zh-TW" sz="1200" b="1" dirty="0" err="1">
                <a:solidFill>
                  <a:srgbClr val="00FF00"/>
                </a:solidFill>
              </a:rPr>
              <a:t>n</a:t>
            </a:r>
            <a:r>
              <a:rPr lang="en-US" altLang="zh-TW" sz="1200" b="1" dirty="0" err="1">
                <a:solidFill>
                  <a:srgbClr val="0066CC"/>
                </a:solidFill>
              </a:rPr>
              <a:t>o</a:t>
            </a:r>
            <a:r>
              <a:rPr lang="en-US" altLang="zh-TW" sz="1200" dirty="0" err="1"/>
              <a:t>gram</a:t>
            </a:r>
            <a:r>
              <a:rPr lang="en-US" altLang="zh-TW" sz="1200" dirty="0"/>
              <a:t>”</a:t>
            </a:r>
            <a:r>
              <a:rPr lang="zh-TW" altLang="en-US" sz="1200" dirty="0"/>
              <a:t>這樣有兩個字元、兩個字元重複的情況</a:t>
            </a:r>
            <a:endParaRPr lang="en-US" altLang="zh-TW" sz="1200" dirty="0"/>
          </a:p>
          <a:p>
            <a:r>
              <a:rPr lang="zh-TW" altLang="en-US" sz="1200" dirty="0"/>
              <a:t>可以使用</a:t>
            </a:r>
            <a:r>
              <a:rPr lang="en-US" altLang="zh-TW" sz="1200" dirty="0">
                <a:solidFill>
                  <a:srgbClr val="00FF00"/>
                </a:solidFill>
              </a:rPr>
              <a:t>\([a-z]\)</a:t>
            </a:r>
            <a:r>
              <a:rPr lang="en-US" altLang="zh-TW" sz="1200" dirty="0">
                <a:solidFill>
                  <a:srgbClr val="0066CC"/>
                </a:solidFill>
              </a:rPr>
              <a:t>\([a-z]\)</a:t>
            </a:r>
            <a:r>
              <a:rPr lang="en-US" altLang="zh-TW" sz="1200" dirty="0">
                <a:solidFill>
                  <a:srgbClr val="00FF00"/>
                </a:solidFill>
              </a:rPr>
              <a:t>\1</a:t>
            </a:r>
            <a:r>
              <a:rPr lang="en-US" altLang="zh-TW" sz="1200" dirty="0">
                <a:solidFill>
                  <a:srgbClr val="0066CC"/>
                </a:solidFill>
              </a:rPr>
              <a:t>\2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37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\{</a:t>
            </a:r>
            <a:r>
              <a:rPr lang="en-US" altLang="zh-TW" sz="1200" i="1" dirty="0" err="1">
                <a:solidFill>
                  <a:srgbClr val="FF0000"/>
                </a:solidFill>
              </a:rPr>
              <a:t>x</a:t>
            </a:r>
            <a:r>
              <a:rPr lang="en-US" altLang="zh-TW" sz="1200" b="1" dirty="0" err="1">
                <a:solidFill>
                  <a:srgbClr val="FF0000"/>
                </a:solidFill>
              </a:rPr>
              <a:t>,</a:t>
            </a:r>
            <a:r>
              <a:rPr lang="en-US" altLang="zh-TW" sz="1200" i="1" dirty="0" err="1">
                <a:solidFill>
                  <a:srgbClr val="FF0000"/>
                </a:solidFill>
              </a:rPr>
              <a:t>y</a:t>
            </a:r>
            <a:r>
              <a:rPr lang="en-US" altLang="zh-TW" sz="1200" b="1" dirty="0">
                <a:solidFill>
                  <a:srgbClr val="FF0000"/>
                </a:solidFill>
              </a:rPr>
              <a:t>\}</a:t>
            </a:r>
            <a:r>
              <a:rPr lang="zh-TW" altLang="en-US" sz="1200" dirty="0"/>
              <a:t>意思為找出符合在其之前的</a:t>
            </a:r>
            <a:r>
              <a:rPr lang="en-US" altLang="zh-TW" sz="1200" dirty="0"/>
              <a:t>regular expression </a:t>
            </a:r>
            <a:r>
              <a:rPr lang="zh-TW" altLang="en-US" sz="1200" dirty="0"/>
              <a:t>且條件為重複了正好</a:t>
            </a:r>
            <a:r>
              <a:rPr lang="en-US" altLang="zh-TW" sz="1200" dirty="0"/>
              <a:t> </a:t>
            </a:r>
            <a:r>
              <a:rPr lang="en-US" altLang="zh-TW" sz="1200" dirty="0" err="1"/>
              <a:t>x~y</a:t>
            </a:r>
            <a:r>
              <a:rPr lang="zh-TW" altLang="en-US" sz="1200" dirty="0"/>
              <a:t>次</a:t>
            </a:r>
            <a:endParaRPr lang="en-US" altLang="zh-TW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707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170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586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grep</a:t>
            </a:r>
            <a:r>
              <a:rPr lang="zh-TW" altLang="en-US" dirty="0"/>
              <a:t>的功能不足時</a:t>
            </a:r>
            <a:endParaRPr lang="en-US" altLang="zh-TW" dirty="0"/>
          </a:p>
          <a:p>
            <a:r>
              <a:rPr lang="en-US" altLang="zh-TW" dirty="0"/>
              <a:t>Regular expression</a:t>
            </a:r>
            <a:r>
              <a:rPr lang="zh-TW" altLang="en-US" dirty="0"/>
              <a:t>可以延伸出以下三種方式：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讓他們更加容易撰寫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允許</a:t>
            </a:r>
            <a:r>
              <a:rPr lang="en-US" altLang="zh-TW" dirty="0"/>
              <a:t>pattern</a:t>
            </a:r>
            <a:r>
              <a:rPr lang="zh-TW" altLang="en-US" dirty="0"/>
              <a:t>的選擇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去特別指定不能被</a:t>
            </a:r>
            <a:r>
              <a:rPr lang="en-US" altLang="zh-TW" dirty="0"/>
              <a:t>NDFA</a:t>
            </a:r>
            <a:r>
              <a:rPr lang="zh-TW" altLang="en-US" dirty="0"/>
              <a:t>表述的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452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0098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grep</a:t>
            </a:r>
            <a:r>
              <a:rPr lang="zh-TW" altLang="en-US" dirty="0"/>
              <a:t>的功能不足時</a:t>
            </a:r>
            <a:endParaRPr lang="en-US" altLang="zh-TW" dirty="0"/>
          </a:p>
          <a:p>
            <a:r>
              <a:rPr lang="en-US" altLang="zh-TW" dirty="0"/>
              <a:t>Regular expression</a:t>
            </a:r>
            <a:r>
              <a:rPr lang="zh-TW" altLang="en-US" dirty="0"/>
              <a:t>可以延伸出以下三種方式：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讓他們更加容易撰寫：這不會影響表達能力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允許</a:t>
            </a:r>
            <a:r>
              <a:rPr lang="en-US" altLang="zh-TW" dirty="0"/>
              <a:t>pattern</a:t>
            </a:r>
            <a:r>
              <a:rPr lang="zh-TW" altLang="en-US" dirty="0"/>
              <a:t>的選擇：</a:t>
            </a:r>
            <a:r>
              <a:rPr lang="en-US" altLang="zh-TW" dirty="0"/>
              <a:t>OR</a:t>
            </a:r>
            <a:r>
              <a:rPr lang="zh-TW" altLang="en-US" dirty="0"/>
              <a:t>的操作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去特別指定不能被</a:t>
            </a:r>
            <a:r>
              <a:rPr lang="en-US" altLang="zh-TW" dirty="0"/>
              <a:t>NDFA</a:t>
            </a:r>
            <a:r>
              <a:rPr lang="zh-TW" altLang="en-US" dirty="0"/>
              <a:t>表述的</a:t>
            </a:r>
            <a:r>
              <a:rPr lang="en-US" altLang="zh-TW" dirty="0"/>
              <a:t>pattern</a:t>
            </a:r>
            <a:r>
              <a:rPr lang="zh-TW" altLang="en-US" dirty="0"/>
              <a:t>：</a:t>
            </a:r>
            <a:r>
              <a:rPr lang="en-US" altLang="zh-TW" dirty="0"/>
              <a:t>regular</a:t>
            </a:r>
            <a:r>
              <a:rPr lang="zh-TW" altLang="en-US" dirty="0"/>
              <a:t>是屬於不受限於上下文的文法，不過這種文法在</a:t>
            </a:r>
            <a:r>
              <a:rPr lang="en-US" altLang="zh-TW" dirty="0"/>
              <a:t>UNIX</a:t>
            </a:r>
            <a:r>
              <a:rPr lang="zh-TW" altLang="en-US" dirty="0"/>
              <a:t>不太實用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13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去做這樣的延伸，我們需要</a:t>
            </a:r>
            <a:r>
              <a:rPr lang="en-US" altLang="zh-TW" dirty="0" err="1"/>
              <a:t>egrep</a:t>
            </a:r>
            <a:r>
              <a:rPr lang="zh-TW" altLang="en-US" dirty="0"/>
              <a:t>，使用延伸的</a:t>
            </a:r>
            <a:r>
              <a:rPr lang="en-US" altLang="zh-TW" dirty="0"/>
              <a:t>regular expression</a:t>
            </a:r>
            <a:r>
              <a:rPr lang="zh-TW" altLang="en-US" dirty="0"/>
              <a:t>去搜尋程式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4441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這頁的與先前沒有差異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3216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?</a:t>
            </a:r>
            <a:r>
              <a:rPr lang="zh-TW" altLang="en-US" dirty="0"/>
              <a:t>：使其前面的</a:t>
            </a:r>
            <a:r>
              <a:rPr lang="en-US" altLang="zh-TW" dirty="0"/>
              <a:t>expression</a:t>
            </a:r>
            <a:r>
              <a:rPr lang="zh-TW" altLang="en-US" dirty="0"/>
              <a:t>為可選擇的</a:t>
            </a:r>
            <a:r>
              <a:rPr lang="en-US" altLang="zh-TW" dirty="0"/>
              <a:t>(</a:t>
            </a:r>
            <a:r>
              <a:rPr lang="zh-TW" altLang="en-US" dirty="0"/>
              <a:t>也就是可以是</a:t>
            </a:r>
            <a:r>
              <a:rPr lang="en-US" altLang="zh-TW" dirty="0"/>
              <a:t>0</a:t>
            </a:r>
            <a:r>
              <a:rPr lang="zh-TW" altLang="en-US" dirty="0"/>
              <a:t>次或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0912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：使其前面的</a:t>
            </a:r>
            <a:r>
              <a:rPr lang="en-US" altLang="zh-TW" dirty="0"/>
              <a:t>expression</a:t>
            </a:r>
            <a:r>
              <a:rPr lang="zh-TW" altLang="en-US" dirty="0"/>
              <a:t>出現至少一次</a:t>
            </a:r>
            <a:r>
              <a:rPr lang="en-US" altLang="zh-TW" dirty="0"/>
              <a:t>(</a:t>
            </a:r>
            <a:r>
              <a:rPr lang="zh-TW" altLang="en-US" dirty="0"/>
              <a:t>也就是可以是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  <a:r>
              <a:rPr lang="en-US" altLang="zh-TW" dirty="0"/>
              <a:t>~</a:t>
            </a:r>
            <a:r>
              <a:rPr lang="zh-TW" altLang="en-US" dirty="0"/>
              <a:t>無限多次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0563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|</a:t>
            </a:r>
            <a:r>
              <a:rPr lang="zh-TW" altLang="en-US" dirty="0"/>
              <a:t>：</a:t>
            </a:r>
            <a:r>
              <a:rPr lang="en-US" altLang="zh-TW" dirty="0"/>
              <a:t>OR</a:t>
            </a:r>
            <a:r>
              <a:rPr lang="zh-TW" altLang="en-US" dirty="0"/>
              <a:t>的用法</a:t>
            </a:r>
            <a:r>
              <a:rPr lang="en-US" altLang="zh-TW" dirty="0"/>
              <a:t>(</a:t>
            </a:r>
            <a:r>
              <a:rPr lang="zh-TW" altLang="en-US" dirty="0"/>
              <a:t>去尋找兩個字的其中一個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3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為什麼在這邊</a:t>
            </a:r>
            <a:r>
              <a:rPr lang="en-US" altLang="zh-TW" dirty="0"/>
              <a:t>happy</a:t>
            </a:r>
            <a:r>
              <a:rPr lang="zh-TW" altLang="en-US" dirty="0"/>
              <a:t>五個字都被上色了呢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因為它是結合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r>
              <a:rPr lang="en-US" altLang="zh-TW" dirty="0"/>
              <a:t>hap</a:t>
            </a:r>
            <a:r>
              <a:rPr lang="zh-TW" altLang="en-US" dirty="0"/>
              <a:t>這</a:t>
            </a:r>
            <a:r>
              <a:rPr lang="en-US" altLang="zh-TW" dirty="0"/>
              <a:t>3</a:t>
            </a:r>
            <a:r>
              <a:rPr lang="zh-TW" altLang="en-US" dirty="0"/>
              <a:t>個字以及</a:t>
            </a:r>
            <a:r>
              <a:rPr lang="en-US" altLang="zh-TW" dirty="0" err="1"/>
              <a:t>py</a:t>
            </a:r>
            <a:r>
              <a:rPr lang="zh-TW" altLang="en-US" dirty="0"/>
              <a:t>這兩個字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295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()</a:t>
            </a:r>
            <a:r>
              <a:rPr lang="zh-TW" altLang="en-US" dirty="0"/>
              <a:t>：可與</a:t>
            </a:r>
            <a:r>
              <a:rPr lang="en-US" altLang="zh-TW" dirty="0"/>
              <a:t>OR</a:t>
            </a:r>
            <a:r>
              <a:rPr lang="zh-TW" altLang="en-US" dirty="0"/>
              <a:t>一起搭配使用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sz="1200" dirty="0">
                <a:solidFill>
                  <a:srgbClr val="FF0000"/>
                </a:solidFill>
              </a:rPr>
              <a:t>w(</a:t>
            </a:r>
            <a:r>
              <a:rPr lang="en-US" altLang="zh-TW" sz="1200" dirty="0" err="1">
                <a:solidFill>
                  <a:srgbClr val="FF0000"/>
                </a:solidFill>
              </a:rPr>
              <a:t>x|y</a:t>
            </a:r>
            <a:r>
              <a:rPr lang="en-US" altLang="zh-TW" sz="1200" dirty="0">
                <a:solidFill>
                  <a:srgbClr val="FF0000"/>
                </a:solidFill>
              </a:rPr>
              <a:t>)z</a:t>
            </a:r>
            <a:r>
              <a:rPr lang="zh-TW" altLang="en-US" sz="1200" dirty="0">
                <a:solidFill>
                  <a:srgbClr val="FF0000"/>
                </a:solidFill>
              </a:rPr>
              <a:t>則為尋找符合</a:t>
            </a:r>
            <a:r>
              <a:rPr lang="en-US" altLang="zh-TW" sz="1200" dirty="0" err="1">
                <a:solidFill>
                  <a:srgbClr val="FF0000"/>
                </a:solidFill>
              </a:rPr>
              <a:t>wxz</a:t>
            </a:r>
            <a:r>
              <a:rPr lang="en-US" altLang="zh-TW" sz="1200" dirty="0"/>
              <a:t> </a:t>
            </a:r>
            <a:r>
              <a:rPr lang="zh-TW" altLang="en-US" sz="1200" dirty="0"/>
              <a:t>或</a:t>
            </a:r>
            <a:r>
              <a:rPr lang="en-US" altLang="zh-TW" sz="1200" dirty="0"/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wyz</a:t>
            </a:r>
            <a:r>
              <a:rPr lang="zh-TW" altLang="en-US" sz="1200" dirty="0">
                <a:solidFill>
                  <a:srgbClr val="FF0000"/>
                </a:solidFill>
              </a:rPr>
              <a:t>的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16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此範例為上述用法之應用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210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有時候</a:t>
            </a:r>
            <a:r>
              <a:rPr lang="en-US" altLang="zh-TW" dirty="0"/>
              <a:t>grep</a:t>
            </a:r>
            <a:r>
              <a:rPr lang="zh-TW" altLang="en-US" dirty="0"/>
              <a:t>在語句構造上較</a:t>
            </a:r>
            <a:r>
              <a:rPr lang="en-US" altLang="zh-TW" dirty="0" err="1"/>
              <a:t>egrep</a:t>
            </a:r>
            <a:r>
              <a:rPr lang="zh-TW" altLang="en-US" dirty="0"/>
              <a:t>弱</a:t>
            </a:r>
            <a:endParaRPr lang="en-US" altLang="zh-TW" dirty="0"/>
          </a:p>
          <a:p>
            <a:r>
              <a:rPr lang="zh-TW" altLang="en-US" dirty="0"/>
              <a:t>下面兩頁將會是兩者用法的比較</a:t>
            </a:r>
            <a:endParaRPr lang="en-US" altLang="zh-TW" dirty="0"/>
          </a:p>
          <a:p>
            <a:r>
              <a:rPr lang="zh-TW" altLang="en-US" dirty="0"/>
              <a:t>此頁因</a:t>
            </a:r>
            <a:r>
              <a:rPr lang="en-US" altLang="zh-TW" dirty="0"/>
              <a:t>grep</a:t>
            </a:r>
            <a:r>
              <a:rPr lang="zh-TW" altLang="en-US" dirty="0"/>
              <a:t>沒有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/>
              <a:t>|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的特殊用法，所以僅會把例子中的表示式當字串搜尋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3246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0" dirty="0" err="1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12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 ‘</a:t>
            </a:r>
            <a:r>
              <a:rPr lang="en-US" altLang="zh-TW" sz="12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’</a:t>
            </a:r>
            <a:r>
              <a:rPr lang="en-US" altLang="zh-TW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表示含有</a:t>
            </a:r>
            <a:r>
              <a:rPr lang="en-US" altLang="zh-TW" sz="11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abc</a:t>
            </a:r>
            <a:r>
              <a:rPr lang="zh-TW" altLang="en-US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</a:t>
            </a:r>
            <a:r>
              <a:rPr lang="en-US" altLang="zh-TW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def</a:t>
            </a:r>
            <a:r>
              <a:rPr lang="zh-TW" altLang="en-US" sz="11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的行</a:t>
            </a:r>
            <a:endParaRPr lang="en-US" altLang="zh-TW" sz="1100" b="0" kern="0" dirty="0">
              <a:solidFill>
                <a:srgbClr val="000000"/>
              </a:solidFill>
              <a:latin typeface="High Tower Text" pitchFamily="18" charset="0"/>
              <a:ea typeface="新細明體"/>
            </a:endParaRPr>
          </a:p>
          <a:p>
            <a:r>
              <a:rPr lang="en-US" altLang="zh-TW" sz="12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‘(a</a:t>
            </a:r>
            <a:r>
              <a:rPr lang="en-US" altLang="zh-TW" sz="11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12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)e)’</a:t>
            </a:r>
            <a:r>
              <a:rPr lang="zh-TW" altLang="en-US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表示含有</a:t>
            </a:r>
            <a:r>
              <a:rPr lang="en-US" altLang="zh-TW" sz="12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bce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</a:t>
            </a:r>
            <a:r>
              <a:rPr lang="en-US" altLang="zh-TW" sz="12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bde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結尾的行</a:t>
            </a:r>
            <a:endParaRPr lang="en-US" altLang="zh-TW" sz="1200" b="0" kern="0" dirty="0">
              <a:solidFill>
                <a:srgbClr val="FF0000"/>
              </a:solidFill>
              <a:latin typeface="High Tower Text" pitchFamily="18" charset="0"/>
              <a:ea typeface="新細明體"/>
            </a:endParaRPr>
          </a:p>
          <a:p>
            <a:r>
              <a:rPr lang="en-US" altLang="zh-TW" sz="12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‘</a:t>
            </a:r>
            <a:r>
              <a:rPr lang="en-US" altLang="zh-TW" sz="12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12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’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表示含有</a:t>
            </a:r>
            <a:r>
              <a:rPr lang="en-US" altLang="zh-TW" sz="12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abc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 </a:t>
            </a:r>
            <a:r>
              <a:rPr lang="en-US" altLang="zh-TW" sz="1200" b="0" kern="0" dirty="0" err="1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abbc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3498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‘\([ab]\)\</a:t>
            </a:r>
            <a:r>
              <a:rPr lang="en-US" altLang="zh-TW" sz="11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’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為含有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aa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或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bb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的行</a:t>
            </a:r>
            <a:endParaRPr lang="en-US" altLang="zh-TW" sz="1200" b="0" kern="0" dirty="0">
              <a:solidFill>
                <a:srgbClr val="000000"/>
              </a:solidFill>
              <a:latin typeface="High Tower Text" pitchFamily="18" charset="0"/>
              <a:ea typeface="新細明體"/>
            </a:endParaRPr>
          </a:p>
          <a:p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‘a\{</a:t>
            </a:r>
            <a:r>
              <a:rPr lang="en-US" altLang="zh-TW" sz="11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’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沒有</a:t>
            </a:r>
            <a:r>
              <a:rPr lang="en-US" altLang="zh-TW" sz="1200" b="0" kern="0" dirty="0">
                <a:solidFill>
                  <a:srgbClr val="000000"/>
                </a:solidFill>
                <a:ea typeface="新細明體"/>
              </a:rPr>
              <a:t>\} </a:t>
            </a:r>
            <a:r>
              <a:rPr lang="zh-TW" altLang="en-US" sz="1200" b="0" kern="0" dirty="0">
                <a:solidFill>
                  <a:srgbClr val="000000"/>
                </a:solidFill>
                <a:ea typeface="新細明體"/>
              </a:rPr>
              <a:t>，故為錯誤</a:t>
            </a:r>
            <a:endParaRPr lang="en-US" altLang="zh-TW" sz="1200" b="0" kern="0" dirty="0">
              <a:solidFill>
                <a:srgbClr val="000000"/>
              </a:solidFill>
              <a:latin typeface="High Tower Text" pitchFamily="18" charset="0"/>
              <a:ea typeface="新細明體"/>
            </a:endParaRPr>
          </a:p>
          <a:p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‘\</a:t>
            </a:r>
            <a:r>
              <a:rPr lang="en-US" altLang="zh-TW" sz="11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12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a‘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該行有字開頭為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a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964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此頁因</a:t>
            </a:r>
            <a:r>
              <a:rPr lang="en-US" altLang="zh-TW" dirty="0" err="1"/>
              <a:t>egrep</a:t>
            </a:r>
            <a:r>
              <a:rPr lang="zh-TW" altLang="en-US" dirty="0"/>
              <a:t>範例中該三種特定用法，所以只會分別搜尋</a:t>
            </a:r>
            <a:r>
              <a:rPr lang="en-US" altLang="zh-TW" sz="1200" b="0" u="sng" kern="0" dirty="0">
                <a:solidFill>
                  <a:srgbClr val="000000"/>
                </a:solidFill>
                <a:ea typeface="新細明體"/>
              </a:rPr>
              <a:t>(a)1</a:t>
            </a:r>
            <a:r>
              <a:rPr lang="en-US" altLang="zh-TW" sz="12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zh-TW" altLang="en-US" sz="1200" b="0" kern="0" dirty="0">
                <a:solidFill>
                  <a:srgbClr val="000000"/>
                </a:solidFill>
              </a:rPr>
              <a:t>或</a:t>
            </a:r>
            <a:r>
              <a:rPr lang="en-US" altLang="zh-TW" sz="1200" b="0" kern="0" dirty="0">
                <a:solidFill>
                  <a:srgbClr val="000000"/>
                </a:solidFill>
              </a:rPr>
              <a:t> </a:t>
            </a:r>
            <a:r>
              <a:rPr lang="en-US" altLang="zh-TW" sz="1200" b="0" u="sng" kern="0" dirty="0">
                <a:solidFill>
                  <a:srgbClr val="000000"/>
                </a:solidFill>
              </a:rPr>
              <a:t>(b)1</a:t>
            </a:r>
            <a:r>
              <a:rPr lang="zh-TW" altLang="en-US" sz="1200" b="0" u="sng" kern="0" dirty="0">
                <a:solidFill>
                  <a:srgbClr val="000000"/>
                </a:solidFill>
              </a:rPr>
              <a:t>、</a:t>
            </a:r>
            <a:r>
              <a:rPr lang="en-US" altLang="zh-TW" sz="1200" b="0" u="sng" kern="0" dirty="0">
                <a:solidFill>
                  <a:srgbClr val="000000"/>
                </a:solidFill>
                <a:ea typeface="新細明體"/>
              </a:rPr>
              <a:t>a{2</a:t>
            </a:r>
            <a:r>
              <a:rPr lang="en-US" altLang="zh-TW" sz="12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zh-TW" altLang="en-US" sz="1200" b="0" u="sng" kern="0" dirty="0">
                <a:solidFill>
                  <a:srgbClr val="000000"/>
                </a:solidFill>
              </a:rPr>
              <a:t>、</a:t>
            </a:r>
            <a:r>
              <a:rPr lang="en-US" altLang="zh-TW" sz="12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1200" b="0" u="sng" kern="0" dirty="0">
                <a:solidFill>
                  <a:srgbClr val="000000"/>
                </a:solidFill>
                <a:ea typeface="新細明體"/>
              </a:rPr>
              <a:t>&lt;a</a:t>
            </a:r>
            <a:endParaRPr lang="en-US" altLang="zh-TW" sz="1200" b="0" kern="0" dirty="0">
              <a:solidFill>
                <a:srgbClr val="000000"/>
              </a:solidFill>
              <a:ea typeface="新細明體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0" dirty="0">
              <a:solidFill>
                <a:srgbClr val="000000"/>
              </a:solidFill>
              <a:ea typeface="新細明體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6302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但我在</a:t>
            </a:r>
            <a:r>
              <a:rPr lang="en-US" altLang="zh-TW" dirty="0"/>
              <a:t>Cygwin</a:t>
            </a:r>
            <a:r>
              <a:rPr lang="zh-TW" altLang="en-US" dirty="0"/>
              <a:t>中實作時，發現非標準的特徵也備加進</a:t>
            </a: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728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</a:t>
            </a: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看起來擁有彼此的特殊功能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993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grep</a:t>
            </a:r>
            <a:r>
              <a:rPr lang="zh-TW" altLang="en-US" dirty="0"/>
              <a:t>也希望有</a:t>
            </a:r>
            <a:r>
              <a:rPr lang="en-US" altLang="zh-TW" dirty="0" err="1"/>
              <a:t>egrep</a:t>
            </a:r>
            <a:r>
              <a:rPr lang="zh-TW" altLang="en-US" dirty="0"/>
              <a:t>的功能：像是</a:t>
            </a:r>
            <a:r>
              <a:rPr lang="en-US" altLang="zh-TW" dirty="0"/>
              <a:t>?</a:t>
            </a:r>
            <a:r>
              <a:rPr lang="zh-TW" altLang="en-US" dirty="0"/>
              <a:t>和</a:t>
            </a:r>
            <a:r>
              <a:rPr lang="en-US" altLang="zh-TW" dirty="0"/>
              <a:t>+</a:t>
            </a:r>
            <a:r>
              <a:rPr lang="zh-TW" altLang="en-US" dirty="0"/>
              <a:t>還有</a:t>
            </a:r>
            <a:r>
              <a:rPr lang="en-US" altLang="zh-TW" dirty="0"/>
              <a:t>OR</a:t>
            </a:r>
            <a:r>
              <a:rPr lang="zh-TW" altLang="en-US" dirty="0"/>
              <a:t>的功能</a:t>
            </a:r>
            <a:endParaRPr lang="en-US" altLang="zh-TW" dirty="0"/>
          </a:p>
          <a:p>
            <a:r>
              <a:rPr lang="zh-TW" altLang="en-US" dirty="0"/>
              <a:t>但很多之前設計的文本已經使用</a:t>
            </a:r>
            <a:r>
              <a:rPr lang="en-US" altLang="zh-TW" dirty="0"/>
              <a:t>”+””?””|”</a:t>
            </a:r>
            <a:r>
              <a:rPr lang="zh-TW" altLang="en-US" dirty="0"/>
              <a:t>等字</a:t>
            </a:r>
            <a:endParaRPr lang="en-US" altLang="zh-TW" dirty="0"/>
          </a:p>
          <a:p>
            <a:r>
              <a:rPr lang="zh-TW" altLang="en-US" dirty="0"/>
              <a:t>於是決定使用</a:t>
            </a:r>
            <a:r>
              <a:rPr lang="en-US" altLang="zh-TW" dirty="0"/>
              <a:t>”\?” “\+” “\|”</a:t>
            </a:r>
            <a:r>
              <a:rPr lang="zh-TW" altLang="en-US" dirty="0"/>
              <a:t>的方法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9781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</a:t>
            </a:r>
            <a:r>
              <a:rPr lang="en-US" altLang="zh-TW" dirty="0" err="1"/>
              <a:t>egrep</a:t>
            </a:r>
            <a:r>
              <a:rPr lang="zh-TW" altLang="en-US" dirty="0"/>
              <a:t>也希望有</a:t>
            </a:r>
            <a:r>
              <a:rPr lang="en-US" altLang="zh-TW" dirty="0"/>
              <a:t>grep</a:t>
            </a:r>
            <a:r>
              <a:rPr lang="zh-TW" altLang="en-US" dirty="0"/>
              <a:t>的功能：像是</a:t>
            </a:r>
            <a:r>
              <a:rPr lang="en-US" altLang="zh-TW" sz="1200" i="1" dirty="0"/>
              <a:t>‘\{ \}’, ‘\&lt;’, ‘\&gt;’, </a:t>
            </a:r>
            <a:endParaRPr lang="en-US" altLang="zh-TW" dirty="0"/>
          </a:p>
          <a:p>
            <a:r>
              <a:rPr lang="zh-TW" altLang="en-US" dirty="0"/>
              <a:t>其使用方法為同</a:t>
            </a:r>
            <a:r>
              <a:rPr lang="en-US" altLang="zh-TW" dirty="0"/>
              <a:t>grep</a:t>
            </a:r>
            <a:r>
              <a:rPr lang="zh-TW" altLang="en-US" dirty="0"/>
              <a:t>的</a:t>
            </a:r>
            <a:r>
              <a:rPr lang="en-US" altLang="zh-TW" sz="1200" dirty="0">
                <a:solidFill>
                  <a:srgbClr val="FF0000"/>
                </a:solidFill>
              </a:rPr>
              <a:t>“\&lt;”,“\&gt;”, “\1”, “\2”, … “\9”</a:t>
            </a:r>
            <a:endParaRPr lang="zh-TW" altLang="en-US" dirty="0"/>
          </a:p>
          <a:p>
            <a:r>
              <a:rPr lang="zh-TW" altLang="en-US" dirty="0"/>
              <a:t>與用</a:t>
            </a:r>
            <a:r>
              <a:rPr lang="en-US" altLang="zh-TW" sz="1200" dirty="0">
                <a:solidFill>
                  <a:srgbClr val="FF0000"/>
                </a:solidFill>
              </a:rPr>
              <a:t>“{” </a:t>
            </a:r>
            <a:r>
              <a:rPr lang="zh-TW" altLang="en-US" sz="1200" dirty="0">
                <a:solidFill>
                  <a:srgbClr val="FF0000"/>
                </a:solidFill>
              </a:rPr>
              <a:t>和</a:t>
            </a:r>
            <a:r>
              <a:rPr lang="en-US" altLang="zh-TW" sz="1200" dirty="0">
                <a:solidFill>
                  <a:srgbClr val="FF0000"/>
                </a:solidFill>
              </a:rPr>
              <a:t> “}” </a:t>
            </a:r>
            <a:r>
              <a:rPr lang="zh-TW" altLang="en-US" sz="1200" dirty="0">
                <a:solidFill>
                  <a:srgbClr val="FF0000"/>
                </a:solidFill>
              </a:rPr>
              <a:t>代替</a:t>
            </a:r>
            <a:r>
              <a:rPr lang="en-US" altLang="zh-TW" sz="1200" dirty="0">
                <a:solidFill>
                  <a:srgbClr val="FF0000"/>
                </a:solidFill>
              </a:rPr>
              <a:t>grep</a:t>
            </a:r>
            <a:r>
              <a:rPr lang="zh-TW" altLang="en-US" sz="1200" dirty="0">
                <a:solidFill>
                  <a:srgbClr val="FF0000"/>
                </a:solidFill>
              </a:rPr>
              <a:t>的</a:t>
            </a:r>
            <a:r>
              <a:rPr lang="en-US" altLang="zh-TW" sz="1200" dirty="0">
                <a:solidFill>
                  <a:srgbClr val="FF0000"/>
                </a:solidFill>
              </a:rPr>
              <a:t>“\{” </a:t>
            </a:r>
            <a:r>
              <a:rPr lang="zh-TW" altLang="en-US" sz="1200" dirty="0">
                <a:solidFill>
                  <a:srgbClr val="FF0000"/>
                </a:solidFill>
              </a:rPr>
              <a:t>和</a:t>
            </a:r>
            <a:r>
              <a:rPr lang="en-US" altLang="zh-TW" sz="1200" dirty="0">
                <a:solidFill>
                  <a:srgbClr val="FF0000"/>
                </a:solidFill>
              </a:rPr>
              <a:t> “\}”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423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690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這頁比較了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/>
              <a:t>grep</a:t>
            </a:r>
            <a:r>
              <a:rPr lang="zh-TW" altLang="en-US" dirty="0"/>
              <a:t>的表示符號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6028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00" indent="-2921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'^[+-]\{,1\}[0-9]\{1,\}'</a:t>
            </a:r>
            <a:r>
              <a:rPr lang="en-US" altLang="zh-TW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'\(\.[0-9]\{1,\}\)\{,1\}'\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'\([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][+-]\{,1\}[0-9]\{1,\}\)\{,1\}$’</a:t>
            </a:r>
          </a:p>
          <a:p>
            <a:pPr marL="342900" indent="-342900">
              <a:lnSpc>
                <a:spcPct val="79000"/>
              </a:lnSpc>
            </a:pPr>
            <a:r>
              <a:rPr lang="zh-TW" altLang="en-US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上述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</a:t>
            </a:r>
            <a:r>
              <a:rPr lang="zh-TW" altLang="en-US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的表示方法</a:t>
            </a:r>
            <a:endParaRPr lang="en-US" altLang="zh-TW" sz="12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342900" indent="-342900">
              <a:lnSpc>
                <a:spcPct val="79000"/>
              </a:lnSpc>
            </a:pPr>
            <a:r>
              <a:rPr lang="zh-TW" altLang="en-US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可以用以下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egrep</a:t>
            </a:r>
            <a:r>
              <a:rPr lang="zh-TW" altLang="en-US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來代替</a:t>
            </a:r>
            <a:endParaRPr lang="en-US" altLang="zh-TW" sz="12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</a:t>
            </a:r>
            <a:r>
              <a:rPr lang="en-US" altLang="zh-TW" sz="1200" spc="-100" dirty="0" err="1">
                <a:solidFill>
                  <a:srgbClr val="FFFF00"/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grep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'^[+-]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\.[0-9]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12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12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12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$'</a:t>
            </a:r>
          </a:p>
          <a:p>
            <a:pPr marL="342900" indent="-342900">
              <a:lnSpc>
                <a:spcPct val="79000"/>
              </a:lnSpc>
            </a:pPr>
            <a:endParaRPr lang="en-US" altLang="zh-TW" sz="12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85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7120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這邊比較了在有限狀態機下</a:t>
            </a: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後面的表示式所產生的型態相同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938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 err="1"/>
              <a:t>fgrep</a:t>
            </a:r>
            <a:r>
              <a:rPr lang="zh-TW" altLang="en-US" dirty="0"/>
              <a:t>使用的旗標相同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081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 err="1"/>
              <a:t>fgrep</a:t>
            </a:r>
            <a:r>
              <a:rPr lang="zh-TW" altLang="en-US" dirty="0"/>
              <a:t>使用的旗標相同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6448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 err="1"/>
              <a:t>fgrep</a:t>
            </a:r>
            <a:r>
              <a:rPr lang="zh-TW" altLang="en-US" dirty="0"/>
              <a:t>使用的旗標相同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90855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Sed</a:t>
            </a:r>
            <a:r>
              <a:rPr lang="zh-TW" altLang="en-US" dirty="0"/>
              <a:t>可以被</a:t>
            </a:r>
            <a:r>
              <a:rPr lang="en-US" altLang="zh-TW" dirty="0"/>
              <a:t>UNIX</a:t>
            </a:r>
            <a:r>
              <a:rPr lang="zh-TW" altLang="en-US" dirty="0"/>
              <a:t>的指令列呼叫，所以被</a:t>
            </a:r>
            <a:r>
              <a:rPr lang="en-US" altLang="zh-TW" dirty="0"/>
              <a:t>pipe</a:t>
            </a:r>
            <a:r>
              <a:rPr lang="zh-TW" altLang="en-US" dirty="0"/>
              <a:t>的輸入可以：被傳入編輯器、在被傳送時修改、傳送到螢幕上或是下一階段的</a:t>
            </a:r>
            <a:r>
              <a:rPr lang="en-US" altLang="zh-TW" dirty="0"/>
              <a:t>Pipe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93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61821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此範例將行中有</a:t>
            </a:r>
            <a:r>
              <a:rPr lang="en-US" altLang="zh-TW" dirty="0"/>
              <a:t>ruining</a:t>
            </a:r>
            <a:r>
              <a:rPr lang="zh-TW" altLang="en-US" dirty="0"/>
              <a:t>的部分取代為</a:t>
            </a:r>
            <a:r>
              <a:rPr lang="en-US" altLang="zh-TW" dirty="0"/>
              <a:t>running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94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8987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40A41-1CBA-4128-8D43-184BC0D87307}" type="slidenum">
              <a:rPr lang="zh-TW" altLang="en-US">
                <a:solidFill>
                  <a:srgbClr val="000000"/>
                </a:solidFill>
              </a:rPr>
              <a:pPr/>
              <a:t>95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為什麼要用</a:t>
            </a:r>
            <a:r>
              <a:rPr lang="en-US" altLang="zh-TW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sed</a:t>
            </a:r>
            <a:r>
              <a:rPr lang="zh-TW" altLang="en-US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：因為可以簡化尋找、取代、刪除、附加、插入等的功能</a:t>
            </a:r>
            <a:endParaRPr lang="en-US" altLang="zh-TW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638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sed</a:t>
            </a:r>
            <a:r>
              <a:rPr lang="zh-TW" altLang="en-US" dirty="0"/>
              <a:t>分為四部分：分別為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你在尋找的</a:t>
            </a:r>
            <a:r>
              <a:rPr lang="en-US" altLang="zh-TW" dirty="0"/>
              <a:t>pattern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甚麼樣的行動會在</a:t>
            </a:r>
            <a:r>
              <a:rPr lang="en-US" altLang="zh-TW" dirty="0"/>
              <a:t>match</a:t>
            </a:r>
            <a:r>
              <a:rPr lang="zh-TW" altLang="en-US" dirty="0"/>
              <a:t>後採取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實際上的行動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某些旗標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86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 err="1"/>
              <a:t>happ</a:t>
            </a:r>
            <a:r>
              <a:rPr lang="zh-TW" altLang="en-US" dirty="0"/>
              <a:t>中</a:t>
            </a:r>
            <a:r>
              <a:rPr lang="en-US" altLang="zh-TW" dirty="0"/>
              <a:t>,</a:t>
            </a:r>
            <a:r>
              <a:rPr lang="zh-TW" altLang="en-US" dirty="0"/>
              <a:t>因為第一次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r>
              <a:rPr lang="en-US" altLang="zh-TW" dirty="0"/>
              <a:t>hap</a:t>
            </a:r>
            <a:r>
              <a:rPr lang="zh-TW" altLang="en-US" dirty="0"/>
              <a:t>這三個字</a:t>
            </a:r>
            <a:r>
              <a:rPr lang="en-US" altLang="zh-TW" dirty="0"/>
              <a:t>,</a:t>
            </a:r>
            <a:r>
              <a:rPr lang="zh-TW" altLang="en-US" dirty="0"/>
              <a:t>只剩下</a:t>
            </a:r>
            <a:r>
              <a:rPr lang="en-US" altLang="zh-TW" dirty="0"/>
              <a:t>p,</a:t>
            </a:r>
            <a:r>
              <a:rPr lang="zh-TW" altLang="en-US" dirty="0"/>
              <a:t>所以無法</a:t>
            </a:r>
            <a:r>
              <a:rPr lang="en-US" altLang="zh-TW" dirty="0"/>
              <a:t>match</a:t>
            </a:r>
            <a:r>
              <a:rPr lang="zh-TW" altLang="en-US" dirty="0"/>
              <a:t>第二次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631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這邊的</a:t>
            </a:r>
            <a:r>
              <a:rPr lang="en-US" altLang="zh-TW" dirty="0"/>
              <a:t>sed</a:t>
            </a:r>
            <a:r>
              <a:rPr lang="zh-TW" altLang="en-US" dirty="0"/>
              <a:t>用三個</a:t>
            </a:r>
            <a:r>
              <a:rPr lang="en-US" altLang="zh-TW" dirty="0"/>
              <a:t>”/”</a:t>
            </a:r>
            <a:r>
              <a:rPr lang="zh-TW" altLang="en-US" dirty="0"/>
              <a:t>的符號在區隔四個區域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75878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這邊的</a:t>
            </a:r>
            <a:r>
              <a:rPr lang="en-US" altLang="zh-TW" dirty="0"/>
              <a:t>sed</a:t>
            </a:r>
            <a:r>
              <a:rPr lang="zh-TW" altLang="en-US" dirty="0"/>
              <a:t>用三個</a:t>
            </a:r>
            <a:r>
              <a:rPr lang="en-US" altLang="zh-TW" dirty="0"/>
              <a:t>”/”</a:t>
            </a:r>
            <a:r>
              <a:rPr lang="zh-TW" altLang="en-US" dirty="0"/>
              <a:t>的符號在區隔四個區域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99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8199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Ruining</a:t>
            </a:r>
            <a:r>
              <a:rPr lang="zh-TW" altLang="en-US" dirty="0"/>
              <a:t>在這邊符合</a:t>
            </a:r>
            <a:r>
              <a:rPr lang="en-US" altLang="zh-TW" dirty="0"/>
              <a:t>regular expression,</a:t>
            </a:r>
            <a:r>
              <a:rPr lang="zh-TW" altLang="en-US" dirty="0"/>
              <a:t>並舉例其的</a:t>
            </a:r>
            <a:r>
              <a:rPr lang="en-US" altLang="zh-TW" dirty="0"/>
              <a:t>NDFA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101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228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Regular expression</a:t>
            </a:r>
            <a:r>
              <a:rPr lang="zh-TW" altLang="en-US" dirty="0"/>
              <a:t>也會被不斷的在之後的課程，像是</a:t>
            </a:r>
            <a:r>
              <a:rPr lang="en-US" altLang="zh-TW" dirty="0"/>
              <a:t>sed</a:t>
            </a:r>
            <a:r>
              <a:rPr lang="zh-TW" altLang="en-US" dirty="0"/>
              <a:t>和</a:t>
            </a:r>
            <a:r>
              <a:rPr lang="en-US" altLang="zh-TW" dirty="0"/>
              <a:t>awk</a:t>
            </a:r>
            <a:r>
              <a:rPr lang="zh-TW" altLang="en-US" dirty="0"/>
              <a:t>中被使用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102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9631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zh-TW" altLang="en-US" dirty="0"/>
              <a:t>代表取代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1827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這邊的</a:t>
            </a:r>
            <a:r>
              <a:rPr lang="en-US" altLang="zh-TW" dirty="0" err="1"/>
              <a:t>runnign</a:t>
            </a:r>
            <a:r>
              <a:rPr lang="zh-TW" altLang="en-US" dirty="0"/>
              <a:t>代表替換成該字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1715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zh-TW" altLang="en-US" dirty="0"/>
              <a:t>代表廣域的</a:t>
            </a:r>
            <a:endParaRPr lang="en-US" altLang="zh-TW" dirty="0"/>
          </a:p>
          <a:p>
            <a:r>
              <a:rPr lang="zh-TW" altLang="en-US" dirty="0"/>
              <a:t>如果沒有</a:t>
            </a:r>
            <a:r>
              <a:rPr lang="en-US" altLang="zh-TW" dirty="0"/>
              <a:t>g,</a:t>
            </a:r>
            <a:r>
              <a:rPr lang="zh-TW" altLang="en-US" dirty="0"/>
              <a:t>就只會取代該行第一個</a:t>
            </a:r>
            <a:r>
              <a:rPr lang="en-US" altLang="zh-TW" dirty="0"/>
              <a:t>match</a:t>
            </a:r>
            <a:r>
              <a:rPr lang="zh-TW" altLang="en-US" dirty="0"/>
              <a:t>到的字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596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我們不一定要用</a:t>
            </a:r>
            <a:r>
              <a:rPr lang="en-US" altLang="zh-TW" dirty="0"/>
              <a:t>:”/”</a:t>
            </a:r>
            <a:r>
              <a:rPr lang="zh-TW" altLang="en-US" dirty="0"/>
              <a:t>來當作區分符號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65342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任何在此例中在</a:t>
            </a:r>
            <a:r>
              <a:rPr lang="en-US" altLang="zh-TW" dirty="0"/>
              <a:t>s</a:t>
            </a:r>
            <a:r>
              <a:rPr lang="zh-TW" altLang="en-US" dirty="0"/>
              <a:t>後面的符號</a:t>
            </a:r>
            <a:r>
              <a:rPr lang="en-US" altLang="zh-TW" dirty="0"/>
              <a:t>,</a:t>
            </a:r>
            <a:r>
              <a:rPr lang="zh-TW" altLang="en-US" dirty="0"/>
              <a:t>都可以被視為分隔符號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107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334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任何在此例中在</a:t>
            </a:r>
            <a:r>
              <a:rPr lang="en-US" altLang="zh-TW" dirty="0"/>
              <a:t>s</a:t>
            </a:r>
            <a:r>
              <a:rPr lang="zh-TW" altLang="en-US" dirty="0"/>
              <a:t>後面的符號</a:t>
            </a:r>
            <a:r>
              <a:rPr lang="en-US" altLang="zh-TW" dirty="0"/>
              <a:t>,</a:t>
            </a:r>
            <a:r>
              <a:rPr lang="zh-TW" altLang="en-US" dirty="0"/>
              <a:t>都可以被視為分隔符號</a:t>
            </a:r>
          </a:p>
          <a:p>
            <a:r>
              <a:rPr lang="zh-TW" altLang="en-US" dirty="0"/>
              <a:t>此頁中舉例了幾種不同分隔符號的寫法，如：</a:t>
            </a:r>
            <a:endParaRPr lang="en-US" altLang="zh-TW" dirty="0"/>
          </a:p>
          <a:p>
            <a:pPr marL="1025525" indent="-741363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% sed 's/\/\/.*//' &lt;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file.c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25525" indent="-741363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% sed 's`//.*``' &lt;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file.c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zh-TW" alt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並以下列兩種方法實作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basename</a:t>
            </a:r>
            <a:r>
              <a:rPr lang="zh-TW" alt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：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pwd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| sed 's/.*\///'</a:t>
            </a: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pwd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| sed 's-.*/--'</a:t>
            </a:r>
          </a:p>
          <a:p>
            <a:pPr marL="1025525" indent="-741363" eaLnBrk="1" hangingPunct="1">
              <a:spcBef>
                <a:spcPts val="0"/>
              </a:spcBef>
              <a:buNone/>
            </a:pP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114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由結果得知</a:t>
            </a:r>
            <a:r>
              <a:rPr lang="en-US" altLang="zh-TW" dirty="0"/>
              <a:t>,regular expressions</a:t>
            </a:r>
            <a:r>
              <a:rPr lang="zh-TW" altLang="en-US" dirty="0"/>
              <a:t>是貪婪的</a:t>
            </a:r>
            <a:r>
              <a:rPr lang="en-US" altLang="zh-TW" dirty="0"/>
              <a:t>,</a:t>
            </a:r>
            <a:r>
              <a:rPr lang="zh-TW" altLang="en-US" dirty="0"/>
              <a:t>永遠會</a:t>
            </a:r>
            <a:r>
              <a:rPr lang="en-US" altLang="zh-TW" dirty="0"/>
              <a:t>match</a:t>
            </a:r>
            <a:r>
              <a:rPr lang="zh-TW" altLang="en-US" dirty="0"/>
              <a:t>可能最長的結果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3045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旗標也可以放在</a:t>
            </a:r>
            <a:r>
              <a:rPr lang="en-US" altLang="zh-TW" dirty="0"/>
              <a:t>sed</a:t>
            </a:r>
            <a:r>
              <a:rPr lang="zh-TW" altLang="en-US" dirty="0"/>
              <a:t>的後面 </a:t>
            </a:r>
            <a:r>
              <a:rPr lang="en-US" altLang="zh-TW" dirty="0"/>
              <a:t>‘s</a:t>
            </a:r>
            <a:r>
              <a:rPr lang="zh-TW" altLang="en-US" dirty="0"/>
              <a:t>的前面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109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86302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-n:</a:t>
            </a:r>
            <a:r>
              <a:rPr lang="zh-TW" altLang="en-US" dirty="0"/>
              <a:t>表示不要自動印出</a:t>
            </a:r>
            <a:r>
              <a:rPr lang="en-US" altLang="zh-TW" dirty="0"/>
              <a:t>pattern 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2363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-e:</a:t>
            </a:r>
            <a:r>
              <a:rPr lang="zh-TW" altLang="en-US" dirty="0"/>
              <a:t>表示執行在這個旗標後面的參數指令順序</a:t>
            </a:r>
            <a:endParaRPr lang="en-US" altLang="zh-TW" dirty="0"/>
          </a:p>
          <a:p>
            <a:r>
              <a:rPr lang="zh-TW" altLang="en-US" dirty="0"/>
              <a:t>但大部分的情況下，這樣的功能為預設的，不需要用此旗標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4181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-f:</a:t>
            </a:r>
            <a:r>
              <a:rPr lang="zh-TW" altLang="en-US" dirty="0"/>
              <a:t>從檔案中獲取指定順序</a:t>
            </a:r>
            <a:r>
              <a:rPr lang="en-US" altLang="zh-TW" dirty="0"/>
              <a:t>,</a:t>
            </a:r>
            <a:r>
              <a:rPr lang="zh-TW" altLang="en-US" dirty="0"/>
              <a:t>根據旗標後面參數中的名字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57621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現在先查看</a:t>
            </a:r>
            <a:r>
              <a:rPr lang="en-US" altLang="zh-TW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aab_cab_B</a:t>
            </a:r>
            <a:r>
              <a:rPr lang="zh-TW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這個檔案內容</a:t>
            </a:r>
            <a:endParaRPr lang="en-US" altLang="zh-TW" sz="12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20791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zh-TW" altLang="en-US" dirty="0"/>
              <a:t>旗標的功能為，取代所有符合的部分</a:t>
            </a:r>
            <a:r>
              <a:rPr lang="en-US" altLang="zh-TW" dirty="0"/>
              <a:t>,</a:t>
            </a:r>
            <a:r>
              <a:rPr lang="zh-TW" altLang="en-US" dirty="0"/>
              <a:t>不僅僅是該行第一個</a:t>
            </a:r>
            <a:r>
              <a:rPr lang="en-US" altLang="zh-TW" dirty="0"/>
              <a:t>match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zh-TW" altLang="en-US" dirty="0"/>
              <a:t>並由此頁範例中可練習其功能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3060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0" dirty="0">
                <a:solidFill>
                  <a:srgbClr val="C00000"/>
                </a:solidFill>
                <a:latin typeface="Arial Unicode MS" pitchFamily="34" charset="-128"/>
              </a:rPr>
              <a:t>#n:</a:t>
            </a:r>
            <a:r>
              <a:rPr lang="zh-TW" altLang="en-US" sz="1200" b="0" kern="0" dirty="0">
                <a:solidFill>
                  <a:srgbClr val="C00000"/>
                </a:solidFill>
                <a:latin typeface="Arial Unicode MS" pitchFamily="34" charset="-128"/>
              </a:rPr>
              <a:t>取代在該行第</a:t>
            </a:r>
            <a:r>
              <a:rPr lang="en-US" altLang="zh-TW" sz="1200" b="0" kern="0" dirty="0">
                <a:solidFill>
                  <a:srgbClr val="C00000"/>
                </a:solidFill>
                <a:latin typeface="Arial Unicode MS" pitchFamily="34" charset="-128"/>
              </a:rPr>
              <a:t>n</a:t>
            </a:r>
            <a:r>
              <a:rPr lang="zh-TW" altLang="en-US" sz="1200" b="0" kern="0" dirty="0">
                <a:solidFill>
                  <a:srgbClr val="C00000"/>
                </a:solidFill>
                <a:latin typeface="Arial Unicode MS" pitchFamily="34" charset="-128"/>
              </a:rPr>
              <a:t>個符合的</a:t>
            </a:r>
            <a:endParaRPr lang="en-US" altLang="zh-TW" sz="1200" b="0" kern="0" dirty="0">
              <a:solidFill>
                <a:srgbClr val="C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並由此頁範例中可練習其功能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773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P:</a:t>
            </a:r>
            <a:r>
              <a:rPr lang="zh-TW" altLang="en-US" dirty="0"/>
              <a:t>印出成功替換結束後的行</a:t>
            </a:r>
            <a:r>
              <a:rPr lang="en-US" altLang="zh-TW" dirty="0"/>
              <a:t>,</a:t>
            </a:r>
            <a:r>
              <a:rPr lang="zh-TW" altLang="en-US" dirty="0"/>
              <a:t>如果有用</a:t>
            </a:r>
            <a:r>
              <a:rPr lang="en-US" altLang="zh-TW" dirty="0"/>
              <a:t>g</a:t>
            </a:r>
            <a:r>
              <a:rPr lang="zh-TW" altLang="en-US" dirty="0"/>
              <a:t>的旗標</a:t>
            </a:r>
            <a:r>
              <a:rPr lang="en-US" altLang="zh-TW" dirty="0"/>
              <a:t>(</a:t>
            </a:r>
            <a:r>
              <a:rPr lang="zh-TW" altLang="en-US" dirty="0"/>
              <a:t>該行很多個被替換</a:t>
            </a:r>
            <a:r>
              <a:rPr lang="en-US" altLang="zh-TW" dirty="0"/>
              <a:t>),</a:t>
            </a:r>
            <a:r>
              <a:rPr lang="zh-TW" altLang="en-US" dirty="0"/>
              <a:t>只有最終結果會被印出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並由此頁範例中可練習其功能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4780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但我們通常會搭配</a:t>
            </a:r>
            <a:r>
              <a:rPr lang="en-US" altLang="zh-TW" dirty="0"/>
              <a:t>-n</a:t>
            </a:r>
            <a:r>
              <a:rPr lang="zh-TW" altLang="en-US" dirty="0"/>
              <a:t>這個旗幟與</a:t>
            </a:r>
            <a:r>
              <a:rPr lang="en-US" altLang="zh-TW" dirty="0"/>
              <a:t>p</a:t>
            </a:r>
            <a:r>
              <a:rPr lang="zh-TW" altLang="en-US" dirty="0"/>
              <a:t>做使用</a:t>
            </a:r>
            <a:r>
              <a:rPr lang="en-US" altLang="zh-TW" dirty="0"/>
              <a:t>,</a:t>
            </a:r>
            <a:r>
              <a:rPr lang="zh-TW" altLang="en-US" dirty="0"/>
              <a:t>才可以印出我們想要呈現的結果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5603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在此範例中我們實做搭配</a:t>
            </a:r>
            <a:r>
              <a:rPr lang="en-US" altLang="zh-TW" dirty="0"/>
              <a:t>-n</a:t>
            </a:r>
            <a:r>
              <a:rPr lang="zh-TW" altLang="en-US" dirty="0"/>
              <a:t>這個旗幟與</a:t>
            </a:r>
            <a:r>
              <a:rPr lang="en-US" altLang="zh-TW" dirty="0"/>
              <a:t>p</a:t>
            </a:r>
            <a:r>
              <a:rPr lang="zh-TW" altLang="en-US" dirty="0"/>
              <a:t>做使用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868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\{,</a:t>
            </a:r>
            <a:r>
              <a:rPr lang="en-US" altLang="zh-TW" sz="1200" i="1" dirty="0">
                <a:solidFill>
                  <a:srgbClr val="FF0000"/>
                </a:solidFill>
              </a:rPr>
              <a:t>x</a:t>
            </a:r>
            <a:r>
              <a:rPr lang="en-US" altLang="zh-TW" sz="1200" b="1" dirty="0">
                <a:solidFill>
                  <a:srgbClr val="FF0000"/>
                </a:solidFill>
              </a:rPr>
              <a:t>\}</a:t>
            </a:r>
            <a:r>
              <a:rPr lang="zh-TW" altLang="en-US" sz="1200" dirty="0"/>
              <a:t>意思為找出符合在其之前的</a:t>
            </a:r>
            <a:r>
              <a:rPr lang="en-US" altLang="zh-TW" sz="1200" dirty="0"/>
              <a:t>regular expression </a:t>
            </a:r>
            <a:r>
              <a:rPr lang="zh-TW" altLang="en-US" sz="1200" dirty="0"/>
              <a:t>且條件為重複了正好</a:t>
            </a:r>
            <a:r>
              <a:rPr lang="en-US" altLang="zh-TW" sz="1200" dirty="0"/>
              <a:t> &lt;=x</a:t>
            </a:r>
            <a:r>
              <a:rPr lang="zh-TW" altLang="en-US" sz="1200" dirty="0"/>
              <a:t>次</a:t>
            </a:r>
            <a:endParaRPr lang="en-US" altLang="zh-TW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\{</a:t>
            </a:r>
            <a:r>
              <a:rPr lang="en-US" altLang="zh-TW" sz="1200" i="1" dirty="0">
                <a:solidFill>
                  <a:srgbClr val="FF0000"/>
                </a:solidFill>
              </a:rPr>
              <a:t>x</a:t>
            </a:r>
            <a:r>
              <a:rPr lang="en-US" altLang="zh-TW" sz="1200" b="1" dirty="0">
                <a:solidFill>
                  <a:srgbClr val="FF0000"/>
                </a:solidFill>
              </a:rPr>
              <a:t>,\}</a:t>
            </a:r>
            <a:r>
              <a:rPr lang="zh-TW" altLang="en-US" sz="1200" dirty="0"/>
              <a:t>意思為找出符合在其之前的</a:t>
            </a:r>
            <a:r>
              <a:rPr lang="en-US" altLang="zh-TW" sz="1200" dirty="0"/>
              <a:t>regular expression </a:t>
            </a:r>
            <a:r>
              <a:rPr lang="zh-TW" altLang="en-US" sz="1200" dirty="0"/>
              <a:t>且條件為重複了正好</a:t>
            </a:r>
            <a:r>
              <a:rPr lang="en-US" altLang="zh-TW" sz="1200" dirty="0"/>
              <a:t> &gt;=x</a:t>
            </a:r>
            <a:r>
              <a:rPr lang="zh-TW" altLang="en-US" sz="1200" dirty="0"/>
              <a:t>次</a:t>
            </a:r>
            <a:endParaRPr lang="en-US" altLang="zh-TW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9982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</a:t>
            </a:r>
            <a:r>
              <a:rPr lang="en-US" altLang="zh-TW" dirty="0"/>
              <a:t>&amp;</a:t>
            </a:r>
            <a:r>
              <a:rPr lang="zh-TW" altLang="en-US" b="1" dirty="0"/>
              <a:t>這個符號來做為先前</a:t>
            </a:r>
            <a:r>
              <a:rPr lang="en-US" altLang="zh-TW" b="1" dirty="0"/>
              <a:t>match</a:t>
            </a:r>
            <a:r>
              <a:rPr lang="zh-TW" altLang="en-US" b="1" dirty="0"/>
              <a:t>到的</a:t>
            </a:r>
            <a:r>
              <a:rPr lang="en-US" altLang="zh-TW" b="1" dirty="0"/>
              <a:t>pattern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9159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可以使用</a:t>
            </a:r>
            <a:r>
              <a:rPr lang="en-US" altLang="zh-TW" dirty="0"/>
              <a:t>&amp;</a:t>
            </a:r>
            <a:r>
              <a:rPr lang="zh-TW" altLang="en-US" b="1" dirty="0"/>
              <a:t>這個符號來做為先前</a:t>
            </a:r>
            <a:r>
              <a:rPr lang="en-US" altLang="zh-TW" b="1" dirty="0"/>
              <a:t>match</a:t>
            </a:r>
            <a:r>
              <a:rPr lang="zh-TW" altLang="en-US" b="1" dirty="0"/>
              <a:t>到的</a:t>
            </a:r>
            <a:r>
              <a:rPr lang="en-US" altLang="zh-TW" b="1" dirty="0"/>
              <a:t>pattern</a:t>
            </a:r>
            <a:endParaRPr lang="zh-TW" altLang="en-US" dirty="0"/>
          </a:p>
          <a:p>
            <a:r>
              <a:rPr lang="zh-TW" altLang="en-US" dirty="0"/>
              <a:t>像此例中，就利用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[</a:t>
            </a:r>
            <a:r>
              <a:rPr lang="en-US" altLang="zh-TW" sz="1100" dirty="0">
                <a:solidFill>
                  <a:schemeClr val="bg1"/>
                </a:solidFill>
              </a:rPr>
              <a:t>0-9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12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1200" dirty="0">
                <a:solidFill>
                  <a:schemeClr val="bg1"/>
                </a:solidFill>
              </a:rPr>
              <a:t>&amp;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)/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High Tower Text" pitchFamily="18" charset="0"/>
              </a:rPr>
              <a:t>將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20</a:t>
            </a:r>
            <a:r>
              <a:rPr lang="zh-TW" altLang="en-US" sz="1200" dirty="0">
                <a:solidFill>
                  <a:schemeClr val="bg1"/>
                </a:solidFill>
                <a:latin typeface="High Tower Text" pitchFamily="18" charset="0"/>
              </a:rPr>
              <a:t>取代成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1100" dirty="0">
                <a:solidFill>
                  <a:schemeClr val="bg1"/>
                </a:solidFill>
              </a:rPr>
              <a:t>20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) 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974919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我們這邊所使用到的</a:t>
            </a:r>
            <a:r>
              <a:rPr lang="en-US" altLang="zh-TW" dirty="0"/>
              <a:t>pattern</a:t>
            </a:r>
            <a:r>
              <a:rPr lang="zh-TW" altLang="en-US" dirty="0"/>
              <a:t>符合</a:t>
            </a:r>
            <a:r>
              <a:rPr lang="en-US" altLang="zh-TW" dirty="0"/>
              <a:t>regular</a:t>
            </a:r>
            <a:r>
              <a:rPr lang="zh-TW" altLang="en-US" dirty="0"/>
              <a:t> </a:t>
            </a:r>
            <a:r>
              <a:rPr lang="en-US" altLang="zh-TW" dirty="0"/>
              <a:t>expression,</a:t>
            </a:r>
            <a:r>
              <a:rPr lang="zh-TW" altLang="en-US" dirty="0"/>
              <a:t>而此</a:t>
            </a:r>
            <a:r>
              <a:rPr lang="en-US" altLang="zh-TW" dirty="0"/>
              <a:t>pattern</a:t>
            </a:r>
            <a:r>
              <a:rPr lang="zh-TW" altLang="en-US" dirty="0"/>
              <a:t>代表</a:t>
            </a:r>
            <a:r>
              <a:rPr lang="en-US" altLang="zh-TW" dirty="0"/>
              <a:t>NDFAs</a:t>
            </a:r>
          </a:p>
          <a:p>
            <a:r>
              <a:rPr lang="zh-TW" altLang="en-US" dirty="0"/>
              <a:t>但取代的為字串</a:t>
            </a:r>
            <a:r>
              <a:rPr lang="en-US" altLang="zh-TW" dirty="0"/>
              <a:t>(</a:t>
            </a:r>
            <a:r>
              <a:rPr lang="zh-TW" altLang="en-US" dirty="0"/>
              <a:t>為固定的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所以問題會產生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4915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現在來看會因為固定字串所產生問題的例子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71814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可以看出</a:t>
            </a:r>
            <a:r>
              <a:rPr lang="en-US" altLang="zh-TW" dirty="0"/>
              <a:t>sed</a:t>
            </a:r>
            <a:r>
              <a:rPr lang="zh-TW" altLang="en-US" dirty="0"/>
              <a:t>永遠會尋找輸入中最長可以</a:t>
            </a:r>
            <a:r>
              <a:rPr lang="en-US" altLang="zh-TW" dirty="0"/>
              <a:t>match</a:t>
            </a:r>
            <a:r>
              <a:rPr lang="zh-TW" altLang="en-US" dirty="0"/>
              <a:t>的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39769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但如果我們想要保留原本的字呢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24614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如果將替換的字串改成</a:t>
            </a:r>
            <a:r>
              <a:rPr lang="en-US" altLang="zh-TW" dirty="0"/>
              <a:t>“</a:t>
            </a:r>
            <a:r>
              <a:rPr lang="en-US" altLang="zh-TW" b="1" dirty="0"/>
              <a:t>I found the word Hello!”</a:t>
            </a:r>
            <a:r>
              <a:rPr lang="zh-TW" altLang="en-US" b="1" dirty="0"/>
              <a:t>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28173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這不會成功，因為其他行不一定開頭都會是</a:t>
            </a:r>
            <a:r>
              <a:rPr lang="en-US" altLang="zh-TW" dirty="0"/>
              <a:t>Hello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13583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可以使用</a:t>
            </a:r>
            <a:r>
              <a:rPr lang="en-US" altLang="zh-TW" dirty="0"/>
              <a:t>&amp;</a:t>
            </a:r>
            <a:r>
              <a:rPr lang="zh-TW" altLang="en-US" b="1" dirty="0"/>
              <a:t>這個符號來做為先前</a:t>
            </a:r>
            <a:r>
              <a:rPr lang="en-US" altLang="zh-TW" b="1" dirty="0"/>
              <a:t>match</a:t>
            </a:r>
            <a:r>
              <a:rPr lang="zh-TW" altLang="en-US" b="1" dirty="0"/>
              <a:t>到的</a:t>
            </a:r>
            <a:r>
              <a:rPr lang="en-US" altLang="zh-TW" b="1" dirty="0"/>
              <a:t>pattern</a:t>
            </a:r>
            <a:endParaRPr lang="zh-TW" altLang="en-US" dirty="0"/>
          </a:p>
          <a:p>
            <a:r>
              <a:rPr lang="zh-TW" altLang="en-US" dirty="0"/>
              <a:t>就可以得到我們想要的結果</a:t>
            </a:r>
            <a:endParaRPr lang="en-US" altLang="zh-TW" dirty="0"/>
          </a:p>
          <a:p>
            <a:r>
              <a:rPr lang="zh-TW" altLang="en-US" dirty="0"/>
              <a:t>如果想要使用真正的</a:t>
            </a:r>
            <a:r>
              <a:rPr lang="en-US" altLang="zh-TW" dirty="0"/>
              <a:t>”&amp;”,</a:t>
            </a:r>
            <a:r>
              <a:rPr lang="zh-TW" altLang="en-US" dirty="0"/>
              <a:t>只需使用</a:t>
            </a:r>
            <a:r>
              <a:rPr lang="en-US" altLang="zh-TW" sz="1200" dirty="0">
                <a:solidFill>
                  <a:srgbClr val="FFFF00"/>
                </a:solidFill>
              </a:rPr>
              <a:t>\&amp;</a:t>
            </a:r>
            <a:r>
              <a:rPr lang="en-US" altLang="zh-TW" sz="1200" dirty="0">
                <a:solidFill>
                  <a:schemeClr val="bg1"/>
                </a:solidFill>
              </a:rPr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12504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此例使用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cat file | sed 's/[</a:t>
            </a:r>
            <a:r>
              <a:rPr lang="en-US" altLang="zh-TW" sz="1100" dirty="0">
                <a:solidFill>
                  <a:schemeClr val="bg1"/>
                </a:solidFill>
              </a:rPr>
              <a:t>0-9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12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1200" dirty="0">
                <a:solidFill>
                  <a:schemeClr val="bg1"/>
                </a:solidFill>
              </a:rPr>
              <a:t>&amp;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)/’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High Tower Text" pitchFamily="18" charset="0"/>
              </a:rPr>
              <a:t>將</a:t>
            </a:r>
            <a:r>
              <a:rPr lang="en-US" altLang="zh-TW" sz="1200" dirty="0">
                <a:solidFill>
                  <a:schemeClr val="bg1"/>
                </a:solidFill>
              </a:rPr>
              <a:t>20</a:t>
            </a:r>
            <a:r>
              <a:rPr lang="zh-TW" altLang="en-US" sz="1200" dirty="0">
                <a:solidFill>
                  <a:schemeClr val="bg1"/>
                </a:solidFill>
              </a:rPr>
              <a:t>取代成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1100" dirty="0">
                <a:solidFill>
                  <a:schemeClr val="bg1"/>
                </a:solidFill>
              </a:rPr>
              <a:t>20</a:t>
            </a:r>
            <a:r>
              <a:rPr lang="en-US" altLang="zh-TW" sz="1200" dirty="0">
                <a:solidFill>
                  <a:schemeClr val="bg1"/>
                </a:solidFill>
                <a:latin typeface="High Tower Text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也可以看出</a:t>
            </a:r>
            <a:r>
              <a:rPr lang="en-US" altLang="zh-TW" dirty="0"/>
              <a:t>sed</a:t>
            </a:r>
            <a:r>
              <a:rPr lang="zh-TW" altLang="en-US" dirty="0"/>
              <a:t>永遠會尋找輸入中最長可以</a:t>
            </a:r>
            <a:r>
              <a:rPr lang="en-US" altLang="zh-TW" dirty="0"/>
              <a:t>match</a:t>
            </a:r>
            <a:r>
              <a:rPr lang="zh-TW" altLang="en-US" dirty="0"/>
              <a:t>的</a:t>
            </a:r>
            <a:r>
              <a:rPr lang="en-US" altLang="zh-TW" dirty="0"/>
              <a:t>pattern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845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\&gt;</a:t>
            </a:r>
            <a:r>
              <a:rPr lang="zh-TW" altLang="en-US" sz="1200" dirty="0"/>
              <a:t>意思為找出在此符號之前的</a:t>
            </a:r>
            <a:r>
              <a:rPr lang="en-US" altLang="zh-TW" sz="1200" dirty="0"/>
              <a:t>expression</a:t>
            </a:r>
            <a:r>
              <a:rPr lang="zh-TW" altLang="en-US" sz="1200" dirty="0"/>
              <a:t>必須為該</a:t>
            </a:r>
            <a:r>
              <a:rPr lang="en-US" altLang="zh-TW" sz="1200" dirty="0"/>
              <a:t>word</a:t>
            </a:r>
            <a:r>
              <a:rPr lang="zh-TW" altLang="en-US" sz="1200" dirty="0"/>
              <a:t>的結尾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5037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我們也可以使用</a:t>
            </a:r>
            <a:r>
              <a:rPr lang="en-US" altLang="zh-TW" dirty="0"/>
              <a:t>\(..\)  \1,\2</a:t>
            </a:r>
            <a:r>
              <a:rPr lang="zh-TW" altLang="en-US" dirty="0"/>
              <a:t>的符號表示方法，如範例中</a:t>
            </a:r>
            <a:endParaRPr lang="en-US" altLang="zh-TW" dirty="0"/>
          </a:p>
          <a:p>
            <a:r>
              <a:rPr lang="zh-TW" altLang="en-US" dirty="0"/>
              <a:t>而這邊</a:t>
            </a:r>
            <a:r>
              <a:rPr lang="en-US" altLang="zh-TW" sz="1200" dirty="0"/>
              <a:t>“\2”</a:t>
            </a:r>
            <a:r>
              <a:rPr lang="zh-TW" altLang="en-US" sz="1200" dirty="0"/>
              <a:t>並沒有被使用</a:t>
            </a:r>
            <a:r>
              <a:rPr lang="en-US" altLang="zh-TW" sz="1200" dirty="0"/>
              <a:t>,</a:t>
            </a:r>
            <a:r>
              <a:rPr lang="zh-TW" altLang="en-US" sz="1200" dirty="0"/>
              <a:t>因為他被拿去</a:t>
            </a:r>
            <a:r>
              <a:rPr lang="en-US" altLang="zh-TW" sz="1200" dirty="0"/>
              <a:t>match</a:t>
            </a:r>
            <a:r>
              <a:rPr lang="zh-TW" altLang="en-US" sz="1200" dirty="0"/>
              <a:t>不是</a:t>
            </a:r>
            <a:r>
              <a:rPr lang="en-US" altLang="zh-TW" sz="1200" dirty="0"/>
              <a:t>p</a:t>
            </a:r>
            <a:r>
              <a:rPr lang="zh-TW" altLang="en-US" sz="1200" dirty="0"/>
              <a:t>開頭的</a:t>
            </a:r>
            <a:r>
              <a:rPr lang="en-US" altLang="zh-TW" sz="1200" dirty="0"/>
              <a:t>words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73532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注意我們可以使用不只一種旗標</a:t>
            </a:r>
            <a:r>
              <a:rPr lang="en-US" altLang="zh-TW" dirty="0"/>
              <a:t>,</a:t>
            </a:r>
            <a:r>
              <a:rPr lang="zh-TW" altLang="en-US" dirty="0"/>
              <a:t>像此範例中的</a:t>
            </a:r>
            <a:r>
              <a:rPr lang="en-US" altLang="zh-TW" dirty="0"/>
              <a:t>2p</a:t>
            </a:r>
            <a:r>
              <a:rPr lang="zh-TW" altLang="en-US" dirty="0"/>
              <a:t>結合</a:t>
            </a:r>
            <a:r>
              <a:rPr lang="en-US" altLang="zh-TW" dirty="0"/>
              <a:t>2</a:t>
            </a:r>
            <a:r>
              <a:rPr lang="zh-TW" altLang="en-US" dirty="0"/>
              <a:t>的旗標和</a:t>
            </a:r>
            <a:r>
              <a:rPr lang="en-US" altLang="zh-TW" dirty="0"/>
              <a:t>p</a:t>
            </a:r>
            <a:r>
              <a:rPr lang="zh-TW" altLang="en-US" dirty="0"/>
              <a:t>的旗標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527448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我們可以用</a:t>
            </a:r>
            <a:r>
              <a:rPr lang="en-US" altLang="zh-TW" dirty="0"/>
              <a:t>&amp;</a:t>
            </a:r>
            <a:r>
              <a:rPr lang="zh-TW" altLang="en-US" dirty="0"/>
              <a:t>來將先前所有</a:t>
            </a:r>
            <a:r>
              <a:rPr lang="en-US" altLang="zh-TW" dirty="0"/>
              <a:t>match</a:t>
            </a:r>
            <a:r>
              <a:rPr lang="zh-TW" altLang="en-US" dirty="0"/>
              <a:t>到的部分回傳，如：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33CC"/>
                </a:solidFill>
              </a:rPr>
              <a:t>% sed 's/\/\/.*/&amp;: COMMENT/' &lt; </a:t>
            </a:r>
            <a:r>
              <a:rPr lang="en-US" altLang="zh-TW" sz="1200" dirty="0" err="1">
                <a:solidFill>
                  <a:srgbClr val="0033CC"/>
                </a:solidFill>
              </a:rPr>
              <a:t>file.c</a:t>
            </a:r>
            <a:endParaRPr lang="en-US" altLang="zh-TW" sz="1200" dirty="0">
              <a:solidFill>
                <a:srgbClr val="0033CC"/>
              </a:solidFill>
            </a:endParaRPr>
          </a:p>
          <a:p>
            <a:endParaRPr lang="en-US" altLang="zh-TW" b="1" dirty="0"/>
          </a:p>
          <a:p>
            <a:r>
              <a:rPr lang="zh-TW" altLang="en-US" dirty="0"/>
              <a:t>我們可以用</a:t>
            </a:r>
            <a:r>
              <a:rPr lang="en-US" altLang="zh-TW" sz="1200" dirty="0"/>
              <a:t> \1, \2, </a:t>
            </a:r>
            <a:r>
              <a:rPr lang="zh-TW" altLang="en-US" sz="1200" dirty="0"/>
              <a:t>等，來將先前</a:t>
            </a:r>
            <a:r>
              <a:rPr lang="en-US" altLang="zh-TW" sz="1200" dirty="0"/>
              <a:t>match</a:t>
            </a:r>
            <a:r>
              <a:rPr lang="zh-TW" altLang="en-US" sz="1200" dirty="0"/>
              <a:t>到的第一、第二部分等</a:t>
            </a:r>
            <a:r>
              <a:rPr lang="en-US" altLang="zh-TW" sz="1200" dirty="0"/>
              <a:t>…</a:t>
            </a:r>
            <a:r>
              <a:rPr lang="zh-TW" altLang="en-US" sz="1200" dirty="0"/>
              <a:t>回傳，如：</a:t>
            </a:r>
            <a:endParaRPr lang="en-US" altLang="zh-TW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33CC"/>
                </a:solidFill>
              </a:rPr>
              <a:t>% sed 's/^\(.*\)\/\/\(.*\)/\1\#\2/’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33C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33CC"/>
                </a:solidFill>
              </a:rPr>
              <a:t>(</a:t>
            </a:r>
            <a:r>
              <a:rPr lang="zh-TW" altLang="en-US" sz="1200" dirty="0">
                <a:solidFill>
                  <a:srgbClr val="0033CC"/>
                </a:solidFill>
              </a:rPr>
              <a:t>我們不一定要使用</a:t>
            </a:r>
            <a:r>
              <a:rPr lang="en-US" altLang="zh-TW" sz="1200" dirty="0">
                <a:solidFill>
                  <a:srgbClr val="0033CC"/>
                </a:solidFill>
              </a:rPr>
              <a:t>”/”</a:t>
            </a:r>
            <a:r>
              <a:rPr lang="zh-TW" altLang="en-US" sz="1200" dirty="0">
                <a:solidFill>
                  <a:srgbClr val="0033CC"/>
                </a:solidFill>
              </a:rPr>
              <a:t>當分隔符號</a:t>
            </a:r>
            <a:r>
              <a:rPr lang="en-US" altLang="zh-TW" sz="1200" dirty="0">
                <a:solidFill>
                  <a:srgbClr val="0033CC"/>
                </a:solidFill>
              </a:rPr>
              <a:t>)</a:t>
            </a:r>
          </a:p>
          <a:p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470833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zh-TW" altLang="en-US" sz="1200" dirty="0">
                <a:solidFill>
                  <a:srgbClr val="0033CC"/>
                </a:solidFill>
              </a:rPr>
              <a:t>在以下範例中，可以看到我們不一定要使用</a:t>
            </a:r>
            <a:r>
              <a:rPr lang="en-US" altLang="zh-TW" sz="1200" dirty="0">
                <a:solidFill>
                  <a:srgbClr val="0033CC"/>
                </a:solidFill>
              </a:rPr>
              <a:t>”/”</a:t>
            </a:r>
            <a:r>
              <a:rPr lang="zh-TW" altLang="en-US" sz="1200" dirty="0">
                <a:solidFill>
                  <a:srgbClr val="0033CC"/>
                </a:solidFill>
              </a:rPr>
              <a:t>當分隔符號：</a:t>
            </a:r>
            <a:endParaRPr lang="en-US" altLang="zh-TW" sz="1200" dirty="0">
              <a:solidFill>
                <a:srgbClr val="0033CC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's_^\(.*\)//\(.*\)_\1\#\2_'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's:^\(.*\)//\(.*\):\1\#\2:'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's,^\(.*\)//\(.*\),\1\#\2,'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 ^\(.*\)//\(.*\) \1\#\2 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% sed 'ss^\(.*\)//\(.*\)s\1\#\2s'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62917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族群的號碼被定義為</a:t>
            </a:r>
            <a:r>
              <a:rPr lang="en-US" altLang="zh-TW" dirty="0"/>
              <a:t>“\(”</a:t>
            </a:r>
            <a:r>
              <a:rPr lang="zh-TW" altLang="en-US" dirty="0"/>
              <a:t>出現的順序</a:t>
            </a:r>
            <a:r>
              <a:rPr lang="en-US" altLang="zh-TW" dirty="0"/>
              <a:t>(</a:t>
            </a:r>
            <a:r>
              <a:rPr lang="zh-TW" altLang="en-US" dirty="0"/>
              <a:t>也就是他開始的地方</a:t>
            </a:r>
            <a:r>
              <a:rPr lang="en-US" altLang="zh-TW" dirty="0"/>
              <a:t>)</a:t>
            </a:r>
            <a:r>
              <a:rPr lang="zh-TW" altLang="en-US" dirty="0"/>
              <a:t>，如：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sed ‘s,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,‘</a:t>
            </a:r>
            <a:r>
              <a:rPr lang="zh-TW" altLang="en-US" dirty="0">
                <a:solidFill>
                  <a:srgbClr val="0033CC"/>
                </a:solidFill>
              </a:rPr>
              <a:t> 中，第一群為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zh-TW" altLang="en-US" dirty="0">
                <a:solidFill>
                  <a:srgbClr val="0C9B4D"/>
                </a:solidFill>
              </a:rPr>
              <a:t>的部分</a:t>
            </a:r>
            <a:endParaRPr lang="en-US" altLang="zh-TW" dirty="0">
              <a:solidFill>
                <a:srgbClr val="0033CC"/>
              </a:solidFill>
            </a:endParaRPr>
          </a:p>
          <a:p>
            <a:r>
              <a:rPr lang="zh-TW" altLang="en-US" dirty="0">
                <a:solidFill>
                  <a:srgbClr val="FF9900"/>
                </a:solidFill>
              </a:rPr>
              <a:t>第二群為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zh-TW" altLang="en-US" dirty="0">
                <a:solidFill>
                  <a:srgbClr val="FF9900"/>
                </a:solidFill>
              </a:rPr>
              <a:t>的部分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21381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FF9900"/>
                </a:solidFill>
              </a:rPr>
              <a:t>第二群為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zh-TW" altLang="en-US" dirty="0">
                <a:solidFill>
                  <a:srgbClr val="FF9900"/>
                </a:solidFill>
              </a:rPr>
              <a:t>的部分，但只會印出最後一個</a:t>
            </a:r>
            <a:r>
              <a:rPr lang="en-US" altLang="zh-TW" dirty="0">
                <a:solidFill>
                  <a:srgbClr val="FF9900"/>
                </a:solidFill>
              </a:rPr>
              <a:t>match</a:t>
            </a:r>
            <a:r>
              <a:rPr lang="zh-TW" altLang="en-US" dirty="0">
                <a:solidFill>
                  <a:srgbClr val="FF9900"/>
                </a:solidFill>
              </a:rPr>
              <a:t>到的字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776911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FF9900"/>
                </a:solidFill>
              </a:rPr>
              <a:t>第二群為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zh-TW" altLang="en-US" dirty="0">
                <a:solidFill>
                  <a:srgbClr val="FF9900"/>
                </a:solidFill>
              </a:rPr>
              <a:t>的部分，但只會印出最後一個</a:t>
            </a:r>
            <a:r>
              <a:rPr lang="en-US" altLang="zh-TW" dirty="0">
                <a:solidFill>
                  <a:srgbClr val="FF9900"/>
                </a:solidFill>
              </a:rPr>
              <a:t>match</a:t>
            </a:r>
            <a:r>
              <a:rPr lang="zh-TW" altLang="en-US" dirty="0">
                <a:solidFill>
                  <a:srgbClr val="FF9900"/>
                </a:solidFill>
              </a:rPr>
              <a:t>到的字</a:t>
            </a:r>
            <a:endParaRPr lang="en-US" altLang="zh-TW" dirty="0"/>
          </a:p>
          <a:p>
            <a:r>
              <a:rPr lang="zh-TW" altLang="en-US" dirty="0"/>
              <a:t>那如果我們今天想要印出所有符合到的字，</a:t>
            </a:r>
            <a:endParaRPr lang="en-US" altLang="zh-TW" dirty="0"/>
          </a:p>
          <a:p>
            <a:r>
              <a:rPr lang="zh-TW" altLang="en-US" dirty="0"/>
              <a:t>則需寫成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cat f | sed 's,\(the \(\([a-z]* </a:t>
            </a:r>
            <a:r>
              <a:rPr lang="en-US" altLang="zh-TW" b="1" dirty="0">
                <a:solidFill>
                  <a:srgbClr val="FF0000"/>
                </a:solidFill>
              </a:rPr>
              <a:t>\)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b="1" dirty="0">
                <a:solidFill>
                  <a:srgbClr val="FF9900"/>
                </a:solidFill>
              </a:rPr>
              <a:t>\)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the\),[\2],’</a:t>
            </a:r>
          </a:p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將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zh-TW" altLang="en-US" dirty="0">
                <a:solidFill>
                  <a:srgbClr val="FF66FF"/>
                </a:solidFill>
              </a:rPr>
              <a:t>改成</a:t>
            </a:r>
            <a:r>
              <a:rPr lang="en-US" altLang="zh-TW">
                <a:solidFill>
                  <a:schemeClr val="bg1">
                    <a:lumMod val="50000"/>
                  </a:schemeClr>
                </a:solidFill>
              </a:rPr>
              <a:t>\(\([a-z]* </a:t>
            </a:r>
            <a:r>
              <a:rPr lang="en-US" altLang="zh-TW" b="1">
                <a:solidFill>
                  <a:srgbClr val="FF0000"/>
                </a:solidFill>
              </a:rPr>
              <a:t>\)</a:t>
            </a:r>
            <a:r>
              <a:rPr lang="en-US" altLang="zh-TW" b="1">
                <a:solidFill>
                  <a:srgbClr val="0C9B4D"/>
                </a:solidFill>
              </a:rPr>
              <a:t>*</a:t>
            </a:r>
            <a:r>
              <a:rPr lang="en-US" altLang="zh-TW" b="1">
                <a:solidFill>
                  <a:srgbClr val="FF9900"/>
                </a:solidFill>
              </a:rPr>
              <a:t>\)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976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注意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“[a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altLang="zh-TW" sz="11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105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”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有要求</a:t>
            </a:r>
            <a:r>
              <a:rPr lang="en-US" altLang="zh-TW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match</a:t>
            </a:r>
            <a:r>
              <a:rPr lang="zh-TW" altLang="en-US" sz="1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到的最後要有空格</a:t>
            </a:r>
            <a:endParaRPr lang="en-US" altLang="zh-TW" sz="1200" b="0" kern="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16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42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2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6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09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3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49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4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0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97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66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3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3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ymoire.com/Unix/Regular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ymoire.com/Unix/Regular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>
                <a:solidFill>
                  <a:srgbClr val="333399"/>
                </a:solidFill>
              </a:rPr>
              <a:t>Basic Regular </a:t>
            </a:r>
            <a:r>
              <a:rPr lang="en-US" altLang="zh-TW" dirty="0">
                <a:solidFill>
                  <a:srgbClr val="333399"/>
                </a:solidFill>
              </a:rPr>
              <a:t>Expression Syntax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347718" y="261095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87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Now this one has 4. That could be two matches of size 2.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But it is instead one match of size 3. (which only leaves 1 character – thus, not enough for a second match.)</a:t>
            </a:r>
          </a:p>
        </p:txBody>
      </p:sp>
    </p:spTree>
    <p:extLst>
      <p:ext uri="{BB962C8B-B14F-4D97-AF65-F5344CB8AC3E}">
        <p14:creationId xmlns:p14="http://schemas.microsoft.com/office/powerpoint/2010/main" val="426846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02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>
                <a:solidFill>
                  <a:srgbClr val="FF0000"/>
                </a:solidFill>
              </a:rPr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b="1" dirty="0"/>
              <a:t> </a:t>
            </a:r>
            <a:r>
              <a:rPr lang="en-US" altLang="zh-TW" b="1" spc="-100" dirty="0"/>
              <a:t>type of action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2293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grpSp>
        <p:nvGrpSpPr>
          <p:cNvPr id="6" name="Group 5"/>
          <p:cNvGrpSpPr/>
          <p:nvPr/>
        </p:nvGrpSpPr>
        <p:grpSpPr>
          <a:xfrm>
            <a:off x="2794310" y="990600"/>
            <a:ext cx="6324600" cy="2743200"/>
            <a:chOff x="2794310" y="990600"/>
            <a:chExt cx="6324600" cy="2743200"/>
          </a:xfrm>
        </p:grpSpPr>
        <p:sp>
          <p:nvSpPr>
            <p:cNvPr id="7" name="Rounded Rectangular Callout 7"/>
            <p:cNvSpPr>
              <a:spLocks noChangeArrowheads="1"/>
            </p:cNvSpPr>
            <p:nvPr/>
          </p:nvSpPr>
          <p:spPr bwMode="auto">
            <a:xfrm>
              <a:off x="2794310" y="990600"/>
              <a:ext cx="6324600" cy="2743200"/>
            </a:xfrm>
            <a:prstGeom prst="wedgeRoundRectCallout">
              <a:avLst>
                <a:gd name="adj1" fmla="val -62535"/>
                <a:gd name="adj2" fmla="val 61165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85000"/>
                </a:lnSpc>
              </a:pPr>
              <a:r>
                <a:rPr lang="en-US" altLang="zh-TW" sz="2800" dirty="0">
                  <a:solidFill>
                    <a:srgbClr val="000000"/>
                  </a:solidFill>
                </a:rPr>
                <a:t>These patterns are regular expressions!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TW" sz="2800" dirty="0">
                  <a:solidFill>
                    <a:srgbClr val="000000"/>
                  </a:solidFill>
                </a:rPr>
                <a:t>(not extended)</a:t>
              </a:r>
              <a:br>
                <a:rPr lang="en-US" altLang="zh-TW" sz="2800" dirty="0">
                  <a:solidFill>
                    <a:srgbClr val="000000"/>
                  </a:solidFill>
                </a:rPr>
              </a:br>
              <a:r>
                <a:rPr lang="en-US" altLang="zh-TW" sz="2800" dirty="0">
                  <a:solidFill>
                    <a:srgbClr val="000000"/>
                  </a:solidFill>
                </a:rPr>
                <a:t>Of course “ruining” is a trivially simple regular expression. But that doesn’t mean it isn’t one. I’ll prove it: here is its NDFA: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276600" y="3048000"/>
              <a:ext cx="5257800" cy="533400"/>
              <a:chOff x="3276600" y="3048000"/>
              <a:chExt cx="5257800" cy="533400"/>
            </a:xfrm>
          </p:grpSpPr>
          <p:sp>
            <p:nvSpPr>
              <p:cNvPr id="4" name="Flowchart: Alternate Process 3"/>
              <p:cNvSpPr/>
              <p:nvPr/>
            </p:nvSpPr>
            <p:spPr bwMode="auto">
              <a:xfrm>
                <a:off x="3276600" y="3048000"/>
                <a:ext cx="5257800" cy="533400"/>
              </a:xfrm>
              <a:prstGeom prst="flowChartAlternateProcess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b="0">
                  <a:solidFill>
                    <a:srgbClr val="000000"/>
                  </a:solidFill>
                  <a:latin typeface="Arial" charset="0"/>
                  <a:ea typeface="新細明體" charset="-12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404839" y="3116526"/>
                <a:ext cx="5001322" cy="414867"/>
                <a:chOff x="1066800" y="3276600"/>
                <a:chExt cx="6934200" cy="609600"/>
              </a:xfrm>
            </p:grpSpPr>
            <p:sp>
              <p:nvSpPr>
                <p:cNvPr id="9" name="Oval 3"/>
                <p:cNvSpPr>
                  <a:spLocks noChangeArrowheads="1"/>
                </p:cNvSpPr>
                <p:nvPr/>
              </p:nvSpPr>
              <p:spPr bwMode="auto">
                <a:xfrm>
                  <a:off x="10668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TW" sz="2000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11" name="Oval 4"/>
                <p:cNvSpPr>
                  <a:spLocks noChangeArrowheads="1"/>
                </p:cNvSpPr>
                <p:nvPr/>
              </p:nvSpPr>
              <p:spPr bwMode="auto">
                <a:xfrm>
                  <a:off x="19812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2" name="Straight Arrow Connector 6"/>
                <p:cNvCxnSpPr>
                  <a:cxnSpLocks noChangeShapeType="1"/>
                  <a:stCxn id="9" idx="6"/>
                  <a:endCxn id="11" idx="2"/>
                </p:cNvCxnSpPr>
                <p:nvPr/>
              </p:nvCxnSpPr>
              <p:spPr bwMode="auto">
                <a:xfrm>
                  <a:off x="15240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3" name="Rectangle 8"/>
                <p:cNvSpPr>
                  <a:spLocks noChangeArrowheads="1"/>
                </p:cNvSpPr>
                <p:nvPr/>
              </p:nvSpPr>
              <p:spPr bwMode="auto">
                <a:xfrm>
                  <a:off x="16002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 dirty="0">
                      <a:solidFill>
                        <a:srgbClr val="000000"/>
                      </a:solidFill>
                    </a:rPr>
                    <a:t>r</a:t>
                  </a:r>
                </a:p>
              </p:txBody>
            </p:sp>
            <p:sp>
              <p:nvSpPr>
                <p:cNvPr id="14" name="Oval 9"/>
                <p:cNvSpPr>
                  <a:spLocks noChangeArrowheads="1"/>
                </p:cNvSpPr>
                <p:nvPr/>
              </p:nvSpPr>
              <p:spPr bwMode="auto">
                <a:xfrm>
                  <a:off x="28956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" name="Straight Arrow Connector 10"/>
                <p:cNvCxnSpPr>
                  <a:cxnSpLocks noChangeShapeType="1"/>
                  <a:endCxn id="14" idx="2"/>
                </p:cNvCxnSpPr>
                <p:nvPr/>
              </p:nvCxnSpPr>
              <p:spPr bwMode="auto">
                <a:xfrm>
                  <a:off x="24384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6" name="Rectangle 11"/>
                <p:cNvSpPr>
                  <a:spLocks noChangeArrowheads="1"/>
                </p:cNvSpPr>
                <p:nvPr/>
              </p:nvSpPr>
              <p:spPr bwMode="auto">
                <a:xfrm>
                  <a:off x="25146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u</a:t>
                  </a:r>
                </a:p>
              </p:txBody>
            </p:sp>
            <p:sp>
              <p:nvSpPr>
                <p:cNvPr id="17" name="Oval 12"/>
                <p:cNvSpPr>
                  <a:spLocks noChangeArrowheads="1"/>
                </p:cNvSpPr>
                <p:nvPr/>
              </p:nvSpPr>
              <p:spPr bwMode="auto">
                <a:xfrm>
                  <a:off x="38100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Arrow Connector 13"/>
                <p:cNvCxnSpPr>
                  <a:cxnSpLocks noChangeShapeType="1"/>
                  <a:endCxn id="17" idx="2"/>
                </p:cNvCxnSpPr>
                <p:nvPr/>
              </p:nvCxnSpPr>
              <p:spPr bwMode="auto">
                <a:xfrm>
                  <a:off x="33528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290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0" name="Oval 15"/>
                <p:cNvSpPr>
                  <a:spLocks noChangeArrowheads="1"/>
                </p:cNvSpPr>
                <p:nvPr/>
              </p:nvSpPr>
              <p:spPr bwMode="auto">
                <a:xfrm>
                  <a:off x="47244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1" name="Straight Arrow Connector 16"/>
                <p:cNvCxnSpPr>
                  <a:cxnSpLocks noChangeShapeType="1"/>
                  <a:endCxn id="20" idx="2"/>
                </p:cNvCxnSpPr>
                <p:nvPr/>
              </p:nvCxnSpPr>
              <p:spPr bwMode="auto">
                <a:xfrm>
                  <a:off x="42672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2" name="Rectangle 17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23" name="Oval 18"/>
                <p:cNvSpPr>
                  <a:spLocks noChangeArrowheads="1"/>
                </p:cNvSpPr>
                <p:nvPr/>
              </p:nvSpPr>
              <p:spPr bwMode="auto">
                <a:xfrm>
                  <a:off x="56388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4" name="Straight Arrow Connector 19"/>
                <p:cNvCxnSpPr>
                  <a:cxnSpLocks noChangeShapeType="1"/>
                  <a:endCxn id="23" idx="2"/>
                </p:cNvCxnSpPr>
                <p:nvPr/>
              </p:nvCxnSpPr>
              <p:spPr bwMode="auto">
                <a:xfrm>
                  <a:off x="51816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5" name="Rectangle 20"/>
                <p:cNvSpPr>
                  <a:spLocks noChangeArrowheads="1"/>
                </p:cNvSpPr>
                <p:nvPr/>
              </p:nvSpPr>
              <p:spPr bwMode="auto">
                <a:xfrm>
                  <a:off x="52578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6" name="Oval 21"/>
                <p:cNvSpPr>
                  <a:spLocks noChangeArrowheads="1"/>
                </p:cNvSpPr>
                <p:nvPr/>
              </p:nvSpPr>
              <p:spPr bwMode="auto">
                <a:xfrm>
                  <a:off x="65532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7" name="Straight Arrow Connector 22"/>
                <p:cNvCxnSpPr>
                  <a:cxnSpLocks noChangeShapeType="1"/>
                  <a:endCxn id="26" idx="2"/>
                </p:cNvCxnSpPr>
                <p:nvPr/>
              </p:nvCxnSpPr>
              <p:spPr bwMode="auto">
                <a:xfrm>
                  <a:off x="60960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8" name="Rectangle 23"/>
                <p:cNvSpPr>
                  <a:spLocks noChangeArrowheads="1"/>
                </p:cNvSpPr>
                <p:nvPr/>
              </p:nvSpPr>
              <p:spPr bwMode="auto">
                <a:xfrm>
                  <a:off x="61722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29" name="Oval 24"/>
                <p:cNvSpPr>
                  <a:spLocks noChangeArrowheads="1"/>
                </p:cNvSpPr>
                <p:nvPr/>
              </p:nvSpPr>
              <p:spPr bwMode="auto">
                <a:xfrm>
                  <a:off x="74676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30" name="Straight Arrow Connector 25"/>
                <p:cNvCxnSpPr>
                  <a:cxnSpLocks noChangeShapeType="1"/>
                  <a:endCxn id="29" idx="2"/>
                </p:cNvCxnSpPr>
                <p:nvPr/>
              </p:nvCxnSpPr>
              <p:spPr bwMode="auto">
                <a:xfrm>
                  <a:off x="70104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70866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32" name="Oval 27"/>
                <p:cNvSpPr>
                  <a:spLocks noChangeArrowheads="1"/>
                </p:cNvSpPr>
                <p:nvPr/>
              </p:nvSpPr>
              <p:spPr bwMode="auto">
                <a:xfrm>
                  <a:off x="7391400" y="3276600"/>
                  <a:ext cx="609600" cy="6096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07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>
                <a:solidFill>
                  <a:srgbClr val="FF0000"/>
                </a:solidFill>
              </a:rPr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b="1" dirty="0"/>
              <a:t> </a:t>
            </a:r>
            <a:r>
              <a:rPr lang="en-US" altLang="zh-TW" b="1" spc="-100" dirty="0"/>
              <a:t>type of action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3317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2743200" y="2209800"/>
            <a:ext cx="2697480" cy="1676400"/>
          </a:xfrm>
          <a:prstGeom prst="wedgeRoundRectCallout">
            <a:avLst>
              <a:gd name="adj1" fmla="val -71903"/>
              <a:gd name="adj2" fmla="val 60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These patterns are regular expressions!</a:t>
            </a:r>
          </a:p>
          <a:p>
            <a:pPr algn="ctr"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(not extended)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572000" y="304800"/>
            <a:ext cx="4038600" cy="1371600"/>
          </a:xfrm>
          <a:prstGeom prst="wedgeRoundRectCallout">
            <a:avLst>
              <a:gd name="adj1" fmla="val -45241"/>
              <a:gd name="adj2" fmla="val 8518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>
                <a:solidFill>
                  <a:srgbClr val="000000"/>
                </a:solidFill>
              </a:rPr>
              <a:t>“You mean regular expressions are good for more than just grep?”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038600" y="2743200"/>
            <a:ext cx="4876800" cy="2514600"/>
          </a:xfrm>
          <a:prstGeom prst="wedgeRoundRectCallout">
            <a:avLst>
              <a:gd name="adj1" fmla="val 5866"/>
              <a:gd name="adj2" fmla="val -9077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They sure are! They are going to be used continually for the rest of the course in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and </a:t>
            </a:r>
            <a:r>
              <a:rPr lang="en-US" altLang="zh-TW" sz="2800" dirty="0" err="1">
                <a:solidFill>
                  <a:srgbClr val="000000"/>
                </a:solidFill>
              </a:rPr>
              <a:t>awk</a:t>
            </a:r>
            <a:r>
              <a:rPr lang="en-US" altLang="zh-TW" sz="2800" dirty="0">
                <a:solidFill>
                  <a:srgbClr val="000000"/>
                </a:solidFill>
              </a:rPr>
              <a:t>. They are also used in compilers, spoken language translators, data mining, etc. </a:t>
            </a:r>
          </a:p>
        </p:txBody>
      </p:sp>
    </p:spTree>
    <p:extLst>
      <p:ext uri="{BB962C8B-B14F-4D97-AF65-F5344CB8AC3E}">
        <p14:creationId xmlns:p14="http://schemas.microsoft.com/office/powerpoint/2010/main" val="352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>
                <a:solidFill>
                  <a:srgbClr val="FF0000"/>
                </a:solidFill>
              </a:rPr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4341" name="Straight Arrow Connector 4"/>
          <p:cNvCxnSpPr>
            <a:cxnSpLocks noChangeShapeType="1"/>
          </p:cNvCxnSpPr>
          <p:nvPr/>
        </p:nvCxnSpPr>
        <p:spPr bwMode="auto">
          <a:xfrm flipH="1">
            <a:off x="2209800" y="4876800"/>
            <a:ext cx="304800" cy="1371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>
                <a:solidFill>
                  <a:srgbClr val="000000"/>
                </a:solidFill>
              </a:rPr>
              <a:t>“s” means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b="0" dirty="0">
                <a:solidFill>
                  <a:srgbClr val="000000"/>
                </a:solidFill>
              </a:rPr>
              <a:t>ubstitute</a:t>
            </a:r>
          </a:p>
        </p:txBody>
      </p:sp>
    </p:spTree>
    <p:extLst>
      <p:ext uri="{BB962C8B-B14F-4D97-AF65-F5344CB8AC3E}">
        <p14:creationId xmlns:p14="http://schemas.microsoft.com/office/powerpoint/2010/main" val="231766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>
                <a:solidFill>
                  <a:srgbClr val="FF0000"/>
                </a:solidFill>
              </a:rPr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5365" name="Straight Arrow Connector 4"/>
          <p:cNvCxnSpPr>
            <a:cxnSpLocks noChangeShapeType="1"/>
          </p:cNvCxnSpPr>
          <p:nvPr/>
        </p:nvCxnSpPr>
        <p:spPr bwMode="auto">
          <a:xfrm>
            <a:off x="4724400" y="5334000"/>
            <a:ext cx="228600" cy="914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400799" y="4876800"/>
            <a:ext cx="2500313" cy="1295400"/>
          </a:xfrm>
          <a:prstGeom prst="wedgeRoundRectCallout">
            <a:avLst>
              <a:gd name="adj1" fmla="val -90181"/>
              <a:gd name="adj2" fmla="val 584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This time, we just substitute a string</a:t>
            </a:r>
          </a:p>
        </p:txBody>
      </p: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>
                <a:solidFill>
                  <a:srgbClr val="000000"/>
                </a:solidFill>
              </a:rPr>
              <a:t>“s” means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b="0" dirty="0">
                <a:solidFill>
                  <a:srgbClr val="000000"/>
                </a:solidFill>
              </a:rPr>
              <a:t>ubstitute</a:t>
            </a:r>
          </a:p>
        </p:txBody>
      </p:sp>
    </p:spTree>
    <p:extLst>
      <p:ext uri="{BB962C8B-B14F-4D97-AF65-F5344CB8AC3E}">
        <p14:creationId xmlns:p14="http://schemas.microsoft.com/office/powerpoint/2010/main" val="301049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248400" y="4876800"/>
            <a:ext cx="1828800" cy="1066800"/>
          </a:xfrm>
          <a:prstGeom prst="wedgeRoundRectCallout">
            <a:avLst>
              <a:gd name="adj1" fmla="val -59583"/>
              <a:gd name="adj2" fmla="val 83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000" b="0" dirty="0">
                <a:solidFill>
                  <a:srgbClr val="000000"/>
                </a:solidFill>
              </a:rPr>
              <a:t>“g” means </a:t>
            </a:r>
          </a:p>
          <a:p>
            <a:r>
              <a:rPr lang="en-US" altLang="zh-TW" sz="3000" b="0" dirty="0">
                <a:solidFill>
                  <a:srgbClr val="FF0000"/>
                </a:solidFill>
              </a:rPr>
              <a:t> </a:t>
            </a:r>
            <a:r>
              <a:rPr lang="en-US" altLang="zh-TW" sz="3000" dirty="0">
                <a:solidFill>
                  <a:srgbClr val="FF0000"/>
                </a:solidFill>
              </a:rPr>
              <a:t>g</a:t>
            </a:r>
            <a:r>
              <a:rPr lang="en-US" altLang="zh-TW" sz="3000" b="0" dirty="0">
                <a:solidFill>
                  <a:srgbClr val="000000"/>
                </a:solidFill>
              </a:rPr>
              <a:t>lobal</a:t>
            </a:r>
          </a:p>
        </p:txBody>
      </p:sp>
      <p:sp>
        <p:nvSpPr>
          <p:cNvPr id="10" name="Rounded Rectangular Callout 7"/>
          <p:cNvSpPr>
            <a:spLocks noChangeArrowheads="1"/>
          </p:cNvSpPr>
          <p:nvPr/>
        </p:nvSpPr>
        <p:spPr bwMode="auto">
          <a:xfrm>
            <a:off x="3352800" y="2514600"/>
            <a:ext cx="3883496" cy="1524000"/>
          </a:xfrm>
          <a:prstGeom prst="wedgeRoundRectCallout">
            <a:avLst>
              <a:gd name="adj1" fmla="val 39826"/>
              <a:gd name="adj2" fmla="val 10786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000" b="0" dirty="0">
                <a:solidFill>
                  <a:srgbClr val="000000"/>
                </a:solidFill>
              </a:rPr>
              <a:t>And “global” means that </a:t>
            </a:r>
            <a:r>
              <a:rPr lang="en-US" altLang="zh-TW" sz="3000" u="sng" dirty="0">
                <a:solidFill>
                  <a:srgbClr val="7030A0"/>
                </a:solidFill>
              </a:rPr>
              <a:t>every</a:t>
            </a:r>
            <a:r>
              <a:rPr lang="en-US" altLang="zh-TW" sz="3000" dirty="0">
                <a:solidFill>
                  <a:srgbClr val="7030A0"/>
                </a:solidFill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</a:rPr>
              <a:t>match to “ruining” will become “running.”</a:t>
            </a:r>
          </a:p>
        </p:txBody>
      </p:sp>
      <p:sp>
        <p:nvSpPr>
          <p:cNvPr id="11" name="Rounded Rectangular Callout 7"/>
          <p:cNvSpPr>
            <a:spLocks noChangeArrowheads="1"/>
          </p:cNvSpPr>
          <p:nvPr/>
        </p:nvSpPr>
        <p:spPr bwMode="auto">
          <a:xfrm>
            <a:off x="251520" y="808037"/>
            <a:ext cx="3240360" cy="1630363"/>
          </a:xfrm>
          <a:prstGeom prst="wedgeRoundRectCallout">
            <a:avLst>
              <a:gd name="adj1" fmla="val 65222"/>
              <a:gd name="adj2" fmla="val 10090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>
                <a:solidFill>
                  <a:srgbClr val="000000"/>
                </a:solidFill>
              </a:rPr>
              <a:t>But, </a:t>
            </a:r>
            <a:r>
              <a:rPr lang="en-US" altLang="zh-TW" sz="3000" dirty="0">
                <a:solidFill>
                  <a:srgbClr val="FFFFFF"/>
                </a:solidFill>
              </a:rPr>
              <a:t>without</a:t>
            </a:r>
            <a:r>
              <a:rPr lang="en-US" altLang="zh-TW" sz="3000" b="0" dirty="0">
                <a:solidFill>
                  <a:srgbClr val="000000"/>
                </a:solidFill>
              </a:rPr>
              <a:t> the “g,”</a:t>
            </a:r>
            <a:br>
              <a:rPr lang="en-US" altLang="zh-TW" sz="3000" b="0" dirty="0">
                <a:solidFill>
                  <a:srgbClr val="000000"/>
                </a:solidFill>
              </a:rPr>
            </a:br>
            <a:r>
              <a:rPr lang="en-US" altLang="zh-TW" sz="3000" b="0" dirty="0">
                <a:solidFill>
                  <a:srgbClr val="000000"/>
                </a:solidFill>
              </a:rPr>
              <a:t>it would only have replaced the </a:t>
            </a:r>
            <a:r>
              <a:rPr lang="en-US" altLang="zh-TW" sz="3000" dirty="0">
                <a:solidFill>
                  <a:srgbClr val="FFFFFF"/>
                </a:solidFill>
              </a:rPr>
              <a:t>first</a:t>
            </a:r>
            <a:r>
              <a:rPr lang="en-US" altLang="zh-TW" sz="3000" b="0" dirty="0">
                <a:solidFill>
                  <a:srgbClr val="000000"/>
                </a:solidFill>
              </a:rPr>
              <a:t> match on </a:t>
            </a:r>
            <a:r>
              <a:rPr lang="en-US" altLang="zh-TW" sz="3000" dirty="0">
                <a:solidFill>
                  <a:srgbClr val="FFFFFF"/>
                </a:solidFill>
              </a:rPr>
              <a:t>each</a:t>
            </a:r>
            <a:r>
              <a:rPr lang="en-US" altLang="zh-TW" sz="3000" b="0" dirty="0">
                <a:solidFill>
                  <a:srgbClr val="000000"/>
                </a:solidFill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5343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three “/” symbols 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to separate </a:t>
            </a:r>
            <a:r>
              <a:rPr lang="en-US" altLang="zh-TW" sz="3600" kern="0" dirty="0">
                <a:solidFill>
                  <a:srgbClr val="008000"/>
                </a:solidFill>
                <a:latin typeface="Arial" charset="0"/>
                <a:ea typeface="新細明體" charset="-120"/>
              </a:rPr>
              <a:t>these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rgbClr val="008000"/>
                </a:solidFill>
                <a:latin typeface="Arial" charset="0"/>
                <a:ea typeface="新細明體" charset="-120"/>
              </a:rPr>
              <a:t>four areas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.</a:t>
            </a:r>
            <a:endParaRPr lang="en-US" altLang="zh-TW" sz="3600" kern="0" dirty="0">
              <a:solidFill>
                <a:srgbClr val="BBE0E3"/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0" y="4724400"/>
            <a:ext cx="3657600" cy="1524000"/>
            <a:chOff x="2286000" y="4724400"/>
            <a:chExt cx="3657600" cy="1524000"/>
          </a:xfrm>
        </p:grpSpPr>
        <p:cxnSp>
          <p:nvCxnSpPr>
            <p:cNvPr id="10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276600" y="4724400"/>
              <a:ext cx="7620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11" name="Straight Arrow Connector 18"/>
            <p:cNvCxnSpPr>
              <a:cxnSpLocks noChangeShapeType="1"/>
            </p:cNvCxnSpPr>
            <p:nvPr/>
          </p:nvCxnSpPr>
          <p:spPr bwMode="auto">
            <a:xfrm>
              <a:off x="4038600" y="4724400"/>
              <a:ext cx="7620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19"/>
            <p:cNvCxnSpPr>
              <a:cxnSpLocks noChangeShapeType="1"/>
            </p:cNvCxnSpPr>
            <p:nvPr/>
          </p:nvCxnSpPr>
          <p:spPr bwMode="auto">
            <a:xfrm>
              <a:off x="4038600" y="4724400"/>
              <a:ext cx="19050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2286000" y="4724400"/>
              <a:ext cx="17526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</p:grp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222" name="Straight Arrow Connector 10"/>
          <p:cNvCxnSpPr>
            <a:cxnSpLocks noChangeShapeType="1"/>
          </p:cNvCxnSpPr>
          <p:nvPr/>
        </p:nvCxnSpPr>
        <p:spPr bwMode="auto">
          <a:xfrm flipH="1">
            <a:off x="2438400" y="3581400"/>
            <a:ext cx="838200" cy="2590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3" name="Straight Arrow Connector 11"/>
          <p:cNvCxnSpPr>
            <a:cxnSpLocks noChangeShapeType="1"/>
          </p:cNvCxnSpPr>
          <p:nvPr/>
        </p:nvCxnSpPr>
        <p:spPr bwMode="auto">
          <a:xfrm>
            <a:off x="3276600" y="3581400"/>
            <a:ext cx="7620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4" name="Straight Arrow Connector 13"/>
          <p:cNvCxnSpPr>
            <a:cxnSpLocks noChangeShapeType="1"/>
          </p:cNvCxnSpPr>
          <p:nvPr/>
        </p:nvCxnSpPr>
        <p:spPr bwMode="auto">
          <a:xfrm>
            <a:off x="3276600" y="3581400"/>
            <a:ext cx="24384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374373" y="1119463"/>
            <a:ext cx="8305800" cy="639763"/>
          </a:xfrm>
          <a:prstGeom prst="wedgeRoundRectCallout">
            <a:avLst>
              <a:gd name="adj1" fmla="val -14700"/>
              <a:gd name="adj2" fmla="val 276295"/>
              <a:gd name="adj3" fmla="val 16667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bIns="0" anchor="ctr" anchorCtr="0"/>
          <a:lstStyle/>
          <a:p>
            <a:pPr>
              <a:lnSpc>
                <a:spcPct val="80000"/>
              </a:lnSpc>
            </a:pP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TW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1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ou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 don’t have to use</a:t>
            </a:r>
            <a:r>
              <a:rPr lang="en-US" altLang="zh-TW" sz="3000" b="0" dirty="0">
                <a:solidFill>
                  <a:srgbClr val="FF0000"/>
                </a:solidFill>
                <a:latin typeface="Arial" panose="020B0604020202020204" pitchFamily="34" charset="0"/>
              </a:rPr>
              <a:t> “/” 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as the separator.</a:t>
            </a:r>
          </a:p>
        </p:txBody>
      </p:sp>
    </p:spTree>
    <p:extLst>
      <p:ext uri="{BB962C8B-B14F-4D97-AF65-F5344CB8AC3E}">
        <p14:creationId xmlns:p14="http://schemas.microsoft.com/office/powerpoint/2010/main" val="37415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don’t have to use “/” as the separator. </a:t>
            </a:r>
          </a:p>
          <a:p>
            <a:pPr eaLnBrk="1" hangingPunct="1"/>
            <a:r>
              <a:rPr lang="en-US" altLang="zh-TW" sz="3000" dirty="0">
                <a:solidFill>
                  <a:srgbClr val="FF0000"/>
                </a:solidFill>
              </a:rPr>
              <a:t>Whatever symbol</a:t>
            </a:r>
            <a:r>
              <a:rPr lang="en-US" altLang="zh-TW" sz="3000" dirty="0"/>
              <a:t> goes after the “s” becomes the separator. </a:t>
            </a:r>
          </a:p>
          <a:p>
            <a:pPr eaLnBrk="1" hangingPunct="1"/>
            <a:r>
              <a:rPr lang="en-US" altLang="zh-TW" sz="3000" dirty="0">
                <a:solidFill>
                  <a:srgbClr val="FF0000"/>
                </a:solidFill>
              </a:rPr>
              <a:t>This sometimes improves readability. </a:t>
            </a:r>
          </a:p>
          <a:p>
            <a:pPr marL="690563" lvl="1" indent="-293688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>
                <a:solidFill>
                  <a:srgbClr val="FF0000"/>
                </a:solidFill>
              </a:rPr>
              <a:t>Especially if “/” is in your pattern. </a:t>
            </a:r>
            <a:r>
              <a:rPr lang="en-US" altLang="zh-TW" sz="2800" dirty="0">
                <a:solidFill>
                  <a:schemeClr val="bg1"/>
                </a:solidFill>
              </a:rPr>
              <a:t>For example:</a:t>
            </a:r>
          </a:p>
          <a:p>
            <a:pPr marL="974725" lvl="2" indent="-23336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600" dirty="0">
                <a:solidFill>
                  <a:schemeClr val="bg1"/>
                </a:solidFill>
              </a:rPr>
              <a:t> Removing C-style comments: </a:t>
            </a:r>
          </a:p>
          <a:p>
            <a:pPr marL="1025525" indent="-741363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% 's/\/\/.*//' &lt;</a:t>
            </a:r>
          </a:p>
          <a:p>
            <a:pPr marL="1025525" indent="-741363"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% 's`//.*``' &lt;</a:t>
            </a:r>
          </a:p>
          <a:p>
            <a:pPr marL="1087438" lvl="2" indent="-3460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>
                <a:solidFill>
                  <a:schemeClr val="bg1"/>
                </a:solidFill>
              </a:rPr>
              <a:t>Or implementing using : </a:t>
            </a:r>
            <a:endParaRPr lang="en-US" altLang="zh-TW" sz="2600" dirty="0">
              <a:solidFill>
                <a:schemeClr val="bg1"/>
              </a:solidFill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% | 's/.*\///'</a:t>
            </a: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% | 's-.*/--'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Changing the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dirty="0">
                <a:solidFill>
                  <a:srgbClr val="0033CC"/>
                </a:solidFill>
              </a:rPr>
              <a:t> command separator</a:t>
            </a:r>
          </a:p>
        </p:txBody>
      </p:sp>
      <p:sp>
        <p:nvSpPr>
          <p:cNvPr id="6" name="Rounded Rectangular Callout 7"/>
          <p:cNvSpPr>
            <a:spLocks noChangeArrowheads="1"/>
          </p:cNvSpPr>
          <p:nvPr/>
        </p:nvSpPr>
        <p:spPr bwMode="auto">
          <a:xfrm>
            <a:off x="374373" y="1119463"/>
            <a:ext cx="8305800" cy="639763"/>
          </a:xfrm>
          <a:prstGeom prst="wedgeRoundRectCallout">
            <a:avLst>
              <a:gd name="adj1" fmla="val -14700"/>
              <a:gd name="adj2" fmla="val 276295"/>
              <a:gd name="adj3" fmla="val 16667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bIns="0" anchor="ctr" anchorCtr="0"/>
          <a:lstStyle/>
          <a:p>
            <a:pPr>
              <a:lnSpc>
                <a:spcPct val="80000"/>
              </a:lnSpc>
            </a:pP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TW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1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ou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 don’t have to use</a:t>
            </a:r>
            <a:r>
              <a:rPr lang="en-US" altLang="zh-TW" sz="3000" b="0" dirty="0">
                <a:solidFill>
                  <a:srgbClr val="FF0000"/>
                </a:solidFill>
                <a:latin typeface="Arial" panose="020B0604020202020204" pitchFamily="34" charset="0"/>
              </a:rPr>
              <a:t> “/” 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as the separator.</a:t>
            </a:r>
          </a:p>
        </p:txBody>
      </p:sp>
    </p:spTree>
    <p:extLst>
      <p:ext uri="{BB962C8B-B14F-4D97-AF65-F5344CB8AC3E}">
        <p14:creationId xmlns:p14="http://schemas.microsoft.com/office/powerpoint/2010/main" val="19723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don’t have to use “/” as the separator. </a:t>
            </a:r>
          </a:p>
          <a:p>
            <a:pPr eaLnBrk="1" hangingPunct="1"/>
            <a:r>
              <a:rPr lang="en-US" altLang="zh-TW" sz="3000" dirty="0"/>
              <a:t>Whatever symbol goes after the “s” becomes the separator. </a:t>
            </a:r>
          </a:p>
          <a:p>
            <a:pPr eaLnBrk="1" hangingPunct="1"/>
            <a:r>
              <a:rPr lang="en-US" altLang="zh-TW" sz="3000" dirty="0"/>
              <a:t>This sometimes improves readability.</a:t>
            </a:r>
            <a:r>
              <a:rPr lang="en-US" altLang="zh-TW" sz="3000" dirty="0">
                <a:solidFill>
                  <a:srgbClr val="FF0000"/>
                </a:solidFill>
              </a:rPr>
              <a:t> </a:t>
            </a:r>
          </a:p>
          <a:p>
            <a:pPr marL="690563" lvl="1" indent="-293688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>
                <a:solidFill>
                  <a:srgbClr val="FF0000"/>
                </a:solidFill>
              </a:rPr>
              <a:t>Especially if “/” is in your pattern. For example:</a:t>
            </a:r>
          </a:p>
          <a:p>
            <a:pPr marL="974725" lvl="2" indent="-23336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600" dirty="0"/>
              <a:t> </a:t>
            </a:r>
            <a:r>
              <a:rPr lang="en-US" altLang="zh-TW" sz="2600" dirty="0">
                <a:solidFill>
                  <a:srgbClr val="0C9B4D"/>
                </a:solidFill>
              </a:rPr>
              <a:t>Removing C++ comments: </a:t>
            </a:r>
          </a:p>
          <a:p>
            <a:pPr marL="1025525" indent="-741363" eaLnBrk="1" hangingPunct="1">
              <a:spcBef>
                <a:spcPts val="0"/>
              </a:spcBef>
              <a:buNone/>
            </a:pPr>
            <a:r>
              <a:rPr lang="en-US" altLang="zh-TW" dirty="0"/>
              <a:t>	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's/\/\/.*//' &lt;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file.c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25525" indent="-741363"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	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's`//.*``' &lt;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file.c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87438" lvl="2" indent="-3460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>
                <a:solidFill>
                  <a:srgbClr val="0C9B4D"/>
                </a:solidFill>
              </a:rPr>
              <a:t>Or implementing </a:t>
            </a:r>
            <a:r>
              <a:rPr lang="en-US" altLang="zh-TW" sz="2800" b="1" dirty="0" err="1">
                <a:solidFill>
                  <a:srgbClr val="0C9B4D"/>
                </a:solidFill>
                <a:latin typeface="Lucida Console" panose="020B0609040504020204" pitchFamily="49" charset="0"/>
              </a:rPr>
              <a:t>basename</a:t>
            </a:r>
            <a:r>
              <a:rPr lang="en-US" altLang="zh-TW" sz="2800" dirty="0">
                <a:solidFill>
                  <a:srgbClr val="0C9B4D"/>
                </a:solidFill>
              </a:rPr>
              <a:t> using </a:t>
            </a:r>
            <a:r>
              <a:rPr lang="en-US" altLang="zh-TW" sz="2800" b="1" dirty="0" err="1">
                <a:solidFill>
                  <a:srgbClr val="0C9B4D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solidFill>
                  <a:srgbClr val="0C9B4D"/>
                </a:solidFill>
              </a:rPr>
              <a:t>: </a:t>
            </a:r>
            <a:endParaRPr lang="en-US" altLang="zh-TW" sz="2600" dirty="0">
              <a:solidFill>
                <a:srgbClr val="0C9B4D"/>
              </a:solidFill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C9B4D"/>
                </a:solidFill>
              </a:rPr>
              <a:t>	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pwd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|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's/.*\///'</a:t>
            </a: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/>
              <a:t>	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pwd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|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's-.*/--'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Changing the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dirty="0">
                <a:solidFill>
                  <a:srgbClr val="0033CC"/>
                </a:solidFill>
              </a:rPr>
              <a:t> command separator</a:t>
            </a:r>
          </a:p>
        </p:txBody>
      </p:sp>
    </p:spTree>
    <p:extLst>
      <p:ext uri="{BB962C8B-B14F-4D97-AF65-F5344CB8AC3E}">
        <p14:creationId xmlns:p14="http://schemas.microsoft.com/office/powerpoint/2010/main" val="36369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/>
              <a:t>Each line of the input file is processed individually by your sed command</a:t>
            </a:r>
          </a:p>
          <a:p>
            <a:r>
              <a:rPr lang="en-US" altLang="zh-TW"/>
              <a:t>You specify: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pattern</a:t>
            </a:r>
            <a:r>
              <a:rPr lang="en-US" altLang="zh-TW"/>
              <a:t> that you are looking for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type of action</a:t>
            </a:r>
            <a:r>
              <a:rPr lang="en-US" altLang="zh-TW"/>
              <a:t> to perform when matched</a:t>
            </a:r>
          </a:p>
          <a:p>
            <a:pPr lvl="1"/>
            <a:r>
              <a:rPr lang="en-US" altLang="zh-TW"/>
              <a:t>The exact </a:t>
            </a:r>
            <a:r>
              <a:rPr lang="en-US" altLang="zh-TW" b="1"/>
              <a:t>details of the action</a:t>
            </a:r>
          </a:p>
          <a:p>
            <a:pPr lvl="1"/>
            <a:r>
              <a:rPr lang="en-US" altLang="zh-TW"/>
              <a:t>Some </a:t>
            </a:r>
            <a:r>
              <a:rPr lang="en-US" altLang="zh-TW" b="1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" name="Straight Arrow Connector 4"/>
          <p:cNvCxnSpPr>
            <a:cxnSpLocks noChangeShapeType="1"/>
          </p:cNvCxnSpPr>
          <p:nvPr/>
        </p:nvCxnSpPr>
        <p:spPr bwMode="auto">
          <a:xfrm flipV="1">
            <a:off x="1828800" y="5867400"/>
            <a:ext cx="609600" cy="533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Rounded Rectangular Callout 7"/>
          <p:cNvSpPr>
            <a:spLocks noChangeArrowheads="1"/>
          </p:cNvSpPr>
          <p:nvPr/>
        </p:nvSpPr>
        <p:spPr bwMode="auto">
          <a:xfrm>
            <a:off x="0" y="4293096"/>
            <a:ext cx="2555776" cy="1269504"/>
          </a:xfrm>
          <a:prstGeom prst="wedgeRoundRectCallout">
            <a:avLst>
              <a:gd name="adj1" fmla="val 18968"/>
              <a:gd name="adj2" fmla="val 107622"/>
              <a:gd name="adj3" fmla="val 16667"/>
            </a:avLst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>
                <a:solidFill>
                  <a:srgbClr val="000000"/>
                </a:solidFill>
              </a:rPr>
              <a:t>There are also flags that could have gone here.</a:t>
            </a:r>
          </a:p>
        </p:txBody>
      </p:sp>
    </p:spTree>
    <p:extLst>
      <p:ext uri="{BB962C8B-B14F-4D97-AF65-F5344CB8AC3E}">
        <p14:creationId xmlns:p14="http://schemas.microsoft.com/office/powerpoint/2010/main" val="20119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But it is instead one match of size 3. (which only leaves 1 character – thus,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not enough for a second match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.)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Now this one has 4. That could be two matches of size 2.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334000" y="2016989"/>
            <a:ext cx="3200400" cy="2174012"/>
          </a:xfrm>
          <a:prstGeom prst="wedgeRoundRectCallout">
            <a:avLst>
              <a:gd name="adj1" fmla="val -98385"/>
              <a:gd name="adj2" fmla="val 784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Thus, we learn that regular expressions are greedy – always taking the longest possible match, without considering how this will affect later matches.</a:t>
            </a:r>
          </a:p>
        </p:txBody>
      </p:sp>
    </p:spTree>
    <p:extLst>
      <p:ext uri="{BB962C8B-B14F-4D97-AF65-F5344CB8AC3E}">
        <p14:creationId xmlns:p14="http://schemas.microsoft.com/office/powerpoint/2010/main" val="178926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0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>
                <a:solidFill>
                  <a:srgbClr val="333399"/>
                </a:solidFill>
              </a:rPr>
              <a:t>Useful </a:t>
            </a:r>
            <a:r>
              <a:rPr lang="en-US" altLang="zh-TW" sz="6600" b="0" kern="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 dirty="0">
                <a:solidFill>
                  <a:srgbClr val="333399"/>
                </a:solidFill>
              </a:rPr>
              <a:t> Command-line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/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/>
              <a:t>-e → Execute the command sequence specified in the 	argument following this flag. </a:t>
            </a:r>
            <a:r>
              <a:rPr lang="en-US" altLang="zh-TW" sz="2800" dirty="0">
                <a:solidFill>
                  <a:schemeClr val="bg1"/>
                </a:solidFill>
              </a:rPr>
              <a:t>interpreted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/>
              <a:t>-f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chemeClr val="bg1"/>
                </a:solidFill>
              </a:rPr>
              <a:t>(By the way, another way to run  commands 	from a file is to just make the file a</a:t>
            </a:r>
            <a:r>
              <a:rPr lang="en-US" altLang="zh-TW" sz="2800" i="1" dirty="0">
                <a:solidFill>
                  <a:schemeClr val="bg1"/>
                </a:solidFill>
              </a:rPr>
              <a:t> script</a:t>
            </a:r>
            <a:r>
              <a:rPr lang="en-US" altLang="zh-TW" sz="2800" dirty="0">
                <a:solidFill>
                  <a:schemeClr val="bg1"/>
                </a:solidFill>
              </a:rPr>
              <a:t>, as 	the next slide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23956540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-n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800" dirty="0"/>
              <a:t>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-f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chemeClr val="bg1"/>
                </a:solidFill>
              </a:rPr>
              <a:t>(By the way, another way to run </a:t>
            </a:r>
            <a:r>
              <a:rPr lang="en-US" altLang="zh-TW" sz="2800" dirty="0" err="1">
                <a:solidFill>
                  <a:schemeClr val="bg1"/>
                </a:solidFill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</a:rPr>
              <a:t> commands 	from a file is to just make the file a </a:t>
            </a:r>
            <a:r>
              <a:rPr lang="en-US" altLang="zh-TW" sz="2800" i="1" dirty="0" err="1">
                <a:solidFill>
                  <a:schemeClr val="bg1"/>
                </a:solidFill>
              </a:rPr>
              <a:t>sed</a:t>
            </a:r>
            <a:r>
              <a:rPr lang="en-US" altLang="zh-TW" sz="2800" i="1" dirty="0">
                <a:solidFill>
                  <a:schemeClr val="bg1"/>
                </a:solidFill>
              </a:rPr>
              <a:t> script</a:t>
            </a:r>
            <a:r>
              <a:rPr lang="en-US" altLang="zh-TW" sz="2800" dirty="0">
                <a:solidFill>
                  <a:schemeClr val="bg1"/>
                </a:solidFill>
              </a:rPr>
              <a:t>, as 	the next slide will demonstrate…)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>
                <a:solidFill>
                  <a:srgbClr val="333399"/>
                </a:solidFill>
              </a:rPr>
              <a:t>Useful </a:t>
            </a:r>
            <a:r>
              <a:rPr lang="en-US" altLang="zh-TW" sz="6600" b="0" ker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>
                <a:solidFill>
                  <a:srgbClr val="333399"/>
                </a:solidFill>
              </a:rPr>
              <a:t> Command-line Flags</a:t>
            </a:r>
            <a:endParaRPr lang="en-US" altLang="zh-TW" sz="4800" b="0" kern="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996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>
                <a:solidFill>
                  <a:srgbClr val="333399"/>
                </a:solidFill>
              </a:rPr>
              <a:t>Useful </a:t>
            </a:r>
            <a:r>
              <a:rPr lang="en-US" altLang="zh-TW" sz="6600" b="0" ker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>
                <a:solidFill>
                  <a:srgbClr val="333399"/>
                </a:solidFill>
              </a:rPr>
              <a:t> Command-line Flags</a:t>
            </a:r>
            <a:endParaRPr lang="en-US" altLang="zh-TW" sz="4800" b="0" kern="0" dirty="0">
              <a:solidFill>
                <a:srgbClr val="333399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-e </a:t>
            </a:r>
            <a:r>
              <a:rPr lang="en-US" altLang="zh-TW" sz="2800" dirty="0"/>
              <a:t>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FF0000"/>
                </a:solidFill>
              </a:rPr>
              <a:t>In most cases (</a:t>
            </a:r>
            <a:r>
              <a:rPr lang="en-US" altLang="zh-TW" sz="2800" i="1" dirty="0">
                <a:solidFill>
                  <a:srgbClr val="FF0000"/>
                </a:solidFill>
              </a:rPr>
              <a:t>i.e.</a:t>
            </a:r>
            <a:r>
              <a:rPr lang="en-US" altLang="zh-TW" sz="2800" dirty="0">
                <a:solidFill>
                  <a:srgbClr val="FF0000"/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-f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chemeClr val="bg1"/>
                </a:solidFill>
              </a:rPr>
              <a:t>(By the way, another way to run </a:t>
            </a:r>
            <a:r>
              <a:rPr lang="en-US" altLang="zh-TW" sz="2800" dirty="0" err="1">
                <a:solidFill>
                  <a:schemeClr val="bg1"/>
                </a:solidFill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</a:rPr>
              <a:t> commands 	from a file is to just make the file a </a:t>
            </a:r>
            <a:r>
              <a:rPr lang="en-US" altLang="zh-TW" sz="2800" i="1" dirty="0" err="1">
                <a:solidFill>
                  <a:schemeClr val="bg1"/>
                </a:solidFill>
              </a:rPr>
              <a:t>sed</a:t>
            </a:r>
            <a:r>
              <a:rPr lang="en-US" altLang="zh-TW" sz="2800" i="1" dirty="0">
                <a:solidFill>
                  <a:schemeClr val="bg1"/>
                </a:solidFill>
              </a:rPr>
              <a:t> script</a:t>
            </a:r>
            <a:r>
              <a:rPr lang="en-US" altLang="zh-TW" sz="2800" dirty="0">
                <a:solidFill>
                  <a:schemeClr val="bg1"/>
                </a:solidFill>
              </a:rPr>
              <a:t>, as 	the next slide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37550109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>
                <a:solidFill>
                  <a:srgbClr val="333399"/>
                </a:solidFill>
              </a:rPr>
              <a:t>Useful </a:t>
            </a:r>
            <a:r>
              <a:rPr lang="en-US" altLang="zh-TW" sz="6600" b="0" ker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>
                <a:solidFill>
                  <a:srgbClr val="333399"/>
                </a:solidFill>
              </a:rPr>
              <a:t> Command-line Flags</a:t>
            </a:r>
            <a:endParaRPr lang="en-US" altLang="zh-TW" sz="4800" b="0" kern="0" dirty="0">
              <a:solidFill>
                <a:srgbClr val="333399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	In most cases (</a:t>
            </a:r>
            <a:r>
              <a:rPr lang="en-US" altLang="zh-TW" sz="2800" i="1" dirty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-f</a:t>
            </a:r>
            <a:r>
              <a:rPr lang="en-US" altLang="zh-TW" sz="2800" dirty="0"/>
              <a:t>  → </a:t>
            </a:r>
            <a:r>
              <a:rPr lang="en-US" altLang="zh-TW" sz="2800" dirty="0">
                <a:solidFill>
                  <a:srgbClr val="FF0000"/>
                </a:solidFill>
              </a:rPr>
              <a:t>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922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/>
              <a:t>Each line of the input file is processed individually by your sed command</a:t>
            </a:r>
          </a:p>
          <a:p>
            <a:r>
              <a:rPr lang="en-US" altLang="zh-TW"/>
              <a:t>You specify: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pattern</a:t>
            </a:r>
            <a:r>
              <a:rPr lang="en-US" altLang="zh-TW"/>
              <a:t> that you are looking for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type of action</a:t>
            </a:r>
            <a:r>
              <a:rPr lang="en-US" altLang="zh-TW"/>
              <a:t> to perform when matched</a:t>
            </a:r>
          </a:p>
          <a:p>
            <a:pPr lvl="1"/>
            <a:r>
              <a:rPr lang="en-US" altLang="zh-TW"/>
              <a:t>The exact </a:t>
            </a:r>
            <a:r>
              <a:rPr lang="en-US" altLang="zh-TW" b="1"/>
              <a:t>details of the action</a:t>
            </a:r>
          </a:p>
          <a:p>
            <a:pPr lvl="1"/>
            <a:r>
              <a:rPr lang="en-US" altLang="zh-TW"/>
              <a:t>Some </a:t>
            </a:r>
            <a:r>
              <a:rPr lang="en-US" altLang="zh-TW" b="1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" name="Straight Arrow Connector 4"/>
          <p:cNvCxnSpPr>
            <a:cxnSpLocks noChangeShapeType="1"/>
          </p:cNvCxnSpPr>
          <p:nvPr/>
        </p:nvCxnSpPr>
        <p:spPr bwMode="auto">
          <a:xfrm flipV="1">
            <a:off x="1828800" y="5867400"/>
            <a:ext cx="609600" cy="533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Rounded Rectangular Callout 7"/>
          <p:cNvSpPr>
            <a:spLocks noChangeArrowheads="1"/>
          </p:cNvSpPr>
          <p:nvPr/>
        </p:nvSpPr>
        <p:spPr bwMode="auto">
          <a:xfrm>
            <a:off x="0" y="4293096"/>
            <a:ext cx="2555776" cy="1269504"/>
          </a:xfrm>
          <a:prstGeom prst="wedgeRoundRectCallout">
            <a:avLst>
              <a:gd name="adj1" fmla="val 18968"/>
              <a:gd name="adj2" fmla="val 107622"/>
              <a:gd name="adj3" fmla="val 16667"/>
            </a:avLst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>
                <a:solidFill>
                  <a:srgbClr val="000000"/>
                </a:solidFill>
              </a:rPr>
              <a:t>There are also flags that could have gone here.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85800" y="0"/>
            <a:ext cx="7696200" cy="41105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4400" dirty="0">
                <a:solidFill>
                  <a:srgbClr val="0033CC"/>
                </a:solidFill>
                <a:latin typeface="Arial" panose="020B0604020202020204" pitchFamily="34" charset="0"/>
              </a:rPr>
              <a:t>For the Following Slides…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Arial" panose="020B0604020202020204" pitchFamily="34" charset="0"/>
              </a:rPr>
              <a:t>Let us assume a file called </a:t>
            </a:r>
            <a:r>
              <a:rPr lang="en-US" altLang="zh-TW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aab_cab_c</a:t>
            </a:r>
            <a:r>
              <a:rPr lang="en-US" altLang="zh-TW" sz="32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endParaRPr lang="en-US" altLang="zh-TW" sz="3200" dirty="0">
              <a:solidFill>
                <a:srgbClr val="000000"/>
              </a:solidFill>
            </a:endParaRPr>
          </a:p>
          <a:p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sz="3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aab_cab_B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3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aab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cab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775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ourier New" pitchFamily="49" charset="0"/>
              </a:rPr>
              <a:t>  SUBSTITUTE	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s/</a:t>
            </a:r>
            <a:r>
              <a:rPr lang="en-US" altLang="zh-TW" sz="2800" b="0" i="1" kern="0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</a:t>
            </a:r>
            <a:r>
              <a:rPr lang="en-US" altLang="zh-TW" sz="28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/[</a:t>
            </a:r>
            <a:r>
              <a:rPr lang="en-US" altLang="zh-TW" sz="2800" b="0" i="1" kern="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	</a:t>
            </a:r>
            <a:r>
              <a:rPr lang="en-US" altLang="zh-TW" sz="2400" b="0" i="1" kern="0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becomes </a:t>
            </a:r>
            <a:r>
              <a:rPr lang="en-US" altLang="zh-TW" sz="24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The available </a:t>
            </a:r>
            <a:r>
              <a:rPr lang="en-US" altLang="zh-TW" sz="2400" b="0" kern="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0033CC"/>
                </a:solidFill>
                <a:latin typeface="Arial Unicode MS" pitchFamily="34" charset="-128"/>
              </a:rPr>
              <a:t>g</a:t>
            </a:r>
            <a:r>
              <a:rPr lang="en-US" altLang="zh-TW" sz="2400" b="0" kern="0" dirty="0">
                <a:solidFill>
                  <a:srgbClr val="B3B3B3"/>
                </a:solidFill>
                <a:latin typeface="Arial Unicode MS" pitchFamily="34" charset="-128"/>
              </a:rPr>
              <a:t>   	Replace all instances of /</a:t>
            </a:r>
            <a:r>
              <a:rPr lang="en-US" altLang="zh-TW" sz="2400" b="0" i="1" kern="0" dirty="0">
                <a:solidFill>
                  <a:srgbClr val="B3B3B3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>
                <a:solidFill>
                  <a:srgbClr val="B3B3B3"/>
                </a:solidFill>
                <a:latin typeface="Arial Unicode MS" pitchFamily="34" charset="-128"/>
              </a:rPr>
              <a:t>/, not just the first on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0033CC"/>
                </a:solidFill>
                <a:latin typeface="Arial Unicode MS" pitchFamily="34" charset="-128"/>
              </a:rPr>
              <a:t>#n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	Replace only the </a:t>
            </a:r>
            <a:r>
              <a:rPr lang="en-US" altLang="zh-TW" sz="2400" b="0" i="1" kern="0" dirty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0033CC"/>
                </a:solidFill>
                <a:latin typeface="Arial Unicode MS" pitchFamily="34" charset="-128"/>
              </a:rPr>
              <a:t>p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  	Print the line if a successful substitution is done. If a /g flag </a:t>
            </a:r>
            <a:b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3574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ourier New" pitchFamily="49" charset="0"/>
              </a:rPr>
              <a:t>  SUBSTITUTE	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s/</a:t>
            </a:r>
            <a:r>
              <a:rPr lang="en-US" altLang="zh-TW" sz="2800" b="0" i="1" kern="0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</a:t>
            </a:r>
            <a:r>
              <a:rPr lang="en-US" altLang="zh-TW" sz="28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/[</a:t>
            </a:r>
            <a:r>
              <a:rPr lang="en-US" altLang="zh-TW" sz="2800" b="0" i="1" kern="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	</a:t>
            </a:r>
            <a:r>
              <a:rPr lang="en-US" altLang="zh-TW" sz="2400" b="0" i="1" kern="0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becomes </a:t>
            </a:r>
            <a:r>
              <a:rPr lang="en-US" altLang="zh-TW" sz="24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The available </a:t>
            </a:r>
            <a:r>
              <a:rPr lang="en-US" altLang="zh-TW" sz="2400" b="0" kern="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2494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>
                <a:latin typeface="Courier New" pitchFamily="49" charset="0"/>
              </a:rPr>
              <a:t>SUBSTITUTE	</a:t>
            </a:r>
            <a:r>
              <a:rPr lang="en-US" altLang="zh-TW" sz="2000" dirty="0">
                <a:latin typeface="Arial Unicode MS" pitchFamily="34" charset="-128"/>
              </a:rPr>
              <a:t>s/</a:t>
            </a:r>
            <a:r>
              <a:rPr lang="en-US" altLang="zh-TW" sz="2000" i="1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>
                <a:latin typeface="Arial Unicode MS" pitchFamily="34" charset="-128"/>
              </a:rPr>
              <a:t>/</a:t>
            </a:r>
            <a:r>
              <a:rPr lang="en-US" altLang="zh-TW" sz="2000" i="1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>
                <a:latin typeface="Arial Unicode MS" pitchFamily="34" charset="-128"/>
              </a:rPr>
              <a:t>/[</a:t>
            </a:r>
            <a:r>
              <a:rPr lang="en-US" altLang="zh-TW" sz="2000" i="1" dirty="0">
                <a:latin typeface="Arial Unicode MS" pitchFamily="34" charset="-128"/>
              </a:rPr>
              <a:t>f</a:t>
            </a:r>
            <a:r>
              <a:rPr lang="en-US" altLang="zh-TW" sz="2000" i="1" dirty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i="1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>
                <a:latin typeface="Arial Unicode MS" pitchFamily="34" charset="-128"/>
              </a:rPr>
              <a:t> </a:t>
            </a:r>
            <a:r>
              <a:rPr lang="en-US" altLang="zh-TW" sz="1800" dirty="0">
                <a:latin typeface="Arial Unicode MS" pitchFamily="34" charset="-128"/>
              </a:rPr>
              <a:t> becomes </a:t>
            </a:r>
            <a:r>
              <a:rPr lang="en-US" altLang="zh-TW" sz="1800" i="1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>
                <a:latin typeface="Arial Unicode MS" pitchFamily="34" charset="-128"/>
              </a:rPr>
              <a:t>The following </a:t>
            </a:r>
            <a:r>
              <a:rPr lang="en-US" altLang="zh-TW" sz="180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b="1" i="1" dirty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i="1" dirty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1800" i="1" baseline="-25000" dirty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i="1" dirty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/ on the line.</a:t>
            </a:r>
            <a:endParaRPr lang="en-US" altLang="zh-TW" sz="1800" b="1" dirty="0">
              <a:solidFill>
                <a:srgbClr val="BFBFBF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If a /g flag allows several 	substitutions to be done, only the result after the final substitution is printed.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>
                <a:latin typeface="Arial Unicode MS" pitchFamily="34" charset="-128"/>
              </a:rPr>
              <a:t>						</a:t>
            </a:r>
            <a:r>
              <a:rPr lang="en-US" altLang="zh-TW" sz="900" b="1" dirty="0">
                <a:latin typeface="Arial Unicode MS" pitchFamily="34" charset="-128"/>
              </a:rPr>
              <a:t>	 </a:t>
            </a:r>
            <a:endParaRPr lang="en-US" altLang="zh-TW" sz="9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b="1" dirty="0">
                <a:solidFill>
                  <a:srgbClr val="0033CC"/>
                </a:solidFill>
                <a:latin typeface="Arial Unicode MS" pitchFamily="34" charset="-128"/>
              </a:rPr>
              <a:t>/g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%</a:t>
            </a:r>
            <a:r>
              <a:rPr lang="en-US" altLang="zh-TW" sz="1000" b="1" dirty="0">
                <a:latin typeface="Courier New" pitchFamily="49" charset="0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cat </a:t>
            </a:r>
            <a:r>
              <a:rPr lang="en-US" altLang="zh-TW" sz="2000" b="1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| </a:t>
            </a:r>
            <a:r>
              <a:rPr lang="en-US" altLang="zh-TW" sz="2000" b="1" dirty="0" err="1">
                <a:latin typeface="Courier New" pitchFamily="49" charset="0"/>
              </a:rPr>
              <a:t>sed</a:t>
            </a:r>
            <a:r>
              <a:rPr lang="en-US" altLang="zh-TW" sz="2000" b="1" dirty="0">
                <a:latin typeface="Courier New" pitchFamily="49" charset="0"/>
              </a:rPr>
              <a:t> 's/[</a:t>
            </a:r>
            <a:r>
              <a:rPr lang="en-US" altLang="zh-TW" sz="2000" b="1" dirty="0" err="1">
                <a:latin typeface="Courier New" pitchFamily="49" charset="0"/>
              </a:rPr>
              <a:t>ab</a:t>
            </a:r>
            <a:r>
              <a:rPr lang="en-US" altLang="zh-TW" sz="2000" b="1" dirty="0">
                <a:latin typeface="Courier New" pitchFamily="49" charset="0"/>
              </a:rPr>
              <a:t>]/X/g'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XXX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</a:t>
            </a:r>
            <a:r>
              <a:rPr lang="en-US" altLang="zh-TW" sz="2000" b="1" dirty="0" err="1">
                <a:latin typeface="Courier New" pitchFamily="49" charset="0"/>
              </a:rPr>
              <a:t>cXX</a:t>
            </a:r>
            <a:endParaRPr lang="en-US" altLang="zh-TW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B</a:t>
            </a:r>
            <a:endParaRPr lang="en-US" altLang="zh-TW" sz="1800" b="1" dirty="0"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-228600"/>
            <a:ext cx="85344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ourier New" pitchFamily="49" charset="0"/>
              </a:rPr>
              <a:t>  SUBSTITUTE	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s/</a:t>
            </a:r>
            <a:r>
              <a:rPr lang="en-US" altLang="zh-TW" sz="2800" b="0" i="1" kern="0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</a:t>
            </a:r>
            <a:r>
              <a:rPr lang="en-US" altLang="zh-TW" sz="28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/[</a:t>
            </a:r>
            <a:r>
              <a:rPr lang="en-US" altLang="zh-TW" sz="2800" b="0" i="1" kern="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	</a:t>
            </a:r>
            <a:r>
              <a:rPr lang="en-US" altLang="zh-TW" sz="2400" b="0" i="1" kern="0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becomes </a:t>
            </a:r>
            <a:r>
              <a:rPr lang="en-US" altLang="zh-TW" sz="24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The available </a:t>
            </a:r>
            <a:r>
              <a:rPr lang="en-US" altLang="zh-TW" sz="2400" b="0" kern="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64177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>
                <a:latin typeface="Courier New" pitchFamily="49" charset="0"/>
              </a:rPr>
              <a:t>SUBSTITUTE	</a:t>
            </a:r>
            <a:r>
              <a:rPr lang="en-US" altLang="zh-TW" sz="2000" dirty="0">
                <a:latin typeface="Arial Unicode MS" pitchFamily="34" charset="-128"/>
              </a:rPr>
              <a:t>s/</a:t>
            </a:r>
            <a:r>
              <a:rPr lang="en-US" altLang="zh-TW" sz="2000" i="1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>
                <a:latin typeface="Arial Unicode MS" pitchFamily="34" charset="-128"/>
              </a:rPr>
              <a:t>/</a:t>
            </a:r>
            <a:r>
              <a:rPr lang="en-US" altLang="zh-TW" sz="2000" i="1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>
                <a:latin typeface="Arial Unicode MS" pitchFamily="34" charset="-128"/>
              </a:rPr>
              <a:t>/[</a:t>
            </a:r>
            <a:r>
              <a:rPr lang="en-US" altLang="zh-TW" sz="2000" i="1" dirty="0">
                <a:latin typeface="Arial Unicode MS" pitchFamily="34" charset="-128"/>
              </a:rPr>
              <a:t>f</a:t>
            </a:r>
            <a:r>
              <a:rPr lang="en-US" altLang="zh-TW" sz="2000" i="1" dirty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i="1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>
                <a:latin typeface="Arial Unicode MS" pitchFamily="34" charset="-128"/>
              </a:rPr>
              <a:t> </a:t>
            </a:r>
            <a:r>
              <a:rPr lang="en-US" altLang="zh-TW" sz="1800" dirty="0">
                <a:latin typeface="Arial Unicode MS" pitchFamily="34" charset="-128"/>
              </a:rPr>
              <a:t> becomes </a:t>
            </a:r>
            <a:r>
              <a:rPr lang="en-US" altLang="zh-TW" sz="1800" i="1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>
                <a:latin typeface="Arial Unicode MS" pitchFamily="34" charset="-128"/>
              </a:rPr>
              <a:t>The following </a:t>
            </a:r>
            <a:r>
              <a:rPr lang="en-US" altLang="zh-TW" sz="180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i="1" dirty="0">
                <a:solidFill>
                  <a:srgbClr val="BFBFBF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b="1" i="1" dirty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altLang="zh-TW" sz="1800" b="1" i="1" baseline="-25000" dirty="0">
                <a:solidFill>
                  <a:srgbClr val="FF0000"/>
                </a:solidFill>
                <a:latin typeface="Arial Unicode MS" pitchFamily="34" charset="-128"/>
              </a:rPr>
              <a:t>th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b="1" i="1" dirty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/ on the line.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If a /g flag allows several 	substitutions to be done, only the result after the final substitution is printed.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>
                <a:latin typeface="Arial Unicode MS" pitchFamily="34" charset="-128"/>
              </a:rPr>
              <a:t>						</a:t>
            </a:r>
            <a:r>
              <a:rPr lang="en-US" altLang="zh-TW" sz="900" b="1" dirty="0">
                <a:latin typeface="Arial Unicode MS" pitchFamily="34" charset="-128"/>
              </a:rPr>
              <a:t>	 </a:t>
            </a:r>
            <a:endParaRPr lang="en-US" altLang="zh-TW" sz="9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b="1" dirty="0">
                <a:solidFill>
                  <a:srgbClr val="0033CC"/>
                </a:solidFill>
                <a:latin typeface="Arial Unicode MS" pitchFamily="34" charset="-128"/>
              </a:rPr>
              <a:t>/#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%</a:t>
            </a:r>
            <a:r>
              <a:rPr lang="en-US" altLang="zh-TW" sz="1000" b="1" dirty="0">
                <a:latin typeface="Courier New" pitchFamily="49" charset="0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cat </a:t>
            </a:r>
            <a:r>
              <a:rPr lang="en-US" altLang="zh-TW" sz="2000" b="1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| </a:t>
            </a:r>
            <a:r>
              <a:rPr lang="en-US" altLang="zh-TW" sz="2000" b="1" dirty="0" err="1">
                <a:latin typeface="Courier New" pitchFamily="49" charset="0"/>
              </a:rPr>
              <a:t>sed</a:t>
            </a:r>
            <a:r>
              <a:rPr lang="en-US" altLang="zh-TW" sz="2000" b="1" dirty="0">
                <a:latin typeface="Courier New" pitchFamily="49" charset="0"/>
              </a:rPr>
              <a:t> 's/[</a:t>
            </a:r>
            <a:r>
              <a:rPr lang="en-US" altLang="zh-TW" sz="2000" b="1" dirty="0" err="1">
                <a:latin typeface="Courier New" pitchFamily="49" charset="0"/>
              </a:rPr>
              <a:t>ab</a:t>
            </a:r>
            <a:r>
              <a:rPr lang="en-US" altLang="zh-TW" sz="2000" b="1" dirty="0">
                <a:latin typeface="Courier New" pitchFamily="49" charset="0"/>
              </a:rPr>
              <a:t>]/X/3'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</a:t>
            </a:r>
            <a:r>
              <a:rPr lang="en-US" altLang="zh-TW" sz="2000" b="1" dirty="0" err="1">
                <a:latin typeface="Courier New" pitchFamily="49" charset="0"/>
              </a:rPr>
              <a:t>aaX</a:t>
            </a:r>
            <a:endParaRPr lang="en-US" altLang="zh-TW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cab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B</a:t>
            </a:r>
            <a:endParaRPr lang="en-US" altLang="zh-TW" sz="1800" b="1" dirty="0">
              <a:latin typeface="Courier New" pitchFamily="49" charset="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4038600" y="3962400"/>
            <a:ext cx="3429000" cy="685800"/>
          </a:xfrm>
          <a:prstGeom prst="wedgeRoundRectCallout">
            <a:avLst>
              <a:gd name="adj1" fmla="val -141787"/>
              <a:gd name="adj2" fmla="val 2139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here?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962400" y="6019800"/>
            <a:ext cx="3429000" cy="685800"/>
          </a:xfrm>
          <a:prstGeom prst="wedgeRoundRectCallout">
            <a:avLst>
              <a:gd name="adj1" fmla="val -137523"/>
              <a:gd name="adj2" fmla="val -3675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not here?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ourier New" pitchFamily="49" charset="0"/>
              </a:rPr>
              <a:t>  SUBSTITUTE	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s/</a:t>
            </a:r>
            <a:r>
              <a:rPr lang="en-US" altLang="zh-TW" sz="2800" b="0" i="1" kern="0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</a:t>
            </a:r>
            <a:r>
              <a:rPr lang="en-US" altLang="zh-TW" sz="28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/[</a:t>
            </a:r>
            <a:r>
              <a:rPr lang="en-US" altLang="zh-TW" sz="2800" b="0" i="1" kern="0" dirty="0">
                <a:solidFill>
                  <a:srgbClr val="000000"/>
                </a:solidFill>
                <a:latin typeface="Arial Unicode MS" pitchFamily="34" charset="-128"/>
              </a:rPr>
              <a:t>f</a:t>
            </a:r>
            <a:r>
              <a:rPr lang="en-US" altLang="zh-TW" sz="2800" b="0" i="1" kern="0" dirty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	</a:t>
            </a:r>
            <a:r>
              <a:rPr lang="en-US" altLang="zh-TW" sz="2400" b="0" i="1" kern="0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becomes </a:t>
            </a:r>
            <a:r>
              <a:rPr lang="en-US" altLang="zh-TW" sz="24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The available </a:t>
            </a:r>
            <a:r>
              <a:rPr lang="en-US" altLang="zh-TW" sz="2400" b="0" kern="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B3B3B3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>
                <a:solidFill>
                  <a:srgbClr val="B3B3B3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>
                <a:solidFill>
                  <a:srgbClr val="B3B3B3"/>
                </a:solidFill>
                <a:latin typeface="Arial Unicode MS" pitchFamily="34" charset="-128"/>
              </a:rPr>
              <a:t>/, not just the first on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>
                <a:solidFill>
                  <a:srgbClr val="C00000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>
                <a:solidFill>
                  <a:srgbClr val="C00000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443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ourier New" pitchFamily="49" charset="0"/>
              </a:rPr>
              <a:t>  SUBSTITUTE	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s/</a:t>
            </a:r>
            <a:r>
              <a:rPr lang="en-US" altLang="zh-TW" sz="2800" b="0" i="1" kern="0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</a:t>
            </a:r>
            <a:r>
              <a:rPr lang="en-US" altLang="zh-TW" sz="28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/[</a:t>
            </a:r>
            <a:r>
              <a:rPr lang="en-US" altLang="zh-TW" sz="2800" b="0" i="1" kern="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>
                <a:solidFill>
                  <a:srgbClr val="000000"/>
                </a:solidFill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	</a:t>
            </a:r>
            <a:r>
              <a:rPr lang="en-US" altLang="zh-TW" sz="2400" b="0" i="1" kern="0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becomes </a:t>
            </a:r>
            <a:r>
              <a:rPr lang="en-US" altLang="zh-TW" sz="2400" b="0" i="1" kern="0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The available </a:t>
            </a:r>
            <a:r>
              <a:rPr lang="en-US" altLang="zh-TW" sz="2400" b="0" kern="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>
                <a:solidFill>
                  <a:srgbClr val="000000"/>
                </a:solidFill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>
                <a:solidFill>
                  <a:srgbClr val="FFFFFF">
                    <a:lumMod val="75000"/>
                  </a:srgbClr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>
                <a:solidFill>
                  <a:srgbClr val="FFFFFF">
                    <a:lumMod val="75000"/>
                  </a:srgbClr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>
                <a:solidFill>
                  <a:srgbClr val="FFFFFF">
                    <a:lumMod val="75000"/>
                  </a:srgbClr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</a:br>
            <a:r>
              <a:rPr lang="en-US" altLang="zh-TW" sz="2400" b="0" kern="0" dirty="0">
                <a:solidFill>
                  <a:srgbClr val="C00000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kern="0" dirty="0">
              <a:solidFill>
                <a:srgbClr val="C00000"/>
              </a:solidFill>
              <a:latin typeface="Arial Unicode MS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505200"/>
            <a:ext cx="8915400" cy="495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Arial Unicode MS" pitchFamily="34" charset="-128"/>
              </a:rPr>
              <a:t>Example for 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>
                <a:solidFill>
                  <a:srgbClr val="000000"/>
                </a:solidFill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cXb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cXb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33CC"/>
                </a:solidFill>
                <a:latin typeface="Courier New" pitchFamily="49" charset="0"/>
              </a:rPr>
              <a:t>Huh?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0035 -0.29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1999"/>
            <a:ext cx="8839200" cy="2057401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</a:t>
            </a:r>
            <a:r>
              <a:rPr lang="en-US" altLang="zh-TW" sz="2400" dirty="0">
                <a:solidFill>
                  <a:srgbClr val="FF0000"/>
                </a:solidFill>
              </a:rPr>
              <a:t> 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40590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0" y="1466850"/>
            <a:ext cx="8915400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Arial Unicode MS" pitchFamily="34" charset="-128"/>
              </a:rPr>
              <a:t>Example for 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>
                <a:solidFill>
                  <a:srgbClr val="000000"/>
                </a:solidFill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cXb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</a:rPr>
              <a:t>cXb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</a:rPr>
              <a:t>	B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2" name="Rectangle 3"/>
          <p:cNvSpPr txBox="1">
            <a:spLocks noChangeArrowheads="1"/>
          </p:cNvSpPr>
          <p:nvPr/>
        </p:nvSpPr>
        <p:spPr bwMode="auto">
          <a:xfrm>
            <a:off x="0" y="4876800"/>
            <a:ext cx="89154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600">
                <a:solidFill>
                  <a:srgbClr val="000000"/>
                </a:solidFill>
                <a:latin typeface="Arial Unicode MS" pitchFamily="34" charset="-128"/>
              </a:rPr>
              <a:t>					 </a:t>
            </a:r>
            <a:endParaRPr lang="en-US" altLang="zh-TW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000000"/>
                </a:solidFill>
                <a:latin typeface="Courier New" pitchFamily="49" charset="0"/>
              </a:rPr>
              <a:t>Huh?  Well, you usually use the /p flag with the </a:t>
            </a:r>
            <a:r>
              <a:rPr lang="en-US" altLang="zh-TW" sz="2000">
                <a:solidFill>
                  <a:srgbClr val="0033CC"/>
                </a:solidFill>
                <a:latin typeface="Courier New" pitchFamily="49" charset="0"/>
              </a:rPr>
              <a:t>output suppression flag, –n</a:t>
            </a:r>
            <a:r>
              <a:rPr lang="en-US" altLang="zh-TW" sz="200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altLang="zh-TW" sz="9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</a:rPr>
              <a:t>cat aab_cab_B</a:t>
            </a:r>
            <a:r>
              <a:rPr lang="en-US" altLang="zh-TW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</a:rPr>
              <a:t>| sed –n 's/[ab]/X/p'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</a:rPr>
              <a:t>	Xab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</a:rPr>
              <a:t>	cXb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three common substitute flags </a:t>
            </a:r>
          </a:p>
        </p:txBody>
      </p:sp>
    </p:spTree>
    <p:extLst>
      <p:ext uri="{BB962C8B-B14F-4D97-AF65-F5344CB8AC3E}">
        <p14:creationId xmlns:p14="http://schemas.microsoft.com/office/powerpoint/2010/main" val="8999657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-n and /p sed flags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If you just want to print the lines that match, combine /p with -n: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's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ten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ten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7615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&amp; symbol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's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ten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3600" spc="-250" dirty="0">
                <a:solidFill>
                  <a:schemeClr val="bg1"/>
                </a:solidFill>
                <a:latin typeface="High Tower Text" pitchFamily="18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923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&amp; symbol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dirty="0">
                <a:solidFill>
                  <a:schemeClr val="bg1"/>
                </a:solidFill>
              </a:rPr>
              <a:t>0-9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dirty="0">
                <a:solidFill>
                  <a:schemeClr val="bg1"/>
                </a:solidFill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Based on the above example, we can see that </a:t>
            </a:r>
            <a:r>
              <a:rPr lang="en-US" altLang="zh-TW" sz="2600" dirty="0" err="1"/>
              <a:t>sed</a:t>
            </a:r>
            <a:r>
              <a:rPr lang="en-US" altLang="zh-TW" sz="2600" dirty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41236909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Such patterns represent NDFAs (Nondeterministic 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zh-TW" altLang="en-US" sz="2400" dirty="0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066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1981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>
              <a:solidFill>
                <a:srgbClr val="000000"/>
              </a:solidFill>
            </a:endParaRPr>
          </a:p>
        </p:txBody>
      </p:sp>
      <p:cxnSp>
        <p:nvCxnSpPr>
          <p:cNvPr id="25606" name="Straight Arrow Connector 6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1524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600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>
              <a:solidFill>
                <a:srgbClr val="000000"/>
              </a:solidFill>
            </a:endParaRPr>
          </a:p>
        </p:txBody>
      </p:sp>
      <p:cxnSp>
        <p:nvCxnSpPr>
          <p:cNvPr id="25609" name="Straight Arrow Connector 10"/>
          <p:cNvCxnSpPr>
            <a:cxnSpLocks noChangeShapeType="1"/>
            <a:endCxn id="25608" idx="2"/>
          </p:cNvCxnSpPr>
          <p:nvPr/>
        </p:nvCxnSpPr>
        <p:spPr bwMode="auto">
          <a:xfrm>
            <a:off x="2438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>
              <a:solidFill>
                <a:srgbClr val="000000"/>
              </a:solidFill>
            </a:endParaRPr>
          </a:p>
        </p:txBody>
      </p:sp>
      <p:cxnSp>
        <p:nvCxnSpPr>
          <p:cNvPr id="25612" name="Straight Arrow Connector 13"/>
          <p:cNvCxnSpPr>
            <a:cxnSpLocks noChangeShapeType="1"/>
            <a:endCxn id="25611" idx="2"/>
          </p:cNvCxnSpPr>
          <p:nvPr/>
        </p:nvCxnSpPr>
        <p:spPr bwMode="auto">
          <a:xfrm>
            <a:off x="33528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34290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>
              <a:solidFill>
                <a:srgbClr val="000000"/>
              </a:solidFill>
            </a:endParaRPr>
          </a:p>
        </p:txBody>
      </p:sp>
      <p:cxnSp>
        <p:nvCxnSpPr>
          <p:cNvPr id="25615" name="Straight Arrow Connector 16"/>
          <p:cNvCxnSpPr>
            <a:cxnSpLocks noChangeShapeType="1"/>
            <a:endCxn id="25614" idx="2"/>
          </p:cNvCxnSpPr>
          <p:nvPr/>
        </p:nvCxnSpPr>
        <p:spPr bwMode="auto">
          <a:xfrm>
            <a:off x="42672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5617" name="Oval 18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>
              <a:solidFill>
                <a:srgbClr val="000000"/>
              </a:solidFill>
            </a:endParaRPr>
          </a:p>
        </p:txBody>
      </p:sp>
      <p:cxnSp>
        <p:nvCxnSpPr>
          <p:cNvPr id="25618" name="Straight Arrow Connector 19"/>
          <p:cNvCxnSpPr>
            <a:cxnSpLocks noChangeShapeType="1"/>
            <a:endCxn id="25617" idx="2"/>
          </p:cNvCxnSpPr>
          <p:nvPr/>
        </p:nvCxnSpPr>
        <p:spPr bwMode="auto">
          <a:xfrm>
            <a:off x="51816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52578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>
              <a:solidFill>
                <a:srgbClr val="000000"/>
              </a:solidFill>
            </a:endParaRPr>
          </a:p>
        </p:txBody>
      </p:sp>
      <p:cxnSp>
        <p:nvCxnSpPr>
          <p:cNvPr id="25621" name="Straight Arrow Connector 22"/>
          <p:cNvCxnSpPr>
            <a:cxnSpLocks noChangeShapeType="1"/>
            <a:endCxn id="25620" idx="2"/>
          </p:cNvCxnSpPr>
          <p:nvPr/>
        </p:nvCxnSpPr>
        <p:spPr bwMode="auto">
          <a:xfrm>
            <a:off x="6096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>
              <a:solidFill>
                <a:srgbClr val="000000"/>
              </a:solidFill>
            </a:endParaRPr>
          </a:p>
        </p:txBody>
      </p:sp>
      <p:cxnSp>
        <p:nvCxnSpPr>
          <p:cNvPr id="25624" name="Straight Arrow Connector 25"/>
          <p:cNvCxnSpPr>
            <a:cxnSpLocks noChangeShapeType="1"/>
            <a:endCxn id="25623" idx="2"/>
          </p:cNvCxnSpPr>
          <p:nvPr/>
        </p:nvCxnSpPr>
        <p:spPr bwMode="auto">
          <a:xfrm>
            <a:off x="7010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7086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5626" name="Oval 27"/>
          <p:cNvSpPr>
            <a:spLocks noChangeArrowheads="1"/>
          </p:cNvSpPr>
          <p:nvPr/>
        </p:nvSpPr>
        <p:spPr bwMode="auto">
          <a:xfrm>
            <a:off x="7391400" y="3276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397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Such patterns represent NDFAs (Nondeterministic 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But replacements are </a:t>
            </a:r>
            <a:r>
              <a:rPr lang="en-US" altLang="zh-TW" b="1" u="sng" dirty="0"/>
              <a:t>strings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/>
              <a:t>		“running”</a:t>
            </a:r>
          </a:p>
          <a:p>
            <a:pPr>
              <a:buFontTx/>
              <a:buNone/>
            </a:pPr>
            <a:endParaRPr lang="zh-TW" altLang="en-US" sz="1800" dirty="0"/>
          </a:p>
        </p:txBody>
      </p:sp>
      <p:grpSp>
        <p:nvGrpSpPr>
          <p:cNvPr id="26628" name="Group 26"/>
          <p:cNvGrpSpPr>
            <a:grpSpLocks/>
          </p:cNvGrpSpPr>
          <p:nvPr/>
        </p:nvGrpSpPr>
        <p:grpSpPr bwMode="auto"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6629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6631" name="Straight Arrow Connector 6"/>
            <p:cNvCxnSpPr>
              <a:cxnSpLocks noChangeShapeType="1"/>
              <a:stCxn id="26629" idx="6"/>
              <a:endCxn id="26630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6634" name="Straight Arrow Connector 10"/>
            <p:cNvCxnSpPr>
              <a:cxnSpLocks noChangeShapeType="1"/>
              <a:endCxn id="26633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6637" name="Straight Arrow Connector 13"/>
            <p:cNvCxnSpPr>
              <a:cxnSpLocks noChangeShapeType="1"/>
              <a:endCxn id="26636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6640" name="Straight Arrow Connector 16"/>
            <p:cNvCxnSpPr>
              <a:cxnSpLocks noChangeShapeType="1"/>
              <a:endCxn id="26639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6642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6643" name="Straight Arrow Connector 19"/>
            <p:cNvCxnSpPr>
              <a:cxnSpLocks noChangeShapeType="1"/>
              <a:endCxn id="26642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6646" name="Straight Arrow Connector 22"/>
            <p:cNvCxnSpPr>
              <a:cxnSpLocks noChangeShapeType="1"/>
              <a:endCxn id="26645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6649" name="Straight Arrow Connector 25"/>
            <p:cNvCxnSpPr>
              <a:cxnSpLocks noChangeShapeType="1"/>
              <a:endCxn id="26648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6651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71049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Such patterns represent NDFAs (Nondeterministic 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But replacements are </a:t>
            </a:r>
            <a:r>
              <a:rPr lang="en-US" altLang="zh-TW" b="1" u="sng" dirty="0"/>
              <a:t>strings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/>
              <a:t>		“running”</a:t>
            </a:r>
          </a:p>
          <a:p>
            <a:pPr>
              <a:buFontTx/>
              <a:buNone/>
            </a:pPr>
            <a:endParaRPr lang="en-US" altLang="zh-TW" sz="1800" dirty="0"/>
          </a:p>
          <a:p>
            <a:pPr>
              <a:buFontTx/>
              <a:buNone/>
            </a:pPr>
            <a:r>
              <a:rPr lang="en-US" altLang="zh-TW" sz="2800" dirty="0"/>
              <a:t>So a problem arises when you need to keep the pattern.</a:t>
            </a:r>
          </a:p>
          <a:p>
            <a:pPr>
              <a:buFontTx/>
              <a:buNone/>
            </a:pPr>
            <a:r>
              <a:rPr lang="en-US" altLang="zh-TW" sz="2800" dirty="0"/>
              <a:t>A pattern can match many things, but strings are fixed.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7652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7653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7654" name="Straight Arrow Connector 6"/>
            <p:cNvCxnSpPr>
              <a:cxnSpLocks noChangeShapeType="1"/>
              <a:stCxn id="27652" idx="6"/>
              <a:endCxn id="27653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55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7657" name="Straight Arrow Connector 10"/>
            <p:cNvCxnSpPr>
              <a:cxnSpLocks noChangeShapeType="1"/>
              <a:endCxn id="27656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7659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7660" name="Straight Arrow Connector 13"/>
            <p:cNvCxnSpPr>
              <a:cxnSpLocks noChangeShapeType="1"/>
              <a:endCxn id="27659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1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7662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7663" name="Straight Arrow Connector 16"/>
            <p:cNvCxnSpPr>
              <a:cxnSpLocks noChangeShapeType="1"/>
              <a:endCxn id="27662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7665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7666" name="Straight Arrow Connector 19"/>
            <p:cNvCxnSpPr>
              <a:cxnSpLocks noChangeShapeType="1"/>
              <a:endCxn id="27665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7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7668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7669" name="Straight Arrow Connector 22"/>
            <p:cNvCxnSpPr>
              <a:cxnSpLocks noChangeShapeType="1"/>
              <a:endCxn id="27668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0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7671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7672" name="Straight Arrow Connector 25"/>
            <p:cNvCxnSpPr>
              <a:cxnSpLocks noChangeShapeType="1"/>
              <a:endCxn id="27671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3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674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229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/>
              <a:t>Let me show you what I mean when I say that there is a problem with using fixed strings…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</a:rPr>
              <a:t>    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2763271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8"/>
          <p:cNvSpPr>
            <a:spLocks noChangeArrowheads="1"/>
          </p:cNvSpPr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/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    % </a:t>
            </a:r>
            <a:r>
              <a:rPr lang="en-US" altLang="zh-TW" sz="2800" spc="100" dirty="0">
                <a:solidFill>
                  <a:schemeClr val="bg1"/>
                </a:solidFill>
              </a:rPr>
              <a:t>ech</a:t>
            </a:r>
            <a:r>
              <a:rPr lang="en-US" altLang="zh-TW" sz="2800" dirty="0">
                <a:solidFill>
                  <a:schemeClr val="bg1"/>
                </a:solidFill>
              </a:rPr>
              <a:t>o </a:t>
            </a:r>
            <a:r>
              <a:rPr lang="en-US" altLang="zh-TW" b="1" spc="-200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spc="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spc="100" dirty="0">
                <a:solidFill>
                  <a:schemeClr val="bg1"/>
                </a:solidFill>
              </a:rPr>
              <a:t>Hello</a:t>
            </a:r>
            <a:r>
              <a:rPr lang="en-US" altLang="zh-TW" sz="2800" dirty="0">
                <a:solidFill>
                  <a:schemeClr val="bg1"/>
                </a:solidFill>
              </a:rPr>
              <a:t>! %$</a:t>
            </a:r>
            <a:r>
              <a:rPr lang="en-US" altLang="zh-TW" sz="2800" spc="-200" dirty="0">
                <a:solidFill>
                  <a:schemeClr val="bg1"/>
                </a:solidFill>
              </a:rPr>
              <a:t>%</a:t>
            </a:r>
            <a:r>
              <a:rPr lang="en-US" altLang="zh-TW" b="1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2800" spc="-200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chemeClr val="bg1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chemeClr val="bg1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!</a:t>
            </a: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chemeClr val="bg1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chemeClr val="bg1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!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4100513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Note: </a:t>
            </a:r>
          </a:p>
          <a:p>
            <a:pPr>
              <a:spcBef>
                <a:spcPct val="50000"/>
              </a:spcBef>
            </a:pP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I hope that you can see here that </a:t>
            </a:r>
            <a:r>
              <a:rPr kumimoji="0" lang="en-US" altLang="zh-TW" sz="3200" dirty="0" err="1">
                <a:solidFill>
                  <a:srgbClr val="0033CC"/>
                </a:solidFill>
                <a:latin typeface="Times New Roman" pitchFamily="18" charset="0"/>
              </a:rPr>
              <a:t>sed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 always find the </a:t>
            </a:r>
            <a:r>
              <a:rPr kumimoji="0" lang="en-US" altLang="zh-TW" sz="3200" i="1" dirty="0">
                <a:solidFill>
                  <a:srgbClr val="0033CC"/>
                </a:solidFill>
                <a:latin typeface="Times New Roman" pitchFamily="18" charset="0"/>
              </a:rPr>
              <a:t>longest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 (first) matching pattern in the input. </a:t>
            </a:r>
          </a:p>
        </p:txBody>
      </p:sp>
    </p:spTree>
    <p:extLst>
      <p:ext uri="{BB962C8B-B14F-4D97-AF65-F5344CB8AC3E}">
        <p14:creationId xmlns:p14="http://schemas.microsoft.com/office/powerpoint/2010/main" val="37367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</a:rPr>
              <a:t>% </a:t>
            </a:r>
            <a:r>
              <a:rPr lang="en-US" altLang="zh-TW" sz="2800" spc="100" dirty="0">
                <a:solidFill>
                  <a:srgbClr val="7F7F7F"/>
                </a:solidFill>
              </a:rPr>
              <a:t>ech</a:t>
            </a:r>
            <a:r>
              <a:rPr lang="en-US" altLang="zh-TW" sz="2800" dirty="0">
                <a:solidFill>
                  <a:srgbClr val="7F7F7F"/>
                </a:solidFill>
              </a:rPr>
              <a:t>o </a:t>
            </a:r>
            <a:r>
              <a:rPr lang="en-US" altLang="zh-TW" b="1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spc="1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spc="100" dirty="0">
                <a:solidFill>
                  <a:srgbClr val="7F7F7F"/>
                </a:solidFill>
              </a:rPr>
              <a:t>Hello</a:t>
            </a:r>
            <a:r>
              <a:rPr lang="en-US" altLang="zh-TW" sz="2800" dirty="0">
                <a:solidFill>
                  <a:srgbClr val="7F7F7F"/>
                </a:solidFill>
              </a:rPr>
              <a:t>! %$</a:t>
            </a:r>
            <a:r>
              <a:rPr lang="en-US" altLang="zh-TW" sz="2800" spc="-200" dirty="0">
                <a:solidFill>
                  <a:srgbClr val="7F7F7F"/>
                </a:solidFill>
              </a:rPr>
              <a:t>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sed </a:t>
            </a:r>
            <a:r>
              <a:rPr lang="en-US" altLang="zh-TW" sz="2800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62504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956662" y="4715691"/>
            <a:ext cx="0" cy="3291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32399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7F7F7F"/>
                </a:solidFill>
              </a:rPr>
              <a:t>    % </a:t>
            </a:r>
            <a:r>
              <a:rPr lang="en-US" altLang="zh-TW" sz="2800" spc="100" dirty="0">
                <a:solidFill>
                  <a:srgbClr val="7F7F7F"/>
                </a:solidFill>
              </a:rPr>
              <a:t>ech</a:t>
            </a:r>
            <a:r>
              <a:rPr lang="en-US" altLang="zh-TW" sz="2800" dirty="0">
                <a:solidFill>
                  <a:srgbClr val="7F7F7F"/>
                </a:solidFill>
              </a:rPr>
              <a:t>o </a:t>
            </a:r>
            <a:r>
              <a:rPr lang="en-US" altLang="zh-TW" b="1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spc="1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spc="100" dirty="0">
                <a:solidFill>
                  <a:srgbClr val="7F7F7F"/>
                </a:solidFill>
              </a:rPr>
              <a:t>Hello</a:t>
            </a:r>
            <a:r>
              <a:rPr lang="en-US" altLang="zh-TW" sz="2800" dirty="0">
                <a:solidFill>
                  <a:srgbClr val="7F7F7F"/>
                </a:solidFill>
              </a:rPr>
              <a:t>! %$</a:t>
            </a:r>
            <a:r>
              <a:rPr lang="en-US" altLang="zh-TW" sz="2800" spc="-200" dirty="0">
                <a:solidFill>
                  <a:srgbClr val="7F7F7F"/>
                </a:solidFill>
              </a:rPr>
              <a:t>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sed </a:t>
            </a:r>
            <a:r>
              <a:rPr lang="en-US" altLang="zh-TW" sz="2800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>
              <a:solidFill>
                <a:srgbClr val="B3B3B3"/>
              </a:solidFill>
            </a:endParaRPr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 lvl="1"/>
            <a:r>
              <a:rPr lang="en-US" altLang="zh-TW" dirty="0"/>
              <a:t>What about using a replacement string of:</a:t>
            </a:r>
            <a:br>
              <a:rPr lang="en-US" altLang="zh-TW" dirty="0"/>
            </a:br>
            <a:r>
              <a:rPr lang="en-US" altLang="zh-TW" dirty="0"/>
              <a:t> “</a:t>
            </a:r>
            <a:r>
              <a:rPr lang="en-US" altLang="zh-TW" b="1" dirty="0"/>
              <a:t>I found the word Hello!”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67120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B3B3B3"/>
                </a:solidFill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</a:rPr>
              <a:t>% </a:t>
            </a:r>
            <a:r>
              <a:rPr lang="en-US" altLang="zh-TW" sz="2800" spc="100" dirty="0">
                <a:solidFill>
                  <a:srgbClr val="7F7F7F"/>
                </a:solidFill>
              </a:rPr>
              <a:t>ech</a:t>
            </a:r>
            <a:r>
              <a:rPr lang="en-US" altLang="zh-TW" sz="2800" dirty="0">
                <a:solidFill>
                  <a:srgbClr val="7F7F7F"/>
                </a:solidFill>
              </a:rPr>
              <a:t>o </a:t>
            </a:r>
            <a:r>
              <a:rPr lang="en-US" altLang="zh-TW" b="1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spc="1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spc="100" dirty="0">
                <a:solidFill>
                  <a:srgbClr val="7F7F7F"/>
                </a:solidFill>
              </a:rPr>
              <a:t>Hello</a:t>
            </a:r>
            <a:r>
              <a:rPr lang="en-US" altLang="zh-TW" sz="2800" dirty="0">
                <a:solidFill>
                  <a:srgbClr val="7F7F7F"/>
                </a:solidFill>
              </a:rPr>
              <a:t>! %$</a:t>
            </a:r>
            <a:r>
              <a:rPr lang="en-US" altLang="zh-TW" sz="2800" spc="-200" dirty="0">
                <a:solidFill>
                  <a:srgbClr val="7F7F7F"/>
                </a:solidFill>
              </a:rPr>
              <a:t>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sed </a:t>
            </a:r>
            <a:r>
              <a:rPr lang="en-US" altLang="zh-TW" sz="2800" spc="-2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foun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d a w</a:t>
            </a:r>
            <a:r>
              <a:rPr lang="en-US" altLang="zh-TW" sz="2800" spc="100" dirty="0">
                <a:solidFill>
                  <a:srgbClr val="7F7F7F"/>
                </a:solidFill>
                <a:cs typeface="Arial" pitchFamily="34" charset="0"/>
              </a:rPr>
              <a:t>ord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>
              <a:solidFill>
                <a:srgbClr val="B3B3B3"/>
              </a:solidFill>
            </a:endParaRPr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 lvl="1"/>
            <a:r>
              <a:rPr lang="en-US" altLang="zh-TW" dirty="0"/>
              <a:t>What about using a replacement string of:</a:t>
            </a:r>
            <a:br>
              <a:rPr lang="en-US" altLang="zh-TW" dirty="0"/>
            </a:br>
            <a:r>
              <a:rPr lang="en-US" altLang="zh-TW" dirty="0"/>
              <a:t> “</a:t>
            </a:r>
            <a:r>
              <a:rPr lang="en-US" altLang="zh-TW" b="1" dirty="0"/>
              <a:t>I found the word Hello!”</a:t>
            </a: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No, that won’t work, because other lines will begin with different words. They won’t all be “Hello”.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4689968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20688" y="5791200"/>
            <a:ext cx="8380800" cy="9144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867" name="Rectangle 28"/>
          <p:cNvSpPr>
            <a:spLocks noChangeArrowheads="1"/>
          </p:cNvSpPr>
          <p:nvPr/>
        </p:nvSpPr>
        <p:spPr bwMode="auto">
          <a:xfrm>
            <a:off x="457200" y="2362200"/>
            <a:ext cx="83808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6869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/>
              <a:t>The answer is that </a:t>
            </a:r>
            <a:r>
              <a:rPr lang="en-US" altLang="zh-TW" dirty="0" err="1"/>
              <a:t>sed</a:t>
            </a:r>
            <a:r>
              <a:rPr lang="en-US" altLang="zh-TW" dirty="0"/>
              <a:t> has a special symbol “</a:t>
            </a:r>
            <a:r>
              <a:rPr lang="en-US" altLang="zh-TW" dirty="0">
                <a:solidFill>
                  <a:srgbClr val="EA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dirty="0"/>
              <a:t>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    % echo </a:t>
            </a:r>
            <a:r>
              <a:rPr lang="en-US" altLang="zh-TW" b="1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BFBFBF"/>
                </a:solidFill>
              </a:rPr>
              <a:t>5Hello! %$%</a:t>
            </a:r>
            <a:r>
              <a:rPr lang="en-US" altLang="zh-TW" b="1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found the word 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FFFF00"/>
                </a:solidFill>
                <a:cs typeface="Arial" pitchFamily="34" charset="0"/>
              </a:rPr>
              <a:t>&amp;</a:t>
            </a:r>
            <a:r>
              <a:rPr lang="en-US" altLang="zh-TW" dirty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''!</a:t>
            </a:r>
            <a:r>
              <a:rPr lang="en-US" altLang="zh-TW" b="1" dirty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</a:rPr>
              <a:t>!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/>
          </a:p>
          <a:p>
            <a:r>
              <a:rPr lang="en-US" altLang="zh-TW" sz="2800" dirty="0"/>
              <a:t>The “</a:t>
            </a:r>
            <a:r>
              <a:rPr lang="en-US" altLang="zh-TW" sz="2800" dirty="0">
                <a:solidFill>
                  <a:srgbClr val="EA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sz="2800" dirty="0"/>
              <a:t>” will print whatever matched to the pattern.</a:t>
            </a:r>
          </a:p>
          <a:p>
            <a:endParaRPr lang="en-US" altLang="zh-TW" sz="800" dirty="0"/>
          </a:p>
          <a:p>
            <a:r>
              <a:rPr lang="en-US" altLang="zh-TW" sz="2800" dirty="0"/>
              <a:t>If your string need to use an </a:t>
            </a:r>
            <a:r>
              <a:rPr lang="en-US" altLang="zh-TW" sz="2800" i="1" dirty="0"/>
              <a:t>actual</a:t>
            </a:r>
            <a:r>
              <a:rPr lang="en-US" altLang="zh-TW" sz="2800" dirty="0"/>
              <a:t> &amp;, then use the backslash or quoting to fix it: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	% echo "a b c " | sed 's/[ad][^f]/I found either an a or</a:t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d </a:t>
            </a:r>
            <a:r>
              <a:rPr lang="en-US" altLang="zh-TW" sz="2800" dirty="0">
                <a:solidFill>
                  <a:srgbClr val="FFFF00"/>
                </a:solidFill>
              </a:rPr>
              <a:t>\&amp;</a:t>
            </a:r>
            <a:r>
              <a:rPr lang="en-US" altLang="zh-TW" sz="2800" dirty="0">
                <a:solidFill>
                  <a:schemeClr val="bg1"/>
                </a:solidFill>
              </a:rPr>
              <a:t> it was not followed by an f/</a:t>
            </a:r>
            <a:r>
              <a:rPr lang="en-US" altLang="zh-TW" sz="6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1196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&amp; symbol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dirty="0">
                <a:solidFill>
                  <a:schemeClr val="bg1"/>
                </a:solidFill>
              </a:rPr>
              <a:t>0-9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dirty="0">
                <a:solidFill>
                  <a:schemeClr val="bg1"/>
                </a:solidFill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Based on the above example, we can see that </a:t>
            </a:r>
            <a:r>
              <a:rPr lang="en-US" altLang="zh-TW" sz="2600" dirty="0" err="1"/>
              <a:t>sed</a:t>
            </a:r>
            <a:r>
              <a:rPr lang="en-US" altLang="zh-TW" sz="2600" dirty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19383670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\(..\) and \1, \2 symbols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If you just want to re-insert </a:t>
            </a:r>
            <a:r>
              <a:rPr lang="en-US" altLang="zh-TW" i="1" dirty="0"/>
              <a:t>part</a:t>
            </a:r>
            <a:r>
              <a:rPr lang="en-US" altLang="zh-TW" dirty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Here, the “\2” was not used in the replacement string, because the second “\(”, “\)”  pair was used for finding any number of not-p-starting words.</a:t>
            </a:r>
          </a:p>
        </p:txBody>
      </p:sp>
    </p:spTree>
    <p:extLst>
      <p:ext uri="{BB962C8B-B14F-4D97-AF65-F5344CB8AC3E}">
        <p14:creationId xmlns:p14="http://schemas.microsoft.com/office/powerpoint/2010/main" val="10584847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</a:t>
            </a:r>
            <a:r>
              <a:rPr lang="en-US" altLang="zh-TW" sz="2400" spc="40" dirty="0"/>
              <a:t> </a:t>
            </a:r>
            <a:r>
              <a:rPr lang="en-US" altLang="zh-TW" sz="2400" dirty="0"/>
              <a:t>\</a:t>
            </a:r>
            <a:r>
              <a:rPr lang="en-US" altLang="zh-TW" sz="2400" spc="100" dirty="0"/>
              <a:t>{…</a:t>
            </a:r>
            <a:r>
              <a:rPr lang="en-US" altLang="zh-TW" sz="2400" dirty="0"/>
              <a:t>\}</a:t>
            </a:r>
            <a:r>
              <a:rPr lang="en-US" altLang="zh-TW" sz="2400" spc="40" dirty="0"/>
              <a:t> </a:t>
            </a:r>
            <a:r>
              <a:rPr lang="en-US" altLang="zh-TW" sz="2400" dirty="0"/>
              <a:t>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5104800"/>
            <a:ext cx="1143000" cy="838800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5104800"/>
            <a:ext cx="685800" cy="838800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b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5104801"/>
            <a:ext cx="1143000" cy="838200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5104800"/>
            <a:ext cx="685800" cy="838800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</a:p>
          <a:p>
            <a:pPr algn="ctr"/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is also matching to the pattern. But, since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regu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already took the “g” &amp; “u”, we can’t find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grouping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Trapezoid 12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1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Yes, we can.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22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</a:t>
            </a:r>
            <a:r>
              <a:rPr lang="en-US" altLang="zh-TW" sz="2400" b="1" dirty="0">
                <a:solidFill>
                  <a:srgbClr val="00B0F0"/>
                </a:solidFill>
              </a:rPr>
              <a:t>*</a:t>
            </a:r>
            <a:r>
              <a:rPr lang="en-US" altLang="zh-TW" sz="2400" dirty="0"/>
              <a:t>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regula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rs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"\([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][b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z]\)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  <a:cs typeface="Arial" pitchFamily="34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egular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7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</a:t>
            </a:r>
            <a:r>
              <a:rPr lang="en-US" altLang="zh-TW" sz="2400" dirty="0">
                <a:solidFill>
                  <a:srgbClr val="000000"/>
                </a:solidFill>
              </a:rPr>
              <a:t>and</a:t>
            </a:r>
            <a:r>
              <a:rPr lang="en-US" altLang="zh-TW" sz="2400" spc="40" dirty="0">
                <a:solidFill>
                  <a:srgbClr val="000000"/>
                </a:solidFill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\</a:t>
            </a:r>
            <a:r>
              <a:rPr lang="en-US" altLang="zh-TW" sz="2400" spc="100" dirty="0">
                <a:solidFill>
                  <a:srgbClr val="000000"/>
                </a:solidFill>
              </a:rPr>
              <a:t>{…</a:t>
            </a:r>
            <a:r>
              <a:rPr lang="en-US" altLang="zh-TW" sz="2400" dirty="0">
                <a:solidFill>
                  <a:srgbClr val="000000"/>
                </a:solidFill>
              </a:rPr>
              <a:t>\}</a:t>
            </a:r>
            <a:r>
              <a:rPr lang="en-US" altLang="zh-TW" sz="2400" spc="40" dirty="0">
                <a:solidFill>
                  <a:srgbClr val="000000"/>
                </a:solidFill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o</a:t>
            </a:r>
            <a:r>
              <a:rPr lang="en-US" altLang="zh-TW" sz="2400" dirty="0"/>
              <a:t>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rgbClr val="0C9B4D"/>
                </a:solidFill>
              </a:rPr>
              <a:t>backreferences</a:t>
            </a:r>
            <a:r>
              <a:rPr lang="en-US" altLang="zh-TW" sz="2400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96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5815584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7346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</a:t>
            </a:r>
            <a:r>
              <a:rPr lang="en-US" altLang="zh-TW" sz="2400" dirty="0">
                <a:solidFill>
                  <a:srgbClr val="7F7F7F"/>
                </a:solidFill>
              </a:rPr>
              <a:t>expression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</a:t>
            </a:r>
            <a:r>
              <a:rPr lang="en-US" altLang="zh-TW" sz="2400" dirty="0">
                <a:solidFill>
                  <a:srgbClr val="7F7F7F"/>
                </a:solidFill>
              </a:rPr>
              <a:t>tend the reach of the “*” and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\</a:t>
            </a:r>
            <a:r>
              <a:rPr lang="en-US" altLang="zh-TW" sz="2400" spc="100" dirty="0">
                <a:solidFill>
                  <a:srgbClr val="7F7F7F"/>
                </a:solidFill>
              </a:rPr>
              <a:t>{…</a:t>
            </a:r>
            <a:r>
              <a:rPr lang="en-US" altLang="zh-TW" sz="2400" dirty="0">
                <a:solidFill>
                  <a:srgbClr val="7F7F7F"/>
                </a:solidFill>
              </a:rPr>
              <a:t>\}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F7F7F"/>
                </a:solidFill>
              </a:rPr>
              <a:t>	Another re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82733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</a:t>
            </a:r>
            <a:r>
              <a:rPr lang="en-US" altLang="zh-TW" sz="2400" dirty="0">
                <a:solidFill>
                  <a:srgbClr val="7F7F7F"/>
                </a:solidFill>
              </a:rPr>
              <a:t>and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\</a:t>
            </a:r>
            <a:r>
              <a:rPr lang="en-US" altLang="zh-TW" sz="2400" spc="100" dirty="0">
                <a:solidFill>
                  <a:srgbClr val="7F7F7F"/>
                </a:solidFill>
              </a:rPr>
              <a:t>{…</a:t>
            </a:r>
            <a:r>
              <a:rPr lang="en-US" altLang="zh-TW" sz="2400" dirty="0">
                <a:solidFill>
                  <a:srgbClr val="7F7F7F"/>
                </a:solidFill>
              </a:rPr>
              <a:t>\}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o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More</a:t>
            </a:r>
            <a:r>
              <a:rPr lang="en-US" altLang="zh-TW" dirty="0">
                <a:solidFill>
                  <a:schemeClr val="accent2"/>
                </a:solidFill>
              </a:rPr>
              <a:t> Regular Expression Syntax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860364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</a:t>
            </a:r>
            <a:r>
              <a:rPr lang="en-US" altLang="zh-TW" sz="2400" dirty="0">
                <a:solidFill>
                  <a:srgbClr val="7F7F7F"/>
                </a:solidFill>
              </a:rPr>
              <a:t>and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\</a:t>
            </a:r>
            <a:r>
              <a:rPr lang="en-US" altLang="zh-TW" sz="2400" spc="100" dirty="0">
                <a:solidFill>
                  <a:srgbClr val="7F7F7F"/>
                </a:solidFill>
              </a:rPr>
              <a:t>{…</a:t>
            </a:r>
            <a:r>
              <a:rPr lang="en-US" altLang="zh-TW" sz="2400" dirty="0">
                <a:solidFill>
                  <a:srgbClr val="7F7F7F"/>
                </a:solidFill>
              </a:rPr>
              <a:t>\}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o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51007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3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pl-PL" altLang="zh-TW" sz="2400" dirty="0">
                <a:latin typeface="Lucida Console" panose="020B0609040504020204" pitchFamily="49" charset="0"/>
              </a:rPr>
              <a:t> "\&lt;\([a-z]\)[a-z]\1\&gt;"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eye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69311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4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en-US" altLang="zh-TW" sz="2400" dirty="0">
                <a:latin typeface="Lucida Console" panose="020B060904050402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"\&lt;\([a-z]\)\([a-z]\)\2\1\&gt;"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04634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3-6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en-US" altLang="zh-TW" sz="2400" dirty="0">
                <a:latin typeface="Lucida Console" panose="020B0609040504020204" pitchFamily="49" charset="0"/>
              </a:rPr>
              <a:t> –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"\&lt;\([a-z]\)[a-z]\1\&gt;"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-e "\&lt;\([a-z]\)\([a-z]\)\2\1\&gt;"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-e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"\&lt;\([a-z]\)\([a-z]\)[a-z]\2\1\&gt;</a:t>
            </a:r>
            <a:r>
              <a:rPr lang="en-US" altLang="zh-TW" sz="2400" dirty="0">
                <a:latin typeface="Lucida Console" panose="020B0609040504020204" pitchFamily="49" charset="0"/>
              </a:rPr>
              <a:t>"\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-e "\&lt;\([a-z]\)\([a-z]\)\([a-z]\)\3\2\1\&gt;"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br>
              <a:rPr lang="en-US" altLang="zh-TW" sz="2400" dirty="0">
                <a:latin typeface="Lucida Console" panose="020B0609040504020204" pitchFamily="49" charset="0"/>
              </a:rPr>
            </a:b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eye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madam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redder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485873" y="246734"/>
            <a:ext cx="1994905" cy="529689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slides 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13-23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42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\(..\) and \1, \2 symbols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If you just want to re-insert </a:t>
            </a:r>
            <a:r>
              <a:rPr lang="en-US" altLang="zh-TW" i="1" dirty="0"/>
              <a:t>part</a:t>
            </a:r>
            <a:r>
              <a:rPr lang="en-US" altLang="zh-TW" dirty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/>
              <a:t>	Note: Here, the “\2” was not used in the replacement string, because the second “\(”, “\)”  pair was used for finding any number of not-p-starting words.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645001" y="271628"/>
            <a:ext cx="2586313" cy="921372"/>
            <a:chOff x="-645001" y="271628"/>
            <a:chExt cx="2586313" cy="921372"/>
          </a:xfrm>
        </p:grpSpPr>
        <p:sp>
          <p:nvSpPr>
            <p:cNvPr id="6" name="Trapezoid 5"/>
            <p:cNvSpPr>
              <a:spLocks noChangeAspect="1"/>
            </p:cNvSpPr>
            <p:nvPr/>
          </p:nvSpPr>
          <p:spPr bwMode="auto">
            <a:xfrm rot="18900000">
              <a:off x="-645001" y="271628"/>
              <a:ext cx="2586313" cy="75305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endPara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 rot="18900000">
              <a:off x="-203913" y="335083"/>
              <a:ext cx="1938149" cy="8579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zh-TW" sz="2400" b="0" spc="-5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ma</a:t>
              </a:r>
              <a:r>
                <a:rPr lang="en-US" altLang="zh-TW" sz="2400" b="0" spc="-20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k</a:t>
              </a:r>
              <a:r>
                <a:rPr lang="en-US" altLang="zh-TW" sz="24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e</a:t>
              </a:r>
              <a:r>
                <a:rPr lang="en-US" altLang="zh-TW" sz="2400" b="0" spc="-20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altLang="zh-TW" sz="2400" b="0" spc="-5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mo</a:t>
              </a:r>
              <a:r>
                <a:rPr lang="en-US" altLang="zh-TW" sz="24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re sense now?</a:t>
              </a:r>
              <a:endPara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  <a:p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25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Behave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?</a:t>
            </a:r>
            <a:br>
              <a:rPr lang="en-US" altLang="zh-TW" sz="3800" dirty="0"/>
            </a:br>
            <a:endParaRPr lang="en-US" altLang="zh-TW" sz="38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57200" y="23622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Behave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?</a:t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</a:t>
            </a:r>
            <a:r>
              <a:rPr lang="en-US" altLang="zh-TW" dirty="0" err="1">
                <a:solidFill>
                  <a:srgbClr val="D9D9D9"/>
                </a:solidFill>
              </a:rPr>
              <a:t>sedBasedGrep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728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 but require 2 matches</a:t>
            </a:r>
            <a:r>
              <a:rPr lang="en-US" altLang="zh-TW" sz="4000" dirty="0"/>
              <a:t>?</a:t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</a:t>
            </a:r>
            <a:r>
              <a:rPr lang="en-US" altLang="zh-TW" dirty="0" err="1">
                <a:solidFill>
                  <a:srgbClr val="D9D9D9"/>
                </a:solidFill>
              </a:rPr>
              <a:t>twoMatches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's/'$1:q'/&amp;/2p'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's/'$1:q'/&amp;/2p'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438399"/>
            <a:ext cx="8839200" cy="387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7"/>
          <p:cNvSpPr>
            <a:spLocks noChangeArrowheads="1"/>
          </p:cNvSpPr>
          <p:nvPr/>
        </p:nvSpPr>
        <p:spPr bwMode="auto">
          <a:xfrm>
            <a:off x="4419600" y="1676400"/>
            <a:ext cx="4267200" cy="1524000"/>
          </a:xfrm>
          <a:prstGeom prst="wedgeRoundRectCallout">
            <a:avLst>
              <a:gd name="adj1" fmla="val -55944"/>
              <a:gd name="adj2" fmla="val 109596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>
                <a:solidFill>
                  <a:srgbClr val="000000"/>
                </a:solidFill>
              </a:rPr>
              <a:t>Notice that there can be more than one flag.</a:t>
            </a:r>
          </a:p>
          <a:p>
            <a:r>
              <a:rPr lang="en-US" altLang="zh-TW" sz="2800" b="0" dirty="0">
                <a:solidFill>
                  <a:srgbClr val="000000"/>
                </a:solidFill>
              </a:rPr>
              <a:t>Here we have both "2" and "p".</a:t>
            </a:r>
          </a:p>
        </p:txBody>
      </p:sp>
    </p:spTree>
    <p:extLst>
      <p:ext uri="{BB962C8B-B14F-4D97-AF65-F5344CB8AC3E}">
        <p14:creationId xmlns:p14="http://schemas.microsoft.com/office/powerpoint/2010/main" val="286392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941423" y="5802957"/>
            <a:ext cx="0" cy="3291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9650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OR…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 like grep but require 2 matches</a:t>
            </a:r>
            <a:r>
              <a:rPr lang="en-US" altLang="zh-TW" sz="4000" dirty="0"/>
              <a:t>?</a:t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twoMatchesVersion2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sed -n 's/'$1:q'.*'$1:q'/&amp;/p'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sed -n 's/'$1:q'.*'$1:q'/&amp;/p'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9073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>
                <a:solidFill>
                  <a:srgbClr val="0033CC"/>
                </a:solidFill>
              </a:rPr>
              <a:t>file.c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/>
              <a:t>You can put part of the matched pattern back to the output with \1, \2, etc: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's/^\(.*\)\/\/\(.*\)/\1\#\2/'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zh-TW" sz="3000" dirty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</a:rPr>
              <a:t>Note:	</a:t>
            </a:r>
            <a:r>
              <a:rPr lang="en-US" altLang="zh-TW" sz="3000" b="0" kern="0" dirty="0">
                <a:solidFill>
                  <a:srgbClr val="FF0000"/>
                </a:solidFill>
                <a:latin typeface="Arial"/>
                <a:ea typeface="新細明體"/>
              </a:rPr>
              <a:t>You don’t have to use a “/” </a:t>
            </a: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</a:rPr>
              <a:t>to separate the 		4 parts of a substitute command. </a:t>
            </a:r>
          </a:p>
        </p:txBody>
      </p:sp>
    </p:spTree>
    <p:extLst>
      <p:ext uri="{BB962C8B-B14F-4D97-AF65-F5344CB8AC3E}">
        <p14:creationId xmlns:p14="http://schemas.microsoft.com/office/powerpoint/2010/main" val="362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Using different separators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's_//.*_&amp;: COMMENT_' &lt; </a:t>
            </a:r>
            <a:r>
              <a:rPr lang="en-US" altLang="zh-TW" sz="3000" dirty="0" err="1">
                <a:solidFill>
                  <a:srgbClr val="0033CC"/>
                </a:solidFill>
              </a:rPr>
              <a:t>file.c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/>
              <a:t>You can put part of the matched pattern back to the output with \1, \2, etc: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's_^\(.*\)//\(.*\)_\1\#\2_'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's:^\(.*\)//\(.*\):\1\#\2:'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's,^\(.*\)//\(.*\),\1\#\2,'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 ^\(.*\)//\(.*\) \1\#\2 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</a:t>
            </a:r>
            <a:r>
              <a:rPr lang="en-US" altLang="zh-TW" sz="3000" dirty="0" err="1">
                <a:solidFill>
                  <a:srgbClr val="0033CC"/>
                </a:solidFill>
              </a:rPr>
              <a:t>ss</a:t>
            </a:r>
            <a:r>
              <a:rPr lang="en-US" altLang="zh-TW" sz="3000" dirty="0">
                <a:solidFill>
                  <a:srgbClr val="0033CC"/>
                </a:solidFill>
              </a:rPr>
              <a:t>^\(.*\)//\(.*\)s\1\#\2s'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</a:rPr>
              <a:t>Note:	</a:t>
            </a:r>
            <a:r>
              <a:rPr lang="en-US" altLang="zh-TW" sz="3000" b="0" kern="0" dirty="0">
                <a:solidFill>
                  <a:srgbClr val="FF0000"/>
                </a:solidFill>
                <a:latin typeface="Arial"/>
                <a:ea typeface="新細明體"/>
              </a:rPr>
              <a:t>You don’t have to use a “/” </a:t>
            </a: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</a:rPr>
              <a:t>to separate the 		4 parts of a substitute command. </a:t>
            </a:r>
          </a:p>
        </p:txBody>
      </p:sp>
    </p:spTree>
    <p:extLst>
      <p:ext uri="{BB962C8B-B14F-4D97-AF65-F5344CB8AC3E}">
        <p14:creationId xmlns:p14="http://schemas.microsoft.com/office/powerpoint/2010/main" val="251290813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0033CC"/>
                </a:solidFill>
              </a:rPr>
              <a:t>*the\),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963488" cy="63093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br>
              <a:rPr lang="en-US" altLang="zh-TW" dirty="0"/>
            </a:br>
            <a:endParaRPr lang="en-US" altLang="zh-TW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64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To get </a:t>
            </a:r>
            <a:r>
              <a:rPr lang="en-US" altLang="zh-TW" dirty="0">
                <a:solidFill>
                  <a:srgbClr val="FF66FF"/>
                </a:solidFill>
              </a:rPr>
              <a:t>all 5 of those words</a:t>
            </a:r>
            <a:r>
              <a:rPr lang="en-US" altLang="zh-TW" dirty="0"/>
              <a:t>, the “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/>
              <a:t>” would have had to have been </a:t>
            </a:r>
            <a:r>
              <a:rPr lang="en-US" altLang="zh-TW" i="1" dirty="0"/>
              <a:t>to the left</a:t>
            </a:r>
            <a:r>
              <a:rPr lang="en-US" altLang="zh-TW" dirty="0"/>
              <a:t>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But “\([a-z]*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Since the “*” needs to be </a:t>
            </a:r>
            <a:r>
              <a:rPr lang="en-US" altLang="zh-TW" i="1" dirty="0"/>
              <a:t>both</a:t>
            </a:r>
            <a:r>
              <a:rPr lang="en-US" altLang="zh-TW" dirty="0"/>
              <a:t> to the left of the “\)” and </a:t>
            </a:r>
            <a:br>
              <a:rPr lang="en-US" altLang="zh-TW" dirty="0"/>
            </a:br>
            <a:r>
              <a:rPr lang="en-US" altLang="zh-TW" dirty="0"/>
              <a:t>to the right of it, 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 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66FF"/>
                </a:solidFill>
              </a:rPr>
              <a:t>\(\([a-z]* \)*\)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66FF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    </a:t>
            </a:r>
            <a:r>
              <a:rPr lang="en-US" altLang="zh-TW" dirty="0">
                <a:solidFill>
                  <a:srgbClr val="FF66FF"/>
                </a:solidFill>
              </a:rPr>
              <a:t>[quick brown fox jumped 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411" y="3679007"/>
            <a:ext cx="8964488" cy="762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34752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5257800" y="3048000"/>
            <a:ext cx="152400" cy="1393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15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To get </a:t>
            </a:r>
            <a:r>
              <a:rPr lang="en-US" altLang="zh-TW" dirty="0">
                <a:solidFill>
                  <a:srgbClr val="FF66FF"/>
                </a:solidFill>
              </a:rPr>
              <a:t>all 5 of those words</a:t>
            </a:r>
            <a:r>
              <a:rPr lang="en-US" altLang="zh-TW" dirty="0"/>
              <a:t>, the “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/>
              <a:t>” would have had to have been </a:t>
            </a:r>
            <a:r>
              <a:rPr lang="en-US" altLang="zh-TW" i="1" dirty="0"/>
              <a:t>to the left</a:t>
            </a:r>
            <a:r>
              <a:rPr lang="en-US" altLang="zh-TW" dirty="0"/>
              <a:t>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But “\([a-z]*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Since the “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dirty="0"/>
              <a:t>” needs to be </a:t>
            </a:r>
            <a:r>
              <a:rPr lang="en-US" altLang="zh-TW" i="1" dirty="0"/>
              <a:t>both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9900"/>
                </a:solidFill>
              </a:rPr>
              <a:t>the left of the “\)”</a:t>
            </a:r>
            <a:r>
              <a:rPr lang="en-US" altLang="zh-TW" dirty="0"/>
              <a:t> </a:t>
            </a:r>
            <a:r>
              <a:rPr lang="en-US" altLang="zh-TW" i="1" dirty="0"/>
              <a:t>and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to the right of it</a:t>
            </a:r>
            <a:r>
              <a:rPr lang="en-US" altLang="zh-TW" dirty="0"/>
              <a:t>, 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 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 cat f |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's,\(the \(\([a-z]* </a:t>
            </a:r>
            <a:r>
              <a:rPr lang="en-US" altLang="zh-TW" b="1" dirty="0">
                <a:solidFill>
                  <a:srgbClr val="FF0000"/>
                </a:solidFill>
              </a:rPr>
              <a:t>\)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b="1" dirty="0">
                <a:solidFill>
                  <a:srgbClr val="FF9900"/>
                </a:solidFill>
              </a:rPr>
              <a:t>\)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    [quick brown fox jumped over ] lazy dog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411" y="3679007"/>
            <a:ext cx="8964488" cy="173119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34752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653444" y="5562600"/>
            <a:ext cx="3137756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019800" y="5715000"/>
            <a:ext cx="68580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048000" y="5905500"/>
            <a:ext cx="2438400" cy="400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5257800" y="3048000"/>
            <a:ext cx="152400" cy="1393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05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8463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</a:t>
            </a:r>
            <a:endParaRPr kumimoji="1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653796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50273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3568" y="3214686"/>
            <a:ext cx="8305800" cy="1052514"/>
            <a:chOff x="685800" y="3214686"/>
            <a:chExt cx="8305800" cy="1052514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685800" y="3810000"/>
              <a:ext cx="8305800" cy="457200"/>
            </a:xfrm>
            <a:prstGeom prst="wedgeRoundRectCallout">
              <a:avLst>
                <a:gd name="adj1" fmla="val -41213"/>
                <a:gd name="adj2" fmla="val -13659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Only one match, because there is no space </a:t>
              </a: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here</a:t>
              </a: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, but a space is required </a:t>
              </a: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here</a:t>
              </a: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.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3638128" y="3214686"/>
              <a:ext cx="1772072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7166520" y="3214686"/>
              <a:ext cx="1291680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350520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25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8464" y="3703490"/>
            <a:ext cx="6019800" cy="1309686"/>
            <a:chOff x="685800" y="3109914"/>
            <a:chExt cx="6019800" cy="1309686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685800" y="3962400"/>
              <a:ext cx="6019800" cy="457200"/>
            </a:xfrm>
            <a:prstGeom prst="wedgeRoundRectCallout">
              <a:avLst>
                <a:gd name="adj1" fmla="val -43025"/>
                <a:gd name="adj2" fmla="val -18664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If we add a space </a:t>
              </a: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here</a:t>
              </a: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, then there are now two matches.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2733672" y="3348042"/>
              <a:ext cx="928686" cy="4524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32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But getting the matches that we wanted by changing the input is a cheat. What we actually want is to use a correct pattern.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14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'</a:t>
            </a:r>
            <a:r>
              <a: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"happy"</a:t>
            </a:r>
            <a:r>
              <a: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' | grep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153400" y="1905000"/>
            <a:ext cx="0" cy="3474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84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But getting the matches that we wanted by changing the input is a cheat. What we actually want is to use a correct pattern.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Maybe the solution is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to remove the space at the end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of the pattern, because it is that space which is preventing “the others” from matching (since there is no space after “others”).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3717032"/>
            <a:ext cx="648072" cy="2016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71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144854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gh Tower Text" panose="02040502050506030303" pitchFamily="18" charset="0"/>
              <a:ea typeface="新細明體"/>
              <a:cs typeface="+mn-cs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791"/>
              <a:gd name="adj2" fmla="val -67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But getting the matches that we wanted by changing the input is a cheat. What we actually want is to use a correct pattern.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Maybe the solution is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to remove the space at the end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of the pattern, because it is that space which is preventing “the others” from matching (since there is no space after “others”).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4496544"/>
            <a:ext cx="432048" cy="1236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2390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376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3 matches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? That doesn’t make sense – until we realize that the starting position of the 2</a:t>
            </a:r>
            <a:r>
              <a:rPr kumimoji="1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nd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and 3</a:t>
            </a:r>
            <a:r>
              <a:rPr kumimoji="1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rd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matches is actually at the end of a word (because that’s where the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previous matches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ended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39752" y="4342984"/>
            <a:ext cx="2376264" cy="1822320"/>
            <a:chOff x="2339752" y="4342984"/>
            <a:chExt cx="2376264" cy="182232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2339752" y="4342984"/>
              <a:ext cx="2160240" cy="18223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771800" y="4365104"/>
              <a:ext cx="1944216" cy="1800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626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3 matches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? That doesn’t make sense – until we realize that the starting position of the 2</a:t>
            </a:r>
            <a:r>
              <a:rPr kumimoji="1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nd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and 3</a:t>
            </a:r>
            <a:r>
              <a:rPr kumimoji="1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rd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matches is actually at the end of a word (because that’s where the previous matches ended).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These spaces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matched to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5150" y="4581128"/>
            <a:ext cx="5448022" cy="1656184"/>
            <a:chOff x="357158" y="4581128"/>
            <a:chExt cx="5006930" cy="1656184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357158" y="4985926"/>
              <a:ext cx="4574882" cy="12513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357158" y="4771612"/>
              <a:ext cx="4718898" cy="13811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005230" y="4581128"/>
              <a:ext cx="4358858" cy="15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H="1" flipV="1">
            <a:off x="6048316" y="4342984"/>
            <a:ext cx="1980068" cy="1809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500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To get two matches, we should have allowed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spaces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.  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732240" y="5229200"/>
            <a:ext cx="506760" cy="11043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65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]*\&gt;e"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To get two matches, we should have allowed spaces. (But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not required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them.)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429000" y="5229200"/>
            <a:ext cx="3951312" cy="13820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62086" y="5373216"/>
            <a:ext cx="373810" cy="1176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78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"e\&gt;"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e!e"e'e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6021288"/>
            <a:ext cx="5638800" cy="760512"/>
            <a:chOff x="751384" y="6021288"/>
            <a:chExt cx="5638800" cy="760512"/>
          </a:xfrm>
        </p:grpSpPr>
        <p:sp>
          <p:nvSpPr>
            <p:cNvPr id="14" name="Rounded Rectangular Callout 13"/>
            <p:cNvSpPr/>
            <p:nvPr/>
          </p:nvSpPr>
          <p:spPr bwMode="auto">
            <a:xfrm>
              <a:off x="751384" y="6477000"/>
              <a:ext cx="5638800" cy="304800"/>
            </a:xfrm>
            <a:prstGeom prst="wedgeRoundRectCallout">
              <a:avLst>
                <a:gd name="adj1" fmla="val 38272"/>
                <a:gd name="adj2" fmla="val -18731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\&gt; really does have to match to the </a:t>
              </a: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end</a:t>
              </a: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" pitchFamily="34" charset="0"/>
                </a:rPr>
                <a:t> of a word.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1759496" y="6021288"/>
              <a:ext cx="2736304" cy="6081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60167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3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*"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echo 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others" |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io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"[a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z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]*\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echo "e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e+e_e:e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5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e.e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e"\!e\"e\'e | grep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color "e\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&gt;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,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;</a:t>
            </a:r>
            <a:r>
              <a:rPr kumimoji="1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+e_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:e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5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.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?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!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'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n-cs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6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200400" y="6477000"/>
            <a:ext cx="5943600" cy="381000"/>
          </a:xfrm>
          <a:prstGeom prst="wedgeRoundRectCallout">
            <a:avLst>
              <a:gd name="adj1" fmla="val -75993"/>
              <a:gd name="adj2" fmla="val -517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Punctuation and \n are OK, but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_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numbers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are not.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6455664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1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&lt;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"^the"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  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3995928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954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&lt;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"^the"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None of these alternatives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41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'</a:t>
            </a:r>
            <a:r>
              <a: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"happy"</a:t>
            </a:r>
            <a:r>
              <a: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' | grep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"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kumimoji="1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143000" y="28194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7011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&lt;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"^the"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None of these alternatives can find precisely those same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two matches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24114" y="4023320"/>
            <a:ext cx="5124785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763688" y="4023320"/>
            <a:ext cx="4176464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82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+mn-cs"/>
              </a:rPr>
              <a:t>&lt;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"^the"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36096" y="5898976"/>
            <a:ext cx="2971800" cy="914400"/>
          </a:xfrm>
          <a:prstGeom prst="wedgeRoundRectCallout">
            <a:avLst>
              <a:gd name="adj1" fmla="val -142883"/>
              <a:gd name="adj2" fmla="val -619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This is as close as you could get without using the “\&lt;” symbol.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8521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232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"\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/>
                <a:cs typeface="Arial" panose="020B0604020202020204" pitchFamily="34" charset="0"/>
              </a:rPr>
              <a:t>&lt;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"^the"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"the"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o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are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others"|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grep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"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the"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  ^the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the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654710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1371600" y="6203776"/>
            <a:ext cx="3810000" cy="609600"/>
          </a:xfrm>
          <a:prstGeom prst="wedgeRoundRectCallout">
            <a:avLst>
              <a:gd name="adj1" fmla="val -80429"/>
              <a:gd name="adj2" fmla="val 15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But even it is not a perfect match, as can be seen by this space here.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5104800"/>
            <a:ext cx="1143000" cy="838800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consonant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子音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輔音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5104800"/>
            <a:ext cx="685800" cy="838800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vowel</a:t>
            </a: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母音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b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元音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5104801"/>
            <a:ext cx="1143000" cy="838200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consonant</a:t>
            </a: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子音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輔音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5104800"/>
            <a:ext cx="685800" cy="838800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vowel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母音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元音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“</a:t>
            </a: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gula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” is also matching to the pattern. But, since “</a:t>
            </a: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regu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” already took the “g” &amp; “u”, we can’t find “</a:t>
            </a: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gula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”.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This was a very long regular expression. Can we use grouping to make it shorter?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"\([b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\{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\}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This was a very long regular expression. Can we use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grouping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to make it shorter?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"\([b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\{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\}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This was a very long regular expression. Can we use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grouping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to make it shorter?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Yes, we can.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</a:t>
            </a:r>
            <a:r>
              <a:rPr lang="en-US" altLang="zh-TW" sz="2400" b="1" dirty="0">
                <a:solidFill>
                  <a:srgbClr val="00B0F0"/>
                </a:solidFill>
              </a:rPr>
              <a:t>*</a:t>
            </a:r>
            <a:r>
              <a:rPr lang="en-US" altLang="zh-TW" sz="2400" dirty="0"/>
              <a:t>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 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o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"\([b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\{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\}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itchFamily="18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color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"\([b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z][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*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regula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rs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%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echo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irregulars|grep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color</a:t>
            </a:r>
            <a:r>
              <a:rPr kumimoji="1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 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"\([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aeiou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][b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df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hj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np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tv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Times New Roman" pitchFamily="18" charset="0"/>
              </a:rPr>
              <a:t>-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z]\)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*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Arial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ir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r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egular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High Tower Text" pitchFamily="18" charset="0"/>
                <a:ea typeface="新細明體"/>
                <a:cs typeface="+mn-cs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%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61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rgbClr val="0C9B4D"/>
                </a:solidFill>
              </a:rPr>
              <a:t>backreferences</a:t>
            </a:r>
            <a:r>
              <a:rPr lang="en-US" altLang="zh-TW" sz="2400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8688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967786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More</a:t>
            </a:r>
            <a:r>
              <a:rPr lang="en-US" altLang="zh-TW" dirty="0">
                <a:solidFill>
                  <a:schemeClr val="accent2"/>
                </a:solidFill>
              </a:rPr>
              <a:t>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23736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762678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</a:t>
            </a:r>
            <a:r>
              <a:rPr lang="en-US" altLang="zh-TW" sz="2400" dirty="0">
                <a:solidFill>
                  <a:srgbClr val="7F7F7F"/>
                </a:solidFill>
              </a:rPr>
              <a:t>and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\</a:t>
            </a:r>
            <a:r>
              <a:rPr lang="en-US" altLang="zh-TW" sz="2400" spc="100" dirty="0">
                <a:solidFill>
                  <a:srgbClr val="7F7F7F"/>
                </a:solidFill>
              </a:rPr>
              <a:t>{…</a:t>
            </a:r>
            <a:r>
              <a:rPr lang="en-US" altLang="zh-TW" sz="2400" dirty="0">
                <a:solidFill>
                  <a:srgbClr val="7F7F7F"/>
                </a:solidFill>
              </a:rPr>
              <a:t>\}</a:t>
            </a:r>
            <a:r>
              <a:rPr lang="en-US" altLang="zh-TW" sz="2400" spc="4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o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033640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3 letter palindromes (</a:t>
            </a:r>
            <a:r>
              <a:rPr lang="zh-TW" altLang="en-US" sz="3600" dirty="0">
                <a:solidFill>
                  <a:srgbClr val="333399"/>
                </a:solidFill>
              </a:rPr>
              <a:t>回文</a:t>
            </a:r>
            <a:r>
              <a:rPr lang="en-US" altLang="zh-TW" dirty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grep</a:t>
            </a:r>
            <a:r>
              <a:rPr lang="pl-PL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-o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"\&lt;\([a-z]\)[a-z]\1\&gt;"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pl-PL" altLang="zh-TW" sz="2400" dirty="0">
                <a:latin typeface="Lucida Console" panose="020B0609040504020204" pitchFamily="49" charset="0"/>
              </a:rPr>
              <a:t>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eye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456A7-3B2F-450A-B5A6-9CB4F675F92E}"/>
              </a:ext>
            </a:extLst>
          </p:cNvPr>
          <p:cNvCxnSpPr/>
          <p:nvPr/>
        </p:nvCxnSpPr>
        <p:spPr bwMode="auto">
          <a:xfrm>
            <a:off x="427171" y="1674674"/>
            <a:ext cx="0" cy="2834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8DF9DAB-F13B-4290-A8A8-9CA35E760FBF}"/>
              </a:ext>
            </a:extLst>
          </p:cNvPr>
          <p:cNvSpPr/>
          <p:nvPr/>
        </p:nvSpPr>
        <p:spPr>
          <a:xfrm>
            <a:off x="0" y="160020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A17CF-E65F-4275-89D5-4EBDA9297089}"/>
              </a:ext>
            </a:extLst>
          </p:cNvPr>
          <p:cNvCxnSpPr/>
          <p:nvPr/>
        </p:nvCxnSpPr>
        <p:spPr bwMode="auto">
          <a:xfrm>
            <a:off x="8991600" y="1666461"/>
            <a:ext cx="0" cy="3108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5F5D3-F062-4E3B-8FDB-6389B0795D87}"/>
              </a:ext>
            </a:extLst>
          </p:cNvPr>
          <p:cNvCxnSpPr/>
          <p:nvPr/>
        </p:nvCxnSpPr>
        <p:spPr bwMode="auto">
          <a:xfrm>
            <a:off x="422066" y="2048176"/>
            <a:ext cx="0" cy="2834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44E4D0-3D8F-409C-BAE4-85C2B3B737EB}"/>
              </a:ext>
            </a:extLst>
          </p:cNvPr>
          <p:cNvCxnSpPr/>
          <p:nvPr/>
        </p:nvCxnSpPr>
        <p:spPr bwMode="auto">
          <a:xfrm>
            <a:off x="2973255" y="2070080"/>
            <a:ext cx="0" cy="2926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6844DC-3F43-4B2D-B355-B47A8B5BA2E4}"/>
              </a:ext>
            </a:extLst>
          </p:cNvPr>
          <p:cNvSpPr/>
          <p:nvPr/>
        </p:nvSpPr>
        <p:spPr>
          <a:xfrm>
            <a:off x="10951" y="198053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45EB3F-D4DC-4508-9373-12B65B653D6E}"/>
              </a:ext>
            </a:extLst>
          </p:cNvPr>
          <p:cNvCxnSpPr/>
          <p:nvPr/>
        </p:nvCxnSpPr>
        <p:spPr bwMode="auto">
          <a:xfrm>
            <a:off x="437666" y="3852792"/>
            <a:ext cx="0" cy="2926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461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1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4 letter palindromes(</a:t>
            </a:r>
            <a:r>
              <a:rPr lang="zh-TW" altLang="en-US" sz="3600" dirty="0">
                <a:solidFill>
                  <a:srgbClr val="333399"/>
                </a:solidFill>
              </a:rPr>
              <a:t>回文</a:t>
            </a:r>
            <a:r>
              <a:rPr lang="en-US" altLang="zh-TW" dirty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en-US" altLang="zh-TW" sz="2400" dirty="0">
                <a:latin typeface="Lucida Console" panose="020B060904050402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"\&lt;\([a-z]\)\([a-z]\)\2\1\&gt;"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63511-7CB5-45E2-A0E4-188208A0BE05}"/>
              </a:ext>
            </a:extLst>
          </p:cNvPr>
          <p:cNvCxnSpPr/>
          <p:nvPr/>
        </p:nvCxnSpPr>
        <p:spPr bwMode="auto">
          <a:xfrm>
            <a:off x="433017" y="3133654"/>
            <a:ext cx="0" cy="2926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182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333399"/>
                </a:solidFill>
              </a:rPr>
              <a:t>Backreferencing</a:t>
            </a:r>
            <a:r>
              <a:rPr lang="en-US" altLang="zh-TW" dirty="0">
                <a:solidFill>
                  <a:srgbClr val="333399"/>
                </a:solidFill>
              </a:rPr>
              <a:t> example</a:t>
            </a:r>
            <a:br>
              <a:rPr lang="en-US" altLang="zh-TW" dirty="0">
                <a:solidFill>
                  <a:srgbClr val="333399"/>
                </a:solidFill>
              </a:rPr>
            </a:br>
            <a:r>
              <a:rPr lang="en-US" altLang="zh-TW" dirty="0">
                <a:solidFill>
                  <a:srgbClr val="333399"/>
                </a:solidFill>
              </a:rPr>
              <a:t>3-6 letter palindromes(</a:t>
            </a:r>
            <a:r>
              <a:rPr lang="zh-TW" altLang="en-US" sz="3600" dirty="0">
                <a:solidFill>
                  <a:srgbClr val="333399"/>
                </a:solidFill>
              </a:rPr>
              <a:t>回文</a:t>
            </a:r>
            <a:r>
              <a:rPr lang="en-US" altLang="zh-TW" dirty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cat </a:t>
            </a:r>
            <a:r>
              <a:rPr lang="pl-PL" altLang="zh-TW" sz="2400" dirty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grep</a:t>
            </a:r>
            <a:r>
              <a:rPr lang="en-US" altLang="zh-TW" sz="2400" dirty="0">
                <a:latin typeface="Lucida Console" panose="020B0609040504020204" pitchFamily="49" charset="0"/>
              </a:rPr>
              <a:t> –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"\&lt;\([a-z]\)[a-z]\1\&gt;"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-e "\&lt;\([a-z]\)\([a-z]\)\2\1\&gt;"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-e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"\&lt;\([a-z]\)\([a-z]\)[a-z]\2\1\&gt;</a:t>
            </a:r>
            <a:r>
              <a:rPr lang="en-US" altLang="zh-TW" sz="2400" dirty="0">
                <a:latin typeface="Lucida Console" panose="020B0609040504020204" pitchFamily="49" charset="0"/>
              </a:rPr>
              <a:t>"\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>
                <a:latin typeface="Lucida Console" panose="020B0609040504020204" pitchFamily="49" charset="0"/>
              </a:rPr>
              <a:t>-e "\&lt;\([a-z]\)\([a-z]\)\([a-z]\)\3\2\1\&gt;"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br>
              <a:rPr lang="en-US" altLang="zh-TW" sz="2400" dirty="0">
                <a:latin typeface="Lucida Console" panose="020B0609040504020204" pitchFamily="49" charset="0"/>
              </a:rPr>
            </a:br>
            <a:r>
              <a:rPr lang="pl-PL" altLang="zh-TW" sz="2400" dirty="0">
                <a:latin typeface="Lucida Console" panose="020B0609040504020204" pitchFamily="49" charset="0"/>
              </a:rPr>
              <a:t>-o | sort | 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eye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madam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redder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E0FD62-7FEA-4856-A5BB-846DD29340FD}"/>
              </a:ext>
            </a:extLst>
          </p:cNvPr>
          <p:cNvCxnSpPr/>
          <p:nvPr/>
        </p:nvCxnSpPr>
        <p:spPr bwMode="auto">
          <a:xfrm>
            <a:off x="448530" y="6403994"/>
            <a:ext cx="0" cy="2926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3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990600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</a:rPr>
              <a:t>POSIX: built-in patterns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5257800" cy="5287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There are also some built-in character sets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They are equivalent to a to range that you could type by hand: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</a:t>
            </a:r>
            <a:r>
              <a:rPr lang="en-US" altLang="zh-TW" sz="2400" dirty="0" err="1"/>
              <a:t>alnum</a:t>
            </a:r>
            <a:r>
              <a:rPr lang="en-US" altLang="zh-TW" sz="2400" dirty="0"/>
              <a:t>:]  ==  [a-zA-Z0-9]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[:lower:]  ==  [a-z]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You don’t need to learn them for this class, but you can use them if you want (sometimes they make expressions more readable)</a:t>
            </a:r>
          </a:p>
        </p:txBody>
      </p:sp>
      <p:graphicFrame>
        <p:nvGraphicFramePr>
          <p:cNvPr id="118788" name="Group 4"/>
          <p:cNvGraphicFramePr>
            <a:graphicFrameLocks noGrp="1"/>
          </p:cNvGraphicFramePr>
          <p:nvPr/>
        </p:nvGraphicFramePr>
        <p:xfrm>
          <a:off x="5584825" y="1143000"/>
          <a:ext cx="3406775" cy="5577840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Character Group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Meaning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[:alnum:]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Alphanumeric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[:cntrl:]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Control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[:lower:]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Lower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[:space:]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[:alpha:]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Alphabetic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[:print:]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[:upper:]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Upper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[:blank:]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whitespace, tabe, etc.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[:graph:]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and visible characters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[:punct:]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Punctuation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[:xdigit:]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Extended 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447800" y="2362200"/>
            <a:ext cx="3962400" cy="1447800"/>
          </a:xfrm>
          <a:prstGeom prst="wedgeRectCallout">
            <a:avLst>
              <a:gd name="adj1" fmla="val -20330"/>
              <a:gd name="adj2" fmla="val -15888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 will not test you on these. But you are free to use them (if you do it correctly).</a:t>
            </a: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Basic Regular Expression Syntax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</p:spTree>
    <p:extLst>
      <p:ext uri="{BB962C8B-B14F-4D97-AF65-F5344CB8AC3E}">
        <p14:creationId xmlns:p14="http://schemas.microsoft.com/office/powerpoint/2010/main" val="1419114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 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</a:t>
            </a:r>
            <a:r>
              <a:rPr lang="en-US" altLang="zh-TW" sz="2400" dirty="0"/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Another reason for groups is to allow </a:t>
            </a:r>
            <a:r>
              <a:rPr lang="en-US" altLang="zh-TW" sz="2400" i="1" dirty="0" err="1"/>
              <a:t>backreferences</a:t>
            </a:r>
            <a:r>
              <a:rPr lang="en-US" altLang="zh-TW" sz="2400" dirty="0"/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426143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This does not alter the expressitivity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gramars. Although context free grammars are important in computer science, they aren’t that useful for UNIX programming</a:t>
            </a:r>
          </a:p>
        </p:txBody>
      </p:sp>
      <p:sp>
        <p:nvSpPr>
          <p:cNvPr id="11776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4194474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solidFill>
                  <a:srgbClr val="FF0000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909105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solidFill>
                  <a:srgbClr val="B2B2B2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9813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60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034349" y="2159725"/>
            <a:ext cx="0" cy="3291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6183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1A02F4A-B205-4098-9C8E-4DA998FB1880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50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solidFill>
                  <a:srgbClr val="B2B2B2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20837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Regular expressions are a simple case of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they aren’t that useful for UNIX programming.</a:t>
            </a:r>
          </a:p>
        </p:txBody>
      </p:sp>
    </p:spTree>
    <p:extLst>
      <p:ext uri="{BB962C8B-B14F-4D97-AF65-F5344CB8AC3E}">
        <p14:creationId xmlns:p14="http://schemas.microsoft.com/office/powerpoint/2010/main" val="2529889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>
                <a:latin typeface="Times New Roman" pitchFamily="18" charset="0"/>
              </a:rPr>
              <a:t>The OR operation</a:t>
            </a:r>
          </a:p>
        </p:txBody>
      </p:sp>
      <p:sp>
        <p:nvSpPr>
          <p:cNvPr id="13312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Regular expressions are a simple case of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6216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xit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>
                <a:latin typeface="Times New Roman" pitchFamily="18" charset="0"/>
              </a:rPr>
              <a:t>The OR operation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endParaRPr lang="en-US" altLang="zh-TW" sz="2400" dirty="0"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>
                <a:latin typeface="Times New Roman" pitchFamily="18" charset="0"/>
              </a:rPr>
              <a:t>To make these extensions, we will need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u="sng" dirty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sz="2800" dirty="0">
                <a:latin typeface="Times New Roman" pitchFamily="18" charset="0"/>
              </a:rPr>
              <a:t>,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a search program using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extended regular expressions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107003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TW" sz="2800" b="1" kern="0" dirty="0">
                <a:solidFill>
                  <a:srgbClr val="FF0000"/>
                </a:solidFill>
              </a:rPr>
              <a:t>^</a:t>
            </a:r>
            <a:r>
              <a:rPr lang="en-US" altLang="zh-TW" sz="2800" b="0" kern="0" dirty="0">
                <a:solidFill>
                  <a:srgbClr val="FF0000"/>
                </a:solidFill>
              </a:rPr>
              <a:t>	</a:t>
            </a:r>
            <a:r>
              <a:rPr lang="en-US" altLang="zh-TW" sz="2400" b="0" kern="0" spc="-10" dirty="0"/>
              <a:t>(caret,</a:t>
            </a:r>
            <a:r>
              <a:rPr lang="en-US" altLang="zh-TW" sz="2000" b="0" kern="0" spc="-10" dirty="0"/>
              <a:t> </a:t>
            </a:r>
            <a:r>
              <a:rPr lang="en-US" altLang="zh-TW" sz="2400" b="0" kern="0" spc="-10" dirty="0"/>
              <a:t>as the first symbol of a regular expressio</a:t>
            </a:r>
            <a:r>
              <a:rPr lang="en-US" altLang="zh-TW" sz="2400" b="0" kern="0" spc="-160" dirty="0"/>
              <a:t>n</a:t>
            </a:r>
            <a:r>
              <a:rPr lang="en-US" altLang="zh-TW" sz="2400" b="0" kern="0" spc="-10" dirty="0"/>
              <a:t>) requires</a:t>
            </a:r>
            <a:r>
              <a:rPr lang="en-US" altLang="zh-TW" sz="2000" b="0" kern="0" spc="-10" dirty="0"/>
              <a:t> </a:t>
            </a:r>
            <a:r>
              <a:rPr lang="en-US" altLang="zh-TW" sz="2400" b="0" kern="0" spc="-10" dirty="0"/>
              <a:t>the </a:t>
            </a:r>
            <a:r>
              <a:rPr lang="en-US" altLang="zh-TW" sz="2400" b="0" kern="0" spc="-40" dirty="0"/>
              <a:t>expression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to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match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the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front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of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a lin</a:t>
            </a:r>
            <a:r>
              <a:rPr lang="en-US" altLang="zh-TW" sz="2400" b="0" kern="0" spc="-130" dirty="0"/>
              <a:t>e</a:t>
            </a:r>
            <a:r>
              <a:rPr lang="en-US" altLang="zh-TW" sz="2400" b="0" kern="0" spc="-40" dirty="0"/>
              <a:t>.</a:t>
            </a:r>
            <a:r>
              <a:rPr lang="en-US" altLang="zh-TW" sz="1800" b="0" kern="0" spc="-40" dirty="0"/>
              <a:t> </a:t>
            </a:r>
            <a:r>
              <a:rPr lang="en-US" altLang="zh-TW" sz="2400" b="0" i="1" kern="0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b="0" i="1" kern="0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b="0" i="1" kern="0" spc="-40" dirty="0">
                <a:solidFill>
                  <a:srgbClr val="0C9B4D"/>
                </a:solidFill>
              </a:rPr>
              <a:t>.</a:t>
            </a:r>
            <a:r>
              <a:rPr lang="en-US" altLang="zh-TW" sz="1800" b="0" kern="0" spc="-4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>
                <a:solidFill>
                  <a:srgbClr val="0C9B4D"/>
                </a:solidFill>
              </a:rPr>
              <a:t>line</a:t>
            </a:r>
            <a:r>
              <a:rPr lang="en-US" altLang="zh-TW" sz="2200" b="0" kern="0" spc="-4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b="0" kern="0" spc="-4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b="0" kern="0" spc="-160" dirty="0">
                <a:solidFill>
                  <a:srgbClr val="0C9B4D"/>
                </a:solidFill>
              </a:rPr>
              <a:t>'A</a:t>
            </a:r>
            <a:r>
              <a:rPr lang="en-US" altLang="zh-TW" sz="2400" b="0" kern="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kern="0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kern="0" dirty="0">
                <a:solidFill>
                  <a:srgbClr val="0C9B4D"/>
                </a:solidFill>
              </a:rPr>
              <a:t>A</a:t>
            </a:r>
            <a:r>
              <a:rPr lang="en-US" altLang="zh-TW" sz="2400" b="0" kern="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kern="0" dirty="0">
                <a:solidFill>
                  <a:srgbClr val="FF0000"/>
                </a:solidFill>
              </a:rPr>
              <a:t>$</a:t>
            </a:r>
            <a:r>
              <a:rPr lang="en-US" altLang="zh-TW" sz="2400" b="0" kern="0" dirty="0">
                <a:solidFill>
                  <a:srgbClr val="FF0000"/>
                </a:solidFill>
              </a:rPr>
              <a:t>	</a:t>
            </a:r>
            <a:r>
              <a:rPr lang="en-US" altLang="zh-TW" sz="2400" b="0" kern="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b="0" kern="0" spc="-10" dirty="0">
                <a:solidFill>
                  <a:srgbClr val="000000"/>
                </a:solidFill>
              </a:rPr>
              <a:t> </a:t>
            </a:r>
            <a:r>
              <a:rPr lang="en-US" altLang="zh-TW" sz="2400" b="0" kern="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b="0" kern="0" spc="-160" dirty="0">
                <a:solidFill>
                  <a:srgbClr val="000000"/>
                </a:solidFill>
              </a:rPr>
              <a:t>n</a:t>
            </a:r>
            <a:r>
              <a:rPr lang="en-US" altLang="zh-TW" sz="2400" b="0" kern="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b="0" kern="0" spc="-10" dirty="0">
                <a:solidFill>
                  <a:srgbClr val="000000"/>
                </a:solidFill>
              </a:rPr>
              <a:t> </a:t>
            </a:r>
            <a:r>
              <a:rPr lang="en-US" altLang="zh-TW" sz="2400" b="0" kern="0" spc="-10" dirty="0">
                <a:solidFill>
                  <a:srgbClr val="000000"/>
                </a:solidFill>
              </a:rPr>
              <a:t>the </a:t>
            </a:r>
            <a:r>
              <a:rPr lang="en-US" altLang="zh-TW" sz="2400" b="0" kern="0" spc="-40" dirty="0"/>
              <a:t>expression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to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match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the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end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of</a:t>
            </a:r>
            <a:r>
              <a:rPr lang="en-US" altLang="zh-TW" sz="2200" b="0" kern="0" spc="-40" dirty="0"/>
              <a:t> </a:t>
            </a:r>
            <a:r>
              <a:rPr lang="en-US" altLang="zh-TW" sz="2400" b="0" kern="0" spc="-40" dirty="0"/>
              <a:t>a lin</a:t>
            </a:r>
            <a:r>
              <a:rPr lang="en-US" altLang="zh-TW" sz="2400" b="0" kern="0" spc="-130" dirty="0"/>
              <a:t>e</a:t>
            </a:r>
            <a:r>
              <a:rPr lang="en-US" altLang="zh-TW" sz="2400" b="0" kern="0" spc="-40" dirty="0"/>
              <a:t>.</a:t>
            </a:r>
            <a:r>
              <a:rPr lang="en-US" altLang="zh-TW" sz="1800" b="0" kern="0" spc="-40" dirty="0"/>
              <a:t> </a:t>
            </a:r>
            <a:r>
              <a:rPr lang="en-US" altLang="zh-TW" sz="2400" b="0" i="1" kern="0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b="0" i="1" kern="0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b="0" i="1" kern="0" spc="-40" dirty="0">
                <a:solidFill>
                  <a:srgbClr val="0C9B4D"/>
                </a:solidFill>
              </a:rPr>
              <a:t>.</a:t>
            </a:r>
            <a:r>
              <a:rPr lang="en-US" altLang="zh-TW" sz="1800" b="0" kern="0" spc="-4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>
                <a:solidFill>
                  <a:srgbClr val="0C9B4D"/>
                </a:solidFill>
              </a:rPr>
              <a:t>line</a:t>
            </a:r>
            <a:r>
              <a:rPr lang="en-US" altLang="zh-TW" sz="2200" b="0" kern="0" spc="-4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>
                <a:solidFill>
                  <a:srgbClr val="0C9B4D"/>
                </a:solidFill>
              </a:rPr>
              <a:t>ends</a:t>
            </a:r>
            <a:r>
              <a:rPr lang="en-US" altLang="zh-TW" sz="2200" b="0" kern="0" spc="-4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b="0" kern="0" spc="-20" dirty="0">
                <a:solidFill>
                  <a:srgbClr val="0C9B4D"/>
                </a:solidFill>
              </a:rPr>
              <a:t>'Z</a:t>
            </a:r>
            <a:r>
              <a:rPr lang="en-US" altLang="zh-TW" sz="2400" b="0" kern="0" dirty="0">
                <a:solidFill>
                  <a:srgbClr val="0C9B4D"/>
                </a:solidFill>
              </a:rPr>
              <a:t>'</a:t>
            </a:r>
            <a:r>
              <a:rPr lang="en-US" altLang="zh-TW" sz="2400" b="0" kern="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kern="0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kern="0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0" kern="0" dirty="0"/>
              <a:t>	(backslash) turns off special meaning for the next character. </a:t>
            </a:r>
            <a:r>
              <a:rPr lang="en-US" altLang="zh-TW" sz="2400" b="0" i="1" kern="0" dirty="0" err="1">
                <a:solidFill>
                  <a:srgbClr val="0C9B4D"/>
                </a:solidFill>
              </a:rPr>
              <a:t>eg</a:t>
            </a:r>
            <a:r>
              <a:rPr lang="en-US" altLang="zh-TW" sz="2400" b="0" kern="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kern="0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kern="0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kern="0" dirty="0">
                <a:solidFill>
                  <a:srgbClr val="FF0000"/>
                </a:solidFill>
              </a:rPr>
              <a:t>[</a:t>
            </a:r>
            <a:r>
              <a:rPr lang="en-US" altLang="zh-TW" sz="1800" b="1" kern="0" dirty="0">
                <a:solidFill>
                  <a:srgbClr val="FF0000"/>
                </a:solidFill>
              </a:rPr>
              <a:t> </a:t>
            </a:r>
            <a:r>
              <a:rPr lang="en-US" altLang="zh-TW" sz="2400" b="1" kern="0" dirty="0">
                <a:solidFill>
                  <a:srgbClr val="FF0000"/>
                </a:solidFill>
              </a:rPr>
              <a:t>]</a:t>
            </a:r>
            <a:r>
              <a:rPr lang="en-US" altLang="zh-TW" sz="2400" b="0" kern="0" dirty="0"/>
              <a:t>	(brackets) matches to any one of the enclosed characters.</a:t>
            </a:r>
            <a:br>
              <a:rPr lang="en-US" altLang="zh-TW" sz="2400" b="0" kern="0" dirty="0"/>
            </a:br>
            <a:r>
              <a:rPr lang="en-US" altLang="zh-TW" sz="2400" b="0" i="1" kern="0" dirty="0" err="1">
                <a:solidFill>
                  <a:srgbClr val="0C9B4D"/>
                </a:solidFill>
              </a:rPr>
              <a:t>eg</a:t>
            </a:r>
            <a:r>
              <a:rPr lang="en-US" altLang="zh-TW" sz="2400" b="0" kern="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kern="0" dirty="0">
                <a:solidFill>
                  <a:srgbClr val="0C9B4D"/>
                </a:solidFill>
              </a:rPr>
              <a:t>元音</a:t>
            </a:r>
            <a:r>
              <a:rPr lang="en-US" altLang="zh-TW" sz="2400" b="0" kern="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kern="0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kern="0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kern="0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b="0" kern="0" dirty="0"/>
              <a:t>(hyphen, inside </a:t>
            </a:r>
            <a:r>
              <a:rPr lang="en-US" altLang="zh-TW" sz="2000" b="0" kern="0" dirty="0">
                <a:latin typeface="Agency FB" panose="020B0503020202020204" pitchFamily="34" charset="0"/>
              </a:rPr>
              <a:t>[ ]</a:t>
            </a:r>
            <a:r>
              <a:rPr lang="en-US" altLang="zh-TW" sz="2000" b="0" kern="0" dirty="0"/>
              <a:t>) matches to a range. </a:t>
            </a:r>
            <a:r>
              <a:rPr lang="en-US" altLang="zh-TW" sz="2000" b="0" i="1" kern="0" dirty="0" err="1">
                <a:solidFill>
                  <a:srgbClr val="0C9B4D"/>
                </a:solidFill>
              </a:rPr>
              <a:t>eg</a:t>
            </a:r>
            <a:r>
              <a:rPr lang="en-US" altLang="zh-TW" sz="2000" b="0" kern="0" dirty="0">
                <a:solidFill>
                  <a:srgbClr val="0C9B4D"/>
                </a:solidFill>
              </a:rPr>
              <a:t>, a digit (</a:t>
            </a:r>
            <a:r>
              <a:rPr lang="en-US" altLang="zh-TW" sz="1800" b="0" kern="0" dirty="0">
                <a:solidFill>
                  <a:srgbClr val="0C9B4D"/>
                </a:solidFill>
              </a:rPr>
              <a:t>0</a:t>
            </a:r>
            <a:r>
              <a:rPr lang="zh-TW" altLang="en-US" sz="1800" b="0" kern="0" dirty="0">
                <a:solidFill>
                  <a:srgbClr val="0C9B4D"/>
                </a:solidFill>
              </a:rPr>
              <a:t>到</a:t>
            </a:r>
            <a:r>
              <a:rPr lang="en-US" altLang="zh-TW" sz="1800" b="0" kern="0" dirty="0">
                <a:solidFill>
                  <a:srgbClr val="0C9B4D"/>
                </a:solidFill>
              </a:rPr>
              <a:t>9</a:t>
            </a:r>
            <a:r>
              <a:rPr lang="zh-TW" altLang="en-US" sz="1800" b="0" kern="0" dirty="0">
                <a:solidFill>
                  <a:srgbClr val="0C9B4D"/>
                </a:solidFill>
              </a:rPr>
              <a:t>中的任一</a:t>
            </a:r>
            <a:r>
              <a:rPr lang="en-US" altLang="zh-TW" sz="2000" b="0" kern="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kern="0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kern="0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kern="0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b="0" kern="0" dirty="0">
                <a:solidFill>
                  <a:srgbClr val="FF0000"/>
                </a:solidFill>
              </a:rPr>
              <a:t>^	</a:t>
            </a:r>
            <a:r>
              <a:rPr lang="en-US" altLang="zh-TW" sz="2000" b="0" kern="0" dirty="0"/>
              <a:t>(caret, as the first symbol inside </a:t>
            </a:r>
            <a:r>
              <a:rPr lang="en-US" altLang="zh-TW" sz="2000" b="0" kern="0" dirty="0">
                <a:latin typeface="Agency FB" panose="020B0503020202020204" pitchFamily="34" charset="0"/>
              </a:rPr>
              <a:t>[ ]</a:t>
            </a:r>
            <a:r>
              <a:rPr lang="en-US" altLang="zh-TW" sz="2000" b="0" kern="0" dirty="0"/>
              <a:t>) matches any one character except those enclosed in the </a:t>
            </a:r>
            <a:r>
              <a:rPr lang="en-US" altLang="zh-TW" sz="2000" b="0" kern="0" dirty="0">
                <a:latin typeface="Agency FB" panose="020B0503020202020204" pitchFamily="34" charset="0"/>
              </a:rPr>
              <a:t>[ ]</a:t>
            </a:r>
            <a:r>
              <a:rPr lang="en-US" altLang="zh-TW" sz="2000" b="0" kern="0" dirty="0"/>
              <a:t>. </a:t>
            </a:r>
            <a:r>
              <a:rPr lang="en-US" altLang="zh-TW" sz="2000" b="0" i="1" kern="0" dirty="0" err="1">
                <a:solidFill>
                  <a:srgbClr val="0C9B4D"/>
                </a:solidFill>
              </a:rPr>
              <a:t>eg</a:t>
            </a:r>
            <a:r>
              <a:rPr lang="en-US" altLang="zh-TW" sz="2000" b="0" i="1" kern="0" dirty="0">
                <a:solidFill>
                  <a:srgbClr val="0C9B4D"/>
                </a:solidFill>
              </a:rPr>
              <a:t>, </a:t>
            </a:r>
            <a:r>
              <a:rPr lang="en-US" altLang="zh-TW" sz="2000" b="0" kern="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kern="0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kern="0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kern="0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kern="0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kern="0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>
              <a:buFontTx/>
              <a:buNone/>
            </a:pPr>
            <a:r>
              <a:rPr lang="en-US" altLang="zh-TW" sz="2400" b="1" kern="0" dirty="0">
                <a:solidFill>
                  <a:srgbClr val="FF0000"/>
                </a:solidFill>
              </a:rPr>
              <a:t>.</a:t>
            </a:r>
            <a:r>
              <a:rPr lang="en-US" altLang="zh-TW" sz="2400" b="0" kern="0" dirty="0">
                <a:solidFill>
                  <a:srgbClr val="000000"/>
                </a:solidFill>
              </a:rPr>
              <a:t>	(</a:t>
            </a:r>
            <a:r>
              <a:rPr lang="en-US" altLang="zh-TW" sz="2400" b="0" kern="0" spc="30" dirty="0">
                <a:solidFill>
                  <a:srgbClr val="000000"/>
                </a:solidFill>
              </a:rPr>
              <a:t>p</a:t>
            </a:r>
            <a:r>
              <a:rPr lang="en-US" altLang="zh-TW" sz="2400" b="0" kern="0" dirty="0">
                <a:solidFill>
                  <a:srgbClr val="000000"/>
                </a:solidFill>
              </a:rPr>
              <a:t>e</a:t>
            </a:r>
            <a:r>
              <a:rPr lang="en-US" altLang="zh-TW" sz="2400" b="0" kern="0" spc="30" dirty="0">
                <a:solidFill>
                  <a:srgbClr val="000000"/>
                </a:solidFill>
              </a:rPr>
              <a:t>rio</a:t>
            </a:r>
            <a:r>
              <a:rPr lang="en-US" altLang="zh-TW" sz="2400" b="0" kern="0" dirty="0">
                <a:solidFill>
                  <a:srgbClr val="000000"/>
                </a:solidFill>
              </a:rPr>
              <a:t>d) </a:t>
            </a:r>
            <a:r>
              <a:rPr lang="en-US" altLang="zh-TW" sz="2400" b="0" kern="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b="0" i="1" kern="0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b="0" i="1" kern="0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b="0" kern="0" spc="-10" dirty="0">
                <a:solidFill>
                  <a:srgbClr val="0C9B4D"/>
                </a:solidFill>
              </a:rPr>
              <a:t>,</a:t>
            </a:r>
            <a:r>
              <a:rPr lang="en-US" altLang="zh-TW" sz="2000" b="0" kern="0" spc="-1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spc="-10" dirty="0">
                <a:solidFill>
                  <a:srgbClr val="0C9B4D"/>
                </a:solidFill>
              </a:rPr>
              <a:t>a</a:t>
            </a:r>
            <a:r>
              <a:rPr lang="en-US" altLang="zh-TW" sz="2000" b="0" kern="0" spc="-1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b="0" kern="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b="0" kern="0" spc="-2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spc="-30" dirty="0">
                <a:solidFill>
                  <a:srgbClr val="0C9B4D"/>
                </a:solidFill>
              </a:rPr>
              <a:t>line</a:t>
            </a:r>
            <a:r>
              <a:rPr lang="en-US" altLang="zh-TW" sz="2400" b="0" kern="0" dirty="0">
                <a:solidFill>
                  <a:srgbClr val="0C9B4D"/>
                </a:solidFill>
              </a:rPr>
              <a:t>:</a:t>
            </a:r>
            <a:r>
              <a:rPr lang="en-US" altLang="zh-TW" sz="1600" b="0" kern="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kern="0" dirty="0">
                <a:solidFill>
                  <a:srgbClr val="0C9B4D"/>
                </a:solidFill>
              </a:rPr>
              <a:t>^.$</a:t>
            </a:r>
            <a:r>
              <a:rPr lang="en-US" altLang="zh-TW" sz="2400" b="0" kern="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kern="0" dirty="0">
                <a:solidFill>
                  <a:srgbClr val="FF0000"/>
                </a:solidFill>
              </a:rPr>
              <a:t>*</a:t>
            </a:r>
            <a:r>
              <a:rPr lang="en-US" altLang="zh-TW" sz="2400" b="0" kern="0" dirty="0"/>
              <a:t>	</a:t>
            </a:r>
            <a:r>
              <a:rPr lang="en-US" altLang="zh-TW" sz="2400" b="0" kern="0" spc="-40" dirty="0"/>
              <a:t>(asterisk) matches to zero or more of the preceding</a:t>
            </a:r>
            <a:r>
              <a:rPr lang="en-US" altLang="zh-TW" sz="2800" b="0" kern="0" spc="-40" dirty="0"/>
              <a:t> </a:t>
            </a:r>
            <a:r>
              <a:rPr lang="en-US" altLang="zh-TW" sz="2400" b="0" kern="0" spc="-40" dirty="0"/>
              <a:t>character</a:t>
            </a:r>
            <a:r>
              <a:rPr lang="en-US" altLang="zh-TW" sz="2000" b="0" kern="0" spc="-40" dirty="0"/>
              <a:t> </a:t>
            </a:r>
            <a:r>
              <a:rPr lang="en-US" altLang="zh-TW" sz="2400" b="0" kern="0" spc="-40" dirty="0"/>
              <a:t>or</a:t>
            </a:r>
            <a:r>
              <a:rPr lang="en-US" altLang="zh-TW" sz="2400" b="0" kern="0" dirty="0"/>
              <a:t> expression.</a:t>
            </a:r>
            <a:r>
              <a:rPr lang="en-US" altLang="zh-TW" sz="2000" b="0" kern="0" dirty="0"/>
              <a:t> </a:t>
            </a:r>
            <a:r>
              <a:rPr lang="en-US" altLang="zh-TW" sz="2400" b="0" i="1" kern="0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b="0" i="1" kern="0" dirty="0">
                <a:solidFill>
                  <a:srgbClr val="0C9B4D"/>
                </a:solidFill>
              </a:rPr>
              <a:t>,</a:t>
            </a:r>
            <a:r>
              <a:rPr lang="en-US" altLang="zh-TW" sz="2000" b="0" kern="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dirty="0">
                <a:solidFill>
                  <a:srgbClr val="0C9B4D"/>
                </a:solidFill>
              </a:rPr>
              <a:t>a line begins</a:t>
            </a:r>
            <a:r>
              <a:rPr lang="en-US" altLang="zh-TW" sz="2000" b="0" kern="0" dirty="0">
                <a:solidFill>
                  <a:srgbClr val="0C9B4D"/>
                </a:solidFill>
              </a:rPr>
              <a:t> </a:t>
            </a:r>
            <a:r>
              <a:rPr lang="en-US" altLang="zh-TW" sz="2400" b="0" kern="0" dirty="0">
                <a:solidFill>
                  <a:srgbClr val="0C9B4D"/>
                </a:solidFill>
              </a:rPr>
              <a:t>with </a:t>
            </a:r>
            <a:r>
              <a:rPr lang="en-US" altLang="zh-TW" sz="2400" b="0" kern="0" spc="-100" dirty="0">
                <a:solidFill>
                  <a:srgbClr val="0C9B4D"/>
                </a:solidFill>
              </a:rPr>
              <a:t>'A</a:t>
            </a:r>
            <a:r>
              <a:rPr lang="en-US" altLang="zh-TW" sz="2400" b="0" kern="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kern="0" dirty="0">
                <a:solidFill>
                  <a:srgbClr val="0C9B4D"/>
                </a:solidFill>
              </a:rPr>
              <a:t>^A.*Z$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133600" y="2425930"/>
            <a:ext cx="5410200" cy="2374670"/>
          </a:xfrm>
          <a:prstGeom prst="wedgeRoundRectCallout">
            <a:avLst>
              <a:gd name="adj1" fmla="val -22345"/>
              <a:gd name="adj2" fmla="val -111577"/>
              <a:gd name="adj3" fmla="val 16667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1. 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^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$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\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[]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.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*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all interpret 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the same as grep.</a:t>
            </a:r>
          </a:p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2. But the next slide of 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symbols </a:t>
            </a:r>
            <a:r>
              <a:rPr lang="en-US" sz="3200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aren’t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the same.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>
                <a:solidFill>
                  <a:srgbClr val="FF0000"/>
                </a:solidFill>
              </a:rPr>
              <a:t>Extended</a:t>
            </a:r>
            <a:r>
              <a:rPr lang="en-US" altLang="zh-TW" b="0" kern="0">
                <a:solidFill>
                  <a:srgbClr val="333399"/>
                </a:solidFill>
              </a:rPr>
              <a:t> Regular Expressions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3600" b="0" kern="0" dirty="0">
                <a:solidFill>
                  <a:srgbClr val="000000"/>
                </a:solidFill>
              </a:rPr>
              <a:t>(</a:t>
            </a:r>
            <a:r>
              <a:rPr lang="en-US" altLang="zh-TW" sz="3600" b="0" kern="0" dirty="0">
                <a:solidFill>
                  <a:srgbClr val="FF9900"/>
                </a:solidFill>
              </a:rPr>
              <a:t>no differences</a:t>
            </a:r>
            <a:r>
              <a:rPr lang="en-US" altLang="zh-TW" sz="3600" b="0" kern="0" dirty="0">
                <a:solidFill>
                  <a:srgbClr val="000000"/>
                </a:solidFill>
              </a:rPr>
              <a:t> in this part)</a:t>
            </a:r>
          </a:p>
        </p:txBody>
      </p:sp>
    </p:spTree>
    <p:extLst>
      <p:ext uri="{BB962C8B-B14F-4D97-AF65-F5344CB8AC3E}">
        <p14:creationId xmlns:p14="http://schemas.microsoft.com/office/powerpoint/2010/main" val="18260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r>
              <a:rPr lang="en-US" altLang="zh-TW" sz="2800" dirty="0"/>
              <a:t>	</a:t>
            </a:r>
            <a:r>
              <a:rPr lang="en-US" altLang="zh-TW" sz="2400" dirty="0"/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+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/>
                </a:solidFill>
              </a:rPr>
              <a:t>requires the</a:t>
            </a:r>
          </a:p>
        </p:txBody>
      </p:sp>
    </p:spTree>
    <p:extLst>
      <p:ext uri="{BB962C8B-B14F-4D97-AF65-F5344CB8AC3E}">
        <p14:creationId xmlns:p14="http://schemas.microsoft.com/office/powerpoint/2010/main" val="2101588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chemeClr val="bg2"/>
                </a:solidFill>
              </a:rPr>
              <a:t>?</a:t>
            </a:r>
            <a:r>
              <a:rPr lang="en-US" altLang="zh-TW" sz="2800" dirty="0">
                <a:solidFill>
                  <a:schemeClr val="bg2"/>
                </a:solidFill>
              </a:rPr>
              <a:t>	</a:t>
            </a:r>
            <a:r>
              <a:rPr lang="en-US" altLang="zh-TW" sz="2400" dirty="0">
                <a:solidFill>
                  <a:schemeClr val="bg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r>
              <a:rPr lang="en-US" altLang="zh-TW" sz="2400" dirty="0"/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|	the OR operation. To search for one of 2 different words, you) </a:t>
            </a:r>
          </a:p>
        </p:txBody>
      </p:sp>
    </p:spTree>
    <p:extLst>
      <p:ext uri="{BB962C8B-B14F-4D97-AF65-F5344CB8AC3E}">
        <p14:creationId xmlns:p14="http://schemas.microsoft.com/office/powerpoint/2010/main" val="988238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|</a:t>
            </a:r>
            <a:r>
              <a:rPr lang="en-US" altLang="zh-TW" sz="2400" dirty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()	used with the OR operation to change the associativity of the OR operator.  So w(x)z matches to exactly these 2 strings: w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\{, \}, \&lt;, \&gt;, \(, \), \1, … \9</a:t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400" dirty="0">
                <a:solidFill>
                  <a:schemeClr val="bg1"/>
                </a:solidFill>
              </a:rPr>
              <a:t>These special symbols of regular expression are disallowed for extended regular expressions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     - this has a negative impact on ex </a:t>
            </a:r>
          </a:p>
        </p:txBody>
      </p:sp>
    </p:spTree>
    <p:extLst>
      <p:ext uri="{BB962C8B-B14F-4D97-AF65-F5344CB8AC3E}">
        <p14:creationId xmlns:p14="http://schemas.microsoft.com/office/powerpoint/2010/main" val="4267399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|</a:t>
            </a:r>
            <a:r>
              <a:rPr lang="en-US" altLang="zh-TW" sz="2400" dirty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So </a:t>
            </a:r>
            <a:r>
              <a:rPr lang="en-US" altLang="zh-TW" sz="2400" dirty="0">
                <a:solidFill>
                  <a:srgbClr val="FF0000"/>
                </a:solidFill>
              </a:rPr>
              <a:t>w(</a:t>
            </a:r>
            <a:r>
              <a:rPr lang="en-US" altLang="zh-TW" sz="2400" dirty="0" err="1">
                <a:solidFill>
                  <a:srgbClr val="FF0000"/>
                </a:solidFill>
              </a:rPr>
              <a:t>x|y</a:t>
            </a:r>
            <a:r>
              <a:rPr lang="en-US" altLang="zh-TW" sz="2400" dirty="0">
                <a:solidFill>
                  <a:srgbClr val="FF0000"/>
                </a:solidFill>
              </a:rPr>
              <a:t>)z</a:t>
            </a:r>
            <a:r>
              <a:rPr lang="en-US" altLang="zh-TW" sz="2400" dirty="0"/>
              <a:t> matches to exactly these 2 strings: </a:t>
            </a:r>
            <a:r>
              <a:rPr lang="en-US" altLang="zh-TW" sz="2400" dirty="0" err="1">
                <a:solidFill>
                  <a:srgbClr val="FF0000"/>
                </a:solidFill>
              </a:rPr>
              <a:t>wxz</a:t>
            </a:r>
            <a:r>
              <a:rPr lang="en-US" altLang="zh-TW" sz="2400" dirty="0"/>
              <a:t> or </a:t>
            </a:r>
            <a:r>
              <a:rPr lang="en-US" altLang="zh-TW" sz="2400" dirty="0" err="1">
                <a:solidFill>
                  <a:srgbClr val="FF0000"/>
                </a:solidFill>
              </a:rPr>
              <a:t>wyz</a:t>
            </a:r>
            <a:r>
              <a:rPr lang="en-US" altLang="zh-TW" sz="2400" dirty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0031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+, and ?.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1521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200" b="0" kern="0" dirty="0">
              <a:solidFill>
                <a:srgbClr val="00000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C00000"/>
                </a:solidFill>
              </a:rPr>
              <a:t>+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and ?.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77281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1235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292608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But wait! We said 2-3, not 5!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20950" y="3467100"/>
            <a:ext cx="5029200" cy="1143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Well actually, it is a match of 3 and another of 2. But since they’re next to each other, we see 5 red letters.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496" y="5085184"/>
            <a:ext cx="9144000" cy="2592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365104"/>
            <a:ext cx="9180512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424698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C00000"/>
                </a:solidFill>
              </a:rPr>
              <a:t>+</a:t>
            </a:r>
            <a:r>
              <a:rPr lang="en-US" altLang="zh-TW" sz="2400" dirty="0"/>
              <a:t>, and </a:t>
            </a:r>
            <a:r>
              <a:rPr lang="en-US" altLang="zh-TW" sz="2400" b="1" dirty="0">
                <a:solidFill>
                  <a:srgbClr val="C00000"/>
                </a:solidFill>
              </a:rPr>
              <a:t>?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00174 -0.096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And so,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u="sng" dirty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than </a:t>
            </a: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	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abc|def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egrep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'(a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)e)'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(a$)|(b(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c|d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)e)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egrep</a:t>
            </a:r>
            <a:endParaRPr lang="en-US" altLang="zh-TW" sz="2400" b="0" kern="0" dirty="0">
              <a:solidFill>
                <a:srgbClr val="000000"/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ab+c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egrep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6417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And so,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dirty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u="sng" dirty="0">
                <a:solidFill>
                  <a:srgbClr val="FF0000"/>
                </a:solidFill>
                <a:latin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</a:t>
            </a:r>
            <a:r>
              <a:rPr lang="en-US" altLang="zh-TW" sz="28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	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def</a:t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sz="2400" b="0" kern="0" dirty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'(a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)e)'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ending in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or containing either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bce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bde</a:t>
            </a:r>
            <a:endParaRPr lang="en-US" altLang="zh-TW" sz="2400" b="0" u="sng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b="0" kern="0" dirty="0">
              <a:solidFill>
                <a:srgbClr val="FFFFFF"/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</a:t>
            </a:r>
            <a:r>
              <a:rPr lang="en-US" altLang="zh-TW" sz="28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 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abbbc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</a:t>
            </a:r>
            <a:r>
              <a:rPr lang="en-US" altLang="zh-TW" sz="2400" b="0" kern="0" dirty="0" err="1">
                <a:solidFill>
                  <a:srgbClr val="000000"/>
                </a:solidFill>
                <a:ea typeface="新細明體"/>
              </a:rPr>
              <a:t>etc</a:t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sz="2400" b="0" kern="0" dirty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42359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u="sng" dirty="0">
                <a:solidFill>
                  <a:srgbClr val="FF000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stronger</a:t>
            </a:r>
            <a:r>
              <a:rPr lang="en-US" altLang="zh-TW" sz="4400" b="0" dirty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dirty="0">
                <a:solidFill>
                  <a:srgbClr val="00B0F0"/>
                </a:solidFill>
                <a:latin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	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abc|def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egrep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'(a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)e)'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(a$)|(b(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c|d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)e)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egrep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ab+c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egrep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'\([ab]\)\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aa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</a:rPr>
              <a:t>or </a:t>
            </a:r>
            <a:r>
              <a:rPr lang="en-US" altLang="zh-TW" sz="2400" b="0" u="sng" kern="0" dirty="0">
                <a:solidFill>
                  <a:srgbClr val="000000"/>
                </a:solidFill>
              </a:rPr>
              <a:t>bb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 </a:t>
            </a:r>
            <a:r>
              <a:rPr lang="en-US" altLang="zh-TW" sz="2400" b="0" kern="0" dirty="0">
                <a:solidFill>
                  <a:srgbClr val="FFFFFF"/>
                </a:solidFill>
                <a:ea typeface="新細明體"/>
              </a:rPr>
              <a:t>-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'a\{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  	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an error, because there is no closing \}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  <a:ea typeface="新細明體"/>
              </a:rPr>
              <a:t>-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'\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	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words that begin with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9044603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	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def</a:t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'(a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)e)'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ending in 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a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or containing either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bce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bde</a:t>
            </a:r>
            <a:endParaRPr lang="en-US" altLang="zh-TW" sz="2400" b="0" u="sng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</a:t>
            </a:r>
            <a:endParaRPr lang="en-US" altLang="zh-TW" b="0" kern="0" dirty="0">
              <a:solidFill>
                <a:srgbClr val="FFFFFF">
                  <a:lumMod val="50000"/>
                </a:srgbClr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abbbc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, </a:t>
            </a:r>
            <a:r>
              <a:rPr lang="en-US" altLang="zh-TW" sz="2400" b="0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etc</a:t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sz="2400" b="0" kern="0" dirty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'\([ab]\)\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(a)1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</a:rPr>
              <a:t>OR </a:t>
            </a:r>
            <a:r>
              <a:rPr lang="en-US" altLang="zh-TW" sz="2400" b="0" u="sng" kern="0" dirty="0">
                <a:solidFill>
                  <a:srgbClr val="000000"/>
                </a:solidFill>
              </a:rPr>
              <a:t>(b)1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  <a:ea typeface="新細明體"/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unlike in </a:t>
            </a:r>
            <a:r>
              <a:rPr lang="en-US" altLang="zh-TW" sz="2400" b="0" kern="0" dirty="0" err="1">
                <a:solidFill>
                  <a:srgbClr val="000000"/>
                </a:solidFill>
                <a:ea typeface="新細明體"/>
              </a:rPr>
              <a:t>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'a\{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 </a:t>
            </a:r>
            <a:r>
              <a:rPr lang="en-US" altLang="zh-TW" sz="24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      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a{</a:t>
            </a:r>
            <a:r>
              <a:rPr lang="en-US" altLang="zh-TW" sz="2200" b="0" u="sng" kern="0" dirty="0">
                <a:solidFill>
                  <a:srgbClr val="000000"/>
                </a:solidFill>
                <a:ea typeface="新細明體"/>
              </a:rPr>
              <a:t>2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- note: there’s </a:t>
            </a:r>
            <a:r>
              <a:rPr lang="en-US" altLang="zh-TW" sz="2400" b="0" kern="0" dirty="0">
                <a:solidFill>
                  <a:srgbClr val="0C9B4D"/>
                </a:solidFill>
                <a:ea typeface="新細明體"/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unlike in </a:t>
            </a:r>
            <a:r>
              <a:rPr lang="en-US" altLang="zh-TW" sz="2400" b="0" kern="0" dirty="0" err="1">
                <a:solidFill>
                  <a:srgbClr val="000000"/>
                </a:solidFill>
                <a:ea typeface="新細明體"/>
              </a:rPr>
              <a:t>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'\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a' </a:t>
            </a:r>
            <a:r>
              <a:rPr lang="en-US" altLang="zh-TW" sz="24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   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&lt;a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</a:t>
            </a:r>
            <a:r>
              <a:rPr lang="en-US" altLang="zh-TW" sz="2400" b="0" kern="0" dirty="0" err="1">
                <a:solidFill>
                  <a:srgbClr val="000000"/>
                </a:solidFill>
              </a:rPr>
              <a:t>grep</a:t>
            </a:r>
            <a:endParaRPr lang="en-US" altLang="zh-TW" sz="2400" b="0" kern="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                  </a:t>
            </a:r>
            <a:r>
              <a:rPr lang="en-US" altLang="zh-TW" sz="2000" b="0" kern="0" dirty="0">
                <a:solidFill>
                  <a:srgbClr val="000000"/>
                </a:solidFill>
              </a:rPr>
              <a:t>(actually, there is, maybe, a meaning, as we’ll see in a minute…)</a:t>
            </a:r>
            <a:r>
              <a:rPr lang="en-US" altLang="zh-TW" sz="2400" b="0" kern="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stronger</a:t>
            </a:r>
            <a:r>
              <a:rPr lang="en-US" altLang="zh-TW" sz="4400" b="0" dirty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u="sng" dirty="0">
                <a:solidFill>
                  <a:srgbClr val="00B0F0"/>
                </a:solidFill>
                <a:latin typeface="Arial" pitchFamily="34" charset="0"/>
              </a:rPr>
              <a:t>egrep</a:t>
            </a:r>
          </a:p>
        </p:txBody>
      </p:sp>
    </p:spTree>
    <p:extLst>
      <p:ext uri="{BB962C8B-B14F-4D97-AF65-F5344CB8AC3E}">
        <p14:creationId xmlns:p14="http://schemas.microsoft.com/office/powerpoint/2010/main" val="2417862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altLang="zh-TW" dirty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2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</p:txBody>
      </p:sp>
    </p:spTree>
    <p:extLst>
      <p:ext uri="{BB962C8B-B14F-4D97-AF65-F5344CB8AC3E}">
        <p14:creationId xmlns:p14="http://schemas.microsoft.com/office/powerpoint/2010/main" val="1236131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3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  <a:p>
            <a:r>
              <a:rPr lang="en-US" sz="3000" dirty="0"/>
              <a:t>But when I try it in Cygwin, I find </a:t>
            </a:r>
            <a:r>
              <a:rPr lang="en-US" sz="3000" dirty="0">
                <a:solidFill>
                  <a:srgbClr val="FF0000"/>
                </a:solidFill>
              </a:rPr>
              <a:t>nonstandard features</a:t>
            </a:r>
            <a:r>
              <a:rPr lang="en-US" sz="3000" dirty="0"/>
              <a:t> that have been added to both grep and egrep!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23622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altLang="zh-TW" dirty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816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3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  <a:p>
            <a:r>
              <a:rPr lang="en-US" sz="3000" dirty="0"/>
              <a:t>But when I try it in Cygwin, I find </a:t>
            </a:r>
            <a:r>
              <a:rPr lang="en-US" sz="3000" dirty="0">
                <a:solidFill>
                  <a:srgbClr val="FF0000"/>
                </a:solidFill>
              </a:rPr>
              <a:t>nonstandard features </a:t>
            </a:r>
            <a:r>
              <a:rPr lang="en-US" sz="3000" dirty="0"/>
              <a:t>that have been added to both grep and </a:t>
            </a: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egrep!</a:t>
            </a:r>
            <a:r>
              <a:rPr lang="en-US" sz="3000" dirty="0"/>
              <a:t> Consequently: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600" dirty="0"/>
              <a:t>Each seems to have all of the expressivity and strength of the other.</a:t>
            </a:r>
          </a:p>
          <a:p>
            <a:pPr lvl="1"/>
            <a:r>
              <a:rPr lang="en-US" sz="2600" dirty="0"/>
              <a:t>Backwards compatibility (to the syntax in our textbook) seems to have been abandoned. </a:t>
            </a:r>
          </a:p>
          <a:p>
            <a:r>
              <a:rPr lang="en-US" sz="3000" dirty="0"/>
              <a:t>The following slide will list the added features…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33528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</p:spTree>
    <p:extLst>
      <p:ext uri="{BB962C8B-B14F-4D97-AF65-F5344CB8AC3E}">
        <p14:creationId xmlns:p14="http://schemas.microsoft.com/office/powerpoint/2010/main" val="36239019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One day grep got jealous and said,</a:t>
            </a:r>
            <a:br>
              <a:rPr lang="en-US" sz="2800" dirty="0"/>
            </a:br>
            <a:r>
              <a:rPr lang="en-US" sz="2800" i="1" dirty="0"/>
              <a:t>“I wish I could be like egrep: using ‘?’ to quickly say </a:t>
            </a:r>
            <a:br>
              <a:rPr lang="en-US" sz="2800" i="1" dirty="0"/>
            </a:br>
            <a:r>
              <a:rPr lang="en-US" sz="2800" i="1" dirty="0"/>
              <a:t>‘0 or 1 times’, using ‘+’ to quickly say ‘1 or more times’, and creating OR patterns!”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 But grep had a problem. He couldn’t just borrow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the syntax, because many previously-designed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scripts already used literal “?”, “+”, or “|” symbols.</a:t>
            </a:r>
            <a:endParaRPr lang="en-US" sz="3200" dirty="0">
              <a:solidFill>
                <a:srgbClr val="0C9B4D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800" dirty="0">
                <a:solidFill>
                  <a:srgbClr val="0C9B4D"/>
                </a:solidFill>
              </a:rPr>
              <a:t>So instead he decided to use “\?”, “\+”, and “\|”.</a:t>
            </a:r>
            <a:endParaRPr lang="en-US" dirty="0">
              <a:solidFill>
                <a:srgbClr val="0C9B4D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"[0-9][0-9]* *+ *[0-9][0-9]*"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43 + 2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500 + 123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1+2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"[A-Z][^A-Z.,?]*?"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Is that a question?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What time is it?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"[0-9]</a:t>
            </a:r>
            <a:r>
              <a:rPr lang="en-US" dirty="0">
                <a:solidFill>
                  <a:srgbClr val="0C9B4D"/>
                </a:solidFill>
                <a:latin typeface="Lucida Console" panose="020B0609040504020204" pitchFamily="49" charset="0"/>
                <a:ea typeface="新細明體" charset="-120"/>
              </a:rPr>
              <a:t>\+</a:t>
            </a:r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*+ *[0-9]</a:t>
            </a:r>
            <a:r>
              <a:rPr lang="en-US" dirty="0">
                <a:solidFill>
                  <a:srgbClr val="0C9B4D"/>
                </a:solidFill>
                <a:latin typeface="Lucida Console" panose="020B0609040504020204" pitchFamily="49" charset="0"/>
                <a:ea typeface="新細明體" charset="-120"/>
              </a:rPr>
              <a:t>\+</a:t>
            </a:r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43 + 2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500 + 123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1+2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"[A-Z][^A-Z.,?]*?"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Is that a question?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What time is it?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0" y="4234470"/>
            <a:ext cx="8153400" cy="26235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en-US" sz="2800" b="0" kern="0" dirty="0">
                <a:solidFill>
                  <a:srgbClr val="000000"/>
                </a:solidFill>
              </a:rPr>
              <a:t>Although this would break any old scripts using pairs like “\?” or “\+”, yet these were far fewer than scripts containing “?” or “+”</a:t>
            </a:r>
          </a:p>
          <a:p>
            <a:pPr lvl="3">
              <a:spcBef>
                <a:spcPts val="0"/>
              </a:spcBef>
            </a:pPr>
            <a:r>
              <a:rPr lang="en-US" sz="2800" b="0" kern="0" dirty="0">
                <a:solidFill>
                  <a:srgbClr val="000000"/>
                </a:solidFill>
              </a:rPr>
              <a:t>Because the “\” in “\?” or “\+” would’ve been unnecessary, so unlikely to have been typed.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52562" y="1219200"/>
            <a:ext cx="7005638" cy="2895600"/>
            <a:chOff x="1452562" y="1219200"/>
            <a:chExt cx="7005638" cy="2895600"/>
          </a:xfrm>
        </p:grpSpPr>
        <p:sp>
          <p:nvSpPr>
            <p:cNvPr id="4" name="Cloud Callout 3"/>
            <p:cNvSpPr/>
            <p:nvPr/>
          </p:nvSpPr>
          <p:spPr bwMode="auto">
            <a:xfrm>
              <a:off x="1452562" y="1219200"/>
              <a:ext cx="6853238" cy="2895600"/>
            </a:xfrm>
            <a:prstGeom prst="cloudCallout">
              <a:avLst>
                <a:gd name="adj1" fmla="val -52613"/>
                <a:gd name="adj2" fmla="val 4757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19325" y="1676400"/>
              <a:ext cx="6238875" cy="19001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 wish I could be like egrep: </a:t>
              </a:r>
              <a:b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using ‘?’ to say ‘0 or 1 times’, using ‘+’ to say ‘1 or more times’, and creating OR patterns!</a:t>
              </a:r>
              <a:endParaRPr lang="en-US" sz="2800" b="0" dirty="0">
                <a:solidFill>
                  <a:srgbClr val="000000"/>
                </a:solidFill>
                <a:latin typeface="Comic Sans MS" panose="030F0702030302020204" pitchFamily="66" charset="0"/>
                <a:ea typeface="新細明體" charset="-120"/>
              </a:endParaRP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/>
          <a:lstStyle/>
          <a:p>
            <a:r>
              <a:rPr lang="en-US" sz="2800" dirty="0"/>
              <a:t>But egrep was jealous, too. And sighed, </a:t>
            </a:r>
            <a:br>
              <a:rPr lang="en-US" sz="2800" dirty="0"/>
            </a:br>
            <a:r>
              <a:rPr lang="en-US" sz="2800" i="1" dirty="0"/>
              <a:t>“I wish I could use the ‘\{ \}’, ‘\&lt;’, ‘\&gt;’, and </a:t>
            </a:r>
            <a:r>
              <a:rPr lang="en-US" sz="2800" i="1" dirty="0" err="1"/>
              <a:t>backreferencing</a:t>
            </a:r>
            <a:r>
              <a:rPr lang="en-US" sz="2800" i="1" dirty="0"/>
              <a:t> methods of grep!”</a:t>
            </a:r>
          </a:p>
          <a:p>
            <a:pPr lvl="2"/>
            <a:r>
              <a:rPr lang="en-US" sz="2800" dirty="0" err="1">
                <a:solidFill>
                  <a:srgbClr val="0C9B4D"/>
                </a:solidFill>
              </a:rPr>
              <a:t>egrep’s</a:t>
            </a:r>
            <a:r>
              <a:rPr lang="en-US" sz="2800" dirty="0">
                <a:solidFill>
                  <a:srgbClr val="0C9B4D"/>
                </a:solidFill>
              </a:rPr>
              <a:t> solution was varied: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Since “(” and “)” were already defined, use them for </a:t>
            </a:r>
            <a:r>
              <a:rPr lang="en-US" sz="2800" dirty="0" err="1">
                <a:solidFill>
                  <a:srgbClr val="FF0000"/>
                </a:solidFill>
              </a:rPr>
              <a:t>backreferencing</a:t>
            </a:r>
            <a:r>
              <a:rPr lang="en-US" sz="2800" dirty="0">
                <a:solidFill>
                  <a:srgbClr val="FF0000"/>
                </a:solidFill>
              </a:rPr>
              <a:t> too.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Use the same “\&lt;”,“\&gt;”, “\1”, “\2”, …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“\9” symbols as grep uses.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Use the “{” and “}” symbols in place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of grep’s “\{” and “\}” symbols.</a:t>
            </a:r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584448"/>
            <a:ext cx="1514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24000" y="1217676"/>
            <a:ext cx="6929438" cy="2133600"/>
            <a:chOff x="1528762" y="1752600"/>
            <a:chExt cx="6929438" cy="2133600"/>
          </a:xfrm>
        </p:grpSpPr>
        <p:sp>
          <p:nvSpPr>
            <p:cNvPr id="11" name="Cloud Callout 10"/>
            <p:cNvSpPr/>
            <p:nvPr/>
          </p:nvSpPr>
          <p:spPr bwMode="auto">
            <a:xfrm>
              <a:off x="1528762" y="1752600"/>
              <a:ext cx="6853238" cy="2133600"/>
            </a:xfrm>
            <a:prstGeom prst="cloudCallout">
              <a:avLst>
                <a:gd name="adj1" fmla="val 39330"/>
                <a:gd name="adj2" fmla="val 5812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553200" y="2590800"/>
              <a:ext cx="9906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19325" y="2209801"/>
              <a:ext cx="6238875" cy="1447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 wish I could use the ‘\{ \}’,</a:t>
              </a:r>
              <a:b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‘\&lt;’, ‘\&gt;’, and </a:t>
              </a:r>
              <a:r>
                <a:rPr lang="en-US" sz="2800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backreferencing</a:t>
              </a:r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methods of grep!”</a:t>
              </a:r>
              <a:endParaRPr lang="en-US" sz="2800" b="0" dirty="0">
                <a:solidFill>
                  <a:srgbClr val="000000"/>
                </a:solidFill>
                <a:latin typeface="Comic Sans MS" panose="030F0702030302020204" pitchFamily="66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69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307183" y="2879925"/>
            <a:ext cx="0" cy="3474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But wait! We said 2-3, not 5!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20950" y="3467100"/>
            <a:ext cx="5029200" cy="1143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Well actually, it is a match of 3 and another of 2. But since they’re next to each other, we see 5 red letters.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/>
          <a:lstStyle/>
          <a:p>
            <a:r>
              <a:rPr lang="en-US" sz="2800" dirty="0"/>
              <a:t>Thus: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574800"/>
          <a:ext cx="8153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Regular Expression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Extended </a:t>
                      </a:r>
                      <a:br>
                        <a:rPr lang="en-US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more</a:t>
                      </a:r>
                      <a:r>
                        <a:rPr lang="en-US" baseline="0" dirty="0"/>
                        <a:t>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\( … 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\{</a:t>
                      </a:r>
                      <a:r>
                        <a:rPr lang="en-US" b="1" baseline="0" dirty="0">
                          <a:solidFill>
                            <a:srgbClr val="0C9B4D"/>
                          </a:solidFill>
                        </a:rPr>
                        <a:t> … \}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… 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</a:t>
                      </a:r>
                      <a:r>
                        <a:rPr lang="en-US" baseline="0" dirty="0"/>
                        <a:t> a range of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\1,</a:t>
                      </a:r>
                      <a:r>
                        <a:rPr lang="en-US" b="1" baseline="0" dirty="0">
                          <a:solidFill>
                            <a:srgbClr val="0C9B4D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\1,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Backreference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beginning</a:t>
                      </a:r>
                      <a:r>
                        <a:rPr lang="en-US" baseline="0" dirty="0"/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end of a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6096000"/>
            <a:ext cx="7620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6096000"/>
            <a:ext cx="5791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Added (non standard)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  <a:sym typeface="Wingdings" panose="05000000000000000000" pitchFamily="2" charset="2"/>
              </a:rPr>
              <a:t> Won't be on the exam.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5562600"/>
            <a:ext cx="762000" cy="304800"/>
          </a:xfrm>
          <a:prstGeom prst="rect">
            <a:avLst/>
          </a:prstGeom>
          <a:solidFill>
            <a:srgbClr val="0C9B4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5562600"/>
            <a:ext cx="1371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C9B4D"/>
                </a:solidFill>
                <a:latin typeface="Arial" charset="0"/>
                <a:ea typeface="新細明體" charset="-120"/>
              </a:rPr>
              <a:t>Original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2209800"/>
            <a:ext cx="8153400" cy="2971800"/>
            <a:chOff x="457200" y="2209800"/>
            <a:chExt cx="8153400" cy="2971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57200" y="2209800"/>
              <a:ext cx="8153400" cy="1828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7200" y="4114800"/>
              <a:ext cx="8153400" cy="1066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6075" indent="-346075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n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n| grep --color -C9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'[0-9]*.'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n| grep --color -C9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'[0-9]*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\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.'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'[0-9]*\.'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n| grep --color -C9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[0-9]*\.'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5522" y="5147352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62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'[0-9][0-9]*\.'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n| grep --color -C9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'[0-9]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\{1,\}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\.'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n| grep --color -C9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'[0-9]\{1,\}\.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07205" y="1778285"/>
            <a:ext cx="476036" cy="454632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1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'[0-9]\{1,\}\.[0-9]\{1,\}'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n| grep --color -C9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'[0-9]\{1,\}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\.[0-9]\{1,\}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\)\{,1\}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19528" y="1367319"/>
            <a:ext cx="476036" cy="454632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4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'[0-9]\{1,\}\(\.[0-9]\{1,\}\)\{,1\}'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n| grep --color -C9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spc="-100" dirty="0">
                <a:solidFill>
                  <a:srgbClr val="FFFF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[0-9]\{1,\}\(\.[0-9]\{1,\}\)\{,1\}'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7816" y="2631040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6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\([0-9]\{1,\}\.[0-9]\{1,\}\)\{1,\}'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n| grep --color -C9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</a:t>
            </a:r>
            <a:r>
              <a:rPr lang="en-US" altLang="zh-TW" sz="280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\{,1\}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[0-9]\{1,\}\(\.[0-9]\{1,\}\)\{,1\}'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1000" y="1295400"/>
            <a:ext cx="1143000" cy="14478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06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[0-9]\{1,\}\(\.[0-9]\{1,\}\)\{,1\}'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n| grep --color -C9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</a:t>
            </a:r>
            <a:r>
              <a:rPr lang="en-US" altLang="zh-TW" sz="280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]\{,1\}[0-9]\{1,\}\(\.[0-9]\{1,\}\)\{,1\}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>
                <a:solidFill>
                  <a:srgbClr val="FFFF00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50023" y="3047143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3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995928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See. It is one match of 3 and another of 2.</a:t>
            </a:r>
          </a:p>
        </p:txBody>
      </p:sp>
    </p:spTree>
    <p:extLst>
      <p:ext uri="{BB962C8B-B14F-4D97-AF65-F5344CB8AC3E}">
        <p14:creationId xmlns:p14="http://schemas.microsoft.com/office/powerpoint/2010/main" val="19518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[0-9]\{1,\}\(\.[0-9]\{1,\}\)\{,1\}[</a:t>
            </a:r>
            <a:r>
              <a:rPr lang="en-US" altLang="zh-TW" sz="2800" b="1" kern="1200" spc="-100" dirty="0" err="1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997456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'[+-]\{,1\}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'\(\.[0-9]\{1,\}\)\{,1\}[</a:t>
            </a:r>
            <a:r>
              <a:rPr lang="en-US" altLang="zh-TW" sz="2800" b="1" kern="1200" spc="-100" dirty="0" err="1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'[+-]\{,1\}[0-9]\{1,\}'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'\(\.[0-9]\{1,\}\)\{,1\}[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[+-]\{,1\}'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01025" y="4255158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5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'[+-]\{,1\}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'\(\.[0-9]\{1,\}\)\{,1\}[</a:t>
            </a:r>
            <a:r>
              <a:rPr lang="en-US" altLang="zh-TW" sz="2800" b="1" kern="1200" spc="-100" dirty="0" err="1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'[+-]\{,1\}[0-9]\{1,\}'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'\(\.[0-9]\{1,\}\)\{,1\}[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][+-]\{,1\}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42145" y="4157444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2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grep --color -C9 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'[+-]\{,1\}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[0-9]\{1,\}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'\(\.[0-9]\{1,\}\)\{,1\}[</a:t>
            </a:r>
            <a:r>
              <a:rPr lang="en-US" altLang="zh-TW" sz="2800" b="1" kern="1200" spc="-100" dirty="0" err="1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][+-]\{,1\}[0-9]\{1,\}'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lnSpc>
                <a:spcPct val="79000"/>
              </a:lnSpc>
            </a:pP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'[+-]\{,1\}[0-9]\{1,\}'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'\(\.[0-9]\{1,\}\)\{,1\}'\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][+-]\{,1\}[0-9]\{1,\}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\)\{,1\}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64222" y="1211510"/>
            <a:ext cx="1295400" cy="1905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0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5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lnSpc>
                <a:spcPct val="79000"/>
              </a:lnSpc>
            </a:pP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'[+-]\{,1\}[0-9]\{1,\}'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'\(\.[0-9]\{1,\}\)\{,1\}'\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'\([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][+-]\{,1\}[0-9]\{1,\}\)\{,1\}'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indent="342900">
              <a:lnSpc>
                <a:spcPct val="79000"/>
              </a:lnSpc>
            </a:pP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^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[+-]\{,1\}[0-9]\{1</a:t>
            </a:r>
            <a:r>
              <a:rPr lang="en-US" altLang="zh-TW" sz="2800" spc="-220" dirty="0">
                <a:solidFill>
                  <a:srgbClr val="0C9B4D"/>
                </a:solidFill>
                <a:latin typeface="Lucida Fax" panose="02060602050505020204" pitchFamily="18" charset="0"/>
              </a:rPr>
              <a:t>,\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}'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'\(\.[0-9]\{1,\}\)\{,1\}'\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][+-]\{,1\}[0-9]\{1,\}\)\{,1\}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$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" y="5029200"/>
            <a:ext cx="533400" cy="8382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6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92100" indent="-292100">
              <a:lnSpc>
                <a:spcPct val="79000"/>
              </a:lnSpc>
            </a:pP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'^[+-]\{,1\}[0-9]\{1,\}'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'\(\.[0-9]\{1,\}\)\{,1\}'\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'\([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][+-]\{,1\}[0-9]\{1,\}\)\{,1\}$'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indent="342900">
              <a:lnSpc>
                <a:spcPct val="79000"/>
              </a:lnSpc>
            </a:pP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n|</a:t>
            </a:r>
            <a:r>
              <a:rPr lang="en-US" altLang="zh-TW" sz="2800" spc="-100" dirty="0" err="1">
                <a:solidFill>
                  <a:srgbClr val="FFFF00"/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grep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 --color -C9 '^[+-]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\.[0-9]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$'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1167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342900" lvl="0" indent="-342900">
              <a:lnSpc>
                <a:spcPct val="79000"/>
              </a:lnSpc>
            </a:pP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	</a:t>
            </a:r>
            <a:r>
              <a:rPr lang="en-US" altLang="zh-TW" sz="11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n|egrep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--color -C9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'^[+-]?[0-9]+'\</a:t>
            </a:r>
          </a:p>
          <a:p>
            <a:pPr marL="342900" lvl="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'(\.[0-9]+)?'\</a:t>
            </a:r>
          </a:p>
          <a:p>
            <a:pPr marL="342900" lvl="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'([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][+-]?[0-9]+)?$'</a:t>
            </a:r>
          </a:p>
        </p:txBody>
      </p:sp>
    </p:spTree>
    <p:extLst>
      <p:ext uri="{BB962C8B-B14F-4D97-AF65-F5344CB8AC3E}">
        <p14:creationId xmlns:p14="http://schemas.microsoft.com/office/powerpoint/2010/main" val="15174909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16980"/>
            <a:ext cx="8305800" cy="533400"/>
          </a:xfrm>
          <a:noFill/>
        </p:spPr>
        <p:txBody>
          <a:bodyPr/>
          <a:lstStyle/>
          <a:p>
            <a:pPr lvl="0" algn="ct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egrep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:</a:t>
            </a:r>
            <a:endParaRPr lang="en-US" altLang="zh-TW" sz="2800" b="1" kern="1200" spc="-100" dirty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algn="ct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?[0-9]+(\.[0-9]+)?([</a:t>
            </a:r>
            <a:r>
              <a:rPr lang="en-US" altLang="zh-TW" sz="2800" b="1" kern="1200" spc="-100" dirty="0" err="1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][+-]?[0-9]+)?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036888" y="4157663"/>
            <a:ext cx="665162" cy="1036637"/>
            <a:chOff x="3036888" y="4157663"/>
            <a:chExt cx="665162" cy="1036637"/>
          </a:xfrm>
        </p:grpSpPr>
        <p:sp>
          <p:nvSpPr>
            <p:cNvPr id="9" name="Freeform 1036"/>
            <p:cNvSpPr>
              <a:spLocks/>
            </p:cNvSpPr>
            <p:nvPr/>
          </p:nvSpPr>
          <p:spPr bwMode="auto">
            <a:xfrm>
              <a:off x="3036888" y="4592638"/>
              <a:ext cx="434975" cy="601662"/>
            </a:xfrm>
            <a:custGeom>
              <a:avLst/>
              <a:gdLst>
                <a:gd name="T0" fmla="*/ 0 w 620"/>
                <a:gd name="T1" fmla="*/ 892 h 928"/>
                <a:gd name="T2" fmla="*/ 144 w 620"/>
                <a:gd name="T3" fmla="*/ 196 h 928"/>
                <a:gd name="T4" fmla="*/ 444 w 620"/>
                <a:gd name="T5" fmla="*/ 28 h 928"/>
                <a:gd name="T6" fmla="*/ 588 w 620"/>
                <a:gd name="T7" fmla="*/ 364 h 928"/>
                <a:gd name="T8" fmla="*/ 252 w 620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928"/>
                <a:gd name="T17" fmla="*/ 620 w 620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928">
                  <a:moveTo>
                    <a:pt x="0" y="892"/>
                  </a:moveTo>
                  <a:cubicBezTo>
                    <a:pt x="24" y="776"/>
                    <a:pt x="70" y="340"/>
                    <a:pt x="144" y="196"/>
                  </a:cubicBezTo>
                  <a:cubicBezTo>
                    <a:pt x="218" y="52"/>
                    <a:pt x="370" y="0"/>
                    <a:pt x="444" y="28"/>
                  </a:cubicBezTo>
                  <a:cubicBezTo>
                    <a:pt x="518" y="56"/>
                    <a:pt x="620" y="214"/>
                    <a:pt x="588" y="364"/>
                  </a:cubicBezTo>
                  <a:cubicBezTo>
                    <a:pt x="556" y="514"/>
                    <a:pt x="322" y="811"/>
                    <a:pt x="252" y="92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037"/>
            <p:cNvSpPr txBox="1">
              <a:spLocks noChangeArrowheads="1"/>
            </p:cNvSpPr>
            <p:nvPr/>
          </p:nvSpPr>
          <p:spPr bwMode="auto">
            <a:xfrm>
              <a:off x="3048000" y="4157663"/>
              <a:ext cx="6540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rgbClr val="333399"/>
                  </a:solidFill>
                </a:rPr>
                <a:t>digit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07163" y="4883150"/>
            <a:ext cx="1169987" cy="947738"/>
            <a:chOff x="6507163" y="4883150"/>
            <a:chExt cx="1169987" cy="947738"/>
          </a:xfrm>
        </p:grpSpPr>
        <p:sp>
          <p:nvSpPr>
            <p:cNvPr id="32" name="Text Box 1069"/>
            <p:cNvSpPr txBox="1">
              <a:spLocks noChangeArrowheads="1"/>
            </p:cNvSpPr>
            <p:nvPr/>
          </p:nvSpPr>
          <p:spPr bwMode="auto">
            <a:xfrm>
              <a:off x="6651625" y="4883150"/>
              <a:ext cx="29051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33" name="Text Box 1070"/>
            <p:cNvSpPr txBox="1">
              <a:spLocks noChangeArrowheads="1"/>
            </p:cNvSpPr>
            <p:nvPr/>
          </p:nvSpPr>
          <p:spPr bwMode="auto">
            <a:xfrm>
              <a:off x="6724650" y="5397500"/>
              <a:ext cx="290513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FFC000"/>
                  </a:solidFill>
                </a:rPr>
                <a:t>-</a:t>
              </a:r>
            </a:p>
          </p:txBody>
        </p:sp>
        <p:sp>
          <p:nvSpPr>
            <p:cNvPr id="34" name="Freeform 1071"/>
            <p:cNvSpPr>
              <a:spLocks/>
            </p:cNvSpPr>
            <p:nvPr/>
          </p:nvSpPr>
          <p:spPr bwMode="auto">
            <a:xfrm>
              <a:off x="6516688" y="5232400"/>
              <a:ext cx="581025" cy="146050"/>
            </a:xfrm>
            <a:custGeom>
              <a:avLst/>
              <a:gdLst>
                <a:gd name="T0" fmla="*/ 0 w 912"/>
                <a:gd name="T1" fmla="*/ 212 h 236"/>
                <a:gd name="T2" fmla="*/ 276 w 912"/>
                <a:gd name="T3" fmla="*/ 44 h 236"/>
                <a:gd name="T4" fmla="*/ 684 w 912"/>
                <a:gd name="T5" fmla="*/ 32 h 236"/>
                <a:gd name="T6" fmla="*/ 912 w 912"/>
                <a:gd name="T7" fmla="*/ 236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36"/>
                <a:gd name="T14" fmla="*/ 912 w 912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36">
                  <a:moveTo>
                    <a:pt x="0" y="212"/>
                  </a:moveTo>
                  <a:cubicBezTo>
                    <a:pt x="46" y="184"/>
                    <a:pt x="162" y="74"/>
                    <a:pt x="276" y="44"/>
                  </a:cubicBezTo>
                  <a:cubicBezTo>
                    <a:pt x="390" y="14"/>
                    <a:pt x="578" y="0"/>
                    <a:pt x="684" y="32"/>
                  </a:cubicBezTo>
                  <a:cubicBezTo>
                    <a:pt x="790" y="64"/>
                    <a:pt x="865" y="194"/>
                    <a:pt x="912" y="236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072"/>
            <p:cNvSpPr>
              <a:spLocks/>
            </p:cNvSpPr>
            <p:nvPr/>
          </p:nvSpPr>
          <p:spPr bwMode="auto">
            <a:xfrm>
              <a:off x="6507163" y="5568950"/>
              <a:ext cx="590550" cy="212725"/>
            </a:xfrm>
            <a:custGeom>
              <a:avLst/>
              <a:gdLst>
                <a:gd name="T0" fmla="*/ 0 w 924"/>
                <a:gd name="T1" fmla="*/ 24 h 266"/>
                <a:gd name="T2" fmla="*/ 192 w 924"/>
                <a:gd name="T3" fmla="*/ 228 h 266"/>
                <a:gd name="T4" fmla="*/ 732 w 924"/>
                <a:gd name="T5" fmla="*/ 228 h 266"/>
                <a:gd name="T6" fmla="*/ 924 w 924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4"/>
                <a:gd name="T13" fmla="*/ 0 h 266"/>
                <a:gd name="T14" fmla="*/ 924 w 924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4" h="266">
                  <a:moveTo>
                    <a:pt x="0" y="24"/>
                  </a:moveTo>
                  <a:cubicBezTo>
                    <a:pt x="30" y="58"/>
                    <a:pt x="70" y="194"/>
                    <a:pt x="192" y="228"/>
                  </a:cubicBezTo>
                  <a:cubicBezTo>
                    <a:pt x="314" y="262"/>
                    <a:pt x="610" y="266"/>
                    <a:pt x="732" y="228"/>
                  </a:cubicBezTo>
                  <a:cubicBezTo>
                    <a:pt x="854" y="190"/>
                    <a:pt x="884" y="47"/>
                    <a:pt x="924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1074"/>
            <p:cNvSpPr>
              <a:spLocks noChangeArrowheads="1"/>
            </p:cNvSpPr>
            <p:nvPr/>
          </p:nvSpPr>
          <p:spPr bwMode="auto">
            <a:xfrm>
              <a:off x="7097713" y="5172075"/>
              <a:ext cx="579437" cy="57785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53400" y="4157663"/>
            <a:ext cx="685800" cy="1036637"/>
            <a:chOff x="8153400" y="4157663"/>
            <a:chExt cx="685800" cy="1036637"/>
          </a:xfrm>
        </p:grpSpPr>
        <p:sp>
          <p:nvSpPr>
            <p:cNvPr id="20" name="Text Box 1053"/>
            <p:cNvSpPr txBox="1">
              <a:spLocks noChangeArrowheads="1"/>
            </p:cNvSpPr>
            <p:nvPr/>
          </p:nvSpPr>
          <p:spPr bwMode="auto">
            <a:xfrm>
              <a:off x="8153400" y="4157663"/>
              <a:ext cx="681038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chemeClr val="accent2"/>
                  </a:solidFill>
                </a:rPr>
                <a:t>digit</a:t>
              </a:r>
            </a:p>
          </p:txBody>
        </p:sp>
        <p:sp>
          <p:nvSpPr>
            <p:cNvPr id="37" name="Freeform 1076"/>
            <p:cNvSpPr>
              <a:spLocks/>
            </p:cNvSpPr>
            <p:nvPr/>
          </p:nvSpPr>
          <p:spPr bwMode="auto">
            <a:xfrm>
              <a:off x="8404225" y="4592638"/>
              <a:ext cx="434975" cy="601662"/>
            </a:xfrm>
            <a:custGeom>
              <a:avLst/>
              <a:gdLst>
                <a:gd name="T0" fmla="*/ 0 w 620"/>
                <a:gd name="T1" fmla="*/ 892 h 928"/>
                <a:gd name="T2" fmla="*/ 144 w 620"/>
                <a:gd name="T3" fmla="*/ 196 h 928"/>
                <a:gd name="T4" fmla="*/ 444 w 620"/>
                <a:gd name="T5" fmla="*/ 28 h 928"/>
                <a:gd name="T6" fmla="*/ 588 w 620"/>
                <a:gd name="T7" fmla="*/ 364 h 928"/>
                <a:gd name="T8" fmla="*/ 252 w 620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928"/>
                <a:gd name="T17" fmla="*/ 620 w 620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928">
                  <a:moveTo>
                    <a:pt x="0" y="892"/>
                  </a:moveTo>
                  <a:cubicBezTo>
                    <a:pt x="24" y="776"/>
                    <a:pt x="70" y="340"/>
                    <a:pt x="144" y="196"/>
                  </a:cubicBezTo>
                  <a:cubicBezTo>
                    <a:pt x="218" y="52"/>
                    <a:pt x="370" y="0"/>
                    <a:pt x="444" y="28"/>
                  </a:cubicBezTo>
                  <a:cubicBezTo>
                    <a:pt x="518" y="56"/>
                    <a:pt x="620" y="214"/>
                    <a:pt x="588" y="364"/>
                  </a:cubicBezTo>
                  <a:cubicBezTo>
                    <a:pt x="556" y="514"/>
                    <a:pt x="322" y="811"/>
                    <a:pt x="252" y="92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227763" y="5035550"/>
            <a:ext cx="2609850" cy="1517650"/>
            <a:chOff x="6227763" y="5035550"/>
            <a:chExt cx="2609850" cy="1517650"/>
          </a:xfrm>
        </p:grpSpPr>
        <p:sp>
          <p:nvSpPr>
            <p:cNvPr id="23" name="AutoShape 1057"/>
            <p:cNvSpPr>
              <a:spLocks noChangeArrowheads="1"/>
            </p:cNvSpPr>
            <p:nvPr/>
          </p:nvSpPr>
          <p:spPr bwMode="auto">
            <a:xfrm>
              <a:off x="8256588" y="5172075"/>
              <a:ext cx="581025" cy="579438"/>
            </a:xfrm>
            <a:prstGeom prst="flowChartConnector">
              <a:avLst/>
            </a:prstGeom>
            <a:solidFill>
              <a:srgbClr val="FFFFFF"/>
            </a:solidFill>
            <a:ln w="571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26" name="Line 1061"/>
            <p:cNvSpPr>
              <a:spLocks noChangeShapeType="1"/>
            </p:cNvSpPr>
            <p:nvPr/>
          </p:nvSpPr>
          <p:spPr bwMode="auto">
            <a:xfrm>
              <a:off x="7677150" y="5462588"/>
              <a:ext cx="579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77"/>
            <p:cNvSpPr>
              <a:spLocks/>
            </p:cNvSpPr>
            <p:nvPr/>
          </p:nvSpPr>
          <p:spPr bwMode="auto">
            <a:xfrm>
              <a:off x="6227763" y="5751513"/>
              <a:ext cx="2319337" cy="382587"/>
            </a:xfrm>
            <a:custGeom>
              <a:avLst/>
              <a:gdLst>
                <a:gd name="T0" fmla="*/ 0 w 2880"/>
                <a:gd name="T1" fmla="*/ 0 h 476"/>
                <a:gd name="T2" fmla="*/ 647 w 2880"/>
                <a:gd name="T3" fmla="*/ 357 h 476"/>
                <a:gd name="T4" fmla="*/ 2380 w 2880"/>
                <a:gd name="T5" fmla="*/ 419 h 476"/>
                <a:gd name="T6" fmla="*/ 2880 w 2880"/>
                <a:gd name="T7" fmla="*/ 12 h 4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0"/>
                <a:gd name="T13" fmla="*/ 0 h 476"/>
                <a:gd name="T14" fmla="*/ 2880 w 2880"/>
                <a:gd name="T15" fmla="*/ 476 h 4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0" h="476">
                  <a:moveTo>
                    <a:pt x="0" y="0"/>
                  </a:moveTo>
                  <a:cubicBezTo>
                    <a:pt x="108" y="60"/>
                    <a:pt x="250" y="287"/>
                    <a:pt x="647" y="357"/>
                  </a:cubicBezTo>
                  <a:cubicBezTo>
                    <a:pt x="1044" y="427"/>
                    <a:pt x="2008" y="476"/>
                    <a:pt x="2380" y="419"/>
                  </a:cubicBezTo>
                  <a:cubicBezTo>
                    <a:pt x="2752" y="362"/>
                    <a:pt x="2776" y="97"/>
                    <a:pt x="2880" y="1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078"/>
            <p:cNvSpPr txBox="1">
              <a:spLocks noChangeArrowheads="1"/>
            </p:cNvSpPr>
            <p:nvPr/>
          </p:nvSpPr>
          <p:spPr bwMode="auto">
            <a:xfrm>
              <a:off x="7315200" y="6118225"/>
              <a:ext cx="7239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chemeClr val="accent2"/>
                  </a:solidFill>
                </a:rPr>
                <a:t>digit</a:t>
              </a:r>
            </a:p>
          </p:txBody>
        </p:sp>
        <p:sp>
          <p:nvSpPr>
            <p:cNvPr id="40" name="Text Box 1079"/>
            <p:cNvSpPr txBox="1">
              <a:spLocks noChangeArrowheads="1"/>
            </p:cNvSpPr>
            <p:nvPr/>
          </p:nvSpPr>
          <p:spPr bwMode="auto">
            <a:xfrm>
              <a:off x="7637188" y="5035550"/>
              <a:ext cx="762275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chemeClr val="accent2"/>
                  </a:solidFill>
                </a:rPr>
                <a:t>digit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52400" y="4883150"/>
            <a:ext cx="2319338" cy="946150"/>
            <a:chOff x="-152400" y="4883150"/>
            <a:chExt cx="2319338" cy="946150"/>
          </a:xfrm>
        </p:grpSpPr>
        <p:sp>
          <p:nvSpPr>
            <p:cNvPr id="4" name="AutoShape 1029"/>
            <p:cNvSpPr>
              <a:spLocks noChangeArrowheads="1"/>
            </p:cNvSpPr>
            <p:nvPr/>
          </p:nvSpPr>
          <p:spPr bwMode="auto">
            <a:xfrm>
              <a:off x="282575" y="5172075"/>
              <a:ext cx="579438" cy="57785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11" name="AutoShape 1039"/>
            <p:cNvSpPr>
              <a:spLocks noChangeArrowheads="1"/>
            </p:cNvSpPr>
            <p:nvPr/>
          </p:nvSpPr>
          <p:spPr bwMode="auto">
            <a:xfrm>
              <a:off x="1587500" y="5172075"/>
              <a:ext cx="579438" cy="579438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042"/>
            <p:cNvSpPr txBox="1">
              <a:spLocks noChangeArrowheads="1"/>
            </p:cNvSpPr>
            <p:nvPr/>
          </p:nvSpPr>
          <p:spPr bwMode="auto">
            <a:xfrm>
              <a:off x="1152525" y="4883150"/>
              <a:ext cx="29051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14" name="Text Box 1043"/>
            <p:cNvSpPr txBox="1">
              <a:spLocks noChangeArrowheads="1"/>
            </p:cNvSpPr>
            <p:nvPr/>
          </p:nvSpPr>
          <p:spPr bwMode="auto">
            <a:xfrm>
              <a:off x="1152525" y="5395913"/>
              <a:ext cx="290513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FFC000"/>
                  </a:solidFill>
                </a:rPr>
                <a:t>-</a:t>
              </a:r>
            </a:p>
          </p:txBody>
        </p:sp>
        <p:sp>
          <p:nvSpPr>
            <p:cNvPr id="29" name="Freeform 1066"/>
            <p:cNvSpPr>
              <a:spLocks/>
            </p:cNvSpPr>
            <p:nvPr/>
          </p:nvSpPr>
          <p:spPr bwMode="auto">
            <a:xfrm>
              <a:off x="862013" y="5232400"/>
              <a:ext cx="735012" cy="192088"/>
            </a:xfrm>
            <a:custGeom>
              <a:avLst/>
              <a:gdLst>
                <a:gd name="T0" fmla="*/ 0 w 912"/>
                <a:gd name="T1" fmla="*/ 212 h 236"/>
                <a:gd name="T2" fmla="*/ 276 w 912"/>
                <a:gd name="T3" fmla="*/ 44 h 236"/>
                <a:gd name="T4" fmla="*/ 684 w 912"/>
                <a:gd name="T5" fmla="*/ 32 h 236"/>
                <a:gd name="T6" fmla="*/ 912 w 912"/>
                <a:gd name="T7" fmla="*/ 236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36"/>
                <a:gd name="T14" fmla="*/ 912 w 912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36">
                  <a:moveTo>
                    <a:pt x="0" y="212"/>
                  </a:moveTo>
                  <a:cubicBezTo>
                    <a:pt x="46" y="184"/>
                    <a:pt x="162" y="74"/>
                    <a:pt x="276" y="44"/>
                  </a:cubicBezTo>
                  <a:cubicBezTo>
                    <a:pt x="390" y="14"/>
                    <a:pt x="578" y="0"/>
                    <a:pt x="684" y="32"/>
                  </a:cubicBezTo>
                  <a:cubicBezTo>
                    <a:pt x="790" y="64"/>
                    <a:pt x="865" y="194"/>
                    <a:pt x="912" y="236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67"/>
            <p:cNvSpPr>
              <a:spLocks/>
            </p:cNvSpPr>
            <p:nvPr/>
          </p:nvSpPr>
          <p:spPr bwMode="auto">
            <a:xfrm>
              <a:off x="852488" y="5568950"/>
              <a:ext cx="744537" cy="212725"/>
            </a:xfrm>
            <a:custGeom>
              <a:avLst/>
              <a:gdLst>
                <a:gd name="T0" fmla="*/ 0 w 924"/>
                <a:gd name="T1" fmla="*/ 24 h 266"/>
                <a:gd name="T2" fmla="*/ 192 w 924"/>
                <a:gd name="T3" fmla="*/ 228 h 266"/>
                <a:gd name="T4" fmla="*/ 732 w 924"/>
                <a:gd name="T5" fmla="*/ 228 h 266"/>
                <a:gd name="T6" fmla="*/ 924 w 924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4"/>
                <a:gd name="T13" fmla="*/ 0 h 266"/>
                <a:gd name="T14" fmla="*/ 924 w 924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4" h="266">
                  <a:moveTo>
                    <a:pt x="0" y="24"/>
                  </a:moveTo>
                  <a:cubicBezTo>
                    <a:pt x="30" y="58"/>
                    <a:pt x="70" y="194"/>
                    <a:pt x="192" y="228"/>
                  </a:cubicBezTo>
                  <a:cubicBezTo>
                    <a:pt x="314" y="262"/>
                    <a:pt x="610" y="266"/>
                    <a:pt x="732" y="228"/>
                  </a:cubicBezTo>
                  <a:cubicBezTo>
                    <a:pt x="854" y="190"/>
                    <a:pt x="884" y="47"/>
                    <a:pt x="924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82"/>
            <p:cNvSpPr>
              <a:spLocks noChangeShapeType="1"/>
            </p:cNvSpPr>
            <p:nvPr/>
          </p:nvSpPr>
          <p:spPr bwMode="auto">
            <a:xfrm>
              <a:off x="-152400" y="5462588"/>
              <a:ext cx="434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grep:</a:t>
            </a: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\{,1\}[0-9]\{1,\}\(\.[0-9]\{1,\}\)\{,1\}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][+-]\{,1\}[0-9]\{1,\}\)\{,1\}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1000" y="3546089"/>
            <a:ext cx="8305800" cy="67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>
              <a:lnSpc>
                <a:spcPct val="79000"/>
              </a:lnSpc>
            </a:pPr>
            <a:r>
              <a:rPr lang="en-US" altLang="zh-TW" sz="4800" spc="-100" dirty="0">
                <a:latin typeface="Lucida Fax" panose="02060602050505020204" pitchFamily="18" charset="0"/>
              </a:rPr>
              <a:t>=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1600200"/>
            <a:ext cx="8229600" cy="67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>
              <a:lnSpc>
                <a:spcPct val="79000"/>
              </a:lnSpc>
            </a:pPr>
            <a:r>
              <a:rPr lang="en-US" altLang="zh-TW" sz="4800" spc="-100" dirty="0">
                <a:latin typeface="Lucida Fax" panose="02060602050505020204" pitchFamily="18" charset="0"/>
              </a:rPr>
              <a:t>=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7550" y="5035550"/>
            <a:ext cx="2754313" cy="1517650"/>
            <a:chOff x="717550" y="5035550"/>
            <a:chExt cx="2754313" cy="1517650"/>
          </a:xfrm>
        </p:grpSpPr>
        <p:sp>
          <p:nvSpPr>
            <p:cNvPr id="6" name="Line 1031"/>
            <p:cNvSpPr>
              <a:spLocks noChangeShapeType="1"/>
            </p:cNvSpPr>
            <p:nvPr/>
          </p:nvSpPr>
          <p:spPr bwMode="auto">
            <a:xfrm>
              <a:off x="2166938" y="5462588"/>
              <a:ext cx="7254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035"/>
            <p:cNvSpPr txBox="1">
              <a:spLocks noChangeArrowheads="1"/>
            </p:cNvSpPr>
            <p:nvPr/>
          </p:nvSpPr>
          <p:spPr bwMode="auto">
            <a:xfrm>
              <a:off x="2182813" y="5035550"/>
              <a:ext cx="7239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>
                  <a:solidFill>
                    <a:schemeClr val="accent2"/>
                  </a:solidFill>
                </a:rPr>
                <a:t>digit</a:t>
              </a:r>
            </a:p>
          </p:txBody>
        </p:sp>
        <p:sp>
          <p:nvSpPr>
            <p:cNvPr id="12" name="Freeform 1041"/>
            <p:cNvSpPr>
              <a:spLocks/>
            </p:cNvSpPr>
            <p:nvPr/>
          </p:nvSpPr>
          <p:spPr bwMode="auto">
            <a:xfrm>
              <a:off x="717550" y="5751513"/>
              <a:ext cx="2465388" cy="382587"/>
            </a:xfrm>
            <a:custGeom>
              <a:avLst/>
              <a:gdLst>
                <a:gd name="T0" fmla="*/ 0 w 3348"/>
                <a:gd name="T1" fmla="*/ 0 h 464"/>
                <a:gd name="T2" fmla="*/ 708 w 3348"/>
                <a:gd name="T3" fmla="*/ 348 h 464"/>
                <a:gd name="T4" fmla="*/ 2604 w 3348"/>
                <a:gd name="T5" fmla="*/ 408 h 464"/>
                <a:gd name="T6" fmla="*/ 3348 w 3348"/>
                <a:gd name="T7" fmla="*/ 12 h 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8"/>
                <a:gd name="T13" fmla="*/ 0 h 464"/>
                <a:gd name="T14" fmla="*/ 3348 w 3348"/>
                <a:gd name="T15" fmla="*/ 464 h 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8" h="464">
                  <a:moveTo>
                    <a:pt x="0" y="0"/>
                  </a:moveTo>
                  <a:cubicBezTo>
                    <a:pt x="118" y="58"/>
                    <a:pt x="274" y="280"/>
                    <a:pt x="708" y="348"/>
                  </a:cubicBezTo>
                  <a:cubicBezTo>
                    <a:pt x="1142" y="416"/>
                    <a:pt x="2164" y="464"/>
                    <a:pt x="2604" y="408"/>
                  </a:cubicBezTo>
                  <a:cubicBezTo>
                    <a:pt x="3044" y="352"/>
                    <a:pt x="3193" y="94"/>
                    <a:pt x="3348" y="1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044"/>
            <p:cNvSpPr txBox="1">
              <a:spLocks noChangeArrowheads="1"/>
            </p:cNvSpPr>
            <p:nvPr/>
          </p:nvSpPr>
          <p:spPr bwMode="auto">
            <a:xfrm>
              <a:off x="1676400" y="6118225"/>
              <a:ext cx="7239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chemeClr val="accent2"/>
                  </a:solidFill>
                </a:rPr>
                <a:t>digit</a:t>
              </a:r>
            </a:p>
          </p:txBody>
        </p:sp>
        <p:sp>
          <p:nvSpPr>
            <p:cNvPr id="7" name="AutoShape 1033"/>
            <p:cNvSpPr>
              <a:spLocks noChangeArrowheads="1"/>
            </p:cNvSpPr>
            <p:nvPr/>
          </p:nvSpPr>
          <p:spPr bwMode="auto">
            <a:xfrm>
              <a:off x="2892425" y="5172075"/>
              <a:ext cx="579438" cy="579438"/>
            </a:xfrm>
            <a:prstGeom prst="flowChartConnector">
              <a:avLst/>
            </a:prstGeom>
            <a:solidFill>
              <a:srgbClr val="FFFFFF"/>
            </a:solidFill>
            <a:ln w="57150" cmpd="dbl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11538" y="4233863"/>
            <a:ext cx="2271712" cy="1693862"/>
            <a:chOff x="3411538" y="4233863"/>
            <a:chExt cx="2271712" cy="1693862"/>
          </a:xfrm>
        </p:grpSpPr>
        <p:sp>
          <p:nvSpPr>
            <p:cNvPr id="43" name="Text Box 1084"/>
            <p:cNvSpPr txBox="1">
              <a:spLocks noChangeArrowheads="1"/>
            </p:cNvSpPr>
            <p:nvPr/>
          </p:nvSpPr>
          <p:spPr bwMode="auto">
            <a:xfrm>
              <a:off x="3411538" y="4605338"/>
              <a:ext cx="1157287" cy="132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4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6" name="AutoShape 1046"/>
            <p:cNvSpPr>
              <a:spLocks noChangeArrowheads="1"/>
            </p:cNvSpPr>
            <p:nvPr/>
          </p:nvSpPr>
          <p:spPr bwMode="auto">
            <a:xfrm>
              <a:off x="3762375" y="5172075"/>
              <a:ext cx="579438" cy="577850"/>
            </a:xfrm>
            <a:prstGeom prst="flowChartConnector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048"/>
            <p:cNvSpPr>
              <a:spLocks noChangeShapeType="1"/>
            </p:cNvSpPr>
            <p:nvPr/>
          </p:nvSpPr>
          <p:spPr bwMode="auto">
            <a:xfrm>
              <a:off x="3471863" y="5462588"/>
              <a:ext cx="290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52"/>
            <p:cNvSpPr>
              <a:spLocks noChangeShapeType="1"/>
            </p:cNvSpPr>
            <p:nvPr/>
          </p:nvSpPr>
          <p:spPr bwMode="auto">
            <a:xfrm>
              <a:off x="4341813" y="5462588"/>
              <a:ext cx="576262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59"/>
            <p:cNvSpPr>
              <a:spLocks/>
            </p:cNvSpPr>
            <p:nvPr/>
          </p:nvSpPr>
          <p:spPr bwMode="auto">
            <a:xfrm>
              <a:off x="5067300" y="4592638"/>
              <a:ext cx="434975" cy="601662"/>
            </a:xfrm>
            <a:custGeom>
              <a:avLst/>
              <a:gdLst>
                <a:gd name="T0" fmla="*/ 0 w 620"/>
                <a:gd name="T1" fmla="*/ 892 h 928"/>
                <a:gd name="T2" fmla="*/ 144 w 620"/>
                <a:gd name="T3" fmla="*/ 196 h 928"/>
                <a:gd name="T4" fmla="*/ 444 w 620"/>
                <a:gd name="T5" fmla="*/ 28 h 928"/>
                <a:gd name="T6" fmla="*/ 588 w 620"/>
                <a:gd name="T7" fmla="*/ 364 h 928"/>
                <a:gd name="T8" fmla="*/ 252 w 620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928"/>
                <a:gd name="T17" fmla="*/ 620 w 620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928">
                  <a:moveTo>
                    <a:pt x="0" y="892"/>
                  </a:moveTo>
                  <a:cubicBezTo>
                    <a:pt x="24" y="776"/>
                    <a:pt x="70" y="340"/>
                    <a:pt x="144" y="196"/>
                  </a:cubicBezTo>
                  <a:cubicBezTo>
                    <a:pt x="218" y="52"/>
                    <a:pt x="370" y="0"/>
                    <a:pt x="444" y="28"/>
                  </a:cubicBezTo>
                  <a:cubicBezTo>
                    <a:pt x="518" y="56"/>
                    <a:pt x="620" y="214"/>
                    <a:pt x="588" y="364"/>
                  </a:cubicBezTo>
                  <a:cubicBezTo>
                    <a:pt x="556" y="514"/>
                    <a:pt x="322" y="811"/>
                    <a:pt x="252" y="928"/>
                  </a:cubicBezTo>
                </a:path>
              </a:pathLst>
            </a:custGeom>
            <a:noFill/>
            <a:ln w="19050">
              <a:solidFill>
                <a:srgbClr val="333399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060"/>
            <p:cNvSpPr txBox="1">
              <a:spLocks noChangeArrowheads="1"/>
            </p:cNvSpPr>
            <p:nvPr/>
          </p:nvSpPr>
          <p:spPr bwMode="auto">
            <a:xfrm>
              <a:off x="5029200" y="4233863"/>
              <a:ext cx="6540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rgbClr val="333399"/>
                  </a:solidFill>
                </a:rPr>
                <a:t>digit</a:t>
              </a:r>
            </a:p>
          </p:txBody>
        </p:sp>
        <p:sp>
          <p:nvSpPr>
            <p:cNvPr id="41" name="Text Box 1080"/>
            <p:cNvSpPr txBox="1">
              <a:spLocks noChangeArrowheads="1"/>
            </p:cNvSpPr>
            <p:nvPr/>
          </p:nvSpPr>
          <p:spPr bwMode="auto">
            <a:xfrm>
              <a:off x="4267200" y="4965700"/>
              <a:ext cx="6524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rgbClr val="333399"/>
                  </a:solidFill>
                </a:rPr>
                <a:t>digit</a:t>
              </a:r>
            </a:p>
          </p:txBody>
        </p:sp>
        <p:sp>
          <p:nvSpPr>
            <p:cNvPr id="18" name="AutoShape 1050"/>
            <p:cNvSpPr>
              <a:spLocks noChangeArrowheads="1"/>
            </p:cNvSpPr>
            <p:nvPr/>
          </p:nvSpPr>
          <p:spPr bwMode="auto">
            <a:xfrm>
              <a:off x="4922838" y="5172075"/>
              <a:ext cx="579437" cy="577850"/>
            </a:xfrm>
            <a:prstGeom prst="flowChartConnector">
              <a:avLst/>
            </a:prstGeom>
            <a:solidFill>
              <a:srgbClr val="FFFFFF"/>
            </a:solidFill>
            <a:ln w="57150" cmpd="dbl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</p:grp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+(\.[0-9]+)?([</a:t>
            </a:r>
            <a:r>
              <a:rPr lang="en-US" altLang="zh-TW" sz="2800" b="1" kern="1200" spc="-100" dirty="0" err="1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][+-]?[0-9]+)?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\{1,\}\(\.[0-9]\{1,\}\)\{,1\}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][+-]\{,1\}[0-9]\{1,\}\)\{,1\}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(\.[0-9]+)?([Ee][+-]?[0-9]+)?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\(\.[0-9]\{1,\}\)\{,1\}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][+-]\{,1\}[0-9]\{1,\}\)\{,1\}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</a:t>
            </a:r>
            <a:r>
              <a:rPr lang="en-US" altLang="zh-TW" sz="2800" b="1" kern="1200" spc="-10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?([Ee][+-]?[0-9]+)?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][+-]\{,1\}[0-9]\{1,\}\)\{,1\}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([Ee][+-]?[0-9]+)?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][+-]\{,1\}[0-9]\{1,\}\)\{,1\}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[Ee]</a:t>
            </a:r>
            <a:r>
              <a:rPr lang="en-US" altLang="zh-TW" sz="2800" b="1" kern="1200" spc="-10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[+-]\{,1\}[0-9]\{1,\}\)\{,1\}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?[0-9]+)?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\{,1\}[0-9]\{1,\}\)\{,1\}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33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+)?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\{1,\}\)\{,1\}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40101" y="5172075"/>
            <a:ext cx="3176587" cy="930275"/>
            <a:chOff x="3340101" y="5172075"/>
            <a:chExt cx="3176587" cy="930275"/>
          </a:xfrm>
        </p:grpSpPr>
        <p:sp>
          <p:nvSpPr>
            <p:cNvPr id="21" name="Freeform 1054"/>
            <p:cNvSpPr>
              <a:spLocks/>
            </p:cNvSpPr>
            <p:nvPr/>
          </p:nvSpPr>
          <p:spPr bwMode="auto">
            <a:xfrm>
              <a:off x="3340101" y="5715000"/>
              <a:ext cx="2832100" cy="387350"/>
            </a:xfrm>
            <a:custGeom>
              <a:avLst/>
              <a:gdLst>
                <a:gd name="T0" fmla="*/ 0 w 2616"/>
                <a:gd name="T1" fmla="*/ 0 h 516"/>
                <a:gd name="T2" fmla="*/ 571 w 2616"/>
                <a:gd name="T3" fmla="*/ 396 h 516"/>
                <a:gd name="T4" fmla="*/ 2100 w 2616"/>
                <a:gd name="T5" fmla="*/ 456 h 516"/>
                <a:gd name="T6" fmla="*/ 2616 w 2616"/>
                <a:gd name="T7" fmla="*/ 36 h 5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6"/>
                <a:gd name="T13" fmla="*/ 0 h 516"/>
                <a:gd name="T14" fmla="*/ 2616 w 2616"/>
                <a:gd name="T15" fmla="*/ 516 h 5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6" h="516">
                  <a:moveTo>
                    <a:pt x="0" y="0"/>
                  </a:moveTo>
                  <a:cubicBezTo>
                    <a:pt x="95" y="64"/>
                    <a:pt x="221" y="320"/>
                    <a:pt x="571" y="396"/>
                  </a:cubicBezTo>
                  <a:cubicBezTo>
                    <a:pt x="921" y="472"/>
                    <a:pt x="1759" y="516"/>
                    <a:pt x="2100" y="456"/>
                  </a:cubicBezTo>
                  <a:cubicBezTo>
                    <a:pt x="2441" y="396"/>
                    <a:pt x="2509" y="123"/>
                    <a:pt x="2616" y="36"/>
                  </a:cubicBezTo>
                </a:path>
              </a:pathLst>
            </a:custGeom>
            <a:noFill/>
            <a:ln w="19050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1063"/>
            <p:cNvSpPr>
              <a:spLocks noChangeArrowheads="1"/>
            </p:cNvSpPr>
            <p:nvPr/>
          </p:nvSpPr>
          <p:spPr bwMode="auto">
            <a:xfrm>
              <a:off x="5937250" y="5172075"/>
              <a:ext cx="579438" cy="57785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28" name="Line 1065"/>
            <p:cNvSpPr>
              <a:spLocks noChangeShapeType="1"/>
            </p:cNvSpPr>
            <p:nvPr/>
          </p:nvSpPr>
          <p:spPr bwMode="auto">
            <a:xfrm>
              <a:off x="5502275" y="5462588"/>
              <a:ext cx="434975" cy="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4400" y="5027613"/>
            <a:ext cx="1503363" cy="1525587"/>
            <a:chOff x="4724400" y="5027613"/>
            <a:chExt cx="1503363" cy="1525587"/>
          </a:xfrm>
        </p:grpSpPr>
        <p:sp>
          <p:nvSpPr>
            <p:cNvPr id="76" name="Text Box 1055"/>
            <p:cNvSpPr txBox="1">
              <a:spLocks noChangeArrowheads="1"/>
            </p:cNvSpPr>
            <p:nvPr/>
          </p:nvSpPr>
          <p:spPr bwMode="auto">
            <a:xfrm>
              <a:off x="4724400" y="6118225"/>
              <a:ext cx="579438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D60093"/>
                  </a:solidFill>
                </a:rPr>
                <a:t>E/e</a:t>
              </a:r>
            </a:p>
          </p:txBody>
        </p:sp>
        <p:sp>
          <p:nvSpPr>
            <p:cNvPr id="77" name="Text Box 1068"/>
            <p:cNvSpPr txBox="1">
              <a:spLocks noChangeArrowheads="1"/>
            </p:cNvSpPr>
            <p:nvPr/>
          </p:nvSpPr>
          <p:spPr bwMode="auto">
            <a:xfrm>
              <a:off x="5526947" y="5027613"/>
              <a:ext cx="700816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D60093"/>
                  </a:solidFill>
                </a:rPr>
                <a:t>E/e</a:t>
              </a:r>
            </a:p>
          </p:txBody>
        </p:sp>
      </p:grp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)?(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895600" y="5177482"/>
            <a:ext cx="2604922" cy="568410"/>
            <a:chOff x="2895600" y="5177482"/>
            <a:chExt cx="2604922" cy="568410"/>
          </a:xfrm>
        </p:grpSpPr>
        <p:sp>
          <p:nvSpPr>
            <p:cNvPr id="89" name="Oval 88"/>
            <p:cNvSpPr/>
            <p:nvPr/>
          </p:nvSpPr>
          <p:spPr bwMode="auto">
            <a:xfrm>
              <a:off x="2895600" y="5177482"/>
              <a:ext cx="579297" cy="56841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921225" y="5177482"/>
              <a:ext cx="579297" cy="56841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95" name="Oval 94"/>
          <p:cNvSpPr/>
          <p:nvPr/>
        </p:nvSpPr>
        <p:spPr bwMode="auto">
          <a:xfrm>
            <a:off x="4948915" y="5195685"/>
            <a:ext cx="527345" cy="532414"/>
          </a:xfrm>
          <a:prstGeom prst="ellipse">
            <a:avLst/>
          </a:prstGeom>
          <a:noFill/>
          <a:ln w="1905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912220" y="5195685"/>
            <a:ext cx="535469" cy="532414"/>
          </a:xfrm>
          <a:prstGeom prst="ellipse">
            <a:avLst/>
          </a:prstGeom>
          <a:noFill/>
          <a:ln w="1905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)?(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[+-]\{,1\}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[0-9]\{1,\}</a:t>
            </a:r>
            <a:r>
              <a:rPr lang="en-US" altLang="zh-TW" sz="2800" spc="-100" dirty="0">
                <a:latin typeface="Lucida Fax" panose="02060602050505020204" pitchFamily="18" charset="0"/>
              </a:rPr>
              <a:t>\)\{,1\}</a:t>
            </a: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7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  <p:bldP spid="44" grpId="0"/>
      <p:bldP spid="45" grpId="0"/>
      <p:bldP spid="46" grpId="0"/>
      <p:bldP spid="68" grpId="0" build="p"/>
      <p:bldP spid="69" grpId="0"/>
      <p:bldP spid="47" grpId="0" build="p"/>
      <p:bldP spid="48" grpId="0"/>
      <p:bldP spid="50" grpId="0" build="p"/>
      <p:bldP spid="51" grpId="0"/>
      <p:bldP spid="53" grpId="0" build="p"/>
      <p:bldP spid="54" grpId="0"/>
      <p:bldP spid="56" grpId="0" build="p"/>
      <p:bldP spid="57" grpId="0"/>
      <p:bldP spid="59" grpId="0" build="p"/>
      <p:bldP spid="60" grpId="0"/>
      <p:bldP spid="62" grpId="0" build="p"/>
      <p:bldP spid="63" grpId="0"/>
      <p:bldP spid="65" grpId="0" build="p"/>
      <p:bldP spid="66" grpId="0"/>
      <p:bldP spid="82" grpId="0" build="p"/>
      <p:bldP spid="83" grpId="0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6" grpId="3" animBg="1"/>
      <p:bldP spid="96" grpId="4" animBg="1"/>
      <p:bldP spid="81" grpId="0" build="p"/>
      <p:bldP spid="8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7320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3126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color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happy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py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High Tower Text" panose="02040502050506030303" pitchFamily="18" charset="0"/>
              <a:ea typeface="新細明體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echo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happ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| </a:t>
            </a:r>
            <a:r>
              <a:rPr kumimoji="1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grep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o "[a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z]\{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charset="-120"/>
                <a:cs typeface="Arial" pitchFamily="34" charset="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130834" y="3974156"/>
            <a:ext cx="0" cy="3291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See. It is one match of 3 and another of 2.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Now this one has 4. That could be two matches of size 2.</a:t>
            </a:r>
          </a:p>
        </p:txBody>
      </p:sp>
    </p:spTree>
    <p:extLst>
      <p:ext uri="{BB962C8B-B14F-4D97-AF65-F5344CB8AC3E}">
        <p14:creationId xmlns:p14="http://schemas.microsoft.com/office/powerpoint/2010/main" val="37161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egrep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6816478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24768747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63283" y="863158"/>
            <a:ext cx="6190117" cy="1853458"/>
            <a:chOff x="1963283" y="863158"/>
            <a:chExt cx="6190117" cy="1853458"/>
          </a:xfrm>
        </p:grpSpPr>
        <p:sp>
          <p:nvSpPr>
            <p:cNvPr id="2" name="Isosceles Triangle 1"/>
            <p:cNvSpPr/>
            <p:nvPr/>
          </p:nvSpPr>
          <p:spPr bwMode="auto">
            <a:xfrm rot="17514819">
              <a:off x="3473597" y="-142806"/>
              <a:ext cx="304800" cy="2316728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17458293">
              <a:off x="3270341" y="-22534"/>
              <a:ext cx="341384" cy="2654981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7192422">
              <a:off x="3220495" y="317120"/>
              <a:ext cx="335558" cy="2826790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5756006">
              <a:off x="3208899" y="1135442"/>
              <a:ext cx="335558" cy="2826790"/>
            </a:xfrm>
            <a:prstGeom prst="triangle">
              <a:avLst>
                <a:gd name="adj" fmla="val 39147"/>
              </a:avLst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572000" y="1219200"/>
              <a:ext cx="3581400" cy="1371600"/>
            </a:xfrm>
            <a:prstGeom prst="wedgeRectCallout">
              <a:avLst>
                <a:gd name="adj1" fmla="val -49915"/>
                <a:gd name="adj2" fmla="val -18139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BBE0E3"/>
                </a:buClr>
                <a:buSzPct val="85000"/>
                <a:buFont typeface="Wingdings" panose="05000000000000000000" pitchFamily="2" charset="2"/>
                <a:buNone/>
              </a:pPr>
              <a:r>
                <a:rPr kumimoji="0" lang="en-US" altLang="zh-TW" sz="4000" b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Now we're done with these four!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15852652">
              <a:off x="4242660" y="1932290"/>
              <a:ext cx="406030" cy="402173"/>
            </a:xfrm>
            <a:prstGeom prst="triangle">
              <a:avLst>
                <a:gd name="adj" fmla="val 88679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16200000">
              <a:off x="4265739" y="1234223"/>
              <a:ext cx="362107" cy="402173"/>
            </a:xfrm>
            <a:prstGeom prst="triangle">
              <a:avLst>
                <a:gd name="adj" fmla="val 10000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6200000">
              <a:off x="4237568" y="1582894"/>
              <a:ext cx="418450" cy="402173"/>
            </a:xfrm>
            <a:prstGeom prst="triangle">
              <a:avLst>
                <a:gd name="adj" fmla="val 10000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5852652">
              <a:off x="4271293" y="2156734"/>
              <a:ext cx="406030" cy="402173"/>
            </a:xfrm>
            <a:prstGeom prst="triangle">
              <a:avLst>
                <a:gd name="adj" fmla="val 3123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6200" y="2895600"/>
            <a:ext cx="1828800" cy="2057400"/>
          </a:xfrm>
          <a:prstGeom prst="wedgeRectCallout">
            <a:avLst>
              <a:gd name="adj1" fmla="val 43398"/>
              <a:gd name="adj2" fmla="val -100244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</a:rPr>
              <a:t>Let's look at this one.</a:t>
            </a:r>
          </a:p>
        </p:txBody>
      </p:sp>
    </p:spTree>
    <p:extLst>
      <p:ext uri="{BB962C8B-B14F-4D97-AF65-F5344CB8AC3E}">
        <p14:creationId xmlns:p14="http://schemas.microsoft.com/office/powerpoint/2010/main" val="20442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altLang="zh-TW" sz="66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sz="5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Stream Editor</a:t>
            </a:r>
            <a:endParaRPr lang="en-US" altLang="zh-TW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buFontTx/>
              <a:buNone/>
            </a:pPr>
            <a:endParaRPr lang="en-US" altLang="zh-TW" sz="2800"/>
          </a:p>
          <a:p>
            <a:pPr>
              <a:lnSpc>
                <a:spcPct val="80000"/>
              </a:lnSpc>
            </a:pPr>
            <a:r>
              <a:rPr lang="en-US" altLang="zh-TW" sz="3600"/>
              <a:t>It is a</a:t>
            </a:r>
            <a:r>
              <a:rPr lang="en-US" altLang="zh-TW" sz="3600">
                <a:cs typeface="Times New Roman" pitchFamily="18" charset="0"/>
              </a:rPr>
              <a:t> “non-interactive” text editor</a:t>
            </a:r>
            <a:br>
              <a:rPr lang="en-US" altLang="zh-TW" sz="3600">
                <a:cs typeface="Times New Roman" pitchFamily="18" charset="0"/>
              </a:rPr>
            </a:br>
            <a:endParaRPr lang="en-US" altLang="zh-TW" sz="280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3600">
                <a:cs typeface="Times New Roman" pitchFamily="18" charset="0"/>
              </a:rPr>
              <a:t>It is called from the UNIX command line, so a piped input can: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>
                <a:cs typeface="Times New Roman" pitchFamily="18" charset="0"/>
              </a:rPr>
              <a:t>Pass into the editor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>
                <a:cs typeface="Times New Roman" pitchFamily="18" charset="0"/>
              </a:rPr>
              <a:t>Be modified as it passes through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>
                <a:cs typeface="Times New Roman" pitchFamily="18" charset="0"/>
              </a:rPr>
              <a:t>Pass out to screen or to next stage of the pipe</a:t>
            </a:r>
          </a:p>
        </p:txBody>
      </p:sp>
    </p:spTree>
    <p:extLst>
      <p:ext uri="{BB962C8B-B14F-4D97-AF65-F5344CB8AC3E}">
        <p14:creationId xmlns:p14="http://schemas.microsoft.com/office/powerpoint/2010/main" val="21325976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A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b="1" dirty="0">
                <a:solidFill>
                  <a:srgbClr val="0033CC"/>
                </a:solidFill>
              </a:rPr>
              <a:t> 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" y="2209800"/>
            <a:ext cx="8686800" cy="3276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Arial"/>
                <a:ea typeface="新細明體" charset="-120"/>
              </a:rPr>
              <a:t>%</a:t>
            </a:r>
            <a:r>
              <a:rPr lang="en-US" sz="29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9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grep</a:t>
            </a:r>
            <a:r>
              <a:rPr lang="en-US" sz="29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  marketing  resume</a:t>
            </a:r>
          </a:p>
          <a:p>
            <a:pPr>
              <a:defRPr/>
            </a:pPr>
            <a:r>
              <a:rPr lang="en-US" sz="29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</a:rPr>
              <a:t>Instrumental in ruining the entire marketing division.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124200"/>
            <a:ext cx="8686800" cy="762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% </a:t>
            </a:r>
            <a:r>
              <a:rPr lang="en-US" altLang="zh-TW" sz="2900" b="0" dirty="0">
                <a:solidFill>
                  <a:srgbClr val="FFFFFF"/>
                </a:solidFill>
                <a:latin typeface="High Tower Text" pitchFamily="18" charset="0"/>
              </a:rPr>
              <a:t>cat resume | </a:t>
            </a:r>
            <a:r>
              <a:rPr lang="en-US" altLang="zh-TW" sz="2900" b="0" dirty="0" err="1">
                <a:solidFill>
                  <a:srgbClr val="FFFFFF"/>
                </a:solidFill>
                <a:latin typeface="High Tower Text" pitchFamily="18" charset="0"/>
              </a:rPr>
              <a:t>sed</a:t>
            </a:r>
            <a:r>
              <a:rPr lang="en-US" altLang="zh-TW" sz="2900" b="0" dirty="0">
                <a:solidFill>
                  <a:srgbClr val="FFFFFF"/>
                </a:solidFill>
                <a:latin typeface="High Tower Text" pitchFamily="18" charset="0"/>
              </a:rPr>
              <a:t> 's/ruining/running/g' &gt; resume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657600"/>
            <a:ext cx="8686800" cy="1371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% </a:t>
            </a:r>
            <a:r>
              <a:rPr lang="en-US" altLang="zh-TW" sz="2900" b="0" dirty="0" err="1">
                <a:solidFill>
                  <a:srgbClr val="FFFFFF"/>
                </a:solidFill>
                <a:latin typeface="High Tower Text" pitchFamily="18" charset="0"/>
              </a:rPr>
              <a:t>grep</a:t>
            </a:r>
            <a:r>
              <a:rPr lang="en-US" altLang="zh-TW" sz="2900" b="0" dirty="0">
                <a:solidFill>
                  <a:srgbClr val="FFFFFF"/>
                </a:solidFill>
                <a:latin typeface="High Tower Text" pitchFamily="18" charset="0"/>
              </a:rPr>
              <a:t> marketing resume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900" b="0" dirty="0">
                <a:solidFill>
                  <a:srgbClr val="FFFFFF"/>
                </a:solidFill>
                <a:latin typeface="High Tower Text" pitchFamily="18" charset="0"/>
              </a:rPr>
              <a:t>Instrumental in running the entire marketing division.</a:t>
            </a:r>
          </a:p>
          <a:p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%</a:t>
            </a:r>
          </a:p>
          <a:p>
            <a:r>
              <a:rPr lang="en-US" altLang="zh-TW" sz="2900" b="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3200" y="2590800"/>
            <a:ext cx="13716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43200" y="4038600"/>
            <a:ext cx="14478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TW" dirty="0">
                <a:cs typeface="Times New Roman" pitchFamily="18" charset="0"/>
              </a:rPr>
              <a:t>To eliminate the tedium of routine editing tasks</a:t>
            </a:r>
          </a:p>
          <a:p>
            <a:pPr marL="533400" indent="-533400"/>
            <a:r>
              <a:rPr lang="en-US" altLang="zh-TW" sz="2800" dirty="0">
                <a:cs typeface="Times New Roman" pitchFamily="18" charset="0"/>
              </a:rPr>
              <a:t>find, replace, delete, append, insert, etc.</a:t>
            </a:r>
          </a:p>
          <a:p>
            <a:pPr marL="533400" indent="-533400">
              <a:buFont typeface="Monotype Sorts"/>
              <a:buNone/>
            </a:pPr>
            <a:endParaRPr lang="en-US" altLang="zh-TW" sz="1000" dirty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>
              <a:buFont typeface="Monotype Sorts"/>
              <a:buNone/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Q: But can’t any word processor already do that?</a:t>
            </a:r>
          </a:p>
          <a:p>
            <a:pPr marL="533400" lvl="1" indent="-533400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cs typeface="Times New Roman" pitchFamily="18" charset="0"/>
              </a:rPr>
              <a:t>A: The non-interactive feature is useful for:</a:t>
            </a:r>
          </a:p>
          <a:p>
            <a:pPr marL="533400" indent="-533400"/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Including in scripts.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Doing things that are more complex than you find in a word processor’s menu bar.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diting files too large for interactive editing.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Performing a sequence of commands that is too complicated for easy typing in interactive mode. 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altLang="zh-TW" sz="4400" kern="0" dirty="0">
                <a:solidFill>
                  <a:srgbClr val="0033CC"/>
                </a:solidFill>
                <a:latin typeface="Arial"/>
                <a:ea typeface="新細明體"/>
              </a:rPr>
              <a:t>Why use </a:t>
            </a:r>
            <a:r>
              <a:rPr lang="en-US" altLang="zh-TW" sz="6000" kern="0" dirty="0" err="1">
                <a:solidFill>
                  <a:srgbClr val="0033CC"/>
                </a:solidFill>
                <a:latin typeface="High Tower Text" pitchFamily="18" charset="0"/>
                <a:ea typeface="新細明體"/>
              </a:rPr>
              <a:t>sed</a:t>
            </a:r>
            <a:r>
              <a:rPr lang="en-US" altLang="zh-TW" sz="4400" kern="0" dirty="0">
                <a:solidFill>
                  <a:srgbClr val="0033CC"/>
                </a:solidFill>
                <a:latin typeface="Arial"/>
                <a:ea typeface="新細明體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2571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 that you are looking for</a:t>
            </a:r>
          </a:p>
          <a:p>
            <a:pPr lvl="1"/>
            <a:r>
              <a:rPr lang="en-US" altLang="zh-TW" dirty="0"/>
              <a:t>A type of action</a:t>
            </a:r>
            <a:r>
              <a:rPr lang="en-US" altLang="zh-TW" spc="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</a:t>
            </a:r>
            <a:r>
              <a:rPr lang="en-US" altLang="zh-TW" spc="100" dirty="0"/>
              <a:t> </a:t>
            </a:r>
            <a:r>
              <a:rPr lang="en-US" altLang="zh-TW" dirty="0"/>
              <a:t>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>
                <a:solidFill>
                  <a:srgbClr val="0033CC"/>
                </a:solidFill>
                <a:latin typeface="Arial" charset="0"/>
                <a:ea typeface="新細明體" charset="-120"/>
              </a:rPr>
              <a:t>sed is using …</a:t>
            </a:r>
            <a:r>
              <a:rPr lang="en-US" altLang="zh-TW" sz="2400" ker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800" ker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1400" kern="0">
                <a:solidFill>
                  <a:srgbClr val="BBE0E3"/>
                </a:solidFill>
                <a:latin typeface="Arial" charset="0"/>
                <a:ea typeface="新細明體" charset="-120"/>
              </a:rPr>
              <a:t>s    </a:t>
            </a:r>
            <a:r>
              <a:rPr lang="en-US" altLang="zh-TW" sz="3600" kern="0">
                <a:solidFill>
                  <a:srgbClr val="BBE0E3"/>
                </a:solidFill>
                <a:latin typeface="Arial" charset="0"/>
                <a:ea typeface="新細明體" charset="-120"/>
              </a:rPr>
              <a:t>e </a:t>
            </a:r>
            <a:r>
              <a:rPr lang="en-US" altLang="zh-TW" sz="3600" kern="0" dirty="0">
                <a:solidFill>
                  <a:srgbClr val="BBE0E3"/>
                </a:solidFill>
                <a:latin typeface="Arial" charset="0"/>
                <a:ea typeface="新細明體" charset="-120"/>
              </a:rPr>
              <a:t>three “/” symbols to separate four areas. </a:t>
            </a:r>
          </a:p>
        </p:txBody>
      </p:sp>
    </p:spTree>
    <p:extLst>
      <p:ext uri="{BB962C8B-B14F-4D97-AF65-F5344CB8AC3E}">
        <p14:creationId xmlns:p14="http://schemas.microsoft.com/office/powerpoint/2010/main" val="42194041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</a:t>
            </a:r>
            <a:r>
              <a:rPr lang="en-US" altLang="zh-TW" spc="100" dirty="0"/>
              <a:t> </a:t>
            </a:r>
            <a:r>
              <a:rPr lang="en-US" altLang="zh-TW" dirty="0"/>
              <a:t>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rgbClr val="BBE0E3"/>
                </a:solidFill>
                <a:latin typeface="Arial" charset="0"/>
                <a:ea typeface="新細明體" charset="-120"/>
              </a:rPr>
              <a:t>to separate four areas. </a:t>
            </a:r>
          </a:p>
        </p:txBody>
      </p:sp>
      <p:cxnSp>
        <p:nvCxnSpPr>
          <p:cNvPr id="9222" name="Straight Arrow Connector 10"/>
          <p:cNvCxnSpPr>
            <a:cxnSpLocks noChangeShapeType="1"/>
          </p:cNvCxnSpPr>
          <p:nvPr/>
        </p:nvCxnSpPr>
        <p:spPr bwMode="auto">
          <a:xfrm flipH="1">
            <a:off x="2438400" y="3581400"/>
            <a:ext cx="838200" cy="2590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3" name="Straight Arrow Connector 11"/>
          <p:cNvCxnSpPr>
            <a:cxnSpLocks noChangeShapeType="1"/>
          </p:cNvCxnSpPr>
          <p:nvPr/>
        </p:nvCxnSpPr>
        <p:spPr bwMode="auto">
          <a:xfrm>
            <a:off x="3276600" y="3581400"/>
            <a:ext cx="7620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4" name="Straight Arrow Connector 13"/>
          <p:cNvCxnSpPr>
            <a:cxnSpLocks noChangeShapeType="1"/>
          </p:cNvCxnSpPr>
          <p:nvPr/>
        </p:nvCxnSpPr>
        <p:spPr bwMode="auto">
          <a:xfrm>
            <a:off x="3276600" y="3581400"/>
            <a:ext cx="24384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378838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grep.</a:t>
            </a:r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</a:t>
            </a:r>
            <a:r>
              <a:rPr lang="en-US" altLang="zh-TW" spc="100" dirty="0"/>
              <a:t> </a:t>
            </a:r>
            <a:r>
              <a:rPr lang="en-US" altLang="zh-TW" dirty="0"/>
              <a:t>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 dirty="0" err="1">
                <a:solidFill>
                  <a:srgbClr val="0033CC"/>
                </a:solidFill>
                <a:latin typeface="Courier New" pitchFamily="49" charset="0"/>
              </a:rPr>
              <a:t>sed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 '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s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ruining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running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g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to separate </a:t>
            </a:r>
            <a:r>
              <a:rPr lang="en-US" altLang="zh-TW" sz="3600" kern="0" dirty="0">
                <a:solidFill>
                  <a:srgbClr val="008000"/>
                </a:solidFill>
                <a:latin typeface="Arial" charset="0"/>
                <a:ea typeface="新細明體" charset="-120"/>
              </a:rPr>
              <a:t>these four areas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. </a:t>
            </a:r>
          </a:p>
        </p:txBody>
      </p:sp>
      <p:cxnSp>
        <p:nvCxnSpPr>
          <p:cNvPr id="10246" name="Straight Arrow Connector 17"/>
          <p:cNvCxnSpPr>
            <a:cxnSpLocks noChangeShapeType="1"/>
          </p:cNvCxnSpPr>
          <p:nvPr/>
        </p:nvCxnSpPr>
        <p:spPr bwMode="auto">
          <a:xfrm flipH="1">
            <a:off x="3276600" y="4724400"/>
            <a:ext cx="7620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7" name="Straight Arrow Connector 18"/>
          <p:cNvCxnSpPr>
            <a:cxnSpLocks noChangeShapeType="1"/>
          </p:cNvCxnSpPr>
          <p:nvPr/>
        </p:nvCxnSpPr>
        <p:spPr bwMode="auto">
          <a:xfrm>
            <a:off x="4038600" y="4724400"/>
            <a:ext cx="7620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8" name="Straight Arrow Connector 19"/>
          <p:cNvCxnSpPr>
            <a:cxnSpLocks noChangeShapeType="1"/>
          </p:cNvCxnSpPr>
          <p:nvPr/>
        </p:nvCxnSpPr>
        <p:spPr bwMode="auto">
          <a:xfrm>
            <a:off x="4038600" y="4724400"/>
            <a:ext cx="19050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9" name="Straight Arrow Connector 38"/>
          <p:cNvCxnSpPr>
            <a:cxnSpLocks noChangeShapeType="1"/>
          </p:cNvCxnSpPr>
          <p:nvPr/>
        </p:nvCxnSpPr>
        <p:spPr bwMode="auto">
          <a:xfrm flipH="1">
            <a:off x="2286000" y="4724400"/>
            <a:ext cx="17526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504285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36916</TotalTime>
  <Words>23525</Words>
  <Application>Microsoft Office PowerPoint</Application>
  <PresentationFormat>On-screen Show (4:3)</PresentationFormat>
  <Paragraphs>2371</Paragraphs>
  <Slides>155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155</vt:i4>
      </vt:variant>
    </vt:vector>
  </HeadingPairs>
  <TitlesOfParts>
    <vt:vector size="174" baseType="lpstr">
      <vt:lpstr>ＭＳ Ｐゴシック</vt:lpstr>
      <vt:lpstr>新細明體</vt:lpstr>
      <vt:lpstr>Agency FB</vt:lpstr>
      <vt:lpstr>Arial</vt:lpstr>
      <vt:lpstr>Arial Narrow</vt:lpstr>
      <vt:lpstr>Arial Unicode MS</vt:lpstr>
      <vt:lpstr>Comic Sans MS</vt:lpstr>
      <vt:lpstr>Courier</vt:lpstr>
      <vt:lpstr>Courier New</vt:lpstr>
      <vt:lpstr>High Tower Text</vt:lpstr>
      <vt:lpstr>Lucida Console</vt:lpstr>
      <vt:lpstr>Lucida Fax</vt:lpstr>
      <vt:lpstr>Monotype Sorts</vt:lpstr>
      <vt:lpstr>Symbol</vt:lpstr>
      <vt:lpstr>Times New Roman</vt:lpstr>
      <vt:lpstr>Trebuchet MS</vt:lpstr>
      <vt:lpstr>Wingdings</vt:lpstr>
      <vt:lpstr>Default Design</vt:lpstr>
      <vt:lpstr>1_Default Design</vt:lpstr>
      <vt:lpstr>Basic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Backreferencing example 3 letter palindromes (回文)</vt:lpstr>
      <vt:lpstr>Backreferencing example 4 letter palindromes(回文)</vt:lpstr>
      <vt:lpstr>Backreferencing example 3-6 letter palindromes(回文)</vt:lpstr>
      <vt:lpstr>POSIX: built-in patterns</vt:lpstr>
      <vt:lpstr>Basic Regular Expression Syntax</vt:lpstr>
      <vt:lpstr>More Regular Expression Syntax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PowerPoint Presentation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PowerPoint Presentation</vt:lpstr>
      <vt:lpstr>PowerPoint Presentation</vt:lpstr>
      <vt:lpstr>PowerPoint Presentation</vt:lpstr>
      <vt:lpstr>PowerPoint Presentation</vt:lpstr>
      <vt:lpstr>Nonstandard Added Features</vt:lpstr>
      <vt:lpstr>Nonstandard Added Features</vt:lpstr>
      <vt:lpstr>Nonstandard Added Features</vt:lpstr>
      <vt:lpstr>Nonstandard Added Features</vt:lpstr>
      <vt:lpstr>Nonstandard Added Features</vt:lpstr>
      <vt:lpstr>Nonstandard Added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for something in a file the greps</vt:lpstr>
      <vt:lpstr>Important grep Flags</vt:lpstr>
      <vt:lpstr>Important egrep Flags</vt:lpstr>
      <vt:lpstr>Important fgrep Flags</vt:lpstr>
      <vt:lpstr>PowerPoint Presentation</vt:lpstr>
      <vt:lpstr>sed = Stream Editor</vt:lpstr>
      <vt:lpstr>A sed example</vt:lpstr>
      <vt:lpstr>PowerPoint Presentation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Changing the s command separator</vt:lpstr>
      <vt:lpstr>Changing the s command separator</vt:lpstr>
      <vt:lpstr>sed  basics</vt:lpstr>
      <vt:lpstr>PowerPoint Presentation</vt:lpstr>
      <vt:lpstr>PowerPoint Presentation</vt:lpstr>
      <vt:lpstr>PowerPoint Presentation</vt:lpstr>
      <vt:lpstr>PowerPoint Presentation</vt:lpstr>
      <vt:lpstr>sed  basics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The -n and /p sed flags</vt:lpstr>
      <vt:lpstr>The &amp; symbol</vt:lpstr>
      <vt:lpstr>The &amp; symbol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The &amp; symbol</vt:lpstr>
      <vt:lpstr>The \(..\) and \1, \2 symbols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Backreferencing example 3 letter palindromes</vt:lpstr>
      <vt:lpstr>Backreferencing example 4 letter palindromes</vt:lpstr>
      <vt:lpstr>Backreferencing example 3-6 letter palindromes</vt:lpstr>
      <vt:lpstr>The \(..\) and \1, \2 symbols</vt:lpstr>
      <vt:lpstr>So how would you get sed to…?</vt:lpstr>
      <vt:lpstr>So how would you get sed to…?</vt:lpstr>
      <vt:lpstr>So how would you get sed to…?</vt:lpstr>
      <vt:lpstr>OR…</vt:lpstr>
      <vt:lpstr>Putting the matching part back</vt:lpstr>
      <vt:lpstr>Using different separators</vt:lpstr>
      <vt:lpstr>Nested groups</vt:lpstr>
      <vt:lpstr>Nested groups</vt:lpstr>
      <vt:lpstr>Nested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588</cp:revision>
  <cp:lastPrinted>2005-05-27T21:26:31Z</cp:lastPrinted>
  <dcterms:created xsi:type="dcterms:W3CDTF">2005-05-23T21:56:35Z</dcterms:created>
  <dcterms:modified xsi:type="dcterms:W3CDTF">2023-04-17T00:54:56Z</dcterms:modified>
</cp:coreProperties>
</file>