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945" r:id="rId2"/>
    <p:sldId id="966" r:id="rId3"/>
    <p:sldId id="969" r:id="rId4"/>
    <p:sldId id="916" r:id="rId5"/>
    <p:sldId id="917" r:id="rId6"/>
    <p:sldId id="918" r:id="rId7"/>
    <p:sldId id="919" r:id="rId8"/>
    <p:sldId id="920" r:id="rId9"/>
    <p:sldId id="921" r:id="rId10"/>
    <p:sldId id="922" r:id="rId11"/>
    <p:sldId id="791" r:id="rId12"/>
    <p:sldId id="908" r:id="rId13"/>
    <p:sldId id="909" r:id="rId14"/>
    <p:sldId id="886" r:id="rId15"/>
    <p:sldId id="887" r:id="rId16"/>
    <p:sldId id="792" r:id="rId17"/>
    <p:sldId id="891" r:id="rId18"/>
    <p:sldId id="892" r:id="rId19"/>
    <p:sldId id="894" r:id="rId20"/>
    <p:sldId id="895" r:id="rId21"/>
    <p:sldId id="910" r:id="rId22"/>
    <p:sldId id="893" r:id="rId23"/>
    <p:sldId id="897" r:id="rId24"/>
    <p:sldId id="898" r:id="rId25"/>
    <p:sldId id="899" r:id="rId26"/>
    <p:sldId id="890" r:id="rId27"/>
    <p:sldId id="901" r:id="rId28"/>
    <p:sldId id="902" r:id="rId29"/>
    <p:sldId id="903" r:id="rId30"/>
    <p:sldId id="926" r:id="rId31"/>
    <p:sldId id="927" r:id="rId32"/>
    <p:sldId id="928" r:id="rId33"/>
    <p:sldId id="905" r:id="rId34"/>
    <p:sldId id="906" r:id="rId35"/>
    <p:sldId id="889" r:id="rId36"/>
    <p:sldId id="932" r:id="rId37"/>
    <p:sldId id="929" r:id="rId38"/>
    <p:sldId id="930" r:id="rId39"/>
    <p:sldId id="931" r:id="rId40"/>
    <p:sldId id="793" r:id="rId41"/>
    <p:sldId id="794" r:id="rId42"/>
    <p:sldId id="795" r:id="rId43"/>
    <p:sldId id="923" r:id="rId44"/>
    <p:sldId id="924" r:id="rId45"/>
    <p:sldId id="925" r:id="rId46"/>
    <p:sldId id="933" r:id="rId47"/>
    <p:sldId id="934" r:id="rId48"/>
    <p:sldId id="935" r:id="rId49"/>
    <p:sldId id="936" r:id="rId50"/>
    <p:sldId id="937" r:id="rId51"/>
    <p:sldId id="938" r:id="rId52"/>
    <p:sldId id="939" r:id="rId53"/>
    <p:sldId id="940" r:id="rId54"/>
    <p:sldId id="941" r:id="rId55"/>
    <p:sldId id="942" r:id="rId56"/>
    <p:sldId id="943" r:id="rId57"/>
    <p:sldId id="944" r:id="rId58"/>
    <p:sldId id="970" r:id="rId59"/>
    <p:sldId id="961" r:id="rId60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8A"/>
    <a:srgbClr val="A6A6A6"/>
    <a:srgbClr val="009900"/>
    <a:srgbClr val="D0EAEC"/>
    <a:srgbClr val="B4ABDA"/>
    <a:srgbClr val="D9FFD9"/>
    <a:srgbClr val="FFCC99"/>
    <a:srgbClr val="00B0F0"/>
    <a:srgbClr val="3333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856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092"/>
    </p:cViewPr>
  </p:sorterViewPr>
  <p:notesViewPr>
    <p:cSldViewPr>
      <p:cViewPr>
        <p:scale>
          <a:sx n="150" d="100"/>
          <a:sy n="150" d="100"/>
        </p:scale>
        <p:origin x="312" y="2910"/>
      </p:cViewPr>
      <p:guideLst>
        <p:guide orient="horz" pos="2886"/>
        <p:guide pos="216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4B1623-6347-44F7-BD2B-690FD1150BA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621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9B47762-5C62-47AD-9614-A3EA662BE8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358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47762-5C62-47AD-9614-A3EA662BE8A7}" type="slidenum">
              <a:rPr lang="zh-TW" altLang="en-US" smtClean="0">
                <a:solidFill>
                  <a:srgbClr val="000000"/>
                </a:solidFill>
              </a:rPr>
              <a:pPr/>
              <a:t>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99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47762-5C62-47AD-9614-A3EA662BE8A7}" type="slidenum">
              <a:rPr lang="zh-TW" altLang="en-US" smtClean="0">
                <a:solidFill>
                  <a:srgbClr val="000000"/>
                </a:solidFill>
              </a:rPr>
              <a:pPr/>
              <a:t>9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0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B47762-5C62-47AD-9614-A3EA662BE8A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5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72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BFFE-1730-484A-8F2D-05FDC907B01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09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FD2-28A6-4B2D-876D-659AFB9CF3E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0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29A0-016D-4801-8695-01D34DA36C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1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E727-02F7-46E0-A957-C3641FE0E34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8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F734-E2E6-49FC-9DDA-32EFE9B7C40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2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BCB0-0F28-4ADD-870E-CB1B5934B11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0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F61B-8FE3-4163-9ADD-828868CBA75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4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D35A-90A8-45E3-B592-8F6A4302B5B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6FFC-2FED-47AE-8A66-E365050651B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ED22-79BC-4BF7-8193-606EE7B3A96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1D83-1182-4B56-9308-A09D5DD5588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fld id="{0FDBEE42-13C9-453E-8D7B-3822A2138F39}" type="slidenum">
              <a:rPr kumimoji="1"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sed.sourceforge.net/sedfaq3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4" Type="http://schemas.openxmlformats.org/officeDocument/2006/relationships/hyperlink" Target="http://sed.sourceforge.net/sedfaq4.html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sz="5400" dirty="0">
                <a:solidFill>
                  <a:schemeClr val="tx1"/>
                </a:solidFill>
              </a:rPr>
              <a:t>Optimizing for Speed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/>
              <a:t>	</a:t>
            </a:r>
            <a:r>
              <a:rPr lang="en-US" sz="3100" dirty="0">
                <a:solidFill>
                  <a:srgbClr val="A6A6A6"/>
                </a:solidFill>
              </a:rPr>
              <a:t>%</a:t>
            </a:r>
            <a:r>
              <a:rPr lang="en-US" sz="3100" dirty="0"/>
              <a:t> </a:t>
            </a:r>
            <a:r>
              <a:rPr lang="en-US" sz="3100" b="1" dirty="0" err="1"/>
              <a:t>sed</a:t>
            </a:r>
            <a:r>
              <a:rPr lang="en-US" sz="3100" b="1" dirty="0"/>
              <a:t> 's/</a:t>
            </a:r>
            <a:r>
              <a:rPr lang="en-US" sz="3100" b="1" dirty="0" err="1"/>
              <a:t>foo</a:t>
            </a:r>
            <a:r>
              <a:rPr lang="en-US" sz="3100" b="1" dirty="0"/>
              <a:t>/bar/g' file</a:t>
            </a:r>
            <a:r>
              <a:rPr lang="en-US" sz="3100" dirty="0"/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/>
              <a:t>	</a:t>
            </a:r>
            <a:r>
              <a:rPr lang="en-US" sz="3100" dirty="0">
                <a:solidFill>
                  <a:srgbClr val="A6A6A6"/>
                </a:solidFill>
              </a:rPr>
              <a:t>%</a:t>
            </a:r>
            <a:r>
              <a:rPr lang="en-US" sz="3100" dirty="0"/>
              <a:t> </a:t>
            </a:r>
            <a:r>
              <a:rPr lang="en-US" sz="3100" b="1" dirty="0" err="1"/>
              <a:t>sed</a:t>
            </a:r>
            <a:r>
              <a:rPr lang="en-US" sz="3100" b="1" dirty="0"/>
              <a:t> '/foo/ s/foo/bar/g' file</a:t>
            </a:r>
            <a:r>
              <a:rPr lang="en-US" sz="3100" dirty="0"/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/>
              <a:t>	</a:t>
            </a:r>
            <a:r>
              <a:rPr lang="en-US" sz="3100" dirty="0">
                <a:solidFill>
                  <a:srgbClr val="A6A6A6"/>
                </a:solidFill>
              </a:rPr>
              <a:t>%</a:t>
            </a:r>
            <a:r>
              <a:rPr lang="en-US" sz="3100" dirty="0"/>
              <a:t> </a:t>
            </a:r>
            <a:r>
              <a:rPr lang="en-US" sz="3100" b="1" dirty="0" err="1"/>
              <a:t>sed</a:t>
            </a:r>
            <a:r>
              <a:rPr lang="en-US" sz="3100" b="1" dirty="0"/>
              <a:t> '/foo/ s//bar/g' file</a:t>
            </a:r>
            <a:r>
              <a:rPr lang="en-US" sz="3100" dirty="0"/>
              <a:t> # </a:t>
            </a:r>
            <a:r>
              <a:rPr lang="en-US" sz="3100" dirty="0" err="1"/>
              <a:t>sed</a:t>
            </a:r>
            <a:r>
              <a:rPr lang="en-US" sz="3100" dirty="0"/>
              <a:t> shorthand</a:t>
            </a:r>
          </a:p>
        </p:txBody>
      </p:sp>
    </p:spTree>
    <p:extLst>
      <p:ext uri="{BB962C8B-B14F-4D97-AF65-F5344CB8AC3E}">
        <p14:creationId xmlns:p14="http://schemas.microsoft.com/office/powerpoint/2010/main" val="41010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763000" cy="52578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delete leading whitespace (spaces, tabs) from front of each line: </a:t>
            </a:r>
          </a:p>
          <a:p>
            <a:pPr>
              <a:buNone/>
              <a:defRPr/>
            </a:pPr>
            <a:r>
              <a:rPr lang="en-US" dirty="0"/>
              <a:t>	</a:t>
            </a:r>
            <a:r>
              <a:rPr lang="en-US" altLang="zh-TW" dirty="0"/>
              <a:t>% </a:t>
            </a:r>
            <a:r>
              <a:rPr lang="en-US" altLang="zh-TW" b="1" dirty="0" err="1"/>
              <a:t>sed</a:t>
            </a:r>
            <a:r>
              <a:rPr lang="en-US" altLang="zh-TW" b="1" dirty="0"/>
              <a:t> 's/^[ \t]*//' </a:t>
            </a:r>
            <a:r>
              <a:rPr lang="en-US" altLang="zh-TW" sz="3000" dirty="0">
                <a:solidFill>
                  <a:srgbClr val="FF6699"/>
                </a:solidFill>
                <a:latin typeface="Arial Narrow" panose="020B0606020202030204" pitchFamily="34" charset="0"/>
              </a:rPr>
              <a:t>←website solution</a:t>
            </a:r>
            <a:r>
              <a:rPr lang="en-US" altLang="zh-TW" b="1" dirty="0"/>
              <a:t> 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's/[ \t]*//'</a:t>
            </a:r>
            <a:r>
              <a:rPr lang="en-US" altLang="zh-TW" sz="2800" dirty="0">
                <a:solidFill>
                  <a:srgbClr val="FF6699"/>
                </a:solidFill>
                <a:latin typeface="Arial Narrow" panose="020B0606020202030204" pitchFamily="34" charset="0"/>
              </a:rPr>
              <a:t>←</a:t>
            </a:r>
            <a:r>
              <a:rPr lang="en-US" altLang="zh-TW" sz="3000" dirty="0">
                <a:solidFill>
                  <a:srgbClr val="FF6699"/>
                </a:solidFill>
                <a:latin typeface="Arial Narrow" panose="020B0606020202030204" pitchFamily="34" charset="0"/>
              </a:rPr>
              <a:t>also works, even if no space at front</a:t>
            </a:r>
            <a:endParaRPr lang="en-US" sz="3000" b="1" dirty="0">
              <a:solidFill>
                <a:srgbClr val="FF6699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delete trailing whitespace (spaces, tabs) 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from end of each line: </a:t>
            </a:r>
          </a:p>
          <a:p>
            <a:pPr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's/[ \t]*$//'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delete BOTH leading &amp; trailing whitespace from each line: </a:t>
            </a:r>
          </a:p>
          <a:p>
            <a:pPr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's/[ \t]*//;s/[ \t]*$//'</a:t>
            </a:r>
          </a:p>
        </p:txBody>
      </p:sp>
    </p:spTree>
    <p:extLst>
      <p:ext uri="{BB962C8B-B14F-4D97-AF65-F5344CB8AC3E}">
        <p14:creationId xmlns:p14="http://schemas.microsoft.com/office/powerpoint/2010/main" val="354651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align all text flush right on a 79-column width</a:t>
            </a:r>
            <a:r>
              <a:rPr lang="en-US" altLang="zh-TW" dirty="0">
                <a:solidFill>
                  <a:srgbClr val="000000"/>
                </a:solidFill>
              </a:rPr>
              <a:t> (set at 78 plus 1 space):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	% </a:t>
            </a:r>
            <a:r>
              <a:rPr lang="en-US" altLang="zh-TW" b="1" dirty="0">
                <a:solidFill>
                  <a:srgbClr val="000000"/>
                </a:solidFill>
              </a:rPr>
              <a:t>sed ':</a:t>
            </a:r>
            <a:r>
              <a:rPr lang="en-US" altLang="zh-TW" b="1" dirty="0" err="1">
                <a:solidFill>
                  <a:srgbClr val="000000"/>
                </a:solidFill>
              </a:rPr>
              <a:t>a;s</a:t>
            </a:r>
            <a:r>
              <a:rPr lang="en-US" altLang="zh-TW" b="1" dirty="0">
                <a:solidFill>
                  <a:srgbClr val="000000"/>
                </a:solidFill>
              </a:rPr>
              <a:t>/^.\{1,78\}$/ &amp;/;ta'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center all text in the middle of 79-columns, with spaces on the right to fill the columns and with leading spaces being significant: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':</a:t>
            </a:r>
            <a:r>
              <a:rPr lang="en-US" b="1" dirty="0" err="1"/>
              <a:t>a;s</a:t>
            </a:r>
            <a:r>
              <a:rPr lang="en-US" b="1" dirty="0"/>
              <a:t>/^.\{1,77\}$/ &amp; /;ta'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center in the middle of 79-columns, with no trailing spaces and ignoring leading spaces: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':</a:t>
            </a:r>
            <a:r>
              <a:rPr lang="en-US" b="1" dirty="0" err="1"/>
              <a:t>a;s</a:t>
            </a:r>
            <a:r>
              <a:rPr lang="en-US" b="1" dirty="0"/>
              <a:t>/^.\{1,77\}$/ &amp;/;</a:t>
            </a:r>
            <a:r>
              <a:rPr lang="en-US" b="1" dirty="0" err="1"/>
              <a:t>ta;s</a:t>
            </a:r>
            <a:r>
              <a:rPr lang="en-US" b="1" dirty="0"/>
              <a:t>/\( *\)\1/\1/'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C53406-BB42-4E40-AD70-2B93A7E4E7A3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4582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zh-TW" kern="0" dirty="0">
                <a:solidFill>
                  <a:srgbClr val="2D2D8A"/>
                </a:solidFill>
              </a:rPr>
              <a:t>align all text flush right on a 79-column width</a:t>
            </a:r>
            <a:r>
              <a:rPr lang="en-US" altLang="zh-TW" kern="0" dirty="0">
                <a:solidFill>
                  <a:srgbClr val="000000"/>
                </a:solidFill>
              </a:rPr>
              <a:t> (set at 78 plus 1 space):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1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6" grpId="2" animBg="1"/>
      <p:bldP spid="6" grpId="3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009900"/>
                </a:solidFill>
              </a:rPr>
              <a:t>align all text flush right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on a 79-column width (set at 78 plus 1 space):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:</a:t>
            </a:r>
            <a:r>
              <a:rPr lang="en-US" altLang="zh-TW" b="1" dirty="0" err="1">
                <a:solidFill>
                  <a:srgbClr val="009900"/>
                </a:solidFill>
              </a:rPr>
              <a:t>a;s</a:t>
            </a:r>
            <a:r>
              <a:rPr lang="en-US" altLang="zh-TW" b="1" dirty="0">
                <a:solidFill>
                  <a:srgbClr val="009900"/>
                </a:solidFill>
              </a:rPr>
              <a:t>/^.\{1,78\}$/ &amp;/;ta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' 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center all text in the middle of 79-columns, with spaces on the right to fill the columns and with leading spaces being significant: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%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sed ':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a;s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/^.\{1,77\}$/ &amp; /;ta' 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center in the middle of 79-columns, with no trailing spaces and ignoring leading spaces: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</a:t>
            </a:r>
            <a:r>
              <a:rPr lang="en-US" b="1" dirty="0">
                <a:solidFill>
                  <a:srgbClr val="009900"/>
                </a:solidFill>
              </a:rPr>
              <a:t>:</a:t>
            </a:r>
            <a:r>
              <a:rPr lang="en-US" b="1" dirty="0" err="1">
                <a:solidFill>
                  <a:srgbClr val="009900"/>
                </a:solidFill>
              </a:rPr>
              <a:t>a;s</a:t>
            </a:r>
            <a:r>
              <a:rPr lang="en-US" b="1" dirty="0">
                <a:solidFill>
                  <a:srgbClr val="009900"/>
                </a:solidFill>
              </a:rPr>
              <a:t>/^.\{1,77\}$/ &amp;/;</a:t>
            </a:r>
            <a:r>
              <a:rPr lang="en-US" b="1" dirty="0" err="1">
                <a:solidFill>
                  <a:srgbClr val="009900"/>
                </a:solidFill>
              </a:rPr>
              <a:t>ta</a:t>
            </a:r>
            <a:r>
              <a:rPr lang="en-US" b="1" dirty="0" err="1"/>
              <a:t>;s</a:t>
            </a:r>
            <a:r>
              <a:rPr lang="en-US" b="1" dirty="0"/>
              <a:t>/\( *\)\1/\1/'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810000" y="3200400"/>
            <a:ext cx="0" cy="310896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9900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762000" y="3886200"/>
            <a:ext cx="2819400" cy="1676400"/>
            <a:chOff x="228600" y="76200"/>
            <a:chExt cx="8763000" cy="1066800"/>
          </a:xfrm>
        </p:grpSpPr>
        <p:sp>
          <p:nvSpPr>
            <p:cNvPr id="12" name="圓角矩形圖說文字 1"/>
            <p:cNvSpPr/>
            <p:nvPr/>
          </p:nvSpPr>
          <p:spPr bwMode="auto">
            <a:xfrm>
              <a:off x="228600" y="76200"/>
              <a:ext cx="8686799" cy="1066800"/>
            </a:xfrm>
            <a:prstGeom prst="wedgeRoundRectCallout">
              <a:avLst>
                <a:gd name="adj1" fmla="val 48533"/>
                <a:gd name="adj2" fmla="val 102358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3" name="矩形 3"/>
            <p:cNvSpPr/>
            <p:nvPr/>
          </p:nvSpPr>
          <p:spPr bwMode="auto">
            <a:xfrm>
              <a:off x="304800" y="208166"/>
              <a:ext cx="8686800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0" i="0" u="none" strike="noStrike" kern="1200" cap="none" spc="-1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Since this part makes it right-justified…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62400" y="3886200"/>
            <a:ext cx="3048000" cy="1676400"/>
            <a:chOff x="228599" y="76200"/>
            <a:chExt cx="8763001" cy="1066800"/>
          </a:xfrm>
        </p:grpSpPr>
        <p:sp>
          <p:nvSpPr>
            <p:cNvPr id="9" name="圓角矩形圖說文字 1"/>
            <p:cNvSpPr/>
            <p:nvPr/>
          </p:nvSpPr>
          <p:spPr bwMode="auto">
            <a:xfrm>
              <a:off x="228599" y="76200"/>
              <a:ext cx="8686799" cy="1066800"/>
            </a:xfrm>
            <a:prstGeom prst="wedgeRoundRectCallout">
              <a:avLst>
                <a:gd name="adj1" fmla="val -90425"/>
                <a:gd name="adj2" fmla="val 25085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" name="矩形 3"/>
            <p:cNvSpPr/>
            <p:nvPr/>
          </p:nvSpPr>
          <p:spPr bwMode="auto">
            <a:xfrm>
              <a:off x="304801" y="124691"/>
              <a:ext cx="8686799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0" i="0" u="none" strike="noStrike" kern="1200" cap="none" spc="-1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Then there’s 2x as much space on the left as we’d want…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590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009900"/>
                </a:solidFill>
              </a:rPr>
              <a:t>align all text flush right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on a 79-column width (set at 78 plus 1 space):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:</a:t>
            </a:r>
            <a:r>
              <a:rPr lang="en-US" altLang="zh-TW" b="1" dirty="0" err="1">
                <a:solidFill>
                  <a:srgbClr val="009900"/>
                </a:solidFill>
              </a:rPr>
              <a:t>a;s</a:t>
            </a:r>
            <a:r>
              <a:rPr lang="en-US" altLang="zh-TW" b="1" dirty="0">
                <a:solidFill>
                  <a:srgbClr val="009900"/>
                </a:solidFill>
              </a:rPr>
              <a:t>/^.\{1,78\}$/ &amp;/;ta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' 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center all text in the middle of 79-columns, with spaces on the right to fill the columns and with leading spaces being significant: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%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sed ':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a;s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/^.\{1,77\}$/ &amp; /;ta' 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center in the middle of 79-columns, with no trailing spaces and ignoring leading spaces: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</a:t>
            </a:r>
            <a:r>
              <a:rPr lang="en-US" b="1" dirty="0">
                <a:solidFill>
                  <a:srgbClr val="009900"/>
                </a:solidFill>
              </a:rPr>
              <a:t>:</a:t>
            </a:r>
            <a:r>
              <a:rPr lang="en-US" b="1" dirty="0" err="1">
                <a:solidFill>
                  <a:srgbClr val="009900"/>
                </a:solidFill>
              </a:rPr>
              <a:t>a;s</a:t>
            </a:r>
            <a:r>
              <a:rPr lang="en-US" b="1" dirty="0">
                <a:solidFill>
                  <a:srgbClr val="009900"/>
                </a:solidFill>
              </a:rPr>
              <a:t>/^.\{1,77\}$/ &amp;/;</a:t>
            </a:r>
            <a:r>
              <a:rPr lang="en-US" b="1" dirty="0" err="1">
                <a:solidFill>
                  <a:srgbClr val="009900"/>
                </a:solidFill>
              </a:rPr>
              <a:t>ta</a:t>
            </a:r>
            <a:r>
              <a:rPr lang="en-US" b="1" dirty="0" err="1"/>
              <a:t>;</a:t>
            </a:r>
            <a:r>
              <a:rPr lang="en-US" b="1" dirty="0" err="1">
                <a:solidFill>
                  <a:srgbClr val="FF0000"/>
                </a:solidFill>
              </a:rPr>
              <a:t>s</a:t>
            </a:r>
            <a:r>
              <a:rPr lang="en-US" b="1" dirty="0">
                <a:solidFill>
                  <a:srgbClr val="FF0000"/>
                </a:solidFill>
              </a:rPr>
              <a:t>/\( *\)\1/\1/</a:t>
            </a:r>
            <a:r>
              <a:rPr lang="en-US" b="1" dirty="0"/>
              <a:t>'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810000" y="3200400"/>
            <a:ext cx="0" cy="310896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9900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7239000" y="3886200"/>
            <a:ext cx="1905000" cy="1676400"/>
            <a:chOff x="228600" y="76200"/>
            <a:chExt cx="8763000" cy="1066800"/>
          </a:xfrm>
        </p:grpSpPr>
        <p:sp>
          <p:nvSpPr>
            <p:cNvPr id="6" name="圓角矩形圖說文字 1"/>
            <p:cNvSpPr/>
            <p:nvPr/>
          </p:nvSpPr>
          <p:spPr bwMode="auto">
            <a:xfrm>
              <a:off x="228600" y="76200"/>
              <a:ext cx="8686801" cy="1066800"/>
            </a:xfrm>
            <a:prstGeom prst="wedgeRoundRectCallout">
              <a:avLst>
                <a:gd name="adj1" fmla="val -35397"/>
                <a:gd name="adj2" fmla="val 93722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7" name="矩形 3"/>
            <p:cNvSpPr/>
            <p:nvPr/>
          </p:nvSpPr>
          <p:spPr bwMode="auto">
            <a:xfrm>
              <a:off x="304800" y="208166"/>
              <a:ext cx="8686800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0" i="0" u="none" strike="noStrike" kern="1200" cap="none" spc="-1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So this removes half of it.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0" y="3886200"/>
            <a:ext cx="2819400" cy="1676400"/>
            <a:chOff x="228600" y="76200"/>
            <a:chExt cx="8763000" cy="1066800"/>
          </a:xfrm>
        </p:grpSpPr>
        <p:sp>
          <p:nvSpPr>
            <p:cNvPr id="12" name="圓角矩形圖說文字 1"/>
            <p:cNvSpPr/>
            <p:nvPr/>
          </p:nvSpPr>
          <p:spPr bwMode="auto">
            <a:xfrm>
              <a:off x="228600" y="76200"/>
              <a:ext cx="8686799" cy="1066800"/>
            </a:xfrm>
            <a:prstGeom prst="wedgeRoundRectCallout">
              <a:avLst>
                <a:gd name="adj1" fmla="val 48533"/>
                <a:gd name="adj2" fmla="val 102358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3" name="矩形 3"/>
            <p:cNvSpPr/>
            <p:nvPr/>
          </p:nvSpPr>
          <p:spPr bwMode="auto">
            <a:xfrm>
              <a:off x="304800" y="208166"/>
              <a:ext cx="8686800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0" i="0" u="none" strike="noStrike" kern="1200" cap="none" spc="-1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Since this part makes it right-justified…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62400" y="3886200"/>
            <a:ext cx="3048000" cy="1676400"/>
            <a:chOff x="228599" y="76200"/>
            <a:chExt cx="8763001" cy="1066800"/>
          </a:xfrm>
        </p:grpSpPr>
        <p:sp>
          <p:nvSpPr>
            <p:cNvPr id="9" name="圓角矩形圖說文字 1"/>
            <p:cNvSpPr/>
            <p:nvPr/>
          </p:nvSpPr>
          <p:spPr bwMode="auto">
            <a:xfrm>
              <a:off x="228599" y="76200"/>
              <a:ext cx="8686799" cy="1066800"/>
            </a:xfrm>
            <a:prstGeom prst="wedgeRoundRectCallout">
              <a:avLst>
                <a:gd name="adj1" fmla="val -90425"/>
                <a:gd name="adj2" fmla="val 25085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" name="矩形 3"/>
            <p:cNvSpPr/>
            <p:nvPr/>
          </p:nvSpPr>
          <p:spPr bwMode="auto">
            <a:xfrm>
              <a:off x="304801" y="124691"/>
              <a:ext cx="8686799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0" i="0" u="none" strike="noStrike" kern="1200" cap="none" spc="-1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Then there’s 2x as much space on the left as we’d want…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840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accent6"/>
                </a:solidFill>
              </a:rPr>
              <a:t>substitute (find and replace) "</a:t>
            </a:r>
            <a:r>
              <a:rPr lang="en-US" dirty="0" err="1">
                <a:solidFill>
                  <a:schemeClr val="accent6"/>
                </a:solidFill>
              </a:rPr>
              <a:t>foo</a:t>
            </a:r>
            <a:r>
              <a:rPr lang="en-US" dirty="0">
                <a:solidFill>
                  <a:schemeClr val="accent6"/>
                </a:solidFill>
              </a:rPr>
              <a:t>" with "bar" on each line </a:t>
            </a:r>
            <a:r>
              <a:rPr lang="en-US" dirty="0"/>
              <a:t>(replace only the 1st instance):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's/foo/bar/'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replace only the 4</a:t>
            </a:r>
            <a:r>
              <a:rPr lang="en-US" baseline="30000" dirty="0">
                <a:solidFill>
                  <a:schemeClr val="accent6"/>
                </a:solidFill>
              </a:rPr>
              <a:t>th</a:t>
            </a:r>
            <a:r>
              <a:rPr lang="en-US" dirty="0">
                <a:solidFill>
                  <a:schemeClr val="accent6"/>
                </a:solidFill>
              </a:rPr>
              <a:t> instance: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's/foo/bar/4'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replaces ALL instances: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's/foo/bar/g'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replace only the last case: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's/\(.*\)foo/\1bar/'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replace the next-to-last case: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's/\(.*\)foo\(.*foo\)/\1bar\2/'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substitute "foo" with "bar" ONLY for lines which contain "</a:t>
            </a:r>
            <a:r>
              <a:rPr lang="en-US" altLang="zh-TW" dirty="0" err="1">
                <a:solidFill>
                  <a:srgbClr val="2D2D8A"/>
                </a:solidFill>
              </a:rPr>
              <a:t>baz</a:t>
            </a:r>
            <a:r>
              <a:rPr lang="en-US" altLang="zh-TW" dirty="0">
                <a:solidFill>
                  <a:srgbClr val="2D2D8A"/>
                </a:solidFill>
              </a:rPr>
              <a:t>":</a:t>
            </a:r>
          </a:p>
          <a:p>
            <a:pPr>
              <a:buClr>
                <a:schemeClr val="bg1"/>
              </a:buClr>
            </a:pPr>
            <a:r>
              <a:rPr lang="en-US" altLang="zh-TW" dirty="0"/>
              <a:t>% </a:t>
            </a:r>
            <a:r>
              <a:rPr lang="en-US" altLang="zh-TW" b="1" dirty="0"/>
              <a:t>sed '/</a:t>
            </a:r>
            <a:r>
              <a:rPr lang="en-US" altLang="zh-TW" b="1" dirty="0" err="1"/>
              <a:t>baz</a:t>
            </a:r>
            <a:r>
              <a:rPr lang="en-US" altLang="zh-TW" b="1" dirty="0"/>
              <a:t>/s/foo/bar/g'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substitute "foo" with "bar" EXCEPT for lines which contain "</a:t>
            </a:r>
            <a:r>
              <a:rPr lang="en-US" altLang="zh-TW" dirty="0" err="1">
                <a:solidFill>
                  <a:srgbClr val="2D2D8A"/>
                </a:solidFill>
              </a:rPr>
              <a:t>baz</a:t>
            </a:r>
            <a:r>
              <a:rPr lang="en-US" altLang="zh-TW" dirty="0">
                <a:solidFill>
                  <a:srgbClr val="2D2D8A"/>
                </a:solidFill>
              </a:rPr>
              <a:t>":</a:t>
            </a:r>
          </a:p>
          <a:p>
            <a:pPr>
              <a:buClr>
                <a:schemeClr val="bg1"/>
              </a:buClr>
            </a:pPr>
            <a:r>
              <a:rPr lang="en-US" altLang="zh-TW" dirty="0"/>
              <a:t>% </a:t>
            </a:r>
            <a:r>
              <a:rPr lang="en-US" altLang="zh-TW" b="1" dirty="0"/>
              <a:t>sed '/</a:t>
            </a:r>
            <a:r>
              <a:rPr lang="en-US" altLang="zh-TW" b="1" dirty="0" err="1"/>
              <a:t>baz</a:t>
            </a:r>
            <a:r>
              <a:rPr lang="en-US" altLang="zh-TW" b="1" dirty="0"/>
              <a:t>/\!s/foo/bar/g' </a:t>
            </a:r>
            <a:r>
              <a:rPr lang="en-US" altLang="zh-TW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759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'/\n/\!G;s/\(.\)\(.*\n\)/&amp;\2\1/;//D;s/.//' 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A03739A-3FBF-4C6B-B8D7-FA1EDDB83B54}"/>
              </a:ext>
            </a:extLst>
          </p:cNvPr>
          <p:cNvSpPr/>
          <p:nvPr/>
        </p:nvSpPr>
        <p:spPr bwMode="auto">
          <a:xfrm>
            <a:off x="2893828" y="0"/>
            <a:ext cx="6248400" cy="1219200"/>
          </a:xfrm>
          <a:prstGeom prst="wedgeRoundRectCallout">
            <a:avLst>
              <a:gd name="adj1" fmla="val -4497"/>
              <a:gd name="adj2" fmla="val 9912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% seq 4| tac| tr \\n \ ;echo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4 3 2 1</a:t>
            </a:r>
          </a:p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%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A084620-5102-4DC1-B310-481C26EB91AB}"/>
              </a:ext>
            </a:extLst>
          </p:cNvPr>
          <p:cNvSpPr/>
          <p:nvPr/>
        </p:nvSpPr>
        <p:spPr bwMode="auto">
          <a:xfrm>
            <a:off x="2893828" y="1219200"/>
            <a:ext cx="6248400" cy="2133600"/>
          </a:xfrm>
          <a:prstGeom prst="wedgeRoundRectCallout">
            <a:avLst>
              <a:gd name="adj1" fmla="val 31578"/>
              <a:gd name="adj2" fmla="val 8941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% seq 4| tr \\n \ | rev;echo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4 3 2 1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% seq 4| sed G\;h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|tr \\n \ ;echo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1  2 1  3 2 1  4 3 2 1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% This was Lecture 8, slide 197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244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7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</a:t>
            </a:r>
            <a:r>
              <a:rPr lang="en-US" altLang="zh-TW" b="1" dirty="0">
                <a:solidFill>
                  <a:srgbClr val="FF0000"/>
                </a:solidFill>
              </a:rPr>
              <a:t>G</a:t>
            </a:r>
            <a:r>
              <a:rPr lang="en-US" altLang="zh-TW" b="1" dirty="0"/>
              <a:t>;s/\(.\)\(.*\n\)/&amp;\2\1/;//D;s/.//'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8600" y="0"/>
            <a:ext cx="8763000" cy="1066800"/>
            <a:chOff x="228600" y="0"/>
            <a:chExt cx="8763000" cy="1066800"/>
          </a:xfrm>
        </p:grpSpPr>
        <p:sp>
          <p:nvSpPr>
            <p:cNvPr id="2" name="圓角矩形圖說文字 1"/>
            <p:cNvSpPr/>
            <p:nvPr/>
          </p:nvSpPr>
          <p:spPr bwMode="auto">
            <a:xfrm>
              <a:off x="228600" y="0"/>
              <a:ext cx="8686800" cy="1066800"/>
            </a:xfrm>
            <a:prstGeom prst="wedgeRoundRectCallout">
              <a:avLst>
                <a:gd name="adj1" fmla="val -15052"/>
                <a:gd name="adj2" fmla="val 393443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304800" y="208166"/>
              <a:ext cx="8686800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600" b="0" i="0" u="none" strike="noStrike" kern="1200" cap="none" spc="-1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This appends the hold space onto the end of the pattern space (with a \n separating the two parts).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65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</a:t>
            </a:r>
            <a:r>
              <a:rPr lang="en-US" altLang="zh-TW" b="1" dirty="0">
                <a:solidFill>
                  <a:srgbClr val="FF0000"/>
                </a:solidFill>
              </a:rPr>
              <a:t>G</a:t>
            </a:r>
            <a:r>
              <a:rPr lang="en-US" altLang="zh-TW" b="1" dirty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28600" y="0"/>
            <a:ext cx="8686800" cy="2209800"/>
          </a:xfrm>
          <a:prstGeom prst="wedgeRoundRectCallout">
            <a:avLst>
              <a:gd name="adj1" fmla="val -15056"/>
              <a:gd name="adj2" fmla="val 1640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4800" y="208166"/>
            <a:ext cx="8686800" cy="40590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This appends the hold space onto the end of the pattern space (with a \n separating the two parts).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And what’s in the hold space? A: To begin with: nothing. Actually, this sed program, has no h,</a:t>
            </a:r>
            <a:r>
              <a:rPr kumimoji="1" lang="zh-TW" altLang="en-US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H, or x instructions. Therefore nothing </a:t>
            </a:r>
            <a:r>
              <a:rPr kumimoji="1" lang="en-US" altLang="zh-TW" sz="2600" b="0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ever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goes into the hold space.</a:t>
            </a:r>
          </a:p>
        </p:txBody>
      </p:sp>
    </p:spTree>
    <p:extLst>
      <p:ext uri="{BB962C8B-B14F-4D97-AF65-F5344CB8AC3E}">
        <p14:creationId xmlns:p14="http://schemas.microsoft.com/office/powerpoint/2010/main" val="136921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</a:t>
            </a:r>
            <a:r>
              <a:rPr lang="en-US" altLang="zh-TW" b="1" dirty="0">
                <a:solidFill>
                  <a:srgbClr val="FF0000"/>
                </a:solidFill>
              </a:rPr>
              <a:t>G</a:t>
            </a:r>
            <a:r>
              <a:rPr lang="en-US" altLang="zh-TW" b="1" dirty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28600" y="0"/>
            <a:ext cx="8686800" cy="2708570"/>
          </a:xfrm>
          <a:prstGeom prst="wedgeRoundRectCallout">
            <a:avLst>
              <a:gd name="adj1" fmla="val -15020"/>
              <a:gd name="adj2" fmla="val 1246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4800" y="208166"/>
            <a:ext cx="8686800" cy="238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This appends the hold space onto the end of the pattern space (with a \n separating the two parts).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And what’s in the hold space? A: To begin with: nothing. Actually, this sed program, has no h,</a:t>
            </a:r>
            <a:r>
              <a:rPr kumimoji="1" lang="zh-TW" altLang="en-US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H, or x instructions. Therefore nothing </a:t>
            </a:r>
            <a:r>
              <a:rPr kumimoji="1" lang="en-US" altLang="zh-TW" sz="2600" b="0" i="1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ever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goes into the hold space.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Then why the G? A: To add the \n to the pattern space.</a:t>
            </a:r>
          </a:p>
        </p:txBody>
      </p:sp>
    </p:spTree>
    <p:extLst>
      <p:ext uri="{BB962C8B-B14F-4D97-AF65-F5344CB8AC3E}">
        <p14:creationId xmlns:p14="http://schemas.microsoft.com/office/powerpoint/2010/main" val="1290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sz="5400" dirty="0">
                <a:solidFill>
                  <a:schemeClr val="tx1"/>
                </a:solidFill>
              </a:rPr>
              <a:t>Optimizing for Speed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100" dirty="0">
                <a:solidFill>
                  <a:srgbClr val="A6A6A6"/>
                </a:solidFill>
              </a:rPr>
              <a:t>%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 's/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/bar/g' file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100" dirty="0">
                <a:solidFill>
                  <a:srgbClr val="A6A6A6"/>
                </a:solidFill>
              </a:rPr>
              <a:t>%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 '/foo/ s/foo/bar/g' file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100" dirty="0">
                <a:solidFill>
                  <a:srgbClr val="A6A6A6"/>
                </a:solidFill>
              </a:rPr>
              <a:t>%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 '</a:t>
            </a:r>
            <a:r>
              <a:rPr lang="en-US" sz="3100" b="1" dirty="0">
                <a:solidFill>
                  <a:srgbClr val="FF0000"/>
                </a:solidFill>
              </a:rPr>
              <a:t>/foo/ 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3100" b="1" dirty="0">
                <a:solidFill>
                  <a:srgbClr val="FF0000"/>
                </a:solidFill>
              </a:rPr>
              <a:t>//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bar/g' file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# </a:t>
            </a:r>
            <a:r>
              <a:rPr lang="en-US" sz="3100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shorthand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7849660-F640-46E0-92FF-72FB57D5B9D8}"/>
              </a:ext>
            </a:extLst>
          </p:cNvPr>
          <p:cNvSpPr/>
          <p:nvPr/>
        </p:nvSpPr>
        <p:spPr bwMode="auto">
          <a:xfrm>
            <a:off x="2133600" y="4883944"/>
            <a:ext cx="4876800" cy="1745455"/>
          </a:xfrm>
          <a:prstGeom prst="wedgeRoundRectCallout">
            <a:avLst>
              <a:gd name="adj1" fmla="val -25848"/>
              <a:gd name="adj2" fmla="val -8816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If the </a:t>
            </a:r>
            <a:r>
              <a:rPr kumimoji="1" lang="en-US" dirty="0">
                <a:latin typeface="Arial" charset="0"/>
                <a:ea typeface="新細明體" charset="-120"/>
              </a:rPr>
              <a:t>regular expression you want to type is the same as the last expression you used, then you can leave it blank.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009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</a:t>
            </a:r>
            <a:r>
              <a:rPr lang="en-US" altLang="zh-TW" b="1" dirty="0">
                <a:solidFill>
                  <a:srgbClr val="FF0000"/>
                </a:solidFill>
              </a:rPr>
              <a:t>G</a:t>
            </a:r>
            <a:r>
              <a:rPr lang="en-US" altLang="zh-TW" b="1" dirty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28600" y="0"/>
            <a:ext cx="8686800" cy="3505200"/>
          </a:xfrm>
          <a:prstGeom prst="wedgeRoundRectCallout">
            <a:avLst>
              <a:gd name="adj1" fmla="val -15075"/>
              <a:gd name="adj2" fmla="val 8498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4800" y="208166"/>
            <a:ext cx="8686800" cy="40590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This appends the hold space onto the end of the pattern space (with a \n separating the two parts).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And what’s in the hold space? A: To begin with: nothing. Actually, this sed program, has no h,</a:t>
            </a:r>
            <a:r>
              <a:rPr kumimoji="1" lang="zh-TW" altLang="en-US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H, or x instructions. Therefore nothing </a:t>
            </a:r>
            <a:r>
              <a:rPr kumimoji="1" lang="en-US" altLang="zh-TW" sz="2600" b="0" i="1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ever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goes into the hold space.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Then why the G? A: To add the \n to the pattern space.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Why a \n?</a:t>
            </a:r>
            <a:r>
              <a:rPr kumimoji="1" lang="zh-TW" altLang="en-US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A: Well, the code doesn’t care that it’s a \n. </a:t>
            </a:r>
            <a:b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It just wants a symbol which won’t appear on an input line. </a:t>
            </a:r>
          </a:p>
        </p:txBody>
      </p:sp>
    </p:spTree>
    <p:extLst>
      <p:ext uri="{BB962C8B-B14F-4D97-AF65-F5344CB8AC3E}">
        <p14:creationId xmlns:p14="http://schemas.microsoft.com/office/powerpoint/2010/main" val="6673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</a:t>
            </a:r>
            <a:r>
              <a:rPr lang="en-US" altLang="zh-TW" b="1" dirty="0">
                <a:solidFill>
                  <a:srgbClr val="FF0000"/>
                </a:solidFill>
              </a:rPr>
              <a:t>G</a:t>
            </a:r>
            <a:r>
              <a:rPr lang="en-US" altLang="zh-TW" b="1" dirty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28600" y="0"/>
            <a:ext cx="8686800" cy="4343400"/>
          </a:xfrm>
          <a:prstGeom prst="wedgeRoundRectCallout">
            <a:avLst>
              <a:gd name="adj1" fmla="val -15057"/>
              <a:gd name="adj2" fmla="val 5894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4800" y="208166"/>
            <a:ext cx="8686800" cy="40590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This appends the hold space onto the end of the pattern space (with a \n separating the two parts).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And what’s in the hold space? A: To begin with: nothing. Actually, this sed program, has no h,</a:t>
            </a:r>
            <a:r>
              <a:rPr kumimoji="1" lang="zh-TW" altLang="en-US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H, or x instructions. Therefore nothing </a:t>
            </a:r>
            <a:r>
              <a:rPr kumimoji="1" lang="en-US" altLang="zh-TW" sz="2600" b="0" i="1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ever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goes into the hold space.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Then why the G? A: To add the \n to the pattern space.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Why a \n?</a:t>
            </a:r>
            <a:r>
              <a:rPr kumimoji="1" lang="zh-TW" altLang="en-US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A: Well, the code doesn’t care that it’s a \n. </a:t>
            </a:r>
            <a:b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It just wants a symbol which won’t appear on an input line.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The \n is being used </a:t>
            </a:r>
            <a:r>
              <a:rPr kumimoji="1" lang="en-US" altLang="zh-TW" sz="26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as a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26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marker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to separate things that haven’t been reversed (</a:t>
            </a:r>
            <a:r>
              <a:rPr kumimoji="1" lang="en-US" altLang="zh-TW" sz="2600" b="0" i="0" u="none" strike="noStrike" kern="1200" cap="none" spc="-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ie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, those to the left of the marker), from things that have been (</a:t>
            </a:r>
            <a:r>
              <a:rPr kumimoji="1" lang="en-US" altLang="zh-TW" sz="2600" b="0" i="0" u="none" strike="noStrike" kern="1200" cap="none" spc="-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ie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, those to the right of it). </a:t>
            </a:r>
            <a:endParaRPr kumimoji="1" lang="zh-TW" altLang="en-US" sz="2600" b="0" i="0" u="none" strike="noStrike" kern="120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02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allAtOnce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</a:t>
            </a:r>
            <a:r>
              <a:rPr lang="en-US" altLang="zh-TW" b="1" dirty="0">
                <a:solidFill>
                  <a:srgbClr val="7030A0"/>
                </a:solidFill>
              </a:rPr>
              <a:t>\!</a:t>
            </a:r>
            <a:r>
              <a:rPr lang="en-US" altLang="zh-TW" b="1" dirty="0">
                <a:solidFill>
                  <a:srgbClr val="FF0000"/>
                </a:solidFill>
              </a:rPr>
              <a:t>G</a:t>
            </a:r>
            <a:r>
              <a:rPr lang="en-US" altLang="zh-TW" b="1" dirty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667001" y="2286000"/>
            <a:ext cx="1066799" cy="1846996"/>
          </a:xfrm>
          <a:prstGeom prst="wedgeRoundRectCallout">
            <a:avLst>
              <a:gd name="adj1" fmla="val -19041"/>
              <a:gd name="adj2" fmla="val 8138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…      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then</a:t>
            </a:r>
            <a:br>
              <a:rPr kumimoji="1" lang="en-US" altLang="zh-TW" sz="2800" b="1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altLang="zh-TW" sz="2800" b="1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don’t</a:t>
            </a:r>
            <a:br>
              <a:rPr kumimoji="1" lang="en-US" altLang="zh-TW" sz="2800" b="1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altLang="zh-TW" sz="2800" b="1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    …</a:t>
            </a:r>
            <a:endParaRPr kumimoji="1" lang="zh-TW" altLang="en-US" sz="2800" b="1" i="0" u="none" strike="noStrike" kern="1200" cap="none" spc="-1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圓角矩形圖說文字 1"/>
          <p:cNvSpPr/>
          <p:nvPr/>
        </p:nvSpPr>
        <p:spPr bwMode="auto">
          <a:xfrm>
            <a:off x="3733800" y="2286000"/>
            <a:ext cx="1600199" cy="1846996"/>
          </a:xfrm>
          <a:prstGeom prst="wedgeRoundRectCallout">
            <a:avLst>
              <a:gd name="adj1" fmla="val -71899"/>
              <a:gd name="adj2" fmla="val 8288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…add a </a:t>
            </a:r>
            <a:b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\n to the </a:t>
            </a:r>
            <a:b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pattern </a:t>
            </a:r>
            <a:b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space.</a:t>
            </a:r>
            <a:endParaRPr kumimoji="1" lang="zh-TW" altLang="en-US" sz="2800" b="0" i="0" u="none" strike="noStrike" kern="120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圓角矩形圖說文字 1"/>
          <p:cNvSpPr/>
          <p:nvPr/>
        </p:nvSpPr>
        <p:spPr bwMode="auto">
          <a:xfrm>
            <a:off x="685801" y="2286000"/>
            <a:ext cx="1981199" cy="1846996"/>
          </a:xfrm>
          <a:prstGeom prst="wedgeRoundRectCallout">
            <a:avLst>
              <a:gd name="adj1" fmla="val 43932"/>
              <a:gd name="adj2" fmla="val 852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If there is already a \n in the pattern space…</a:t>
            </a:r>
            <a:endParaRPr kumimoji="1" lang="zh-TW" altLang="en-US" sz="2800" b="1" i="0" u="none" strike="noStrike" kern="1200" cap="none" spc="-1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圓角矩形圖說文字 1"/>
          <p:cNvSpPr/>
          <p:nvPr/>
        </p:nvSpPr>
        <p:spPr bwMode="auto">
          <a:xfrm>
            <a:off x="304801" y="70217"/>
            <a:ext cx="5257799" cy="990600"/>
          </a:xfrm>
          <a:prstGeom prst="wedgeRoundRectCallout">
            <a:avLst>
              <a:gd name="adj1" fmla="val -512"/>
              <a:gd name="adj2" fmla="val 2027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</a:t>
            </a:r>
            <a:r>
              <a:rPr kumimoji="1" lang="en-US" altLang="zh-TW" sz="30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What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does this sentence mean in sed logic?</a:t>
            </a:r>
          </a:p>
        </p:txBody>
      </p:sp>
      <p:sp>
        <p:nvSpPr>
          <p:cNvPr id="9" name="圓角矩形圖說文字 1"/>
          <p:cNvSpPr/>
          <p:nvPr/>
        </p:nvSpPr>
        <p:spPr bwMode="auto">
          <a:xfrm>
            <a:off x="4648200" y="1225183"/>
            <a:ext cx="4495800" cy="902434"/>
          </a:xfrm>
          <a:prstGeom prst="wedgeRoundRectCallout">
            <a:avLst>
              <a:gd name="adj1" fmla="val -52097"/>
              <a:gd name="adj2" fmla="val -1030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A: Add a \n if it hasn’t already been done.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54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/>
              <a:t>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/&amp;\2\1/;//D;s/.//' 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76200" y="5486400"/>
            <a:ext cx="5562600" cy="1371600"/>
          </a:xfrm>
          <a:prstGeom prst="wedgeRoundRectCallout">
            <a:avLst>
              <a:gd name="adj1" fmla="val 30405"/>
              <a:gd name="adj2" fmla="val -80330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This pattern separates the first character from everything else up to the marker.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412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/>
              <a:t>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/&amp;</a:t>
            </a:r>
            <a:r>
              <a:rPr lang="en-US" altLang="zh-TW" b="1" dirty="0">
                <a:solidFill>
                  <a:srgbClr val="333399"/>
                </a:solidFill>
              </a:rPr>
              <a:t>\2\1</a:t>
            </a:r>
            <a:r>
              <a:rPr lang="en-US" altLang="zh-TW" b="1" dirty="0"/>
              <a:t>/;//D;s/.//' 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76200" y="5486400"/>
            <a:ext cx="5562600" cy="1371600"/>
          </a:xfrm>
          <a:prstGeom prst="wedgeRoundRectCallout">
            <a:avLst>
              <a:gd name="adj1" fmla="val 30405"/>
              <a:gd name="adj2" fmla="val -80330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This pattern separates the first character from everything else up to the marker.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圓角矩形圖說文字 1"/>
          <p:cNvSpPr/>
          <p:nvPr/>
        </p:nvSpPr>
        <p:spPr bwMode="auto">
          <a:xfrm>
            <a:off x="5638800" y="5486400"/>
            <a:ext cx="3505200" cy="1371600"/>
          </a:xfrm>
          <a:prstGeom prst="wedgeRoundRectCallout">
            <a:avLst>
              <a:gd name="adj1" fmla="val -28290"/>
              <a:gd name="adj2" fmla="val -81055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…then moves that character to right after the marker.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67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/>
              <a:t>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&amp;</a:t>
            </a:r>
            <a:r>
              <a:rPr lang="en-US" altLang="zh-TW" b="1" dirty="0">
                <a:solidFill>
                  <a:srgbClr val="333399"/>
                </a:solidFill>
              </a:rPr>
              <a:t>\2\1</a:t>
            </a:r>
            <a:r>
              <a:rPr lang="en-US" altLang="zh-TW" b="1" dirty="0"/>
              <a:t>/;//D;s/.//' 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76200" y="5486400"/>
            <a:ext cx="5562600" cy="1371600"/>
          </a:xfrm>
          <a:prstGeom prst="wedgeRoundRectCallout">
            <a:avLst>
              <a:gd name="adj1" fmla="val 30405"/>
              <a:gd name="adj2" fmla="val -80330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This pattern separates the first character from everything else up to the marker.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圓角矩形圖說文字 1"/>
          <p:cNvSpPr/>
          <p:nvPr/>
        </p:nvSpPr>
        <p:spPr bwMode="auto">
          <a:xfrm>
            <a:off x="5638800" y="5486400"/>
            <a:ext cx="3505200" cy="1371600"/>
          </a:xfrm>
          <a:prstGeom prst="wedgeRoundRectCallout">
            <a:avLst>
              <a:gd name="adj1" fmla="val -28290"/>
              <a:gd name="adj2" fmla="val -81055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…then moves that character to right after the marker.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Oddly, it also copies back the original space. So there are now 2 markers (temporarily).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0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/>
              <a:t>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&amp;</a:t>
            </a:r>
            <a:r>
              <a:rPr lang="en-US" altLang="zh-TW" b="1" dirty="0"/>
              <a:t>\2\1/;</a:t>
            </a:r>
            <a:r>
              <a:rPr lang="en-US" altLang="zh-TW" b="1" dirty="0">
                <a:solidFill>
                  <a:srgbClr val="FF0000"/>
                </a:solidFill>
              </a:rPr>
              <a:t>//D</a:t>
            </a:r>
            <a:r>
              <a:rPr lang="en-US" altLang="zh-TW" b="1" dirty="0"/>
              <a:t>;s/.//' </a:t>
            </a:r>
          </a:p>
        </p:txBody>
      </p:sp>
      <p:sp>
        <p:nvSpPr>
          <p:cNvPr id="15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D9FFD9">
              <a:alpha val="89804"/>
            </a:srgb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B4ABDA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Oddly, it also copies back the original space. So there are now 2 markers (temporarily).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B4ABDA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5" name="圓角矩形圖說文字 4"/>
          <p:cNvSpPr/>
          <p:nvPr/>
        </p:nvSpPr>
        <p:spPr bwMode="auto">
          <a:xfrm>
            <a:off x="381000" y="2133600"/>
            <a:ext cx="4648200" cy="762000"/>
          </a:xfrm>
          <a:prstGeom prst="wedgeRoundRectCallout">
            <a:avLst>
              <a:gd name="adj1" fmla="val 43268"/>
              <a:gd name="adj2" fmla="val 27905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So </a:t>
            </a:r>
            <a:r>
              <a:rPr kumimoji="1" lang="en-US" altLang="zh-TW" sz="32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//D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3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TW" sz="36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/</a:t>
            </a:r>
            <a:r>
              <a:rPr kumimoji="1" lang="en-US" altLang="zh-TW" sz="3600" b="1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\(.\)\(.*\n\)</a:t>
            </a:r>
            <a:r>
              <a:rPr kumimoji="1" lang="en-US" altLang="zh-TW" sz="36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/D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 </a:t>
            </a:r>
            <a:endParaRPr kumimoji="1" lang="zh-TW" altLang="en-US" sz="28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圓角矩形圖說文字 5"/>
          <p:cNvSpPr/>
          <p:nvPr/>
        </p:nvSpPr>
        <p:spPr bwMode="auto">
          <a:xfrm>
            <a:off x="381000" y="2895600"/>
            <a:ext cx="5334000" cy="1143000"/>
          </a:xfrm>
          <a:prstGeom prst="wedgeRoundRectCallout">
            <a:avLst>
              <a:gd name="adj1" fmla="val -10349"/>
              <a:gd name="adj2" fmla="val -7243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But these groupings aren’t used,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So </a:t>
            </a:r>
            <a:r>
              <a:rPr kumimoji="1" lang="en-US" altLang="zh-TW" sz="32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//D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3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TW" sz="36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/</a:t>
            </a:r>
            <a:r>
              <a:rPr kumimoji="1" lang="en-US" altLang="zh-TW" sz="3600" b="1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..*\n</a:t>
            </a:r>
            <a:r>
              <a:rPr kumimoji="1" lang="en-US" altLang="zh-TW" sz="36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/D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 </a:t>
            </a:r>
            <a:endParaRPr kumimoji="1" lang="zh-TW" altLang="en-US" sz="28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圓角矩形圖說文字 1"/>
          <p:cNvSpPr/>
          <p:nvPr/>
        </p:nvSpPr>
        <p:spPr bwMode="auto">
          <a:xfrm>
            <a:off x="304800" y="4800600"/>
            <a:ext cx="3657600" cy="990600"/>
          </a:xfrm>
          <a:prstGeom prst="wedgeRoundRectCallout">
            <a:avLst>
              <a:gd name="adj1" fmla="val 14756"/>
              <a:gd name="adj2" fmla="val -138649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</a:t>
            </a:r>
            <a:r>
              <a:rPr kumimoji="1" lang="en-US" altLang="zh-TW" sz="30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What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does this expression mean?</a:t>
            </a:r>
          </a:p>
        </p:txBody>
      </p:sp>
      <p:sp>
        <p:nvSpPr>
          <p:cNvPr id="8" name="圓角矩形圖說文字 1"/>
          <p:cNvSpPr/>
          <p:nvPr/>
        </p:nvSpPr>
        <p:spPr bwMode="auto">
          <a:xfrm>
            <a:off x="228600" y="5955566"/>
            <a:ext cx="4495800" cy="902434"/>
          </a:xfrm>
          <a:prstGeom prst="wedgeRoundRectCallout">
            <a:avLst>
              <a:gd name="adj1" fmla="val -22396"/>
              <a:gd name="adj2" fmla="val -9182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A: That there must be something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before the \n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圓角矩形圖說文字 1"/>
          <p:cNvSpPr/>
          <p:nvPr/>
        </p:nvSpPr>
        <p:spPr bwMode="auto">
          <a:xfrm>
            <a:off x="5257800" y="5345966"/>
            <a:ext cx="3657600" cy="902434"/>
          </a:xfrm>
          <a:prstGeom prst="wedgeRoundRectCallout">
            <a:avLst>
              <a:gd name="adj1" fmla="val -73053"/>
              <a:gd name="adj2" fmla="val 71285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, something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before the marker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65060"/>
              <a:gd name="adj2" fmla="val -7866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,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not done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reversing.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381000" y="1066800"/>
            <a:ext cx="8458200" cy="1066800"/>
          </a:xfrm>
          <a:prstGeom prst="wedgeRoundRectCallout">
            <a:avLst>
              <a:gd name="adj1" fmla="val 29426"/>
              <a:gd name="adj2" fmla="val 300206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When no pattern is given, the previous pattern is used.</a:t>
            </a:r>
            <a:endParaRPr kumimoji="1" lang="zh-TW" altLang="en-US" sz="2800" b="0" i="0" u="none" strike="noStrike" kern="120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89"/>
              <a:gd name="adj2" fmla="val -34409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,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not done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reversing.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62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" grpId="0" animBg="1"/>
      <p:bldP spid="2" grpId="1" animBg="1"/>
      <p:bldP spid="13" grpId="0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/>
              <a:t>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&amp;</a:t>
            </a:r>
            <a:r>
              <a:rPr lang="en-US" altLang="zh-TW" b="1" dirty="0"/>
              <a:t>\2\1/;</a:t>
            </a:r>
            <a:r>
              <a:rPr lang="en-US" altLang="zh-TW" b="1" dirty="0">
                <a:solidFill>
                  <a:srgbClr val="FF0000"/>
                </a:solidFill>
              </a:rPr>
              <a:t>//D</a:t>
            </a:r>
            <a:r>
              <a:rPr lang="en-US" altLang="zh-TW" b="1" dirty="0"/>
              <a:t>;s/.//'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89"/>
              <a:gd name="adj2" fmla="val -34409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,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not done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reversing.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4" name="圓角矩形圖說文字 1"/>
          <p:cNvSpPr/>
          <p:nvPr/>
        </p:nvSpPr>
        <p:spPr bwMode="auto">
          <a:xfrm>
            <a:off x="4800600" y="3058929"/>
            <a:ext cx="4340087" cy="990600"/>
          </a:xfrm>
          <a:prstGeom prst="wedgeRoundRectCallout">
            <a:avLst>
              <a:gd name="adj1" fmla="val 8286"/>
              <a:gd name="adj2" fmla="val 11744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So delete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up to the first marker (then restart)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5715000" y="3429000"/>
            <a:ext cx="609600" cy="2971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D9FFD9">
              <a:alpha val="89804"/>
            </a:srgb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B4ABDA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Oddly, it also copies back the original space. So there are now 2 markers (temporarily).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B4ABDA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7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/>
              <a:t>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&amp;</a:t>
            </a:r>
            <a:r>
              <a:rPr lang="en-US" altLang="zh-TW" b="1" dirty="0"/>
              <a:t>\2\1/;</a:t>
            </a:r>
            <a:r>
              <a:rPr lang="en-US" altLang="zh-TW" b="1" dirty="0">
                <a:solidFill>
                  <a:srgbClr val="FF0000"/>
                </a:solidFill>
              </a:rPr>
              <a:t>//D</a:t>
            </a:r>
            <a:r>
              <a:rPr lang="en-US" altLang="zh-TW" b="1" dirty="0"/>
              <a:t>;s/.//'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89"/>
              <a:gd name="adj2" fmla="val -34409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,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not done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reversing.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4" name="圓角矩形圖說文字 1"/>
          <p:cNvSpPr/>
          <p:nvPr/>
        </p:nvSpPr>
        <p:spPr bwMode="auto">
          <a:xfrm>
            <a:off x="4800600" y="3058929"/>
            <a:ext cx="4340087" cy="990600"/>
          </a:xfrm>
          <a:prstGeom prst="wedgeRoundRectCallout">
            <a:avLst>
              <a:gd name="adj1" fmla="val 8286"/>
              <a:gd name="adj2" fmla="val 11744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So delete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up to the first marker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(then restart)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5715000" y="3429000"/>
            <a:ext cx="609600" cy="2971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D9FFD9">
              <a:alpha val="89804"/>
            </a:srgb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B4ABDA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Oddly, it also copies back the original space. So there are now 2 markers (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temporarily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B4ABDA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).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B4ABDA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3581400" y="3886200"/>
            <a:ext cx="1600200" cy="2661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385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/>
              <a:t>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&amp;</a:t>
            </a:r>
            <a:r>
              <a:rPr lang="en-US" altLang="zh-TW" b="1" dirty="0"/>
              <a:t>\2\1/;</a:t>
            </a:r>
            <a:r>
              <a:rPr lang="en-US" altLang="zh-TW" b="1" dirty="0">
                <a:solidFill>
                  <a:srgbClr val="FF0000"/>
                </a:solidFill>
              </a:rPr>
              <a:t>//D</a:t>
            </a:r>
            <a:r>
              <a:rPr lang="en-US" altLang="zh-TW" b="1" dirty="0"/>
              <a:t>;s/.//'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89"/>
              <a:gd name="adj2" fmla="val -34409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,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not done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reversing.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4" name="圓角矩形圖說文字 1"/>
          <p:cNvSpPr/>
          <p:nvPr/>
        </p:nvSpPr>
        <p:spPr bwMode="auto">
          <a:xfrm>
            <a:off x="4800600" y="3058929"/>
            <a:ext cx="4340087" cy="990600"/>
          </a:xfrm>
          <a:prstGeom prst="wedgeRoundRectCallout">
            <a:avLst>
              <a:gd name="adj1" fmla="val 8286"/>
              <a:gd name="adj2" fmla="val 11744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So delete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up to the first marker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(then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restart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)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5715000" y="3429000"/>
            <a:ext cx="609600" cy="2971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圓角矩形圖說文字 1"/>
          <p:cNvSpPr/>
          <p:nvPr/>
        </p:nvSpPr>
        <p:spPr bwMode="auto">
          <a:xfrm>
            <a:off x="6308035" y="5133241"/>
            <a:ext cx="2835965" cy="1267559"/>
          </a:xfrm>
          <a:prstGeom prst="wedgeRoundRectCallout">
            <a:avLst>
              <a:gd name="adj1" fmla="val 10965"/>
              <a:gd name="adj2" fmla="val -14577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(since D has the side-effect of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restarting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)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6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D9FFD9">
              <a:alpha val="89804"/>
            </a:srgb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B4ABDA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Oddly, it also copies back the original space. So there are now 2 markers (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temporarily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B4ABDA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).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B4ABDA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3581400" y="3886200"/>
            <a:ext cx="1600200" cy="2661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235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6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dirty="0">
                <a:solidFill>
                  <a:srgbClr val="0000FF"/>
                </a:solidFill>
              </a:rPr>
            </a:br>
            <a:r>
              <a:rPr lang="en-US" altLang="zh-TW" sz="5400" dirty="0">
                <a:solidFill>
                  <a:schemeClr val="tx1"/>
                </a:solidFill>
              </a:rPr>
              <a:t>Optimizing for Speed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/>
              <a:t>	</a:t>
            </a:r>
            <a:r>
              <a:rPr lang="en-US" sz="3100" dirty="0"/>
              <a:t>% </a:t>
            </a:r>
            <a:r>
              <a:rPr lang="en-US" sz="3100" b="1" dirty="0" err="1"/>
              <a:t>sed</a:t>
            </a:r>
            <a:r>
              <a:rPr lang="en-US" sz="3100" b="1" dirty="0"/>
              <a:t> 's/</a:t>
            </a:r>
            <a:r>
              <a:rPr lang="en-US" sz="3100" b="1" dirty="0" err="1"/>
              <a:t>foo</a:t>
            </a:r>
            <a:r>
              <a:rPr lang="en-US" sz="3100" b="1" dirty="0"/>
              <a:t>/bar/g' file</a:t>
            </a:r>
            <a:r>
              <a:rPr lang="en-US" sz="3100" dirty="0"/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/>
              <a:t>	% </a:t>
            </a:r>
            <a:r>
              <a:rPr lang="en-US" sz="3100" b="1" dirty="0" err="1"/>
              <a:t>sed</a:t>
            </a:r>
            <a:r>
              <a:rPr lang="en-US" sz="3100" b="1" dirty="0"/>
              <a:t> '/</a:t>
            </a:r>
            <a:r>
              <a:rPr lang="en-US" sz="3100" b="1" dirty="0" err="1"/>
              <a:t>foo</a:t>
            </a:r>
            <a:r>
              <a:rPr lang="en-US" sz="3100" b="1" dirty="0"/>
              <a:t>/ s/</a:t>
            </a:r>
            <a:r>
              <a:rPr lang="en-US" sz="3100" b="1" dirty="0" err="1"/>
              <a:t>foo</a:t>
            </a:r>
            <a:r>
              <a:rPr lang="en-US" sz="3100" b="1" dirty="0"/>
              <a:t>/bar/g' file</a:t>
            </a:r>
            <a:r>
              <a:rPr lang="en-US" sz="3100" dirty="0"/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/>
              <a:t>	% </a:t>
            </a:r>
            <a:r>
              <a:rPr lang="en-US" sz="3100" b="1" dirty="0" err="1"/>
              <a:t>sed</a:t>
            </a:r>
            <a:r>
              <a:rPr lang="en-US" sz="3100" b="1" dirty="0"/>
              <a:t> '/</a:t>
            </a:r>
            <a:r>
              <a:rPr lang="en-US" sz="3100" b="1" dirty="0" err="1"/>
              <a:t>foo</a:t>
            </a:r>
            <a:r>
              <a:rPr lang="en-US" sz="3100" b="1" dirty="0"/>
              <a:t>/ s//bar/g' file</a:t>
            </a:r>
            <a:r>
              <a:rPr lang="en-US" sz="3100" dirty="0"/>
              <a:t> # </a:t>
            </a:r>
            <a:r>
              <a:rPr lang="en-US" sz="3100" dirty="0" err="1"/>
              <a:t>sed</a:t>
            </a:r>
            <a:r>
              <a:rPr lang="en-US" sz="3100" dirty="0"/>
              <a:t> shorthand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When you only need to output lines from the first part of the file, use a "q" command:</a:t>
            </a:r>
          </a:p>
          <a:p>
            <a:pPr>
              <a:buFontTx/>
              <a:buNone/>
              <a:defRPr/>
            </a:pPr>
            <a:r>
              <a:rPr lang="en-US" dirty="0"/>
              <a:t>	</a:t>
            </a:r>
            <a:r>
              <a:rPr lang="en-US" sz="3100" dirty="0">
                <a:solidFill>
                  <a:srgbClr val="A6A6A6"/>
                </a:solidFill>
              </a:rPr>
              <a:t>%</a:t>
            </a:r>
            <a:r>
              <a:rPr lang="en-US" sz="3100" dirty="0"/>
              <a:t> </a:t>
            </a:r>
            <a:r>
              <a:rPr lang="en-US" sz="3100" b="1" dirty="0" err="1"/>
              <a:t>sed</a:t>
            </a:r>
            <a:r>
              <a:rPr lang="en-US" sz="3100" b="1" dirty="0"/>
              <a:t> -n '45,50p' file</a:t>
            </a:r>
            <a:r>
              <a:rPr lang="en-US" sz="3100" dirty="0"/>
              <a:t> # prints line 45-50 </a:t>
            </a:r>
          </a:p>
          <a:p>
            <a:pPr>
              <a:buFontTx/>
              <a:buNone/>
              <a:defRPr/>
            </a:pPr>
            <a:r>
              <a:rPr lang="en-US" sz="3100" dirty="0"/>
              <a:t>	</a:t>
            </a:r>
            <a:r>
              <a:rPr lang="en-US" sz="3100" dirty="0">
                <a:solidFill>
                  <a:srgbClr val="A6A6A6"/>
                </a:solidFill>
              </a:rPr>
              <a:t>%</a:t>
            </a:r>
            <a:r>
              <a:rPr lang="en-US" sz="3100" dirty="0"/>
              <a:t> </a:t>
            </a:r>
            <a:r>
              <a:rPr lang="en-US" sz="3100" b="1" dirty="0" err="1"/>
              <a:t>sed</a:t>
            </a:r>
            <a:r>
              <a:rPr lang="en-US" sz="3100" b="1" dirty="0"/>
              <a:t> -n '51q;45,50p' file</a:t>
            </a:r>
            <a:r>
              <a:rPr lang="en-US" sz="3100" dirty="0"/>
              <a:t> # same, but faster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9512" y="1600200"/>
            <a:ext cx="8712968" cy="283691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292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z	→ “Zap” the pattern space (equivalent to: </a:t>
            </a:r>
            <a:r>
              <a:rPr lang="en-US" altLang="zh-TW" sz="28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D</a:t>
            </a:r>
            <a:r>
              <a:rPr lang="en-US" altLang="zh-TW" sz="2800" dirty="0"/>
              <a:t> → </a:t>
            </a:r>
            <a:r>
              <a:rPr lang="en-US" sz="2800" dirty="0"/>
              <a:t>If no newline in pattern space, perform a “d”.  	Otherwise, delete the pattern space up to 	first newline, </a:t>
            </a:r>
            <a:r>
              <a:rPr lang="en-US" sz="2800" dirty="0">
                <a:solidFill>
                  <a:srgbClr val="FF0000"/>
                </a:solidFill>
              </a:rPr>
              <a:t>and restart with the resultant 	pattern space, without reading new input</a:t>
            </a:r>
            <a:r>
              <a:rPr lang="en-US" sz="2800" dirty="0"/>
              <a:t>.</a:t>
            </a:r>
            <a:endParaRPr lang="en-US" altLang="zh-TW" sz="2800" dirty="0"/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From Lecture 7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8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57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</a:t>
            </a:r>
            <a:r>
              <a:rPr lang="en-US" altLang="zh-TW" sz="48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3 | </a:t>
            </a:r>
            <a:r>
              <a:rPr lang="en-US" altLang="zh-TW" dirty="0" err="1"/>
              <a:t>sed</a:t>
            </a:r>
            <a:r>
              <a:rPr lang="en-US" altLang="zh-TW" dirty="0"/>
              <a:t> 'N;N;D'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5 | </a:t>
            </a:r>
            <a:r>
              <a:rPr lang="en-US" altLang="zh-TW" dirty="0" err="1"/>
              <a:t>sed</a:t>
            </a:r>
            <a:r>
              <a:rPr lang="en-US" altLang="zh-TW" dirty="0"/>
              <a:t> 'N;N;D'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4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5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/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From Lecture 7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89820"/>
      </p:ext>
    </p:extLst>
  </p:cSld>
  <p:clrMapOvr>
    <a:masterClrMapping/>
  </p:clrMapOvr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/>
              <a:t>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&amp;</a:t>
            </a:r>
            <a:r>
              <a:rPr lang="en-US" altLang="zh-TW" b="1" dirty="0"/>
              <a:t>\2\1/;</a:t>
            </a:r>
            <a:r>
              <a:rPr lang="en-US" altLang="zh-TW" b="1" dirty="0">
                <a:solidFill>
                  <a:srgbClr val="FF0000"/>
                </a:solidFill>
              </a:rPr>
              <a:t>//D</a:t>
            </a:r>
            <a:r>
              <a:rPr lang="en-US" altLang="zh-TW" b="1" dirty="0"/>
              <a:t>;s/.//'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4" name="圓角矩形圖說文字 1"/>
          <p:cNvSpPr/>
          <p:nvPr/>
        </p:nvSpPr>
        <p:spPr bwMode="auto">
          <a:xfrm>
            <a:off x="4800600" y="3058929"/>
            <a:ext cx="4340087" cy="990600"/>
          </a:xfrm>
          <a:prstGeom prst="wedgeRoundRectCallout">
            <a:avLst>
              <a:gd name="adj1" fmla="val 8286"/>
              <a:gd name="adj2" fmla="val 11744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So delete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up to the first marker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(then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restart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)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1" name="圓角矩形圖說文字 1"/>
          <p:cNvSpPr/>
          <p:nvPr/>
        </p:nvSpPr>
        <p:spPr bwMode="auto">
          <a:xfrm>
            <a:off x="6308035" y="5133241"/>
            <a:ext cx="2835965" cy="1267559"/>
          </a:xfrm>
          <a:prstGeom prst="wedgeRoundRectCallout">
            <a:avLst>
              <a:gd name="adj1" fmla="val 10965"/>
              <a:gd name="adj2" fmla="val -14577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(since D has the side-effect of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restarting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)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91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/>
              <a:t>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&amp;</a:t>
            </a:r>
            <a:r>
              <a:rPr lang="en-US" altLang="zh-TW" b="1" dirty="0"/>
              <a:t>\2\1/;</a:t>
            </a:r>
            <a:r>
              <a:rPr lang="en-US" altLang="zh-TW" b="1" dirty="0">
                <a:solidFill>
                  <a:srgbClr val="FF0000"/>
                </a:solidFill>
              </a:rPr>
              <a:t>//D</a:t>
            </a:r>
            <a:r>
              <a:rPr lang="en-US" altLang="zh-TW" b="1" dirty="0"/>
              <a:t>;</a:t>
            </a:r>
            <a:r>
              <a:rPr lang="en-US" altLang="zh-TW" b="1" dirty="0">
                <a:solidFill>
                  <a:srgbClr val="7030A0"/>
                </a:solidFill>
              </a:rPr>
              <a:t>s/.//</a:t>
            </a:r>
            <a:r>
              <a:rPr lang="en-US" altLang="zh-TW" b="1" dirty="0"/>
              <a:t>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5" name="圓角矩形圖說文字 1"/>
          <p:cNvSpPr/>
          <p:nvPr/>
        </p:nvSpPr>
        <p:spPr bwMode="auto">
          <a:xfrm>
            <a:off x="5410200" y="3058929"/>
            <a:ext cx="3730487" cy="522471"/>
          </a:xfrm>
          <a:prstGeom prst="wedgeRoundRectCallout">
            <a:avLst>
              <a:gd name="adj1" fmla="val 19484"/>
              <a:gd name="adj2" fmla="val 282044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Delete the marker.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6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6106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'/\n/\!G;s/\(.\)\(.*\n\)/&amp;\2\1/;//D;s/.//' </a:t>
            </a:r>
          </a:p>
          <a:p>
            <a:pPr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'G;</a:t>
            </a:r>
            <a:r>
              <a:rPr lang="pt-BR" altLang="zh-TW" b="1" dirty="0"/>
              <a:t>:L;s/\(.\)\(.*\n\)/\2\1/;tL;s/.//</a:t>
            </a:r>
            <a:r>
              <a:rPr lang="en-US" altLang="zh-TW" b="1" dirty="0"/>
              <a:t>' </a:t>
            </a:r>
          </a:p>
          <a:p>
            <a:pPr>
              <a:buFontTx/>
              <a:buNone/>
            </a:pPr>
            <a:endParaRPr lang="en-US" altLang="zh-TW" b="1" dirty="0"/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</p:spTree>
    <p:extLst>
      <p:ext uri="{BB962C8B-B14F-4D97-AF65-F5344CB8AC3E}">
        <p14:creationId xmlns:p14="http://schemas.microsoft.com/office/powerpoint/2010/main" val="9220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5344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'/\n/\!G;s/\(.\)\(.*\n\)/&amp;\2\1/;//D;s/.//'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'G;</a:t>
            </a:r>
            <a:r>
              <a:rPr lang="pt-BR" altLang="zh-TW" b="1" dirty="0"/>
              <a:t>:L;s/\(.\)\(.*\n\)/\2\1/;tL;s/.//</a:t>
            </a:r>
            <a:r>
              <a:rPr lang="en-US" altLang="zh-TW" b="1" dirty="0"/>
              <a:t>’ </a:t>
            </a:r>
          </a:p>
          <a:p>
            <a:r>
              <a:rPr lang="en-US" altLang="zh-TW" spc="-100" dirty="0">
                <a:solidFill>
                  <a:srgbClr val="2D2D8A"/>
                </a:solidFill>
              </a:rPr>
              <a:t>p</a:t>
            </a:r>
            <a:r>
              <a:rPr lang="en-US" altLang="zh-TW" dirty="0">
                <a:solidFill>
                  <a:srgbClr val="2D2D8A"/>
                </a:solidFill>
              </a:rPr>
              <a:t>ut </a:t>
            </a:r>
            <a:r>
              <a:rPr lang="en-US" altLang="zh-TW" spc="-50" dirty="0">
                <a:solidFill>
                  <a:srgbClr val="2D2D8A"/>
                </a:solidFill>
              </a:rPr>
              <a:t>p</a:t>
            </a:r>
            <a:r>
              <a:rPr lang="en-US" altLang="zh-TW" dirty="0">
                <a:solidFill>
                  <a:srgbClr val="2D2D8A"/>
                </a:solidFill>
              </a:rPr>
              <a:t>airs of li</a:t>
            </a:r>
            <a:r>
              <a:rPr lang="en-US" altLang="zh-TW" spc="-100" dirty="0">
                <a:solidFill>
                  <a:srgbClr val="2D2D8A"/>
                </a:solidFill>
              </a:rPr>
              <a:t>n</a:t>
            </a:r>
            <a:r>
              <a:rPr lang="en-US" altLang="zh-TW" spc="-200" dirty="0">
                <a:solidFill>
                  <a:srgbClr val="2D2D8A"/>
                </a:solidFill>
              </a:rPr>
              <a:t>e</a:t>
            </a:r>
            <a:r>
              <a:rPr lang="en-US" altLang="zh-TW" dirty="0">
                <a:solidFill>
                  <a:srgbClr val="2D2D8A"/>
                </a:solidFill>
              </a:rPr>
              <a:t>s </a:t>
            </a:r>
            <a:r>
              <a:rPr lang="en-US" altLang="zh-TW" spc="-100" dirty="0">
                <a:solidFill>
                  <a:srgbClr val="2D2D8A"/>
                </a:solidFill>
              </a:rPr>
              <a:t>sid</a:t>
            </a:r>
            <a:r>
              <a:rPr lang="en-US" altLang="zh-TW" dirty="0">
                <a:solidFill>
                  <a:srgbClr val="2D2D8A"/>
                </a:solidFill>
              </a:rPr>
              <a:t>e-</a:t>
            </a:r>
            <a:r>
              <a:rPr lang="en-US" altLang="zh-TW" spc="-100" dirty="0">
                <a:solidFill>
                  <a:srgbClr val="2D2D8A"/>
                </a:solidFill>
              </a:rPr>
              <a:t>b</a:t>
            </a:r>
            <a:r>
              <a:rPr lang="en-US" altLang="zh-TW" dirty="0">
                <a:solidFill>
                  <a:srgbClr val="2D2D8A"/>
                </a:solidFill>
              </a:rPr>
              <a:t>y-</a:t>
            </a:r>
            <a:r>
              <a:rPr lang="en-US" altLang="zh-TW" spc="-50" dirty="0">
                <a:solidFill>
                  <a:srgbClr val="2D2D8A"/>
                </a:solidFill>
              </a:rPr>
              <a:t>s</a:t>
            </a:r>
            <a:r>
              <a:rPr lang="en-US" altLang="zh-TW" spc="-100" dirty="0">
                <a:solidFill>
                  <a:srgbClr val="2D2D8A"/>
                </a:solidFill>
              </a:rPr>
              <a:t>id</a:t>
            </a:r>
            <a:r>
              <a:rPr lang="en-US" altLang="zh-TW" dirty="0">
                <a:solidFill>
                  <a:srgbClr val="2D2D8A"/>
                </a:solidFill>
              </a:rPr>
              <a:t>e</a:t>
            </a:r>
            <a:r>
              <a:rPr lang="en-US" altLang="zh-TW" dirty="0"/>
              <a:t> (li</a:t>
            </a:r>
            <a:r>
              <a:rPr lang="en-US" altLang="zh-TW" spc="-200" dirty="0"/>
              <a:t>k</a:t>
            </a:r>
            <a:r>
              <a:rPr lang="en-US" altLang="zh-TW" spc="-100" dirty="0"/>
              <a:t>e</a:t>
            </a:r>
            <a:r>
              <a:rPr lang="en-US" altLang="zh-TW" dirty="0"/>
              <a:t> </a:t>
            </a:r>
            <a:r>
              <a:rPr lang="en-US" altLang="zh-TW" spc="-100" dirty="0"/>
              <a:t>"</a:t>
            </a:r>
            <a:r>
              <a:rPr lang="en-US" altLang="zh-TW" dirty="0"/>
              <a:t>past</a:t>
            </a:r>
            <a:r>
              <a:rPr lang="en-US" altLang="zh-TW" spc="-100" dirty="0"/>
              <a:t>e - -")</a:t>
            </a:r>
            <a:r>
              <a:rPr lang="en-US" altLang="zh-TW" dirty="0"/>
              <a:t>: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'$\!N;s/\n/\t/'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9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534400" cy="5029200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reverse order of lines (like "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tac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"):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'1\!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G;h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;$\!d'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method 1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-n '1\!G;h;$p'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method 2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-n '2,$G;h;$p'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method 3 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reverse the character on the line (like "rev"):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'/\n/\!G;s/\(.\)\(.*\n\)/&amp;\2\1/;//D;s/.//'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'G;</a:t>
            </a:r>
            <a:r>
              <a:rPr lang="pt-BR" altLang="zh-TW" b="1" dirty="0">
                <a:solidFill>
                  <a:schemeClr val="bg1">
                    <a:lumMod val="65000"/>
                  </a:schemeClr>
                </a:solidFill>
              </a:rPr>
              <a:t>:L;s/\(.\)\(.*\n\)/\2\1/;tL;s/.//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' </a:t>
            </a:r>
          </a:p>
          <a:p>
            <a:r>
              <a:rPr lang="en-US" altLang="zh-TW" spc="-100" dirty="0">
                <a:solidFill>
                  <a:srgbClr val="A6A6A6"/>
                </a:solidFill>
              </a:rPr>
              <a:t>p</a:t>
            </a:r>
            <a:r>
              <a:rPr lang="en-US" altLang="zh-TW" dirty="0">
                <a:solidFill>
                  <a:srgbClr val="A6A6A6"/>
                </a:solidFill>
              </a:rPr>
              <a:t>ut </a:t>
            </a:r>
            <a:r>
              <a:rPr lang="en-US" altLang="zh-TW" spc="-50" dirty="0">
                <a:solidFill>
                  <a:srgbClr val="A6A6A6"/>
                </a:solidFill>
              </a:rPr>
              <a:t>p</a:t>
            </a:r>
            <a:r>
              <a:rPr lang="en-US" altLang="zh-TW" dirty="0">
                <a:solidFill>
                  <a:srgbClr val="A6A6A6"/>
                </a:solidFill>
              </a:rPr>
              <a:t>airs of li</a:t>
            </a:r>
            <a:r>
              <a:rPr lang="en-US" altLang="zh-TW" spc="-100" dirty="0">
                <a:solidFill>
                  <a:srgbClr val="A6A6A6"/>
                </a:solidFill>
              </a:rPr>
              <a:t>n</a:t>
            </a:r>
            <a:r>
              <a:rPr lang="en-US" altLang="zh-TW" spc="-200" dirty="0">
                <a:solidFill>
                  <a:srgbClr val="A6A6A6"/>
                </a:solidFill>
              </a:rPr>
              <a:t>e</a:t>
            </a:r>
            <a:r>
              <a:rPr lang="en-US" altLang="zh-TW" dirty="0">
                <a:solidFill>
                  <a:srgbClr val="A6A6A6"/>
                </a:solidFill>
              </a:rPr>
              <a:t>s </a:t>
            </a:r>
            <a:r>
              <a:rPr lang="en-US" altLang="zh-TW" spc="-100" dirty="0">
                <a:solidFill>
                  <a:srgbClr val="A6A6A6"/>
                </a:solidFill>
              </a:rPr>
              <a:t>sid</a:t>
            </a:r>
            <a:r>
              <a:rPr lang="en-US" altLang="zh-TW" dirty="0">
                <a:solidFill>
                  <a:srgbClr val="A6A6A6"/>
                </a:solidFill>
              </a:rPr>
              <a:t>e-</a:t>
            </a:r>
            <a:r>
              <a:rPr lang="en-US" altLang="zh-TW" spc="-100" dirty="0">
                <a:solidFill>
                  <a:srgbClr val="A6A6A6"/>
                </a:solidFill>
              </a:rPr>
              <a:t>b</a:t>
            </a:r>
            <a:r>
              <a:rPr lang="en-US" altLang="zh-TW" dirty="0">
                <a:solidFill>
                  <a:srgbClr val="A6A6A6"/>
                </a:solidFill>
              </a:rPr>
              <a:t>y-</a:t>
            </a:r>
            <a:r>
              <a:rPr lang="en-US" altLang="zh-TW" spc="-50" dirty="0">
                <a:solidFill>
                  <a:srgbClr val="A6A6A6"/>
                </a:solidFill>
              </a:rPr>
              <a:t>s</a:t>
            </a:r>
            <a:r>
              <a:rPr lang="en-US" altLang="zh-TW" spc="-100" dirty="0">
                <a:solidFill>
                  <a:srgbClr val="A6A6A6"/>
                </a:solidFill>
              </a:rPr>
              <a:t>id</a:t>
            </a:r>
            <a:r>
              <a:rPr lang="en-US" altLang="zh-TW" dirty="0">
                <a:solidFill>
                  <a:srgbClr val="A6A6A6"/>
                </a:solidFill>
              </a:rPr>
              <a:t>e (li</a:t>
            </a:r>
            <a:r>
              <a:rPr lang="en-US" altLang="zh-TW" spc="-200" dirty="0">
                <a:solidFill>
                  <a:srgbClr val="A6A6A6"/>
                </a:solidFill>
              </a:rPr>
              <a:t>k</a:t>
            </a:r>
            <a:r>
              <a:rPr lang="en-US" altLang="zh-TW" spc="-100" dirty="0">
                <a:solidFill>
                  <a:srgbClr val="A6A6A6"/>
                </a:solidFill>
              </a:rPr>
              <a:t>e</a:t>
            </a:r>
            <a:r>
              <a:rPr lang="en-US" altLang="zh-TW" dirty="0">
                <a:solidFill>
                  <a:srgbClr val="A6A6A6"/>
                </a:solidFill>
              </a:rPr>
              <a:t> </a:t>
            </a:r>
            <a:r>
              <a:rPr lang="en-US" altLang="zh-TW" spc="-100" dirty="0">
                <a:solidFill>
                  <a:srgbClr val="A6A6A6"/>
                </a:solidFill>
              </a:rPr>
              <a:t>"</a:t>
            </a:r>
            <a:r>
              <a:rPr lang="en-US" altLang="zh-TW" dirty="0">
                <a:solidFill>
                  <a:srgbClr val="A6A6A6"/>
                </a:solidFill>
              </a:rPr>
              <a:t>past</a:t>
            </a:r>
            <a:r>
              <a:rPr lang="en-US" altLang="zh-TW" spc="-100" dirty="0">
                <a:solidFill>
                  <a:srgbClr val="A6A6A6"/>
                </a:solidFill>
              </a:rPr>
              <a:t>e - -")</a:t>
            </a:r>
            <a:r>
              <a:rPr lang="en-US" altLang="zh-TW" dirty="0">
                <a:solidFill>
                  <a:srgbClr val="A6A6A6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</a:t>
            </a:r>
            <a:r>
              <a:rPr lang="en-US" altLang="zh-TW" b="1" dirty="0">
                <a:solidFill>
                  <a:schemeClr val="accent2"/>
                </a:solidFill>
              </a:rPr>
              <a:t>$\!N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;s/\n/\t/'</a:t>
            </a:r>
          </a:p>
        </p:txBody>
      </p:sp>
    </p:spTree>
    <p:extLst>
      <p:ext uri="{BB962C8B-B14F-4D97-AF65-F5344CB8AC3E}">
        <p14:creationId xmlns:p14="http://schemas.microsoft.com/office/powerpoint/2010/main" val="703595218"/>
      </p:ext>
    </p:extLst>
  </p:cSld>
  <p:clrMapOvr>
    <a:masterClrMapping/>
  </p:clrMapOvr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656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52128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'N;N;s/\n/,/g'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1,2,3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4,5,6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N;N;c</a:t>
            </a:r>
            <a:r>
              <a:rPr lang="en-US" altLang="zh-TW" dirty="0"/>
              <a:t> It had 3'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It had 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It had 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2590800" y="4857328"/>
            <a:ext cx="6172200" cy="1524000"/>
          </a:xfrm>
          <a:prstGeom prst="wedgeRectCallout">
            <a:avLst>
              <a:gd name="adj1" fmla="val -79275"/>
              <a:gd name="adj2" fmla="val 10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See what happened here?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When the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N failed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to get a next-line,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sed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immediately jumped to step 3.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419872" y="4189040"/>
            <a:ext cx="1304528" cy="12016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From Lecture 7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51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sequence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</a:t>
            </a:r>
            <a:r>
              <a:rPr lang="en-US" altLang="zh-TW" sz="2000" b="1" u="sng" dirty="0">
                <a:solidFill>
                  <a:srgbClr val="C00000"/>
                </a:solidFill>
              </a:rPr>
              <a:t>Do the command</a:t>
            </a:r>
            <a:r>
              <a:rPr lang="en-US" altLang="zh-TW" sz="2000" dirty="0">
                <a:solidFill>
                  <a:srgbClr val="C00000"/>
                </a:solidFill>
              </a:rPr>
              <a:t>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C00000"/>
                </a:solidFill>
              </a:rPr>
              <a:t>              </a:t>
            </a:r>
            <a:r>
              <a:rPr lang="en-US" altLang="zh-TW" sz="2000" dirty="0"/>
              <a:t>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How sed Works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2590800" y="5105400"/>
            <a:ext cx="6172200" cy="1524000"/>
          </a:xfrm>
          <a:prstGeom prst="wedgeRectCallout">
            <a:avLst>
              <a:gd name="adj1" fmla="val -79275"/>
              <a:gd name="adj2" fmla="val 10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See what happened here?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When the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N failed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to get a next-line,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sed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immediately jumped to step 3.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267744" y="4365104"/>
            <a:ext cx="2456656" cy="12736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Rectangle 3"/>
          <p:cNvSpPr/>
          <p:nvPr/>
        </p:nvSpPr>
        <p:spPr bwMode="auto">
          <a:xfrm>
            <a:off x="827584" y="188640"/>
            <a:ext cx="7488832" cy="36598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Important Notification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Some people’s version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Eg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., Ubuntu) of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sed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 treats N-failures differently: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N immediately quits, no step 3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Therefore, in all our examples that use “N”, these students should substitute “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$</a:t>
            </a:r>
            <a:r>
              <a:rPr kumimoji="0" lang="en-US" sz="3200" b="0" i="0" u="sng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q;N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”</a:t>
            </a:r>
          </a:p>
        </p:txBody>
      </p:sp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From Lecture 7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9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534400" cy="5029200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reverse order of lines (like "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tac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"):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'1\!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G;h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;$\!d'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method 1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-n '1\!G;h;$p'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method 2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-n '2,$G;h;$p'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method 3 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reverse the character on the line (like "rev"):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'/\n/\!G;s/\(.\)\(.*\n\)/&amp;\2\1/;//D;s/.//'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'G;</a:t>
            </a:r>
            <a:r>
              <a:rPr lang="pt-BR" altLang="zh-TW" b="1" dirty="0">
                <a:solidFill>
                  <a:schemeClr val="bg1">
                    <a:lumMod val="65000"/>
                  </a:schemeClr>
                </a:solidFill>
              </a:rPr>
              <a:t>:L;s/\(.\)\(.*\n\)/\2\1/;tL;s/.//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' </a:t>
            </a:r>
          </a:p>
          <a:p>
            <a:r>
              <a:rPr lang="en-US" altLang="zh-TW" spc="-100" dirty="0">
                <a:solidFill>
                  <a:srgbClr val="A6A6A6"/>
                </a:solidFill>
              </a:rPr>
              <a:t>p</a:t>
            </a:r>
            <a:r>
              <a:rPr lang="en-US" altLang="zh-TW" dirty="0">
                <a:solidFill>
                  <a:srgbClr val="A6A6A6"/>
                </a:solidFill>
              </a:rPr>
              <a:t>ut </a:t>
            </a:r>
            <a:r>
              <a:rPr lang="en-US" altLang="zh-TW" spc="-50" dirty="0">
                <a:solidFill>
                  <a:srgbClr val="A6A6A6"/>
                </a:solidFill>
              </a:rPr>
              <a:t>p</a:t>
            </a:r>
            <a:r>
              <a:rPr lang="en-US" altLang="zh-TW" dirty="0">
                <a:solidFill>
                  <a:srgbClr val="A6A6A6"/>
                </a:solidFill>
              </a:rPr>
              <a:t>airs of li</a:t>
            </a:r>
            <a:r>
              <a:rPr lang="en-US" altLang="zh-TW" spc="-100" dirty="0">
                <a:solidFill>
                  <a:srgbClr val="A6A6A6"/>
                </a:solidFill>
              </a:rPr>
              <a:t>n</a:t>
            </a:r>
            <a:r>
              <a:rPr lang="en-US" altLang="zh-TW" spc="-200" dirty="0">
                <a:solidFill>
                  <a:srgbClr val="A6A6A6"/>
                </a:solidFill>
              </a:rPr>
              <a:t>e</a:t>
            </a:r>
            <a:r>
              <a:rPr lang="en-US" altLang="zh-TW" dirty="0">
                <a:solidFill>
                  <a:srgbClr val="A6A6A6"/>
                </a:solidFill>
              </a:rPr>
              <a:t>s </a:t>
            </a:r>
            <a:r>
              <a:rPr lang="en-US" altLang="zh-TW" spc="-100" dirty="0">
                <a:solidFill>
                  <a:srgbClr val="A6A6A6"/>
                </a:solidFill>
              </a:rPr>
              <a:t>sid</a:t>
            </a:r>
            <a:r>
              <a:rPr lang="en-US" altLang="zh-TW" dirty="0">
                <a:solidFill>
                  <a:srgbClr val="A6A6A6"/>
                </a:solidFill>
              </a:rPr>
              <a:t>e-</a:t>
            </a:r>
            <a:r>
              <a:rPr lang="en-US" altLang="zh-TW" spc="-100" dirty="0">
                <a:solidFill>
                  <a:srgbClr val="A6A6A6"/>
                </a:solidFill>
              </a:rPr>
              <a:t>b</a:t>
            </a:r>
            <a:r>
              <a:rPr lang="en-US" altLang="zh-TW" dirty="0">
                <a:solidFill>
                  <a:srgbClr val="A6A6A6"/>
                </a:solidFill>
              </a:rPr>
              <a:t>y-</a:t>
            </a:r>
            <a:r>
              <a:rPr lang="en-US" altLang="zh-TW" spc="-50" dirty="0">
                <a:solidFill>
                  <a:srgbClr val="A6A6A6"/>
                </a:solidFill>
              </a:rPr>
              <a:t>s</a:t>
            </a:r>
            <a:r>
              <a:rPr lang="en-US" altLang="zh-TW" spc="-100" dirty="0">
                <a:solidFill>
                  <a:srgbClr val="A6A6A6"/>
                </a:solidFill>
              </a:rPr>
              <a:t>id</a:t>
            </a:r>
            <a:r>
              <a:rPr lang="en-US" altLang="zh-TW" dirty="0">
                <a:solidFill>
                  <a:srgbClr val="A6A6A6"/>
                </a:solidFill>
              </a:rPr>
              <a:t>e (li</a:t>
            </a:r>
            <a:r>
              <a:rPr lang="en-US" altLang="zh-TW" spc="-200" dirty="0">
                <a:solidFill>
                  <a:srgbClr val="A6A6A6"/>
                </a:solidFill>
              </a:rPr>
              <a:t>k</a:t>
            </a:r>
            <a:r>
              <a:rPr lang="en-US" altLang="zh-TW" spc="-100" dirty="0">
                <a:solidFill>
                  <a:srgbClr val="A6A6A6"/>
                </a:solidFill>
              </a:rPr>
              <a:t>e</a:t>
            </a:r>
            <a:r>
              <a:rPr lang="en-US" altLang="zh-TW" dirty="0">
                <a:solidFill>
                  <a:srgbClr val="A6A6A6"/>
                </a:solidFill>
              </a:rPr>
              <a:t> </a:t>
            </a:r>
            <a:r>
              <a:rPr lang="en-US" altLang="zh-TW" spc="-100" dirty="0">
                <a:solidFill>
                  <a:srgbClr val="A6A6A6"/>
                </a:solidFill>
              </a:rPr>
              <a:t>"</a:t>
            </a:r>
            <a:r>
              <a:rPr lang="en-US" altLang="zh-TW" dirty="0">
                <a:solidFill>
                  <a:srgbClr val="A6A6A6"/>
                </a:solidFill>
              </a:rPr>
              <a:t>past</a:t>
            </a:r>
            <a:r>
              <a:rPr lang="en-US" altLang="zh-TW" spc="-100" dirty="0">
                <a:solidFill>
                  <a:srgbClr val="A6A6A6"/>
                </a:solidFill>
              </a:rPr>
              <a:t>e - -")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</a:t>
            </a:r>
            <a:r>
              <a:rPr lang="en-US" altLang="zh-TW" b="1" dirty="0">
                <a:solidFill>
                  <a:schemeClr val="accent2"/>
                </a:solidFill>
              </a:rPr>
              <a:t>$\!N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;s/\n/\t/'</a:t>
            </a:r>
          </a:p>
        </p:txBody>
      </p:sp>
    </p:spTree>
    <p:extLst>
      <p:ext uri="{BB962C8B-B14F-4D97-AF65-F5344CB8AC3E}">
        <p14:creationId xmlns:p14="http://schemas.microsoft.com/office/powerpoint/2010/main" val="171643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These are from: 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/>
              <a:t>Please understand the mindset behind the creation of these examples:  </a:t>
            </a:r>
          </a:p>
          <a:p>
            <a:pPr lvl="1"/>
            <a:r>
              <a:rPr lang="en-US" altLang="zh-TW" dirty="0"/>
              <a:t>Their goal was minimizing the number of keystrokes</a:t>
            </a:r>
          </a:p>
          <a:p>
            <a:pPr lvl="1"/>
            <a:r>
              <a:rPr lang="en-US" altLang="zh-TW" dirty="0"/>
              <a:t>Their goal was not clarity</a:t>
            </a:r>
          </a:p>
        </p:txBody>
      </p:sp>
    </p:spTree>
    <p:extLst>
      <p:ext uri="{BB962C8B-B14F-4D97-AF65-F5344CB8AC3E}">
        <p14:creationId xmlns:p14="http://schemas.microsoft.com/office/powerpoint/2010/main" val="3128649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if a line ends with a backslash, append the next line to it: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':a;/\\$/N;s/\\\n//;ta' 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if a line begins with "=" then append it to the previous line &amp; replace the "=" with a space: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2D2D8A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/>
              <a:t>sed ':a;$\!N;s/\n=/ /;</a:t>
            </a:r>
            <a:r>
              <a:rPr lang="en-US" b="1" dirty="0" err="1"/>
              <a:t>ta;P;D</a:t>
            </a:r>
            <a:r>
              <a:rPr lang="en-US" b="1" dirty="0"/>
              <a:t>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add commas to numeric strings, changing "1234567" to "1,234,567":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   %</a:t>
            </a:r>
            <a:r>
              <a:rPr lang="en-US" sz="2000" dirty="0"/>
              <a:t> </a:t>
            </a:r>
            <a:r>
              <a:rPr lang="en-US" b="1" dirty="0"/>
              <a:t>sed</a:t>
            </a:r>
            <a:r>
              <a:rPr lang="en-US" sz="2000" b="1" dirty="0"/>
              <a:t> </a:t>
            </a:r>
            <a:r>
              <a:rPr lang="en-US" b="1" dirty="0"/>
              <a:t>':</a:t>
            </a:r>
            <a:r>
              <a:rPr lang="en-US" b="1" dirty="0" err="1"/>
              <a:t>a;s</a:t>
            </a:r>
            <a:r>
              <a:rPr lang="en-US" b="1" dirty="0"/>
              <a:t>/\(.*[0-9]\)\([0-9]\{3\}\)/\1,\2/;ta'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%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sed ':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a;s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/\B[0-9]\{3\}\&gt;/,&amp;/;ta'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#GNU sed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64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add commas to numbers with decimal points and minus signs: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2D2D8A"/>
                </a:solidFill>
              </a:rPr>
              <a:t>	</a:t>
            </a:r>
            <a:r>
              <a:rPr lang="en-US" dirty="0"/>
              <a:t>% </a:t>
            </a:r>
            <a:r>
              <a:rPr lang="en-US" b="1" spc="-100" dirty="0"/>
              <a:t>sed '</a:t>
            </a:r>
            <a:r>
              <a:rPr lang="pt-BR" b="1" spc="-100" dirty="0"/>
              <a:t>s/\</a:t>
            </a:r>
            <a:r>
              <a:rPr lang="pt-BR" b="1" spc="-200" dirty="0"/>
              <a:t>.[0-9]/&amp;</a:t>
            </a:r>
            <a:r>
              <a:rPr lang="pt-BR" b="1" spc="-100" dirty="0"/>
              <a:t>\n./g;:a;s/\n\.\</a:t>
            </a:r>
            <a:r>
              <a:rPr lang="pt-BR" b="1" spc="-200" dirty="0"/>
              <a:t>([0-9</a:t>
            </a:r>
            <a:r>
              <a:rPr lang="pt-BR" b="1" spc="-100" dirty="0"/>
              <a:t>]\)/\</a:t>
            </a:r>
            <a:r>
              <a:rPr lang="pt-BR" b="1" spc="-200" dirty="0"/>
              <a:t>n\1</a:t>
            </a:r>
            <a:r>
              <a:rPr lang="pt-BR" b="1" spc="-100" dirty="0"/>
              <a:t>\n./;ta\</a:t>
            </a:r>
            <a:br>
              <a:rPr lang="pt-BR" b="1" spc="-100" dirty="0"/>
            </a:br>
            <a:r>
              <a:rPr lang="pt-BR" b="1" spc="-100" dirty="0"/>
              <a:t>s/\(.*[0-9]\)\([0-9]\{3\}\)/\1,\2/;ta;s/\n\.//g;s/\n//g'</a:t>
            </a:r>
          </a:p>
          <a:p>
            <a:pPr marL="346075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D9D9D9"/>
                </a:solidFill>
              </a:rPr>
              <a:t>% </a:t>
            </a:r>
            <a:r>
              <a:rPr lang="en-US" b="1" dirty="0">
                <a:solidFill>
                  <a:srgbClr val="D9D9D9"/>
                </a:solidFill>
              </a:rPr>
              <a:t>sed -r ':</a:t>
            </a:r>
            <a:r>
              <a:rPr lang="en-US" b="1" dirty="0" err="1">
                <a:solidFill>
                  <a:srgbClr val="D9D9D9"/>
                </a:solidFill>
              </a:rPr>
              <a:t>a;s</a:t>
            </a:r>
            <a:r>
              <a:rPr lang="en-US" b="1" dirty="0">
                <a:solidFill>
                  <a:srgbClr val="D9D9D9"/>
                </a:solidFill>
              </a:rPr>
              <a:t>/(^|[^0-9.])([0-9]+)([0-9]{3})\</a:t>
            </a:r>
            <a:br>
              <a:rPr lang="en-US" b="1" dirty="0">
                <a:solidFill>
                  <a:srgbClr val="D9D9D9"/>
                </a:solidFill>
              </a:rPr>
            </a:br>
            <a:r>
              <a:rPr lang="en-US" b="1" dirty="0">
                <a:solidFill>
                  <a:srgbClr val="D9D9D9"/>
                </a:solidFill>
              </a:rPr>
              <a:t>/\1\2,\3/</a:t>
            </a:r>
            <a:r>
              <a:rPr lang="en-US" b="1" dirty="0" err="1">
                <a:solidFill>
                  <a:srgbClr val="D9D9D9"/>
                </a:solidFill>
              </a:rPr>
              <a:t>g;ta</a:t>
            </a:r>
            <a:r>
              <a:rPr lang="en-US" b="1" dirty="0">
                <a:solidFill>
                  <a:srgbClr val="D9D9D9"/>
                </a:solidFill>
              </a:rPr>
              <a:t>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add a blank line after every 5 lines </a:t>
            </a:r>
            <a:r>
              <a:rPr lang="en-US" dirty="0"/>
              <a:t>(after lines 5, 10, 15, 20, etc.):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</a:t>
            </a:r>
            <a:r>
              <a:rPr lang="en-US" b="1" dirty="0" err="1"/>
              <a:t>n;n;n;n;G</a:t>
            </a:r>
            <a:r>
              <a:rPr lang="en-US" b="1" dirty="0"/>
              <a:t>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%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sed '0~5G'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# GNU sed only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094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first 10 lines of file </a:t>
            </a:r>
            <a:r>
              <a:rPr lang="en-US" dirty="0">
                <a:solidFill>
                  <a:schemeClr val="accent4"/>
                </a:solidFill>
              </a:rPr>
              <a:t>(like "head"):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10q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first line of file </a:t>
            </a:r>
            <a:r>
              <a:rPr lang="en-US" dirty="0">
                <a:solidFill>
                  <a:schemeClr val="accent4"/>
                </a:solidFill>
              </a:rPr>
              <a:t>(like "head -1"):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q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the last line of a file</a:t>
            </a:r>
            <a:r>
              <a:rPr lang="en-US" dirty="0"/>
              <a:t> (like "tail -1"):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'$\!d' </a:t>
            </a:r>
            <a:r>
              <a:rPr lang="en-US" dirty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-n '$p' </a:t>
            </a:r>
            <a:r>
              <a:rPr lang="en-US" dirty="0"/>
              <a:t># method 2 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print the last 2 lines of a file </a:t>
            </a:r>
            <a:r>
              <a:rPr lang="en-US" dirty="0"/>
              <a:t>(like "tail -2"):</a:t>
            </a:r>
            <a:r>
              <a:rPr lang="en-US" dirty="0">
                <a:solidFill>
                  <a:srgbClr val="2D2D8A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'$\!N;$\!D'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26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print the last 10 lines of a file </a:t>
            </a:r>
            <a:r>
              <a:rPr lang="en-US" dirty="0"/>
              <a:t>(like "tail"):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003366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':a;$q;N;11,$D;ba'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the next-to-the-last line of file </a:t>
            </a:r>
            <a:r>
              <a:rPr lang="en-US" dirty="0">
                <a:solidFill>
                  <a:schemeClr val="accent4"/>
                </a:solidFill>
              </a:rPr>
              <a:t>(if only 1 line in the file, print blank line):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'$\!{</a:t>
            </a:r>
            <a:r>
              <a:rPr lang="en-US" b="1" dirty="0" err="1"/>
              <a:t>h;d</a:t>
            </a:r>
            <a:r>
              <a:rPr lang="en-US" b="1" dirty="0"/>
              <a:t>;};x' </a:t>
            </a:r>
            <a:r>
              <a:rPr lang="en-US" dirty="0"/>
              <a:t># method 1</a:t>
            </a:r>
            <a:endParaRPr lang="en-US" b="1" dirty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'$</a:t>
            </a:r>
            <a:r>
              <a:rPr lang="en-US" b="1" dirty="0" err="1"/>
              <a:t>ba;h;d</a:t>
            </a:r>
            <a:r>
              <a:rPr lang="en-US" b="1" dirty="0"/>
              <a:t>;:</a:t>
            </a:r>
            <a:r>
              <a:rPr lang="en-US" b="1" dirty="0" err="1"/>
              <a:t>a;x</a:t>
            </a:r>
            <a:r>
              <a:rPr lang="en-US" b="1" dirty="0"/>
              <a:t>' </a:t>
            </a:r>
            <a:r>
              <a:rPr lang="en-US" dirty="0"/>
              <a:t># method 2</a:t>
            </a:r>
            <a:endParaRPr lang="en-US" b="1" dirty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'${</a:t>
            </a:r>
            <a:r>
              <a:rPr lang="en-US" b="1" dirty="0" err="1"/>
              <a:t>g;p</a:t>
            </a:r>
            <a:r>
              <a:rPr lang="en-US" b="1" dirty="0"/>
              <a:t>;};</a:t>
            </a:r>
            <a:r>
              <a:rPr lang="en-US" b="1" dirty="0" err="1"/>
              <a:t>h;d</a:t>
            </a:r>
            <a:r>
              <a:rPr lang="en-US" b="1" dirty="0"/>
              <a:t>' </a:t>
            </a:r>
            <a:r>
              <a:rPr lang="en-US" dirty="0"/>
              <a:t># method 3</a:t>
            </a:r>
            <a:endParaRPr lang="en-US" b="1" dirty="0"/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>
              <a:solidFill>
                <a:srgbClr val="B2B2B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36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next-to-the-last line of file </a:t>
            </a:r>
            <a:r>
              <a:rPr lang="en-US" dirty="0">
                <a:solidFill>
                  <a:schemeClr val="accent4"/>
                </a:solidFill>
              </a:rPr>
              <a:t>(if only 1 line in the file, print blank line):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'${</a:t>
            </a:r>
            <a:r>
              <a:rPr lang="en-US" b="1" dirty="0" err="1"/>
              <a:t>g;p</a:t>
            </a:r>
            <a:r>
              <a:rPr lang="en-US" b="1" dirty="0"/>
              <a:t>;};</a:t>
            </a:r>
            <a:r>
              <a:rPr lang="en-US" b="1" dirty="0" err="1"/>
              <a:t>h;d</a:t>
            </a:r>
            <a:r>
              <a:rPr lang="en-US" b="1" dirty="0"/>
              <a:t>' </a:t>
            </a:r>
            <a:r>
              <a:rPr lang="en-US" dirty="0"/>
              <a:t># method 3 from prev.</a:t>
            </a:r>
            <a:endParaRPr lang="en-US" b="1" dirty="0">
              <a:solidFill>
                <a:srgbClr val="B2B2B2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next-to-the-last line</a:t>
            </a:r>
            <a:r>
              <a:rPr lang="en-US" dirty="0"/>
              <a:t> (if 1 line, print it):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'1{$q;};$\!{</a:t>
            </a:r>
            <a:r>
              <a:rPr lang="en-US" b="1" dirty="0" err="1"/>
              <a:t>h;d</a:t>
            </a:r>
            <a:r>
              <a:rPr lang="en-US" b="1" dirty="0"/>
              <a:t>;};x' </a:t>
            </a:r>
            <a:r>
              <a:rPr lang="en-US" dirty="0"/>
              <a:t># method 1</a:t>
            </a:r>
            <a:endParaRPr lang="en-US" b="1" dirty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'1{$q;};${</a:t>
            </a:r>
            <a:r>
              <a:rPr lang="en-US" b="1" dirty="0" err="1"/>
              <a:t>g;p</a:t>
            </a:r>
            <a:r>
              <a:rPr lang="en-US" b="1" dirty="0"/>
              <a:t>;};</a:t>
            </a:r>
            <a:r>
              <a:rPr lang="en-US" b="1" dirty="0" err="1"/>
              <a:t>h;d</a:t>
            </a:r>
            <a:r>
              <a:rPr lang="en-US" b="1" dirty="0"/>
              <a:t>' </a:t>
            </a:r>
            <a:r>
              <a:rPr lang="en-US" dirty="0"/>
              <a:t># method 2</a:t>
            </a:r>
            <a:endParaRPr lang="en-US" b="1" dirty="0"/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the next-to-the-last line </a:t>
            </a:r>
            <a:r>
              <a:rPr lang="en-US" dirty="0"/>
              <a:t>(if 1 line, print nothing):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'1{$d;};$\!{</a:t>
            </a:r>
            <a:r>
              <a:rPr lang="en-US" b="1" dirty="0" err="1"/>
              <a:t>h;d</a:t>
            </a:r>
            <a:r>
              <a:rPr lang="en-US" b="1" dirty="0"/>
              <a:t>;};x' </a:t>
            </a:r>
            <a:r>
              <a:rPr lang="en-US" dirty="0"/>
              <a:t># method 1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'1{$d;};${</a:t>
            </a:r>
            <a:r>
              <a:rPr lang="en-US" b="1" dirty="0" err="1"/>
              <a:t>g;p</a:t>
            </a:r>
            <a:r>
              <a:rPr lang="en-US" b="1" dirty="0"/>
              <a:t>;};</a:t>
            </a:r>
            <a:r>
              <a:rPr lang="en-US" b="1" dirty="0" err="1"/>
              <a:t>h;d</a:t>
            </a:r>
            <a:r>
              <a:rPr lang="en-US" b="1" dirty="0"/>
              <a:t>' </a:t>
            </a:r>
            <a:r>
              <a:rPr lang="en-US" dirty="0"/>
              <a:t># method 2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86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only lines that contain a specific  regular expression</a:t>
            </a:r>
            <a:r>
              <a:rPr lang="en-US" dirty="0"/>
              <a:t> (like "</a:t>
            </a:r>
            <a:r>
              <a:rPr lang="en-US" dirty="0" err="1"/>
              <a:t>grep</a:t>
            </a:r>
            <a:r>
              <a:rPr lang="en-US" dirty="0"/>
              <a:t>"):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-n '/</a:t>
            </a:r>
            <a:r>
              <a:rPr lang="en-US" b="1" dirty="0" err="1"/>
              <a:t>regexp</a:t>
            </a:r>
            <a:r>
              <a:rPr lang="en-US" b="1" dirty="0"/>
              <a:t>/p'</a:t>
            </a:r>
            <a:r>
              <a:rPr lang="en-US" dirty="0"/>
              <a:t> 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</a:t>
            </a:r>
            <a:r>
              <a:rPr lang="en-US" b="1" dirty="0" err="1"/>
              <a:t>regexp</a:t>
            </a:r>
            <a:r>
              <a:rPr lang="en-US" b="1" dirty="0"/>
              <a:t>/\!d' </a:t>
            </a:r>
            <a:r>
              <a:rPr lang="en-US" dirty="0"/>
              <a:t># method 2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print lines without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/>
              <a:t> (like "</a:t>
            </a:r>
            <a:r>
              <a:rPr lang="en-US" dirty="0" err="1"/>
              <a:t>grep</a:t>
            </a:r>
            <a:r>
              <a:rPr lang="en-US" dirty="0"/>
              <a:t> -v"):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-n '/</a:t>
            </a:r>
            <a:r>
              <a:rPr lang="en-US" b="1" dirty="0" err="1"/>
              <a:t>regexp</a:t>
            </a:r>
            <a:r>
              <a:rPr lang="en-US" b="1" dirty="0"/>
              <a:t>/\!p' </a:t>
            </a:r>
            <a:r>
              <a:rPr lang="en-US" dirty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</a:t>
            </a:r>
            <a:r>
              <a:rPr lang="en-US" b="1" dirty="0" err="1"/>
              <a:t>regexp</a:t>
            </a:r>
            <a:r>
              <a:rPr lang="en-US" b="1" dirty="0"/>
              <a:t>/d' </a:t>
            </a:r>
            <a:r>
              <a:rPr lang="en-US" dirty="0"/>
              <a:t># method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0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print the line immediately before a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, but not the line containing the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-n '/</a:t>
            </a:r>
            <a:r>
              <a:rPr lang="en-US" b="1" dirty="0" err="1"/>
              <a:t>regexp</a:t>
            </a:r>
            <a:r>
              <a:rPr lang="en-US" b="1" dirty="0"/>
              <a:t>/{g;1\!p;};h'</a:t>
            </a:r>
            <a:r>
              <a:rPr lang="en-US" dirty="0"/>
              <a:t> # method 1 </a:t>
            </a:r>
            <a:r>
              <a:rPr lang="en-US" b="1" dirty="0"/>
              <a:t>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-n '/</a:t>
            </a:r>
            <a:r>
              <a:rPr lang="en-US" b="1" dirty="0" err="1"/>
              <a:t>regexp</a:t>
            </a:r>
            <a:r>
              <a:rPr lang="en-US" b="1" dirty="0"/>
              <a:t>/{g;1ba;p;:a;};h'</a:t>
            </a:r>
            <a:r>
              <a:rPr lang="en-US" dirty="0"/>
              <a:t> #\ 								       method 2 </a:t>
            </a:r>
            <a:endParaRPr lang="en-US" b="1" dirty="0"/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the line immediately after a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, but not the line containing the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-n '/</a:t>
            </a:r>
            <a:r>
              <a:rPr lang="en-US" b="1" dirty="0" err="1"/>
              <a:t>regexp</a:t>
            </a:r>
            <a:r>
              <a:rPr lang="en-US" b="1" dirty="0"/>
              <a:t>/{</a:t>
            </a:r>
            <a:r>
              <a:rPr lang="en-US" b="1" dirty="0" err="1"/>
              <a:t>n;p</a:t>
            </a:r>
            <a:r>
              <a:rPr lang="en-US" b="1" dirty="0"/>
              <a:t>;}' </a:t>
            </a:r>
          </a:p>
          <a:p>
            <a:pPr>
              <a:spcBef>
                <a:spcPts val="0"/>
              </a:spcBef>
              <a:buNone/>
              <a:defRPr/>
            </a:pPr>
            <a:endParaRPr lang="en-US" b="1" dirty="0"/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35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686800" cy="5029200"/>
          </a:xfrm>
        </p:spPr>
        <p:txBody>
          <a:bodyPr/>
          <a:lstStyle/>
          <a:p>
            <a:pPr>
              <a:lnSpc>
                <a:spcPct val="93000"/>
              </a:lnSpc>
              <a:defRPr/>
            </a:pPr>
            <a:r>
              <a:rPr lang="en-US" dirty="0">
                <a:solidFill>
                  <a:srgbClr val="2D2D8A"/>
                </a:solidFill>
              </a:rPr>
              <a:t>print 1 line of context before and after </a:t>
            </a:r>
            <a:r>
              <a:rPr lang="en-US" dirty="0" err="1">
                <a:solidFill>
                  <a:srgbClr val="2D2D8A"/>
                </a:solidFill>
              </a:rPr>
              <a:t>regexp</a:t>
            </a:r>
            <a:r>
              <a:rPr lang="en-US" dirty="0">
                <a:solidFill>
                  <a:srgbClr val="2D2D8A"/>
                </a:solidFill>
              </a:rPr>
              <a:t>, with line number indicating </a:t>
            </a:r>
            <a:r>
              <a:rPr lang="en-US">
                <a:solidFill>
                  <a:srgbClr val="2D2D8A"/>
                </a:solidFill>
              </a:rPr>
              <a:t>where  the </a:t>
            </a:r>
            <a:r>
              <a:rPr lang="en-US" dirty="0" err="1">
                <a:solidFill>
                  <a:srgbClr val="2D2D8A"/>
                </a:solidFill>
              </a:rPr>
              <a:t>regexp</a:t>
            </a:r>
            <a:r>
              <a:rPr lang="en-US" dirty="0">
                <a:solidFill>
                  <a:srgbClr val="2D2D8A"/>
                </a:solidFill>
              </a:rPr>
              <a:t> occurred</a:t>
            </a:r>
            <a:r>
              <a:rPr lang="en-US" dirty="0"/>
              <a:t> (like "grep -A1 -B1"):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%</a:t>
            </a:r>
            <a:r>
              <a:rPr lang="en-US" sz="2000" dirty="0"/>
              <a:t> </a:t>
            </a:r>
            <a:r>
              <a:rPr lang="en-US" b="1" dirty="0" err="1"/>
              <a:t>sed</a:t>
            </a:r>
            <a:r>
              <a:rPr lang="en-US" sz="2000" b="1" dirty="0"/>
              <a:t> </a:t>
            </a:r>
            <a:r>
              <a:rPr lang="en-US" b="1" dirty="0"/>
              <a:t>-n</a:t>
            </a:r>
            <a:r>
              <a:rPr lang="en-US" sz="2000" b="1" dirty="0"/>
              <a:t> </a:t>
            </a:r>
            <a:r>
              <a:rPr lang="en-US" b="1" dirty="0"/>
              <a:t>'/</a:t>
            </a:r>
            <a:r>
              <a:rPr lang="en-US" b="1" dirty="0" err="1"/>
              <a:t>regexp</a:t>
            </a:r>
            <a:r>
              <a:rPr lang="en-US" b="1" dirty="0"/>
              <a:t>/{=;x;1\!p;g;$!</a:t>
            </a:r>
            <a:r>
              <a:rPr lang="en-US" b="1" dirty="0" err="1"/>
              <a:t>N;p;D</a:t>
            </a:r>
            <a:r>
              <a:rPr lang="en-US" b="1" dirty="0"/>
              <a:t>;};h'</a:t>
            </a:r>
          </a:p>
          <a:p>
            <a:pPr>
              <a:spcBef>
                <a:spcPts val="1200"/>
              </a:spcBef>
              <a:defRPr/>
            </a:pPr>
            <a:r>
              <a:rPr lang="en-US" dirty="0" err="1">
                <a:solidFill>
                  <a:schemeClr val="accent6"/>
                </a:solidFill>
              </a:rPr>
              <a:t>grep</a:t>
            </a:r>
            <a:r>
              <a:rPr lang="en-US" dirty="0">
                <a:solidFill>
                  <a:schemeClr val="accent6"/>
                </a:solidFill>
              </a:rPr>
              <a:t> for AAA or BBB or CCC: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altLang="zh-TW" dirty="0"/>
              <a:t>% </a:t>
            </a:r>
            <a:r>
              <a:rPr lang="en-US" altLang="zh-TW" b="1" dirty="0"/>
              <a:t>sed '/AAA/b;/BBB/b;/CCC/</a:t>
            </a:r>
            <a:r>
              <a:rPr lang="en-US" altLang="zh-TW" b="1" dirty="0" err="1"/>
              <a:t>b;d</a:t>
            </a:r>
            <a:r>
              <a:rPr lang="en-US" altLang="zh-TW" b="1" dirty="0"/>
              <a:t>'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% </a:t>
            </a:r>
            <a:r>
              <a:rPr lang="en-US" b="1" dirty="0"/>
              <a:t>sed -n '/\([ABC]</a:t>
            </a:r>
            <a:r>
              <a:rPr lang="en-US" altLang="zh-TW" b="1" dirty="0"/>
              <a:t>\)\1\1</a:t>
            </a:r>
            <a:r>
              <a:rPr lang="en-US" b="1" dirty="0"/>
              <a:t>/p'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%</a:t>
            </a:r>
            <a:r>
              <a:rPr lang="en-US" dirty="0">
                <a:solidFill>
                  <a:srgbClr val="B2B2B2"/>
                </a:solidFill>
              </a:rPr>
              <a:t> </a:t>
            </a:r>
            <a:r>
              <a:rPr lang="en-US" b="1" dirty="0" err="1">
                <a:solidFill>
                  <a:srgbClr val="B2B2B2"/>
                </a:solidFill>
              </a:rPr>
              <a:t>sed</a:t>
            </a:r>
            <a:r>
              <a:rPr lang="en-US" b="1" dirty="0">
                <a:solidFill>
                  <a:srgbClr val="B2B2B2"/>
                </a:solidFill>
              </a:rPr>
              <a:t> '/AAA\|BBB\|CCC/!d' </a:t>
            </a:r>
            <a:r>
              <a:rPr lang="en-US" dirty="0">
                <a:solidFill>
                  <a:srgbClr val="B2B2B2"/>
                </a:solidFill>
              </a:rPr>
              <a:t># GNU </a:t>
            </a:r>
            <a:r>
              <a:rPr lang="en-US" dirty="0" err="1">
                <a:solidFill>
                  <a:srgbClr val="B2B2B2"/>
                </a:solidFill>
              </a:rPr>
              <a:t>sed</a:t>
            </a:r>
            <a:r>
              <a:rPr lang="en-US" dirty="0">
                <a:solidFill>
                  <a:srgbClr val="B2B2B2"/>
                </a:solidFill>
              </a:rPr>
              <a:t> only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6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76400"/>
            <a:ext cx="8655496" cy="50292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2D2D8A"/>
                </a:solidFill>
              </a:rPr>
              <a:t>grep</a:t>
            </a:r>
            <a:r>
              <a:rPr lang="en-US" dirty="0">
                <a:solidFill>
                  <a:srgbClr val="2D2D8A"/>
                </a:solidFill>
              </a:rPr>
              <a:t> for AAA and BBB and CCC (any order):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'/AAA/\!d;/BBB/\!d;/CCC/\!d'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err="1">
                <a:solidFill>
                  <a:srgbClr val="2D2D8A"/>
                </a:solidFill>
              </a:rPr>
              <a:t>grep</a:t>
            </a:r>
            <a:r>
              <a:rPr lang="en-US" dirty="0">
                <a:solidFill>
                  <a:srgbClr val="2D2D8A"/>
                </a:solidFill>
              </a:rPr>
              <a:t> for AAA and BBB and CCC (that order):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'/AAA.*BBB.*CCC/\!d'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print only lines of 65 characters or longer: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'/.\{65\}/\!d'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print only lines of less than 65 characters: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-n '/.\{65\}/\!p' </a:t>
            </a:r>
            <a:r>
              <a:rPr lang="en-US" dirty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'/.\{65\}/d' </a:t>
            </a:r>
            <a:r>
              <a:rPr lang="en-US" dirty="0"/>
              <a:t># method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print paragraph if it contains AAA </a:t>
            </a:r>
            <a:r>
              <a:rPr lang="en-US" dirty="0"/>
              <a:t>(blank lines separate paragraphs):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dirty="0" err="1"/>
              <a:t>sed</a:t>
            </a:r>
            <a:r>
              <a:rPr lang="en-US" dirty="0"/>
              <a:t> '/./{H;$!d;};x;/AAA/\!d' 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print paragraph if contains AAA, BBB &amp; CCC: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3000" dirty="0"/>
              <a:t>%</a:t>
            </a:r>
            <a:r>
              <a:rPr lang="en-US" sz="1600" dirty="0"/>
              <a:t> </a:t>
            </a:r>
            <a:r>
              <a:rPr lang="en-US" sz="3000" dirty="0" err="1"/>
              <a:t>sed</a:t>
            </a:r>
            <a:r>
              <a:rPr lang="en-US" sz="1600" dirty="0"/>
              <a:t> </a:t>
            </a:r>
            <a:r>
              <a:rPr lang="en-US" sz="3000" dirty="0"/>
              <a:t>'/./{H;$\!d;};x;/AAA/\!d;/BBB/\!d;/CCC/\!d' 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print paragraph if it has AAA</a:t>
            </a:r>
            <a:r>
              <a:rPr lang="en-US" sz="2400" dirty="0">
                <a:solidFill>
                  <a:srgbClr val="2D2D8A"/>
                </a:solidFill>
              </a:rPr>
              <a:t> </a:t>
            </a:r>
            <a:r>
              <a:rPr lang="en-US" dirty="0">
                <a:solidFill>
                  <a:srgbClr val="2D2D8A"/>
                </a:solidFill>
              </a:rPr>
              <a:t>or BBB or CCC: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3000" dirty="0"/>
              <a:t>% </a:t>
            </a:r>
            <a:r>
              <a:rPr lang="en-US" sz="3000" dirty="0" err="1"/>
              <a:t>sed</a:t>
            </a:r>
            <a:r>
              <a:rPr lang="en-US" sz="3000" dirty="0"/>
              <a:t> '/./{H;$\!d;};x;/AAA/b;/BBB/b;/CCC/</a:t>
            </a:r>
            <a:r>
              <a:rPr lang="en-US" sz="3000" dirty="0" err="1"/>
              <a:t>b;d</a:t>
            </a:r>
            <a:r>
              <a:rPr lang="en-US" sz="3000" dirty="0"/>
              <a:t>'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3000" dirty="0"/>
              <a:t>% </a:t>
            </a:r>
            <a:r>
              <a:rPr lang="en-US" sz="3000" dirty="0" err="1"/>
              <a:t>sed</a:t>
            </a:r>
            <a:r>
              <a:rPr lang="en-US" sz="3000" dirty="0"/>
              <a:t> '/./{H;$</a:t>
            </a:r>
            <a:r>
              <a:rPr lang="en-US" sz="3000" dirty="0" err="1"/>
              <a:t>ba;d</a:t>
            </a:r>
            <a:r>
              <a:rPr lang="en-US" sz="3000" dirty="0"/>
              <a:t>;:a;};x;/AAA/b;/BBB/b;/CCC/</a:t>
            </a:r>
            <a:r>
              <a:rPr lang="en-US" sz="3000" dirty="0" err="1"/>
              <a:t>b;d</a:t>
            </a:r>
            <a:r>
              <a:rPr lang="en-US" sz="3000" dirty="0"/>
              <a:t>'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altLang="zh-TW" sz="3000" dirty="0"/>
              <a:t>% sed '/./{H;$\!d;};x;/\[ABC]\)\1\1/\!d'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3000" dirty="0">
                <a:solidFill>
                  <a:srgbClr val="B2B2B2"/>
                </a:solidFill>
              </a:rPr>
              <a:t>%</a:t>
            </a:r>
            <a:r>
              <a:rPr lang="en-US" sz="1600" dirty="0">
                <a:solidFill>
                  <a:srgbClr val="B2B2B2"/>
                </a:solidFill>
              </a:rPr>
              <a:t> </a:t>
            </a:r>
            <a:r>
              <a:rPr lang="en-US" sz="3000" dirty="0">
                <a:solidFill>
                  <a:srgbClr val="B2B2B2"/>
                </a:solidFill>
              </a:rPr>
              <a:t>sed '/</a:t>
            </a:r>
            <a:r>
              <a:rPr lang="en-US" sz="2400" dirty="0">
                <a:solidFill>
                  <a:srgbClr val="B2B2B2"/>
                </a:solidFill>
              </a:rPr>
              <a:t>.</a:t>
            </a:r>
            <a:r>
              <a:rPr lang="en-US" sz="3000" dirty="0">
                <a:solidFill>
                  <a:srgbClr val="B2B2B2"/>
                </a:solidFill>
              </a:rPr>
              <a:t>/{H;$!d;};x;/AAA\|BBB\|CCC/</a:t>
            </a:r>
            <a:r>
              <a:rPr lang="en-US" sz="3000" dirty="0" err="1">
                <a:solidFill>
                  <a:srgbClr val="B2B2B2"/>
                </a:solidFill>
              </a:rPr>
              <a:t>b;d</a:t>
            </a:r>
            <a:r>
              <a:rPr lang="en-US" sz="2800" dirty="0">
                <a:solidFill>
                  <a:srgbClr val="B2B2B2"/>
                </a:solidFill>
              </a:rPr>
              <a:t>' #</a:t>
            </a:r>
            <a:r>
              <a:rPr lang="en-US" sz="2800" dirty="0" err="1">
                <a:solidFill>
                  <a:srgbClr val="B2B2B2"/>
                </a:solidFill>
              </a:rPr>
              <a:t>GNUsed</a:t>
            </a:r>
            <a:r>
              <a:rPr lang="en-US" sz="2800" dirty="0">
                <a:solidFill>
                  <a:srgbClr val="B2B2B2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363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chemeClr val="tx1"/>
                </a:solidFill>
              </a:rPr>
              <a:t>File Spacing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double space a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</a:t>
            </a:r>
            <a:r>
              <a:rPr lang="en-US" dirty="0"/>
              <a:t>%</a:t>
            </a:r>
            <a:r>
              <a:rPr lang="en-US" b="1" dirty="0"/>
              <a:t> </a:t>
            </a:r>
            <a:r>
              <a:rPr lang="en-US" b="1" dirty="0" err="1"/>
              <a:t>sed</a:t>
            </a:r>
            <a:r>
              <a:rPr lang="en-US" b="1" dirty="0"/>
              <a:t> G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double space a file which already has some blank lines in it: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</a:t>
            </a:r>
            <a:r>
              <a:rPr lang="en-US" b="1" dirty="0"/>
              <a:t> </a:t>
            </a:r>
            <a:r>
              <a:rPr lang="en-US" b="1" dirty="0" err="1"/>
              <a:t>sed</a:t>
            </a:r>
            <a:r>
              <a:rPr lang="en-US" b="1" dirty="0"/>
              <a:t> '/^$/</a:t>
            </a:r>
            <a:r>
              <a:rPr lang="en-US" b="1" dirty="0" err="1"/>
              <a:t>d;G</a:t>
            </a:r>
            <a:r>
              <a:rPr lang="en-US" b="1" dirty="0"/>
              <a:t>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triple space a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'G;G'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undo double-spacing</a:t>
            </a:r>
            <a:r>
              <a:rPr lang="en-US" dirty="0"/>
              <a:t> (assumes all     even-numbered lines are always blank):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</a:t>
            </a:r>
            <a:r>
              <a:rPr lang="en-US" b="1" dirty="0" err="1"/>
              <a:t>n;d</a:t>
            </a:r>
            <a:r>
              <a:rPr lang="en-US" b="1" dirty="0"/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26009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515672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section of file from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 to end of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-n '/</a:t>
            </a:r>
            <a:r>
              <a:rPr lang="en-US" b="1" dirty="0" err="1"/>
              <a:t>regexp</a:t>
            </a:r>
            <a:r>
              <a:rPr lang="en-US" b="1" dirty="0"/>
              <a:t>/,$p'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section of file based on line numbers </a:t>
            </a:r>
            <a:r>
              <a:rPr lang="en-US" dirty="0"/>
              <a:t>(lines 8-12, inclusive):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</a:t>
            </a:r>
            <a:r>
              <a:rPr lang="en-US" b="1" dirty="0"/>
              <a:t>% sed -n 8,12p </a:t>
            </a:r>
            <a:r>
              <a:rPr lang="en-US" dirty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8,12\!d   </a:t>
            </a:r>
            <a:r>
              <a:rPr lang="en-US" dirty="0"/>
              <a:t># method 2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line number 52: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TW" dirty="0"/>
              <a:t>	% </a:t>
            </a:r>
            <a:r>
              <a:rPr lang="en-US" altLang="zh-TW" b="1" dirty="0"/>
              <a:t>sed -n 52p </a:t>
            </a:r>
            <a:r>
              <a:rPr lang="en-US" altLang="zh-TW" dirty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52q\;d </a:t>
            </a:r>
            <a:r>
              <a:rPr lang="en-US" dirty="0"/>
              <a:t># method 2 </a:t>
            </a:r>
            <a:r>
              <a:rPr lang="en-US" dirty="0">
                <a:latin typeface="Arial Narrow" panose="020B0606020202030204" pitchFamily="34" charset="0"/>
              </a:rPr>
              <a:t>(efficient on big files)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365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beginning at line 3, print every 7th line: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-n '3,${</a:t>
            </a:r>
            <a:r>
              <a:rPr lang="en-US" altLang="zh-TW" b="1" dirty="0" err="1"/>
              <a:t>p;n;n;n;n;n;n</a:t>
            </a:r>
            <a:r>
              <a:rPr lang="en-US" altLang="zh-TW" b="1" dirty="0"/>
              <a:t>;}'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B2B2B2"/>
                </a:solidFill>
              </a:rPr>
              <a:t>% </a:t>
            </a:r>
            <a:r>
              <a:rPr lang="en-US" altLang="zh-TW" b="1" dirty="0" err="1">
                <a:solidFill>
                  <a:srgbClr val="B2B2B2"/>
                </a:solidFill>
              </a:rPr>
              <a:t>sed</a:t>
            </a:r>
            <a:r>
              <a:rPr lang="en-US" altLang="zh-TW" b="1" dirty="0">
                <a:solidFill>
                  <a:srgbClr val="B2B2B2"/>
                </a:solidFill>
              </a:rPr>
              <a:t> -n '3~7p' </a:t>
            </a:r>
            <a:r>
              <a:rPr lang="en-US" altLang="zh-TW" dirty="0">
                <a:solidFill>
                  <a:srgbClr val="B2B2B2"/>
                </a:solidFill>
              </a:rPr>
              <a:t># GNU </a:t>
            </a:r>
            <a:r>
              <a:rPr lang="en-US" altLang="zh-TW" dirty="0" err="1">
                <a:solidFill>
                  <a:srgbClr val="B2B2B2"/>
                </a:solidFill>
              </a:rPr>
              <a:t>sed</a:t>
            </a:r>
            <a:r>
              <a:rPr lang="en-US" altLang="zh-TW" dirty="0">
                <a:solidFill>
                  <a:srgbClr val="B2B2B2"/>
                </a:solidFill>
              </a:rPr>
              <a:t> only </a:t>
            </a:r>
          </a:p>
          <a:p>
            <a:pPr>
              <a:spcBef>
                <a:spcPts val="1800"/>
              </a:spcBef>
            </a:pPr>
            <a:r>
              <a:rPr lang="en-US" altLang="zh-TW" dirty="0">
                <a:solidFill>
                  <a:srgbClr val="2D2D8A"/>
                </a:solidFill>
              </a:rPr>
              <a:t>print section of file between two regular expressions </a:t>
            </a:r>
            <a:r>
              <a:rPr lang="en-US" altLang="zh-TW" dirty="0"/>
              <a:t>(inclusive):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-n '/</a:t>
            </a:r>
            <a:r>
              <a:rPr lang="en-US" b="1" dirty="0"/>
              <a:t>r</a:t>
            </a:r>
            <a:r>
              <a:rPr lang="en-US" altLang="zh-TW" b="1" dirty="0"/>
              <a:t>egexp1/,/</a:t>
            </a:r>
            <a:r>
              <a:rPr lang="en-US" b="1" dirty="0"/>
              <a:t>r</a:t>
            </a:r>
            <a:r>
              <a:rPr lang="en-US" altLang="zh-TW" b="1" dirty="0"/>
              <a:t>egexp2/p'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86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839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print all lines EXCEPT between 2 </a:t>
            </a:r>
            <a:r>
              <a:rPr lang="en-US" altLang="zh-TW" dirty="0" err="1">
                <a:solidFill>
                  <a:srgbClr val="2D2D8A"/>
                </a:solidFill>
              </a:rPr>
              <a:t>regexps</a:t>
            </a:r>
            <a:r>
              <a:rPr lang="en-US" altLang="zh-TW" dirty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'/</a:t>
            </a:r>
            <a:r>
              <a:rPr lang="en-US" b="1" dirty="0"/>
              <a:t>r</a:t>
            </a:r>
            <a:r>
              <a:rPr lang="en-US" altLang="zh-TW" b="1" dirty="0"/>
              <a:t>egexp1/,/</a:t>
            </a:r>
            <a:r>
              <a:rPr lang="en-US" b="1" dirty="0"/>
              <a:t>r</a:t>
            </a:r>
            <a:r>
              <a:rPr lang="en-US" altLang="zh-TW" b="1" dirty="0"/>
              <a:t>egexp2/d'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delete duplicate, consecutive lines from a file (like "</a:t>
            </a:r>
            <a:r>
              <a:rPr lang="en-US" altLang="zh-TW" dirty="0" err="1">
                <a:solidFill>
                  <a:srgbClr val="2D2D8A"/>
                </a:solidFill>
              </a:rPr>
              <a:t>uniq</a:t>
            </a:r>
            <a:r>
              <a:rPr lang="en-US" altLang="zh-TW" dirty="0">
                <a:solidFill>
                  <a:srgbClr val="2D2D8A"/>
                </a:solidFill>
              </a:rPr>
              <a:t>"). Each first such line is kept, the duplicates are deleted: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'$\!N; /^\(.*\)\n\1$/\!P; D'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delete duplicate, nonconsecutive lines from a file. Beware not to overflow the buffer size of the hold space, or else use GNU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3000" dirty="0"/>
              <a:t>%</a:t>
            </a:r>
            <a:r>
              <a:rPr lang="en-US" altLang="zh-TW" sz="1600" dirty="0"/>
              <a:t> </a:t>
            </a:r>
            <a:r>
              <a:rPr lang="en-US" altLang="zh-TW" sz="3000" dirty="0"/>
              <a:t>sed -n 'G;</a:t>
            </a:r>
            <a:r>
              <a:rPr lang="en-US" altLang="zh-TW" sz="1600" dirty="0"/>
              <a:t> </a:t>
            </a:r>
            <a:r>
              <a:rPr lang="en-US" altLang="zh-TW" sz="3000" dirty="0"/>
              <a:t>s/\n/&amp;&amp;/;</a:t>
            </a:r>
            <a:r>
              <a:rPr lang="en-US" altLang="zh-TW" sz="1800" dirty="0"/>
              <a:t> </a:t>
            </a:r>
            <a:r>
              <a:rPr lang="en-US" altLang="zh-TW" sz="3000" dirty="0"/>
              <a:t>/^\([ -~]*\n\).*\n\1/d; s/\n//;</a:t>
            </a:r>
            <a:r>
              <a:rPr lang="en-US" altLang="zh-TW" sz="3000" dirty="0" err="1"/>
              <a:t>h;P</a:t>
            </a:r>
            <a:r>
              <a:rPr lang="en-US" altLang="zh-TW" sz="3000" dirty="0"/>
              <a:t>'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04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839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print all lines EXCEPT between 2 </a:t>
            </a:r>
            <a:r>
              <a:rPr lang="en-US" altLang="zh-TW" dirty="0" err="1">
                <a:solidFill>
                  <a:srgbClr val="2D2D8A"/>
                </a:solidFill>
              </a:rPr>
              <a:t>regexps</a:t>
            </a:r>
            <a:r>
              <a:rPr lang="en-US" altLang="zh-TW" dirty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'/</a:t>
            </a:r>
            <a:r>
              <a:rPr lang="en-US" b="1" dirty="0"/>
              <a:t>r</a:t>
            </a:r>
            <a:r>
              <a:rPr lang="en-US" altLang="zh-TW" b="1" dirty="0"/>
              <a:t>egexp1/,/</a:t>
            </a:r>
            <a:r>
              <a:rPr lang="en-US" b="1" dirty="0"/>
              <a:t>r</a:t>
            </a:r>
            <a:r>
              <a:rPr lang="en-US" altLang="zh-TW" b="1" dirty="0"/>
              <a:t>egexp2/d'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delete duplicate, consecutive lines from a file (like "</a:t>
            </a:r>
            <a:r>
              <a:rPr lang="en-US" altLang="zh-TW" dirty="0" err="1">
                <a:solidFill>
                  <a:srgbClr val="2D2D8A"/>
                </a:solidFill>
              </a:rPr>
              <a:t>uniq</a:t>
            </a:r>
            <a:r>
              <a:rPr lang="en-US" altLang="zh-TW" dirty="0">
                <a:solidFill>
                  <a:srgbClr val="2D2D8A"/>
                </a:solidFill>
              </a:rPr>
              <a:t>"). Each first such line is kept, the duplicates are deleted: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'$\!N; /^\(.*\)\n\1$/\!P; D'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delete duplicate, nonconsecutive lines from a file. Beware not to overflow the buffer size of the hold space, or else use GNU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3000" dirty="0"/>
              <a:t>%</a:t>
            </a:r>
            <a:r>
              <a:rPr lang="en-US" altLang="zh-TW" sz="1600" dirty="0"/>
              <a:t> </a:t>
            </a:r>
            <a:r>
              <a:rPr lang="en-US" altLang="zh-TW" sz="3000" dirty="0"/>
              <a:t>sed -n 'G;</a:t>
            </a:r>
            <a:r>
              <a:rPr lang="en-US" altLang="zh-TW" sz="1600" dirty="0"/>
              <a:t> </a:t>
            </a:r>
            <a:r>
              <a:rPr lang="en-US" altLang="zh-TW" sz="3000" dirty="0"/>
              <a:t>s/\n/&amp;&amp;/;</a:t>
            </a:r>
            <a:r>
              <a:rPr lang="en-US" altLang="zh-TW" sz="1800" dirty="0"/>
              <a:t> </a:t>
            </a:r>
            <a:r>
              <a:rPr lang="en-US" altLang="zh-TW" sz="3000" dirty="0"/>
              <a:t>/^\(</a:t>
            </a:r>
            <a:r>
              <a:rPr lang="en-US" altLang="zh-TW" sz="3000" dirty="0">
                <a:solidFill>
                  <a:srgbClr val="FF0000"/>
                </a:solidFill>
              </a:rPr>
              <a:t>[ -~]</a:t>
            </a:r>
            <a:r>
              <a:rPr lang="en-US" altLang="zh-TW" sz="3000" dirty="0"/>
              <a:t>*\n\).*\n\1/d; s/\n//;</a:t>
            </a:r>
            <a:r>
              <a:rPr lang="en-US" altLang="zh-TW" sz="3000" dirty="0" err="1"/>
              <a:t>h;P</a:t>
            </a:r>
            <a:r>
              <a:rPr lang="en-US" altLang="zh-TW" sz="3000" dirty="0"/>
              <a:t>' </a:t>
            </a:r>
          </a:p>
        </p:txBody>
      </p:sp>
      <p:sp>
        <p:nvSpPr>
          <p:cNvPr id="4" name="圓角矩形圖說文字 3"/>
          <p:cNvSpPr/>
          <p:nvPr/>
        </p:nvSpPr>
        <p:spPr bwMode="auto">
          <a:xfrm>
            <a:off x="3124200" y="2320630"/>
            <a:ext cx="4800600" cy="2327570"/>
          </a:xfrm>
          <a:prstGeom prst="wedgeRoundRectCallout">
            <a:avLst>
              <a:gd name="adj1" fmla="val -15020"/>
              <a:gd name="adj2" fmla="val 1246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/>
                <a:cs typeface="+mn-cs"/>
              </a:rPr>
              <a:t>This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/>
                <a:cs typeface="+mn-cs"/>
              </a:rPr>
              <a:t>[ -~]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/>
                <a:cs typeface="+mn-cs"/>
              </a:rPr>
              <a:t> is just an ASCII hack. The space “ ” is ASCII code 32 and the tilde “~” is ASCII code 126. the range from 32 to 126 catches all printable ASCII characters.</a:t>
            </a:r>
            <a:endParaRPr kumimoji="1" lang="zh-TW" altLang="en-US" sz="28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839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delete</a:t>
            </a:r>
            <a:r>
              <a:rPr lang="en-US" sz="1600" dirty="0">
                <a:solidFill>
                  <a:srgbClr val="2D2D8A"/>
                </a:solidFill>
              </a:rPr>
              <a:t> </a:t>
            </a:r>
            <a:r>
              <a:rPr lang="en-US" dirty="0">
                <a:solidFill>
                  <a:srgbClr val="2D2D8A"/>
                </a:solidFill>
              </a:rPr>
              <a:t>all</a:t>
            </a:r>
            <a:r>
              <a:rPr lang="en-US" sz="1600" dirty="0">
                <a:solidFill>
                  <a:srgbClr val="2D2D8A"/>
                </a:solidFill>
              </a:rPr>
              <a:t> </a:t>
            </a:r>
            <a:r>
              <a:rPr lang="en-US" dirty="0">
                <a:solidFill>
                  <a:srgbClr val="2D2D8A"/>
                </a:solidFill>
              </a:rPr>
              <a:t>lines</a:t>
            </a:r>
            <a:r>
              <a:rPr lang="en-US" sz="1600" dirty="0">
                <a:solidFill>
                  <a:srgbClr val="2D2D8A"/>
                </a:solidFill>
              </a:rPr>
              <a:t> </a:t>
            </a:r>
            <a:r>
              <a:rPr lang="en-US" dirty="0">
                <a:solidFill>
                  <a:srgbClr val="2D2D8A"/>
                </a:solidFill>
              </a:rPr>
              <a:t>except duplicates</a:t>
            </a:r>
            <a:r>
              <a:rPr lang="en-US" sz="1400" dirty="0"/>
              <a:t> </a:t>
            </a:r>
            <a:r>
              <a:rPr lang="en-US" dirty="0"/>
              <a:t>(like</a:t>
            </a:r>
            <a:r>
              <a:rPr lang="en-US" sz="1400" dirty="0"/>
              <a:t> </a:t>
            </a:r>
            <a:r>
              <a:rPr lang="en-US" dirty="0"/>
              <a:t>"</a:t>
            </a:r>
            <a:r>
              <a:rPr lang="en-US" dirty="0" err="1"/>
              <a:t>uniq</a:t>
            </a:r>
            <a:r>
              <a:rPr lang="en-US" sz="1400" dirty="0"/>
              <a:t> </a:t>
            </a:r>
            <a:r>
              <a:rPr lang="en-US" dirty="0"/>
              <a:t>-d"):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'$\!N; s/^\(.*\)\n\1$/\1/;</a:t>
            </a:r>
            <a:r>
              <a:rPr lang="en-US" b="1" dirty="0" err="1"/>
              <a:t>t;D</a:t>
            </a:r>
            <a:r>
              <a:rPr lang="en-US" b="1" dirty="0"/>
              <a:t>'</a:t>
            </a:r>
            <a:r>
              <a:rPr lang="en-US" b="1" dirty="0">
                <a:solidFill>
                  <a:srgbClr val="B2B2B2"/>
                </a:solidFill>
              </a:rPr>
              <a:t> 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delete the first 10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'1,10d' 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delete the last line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'$d' 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rgbClr val="2D2D8A"/>
                </a:solidFill>
              </a:rPr>
              <a:t>delete the last 2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2D2D8A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'N;$\!P;$\!D;$d'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4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839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delete the last 10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2D2D8A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':a;$d;N;2,10ba;P;D'</a:t>
            </a:r>
            <a:r>
              <a:rPr lang="en-US" dirty="0"/>
              <a:t>  # method 1 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-n ':a;1,10\!{P;N;D;};</a:t>
            </a:r>
            <a:r>
              <a:rPr lang="en-US" b="1" dirty="0" err="1"/>
              <a:t>N;ba</a:t>
            </a:r>
            <a:r>
              <a:rPr lang="en-US" b="1" dirty="0"/>
              <a:t>' </a:t>
            </a:r>
            <a:r>
              <a:rPr lang="en-US" dirty="0"/>
              <a:t># method 2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delete every 8th line: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</a:t>
            </a:r>
            <a:r>
              <a:rPr lang="en-US" b="1" dirty="0" err="1"/>
              <a:t>n;n;n;n;n;n;n;d</a:t>
            </a:r>
            <a:r>
              <a:rPr lang="en-US" b="1" dirty="0"/>
              <a:t>;'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B2B2B2"/>
                </a:solidFill>
              </a:rPr>
              <a:t>% </a:t>
            </a:r>
            <a:r>
              <a:rPr lang="en-US" b="1" dirty="0" err="1">
                <a:solidFill>
                  <a:srgbClr val="B2B2B2"/>
                </a:solidFill>
              </a:rPr>
              <a:t>sed</a:t>
            </a:r>
            <a:r>
              <a:rPr lang="en-US" b="1" dirty="0">
                <a:solidFill>
                  <a:srgbClr val="B2B2B2"/>
                </a:solidFill>
              </a:rPr>
              <a:t> '0~8d' </a:t>
            </a:r>
            <a:r>
              <a:rPr lang="en-US" dirty="0">
                <a:solidFill>
                  <a:srgbClr val="B2B2B2"/>
                </a:solidFill>
              </a:rPr>
              <a:t># GNU </a:t>
            </a:r>
            <a:r>
              <a:rPr lang="en-US" dirty="0" err="1">
                <a:solidFill>
                  <a:srgbClr val="B2B2B2"/>
                </a:solidFill>
              </a:rPr>
              <a:t>sed</a:t>
            </a:r>
            <a:r>
              <a:rPr lang="en-US" dirty="0">
                <a:solidFill>
                  <a:srgbClr val="B2B2B2"/>
                </a:solidFill>
              </a:rPr>
              <a:t> only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delete lines matching pattern: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'/pattern/d'</a:t>
            </a:r>
            <a:r>
              <a:rPr lang="en-US" dirty="0"/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335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delete ALL blank lines </a:t>
            </a:r>
            <a:r>
              <a:rPr lang="en-US" dirty="0"/>
              <a:t>(like </a:t>
            </a:r>
            <a:r>
              <a:rPr lang="en-US" dirty="0" err="1"/>
              <a:t>grep</a:t>
            </a:r>
            <a:r>
              <a:rPr lang="en-US" dirty="0"/>
              <a:t> "."):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'/^$/d' </a:t>
            </a:r>
            <a:r>
              <a:rPr lang="en-US" dirty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'/./\!d' </a:t>
            </a:r>
            <a:r>
              <a:rPr lang="en-US" dirty="0"/>
              <a:t># method 2 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rgbClr val="2D2D8A"/>
                </a:solidFill>
              </a:rPr>
              <a:t>delete all CONSECUTIVE blank lines from file except the first; also deletes all blank lines from top and end of file</a:t>
            </a:r>
            <a:r>
              <a:rPr lang="en-US" dirty="0">
                <a:solidFill>
                  <a:srgbClr val="B2B2B2"/>
                </a:solidFill>
              </a:rPr>
              <a:t> </a:t>
            </a:r>
            <a:r>
              <a:rPr lang="en-US" dirty="0"/>
              <a:t>(like "cat -s"):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%</a:t>
            </a:r>
            <a:r>
              <a:rPr lang="en-US" sz="2000" b="1" dirty="0"/>
              <a:t> </a:t>
            </a:r>
            <a:r>
              <a:rPr lang="en-US" b="1" dirty="0" err="1"/>
              <a:t>sed</a:t>
            </a:r>
            <a:r>
              <a:rPr lang="en-US" b="1" dirty="0"/>
              <a:t> '/./,/^$/\!d' </a:t>
            </a:r>
            <a:r>
              <a:rPr lang="en-US" sz="3100" dirty="0">
                <a:latin typeface="Arial Narrow" panose="020B0606020202030204" pitchFamily="34" charset="0"/>
              </a:rPr>
              <a:t># method 1, allows 1 blank at end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% </a:t>
            </a:r>
            <a:r>
              <a:rPr lang="en-US" b="1" dirty="0" err="1"/>
              <a:t>sed</a:t>
            </a:r>
            <a:r>
              <a:rPr lang="en-US" b="1" dirty="0"/>
              <a:t> '/^$/N;/\n$/D' </a:t>
            </a:r>
            <a:r>
              <a:rPr lang="en-US" sz="3100" dirty="0"/>
              <a:t># </a:t>
            </a:r>
            <a:r>
              <a:rPr lang="en-US" sz="3100" dirty="0">
                <a:latin typeface="Arial Narrow" panose="020B0606020202030204" pitchFamily="34" charset="0"/>
              </a:rPr>
              <a:t>meth. 2, allows 1 blank at top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78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686800" cy="5105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limit the number of CONSECUTIVE blank lines to two: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'/^$/N;/\n$/N;//D' 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delete all leading blank lines at top of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>
                <a:solidFill>
                  <a:srgbClr val="2D2D8A"/>
                </a:solidFill>
              </a:rPr>
              <a:t>	</a:t>
            </a:r>
            <a:r>
              <a:rPr lang="en-US" b="1" dirty="0"/>
              <a:t>% </a:t>
            </a:r>
            <a:r>
              <a:rPr lang="en-US" b="1" dirty="0" err="1"/>
              <a:t>sed</a:t>
            </a:r>
            <a:r>
              <a:rPr lang="en-US" b="1" dirty="0"/>
              <a:t> '/./,$\!d'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delete all trailing blank lines at end of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':a;/^\n*$/{$</a:t>
            </a:r>
            <a:r>
              <a:rPr lang="en-US" b="1" dirty="0" err="1"/>
              <a:t>d;N;ba</a:t>
            </a:r>
            <a:r>
              <a:rPr lang="en-US" b="1" dirty="0"/>
              <a:t>;}'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':a;/^\n*$/N;/\n$/</a:t>
            </a:r>
            <a:r>
              <a:rPr lang="en-US" b="1" dirty="0" err="1"/>
              <a:t>ba</a:t>
            </a:r>
            <a:r>
              <a:rPr lang="en-US" b="1" dirty="0"/>
              <a:t>'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delete the last line of each paragraph: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-n '/^$/{</a:t>
            </a:r>
            <a:r>
              <a:rPr lang="en-US" b="1" dirty="0" err="1"/>
              <a:t>p;h</a:t>
            </a:r>
            <a:r>
              <a:rPr lang="en-US" b="1" dirty="0"/>
              <a:t>;};/./{x;/./p;}'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87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From the </a:t>
            </a:r>
            <a:r>
              <a:rPr lang="en-US" altLang="zh-TW" dirty="0" err="1">
                <a:solidFill>
                  <a:srgbClr val="000000"/>
                </a:solidFill>
              </a:rPr>
              <a:t>sed</a:t>
            </a:r>
            <a:r>
              <a:rPr lang="en-US" altLang="zh-TW" dirty="0">
                <a:solidFill>
                  <a:srgbClr val="000000"/>
                </a:solidFill>
              </a:rPr>
              <a:t> FAQs</a:t>
            </a:r>
            <a:endParaRPr lang="en-US" altLang="zh-TW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610600" cy="571500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>
                <a:solidFill>
                  <a:srgbClr val="2D2D8A"/>
                </a:solidFill>
              </a:rPr>
              <a:t>If you want more examples and explanations, you cat look at the website with the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-one-liners, sections 3.3-3.4</a:t>
            </a:r>
            <a:br>
              <a:rPr lang="en-US" altLang="zh-TW" dirty="0">
                <a:solidFill>
                  <a:srgbClr val="2D2D8A"/>
                </a:solidFill>
              </a:rPr>
            </a:br>
            <a:r>
              <a:rPr lang="en-US" altLang="zh-TW" dirty="0"/>
              <a:t>(</a:t>
            </a:r>
            <a:r>
              <a:rPr lang="en-US" altLang="zh-TW" dirty="0">
                <a:hlinkClick r:id="rId3"/>
              </a:rPr>
              <a:t>http://sed.sourceforge.net/sedfaq3.html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And section 4…</a:t>
            </a:r>
            <a:br>
              <a:rPr lang="en-US" altLang="zh-TW" dirty="0">
                <a:solidFill>
                  <a:srgbClr val="2D2D8A"/>
                </a:solidFill>
              </a:rPr>
            </a:br>
            <a:r>
              <a:rPr lang="en-US" altLang="zh-TW" dirty="0"/>
              <a:t>(</a:t>
            </a:r>
            <a:r>
              <a:rPr lang="en-US" altLang="zh-TW" dirty="0">
                <a:hlinkClick r:id="rId4"/>
              </a:rPr>
              <a:t>http://sed.sourceforge.net/sedfaq4.html</a:t>
            </a:r>
            <a:r>
              <a:rPr lang="en-US" altLang="zh-TW" dirty="0"/>
              <a:t>)</a:t>
            </a:r>
          </a:p>
          <a:p>
            <a:endParaRPr lang="zh-TW" altLang="en-US" dirty="0">
              <a:solidFill>
                <a:srgbClr val="2D2D8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2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2" name="Isosceles Triangle 1"/>
          <p:cNvSpPr/>
          <p:nvPr/>
        </p:nvSpPr>
        <p:spPr bwMode="auto">
          <a:xfrm rot="17514819">
            <a:off x="3473597" y="-142806"/>
            <a:ext cx="304800" cy="2316728"/>
          </a:xfrm>
          <a:prstGeom prst="triangl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 rot="17458293">
            <a:off x="3270341" y="-22534"/>
            <a:ext cx="341384" cy="2654981"/>
          </a:xfrm>
          <a:prstGeom prst="triangl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Isosceles Triangle 9"/>
          <p:cNvSpPr/>
          <p:nvPr/>
        </p:nvSpPr>
        <p:spPr bwMode="auto">
          <a:xfrm rot="17192422">
            <a:off x="3220495" y="317120"/>
            <a:ext cx="335558" cy="2826790"/>
          </a:xfrm>
          <a:prstGeom prst="triangl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16200000">
            <a:off x="3216484" y="1277653"/>
            <a:ext cx="335558" cy="2847454"/>
          </a:xfrm>
          <a:prstGeom prst="triangle">
            <a:avLst>
              <a:gd name="adj" fmla="val 26446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 rot="16984402">
            <a:off x="3747817" y="1161842"/>
            <a:ext cx="323157" cy="1539797"/>
          </a:xfrm>
          <a:prstGeom prst="triangle">
            <a:avLst>
              <a:gd name="adj" fmla="val 88679"/>
            </a:avLst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 rot="16200000">
            <a:off x="4265739" y="1234223"/>
            <a:ext cx="362107" cy="402173"/>
          </a:xfrm>
          <a:prstGeom prst="triangle">
            <a:avLst>
              <a:gd name="adj" fmla="val 100000"/>
            </a:avLst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 rot="16200000">
            <a:off x="4237568" y="1582894"/>
            <a:ext cx="418450" cy="402173"/>
          </a:xfrm>
          <a:prstGeom prst="triangle">
            <a:avLst>
              <a:gd name="adj" fmla="val 100000"/>
            </a:avLst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0" y="3352800"/>
            <a:ext cx="1676400" cy="1981200"/>
          </a:xfrm>
          <a:prstGeom prst="wedgeRectCallout">
            <a:avLst>
              <a:gd name="adj1" fmla="val 55434"/>
              <a:gd name="adj2" fmla="val -88365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rgbClr val="000000"/>
                </a:solidFill>
                <a:latin typeface="Arial Narrow" panose="020B0606020202030204" pitchFamily="34" charset="0"/>
              </a:rPr>
              <a:t>That leaves this one</a:t>
            </a:r>
          </a:p>
        </p:txBody>
      </p:sp>
      <p:sp>
        <p:nvSpPr>
          <p:cNvPr id="16" name="Isosceles Triangle 15"/>
          <p:cNvSpPr/>
          <p:nvPr/>
        </p:nvSpPr>
        <p:spPr bwMode="auto">
          <a:xfrm rot="16980243">
            <a:off x="3162753" y="738930"/>
            <a:ext cx="299708" cy="2748943"/>
          </a:xfrm>
          <a:prstGeom prst="triangle">
            <a:avLst>
              <a:gd name="adj" fmla="val 50486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7" name="Isosceles Triangle 16"/>
          <p:cNvSpPr/>
          <p:nvPr/>
        </p:nvSpPr>
        <p:spPr bwMode="auto">
          <a:xfrm rot="16200000">
            <a:off x="3383134" y="1272903"/>
            <a:ext cx="335558" cy="2847454"/>
          </a:xfrm>
          <a:prstGeom prst="triangle">
            <a:avLst>
              <a:gd name="adj" fmla="val 26446"/>
            </a:avLst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8" name="Isosceles Triangle 17"/>
          <p:cNvSpPr/>
          <p:nvPr/>
        </p:nvSpPr>
        <p:spPr bwMode="auto">
          <a:xfrm rot="16980243">
            <a:off x="3338904" y="779703"/>
            <a:ext cx="299708" cy="2748943"/>
          </a:xfrm>
          <a:prstGeom prst="triangle">
            <a:avLst>
              <a:gd name="adj" fmla="val 50486"/>
            </a:avLst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 rot="10800000">
            <a:off x="4571999" y="2209800"/>
            <a:ext cx="228600" cy="685800"/>
          </a:xfrm>
          <a:prstGeom prst="triangle">
            <a:avLst>
              <a:gd name="adj" fmla="val 100000"/>
            </a:avLst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572000" y="1219200"/>
            <a:ext cx="2514600" cy="1905000"/>
          </a:xfrm>
          <a:prstGeom prst="wedgeRectCallout">
            <a:avLst>
              <a:gd name="adj1" fmla="val -49915"/>
              <a:gd name="adj2" fmla="val -1813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400" b="0" dirty="0">
                <a:solidFill>
                  <a:srgbClr val="000000"/>
                </a:solidFill>
                <a:latin typeface="Arial Narrow" panose="020B0606020202030204" pitchFamily="34" charset="0"/>
              </a:rPr>
              <a:t>Now we're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400" b="0" dirty="0">
                <a:solidFill>
                  <a:srgbClr val="000000"/>
                </a:solidFill>
                <a:latin typeface="Arial Narrow" panose="020B0606020202030204" pitchFamily="34" charset="0"/>
              </a:rPr>
              <a:t>done with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400" b="0" dirty="0">
                <a:solidFill>
                  <a:srgbClr val="000000"/>
                </a:solidFill>
                <a:latin typeface="Arial Narrow" panose="020B0606020202030204" pitchFamily="34" charset="0"/>
              </a:rPr>
              <a:t> these five!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813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File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915400" cy="52578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insert a blank line above every line which matches "</a:t>
            </a:r>
            <a:r>
              <a:rPr lang="en-US" dirty="0" err="1">
                <a:solidFill>
                  <a:schemeClr val="accent6"/>
                </a:solidFill>
              </a:rPr>
              <a:t>regex</a:t>
            </a:r>
            <a:r>
              <a:rPr lang="en-US" dirty="0">
                <a:solidFill>
                  <a:schemeClr val="accent6"/>
                </a:solidFill>
              </a:rPr>
              <a:t>": 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'/regex/{</a:t>
            </a:r>
            <a:r>
              <a:rPr lang="en-US" b="1" dirty="0" err="1"/>
              <a:t>x;p;x</a:t>
            </a:r>
            <a:r>
              <a:rPr lang="en-US" b="1" dirty="0"/>
              <a:t>;}'</a:t>
            </a:r>
            <a:r>
              <a:rPr lang="en-US" altLang="zh-TW" dirty="0"/>
              <a:t> </a:t>
            </a:r>
            <a:endParaRPr lang="en-US" b="1" dirty="0"/>
          </a:p>
          <a:p>
            <a:pPr>
              <a:spcBef>
                <a:spcPts val="300"/>
              </a:spcBef>
              <a:buNone/>
              <a:defRPr/>
            </a:pPr>
            <a:r>
              <a:rPr lang="en-US" altLang="zh-TW" dirty="0"/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646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File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915400" cy="52578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insert a blank line above every line which matches "</a:t>
            </a:r>
            <a:r>
              <a:rPr lang="en-US" dirty="0" err="1">
                <a:solidFill>
                  <a:schemeClr val="accent6"/>
                </a:solidFill>
              </a:rPr>
              <a:t>regex</a:t>
            </a:r>
            <a:r>
              <a:rPr lang="en-US" dirty="0">
                <a:solidFill>
                  <a:schemeClr val="accent6"/>
                </a:solidFill>
              </a:rPr>
              <a:t>": 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'/regex/{</a:t>
            </a:r>
            <a:r>
              <a:rPr lang="en-US" b="1" dirty="0" err="1"/>
              <a:t>x;p;x</a:t>
            </a:r>
            <a:r>
              <a:rPr lang="en-US" b="1" dirty="0">
                <a:solidFill>
                  <a:srgbClr val="00FF00"/>
                </a:solidFill>
              </a:rPr>
              <a:t>;</a:t>
            </a:r>
            <a:r>
              <a:rPr lang="en-US" b="1" dirty="0">
                <a:solidFill>
                  <a:srgbClr val="CC00FF"/>
                </a:solidFill>
              </a:rPr>
              <a:t>}</a:t>
            </a:r>
            <a:r>
              <a:rPr lang="en-US" b="1" dirty="0"/>
              <a:t>'</a:t>
            </a:r>
            <a:r>
              <a:rPr lang="en-US" altLang="zh-TW" sz="2800" dirty="0">
                <a:solidFill>
                  <a:srgbClr val="FF6699"/>
                </a:solidFill>
                <a:latin typeface="Arial Narrow" panose="020B0606020202030204" pitchFamily="34" charset="0"/>
              </a:rPr>
              <a:t>←standard </a:t>
            </a:r>
            <a:r>
              <a:rPr lang="en-US" altLang="zh-TW" sz="2800" dirty="0" err="1">
                <a:solidFill>
                  <a:srgbClr val="FF6699"/>
                </a:solidFill>
                <a:latin typeface="Arial Narrow" panose="020B0606020202030204" pitchFamily="34" charset="0"/>
              </a:rPr>
              <a:t>sed</a:t>
            </a:r>
            <a:r>
              <a:rPr lang="en-US" altLang="zh-TW" sz="2800" dirty="0">
                <a:solidFill>
                  <a:srgbClr val="FF6699"/>
                </a:solidFill>
                <a:latin typeface="Arial Narrow" panose="020B0606020202030204" pitchFamily="34" charset="0"/>
              </a:rPr>
              <a:t> needs 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“</a:t>
            </a:r>
            <a:r>
              <a:rPr lang="en-US" altLang="zh-TW" sz="2800" b="1" spc="-50" dirty="0">
                <a:solidFill>
                  <a:srgbClr val="00FF00"/>
                </a:solidFill>
                <a:latin typeface="Arial Narrow" panose="020B0606020202030204" pitchFamily="34" charset="0"/>
              </a:rPr>
              <a:t>;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” B4 “</a:t>
            </a:r>
            <a:r>
              <a:rPr lang="en-US" altLang="zh-TW" sz="2800" b="1" spc="-50" dirty="0">
                <a:solidFill>
                  <a:srgbClr val="CC00FF"/>
                </a:solidFill>
                <a:latin typeface="Arial Narrow" panose="020B0606020202030204" pitchFamily="34" charset="0"/>
              </a:rPr>
              <a:t>}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”</a:t>
            </a:r>
            <a:r>
              <a:rPr lang="en-US" altLang="zh-TW" dirty="0"/>
              <a:t> </a:t>
            </a:r>
            <a:endParaRPr lang="en-US" b="1" dirty="0"/>
          </a:p>
          <a:p>
            <a:pPr>
              <a:spcBef>
                <a:spcPts val="0"/>
              </a:spcBef>
              <a:buNone/>
              <a:defRPr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's/.*regex/\n&amp;/'</a:t>
            </a:r>
            <a:r>
              <a:rPr lang="en-US" altLang="zh-TW" sz="2800" dirty="0">
                <a:solidFill>
                  <a:srgbClr val="FF6699"/>
                </a:solidFill>
                <a:latin typeface="Arial Narrow" panose="020B0606020202030204" pitchFamily="34" charset="0"/>
              </a:rPr>
              <a:t>←1 character shorter, if</a:t>
            </a:r>
            <a:r>
              <a:rPr lang="en-US" altLang="zh-TW" sz="2400" dirty="0">
                <a:solidFill>
                  <a:srgbClr val="FF6699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“;”</a:t>
            </a:r>
            <a:r>
              <a:rPr lang="en-US" altLang="zh-TW" sz="24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B4</a:t>
            </a:r>
            <a:r>
              <a:rPr lang="en-US" altLang="zh-TW" sz="24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“}”</a:t>
            </a:r>
            <a:endParaRPr lang="en-US" b="1" spc="-50" dirty="0">
              <a:solidFill>
                <a:srgbClr val="FF6699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insert a blank line below every line which matches "</a:t>
            </a:r>
            <a:r>
              <a:rPr lang="en-US" dirty="0" err="1">
                <a:solidFill>
                  <a:schemeClr val="accent6"/>
                </a:solidFill>
              </a:rPr>
              <a:t>regex</a:t>
            </a:r>
            <a:r>
              <a:rPr lang="en-US" dirty="0">
                <a:solidFill>
                  <a:schemeClr val="accent6"/>
                </a:solidFill>
              </a:rPr>
              <a:t>":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</a:t>
            </a:r>
            <a:r>
              <a:rPr lang="en-US" b="1" dirty="0" err="1"/>
              <a:t>regex</a:t>
            </a:r>
            <a:r>
              <a:rPr lang="en-US" b="1" dirty="0"/>
              <a:t>/G'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insert a blank line above and below every line which matches "</a:t>
            </a:r>
            <a:r>
              <a:rPr lang="en-US" dirty="0" err="1">
                <a:solidFill>
                  <a:schemeClr val="accent6"/>
                </a:solidFill>
              </a:rPr>
              <a:t>regex</a:t>
            </a:r>
            <a:r>
              <a:rPr lang="en-US" dirty="0">
                <a:solidFill>
                  <a:schemeClr val="accent6"/>
                </a:solidFill>
              </a:rPr>
              <a:t>": 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</a:t>
            </a:r>
            <a:r>
              <a:rPr lang="en-US" b="1" dirty="0" err="1"/>
              <a:t>regex</a:t>
            </a:r>
            <a:r>
              <a:rPr lang="en-US" b="1" dirty="0"/>
              <a:t>/{</a:t>
            </a:r>
            <a:r>
              <a:rPr lang="en-US" b="1" dirty="0" err="1"/>
              <a:t>x;p;x;G</a:t>
            </a:r>
            <a:r>
              <a:rPr lang="en-US" b="1" dirty="0"/>
              <a:t>;}'</a:t>
            </a:r>
          </a:p>
        </p:txBody>
      </p:sp>
    </p:spTree>
    <p:extLst>
      <p:ext uri="{BB962C8B-B14F-4D97-AF65-F5344CB8AC3E}">
        <p14:creationId xmlns:p14="http://schemas.microsoft.com/office/powerpoint/2010/main" val="293686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2000"/>
            <a:ext cx="8763000" cy="525780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number each line of a file </a:t>
            </a:r>
            <a:r>
              <a:rPr lang="en-US" dirty="0"/>
              <a:t>(like </a:t>
            </a:r>
            <a:r>
              <a:rPr lang="en-US" dirty="0" err="1"/>
              <a:t>grep</a:t>
            </a:r>
            <a:r>
              <a:rPr lang="en-US" dirty="0"/>
              <a:t> -n "^"): 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= filename | </a:t>
            </a:r>
            <a:r>
              <a:rPr lang="en-US" b="1" dirty="0" err="1"/>
              <a:t>sed</a:t>
            </a:r>
            <a:r>
              <a:rPr lang="en-US" b="1" dirty="0"/>
              <a:t> 'N;s/\n/:/' </a:t>
            </a:r>
            <a:br>
              <a:rPr lang="en-US" b="1" dirty="0"/>
            </a:br>
            <a:endParaRPr lang="en-US" sz="2400" b="1" dirty="0"/>
          </a:p>
          <a:p>
            <a:pPr>
              <a:spcBef>
                <a:spcPts val="6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number each line of a file </a:t>
            </a:r>
            <a:r>
              <a:rPr lang="en-US" dirty="0"/>
              <a:t>(like cat -n): 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= filename |  </a:t>
            </a:r>
            <a:r>
              <a:rPr lang="en-US" b="1" dirty="0" err="1"/>
              <a:t>sed</a:t>
            </a:r>
            <a:r>
              <a:rPr lang="en-US" b="1" dirty="0"/>
              <a:t> \</a:t>
            </a:r>
            <a:br>
              <a:rPr lang="en-US" b="1" dirty="0"/>
            </a:br>
            <a:r>
              <a:rPr lang="zh-TW" altLang="en-US" b="1" dirty="0"/>
              <a:t>    </a:t>
            </a:r>
            <a:r>
              <a:rPr lang="en-US" b="1" dirty="0"/>
              <a:t>'N;s/^/</a:t>
            </a:r>
            <a:r>
              <a:rPr lang="en-US" sz="2400" b="1" dirty="0">
                <a:latin typeface="Consolas" panose="020B0609020204030204" pitchFamily="49" charset="0"/>
              </a:rPr>
              <a:t>     </a:t>
            </a:r>
            <a:r>
              <a:rPr lang="en-US" b="1" dirty="0"/>
              <a:t>/;s/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b="1" dirty="0"/>
              <a:t>*\(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b="1" dirty="0"/>
              <a:t>\{6\}\)\n/\1\t/'</a:t>
            </a:r>
            <a:r>
              <a:rPr lang="en-US" altLang="zh-TW" sz="2800" dirty="0">
                <a:solidFill>
                  <a:srgbClr val="FF6699"/>
                </a:solidFill>
                <a:latin typeface="Arial Narrow" panose="020B0606020202030204" pitchFamily="34" charset="0"/>
              </a:rPr>
              <a:t>←website</a:t>
            </a:r>
            <a:endParaRPr lang="en-US" dirty="0">
              <a:solidFill>
                <a:srgbClr val="FF6699"/>
              </a:solidFill>
              <a:latin typeface="Arial Narrow" panose="020B0606020202030204" pitchFamily="34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zh-TW" altLang="en-US" dirty="0"/>
              <a:t> </a:t>
            </a:r>
            <a:r>
              <a:rPr lang="pt-BR" altLang="zh-TW" sz="2800" dirty="0"/>
              <a:t>or:</a:t>
            </a:r>
            <a:r>
              <a:rPr lang="pt-BR" altLang="zh-TW" sz="2400" b="1" dirty="0"/>
              <a:t>   </a:t>
            </a:r>
            <a:r>
              <a:rPr lang="pt-BR" altLang="zh-TW" b="1" dirty="0"/>
              <a:t>'N;</a:t>
            </a:r>
            <a:r>
              <a:rPr lang="en-US" altLang="zh-TW" b="1" dirty="0">
                <a:solidFill>
                  <a:srgbClr val="000000"/>
                </a:solidFill>
              </a:rPr>
              <a:t>s/^/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b="1" dirty="0">
                <a:solidFill>
                  <a:srgbClr val="000000"/>
                </a:solidFill>
              </a:rPr>
              <a:t>/;s/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000000"/>
                </a:solidFill>
              </a:rPr>
              <a:t>*\(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......</a:t>
            </a:r>
            <a:r>
              <a:rPr lang="en-US" altLang="zh-TW" b="1" dirty="0">
                <a:solidFill>
                  <a:srgbClr val="000000"/>
                </a:solidFill>
              </a:rPr>
              <a:t>\)\n/\1\t/</a:t>
            </a:r>
            <a:r>
              <a:rPr lang="en-US" b="1" spc="-200" dirty="0"/>
              <a:t>'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←we</a:t>
            </a:r>
            <a:r>
              <a:rPr lang="en-US" altLang="zh-TW" sz="2800" spc="-300" dirty="0">
                <a:solidFill>
                  <a:srgbClr val="FF6699"/>
                </a:solidFill>
                <a:latin typeface="Arial Narrow" panose="020B0606020202030204" pitchFamily="34" charset="0"/>
              </a:rPr>
              <a:t>b</a:t>
            </a:r>
            <a:r>
              <a:rPr lang="en-US" altLang="zh-TW" sz="2800" dirty="0">
                <a:solidFill>
                  <a:srgbClr val="FF6699"/>
                </a:solidFill>
                <a:latin typeface="Arial Narrow" panose="020B0606020202030204" pitchFamily="34" charset="0"/>
              </a:rPr>
              <a:t>, t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w</a:t>
            </a:r>
            <a:r>
              <a:rPr lang="en-US" altLang="zh-TW" sz="2800" dirty="0">
                <a:solidFill>
                  <a:srgbClr val="FF6699"/>
                </a:solidFill>
                <a:latin typeface="Arial Narrow" panose="020B0606020202030204" pitchFamily="34" charset="0"/>
              </a:rPr>
              <a:t>eaked</a:t>
            </a:r>
            <a:endParaRPr lang="en-US" altLang="zh-TW" b="1" dirty="0">
              <a:solidFill>
                <a:srgbClr val="FF6699"/>
              </a:solidFill>
            </a:endParaRP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zh-TW" altLang="en-US" dirty="0"/>
              <a:t> </a:t>
            </a:r>
            <a:r>
              <a:rPr lang="pt-BR" altLang="zh-TW" sz="2800" dirty="0"/>
              <a:t>or:</a:t>
            </a:r>
            <a:r>
              <a:rPr lang="pt-BR" altLang="zh-TW" sz="2400" b="1" dirty="0"/>
              <a:t>   </a:t>
            </a:r>
            <a:r>
              <a:rPr lang="pt-BR" b="1" dirty="0"/>
              <a:t>'N;:L;s/^/</a:t>
            </a:r>
            <a:r>
              <a:rPr lang="pt-BR" sz="2400" b="1" dirty="0">
                <a:latin typeface="Consolas" panose="020B0609020204030204" pitchFamily="49" charset="0"/>
              </a:rPr>
              <a:t> </a:t>
            </a:r>
            <a:r>
              <a:rPr lang="pt-BR" b="1" dirty="0"/>
              <a:t>/;/</a:t>
            </a:r>
            <a:r>
              <a:rPr lang="en-US" altLang="zh-TW" sz="2400" b="1" dirty="0">
                <a:latin typeface="Consolas" panose="020B0609020204030204" pitchFamily="49" charset="0"/>
              </a:rPr>
              <a:t>......</a:t>
            </a:r>
            <a:r>
              <a:rPr lang="pt-BR" b="1" dirty="0"/>
              <a:t>\n/\!bL;s/\n/\t/'</a:t>
            </a:r>
            <a:r>
              <a:rPr lang="en-US" altLang="zh-TW" sz="2800" dirty="0">
                <a:solidFill>
                  <a:srgbClr val="FF6699"/>
                </a:solidFill>
                <a:latin typeface="Arial Narrow" panose="020B0606020202030204" pitchFamily="34" charset="0"/>
              </a:rPr>
              <a:t>←adds 1 by 1 </a:t>
            </a:r>
            <a:endParaRPr lang="pt-BR" b="1" dirty="0">
              <a:solidFill>
                <a:srgbClr val="FF6699"/>
              </a:solidFill>
            </a:endParaRP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pt-BR" altLang="zh-TW" b="1" dirty="0"/>
              <a:t> </a:t>
            </a:r>
            <a:r>
              <a:rPr lang="pt-BR" altLang="zh-TW" sz="2800" dirty="0"/>
              <a:t>or:</a:t>
            </a:r>
            <a:r>
              <a:rPr lang="pt-BR" altLang="zh-TW" sz="2400" b="1" dirty="0"/>
              <a:t>   </a:t>
            </a:r>
            <a:r>
              <a:rPr lang="pt-BR" altLang="zh-TW" b="1" dirty="0"/>
              <a:t>'N;:L;s/^</a:t>
            </a:r>
            <a:r>
              <a:rPr lang="en-US" altLang="zh-TW" sz="2400" b="1" dirty="0">
                <a:latin typeface="Consolas" panose="020B0609020204030204" pitchFamily="49" charset="0"/>
              </a:rPr>
              <a:t>.</a:t>
            </a:r>
            <a:r>
              <a:rPr lang="pt-BR" altLang="zh-TW" b="1" dirty="0"/>
              <a:t>\{,5\}\n/</a:t>
            </a:r>
            <a:r>
              <a:rPr lang="pt-BR" altLang="zh-TW" sz="2400" b="1" dirty="0">
                <a:latin typeface="Consolas" panose="020B0609020204030204" pitchFamily="49" charset="0"/>
              </a:rPr>
              <a:t> </a:t>
            </a:r>
            <a:r>
              <a:rPr lang="pt-BR" altLang="zh-TW" b="1" dirty="0"/>
              <a:t>&amp;/;tL;s/\n/\t/'</a:t>
            </a:r>
            <a:r>
              <a:rPr lang="en-US" altLang="zh-TW" sz="2800" dirty="0">
                <a:solidFill>
                  <a:srgbClr val="FF6699"/>
                </a:solidFill>
                <a:latin typeface="Arial Narrow" panose="020B0606020202030204" pitchFamily="34" charset="0"/>
              </a:rPr>
              <a:t>←shortest way</a:t>
            </a:r>
            <a:endParaRPr lang="pt-BR" b="1" dirty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1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20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number each line of file, but only print numbers if line is not blank: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'/./=' filename | </a:t>
            </a:r>
            <a:r>
              <a:rPr lang="en-US" b="1" dirty="0" err="1"/>
              <a:t>sed</a:t>
            </a:r>
            <a:r>
              <a:rPr lang="en-US" b="1" dirty="0"/>
              <a:t> '/./N;s/\n/ /'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2400" b="1" dirty="0"/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count lines </a:t>
            </a:r>
            <a:r>
              <a:rPr lang="en-US" dirty="0"/>
              <a:t>(like "</a:t>
            </a:r>
            <a:r>
              <a:rPr lang="en-US" dirty="0" err="1"/>
              <a:t>wc</a:t>
            </a:r>
            <a:r>
              <a:rPr lang="en-US" dirty="0"/>
              <a:t> -l"):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-n '$='</a:t>
            </a:r>
          </a:p>
        </p:txBody>
      </p:sp>
    </p:spTree>
    <p:extLst>
      <p:ext uri="{BB962C8B-B14F-4D97-AF65-F5344CB8AC3E}">
        <p14:creationId xmlns:p14="http://schemas.microsoft.com/office/powerpoint/2010/main" val="28010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7|28.4|8.1|32.3|11|21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67.6|5.5|41.8|3.8|11.6|2.6|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1.7|47.2|21.5|6.9|7.7|2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6.2|5.1|0.8|8|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|0.9|1.2|0.3|0.6|0.3|0.4|0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3|0.2|0.3|0.4|0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0.3|0.3|0.3|0.4|0.4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2|2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3|0.4|0.3|0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4|0.3|0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4|3|0.9|6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5|0.3|0.4|0.3|0.3|0.3|0.2|0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|0.2|0.2|0.2|0.2|0.2|0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2|0.2|0.2|0.2|0.2|0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|0.2|0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|0.6|0.3|0.5|0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4|0.3|0.2|0.2|0.3|0.3|0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3|0.3|0.3|0.3|0.3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.6|2|1.8|0.9|0.6|1.6|8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2|0.2|0.2|0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2|0.2|0.2|0.2|0.2|0.3|0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7|9.4|5.6|5.1|4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6.6|27.9|9.7|18.5|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1.3|2.4|6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"/>
</p:tagLst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D:\CISC1480\CISC1480.pot</Template>
  <TotalTime>7108</TotalTime>
  <Words>6708</Words>
  <Application>Microsoft Office PowerPoint</Application>
  <PresentationFormat>On-screen Show (4:3)</PresentationFormat>
  <Paragraphs>536</Paragraphs>
  <Slides>59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新細明體</vt:lpstr>
      <vt:lpstr>Arial</vt:lpstr>
      <vt:lpstr>Arial Narrow</vt:lpstr>
      <vt:lpstr>Consolas</vt:lpstr>
      <vt:lpstr>Lucida Console</vt:lpstr>
      <vt:lpstr>Symbol</vt:lpstr>
      <vt:lpstr>Times New Roman</vt:lpstr>
      <vt:lpstr>Wingdings</vt:lpstr>
      <vt:lpstr>1_Default Design</vt:lpstr>
      <vt:lpstr>sed one-liners Optimizing for Speed</vt:lpstr>
      <vt:lpstr>sed one-liners Optimizing for Speed</vt:lpstr>
      <vt:lpstr>sed one-liners Optimizing for Speed</vt:lpstr>
      <vt:lpstr>Some useful one-line examples</vt:lpstr>
      <vt:lpstr>sed one-liners File Spacing</vt:lpstr>
      <vt:lpstr>sed one-liners File Spacing</vt:lpstr>
      <vt:lpstr>sed one-liners File Spacing</vt:lpstr>
      <vt:lpstr>sed one-liners Numbering</vt:lpstr>
      <vt:lpstr>sed one-liners Numbering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Update the pattern space</vt:lpstr>
      <vt:lpstr>The D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The N</vt:lpstr>
      <vt:lpstr>How sed Works</vt:lpstr>
      <vt:lpstr>sed one-liners Text Substitution</vt:lpstr>
      <vt:lpstr>sed one-liners Text Substitution</vt:lpstr>
      <vt:lpstr>sed one-liners Text Substitution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 sed one-liners Selective Deleting of Lines</vt:lpstr>
      <vt:lpstr> sed one-liners Selective Deleting of Lines</vt:lpstr>
      <vt:lpstr> sed one-liners Selective Deleting of Lines</vt:lpstr>
      <vt:lpstr> sed one-liners Selective Deleting of Lines</vt:lpstr>
      <vt:lpstr> sed one-liners Selective Deleting of Lines</vt:lpstr>
      <vt:lpstr> sed one-liners Selective Deleting of Lines</vt:lpstr>
      <vt:lpstr>From the sed FAQs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Notation</dc:title>
  <dc:creator>Me</dc:creator>
  <cp:lastModifiedBy>Me</cp:lastModifiedBy>
  <cp:revision>437</cp:revision>
  <cp:lastPrinted>1999-10-31T21:08:02Z</cp:lastPrinted>
  <dcterms:created xsi:type="dcterms:W3CDTF">1999-08-07T15:16:11Z</dcterms:created>
  <dcterms:modified xsi:type="dcterms:W3CDTF">2023-05-07T17:15:18Z</dcterms:modified>
</cp:coreProperties>
</file>