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23"/>
  </p:notesMasterIdLst>
  <p:handoutMasterIdLst>
    <p:handoutMasterId r:id="rId124"/>
  </p:handoutMasterIdLst>
  <p:sldIdLst>
    <p:sldId id="1107" r:id="rId3"/>
    <p:sldId id="1108" r:id="rId4"/>
    <p:sldId id="1109" r:id="rId5"/>
    <p:sldId id="1110" r:id="rId6"/>
    <p:sldId id="1111" r:id="rId7"/>
    <p:sldId id="1112" r:id="rId8"/>
    <p:sldId id="1113" r:id="rId9"/>
    <p:sldId id="1114" r:id="rId10"/>
    <p:sldId id="1115" r:id="rId11"/>
    <p:sldId id="1116" r:id="rId12"/>
    <p:sldId id="1117" r:id="rId13"/>
    <p:sldId id="1118" r:id="rId14"/>
    <p:sldId id="1119" r:id="rId15"/>
    <p:sldId id="1120" r:id="rId16"/>
    <p:sldId id="1121" r:id="rId17"/>
    <p:sldId id="1122" r:id="rId18"/>
    <p:sldId id="1123" r:id="rId19"/>
    <p:sldId id="1124" r:id="rId20"/>
    <p:sldId id="1125" r:id="rId21"/>
    <p:sldId id="1126" r:id="rId22"/>
    <p:sldId id="1127" r:id="rId23"/>
    <p:sldId id="1128" r:id="rId24"/>
    <p:sldId id="1129" r:id="rId25"/>
    <p:sldId id="1130" r:id="rId26"/>
    <p:sldId id="1131" r:id="rId27"/>
    <p:sldId id="1132" r:id="rId28"/>
    <p:sldId id="1133" r:id="rId29"/>
    <p:sldId id="1134" r:id="rId30"/>
    <p:sldId id="1135" r:id="rId31"/>
    <p:sldId id="1136" r:id="rId32"/>
    <p:sldId id="1137" r:id="rId33"/>
    <p:sldId id="1138" r:id="rId34"/>
    <p:sldId id="1139" r:id="rId35"/>
    <p:sldId id="1140" r:id="rId36"/>
    <p:sldId id="1141" r:id="rId37"/>
    <p:sldId id="1142" r:id="rId38"/>
    <p:sldId id="1143" r:id="rId39"/>
    <p:sldId id="1144" r:id="rId40"/>
    <p:sldId id="1145" r:id="rId41"/>
    <p:sldId id="1146" r:id="rId42"/>
    <p:sldId id="1147" r:id="rId43"/>
    <p:sldId id="776" r:id="rId44"/>
    <p:sldId id="936" r:id="rId45"/>
    <p:sldId id="930" r:id="rId46"/>
    <p:sldId id="1152" r:id="rId47"/>
    <p:sldId id="1153" r:id="rId48"/>
    <p:sldId id="1156" r:id="rId49"/>
    <p:sldId id="1155" r:id="rId50"/>
    <p:sldId id="1157" r:id="rId51"/>
    <p:sldId id="979" r:id="rId52"/>
    <p:sldId id="980" r:id="rId53"/>
    <p:sldId id="932" r:id="rId54"/>
    <p:sldId id="933" r:id="rId55"/>
    <p:sldId id="1017" r:id="rId56"/>
    <p:sldId id="934" r:id="rId57"/>
    <p:sldId id="1018" r:id="rId58"/>
    <p:sldId id="981" r:id="rId59"/>
    <p:sldId id="982" r:id="rId60"/>
    <p:sldId id="906" r:id="rId61"/>
    <p:sldId id="907" r:id="rId62"/>
    <p:sldId id="908" r:id="rId63"/>
    <p:sldId id="909" r:id="rId64"/>
    <p:sldId id="910" r:id="rId65"/>
    <p:sldId id="913" r:id="rId66"/>
    <p:sldId id="1007" r:id="rId67"/>
    <p:sldId id="916" r:id="rId68"/>
    <p:sldId id="917" r:id="rId69"/>
    <p:sldId id="918" r:id="rId70"/>
    <p:sldId id="1012" r:id="rId71"/>
    <p:sldId id="1014" r:id="rId72"/>
    <p:sldId id="1015" r:id="rId73"/>
    <p:sldId id="922" r:id="rId74"/>
    <p:sldId id="983" r:id="rId75"/>
    <p:sldId id="984" r:id="rId76"/>
    <p:sldId id="853" r:id="rId77"/>
    <p:sldId id="1010" r:id="rId78"/>
    <p:sldId id="856" r:id="rId79"/>
    <p:sldId id="855" r:id="rId80"/>
    <p:sldId id="778" r:id="rId81"/>
    <p:sldId id="857" r:id="rId82"/>
    <p:sldId id="985" r:id="rId83"/>
    <p:sldId id="986" r:id="rId84"/>
    <p:sldId id="780" r:id="rId85"/>
    <p:sldId id="781" r:id="rId86"/>
    <p:sldId id="782" r:id="rId87"/>
    <p:sldId id="783" r:id="rId88"/>
    <p:sldId id="1020" r:id="rId89"/>
    <p:sldId id="1023" r:id="rId90"/>
    <p:sldId id="866" r:id="rId91"/>
    <p:sldId id="752" r:id="rId92"/>
    <p:sldId id="733" r:id="rId93"/>
    <p:sldId id="734" r:id="rId94"/>
    <p:sldId id="735" r:id="rId95"/>
    <p:sldId id="736" r:id="rId96"/>
    <p:sldId id="737" r:id="rId97"/>
    <p:sldId id="738" r:id="rId98"/>
    <p:sldId id="739" r:id="rId99"/>
    <p:sldId id="740" r:id="rId100"/>
    <p:sldId id="741" r:id="rId101"/>
    <p:sldId id="742" r:id="rId102"/>
    <p:sldId id="743" r:id="rId103"/>
    <p:sldId id="744" r:id="rId104"/>
    <p:sldId id="745" r:id="rId105"/>
    <p:sldId id="746" r:id="rId106"/>
    <p:sldId id="747" r:id="rId107"/>
    <p:sldId id="865" r:id="rId108"/>
    <p:sldId id="801" r:id="rId109"/>
    <p:sldId id="802" r:id="rId110"/>
    <p:sldId id="803" r:id="rId111"/>
    <p:sldId id="804" r:id="rId112"/>
    <p:sldId id="805" r:id="rId113"/>
    <p:sldId id="806" r:id="rId114"/>
    <p:sldId id="807" r:id="rId115"/>
    <p:sldId id="808" r:id="rId116"/>
    <p:sldId id="879" r:id="rId117"/>
    <p:sldId id="1008" r:id="rId118"/>
    <p:sldId id="1158" r:id="rId119"/>
    <p:sldId id="1160" r:id="rId120"/>
    <p:sldId id="1159" r:id="rId121"/>
    <p:sldId id="1161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00F"/>
    <a:srgbClr val="FFFFFF"/>
    <a:srgbClr val="EE6E6E"/>
    <a:srgbClr val="DDDDDD"/>
    <a:srgbClr val="DF6060"/>
    <a:srgbClr val="C0C0C0"/>
    <a:srgbClr val="D97373"/>
    <a:srgbClr val="CA6464"/>
    <a:srgbClr val="7F7F7F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83476" autoAdjust="0"/>
  </p:normalViewPr>
  <p:slideViewPr>
    <p:cSldViewPr>
      <p:cViewPr>
        <p:scale>
          <a:sx n="89" d="100"/>
          <a:sy n="89" d="100"/>
        </p:scale>
        <p:origin x="-396" y="-1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以分號將兩個指令切開</a:t>
            </a:r>
            <a:r>
              <a:rPr lang="en-US" altLang="zh-TW" dirty="0"/>
              <a:t>(;),</a:t>
            </a:r>
            <a:r>
              <a:rPr lang="zh-TW" altLang="en-US" dirty="0"/>
              <a:t>表示單純照順序執行這兩道指令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96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因為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成功執行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故其後面的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的東西皆不會被執行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因為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執行失敗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故其後面的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的東西被執行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073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ˊ中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明明已經有改變當前目錄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但在跳出括號後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仍回復到原本的目錄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62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在我們執行</a:t>
            </a:r>
            <a:r>
              <a:rPr lang="en-US" altLang="zh-TW" dirty="0"/>
              <a:t>script</a:t>
            </a:r>
            <a:r>
              <a:rPr lang="zh-TW" altLang="en-US" dirty="0"/>
              <a:t>的情況下</a:t>
            </a:r>
            <a:r>
              <a:rPr lang="en-US" altLang="zh-TW" dirty="0"/>
              <a:t>,</a:t>
            </a:r>
            <a:r>
              <a:rPr lang="zh-TW" altLang="en-US" dirty="0"/>
              <a:t>就算裡面的指令有改變目錄</a:t>
            </a:r>
            <a:endParaRPr lang="en-US" altLang="zh-TW" dirty="0"/>
          </a:p>
          <a:p>
            <a:pPr eaLnBrk="1" hangingPunct="1"/>
            <a:r>
              <a:rPr lang="zh-TW" altLang="en-US" dirty="0"/>
              <a:t>但在</a:t>
            </a:r>
            <a:r>
              <a:rPr lang="en-US" altLang="zh-TW" dirty="0"/>
              <a:t>script</a:t>
            </a:r>
            <a:r>
              <a:rPr lang="zh-TW" altLang="en-US" dirty="0"/>
              <a:t>執行完後仍會回復到原本的目錄</a:t>
            </a:r>
            <a:endParaRPr lang="en-US" altLang="zh-TW" dirty="0"/>
          </a:p>
          <a:p>
            <a:pPr eaLnBrk="1" hangingPunct="1"/>
            <a:r>
              <a:rPr lang="zh-TW" altLang="en-US" dirty="0"/>
              <a:t>若想保留改變 就須使用</a:t>
            </a:r>
            <a:r>
              <a:rPr lang="en-US" altLang="zh-TW" dirty="0"/>
              <a:t>source</a:t>
            </a:r>
            <a:r>
              <a:rPr lang="zh-TW" altLang="en-US" dirty="0"/>
              <a:t>加在執行的指令之前</a:t>
            </a:r>
          </a:p>
        </p:txBody>
      </p:sp>
    </p:spTree>
    <p:extLst>
      <p:ext uri="{BB962C8B-B14F-4D97-AF65-F5344CB8AC3E}">
        <p14:creationId xmlns:p14="http://schemas.microsoft.com/office/powerpoint/2010/main" val="29786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2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2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2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5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78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刪除在游標前的所有文字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貼上所複製的文字在游標後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將游標移到最前面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將游標移到最後面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刪除當前指令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往前尋找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往反方向尋找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跳到檔案的最前面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最後面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1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-S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保存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Ctr-X, Ctr-C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離開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</a:t>
            </a:r>
            <a:r>
              <a:rPr lang="en-US" altLang="zh-TW" dirty="0"/>
              <a:t>&amp;&amp;</a:t>
            </a:r>
            <a:r>
              <a:rPr lang="zh-TW" altLang="en-US" dirty="0"/>
              <a:t>將兩個指令切開成 指令</a:t>
            </a:r>
            <a:r>
              <a:rPr lang="en-US" altLang="zh-TW" dirty="0"/>
              <a:t>1 &amp;&amp; </a:t>
            </a:r>
            <a:r>
              <a:rPr lang="zh-TW" altLang="en-US" dirty="0"/>
              <a:t>指令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指令</a:t>
            </a:r>
            <a:r>
              <a:rPr lang="en-US" altLang="zh-TW" dirty="0"/>
              <a:t>1</a:t>
            </a:r>
            <a:r>
              <a:rPr lang="zh-TW" altLang="en-US" dirty="0"/>
              <a:t>永遠會執行</a:t>
            </a:r>
            <a:r>
              <a:rPr lang="en-US" altLang="zh-TW" dirty="0"/>
              <a:t>,</a:t>
            </a:r>
            <a:r>
              <a:rPr lang="zh-TW" altLang="en-US" dirty="0"/>
              <a:t>而指令</a:t>
            </a:r>
            <a:r>
              <a:rPr lang="en-US" altLang="zh-TW" dirty="0"/>
              <a:t>2</a:t>
            </a:r>
            <a:r>
              <a:rPr lang="zh-TW" altLang="en-US" dirty="0"/>
              <a:t>只會在指令</a:t>
            </a:r>
            <a:r>
              <a:rPr lang="en-US" altLang="zh-TW" dirty="0"/>
              <a:t>1</a:t>
            </a:r>
            <a:r>
              <a:rPr lang="zh-TW" altLang="en-US" dirty="0"/>
              <a:t>成功時才執行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2432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Arial" pitchFamily="34" charset="0"/>
              </a:rPr>
              <a:t>若我們使用</a:t>
            </a:r>
            <a:r>
              <a:rPr lang="en-US" altLang="zh-TW" dirty="0">
                <a:latin typeface="Arial" pitchFamily="34" charset="0"/>
              </a:rPr>
              <a:t>emacs</a:t>
            </a:r>
            <a:r>
              <a:rPr lang="zh-TW" altLang="en-US" dirty="0">
                <a:latin typeface="Arial" pitchFamily="34" charset="0"/>
              </a:rPr>
              <a:t>會發現他會幫我們保存備份檔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名稱後面會加上</a:t>
            </a:r>
            <a:r>
              <a:rPr lang="en-US" altLang="zh-TW" dirty="0">
                <a:latin typeface="Arial" pitchFamily="34" charset="0"/>
              </a:rPr>
              <a:t>”~”</a:t>
            </a:r>
          </a:p>
          <a:p>
            <a:r>
              <a:rPr lang="zh-TW" altLang="en-US" dirty="0">
                <a:latin typeface="Arial" pitchFamily="34" charset="0"/>
              </a:rPr>
              <a:t>相似地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若</a:t>
            </a:r>
            <a:r>
              <a:rPr lang="en-US" altLang="zh-TW" dirty="0">
                <a:latin typeface="Arial" pitchFamily="34" charset="0"/>
              </a:rPr>
              <a:t>emacs</a:t>
            </a:r>
            <a:r>
              <a:rPr lang="zh-TW" altLang="en-US" dirty="0">
                <a:latin typeface="Arial" pitchFamily="34" charset="0"/>
              </a:rPr>
              <a:t> </a:t>
            </a:r>
            <a:r>
              <a:rPr lang="en-US" altLang="zh-TW" dirty="0">
                <a:latin typeface="Arial" pitchFamily="34" charset="0"/>
              </a:rPr>
              <a:t>crash</a:t>
            </a:r>
            <a:r>
              <a:rPr lang="zh-TW" altLang="en-US" dirty="0">
                <a:latin typeface="Arial" pitchFamily="34" charset="0"/>
              </a:rPr>
              <a:t>掉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則會產生</a:t>
            </a:r>
            <a:r>
              <a:rPr lang="en-US" altLang="zh-TW" dirty="0">
                <a:latin typeface="Arial" pitchFamily="34" charset="0"/>
              </a:rPr>
              <a:t>#</a:t>
            </a:r>
            <a:r>
              <a:rPr lang="zh-TW" altLang="en-US" dirty="0">
                <a:latin typeface="Arial" pitchFamily="34" charset="0"/>
              </a:rPr>
              <a:t>在開頭的檔案</a:t>
            </a:r>
          </a:p>
        </p:txBody>
      </p:sp>
    </p:spTree>
    <p:extLst>
      <p:ext uri="{BB962C8B-B14F-4D97-AF65-F5344CB8AC3E}">
        <p14:creationId xmlns:p14="http://schemas.microsoft.com/office/powerpoint/2010/main" val="316781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sort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Poor Richard" panose="02080502050505020702" pitchFamily="18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</a:t>
            </a:r>
            <a:r>
              <a:rPr kumimoji="1" lang="en-US" altLang="zh-TW" sz="1800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rgksR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Poor Richard" panose="02080502050505020702" pitchFamily="18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排序檔案中的列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uniq</a:t>
            </a: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-c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刪除重複的列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tr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-dc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替代或刪除某字元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expr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從參數計算一個運算式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seq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      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製作一系列的數值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43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-r </a:t>
            </a:r>
            <a:r>
              <a:rPr lang="zh-TW" altLang="en-US" dirty="0"/>
              <a:t>反向排列</a:t>
            </a:r>
            <a:endParaRPr lang="en-US" altLang="zh-TW" dirty="0"/>
          </a:p>
          <a:p>
            <a:r>
              <a:rPr lang="en-US" altLang="zh-TW" dirty="0"/>
              <a:t>-k </a:t>
            </a:r>
            <a:r>
              <a:rPr lang="zh-TW" altLang="en-US" dirty="0"/>
              <a:t>可以根據不同域進行排列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75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-g</a:t>
            </a:r>
            <a:r>
              <a:rPr lang="zh-TW" altLang="en-US" dirty="0"/>
              <a:t>使用數值排列</a:t>
            </a:r>
            <a:r>
              <a:rPr lang="en-US" altLang="zh-TW" dirty="0"/>
              <a:t>(</a:t>
            </a:r>
            <a:r>
              <a:rPr lang="zh-TW" altLang="en-US" dirty="0"/>
              <a:t>否則</a:t>
            </a:r>
            <a:r>
              <a:rPr lang="en-US" altLang="zh-TW" dirty="0"/>
              <a:t>10</a:t>
            </a:r>
            <a:r>
              <a:rPr lang="zh-TW" altLang="en-US" dirty="0"/>
              <a:t>會排在</a:t>
            </a:r>
            <a:r>
              <a:rPr lang="en-US" altLang="zh-TW" dirty="0"/>
              <a:t>2</a:t>
            </a:r>
            <a:r>
              <a:rPr lang="zh-TW" altLang="en-US" dirty="0"/>
              <a:t>前面</a:t>
            </a:r>
            <a:r>
              <a:rPr lang="en-US" altLang="zh-TW" dirty="0"/>
              <a:t>,</a:t>
            </a:r>
            <a:r>
              <a:rPr lang="zh-TW" altLang="en-US" dirty="0"/>
              <a:t>因為</a:t>
            </a:r>
            <a:r>
              <a:rPr lang="en-US" altLang="zh-TW" dirty="0"/>
              <a:t>10</a:t>
            </a:r>
            <a:r>
              <a:rPr lang="zh-TW" altLang="en-US" dirty="0"/>
              <a:t>的開頭為</a:t>
            </a:r>
            <a:r>
              <a:rPr lang="en-US" altLang="zh-TW" dirty="0"/>
              <a:t>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797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如果我們在針對某個域作排列後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有順序相同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要再根據另一個域去分順序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則使用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200" b="0" kern="0" dirty="0" err="1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“sort -k2 | sort –sk3” 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根據第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個域去排序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若有相同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再根據第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個域做排序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b="0" kern="0" dirty="0">
              <a:solidFill>
                <a:srgbClr val="D9737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3608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-R</a:t>
            </a:r>
            <a:r>
              <a:rPr lang="zh-TW" altLang="en-US" dirty="0"/>
              <a:t>用隨機順序做排序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737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9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83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uniq</a:t>
            </a:r>
            <a:r>
              <a:rPr lang="zh-TW" altLang="en-US" dirty="0"/>
              <a:t>會刪除掉重複的</a:t>
            </a:r>
            <a:endParaRPr lang="en-US" altLang="zh-TW" dirty="0"/>
          </a:p>
          <a:p>
            <a:r>
              <a:rPr lang="zh-TW" altLang="en-US" dirty="0"/>
              <a:t>但注意只會刪除該列之前一列與其重複的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84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994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366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uniq</a:t>
            </a:r>
            <a:r>
              <a:rPr lang="zh-TW" altLang="en-US" dirty="0"/>
              <a:t>會刪除掉重複的</a:t>
            </a:r>
            <a:endParaRPr lang="en-US" altLang="zh-TW" dirty="0"/>
          </a:p>
          <a:p>
            <a:r>
              <a:rPr lang="zh-TW" altLang="en-US" dirty="0"/>
              <a:t>但注意只會刪除該列之前一列與其重複的</a:t>
            </a:r>
          </a:p>
          <a:p>
            <a:r>
              <a:rPr lang="zh-TW" altLang="en-US" dirty="0"/>
              <a:t>因為這樣的特性</a:t>
            </a:r>
            <a:r>
              <a:rPr lang="en-US" altLang="zh-TW" dirty="0"/>
              <a:t>,</a:t>
            </a:r>
            <a:r>
              <a:rPr lang="zh-TW" altLang="en-US" dirty="0"/>
              <a:t>我們通常會搭配</a:t>
            </a:r>
            <a:r>
              <a:rPr lang="en-US" altLang="zh-TW" dirty="0"/>
              <a:t>sort</a:t>
            </a:r>
            <a:r>
              <a:rPr lang="zh-TW" altLang="en-US" dirty="0"/>
              <a:t>一起使用</a:t>
            </a:r>
            <a:r>
              <a:rPr lang="en-US" altLang="zh-TW" dirty="0"/>
              <a:t>,</a:t>
            </a:r>
            <a:r>
              <a:rPr lang="zh-TW" altLang="en-US" dirty="0"/>
              <a:t>使相同的排列在一起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344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14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77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如果要使用</a:t>
            </a:r>
            <a:r>
              <a:rPr lang="en-US" altLang="zh-TW" dirty="0"/>
              <a:t>tr</a:t>
            </a:r>
            <a:r>
              <a:rPr lang="zh-TW" altLang="en-US" dirty="0"/>
              <a:t>當取代功能</a:t>
            </a:r>
            <a:r>
              <a:rPr lang="en-US" altLang="zh-TW" dirty="0"/>
              <a:t>,</a:t>
            </a:r>
            <a:r>
              <a:rPr lang="zh-TW" altLang="en-US" dirty="0"/>
              <a:t>則須輸入兩個參數</a:t>
            </a:r>
            <a:endParaRPr lang="en-US" altLang="zh-TW" dirty="0"/>
          </a:p>
          <a:p>
            <a:r>
              <a:rPr lang="zh-TW" altLang="en-US" dirty="0"/>
              <a:t>而第一個參數會被取代成第二個參數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tr “a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z” “A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Z” </a:t>
            </a:r>
            <a:r>
              <a:rPr lang="en-US" altLang="zh-TW" sz="11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  <a:r>
              <a:rPr lang="zh-TW" altLang="en-US" b="1" dirty="0">
                <a:latin typeface="High Tower Text" pitchFamily="18" charset="0"/>
              </a:rPr>
              <a:t>的例子將小寫換成大寫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54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如果要刪除字元</a:t>
            </a:r>
            <a:r>
              <a:rPr lang="en-US" altLang="zh-TW" dirty="0"/>
              <a:t>,</a:t>
            </a:r>
            <a:r>
              <a:rPr lang="zh-TW" altLang="en-US" dirty="0"/>
              <a:t>則加</a:t>
            </a:r>
            <a:r>
              <a:rPr lang="en-US" altLang="zh-TW" dirty="0"/>
              <a:t>-d</a:t>
            </a:r>
            <a:r>
              <a:rPr lang="zh-TW" altLang="en-US" dirty="0"/>
              <a:t>的旗標</a:t>
            </a:r>
            <a:r>
              <a:rPr lang="en-US" altLang="zh-TW" dirty="0"/>
              <a:t>,</a:t>
            </a:r>
            <a:r>
              <a:rPr lang="zh-TW" altLang="en-US" dirty="0"/>
              <a:t>則會刪除皆在後面的參數所指定的字元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sz="1100" b="1" dirty="0"/>
              <a:t>%</a:t>
            </a:r>
            <a:r>
              <a:rPr lang="en-US" altLang="zh-TW" b="1" dirty="0">
                <a:latin typeface="High Tower Text" pitchFamily="18" charset="0"/>
              </a:rPr>
              <a:t> tr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b="1" dirty="0">
                <a:latin typeface="High Tower Text" pitchFamily="18" charset="0"/>
              </a:rPr>
              <a:t> “\n” </a:t>
            </a:r>
            <a:r>
              <a:rPr lang="en-US" altLang="zh-TW" sz="11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11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r>
              <a:rPr lang="zh-TW" altLang="en-US" b="1" dirty="0">
                <a:latin typeface="High Tower Text" pitchFamily="18" charset="0"/>
              </a:rPr>
              <a:t> 刪除換行符號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736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</a:t>
            </a:r>
            <a:r>
              <a:rPr lang="zh-TW" altLang="en-US" dirty="0"/>
              <a:t>刪除字元的功能再搭配</a:t>
            </a:r>
            <a:r>
              <a:rPr lang="en-US" altLang="zh-TW" dirty="0"/>
              <a:t>-c</a:t>
            </a:r>
            <a:r>
              <a:rPr lang="zh-TW" altLang="en-US" dirty="0"/>
              <a:t>的旗標</a:t>
            </a:r>
            <a:r>
              <a:rPr lang="en-US" altLang="zh-TW" dirty="0"/>
              <a:t>,</a:t>
            </a:r>
            <a:r>
              <a:rPr lang="zh-TW" altLang="en-US" dirty="0"/>
              <a:t>則可使用反向刪除的方法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sz="1200" b="1" dirty="0"/>
              <a:t>%</a:t>
            </a:r>
            <a:r>
              <a:rPr lang="en-US" altLang="zh-TW" b="1" dirty="0">
                <a:latin typeface="High Tower Text" pitchFamily="18" charset="0"/>
              </a:rPr>
              <a:t> tr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sz="1200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Times New Roman" pitchFamily="18" charset="0"/>
              </a:rPr>
              <a:t>-</a:t>
            </a:r>
            <a:r>
              <a:rPr lang="en-US" altLang="zh-TW" sz="1200" b="1" dirty="0">
                <a:solidFill>
                  <a:srgbClr val="00B050"/>
                </a:solidFill>
                <a:latin typeface="High Tower Text" pitchFamily="18" charset="0"/>
              </a:rPr>
              <a:t>c</a:t>
            </a:r>
            <a:r>
              <a:rPr lang="en-US" altLang="zh-TW" sz="1200" b="1" dirty="0">
                <a:latin typeface="High Tower Text" pitchFamily="18" charset="0"/>
              </a:rPr>
              <a:t> “a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 err="1">
                <a:latin typeface="High Tower Text" pitchFamily="18" charset="0"/>
              </a:rPr>
              <a:t>zA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>
                <a:latin typeface="High Tower Text" pitchFamily="18" charset="0"/>
              </a:rPr>
              <a:t>Z</a:t>
            </a:r>
            <a:r>
              <a:rPr lang="en-US" altLang="zh-TW" sz="1200" b="1" dirty="0">
                <a:latin typeface="Bookman Old Style" pitchFamily="18" charset="0"/>
              </a:rPr>
              <a:t> </a:t>
            </a:r>
            <a:r>
              <a:rPr lang="en-US" altLang="zh-TW" sz="1200" b="1" dirty="0"/>
              <a:t>\</a:t>
            </a:r>
            <a:r>
              <a:rPr lang="en-US" altLang="zh-TW" sz="1200" b="1" dirty="0">
                <a:latin typeface="High Tower Text" pitchFamily="18" charset="0"/>
              </a:rPr>
              <a:t>n” </a:t>
            </a:r>
            <a:r>
              <a:rPr lang="en-US" altLang="zh-TW" sz="1100" dirty="0"/>
              <a:t>&lt;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100" dirty="0"/>
              <a:t>&gt;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r>
              <a:rPr lang="zh-TW" altLang="en-US" b="1" dirty="0">
                <a:latin typeface="High Tower Text" pitchFamily="18" charset="0"/>
              </a:rPr>
              <a:t> 刪除除了</a:t>
            </a:r>
            <a:r>
              <a:rPr lang="en-US" altLang="zh-TW" sz="1200" b="1" dirty="0">
                <a:latin typeface="High Tower Text" pitchFamily="18" charset="0"/>
              </a:rPr>
              <a:t>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 err="1">
                <a:latin typeface="High Tower Text" pitchFamily="18" charset="0"/>
              </a:rPr>
              <a:t>zA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>
                <a:latin typeface="High Tower Text" pitchFamily="18" charset="0"/>
              </a:rPr>
              <a:t>Z</a:t>
            </a:r>
            <a:r>
              <a:rPr lang="en-US" altLang="zh-TW" sz="1200" b="1" dirty="0">
                <a:latin typeface="Bookman Old Style" pitchFamily="18" charset="0"/>
              </a:rPr>
              <a:t> </a:t>
            </a:r>
            <a:r>
              <a:rPr lang="en-US" altLang="zh-TW" sz="1200" b="1" dirty="0"/>
              <a:t>\</a:t>
            </a:r>
            <a:r>
              <a:rPr lang="en-US" altLang="zh-TW" sz="1200" b="1" dirty="0">
                <a:latin typeface="High Tower Text" pitchFamily="18" charset="0"/>
              </a:rPr>
              <a:t>n</a:t>
            </a:r>
            <a:r>
              <a:rPr lang="zh-TW" altLang="en-US" sz="1200" b="1" dirty="0">
                <a:latin typeface="High Tower Text" pitchFamily="18" charset="0"/>
              </a:rPr>
              <a:t>以外的字元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305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dirty="0">
                <a:solidFill>
                  <a:srgbClr val="000000"/>
                </a:solidFill>
              </a:rPr>
              <a:t>%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dirty="0">
                <a:solidFill>
                  <a:srgbClr val="000000"/>
                </a:solidFill>
              </a:rPr>
              <a:t>&gt;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  <a:r>
              <a:rPr lang="zh-TW" altLang="en-US" sz="1200" dirty="0">
                <a:solidFill>
                  <a:srgbClr val="000000"/>
                </a:solidFill>
                <a:latin typeface="High Tower Text" pitchFamily="18" charset="0"/>
              </a:rPr>
              <a:t>的大小寫問題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000000"/>
                </a:solidFill>
                <a:latin typeface="High Tower Text" pitchFamily="18" charset="0"/>
              </a:rPr>
              <a:t>可以由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 “a</a:t>
            </a:r>
            <a:r>
              <a:rPr lang="en-US" altLang="zh-TW" sz="12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z” “A</a:t>
            </a:r>
            <a:r>
              <a:rPr lang="en-US" altLang="zh-TW" sz="12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Z”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來解決</a:t>
            </a: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519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\,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可讓使用者在輸入指令的時候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,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可以按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Enter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也不會結束當前指令列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658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en-US" altLang="zh-TW" dirty="0"/>
              <a:t>tr</a:t>
            </a:r>
            <a:r>
              <a:rPr lang="zh-TW" altLang="en-US" dirty="0"/>
              <a:t>的參數是</a:t>
            </a:r>
            <a:r>
              <a:rPr lang="en-US" altLang="zh-TW" dirty="0"/>
              <a:t>list</a:t>
            </a:r>
            <a:r>
              <a:rPr lang="zh-TW" altLang="en-US" dirty="0"/>
              <a:t>的格式</a:t>
            </a:r>
            <a:r>
              <a:rPr lang="en-US" altLang="zh-TW" dirty="0"/>
              <a:t>,</a:t>
            </a:r>
            <a:r>
              <a:rPr lang="zh-TW" altLang="en-US" dirty="0"/>
              <a:t>而不是</a:t>
            </a:r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8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因為是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&amp;&amp; D</a:t>
            </a:r>
          </a:p>
          <a:p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&amp;&amp; false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 此時我們知道最終答案為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不會被執行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504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73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6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2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expr</a:t>
            </a:r>
            <a:r>
              <a:rPr lang="zh-TW" altLang="en-US" dirty="0"/>
              <a:t>指令對空格十分敏感</a:t>
            </a:r>
            <a:r>
              <a:rPr lang="en-US" altLang="zh-TW" dirty="0"/>
              <a:t>,</a:t>
            </a:r>
            <a:r>
              <a:rPr lang="zh-TW" altLang="en-US" dirty="0"/>
              <a:t>記得使用空格來分割參數</a:t>
            </a:r>
            <a:endParaRPr lang="en-US" altLang="zh-TW" dirty="0"/>
          </a:p>
          <a:p>
            <a:r>
              <a:rPr lang="zh-TW" altLang="en-US" dirty="0"/>
              <a:t>而*是特殊字元</a:t>
            </a:r>
            <a:r>
              <a:rPr lang="en-US" altLang="zh-TW" dirty="0"/>
              <a:t>,</a:t>
            </a:r>
            <a:r>
              <a:rPr lang="zh-TW" altLang="en-US" dirty="0"/>
              <a:t>需要</a:t>
            </a:r>
            <a:r>
              <a:rPr lang="en-US" altLang="zh-TW" dirty="0"/>
              <a:t>\*</a:t>
            </a:r>
            <a:r>
              <a:rPr lang="zh-TW" altLang="en-US" dirty="0"/>
              <a:t>的用法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60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5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9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seq</a:t>
            </a:r>
            <a:r>
              <a:rPr lang="zh-TW" altLang="en-US" dirty="0"/>
              <a:t>如果只有一個參數</a:t>
            </a:r>
            <a:r>
              <a:rPr lang="en-US" altLang="zh-TW" dirty="0"/>
              <a:t>,</a:t>
            </a:r>
            <a:r>
              <a:rPr lang="zh-TW" altLang="en-US" dirty="0"/>
              <a:t>則意思是從</a:t>
            </a:r>
            <a:r>
              <a:rPr lang="en-US" altLang="zh-TW" dirty="0"/>
              <a:t>1</a:t>
            </a:r>
            <a:r>
              <a:rPr lang="zh-TW" altLang="en-US" dirty="0"/>
              <a:t>數到該參數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seq</a:t>
            </a:r>
            <a:r>
              <a:rPr lang="zh-TW" altLang="en-US" dirty="0"/>
              <a:t>如果有兩個參數</a:t>
            </a:r>
            <a:r>
              <a:rPr lang="en-US" altLang="zh-TW" dirty="0"/>
              <a:t>,</a:t>
            </a:r>
            <a:r>
              <a:rPr lang="zh-TW" altLang="en-US" dirty="0"/>
              <a:t>則意思是從第一個數到第二個參數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seq</a:t>
            </a:r>
            <a:r>
              <a:rPr lang="zh-TW" altLang="en-US" dirty="0"/>
              <a:t>如果有三個參數</a:t>
            </a:r>
            <a:r>
              <a:rPr lang="en-US" altLang="zh-TW" dirty="0"/>
              <a:t>,</a:t>
            </a:r>
            <a:r>
              <a:rPr lang="zh-TW" altLang="en-US" dirty="0"/>
              <a:t>則意思是從第一個數到第二個參數</a:t>
            </a:r>
            <a:r>
              <a:rPr lang="en-US" altLang="zh-TW" dirty="0"/>
              <a:t>,</a:t>
            </a:r>
            <a:r>
              <a:rPr lang="zh-TW" altLang="en-US" dirty="0"/>
              <a:t>間隔為第三個參數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966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5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7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which</a:t>
            </a:r>
            <a:r>
              <a:rPr lang="zh-TW" altLang="en-US" dirty="0"/>
              <a:t>指令指出你在哪裡可以找到可執行的指定指令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043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當我們要執行</a:t>
            </a:r>
            <a:r>
              <a:rPr lang="en-US" altLang="zh-TW" dirty="0">
                <a:latin typeface="Arial" panose="020B0604020202020204" pitchFamily="34" charset="0"/>
              </a:rPr>
              <a:t>scripts</a:t>
            </a:r>
            <a:r>
              <a:rPr lang="zh-TW" altLang="en-US" dirty="0">
                <a:latin typeface="Arial" panose="020B0604020202020204" pitchFamily="34" charset="0"/>
              </a:rPr>
              <a:t>用</a:t>
            </a:r>
            <a:r>
              <a:rPr lang="en-US" altLang="zh-TW" dirty="0">
                <a:latin typeface="Arial" panose="020B0604020202020204" pitchFamily="34" charset="0"/>
              </a:rPr>
              <a:t>./</a:t>
            </a:r>
            <a:r>
              <a:rPr lang="zh-TW" altLang="en-US" dirty="0">
                <a:latin typeface="Arial" panose="020B0604020202020204" pitchFamily="34" charset="0"/>
              </a:rPr>
              <a:t>表示它在當前的目錄</a:t>
            </a: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與上一個例子同理</a:t>
            </a:r>
            <a:endParaRPr lang="en-US" altLang="zh-TW" dirty="0"/>
          </a:p>
          <a:p>
            <a:r>
              <a:rPr lang="zh-TW" altLang="en-US" dirty="0"/>
              <a:t>因為是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&amp;&amp; D</a:t>
            </a:r>
          </a:p>
          <a:p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&amp;&amp; false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 此時我們知道最終答案為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不會被執行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718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但為什麼我們的系統不能自己默認該</a:t>
            </a:r>
            <a:r>
              <a:rPr lang="en-US" altLang="zh-TW" dirty="0">
                <a:latin typeface="Arial" panose="020B0604020202020204" pitchFamily="34" charset="0"/>
              </a:rPr>
              <a:t>scripts</a:t>
            </a:r>
            <a:r>
              <a:rPr lang="zh-TW" altLang="en-US" dirty="0">
                <a:latin typeface="Arial" panose="020B0604020202020204" pitchFamily="34" charset="0"/>
              </a:rPr>
              <a:t>在當前的目錄呢</a:t>
            </a: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UNIX</a:t>
            </a:r>
            <a:r>
              <a:rPr lang="zh-TW" altLang="en-US" dirty="0">
                <a:latin typeface="Arial" panose="020B0604020202020204" pitchFamily="34" charset="0"/>
              </a:rPr>
              <a:t>作業系統有許多系統變數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其中一個就是</a:t>
            </a:r>
            <a:r>
              <a:rPr lang="en-US" altLang="zh-TW" dirty="0">
                <a:latin typeface="Arial" panose="020B0604020202020204" pitchFamily="34" charset="0"/>
              </a:rPr>
              <a:t>$PATH,</a:t>
            </a:r>
            <a:r>
              <a:rPr lang="zh-TW" altLang="en-US" dirty="0">
                <a:latin typeface="Arial" panose="020B0604020202020204" pitchFamily="34" charset="0"/>
              </a:rPr>
              <a:t>其功能為告訴系統去哪裡找可執行的</a:t>
            </a: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所以如果我們在指令列上打</a:t>
            </a:r>
            <a:r>
              <a:rPr lang="en-US" altLang="zh-TW" sz="12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1200" dirty="0">
                <a:latin typeface="Arial Narrow" panose="020B0606020202030204" pitchFamily="34" charset="0"/>
              </a:rPr>
              <a:t>,</a:t>
            </a:r>
            <a:r>
              <a:rPr lang="zh-TW" altLang="en-US" sz="1200" dirty="0">
                <a:latin typeface="Arial Narrow" panose="020B0606020202030204" pitchFamily="34" charset="0"/>
              </a:rPr>
              <a:t>它首先會先尋找投影片中標示的地方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要注意指令放置的順序以避免產生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如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if ((*X==3) &amp;&amp;(X!=NULL)) </a:t>
            </a:r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就會有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bug</a:t>
            </a:r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產生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4304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>
                <a:latin typeface="Arial" panose="020B0604020202020204" pitchFamily="34" charset="0"/>
              </a:rPr>
              <a:t>雖然</a:t>
            </a:r>
            <a:r>
              <a:rPr lang="en-US" altLang="en-US" sz="12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為可執行的檔案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可是</a:t>
            </a:r>
            <a:r>
              <a:rPr lang="en-US" altLang="zh-TW" sz="1200" dirty="0">
                <a:latin typeface="Arial Narrow" panose="020B0606020202030204" pitchFamily="34" charset="0"/>
              </a:rPr>
              <a:t>Cygwin</a:t>
            </a:r>
            <a:r>
              <a:rPr lang="zh-TW" altLang="en-US" sz="1200" dirty="0">
                <a:latin typeface="Arial Narrow" panose="020B0606020202030204" pitchFamily="34" charset="0"/>
              </a:rPr>
              <a:t>並不會到它的目錄下查看</a:t>
            </a:r>
            <a:endParaRPr lang="en-US" altLang="zh-TW" sz="1200" dirty="0">
              <a:latin typeface="Arial Narrow" panose="020B0606020202030204" pitchFamily="34" charset="0"/>
            </a:endParaRPr>
          </a:p>
          <a:p>
            <a:pPr eaLnBrk="1" hangingPunct="1"/>
            <a:r>
              <a:rPr lang="zh-TW" altLang="en-US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而是從</a:t>
            </a:r>
            <a:r>
              <a:rPr lang="en-US" altLang="zh-TW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$PATH</a:t>
            </a:r>
            <a:r>
              <a:rPr lang="zh-TW" altLang="en-US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下的目錄</a:t>
            </a:r>
            <a:endParaRPr lang="en-US" altLang="zh-TW" sz="12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當然你也可以複製</a:t>
            </a:r>
            <a:r>
              <a:rPr lang="en-US" altLang="en-US" sz="12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到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$PATH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項下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可是改變作業系統的目錄是十分不明智的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which</a:t>
            </a:r>
            <a:r>
              <a:rPr lang="zh-TW" altLang="en-US" dirty="0"/>
              <a:t>則可找到在</a:t>
            </a:r>
            <a:r>
              <a:rPr lang="en-US" altLang="zh-TW" dirty="0"/>
              <a:t>$PATH</a:t>
            </a:r>
            <a:r>
              <a:rPr lang="zh-TW" altLang="en-US" dirty="0"/>
              <a:t>中第一個</a:t>
            </a:r>
            <a:r>
              <a:rPr lang="en-US" altLang="zh-TW" dirty="0"/>
              <a:t>match</a:t>
            </a:r>
            <a:r>
              <a:rPr lang="zh-TW" altLang="en-US" dirty="0"/>
              <a:t>到我的指令的路徑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4933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無論何時</a:t>
            </a:r>
            <a:r>
              <a:rPr lang="en-US" altLang="zh-TW" dirty="0"/>
              <a:t>,</a:t>
            </a:r>
            <a:r>
              <a:rPr lang="zh-TW" altLang="en-US" dirty="0"/>
              <a:t>你只要執行指令</a:t>
            </a:r>
            <a:r>
              <a:rPr lang="en-US" altLang="zh-TW" dirty="0"/>
              <a:t>,</a:t>
            </a:r>
            <a:r>
              <a:rPr lang="zh-TW" altLang="en-US" dirty="0"/>
              <a:t>你的</a:t>
            </a:r>
            <a:r>
              <a:rPr lang="en-US" altLang="zh-TW" dirty="0"/>
              <a:t>shell</a:t>
            </a:r>
            <a:r>
              <a:rPr lang="zh-TW" altLang="en-US" dirty="0"/>
              <a:t>就會在</a:t>
            </a:r>
            <a:r>
              <a:rPr lang="en-US" altLang="zh-TW" dirty="0"/>
              <a:t>$PATH</a:t>
            </a:r>
            <a:r>
              <a:rPr lang="zh-TW" altLang="en-US" dirty="0"/>
              <a:t>中找可執行的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1978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Shell</a:t>
            </a:r>
            <a:r>
              <a:rPr lang="zh-TW" altLang="en-US" dirty="0"/>
              <a:t>就是你的指令翻譯員</a:t>
            </a:r>
            <a:r>
              <a:rPr lang="en-US" altLang="zh-TW" dirty="0"/>
              <a:t>,</a:t>
            </a:r>
            <a:r>
              <a:rPr lang="zh-TW" altLang="en-US"/>
              <a:t>決定如何對你的指令做反應</a:t>
            </a:r>
          </a:p>
        </p:txBody>
      </p:sp>
    </p:spTree>
    <p:extLst>
      <p:ext uri="{BB962C8B-B14F-4D97-AF65-F5344CB8AC3E}">
        <p14:creationId xmlns:p14="http://schemas.microsoft.com/office/powerpoint/2010/main" val="25876539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要切換到特定的</a:t>
            </a:r>
            <a:r>
              <a:rPr lang="en-US" altLang="zh-TW" dirty="0"/>
              <a:t>shell,</a:t>
            </a:r>
            <a:r>
              <a:rPr lang="zh-TW" altLang="en-US" dirty="0"/>
              <a:t>只需要打</a:t>
            </a:r>
            <a:r>
              <a:rPr lang="en-US" altLang="zh-TW" dirty="0"/>
              <a:t>shell</a:t>
            </a:r>
            <a:r>
              <a:rPr lang="zh-TW" altLang="en-US" dirty="0"/>
              <a:t>的名字</a:t>
            </a:r>
            <a:r>
              <a:rPr lang="en-US" altLang="zh-TW" dirty="0"/>
              <a:t>(</a:t>
            </a:r>
            <a:r>
              <a:rPr lang="zh-TW" altLang="en-US" dirty="0"/>
              <a:t>表示這些</a:t>
            </a:r>
            <a:r>
              <a:rPr lang="en-US" altLang="zh-TW" dirty="0"/>
              <a:t>shell</a:t>
            </a:r>
            <a:r>
              <a:rPr lang="zh-TW" altLang="en-US" dirty="0"/>
              <a:t>的名字為可執行</a:t>
            </a:r>
            <a:r>
              <a:rPr lang="en-US" altLang="zh-TW" dirty="0"/>
              <a:t>,</a:t>
            </a:r>
            <a:r>
              <a:rPr lang="zh-TW" altLang="en-US" dirty="0"/>
              <a:t>可用</a:t>
            </a:r>
            <a:r>
              <a:rPr lang="en-US" altLang="zh-TW" dirty="0"/>
              <a:t>which</a:t>
            </a:r>
            <a:r>
              <a:rPr lang="zh-TW" altLang="en-US" dirty="0"/>
              <a:t>來查看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3119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89ADE0-71BD-4BF9-8FF1-292A1ABAE7BD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992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2881-0372-499F-A082-777DF039253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當我們仔細看</a:t>
            </a:r>
            <a:r>
              <a:rPr lang="en-US" altLang="zh-TW" sz="1200" dirty="0" err="1"/>
              <a:t>csh</a:t>
            </a:r>
            <a:r>
              <a:rPr lang="zh-TW" altLang="en-US" sz="1200" dirty="0"/>
              <a:t>的詳細內容</a:t>
            </a:r>
            <a:r>
              <a:rPr lang="en-US" altLang="zh-TW" sz="1200" dirty="0"/>
              <a:t>,</a:t>
            </a:r>
            <a:r>
              <a:rPr lang="zh-TW" altLang="en-US" sz="1200" dirty="0"/>
              <a:t>會看到它其實是一個連結</a:t>
            </a:r>
            <a:r>
              <a:rPr lang="en-US" altLang="zh-TW" sz="1200" dirty="0"/>
              <a:t>,</a:t>
            </a:r>
            <a:r>
              <a:rPr lang="zh-TW" altLang="en-US" sz="1200" dirty="0"/>
              <a:t>指向</a:t>
            </a:r>
            <a:r>
              <a:rPr lang="en-US" altLang="zh-TW" sz="1200" dirty="0" err="1"/>
              <a:t>tcsh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81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&amp;&amp;</a:t>
            </a:r>
            <a:r>
              <a:rPr lang="zh-TW" altLang="en-US" dirty="0"/>
              <a:t>在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c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p </a:t>
            </a:r>
            <a:r>
              <a:rPr lang="en-US" altLang="zh-TW" sz="1200" spc="0" baseline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fil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e 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.</a:t>
            </a:r>
            <a:r>
              <a:rPr lang="en-US" altLang="zh-TW" sz="1200" spc="0" baseline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/</a:t>
            </a:r>
            <a:r>
              <a:rPr lang="en-US" altLang="zh-TW" sz="1200" dirty="0" err="1">
                <a:solidFill>
                  <a:srgbClr val="FF0000"/>
                </a:solidFill>
                <a:latin typeface="High Tower Text" pitchFamily="18" charset="0"/>
              </a:rPr>
              <a:t>fcop</a:t>
            </a:r>
            <a:r>
              <a:rPr lang="en-US" altLang="zh-TW" sz="1200" spc="100" dirty="0" err="1">
                <a:solidFill>
                  <a:srgbClr val="FF0000"/>
                </a:solidFill>
                <a:latin typeface="High Tower Text" pitchFamily="18" charset="0"/>
              </a:rPr>
              <a:t>y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1200" spc="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cat </a:t>
            </a:r>
            <a:r>
              <a:rPr lang="en-US" altLang="zh-TW" sz="1200" dirty="0" err="1">
                <a:solidFill>
                  <a:srgbClr val="FF0000"/>
                </a:solidFill>
                <a:latin typeface="High Tower Text" pitchFamily="18" charset="0"/>
              </a:rPr>
              <a:t>fcopy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中的用意就是</a:t>
            </a:r>
            <a:endParaRPr lang="en-US" altLang="zh-TW" sz="12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只有在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file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成功複製後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才可以印出複製出的內容</a:t>
            </a:r>
            <a:endParaRPr lang="en-US" altLang="zh-TW" sz="8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6050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3D7EAD-A817-4BA3-945C-18DF9FCF6DA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然後用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找到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位於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1859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4A4CE-43E8-48A5-A128-65DC787FB24E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097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25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99FAD-BB31-4006-B775-EE7CD805496B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</a:t>
            </a:r>
            <a:r>
              <a:rPr lang="en-US" altLang="zh-TW" sz="1100" b="1" dirty="0">
                <a:solidFill>
                  <a:schemeClr val="bg1"/>
                </a:solidFill>
              </a:rPr>
              <a:t>%</a:t>
            </a:r>
            <a:r>
              <a:rPr lang="en-US" altLang="zh-TW" sz="1200" b="1" dirty="0">
                <a:solidFill>
                  <a:schemeClr val="bg1"/>
                </a:solidFill>
              </a:rPr>
              <a:t> 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實作切換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shell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的方法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而切換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shell,prompt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可能會改變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,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但在投影片中仍以</a:t>
            </a:r>
            <a:r>
              <a:rPr lang="en-US" altLang="zh-TW" sz="1200" dirty="0"/>
              <a:t>%</a:t>
            </a:r>
            <a:r>
              <a:rPr lang="zh-TW" altLang="en-US" sz="1200" dirty="0"/>
              <a:t>呈現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8180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5B3452-EB6A-4C0E-A07C-A6ADFE6C50E1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當我們在</a:t>
            </a:r>
            <a:r>
              <a:rPr lang="en-US" altLang="zh-TW" dirty="0">
                <a:latin typeface="Arial" pitchFamily="34" charset="0"/>
              </a:rPr>
              <a:t>script</a:t>
            </a:r>
            <a:r>
              <a:rPr lang="zh-TW" altLang="en-US" dirty="0">
                <a:latin typeface="Arial" pitchFamily="34" charset="0"/>
              </a:rPr>
              <a:t>的第一行用</a:t>
            </a:r>
            <a:r>
              <a:rPr lang="en-US" altLang="zh-TW" dirty="0"/>
              <a:t>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</a:t>
            </a:r>
            <a:r>
              <a:rPr lang="zh-TW" altLang="en-US" dirty="0"/>
              <a:t>可以選擇</a:t>
            </a:r>
            <a:r>
              <a:rPr lang="en-US" altLang="zh-TW" dirty="0"/>
              <a:t>shell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否則會使用預設的</a:t>
            </a:r>
            <a:r>
              <a:rPr lang="en-US" altLang="zh-TW" dirty="0">
                <a:latin typeface="Arial" pitchFamily="34" charset="0"/>
              </a:rPr>
              <a:t>shell(</a:t>
            </a:r>
            <a:r>
              <a:rPr lang="zh-TW" altLang="en-US" dirty="0">
                <a:latin typeface="Arial" pitchFamily="34" charset="0"/>
              </a:rPr>
              <a:t>通常是</a:t>
            </a:r>
            <a:r>
              <a:rPr lang="en-US" altLang="zh-TW" dirty="0">
                <a:latin typeface="Arial" pitchFamily="34" charset="0"/>
              </a:rPr>
              <a:t>bash)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06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Shell</a:t>
            </a:r>
            <a:r>
              <a:rPr lang="zh-TW" altLang="en-US" dirty="0"/>
              <a:t>就是你的指令翻譯員</a:t>
            </a:r>
            <a:r>
              <a:rPr lang="en-US" altLang="zh-TW" dirty="0"/>
              <a:t>,</a:t>
            </a:r>
            <a:r>
              <a:rPr lang="zh-TW" altLang="en-US" dirty="0"/>
              <a:t>決定如何對你的指令做反應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0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 </a:t>
            </a:r>
            <a:r>
              <a:rPr lang="en-US" altLang="zh-TW" dirty="0"/>
              <a:t>|| </a:t>
            </a:r>
            <a:r>
              <a:rPr lang="zh-TW" altLang="en-US" dirty="0"/>
              <a:t>將兩個指令切開成 指令</a:t>
            </a:r>
            <a:r>
              <a:rPr lang="en-US" altLang="zh-TW" dirty="0"/>
              <a:t>1 || </a:t>
            </a:r>
            <a:r>
              <a:rPr lang="zh-TW" altLang="en-US" dirty="0"/>
              <a:t>指令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指令</a:t>
            </a:r>
            <a:r>
              <a:rPr lang="en-US" altLang="zh-TW" dirty="0"/>
              <a:t>1</a:t>
            </a:r>
            <a:r>
              <a:rPr lang="zh-TW" altLang="en-US" dirty="0"/>
              <a:t>永遠會執行</a:t>
            </a:r>
            <a:r>
              <a:rPr lang="en-US" altLang="zh-TW" dirty="0"/>
              <a:t>,</a:t>
            </a:r>
            <a:r>
              <a:rPr lang="zh-TW" altLang="en-US" dirty="0"/>
              <a:t>而指令</a:t>
            </a:r>
            <a:r>
              <a:rPr lang="en-US" altLang="zh-TW" dirty="0"/>
              <a:t>2</a:t>
            </a:r>
            <a:r>
              <a:rPr lang="zh-TW" altLang="en-US" dirty="0"/>
              <a:t>只會在指令</a:t>
            </a:r>
            <a:r>
              <a:rPr lang="en-US" altLang="zh-TW" dirty="0"/>
              <a:t>1</a:t>
            </a:r>
            <a:r>
              <a:rPr lang="zh-TW" altLang="en-US" dirty="0"/>
              <a:t>失敗時才執行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cp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1100" b="1" dirty="0">
                <a:latin typeface="High Tower Text" pitchFamily="18" charset="0"/>
              </a:rPr>
              <a:t>“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1200" b="1" dirty="0">
                <a:latin typeface="High Tower Text" pitchFamily="18" charset="0"/>
              </a:rPr>
              <a:t>‘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1100" b="1" dirty="0">
                <a:latin typeface="High Tower Text" pitchFamily="18" charset="0"/>
              </a:rPr>
              <a:t>”</a:t>
            </a:r>
            <a:r>
              <a:rPr lang="zh-TW" altLang="en-US" sz="1100" b="1" dirty="0">
                <a:latin typeface="High Tower Text" pitchFamily="18" charset="0"/>
              </a:rPr>
              <a:t>的用意是</a:t>
            </a:r>
            <a:endParaRPr lang="en-US" altLang="zh-TW" sz="1100" b="1" dirty="0"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當你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copy</a:t>
            </a: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失敗時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才會印出後面的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32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eco B &amp;&amp; echo C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與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(echo A || eco B) &amp;&amp; echo C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與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(eco B &amp;&amp; echo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eco B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皆不會被執行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因為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echo A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執行成功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000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3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8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0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8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31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69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92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58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in simple sequential order. Linking commands with semicolons is equivalent to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cd ~/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cd ~/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endParaRPr lang="en-US" altLang="zh-TW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false,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latin typeface="Times New Roman" pitchFamily="18" charset="0"/>
              </a:rPr>
              <a:t>= </a:t>
            </a:r>
            <a:r>
              <a:rPr lang="en-US" altLang="zh-TW" sz="2600" dirty="0">
                <a:latin typeface="Times New Roman" pitchFamily="18" charset="0"/>
              </a:rPr>
              <a:t>true</a:t>
            </a:r>
            <a:r>
              <a:rPr lang="en-US" altLang="zh-TW" sz="2600" b="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</a:t>
            </a:r>
            <a:r>
              <a:rPr lang="en-US" altLang="zh-TW" sz="2600" b="0" dirty="0">
                <a:latin typeface="Times New Roman" pitchFamily="18" charset="0"/>
              </a:rPr>
              <a:t>take that result and &amp;&amp; it with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</a:t>
            </a:r>
            <a:r>
              <a:rPr lang="en-US" altLang="zh-TW" sz="2600" b="0" dirty="0">
                <a:latin typeface="Times New Roman" pitchFamily="18" charset="0"/>
              </a:rPr>
              <a:t>gives </a:t>
            </a:r>
            <a:r>
              <a:rPr lang="en-US" altLang="zh-TW" sz="2600" dirty="0"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275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 then here, then here,</a:t>
            </a:r>
            <a:r>
              <a:rPr lang="en-US" altLang="zh-TW" sz="2400" dirty="0">
                <a:latin typeface="Arial Narrow" panose="020B0606020202030204" pitchFamily="34" charset="0"/>
              </a:rPr>
              <a:t> 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 dirty="0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Having looked in all 8 of those directories, no file was found with the name 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. So, your system concluded that 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 is not a command.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700808"/>
            <a:ext cx="7162800" cy="1219200"/>
          </a:xfrm>
          <a:prstGeom prst="wedgeRoundRectCallout">
            <a:avLst>
              <a:gd name="adj1" fmla="val -18712"/>
              <a:gd name="adj2" fmla="val 2298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The first word that appears on the command line is assumed to be a command (</a:t>
            </a:r>
            <a:r>
              <a:rPr lang="en-US" altLang="zh-TW" sz="2400" dirty="0" err="1">
                <a:latin typeface="Arial Narrow" panose="020B0606020202030204" pitchFamily="34" charset="0"/>
              </a:rPr>
              <a:t>ie</a:t>
            </a:r>
            <a:r>
              <a:rPr lang="en-US" altLang="zh-TW" sz="2400" dirty="0">
                <a:latin typeface="Arial Narrow" panose="020B0606020202030204" pitchFamily="34" charset="0"/>
              </a:rPr>
              <a:t>, an executable). That is why the error message is “Command not found”.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52102"/>
              <a:gd name="adj2" fmla="val 1260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 err="1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8E8E8E"/>
                </a:solidFill>
              </a:rPr>
              <a:t>.</a:t>
            </a:r>
            <a:r>
              <a:rPr lang="en-US" altLang="zh-TW" b="1" dirty="0">
                <a:solidFill>
                  <a:srgbClr val="8E8E8E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170055"/>
              <a:gd name="adj2" fmla="val 186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978547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 dirty="0">
                <a:latin typeface="Arial Narrow" panose="020B0606020202030204" pitchFamily="34" charset="0"/>
              </a:rPr>
              <a:t>this</a:t>
            </a:r>
            <a:r>
              <a:rPr lang="en-US" altLang="zh-TW" sz="2400" dirty="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5132784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After all,</a:t>
            </a:r>
            <a:r>
              <a:rPr lang="zh-TW" altLang="en-US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files in different directories can have the same name. UNIX needs to disambiguate (</a:t>
            </a:r>
            <a:r>
              <a:rPr lang="zh-TW" altLang="en-US" sz="2200" dirty="0">
                <a:latin typeface="Arial Narrow" panose="020B0606020202030204" pitchFamily="34" charset="0"/>
              </a:rPr>
              <a:t>消歧異，從多個可能中指定一個</a:t>
            </a:r>
            <a:r>
              <a:rPr lang="en-US" altLang="zh-TW" sz="2400" dirty="0">
                <a:latin typeface="Arial Narrow" panose="020B0606020202030204" pitchFamily="34" charset="0"/>
              </a:rPr>
              <a:t>) </a:t>
            </a:r>
            <a:r>
              <a:rPr lang="en-US" altLang="zh-TW" sz="2400" u="sng" dirty="0">
                <a:latin typeface="Arial Narrow" panose="020B0606020202030204" pitchFamily="34" charset="0"/>
              </a:rPr>
              <a:t>which </a:t>
            </a:r>
            <a:r>
              <a:rPr lang="en-US" altLang="zh-TW" sz="2400" i="1" u="sng" dirty="0">
                <a:latin typeface="Arial Narrow" panose="020B0606020202030204" pitchFamily="34" charset="0"/>
              </a:rPr>
              <a:t>one</a:t>
            </a:r>
            <a:r>
              <a:rPr lang="en-US" altLang="zh-TW" sz="2400" dirty="0">
                <a:latin typeface="Arial Narrow" panose="020B0606020202030204" pitchFamily="34" charset="0"/>
              </a:rPr>
              <a:t> to 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A: Copy your “</a:t>
            </a:r>
            <a:r>
              <a:rPr lang="en-US" altLang="zh-TW" sz="28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800" dirty="0">
                <a:latin typeface="Arial Narrow" panose="020B0606020202030204" pitchFamily="34" charset="0"/>
              </a:rPr>
              <a:t>” executable over to the /</a:t>
            </a:r>
            <a:r>
              <a:rPr lang="en-US" altLang="zh-TW" sz="2800" dirty="0" err="1">
                <a:latin typeface="Arial Narrow" panose="020B0606020202030204" pitchFamily="34" charset="0"/>
              </a:rPr>
              <a:t>usr</a:t>
            </a:r>
            <a:r>
              <a:rPr lang="en-US" altLang="zh-TW" sz="2800" dirty="0">
                <a:latin typeface="Arial Narrow" panose="020B0606020202030204" pitchFamily="34" charset="0"/>
              </a:rPr>
              <a:t>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89384" y="5486400"/>
            <a:ext cx="4899248" cy="990600"/>
          </a:xfrm>
          <a:prstGeom prst="wedgeRoundRectCallout">
            <a:avLst>
              <a:gd name="adj1" fmla="val 12620"/>
              <a:gd name="adj2" fmla="val -1712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Of course, you would need write permissions on the directory.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4168" y="4876800"/>
            <a:ext cx="3068216" cy="1981200"/>
          </a:xfrm>
          <a:prstGeom prst="wedgeRoundRectCallout">
            <a:avLst>
              <a:gd name="adj1" fmla="val -96033"/>
              <a:gd name="adj2" fmla="val 181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But it is generally unwise to change operating system directories.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dirty="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1978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>
                <a:solidFill>
                  <a:srgbClr val="CC3300"/>
                </a:solidFill>
              </a:rPr>
              <a:t>Q:</a:t>
            </a:r>
            <a:r>
              <a:rPr lang="en-US" altLang="zh-TW" dirty="0"/>
              <a:t> 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CC3300"/>
                </a:solidFill>
              </a:rPr>
              <a:t>A:</a:t>
            </a:r>
            <a:r>
              <a:rPr lang="en-US" altLang="zh-TW" dirty="0"/>
              <a:t> That is the job of “</a:t>
            </a:r>
            <a:r>
              <a:rPr lang="en-US" altLang="zh-TW" sz="4000" dirty="0">
                <a:latin typeface="High Tower Text" panose="02040502050506030303" pitchFamily="18" charset="0"/>
              </a:rPr>
              <a:t>which</a:t>
            </a:r>
            <a:r>
              <a:rPr lang="en-US" altLang="zh-TW" dirty="0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ies where you can 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	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617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A Shell is a </a:t>
            </a:r>
            <a:r>
              <a:rPr lang="en-US" altLang="zh-TW" dirty="0">
                <a:solidFill>
                  <a:srgbClr val="0033CC"/>
                </a:solidFill>
              </a:rPr>
              <a:t>command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interpreter </a:t>
            </a:r>
            <a:r>
              <a:rPr lang="en-US" altLang="zh-TW" dirty="0"/>
              <a:t>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eaLnBrk="1" hangingPunct="1"/>
            <a:r>
              <a:rPr lang="en-US" altLang="zh-TW" dirty="0"/>
              <a:t>A Shell is also a </a:t>
            </a:r>
            <a:r>
              <a:rPr lang="en-US" altLang="zh-TW" dirty="0">
                <a:solidFill>
                  <a:srgbClr val="0033CC"/>
                </a:solidFill>
              </a:rPr>
              <a:t>programming language</a:t>
            </a:r>
            <a:r>
              <a:rPr lang="en-US" altLang="zh-TW" dirty="0"/>
              <a:t> with variables, looping operations, conditional execution, and file read/write.</a:t>
            </a:r>
            <a:endParaRPr lang="en-US" altLang="zh-TW" sz="1800" dirty="0"/>
          </a:p>
          <a:p>
            <a:pPr marL="688975" indent="-344488"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shell commands are run from inside a file, that file is called a “</a:t>
            </a:r>
            <a:r>
              <a:rPr lang="en-US" altLang="zh-TW" dirty="0">
                <a:solidFill>
                  <a:srgbClr val="0033CC"/>
                </a:solidFill>
              </a:rPr>
              <a:t>script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Popular Shells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302370"/>
            <a:ext cx="7848600" cy="3505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	  Bourne Shell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ksh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	  </a:t>
            </a: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Korn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Shell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csh,tcsh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  C Shell (what we will use)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bash 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	  Bourne-Again Shell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zsh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	  Z shell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348610"/>
            <a:ext cx="8915400" cy="1371600"/>
          </a:xfrm>
          <a:prstGeom prst="wedgeRoundRectCallout">
            <a:avLst>
              <a:gd name="adj1" fmla="val -33439"/>
              <a:gd name="adj2" fmla="val -1693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To change to a specific shell, you just type the name of that shell.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What does that mean? It means that these names must be executables.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Where are these executables? Let’s use "which" to find out…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This is where the bash shell’s executable can be found.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But, when I installed my Cygwin, I did not choose to install the korn shell.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Here is the executable for C-shell. (If your system does not show either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or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, then you need to install one of them, in order to do later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homeworks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).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Q:Why will you only need just one of them?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A: Because this class will focus on csh – but </a:t>
            </a:r>
            <a:b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  tcsh is backwards compatible with csh </a:t>
            </a:r>
            <a:b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  scripts. 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Once 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 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C++ enforces this rule, so you </a:t>
            </a:r>
            <a:r>
              <a:rPr lang="en-US" altLang="zh-TW" sz="2600" i="1" u="sng" dirty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Let us look more closely at this csh file.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Why, look! It is tiny!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How can a shell executable be just 4 bytes?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And here is what it links to…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And here is where tcsh is.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The tcsh executable is not small.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52736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Bourne</a:t>
            </a:r>
            <a:r>
              <a:rPr lang="en-US" altLang="zh-TW" sz="3200" dirty="0"/>
              <a:t> (Standard Shell): </a:t>
            </a:r>
            <a:r>
              <a:rPr lang="en-US" altLang="zh-TW" sz="3200" dirty="0" err="1"/>
              <a:t>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ksh</a:t>
            </a:r>
            <a:r>
              <a:rPr lang="en-US" altLang="zh-TW" sz="3200" dirty="0"/>
              <a:t>, bash, </a:t>
            </a:r>
            <a:r>
              <a:rPr lang="en-US" altLang="zh-TW" sz="3200" dirty="0" err="1"/>
              <a:t>zsh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faster.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a more consistent behavior. 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C shell</a:t>
            </a:r>
            <a:r>
              <a:rPr lang="en-US" altLang="zh-TW" sz="3200" dirty="0"/>
              <a:t>: </a:t>
            </a:r>
            <a:r>
              <a:rPr lang="en-US" altLang="zh-TW" sz="3200" dirty="0" err="1"/>
              <a:t>csh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tcsh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easier to learn at first.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features that make it good for working at the command prompt.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But, as you get more advanced, you begin to encounter weird features.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Flavors of Unix Shells</a:t>
            </a:r>
            <a:endParaRPr kumimoji="1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BDA0-3367-403E-B71E-A5924E314BBF}" type="slidenum">
              <a: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Let us change to the tcsh shell.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29208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 final point: Be aware that scripts do not default to the same shell as you are using at the command-line. 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So, if you want a script to use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, you need to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indicate that at the top of the script…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When you type that last line, your prompt probably changes. (Mine did, but I’m not showing it here, because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I always use the “%” prompt in these slides.)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6" grpId="0" animBg="1"/>
      <p:bldP spid="6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836712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08720"/>
            <a:ext cx="8812088" cy="5194251"/>
          </a:xfrm>
        </p:spPr>
        <p:txBody>
          <a:bodyPr/>
          <a:lstStyle/>
          <a:p>
            <a:r>
              <a:rPr lang="en-US" altLang="zh-TW" dirty="0"/>
              <a:t>Usually, the “#” symbol is a comment, but…</a:t>
            </a:r>
          </a:p>
          <a:p>
            <a:r>
              <a:rPr lang="en-US" altLang="zh-TW" dirty="0"/>
              <a:t>Put the special characters 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 on the first line of a script to choose the shell.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the first two characters of the script.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</a:rPr>
              <a:t>% cat </a:t>
            </a:r>
            <a:r>
              <a:rPr lang="en-US" altLang="zh-TW" sz="2400" b="1" dirty="0" err="1">
                <a:solidFill>
                  <a:srgbClr val="FF0000"/>
                </a:solidFill>
              </a:rPr>
              <a:t>commentedscript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#!/</a:t>
            </a:r>
            <a:r>
              <a:rPr lang="en-US" altLang="zh-TW" sz="2400" b="1" dirty="0" err="1">
                <a:solidFill>
                  <a:srgbClr val="FF0000"/>
                </a:solidFill>
              </a:rPr>
              <a:t>usr</a:t>
            </a:r>
            <a:r>
              <a:rPr lang="en-US" altLang="zh-TW" sz="2400" b="1" dirty="0">
                <a:solidFill>
                  <a:srgbClr val="FF0000"/>
                </a:solidFill>
              </a:rPr>
              <a:t>/bin/</a:t>
            </a:r>
            <a:r>
              <a:rPr lang="en-US" altLang="zh-TW" sz="2400" b="1" dirty="0" err="1">
                <a:solidFill>
                  <a:srgbClr val="FF0000"/>
                </a:solidFill>
              </a:rPr>
              <a:t>tcsh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 This line won’t run since it is commented out.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 Even with the #!, it is still a comment.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…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813" y="0"/>
            <a:ext cx="8764587" cy="6858000"/>
            <a:chOff x="150813" y="0"/>
            <a:chExt cx="8764587" cy="68580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50813" y="762000"/>
              <a:ext cx="8764587" cy="60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n-cs"/>
                </a:rPr>
                <a:t>which</a:t>
              </a: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n-cs"/>
                </a:rPr>
                <a:t> </a:t>
              </a: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identifies where you can find the</a:t>
              </a:r>
              <a:b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</a:b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		executable for the given command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charset="0"/>
                <a:ea typeface="新細明體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Every UNIX command has an executable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Usually, these executables are stored in </a:t>
              </a:r>
              <a:r>
                <a:rPr kumimoji="1" lang="en-US" altLang="zh-TW" sz="3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either 	/</a:t>
              </a:r>
              <a:r>
                <a:rPr kumimoji="1" lang="en-US" altLang="zh-TW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usr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/bin  or  /bin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Whenever you run a command, your </a:t>
              </a:r>
              <a:r>
                <a:rPr kumimoji="1" lang="en-US" altLang="zh-TW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shell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 will look everywhere in your </a:t>
              </a:r>
              <a:r>
                <a:rPr kumimoji="1" lang="en-US" altLang="zh-TW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path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 for the executable.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</a:t>
              </a:r>
              <a:r>
                <a:rPr kumimoji="1" lang="en-US" altLang="zh-TW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usr</a:t>
              </a: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/bin  or  /bin  are always going to be in you path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0"/>
              <a:ext cx="8229600" cy="90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66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j-cs"/>
                </a:rPr>
                <a:t>which</a:t>
              </a:r>
              <a:endParaRPr kumimoji="1" lang="en-US" altLang="zh-TW" sz="5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j-cs"/>
              </a:endParaRPr>
            </a:p>
          </p:txBody>
        </p:sp>
      </p:grp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Engravers MT" pitchFamily="18" charset="0"/>
                <a:ea typeface="新細明體" charset="-120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EE92E-C1ED-4494-9EC3-33DDA9E9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B656914-D5D0-4033-B1AE-3BCA75340B1D}"/>
              </a:ext>
            </a:extLst>
          </p:cNvPr>
          <p:cNvSpPr/>
          <p:nvPr/>
        </p:nvSpPr>
        <p:spPr bwMode="auto">
          <a:xfrm>
            <a:off x="1403648" y="3717032"/>
            <a:ext cx="1368152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136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F3AB4-9BAA-4190-BE5B-08F21DA5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B133819-8DE7-4959-9980-6877E8B3BBAD}"/>
              </a:ext>
            </a:extLst>
          </p:cNvPr>
          <p:cNvSpPr/>
          <p:nvPr/>
        </p:nvSpPr>
        <p:spPr bwMode="auto">
          <a:xfrm>
            <a:off x="1403648" y="3717032"/>
            <a:ext cx="1368152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Click Here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7AD788D-38F1-4976-ADA5-F8C35A03B053}"/>
              </a:ext>
            </a:extLst>
          </p:cNvPr>
          <p:cNvSpPr/>
          <p:nvPr/>
        </p:nvSpPr>
        <p:spPr bwMode="auto">
          <a:xfrm>
            <a:off x="5292080" y="2780928"/>
            <a:ext cx="1368152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18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9BB00-3D20-46ED-B7FB-DA58401D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3A7A08D-24C7-486D-9367-505E2C212C21}"/>
              </a:ext>
            </a:extLst>
          </p:cNvPr>
          <p:cNvSpPr/>
          <p:nvPr/>
        </p:nvSpPr>
        <p:spPr bwMode="auto">
          <a:xfrm>
            <a:off x="5652120" y="4293096"/>
            <a:ext cx="1368152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349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&amp;&amp;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Once 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 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C++ enforces this rule, so you </a:t>
            </a:r>
            <a:r>
              <a:rPr lang="en-US" altLang="zh-TW" sz="2600" i="1" u="sng" dirty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976" y="1700808"/>
            <a:ext cx="864096" cy="360040"/>
            <a:chOff x="4355976" y="1700808"/>
            <a:chExt cx="864096" cy="36004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68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3779B-5662-440A-BA71-CCF57833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F0ACCA-FC2C-4C71-BDA5-B1EEF1FE3881}"/>
              </a:ext>
            </a:extLst>
          </p:cNvPr>
          <p:cNvSpPr/>
          <p:nvPr/>
        </p:nvSpPr>
        <p:spPr bwMode="auto">
          <a:xfrm>
            <a:off x="3707904" y="2708920"/>
            <a:ext cx="1368152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Click Here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DDB1538-CF86-4AEF-9A91-E50557C97057}"/>
              </a:ext>
            </a:extLst>
          </p:cNvPr>
          <p:cNvSpPr/>
          <p:nvPr/>
        </p:nvSpPr>
        <p:spPr bwMode="auto">
          <a:xfrm>
            <a:off x="6536507" y="5214342"/>
            <a:ext cx="1872208" cy="432048"/>
          </a:xfrm>
          <a:prstGeom prst="wedgeRoundRectCallout">
            <a:avLst>
              <a:gd name="adj1" fmla="val -89311"/>
              <a:gd name="adj2" fmla="val -23604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F38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新細明體" charset="-120"/>
              </a:rPr>
              <a:t>Then Click Here</a:t>
            </a:r>
          </a:p>
        </p:txBody>
      </p:sp>
    </p:spTree>
    <p:extLst>
      <p:ext uri="{BB962C8B-B14F-4D97-AF65-F5344CB8AC3E}">
        <p14:creationId xmlns:p14="http://schemas.microsoft.com/office/powerpoint/2010/main" val="32855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A() { t&lt;&lt;"A"&lt;&lt;dl; return true;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B() { t&lt;&lt;"B"&lt;&lt;l; return true;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C() { t&lt;&lt;"C"&lt;&lt;l; return false;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D() { t&lt;&lt;"D"&lt;&lt;l; return </a:t>
            </a:r>
            <a:r>
              <a:rPr lang="en-US" altLang="zh-TW" sz="2600" b="0" i="1" dirty="0">
                <a:solidFill>
                  <a:schemeClr val="bg1"/>
                </a:solidFill>
                <a:latin typeface="Times New Roman" pitchFamily="18" charset="0"/>
              </a:rPr>
              <a:t>whatever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True() {  return A() &amp;&amp; B() &amp;&amp; C() &amp;&amp; D();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main()  {  if( ()) t&lt;&lt;"main"&lt;&lt;l;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g++ -o shortCircuit.cpp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./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129847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779912" y="168233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A(); return true;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B() {; return true;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C() {; return false;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D() {; return </a:t>
            </a:r>
            <a:r>
              <a:rPr lang="en-US" altLang="zh-TW" sz="2600" b="0" i="1" dirty="0">
                <a:latin typeface="Times New Roman" pitchFamily="18" charset="0"/>
              </a:rPr>
              <a:t>whatever</a:t>
            </a:r>
            <a:r>
              <a:rPr lang="en-US" altLang="zh-TW" sz="2600" b="0" dirty="0">
                <a:latin typeface="Times New Roman" pitchFamily="18" charset="0"/>
              </a:rPr>
              <a:t>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>
                <a:latin typeface="Times New Roman" pitchFamily="18" charset="0"/>
              </a:rPr>
              <a:t>   bool () {  return A() &amp;&amp; B() &amp;&amp; C() &amp;&amp; D();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>
                <a:latin typeface="Times New Roman" pitchFamily="18" charset="0"/>
              </a:rPr>
              <a:t>   main()  {  if(;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g++ -o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6760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-o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44371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6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372200" y="44805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</a:t>
            </a:r>
            <a:r>
              <a:rPr lang="en-US" altLang="zh-TW" sz="2600" dirty="0">
                <a:latin typeface="Times New Roman" pitchFamily="18" charset="0"/>
              </a:rPr>
              <a:t>% ./x</a:t>
            </a:r>
          </a:p>
          <a:p>
            <a:r>
              <a:rPr lang="en-US" altLang="zh-TW" sz="2600" dirty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3137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63824" y="484632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76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02513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642823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957808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((X!=NULL)&amp;&amp;(*X==3))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((*X==3) &amp;&amp;(X!=NULL)) 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19672" y="5347714"/>
            <a:ext cx="3456384" cy="1080518"/>
          </a:xfrm>
          <a:prstGeom prst="wedgeRoundRectCallout">
            <a:avLst>
              <a:gd name="adj1" fmla="val -77824"/>
              <a:gd name="adj2" fmla="val 437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No “D” and no “main” are printed.</a:t>
            </a:r>
          </a:p>
        </p:txBody>
      </p:sp>
    </p:spTree>
    <p:extLst>
      <p:ext uri="{BB962C8B-B14F-4D97-AF65-F5344CB8AC3E}">
        <p14:creationId xmlns:p14="http://schemas.microsoft.com/office/powerpoint/2010/main" val="29833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Q: So what does this do?: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c</a:t>
            </a:r>
            <a:r>
              <a:rPr lang="en-US" altLang="zh-TW" sz="2800" spc="100" dirty="0" err="1">
                <a:solidFill>
                  <a:srgbClr val="FF0000"/>
                </a:solidFill>
                <a:latin typeface="High Tower Text" pitchFamily="18" charset="0"/>
              </a:rPr>
              <a:t>p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fil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e 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.</a:t>
            </a:r>
            <a:r>
              <a:rPr lang="en-US" altLang="zh-TW" sz="28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fcop</a:t>
            </a:r>
            <a:r>
              <a:rPr lang="en-US" altLang="zh-TW" sz="2800" spc="100" dirty="0" err="1">
                <a:solidFill>
                  <a:srgbClr val="FF0000"/>
                </a:solidFill>
                <a:latin typeface="High Tower Text" pitchFamily="18" charset="0"/>
              </a:rPr>
              <a:t>y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2800" spc="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fcopy</a:t>
            </a:r>
            <a:endParaRPr lang="en-US" altLang="zh-TW" sz="12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A: It only prints the </a:t>
            </a:r>
            <a:r>
              <a:rPr lang="en-US" altLang="zh-TW" sz="2400" spc="60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ile if you were able to copy it. (</a:t>
            </a:r>
            <a:r>
              <a:rPr lang="en-US" altLang="zh-TW" sz="2400" i="1" dirty="0" err="1">
                <a:solidFill>
                  <a:srgbClr val="0033CC"/>
                </a:solidFill>
                <a:latin typeface="Times New Roman" pitchFamily="18" charset="0"/>
              </a:rPr>
              <a:t>ie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, if you had read permission on the </a:t>
            </a:r>
            <a:r>
              <a:rPr lang="en-US" altLang="zh-TW" sz="2400" spc="60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ile and write permission on the destination.)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 </a:t>
            </a:r>
            <a:endParaRPr lang="en-US" altLang="zh-TW" sz="20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b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success means that we know that the whole </a:t>
            </a:r>
            <a:b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expression is true – without our needing to even evaluate command2.)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2000" b="1" dirty="0">
                <a:latin typeface="High Tower Text" pitchFamily="18" charset="0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2400" b="1" dirty="0">
                <a:latin typeface="High Tower Text" pitchFamily="18" charset="0"/>
              </a:rPr>
              <a:t>'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dirty="0">
                <a:latin typeface="High Tower Text" pitchFamily="18" charset="0"/>
              </a:rPr>
              <a:t>"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Will only print the message if you were </a:t>
            </a:r>
            <a:r>
              <a:rPr lang="en-US" altLang="zh-TW" sz="2400" b="1" i="1" dirty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Notice that the precedence works the same for C: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937048"/>
            <a:ext cx="8363272" cy="1996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eco B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 (echo A || eco B)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(eco B &amp;&amp; echo C)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3568" y="3367100"/>
            <a:ext cx="8003232" cy="998004"/>
            <a:chOff x="683568" y="2317172"/>
            <a:chExt cx="8003232" cy="998004"/>
          </a:xfrm>
        </p:grpSpPr>
        <p:sp>
          <p:nvSpPr>
            <p:cNvPr id="8" name="Flowchart: Alternate Process 7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rgbClr val="DDBAE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Arial" charset="0"/>
                  <a:ea typeface="新細明體" charset="-120"/>
                </a:rPr>
                <a:t>But n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ow the printing of C is dependent on executing B (which doesn’t happen).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 bwMode="auto">
            <a:xfrm flipH="1" flipV="1">
              <a:off x="683568" y="2667104"/>
              <a:ext cx="4834880" cy="1490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355976" y="2317172"/>
              <a:ext cx="1265352" cy="22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3568" y="2317172"/>
            <a:ext cx="8003232" cy="998004"/>
            <a:chOff x="683568" y="2317172"/>
            <a:chExt cx="8003232" cy="998004"/>
          </a:xfrm>
        </p:grpSpPr>
        <p:sp>
          <p:nvSpPr>
            <p:cNvPr id="24" name="Flowchart: Alternate Process 23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 that they both have no “B” output, because th</a:t>
              </a:r>
              <a:r>
                <a:rPr lang="en-US" b="0" dirty="0">
                  <a:latin typeface="Arial" charset="0"/>
                  <a:ea typeface="新細明體" charset="-120"/>
                </a:rPr>
                <a:t>at command never executes.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683568" y="3068960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683568" y="2420888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355976" y="1865040"/>
            <a:ext cx="4330824" cy="843880"/>
            <a:chOff x="4355976" y="1865040"/>
            <a:chExt cx="4330824" cy="843880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518448" y="1865040"/>
              <a:ext cx="3168352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So these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2 are equivalent. 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572000" y="2040294"/>
              <a:ext cx="1013927" cy="6686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14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2" name="Straight Connector 11"/>
          <p:cNvCxnSpPr/>
          <p:nvPr/>
        </p:nvCxnSpPr>
        <p:spPr bwMode="auto">
          <a:xfrm>
            <a:off x="827584" y="266891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48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881026" y="356616"/>
            <a:ext cx="5262974" cy="4896544"/>
            <a:chOff x="4355976" y="-387424"/>
            <a:chExt cx="5262974" cy="4896544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4771377" y="-387424"/>
              <a:ext cx="4847573" cy="489654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p</a:t>
              </a:r>
              <a:r>
                <a:rPr kumimoji="1" lang="en-US" sz="22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wd</a:t>
              </a:r>
              <a:r>
                <a:rPr kumimoji="1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: </a:t>
              </a:r>
              <a:r>
                <a:rPr kumimoji="1" lang="en-US" sz="220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</a:t>
              </a:r>
              <a:r>
                <a:rPr kumimoji="1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rints the path to the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200" i="0" u="sng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W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orking </a:t>
              </a:r>
              <a:r>
                <a:rPr kumimoji="1" lang="en-US" sz="2200" i="0" u="sng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irectory.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sz="2200" dirty="0">
                  <a:latin typeface="Arial" charset="0"/>
                  <a:ea typeface="新細明體" charset="-120"/>
                </a:rPr>
                <a:t>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-P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: This flag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gives the unique </a:t>
              </a:r>
              <a:r>
                <a:rPr lang="en-US" altLang="zh-TW" sz="2200" u="sng" dirty="0">
                  <a:latin typeface="Arial" charset="0"/>
                  <a:ea typeface="新細明體" charset="-120"/>
                </a:rPr>
                <a:t>P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hysical</a:t>
              </a:r>
              <a:r>
                <a:rPr lang="en-US" altLang="zh-TW" sz="1100" b="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path,</a:t>
              </a:r>
              <a:r>
                <a:rPr lang="en-US" altLang="zh-TW" sz="1100" b="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by</a:t>
              </a:r>
              <a:r>
                <a:rPr lang="en-US" altLang="zh-TW" sz="1400" b="0" dirty="0">
                  <a:latin typeface="Arial" charset="0"/>
                  <a:ea typeface="新細明體" charset="-120"/>
                </a:rPr>
                <a:t> 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resolving symbolic links. (Otherwise, directory links might be in the path.)</a:t>
              </a:r>
              <a:endParaRPr kumimoji="1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  <a:p>
              <a:pPr algn="just">
                <a:spcAft>
                  <a:spcPts val="30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 -P</a:t>
              </a: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: These 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symbols put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pwd’s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output to into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basename’s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argument list.</a:t>
              </a: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b</a:t>
              </a:r>
              <a:r>
                <a:rPr lang="en-US" sz="2200" baseline="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asename</a:t>
              </a:r>
              <a:r>
                <a:rPr lang="en-US" sz="2200" b="0" baseline="0" dirty="0">
                  <a:latin typeface="Arial" charset="0"/>
                  <a:ea typeface="新細明體" charset="-120"/>
                </a:rPr>
                <a:t>: This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 simply prints the final directory in a path that is supplied to it on the command line.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355976" y="2070956"/>
              <a:ext cx="618966" cy="13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3767328" y="26883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51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33569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5191680" y="2070956"/>
              <a:ext cx="35661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0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4005064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14" name="Flowchart: Alternate Process 13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8" name="Flowchart: Alternate Process 17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5191680" y="2070956"/>
              <a:ext cx="35661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84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533320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5" name="Flowchart: Alternate Process 24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Straight Connector 17"/>
          <p:cNvCxnSpPr/>
          <p:nvPr/>
        </p:nvCxnSpPr>
        <p:spPr bwMode="auto">
          <a:xfrm>
            <a:off x="8686800" y="40386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29" name="Flowchart: Alternate Process 28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66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17" name="Flowchart: Alternate Process 1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FF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bool 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 return A &amp;&amp; B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{&lt;&lt; (true,</a:t>
            </a:r>
            <a:r>
              <a:rPr lang="en-US" altLang="zh-TW" sz="20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true, false, x)&lt;&lt;l;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46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1642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So, what does it all mean? It means that we will have to be careful to not change directories inside of parentheses.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Or, at least to understand that such a directory change will not persist.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Other things are allowed however, because their effects persist beyond the closing parenthesis.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Printing things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Moving </a:t>
            </a:r>
            <a:r>
              <a:rPr lang="en-US" altLang="zh-TW" spc="6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iles between directories.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246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cd ~/UNIX_L3/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ExampleofParenthesesSideEffects;ls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0" y="-8021"/>
            <a:ext cx="4724400" cy="1684421"/>
          </a:xfrm>
          <a:prstGeom prst="wedgeRoundRectCallout">
            <a:avLst>
              <a:gd name="adj1" fmla="val 63749"/>
              <a:gd name="adj2" fmla="val 94508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800" dirty="0"/>
              <a:t>Scripts have the same problem.</a:t>
            </a:r>
            <a:br>
              <a:rPr lang="en-US" altLang="zh-TW" sz="2800" dirty="0"/>
            </a:br>
            <a:r>
              <a:rPr lang="en-US" altLang="zh-TW" sz="2800" dirty="0"/>
              <a:t>For scripts, however, there is a</a:t>
            </a:r>
            <a:br>
              <a:rPr lang="en-US" altLang="zh-TW" sz="2800" dirty="0"/>
            </a:br>
            <a:r>
              <a:rPr lang="en-US" altLang="zh-TW" sz="2800" dirty="0"/>
              <a:t>solution: the </a:t>
            </a:r>
            <a:r>
              <a:rPr lang="en-US" altLang="zh-TW" sz="2800" dirty="0">
                <a:solidFill>
                  <a:srgbClr val="0033CC"/>
                </a:solidFill>
              </a:rPr>
              <a:t>source </a:t>
            </a:r>
            <a:r>
              <a:rPr lang="en-US" altLang="zh-TW" sz="2800" dirty="0"/>
              <a:t>command…</a:t>
            </a:r>
          </a:p>
        </p:txBody>
      </p:sp>
    </p:spTree>
    <p:extLst>
      <p:ext uri="{BB962C8B-B14F-4D97-AF65-F5344CB8AC3E}">
        <p14:creationId xmlns:p14="http://schemas.microsoft.com/office/powerpoint/2010/main" val="16323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 cd d1; </a:t>
            </a:r>
            <a:r>
              <a:rPr lang="en-US" altLang="zh-TW" sz="2000" dirty="0">
                <a:solidFill>
                  <a:schemeClr val="bg1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53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9000" y="7620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What are these scripts?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9000" y="1143000"/>
            <a:ext cx="3429000" cy="533400"/>
          </a:xfrm>
          <a:prstGeom prst="wedgeRoundRectCallout">
            <a:avLst>
              <a:gd name="adj1" fmla="val -67248"/>
              <a:gd name="adj2" fmla="val 6722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We’ll look at one of them.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28800"/>
            <a:ext cx="3429000" cy="381000"/>
          </a:xfrm>
          <a:prstGeom prst="wedgeRoundRectCallout">
            <a:avLst>
              <a:gd name="adj1" fmla="val -103854"/>
              <a:gd name="adj2" fmla="val 316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It runs ls,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2209800"/>
            <a:ext cx="3429000" cy="381000"/>
          </a:xfrm>
          <a:prstGeom prst="wedgeRoundRectCallout">
            <a:avLst>
              <a:gd name="adj1" fmla="val -68460"/>
              <a:gd name="adj2" fmla="val -321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Removes itself,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2800" y="2545080"/>
            <a:ext cx="3429000" cy="381000"/>
          </a:xfrm>
          <a:prstGeom prst="wedgeRoundRectCallout">
            <a:avLst>
              <a:gd name="adj1" fmla="val -102884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And runs ls again.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343400" y="2971800"/>
            <a:ext cx="3429000" cy="381000"/>
          </a:xfrm>
          <a:prstGeom prst="wedgeRoundRectCallout">
            <a:avLst>
              <a:gd name="adj1" fmla="val -97066"/>
              <a:gd name="adj2" fmla="val -272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We’ll run it without source. 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43400" y="3429000"/>
            <a:ext cx="3429000" cy="1447800"/>
          </a:xfrm>
          <a:prstGeom prst="wedgeRoundRectCallout">
            <a:avLst>
              <a:gd name="adj1" fmla="val -84946"/>
              <a:gd name="adj2" fmla="val -359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The file is gone. And that is a permanent change, </a:t>
            </a:r>
            <a:r>
              <a:rPr lang="en-US" altLang="zh-TW" sz="2400" dirty="0">
                <a:solidFill>
                  <a:srgbClr val="FF0000"/>
                </a:solidFill>
              </a:rPr>
              <a:t>even though </a:t>
            </a:r>
            <a:r>
              <a:rPr lang="en-US" altLang="zh-TW" sz="2400" dirty="0"/>
              <a:t>we did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use</a:t>
            </a:r>
            <a:r>
              <a:rPr lang="en-US" altLang="zh-TW" sz="2400" dirty="0">
                <a:solidFill>
                  <a:srgbClr val="0033CC"/>
                </a:solidFill>
              </a:rPr>
              <a:t> source</a:t>
            </a:r>
            <a:r>
              <a:rPr lang="en-US" altLang="zh-TW" sz="2400" dirty="0"/>
              <a:t>.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86200" y="31242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What is the other script?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886200" y="3931920"/>
            <a:ext cx="3429000" cy="381000"/>
          </a:xfrm>
          <a:prstGeom prst="wedgeRoundRectCallout">
            <a:avLst>
              <a:gd name="adj1" fmla="val -67975"/>
              <a:gd name="adj2" fmla="val 229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It runs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,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886200" y="4312920"/>
            <a:ext cx="3429000" cy="381000"/>
          </a:xfrm>
          <a:prstGeom prst="wedgeRoundRectCallout">
            <a:avLst>
              <a:gd name="adj1" fmla="val -90278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Changes the directory,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648200"/>
            <a:ext cx="3429000" cy="381000"/>
          </a:xfrm>
          <a:prstGeom prst="wedgeRoundRectCallout">
            <a:avLst>
              <a:gd name="adj1" fmla="val -67975"/>
              <a:gd name="adj2" fmla="val -1412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And runs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 again. 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886200" y="5257800"/>
            <a:ext cx="4038600" cy="457200"/>
          </a:xfrm>
          <a:prstGeom prst="wedgeRoundRectCallout">
            <a:avLst>
              <a:gd name="adj1" fmla="val -95026"/>
              <a:gd name="adj2" fmla="val 327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Yes, the directory has changed. 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886200" y="5715000"/>
            <a:ext cx="4038600" cy="457200"/>
          </a:xfrm>
          <a:prstGeom prst="wedgeRoundRectCallout">
            <a:avLst>
              <a:gd name="adj1" fmla="val -58182"/>
              <a:gd name="adj2" fmla="val 91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But did that change </a:t>
            </a:r>
            <a:r>
              <a:rPr lang="en-US" altLang="zh-TW" sz="2400" i="1" dirty="0"/>
              <a:t>persist</a:t>
            </a:r>
            <a:r>
              <a:rPr lang="en-US" altLang="zh-TW" sz="2400" dirty="0"/>
              <a:t>?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886200" y="5410200"/>
            <a:ext cx="4038600" cy="838200"/>
          </a:xfrm>
          <a:prstGeom prst="wedgeRoundRectCallout">
            <a:avLst>
              <a:gd name="adj1" fmla="val -91527"/>
              <a:gd name="adj2" fmla="val 6749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To make the change persist, we need to run it using </a:t>
            </a:r>
            <a:r>
              <a:rPr lang="en-US" altLang="zh-TW" sz="2400" dirty="0">
                <a:solidFill>
                  <a:srgbClr val="00B0F0"/>
                </a:solidFill>
              </a:rPr>
              <a:t>source</a:t>
            </a:r>
            <a:r>
              <a:rPr lang="en-US" altLang="zh-TW" sz="2400" dirty="0"/>
              <a:t>.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886200" y="6172200"/>
            <a:ext cx="4038600" cy="457200"/>
          </a:xfrm>
          <a:prstGeom prst="wedgeRoundRectCallout">
            <a:avLst>
              <a:gd name="adj1" fmla="val -103671"/>
              <a:gd name="adj2" fmla="val -4176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No, it did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55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subdir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2423"/>
      </p:ext>
    </p:extLst>
  </p:cSld>
  <p:clrMapOvr>
    <a:masterClrMapping/>
  </p:clrMapOvr>
  <p:transition advClick="0" advTm="2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23058"/>
      </p:ext>
    </p:extLst>
  </p:cSld>
  <p:clrMapOvr>
    <a:masterClrMapping/>
  </p:clrMapOvr>
  <p:transition advClick="0" advTm="2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67000" y="5638800"/>
            <a:ext cx="2460567" cy="685800"/>
          </a:xfrm>
          <a:prstGeom prst="wedgeRoundRectCallout">
            <a:avLst>
              <a:gd name="adj1" fmla="val -76120"/>
              <a:gd name="adj2" fmla="val 389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Yes, the directory has changed.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05400" y="5638800"/>
            <a:ext cx="2819400" cy="685800"/>
          </a:xfrm>
          <a:prstGeom prst="wedgeRoundRectCallout">
            <a:avLst>
              <a:gd name="adj1" fmla="val -158966"/>
              <a:gd name="adj2" fmla="val -17231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we already knew</a:t>
            </a:r>
          </a:p>
          <a:p>
            <a:pPr algn="ctr">
              <a:lnSpc>
                <a:spcPct val="80000"/>
              </a:lnSpc>
            </a:pPr>
            <a:r>
              <a:rPr lang="en-US" altLang="zh-TW" sz="2400" dirty="0"/>
              <a:t>the script could do that.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</p:spTree>
    <p:extLst>
      <p:ext uri="{BB962C8B-B14F-4D97-AF65-F5344CB8AC3E}">
        <p14:creationId xmlns:p14="http://schemas.microsoft.com/office/powerpoint/2010/main" val="99379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source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60960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</p:spTree>
    <p:extLst>
      <p:ext uri="{BB962C8B-B14F-4D97-AF65-F5344CB8AC3E}">
        <p14:creationId xmlns:p14="http://schemas.microsoft.com/office/powerpoint/2010/main" val="1725833423"/>
      </p:ext>
    </p:extLst>
  </p:cSld>
  <p:clrMapOvr>
    <a:masterClrMapping/>
  </p:clrMapOvr>
  <p:transition advClick="0" advTm="2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source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57912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112010"/>
              <a:gd name="adj2" fmla="val -618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Yes it </a:t>
            </a:r>
            <a:r>
              <a:rPr lang="en-US" altLang="zh-TW" sz="2400" dirty="0">
                <a:solidFill>
                  <a:srgbClr val="FF99CC"/>
                </a:solidFill>
              </a:rPr>
              <a:t>did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95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= 	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  = 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Ctrl-N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Reshow the next command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prompt</a:t>
            </a:r>
            <a:endParaRPr lang="en-US" altLang="zh-TW" sz="4400" b="0" dirty="0">
              <a:solidFill>
                <a:srgbClr val="0070C0"/>
              </a:solidFill>
              <a:latin typeface="Arial" pitchFamily="34" charset="0"/>
              <a:cs typeface="+mn-cs"/>
            </a:endParaRPr>
          </a:p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(Most of the same keys work in the </a:t>
            </a:r>
            <a:r>
              <a:rPr lang="en-US" altLang="zh-TW" dirty="0" err="1">
                <a:solidFill>
                  <a:srgbClr val="FF00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they are helpful.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95302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Kill the current command (often 			you’ll need to hit it several times)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Search forward/reverse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Jump to beginning/end of file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-S = Save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-X, </a:t>
            </a: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-C = Exit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in </a:t>
            </a:r>
            <a:r>
              <a:rPr lang="en-US" altLang="zh-TW" sz="4400" b="0" dirty="0" err="1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 either. But they are helpful.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latin typeface="Times New Roman" pitchFamily="18" charset="0"/>
              </a:rPr>
              <a:t>boolean</a:t>
            </a:r>
            <a:r>
              <a:rPr lang="en-US" altLang="zh-TW" sz="2600" b="0" dirty="0"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latin typeface="Times New Roman" pitchFamily="18" charset="0"/>
              </a:rPr>
              <a:t>TestAllTrue</a:t>
            </a:r>
            <a:r>
              <a:rPr lang="en-US" altLang="zh-TW" sz="2600" b="0" dirty="0">
                <a:latin typeface="Times New Roman" pitchFamily="18" charset="0"/>
              </a:rPr>
              <a:t>(true, true,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62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52400" y="1600200"/>
            <a:ext cx="8763000" cy="52578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If you use </a:t>
            </a:r>
            <a:r>
              <a:rPr lang="en-US" altLang="zh-TW" sz="2800" dirty="0" err="1"/>
              <a:t>emacs</a:t>
            </a:r>
            <a:r>
              <a:rPr lang="en-US" altLang="zh-TW" sz="2800" dirty="0"/>
              <a:t>, you’ll find that it saves a backup version of your file with the same name, except for a “~” at the end. </a:t>
            </a:r>
          </a:p>
          <a:p>
            <a:r>
              <a:rPr lang="en-US" altLang="zh-TW" sz="2800" dirty="0"/>
              <a:t>This can be useful if you accidentally delete something and want to restore the older version.</a:t>
            </a:r>
          </a:p>
          <a:p>
            <a:r>
              <a:rPr lang="en-US" altLang="zh-TW" sz="2800" dirty="0"/>
              <a:t>Similarly, if </a:t>
            </a:r>
            <a:r>
              <a:rPr lang="en-US" altLang="zh-TW" sz="2800" dirty="0" err="1"/>
              <a:t>emacs</a:t>
            </a:r>
            <a:r>
              <a:rPr lang="en-US" altLang="zh-TW" sz="2800" dirty="0"/>
              <a:t> crashes, a file is created, with the same name, except for a “#” at the front. </a:t>
            </a:r>
          </a:p>
          <a:p>
            <a:r>
              <a:rPr lang="en-US" altLang="zh-TW" sz="2800" dirty="0"/>
              <a:t>This file also might have information you want in it. </a:t>
            </a:r>
          </a:p>
          <a:p>
            <a:r>
              <a:rPr lang="en-US" altLang="zh-TW" sz="2800" dirty="0"/>
              <a:t>So, to use one of these backup files, do this: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You “less” it and see if it has what you want. 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You copy it to a new name -- don’t keep using it with the ~ or # symbol in the name (or it might get overwritten later by </a:t>
            </a:r>
            <a:r>
              <a:rPr lang="en-US" altLang="zh-TW" sz="2800" dirty="0" err="1"/>
              <a:t>emacs’s</a:t>
            </a:r>
            <a:r>
              <a:rPr lang="en-US" altLang="zh-TW" sz="2800" dirty="0"/>
              <a:t> backup system.)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in </a:t>
            </a:r>
            <a:r>
              <a:rPr lang="en-US" altLang="zh-TW" sz="4400" b="0" dirty="0" err="1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789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/>
              <a:t>Windows places ‘\r’ </a:t>
            </a:r>
            <a:r>
              <a:rPr lang="en-US" altLang="zh-TW" sz="2400" i="1" dirty="0"/>
              <a:t>and then </a:t>
            </a:r>
            <a:r>
              <a:rPr lang="en-US" altLang="zh-TW" sz="2400" dirty="0"/>
              <a:t>‘\n’ at the end of each line</a:t>
            </a:r>
          </a:p>
          <a:p>
            <a:pPr lvl="1" eaLnBrk="1" hangingPunct="1"/>
            <a:r>
              <a:rPr lang="en-US" altLang="zh-TW" sz="2400" dirty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/>
              <a:t>This problem arises if you:</a:t>
            </a:r>
          </a:p>
          <a:p>
            <a:pPr lvl="1" eaLnBrk="1" hangingPunct="1"/>
            <a:r>
              <a:rPr lang="en-US" altLang="zh-TW" sz="2400" dirty="0"/>
              <a:t>download a text file that is in Windows format</a:t>
            </a:r>
          </a:p>
          <a:p>
            <a:pPr lvl="1" eaLnBrk="1" hangingPunct="1"/>
            <a:r>
              <a:rPr lang="en-US" altLang="zh-TW" sz="2400" dirty="0"/>
              <a:t>Or if you create the file in Windows, then save it into Cygwin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04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7428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961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4178195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cat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0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 -r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B054040125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B054040122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B054040119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B054040112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3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00" dirty="0">
                <a:latin typeface="Lucida Console" panose="020B0609040504020204" pitchFamily="49" charset="0"/>
              </a:rPr>
              <a:t>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40152" y="3455883"/>
            <a:ext cx="2160240" cy="1584176"/>
          </a:xfrm>
          <a:prstGeom prst="wedgeRoundRectCallout">
            <a:avLst>
              <a:gd name="adj1" fmla="val -95692"/>
              <a:gd name="adj2" fmla="val -42863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A2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100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 &gt; 93,   so w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hy isn't the 100 at the bottom?</a:t>
            </a:r>
          </a:p>
        </p:txBody>
      </p:sp>
    </p:spTree>
    <p:extLst>
      <p:ext uri="{BB962C8B-B14F-4D97-AF65-F5344CB8AC3E}">
        <p14:creationId xmlns:p14="http://schemas.microsoft.com/office/powerpoint/2010/main" val="20875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sort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4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0.45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-s </a:t>
            </a:r>
            <a:r>
              <a:rPr lang="en-US" altLang="zh-TW" sz="1800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keeps lines that tie in original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-k2 | sort –sk3" to sort based on the 3</a:t>
            </a:r>
            <a:r>
              <a:rPr lang="en-US" altLang="zh-TW" sz="2800" b="0" kern="0" baseline="3000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ield, with the 2</a:t>
            </a:r>
            <a:r>
              <a:rPr lang="en-US" altLang="zh-TW" sz="2800" b="0" kern="0" baseline="3000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 as a tie-breaker </a:t>
            </a:r>
            <a:endParaRPr lang="en-US" altLang="zh-TW" b="0" kern="0" dirty="0">
              <a:solidFill>
                <a:srgbClr val="D9737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0" y="747464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16" name="矩形 2"/>
          <p:cNvSpPr/>
          <p:nvPr/>
        </p:nvSpPr>
        <p:spPr bwMode="auto">
          <a:xfrm>
            <a:off x="0" y="747464"/>
            <a:ext cx="3419872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latin typeface="Lucida Console" panose="020B0609040504020204" pitchFamily="49" charset="0"/>
              </a:rPr>
              <a:t>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</a:t>
            </a:r>
            <a:r>
              <a:rPr lang="en-US" altLang="zh-TW" sz="2200" b="0" dirty="0">
                <a:latin typeface="Lucida Console" panose="020B0609040504020204" pitchFamily="49" charset="0"/>
              </a:rPr>
              <a:t>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82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635896" y="1052736"/>
            <a:ext cx="1872208" cy="1296144"/>
          </a:xfrm>
          <a:prstGeom prst="wedgeRoundRectCallout">
            <a:avLst>
              <a:gd name="adj1" fmla="val -104044"/>
              <a:gd name="adj2" fmla="val -163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We can alphabetize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 the names.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635896" y="2780928"/>
            <a:ext cx="1872208" cy="1296144"/>
          </a:xfrm>
          <a:prstGeom prst="wedgeRoundRectCallout">
            <a:avLst>
              <a:gd name="adj1" fmla="val -79307"/>
              <a:gd name="adj2" fmla="val -530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A2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We can sort the grades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00A24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2"/>
          <p:cNvSpPr/>
          <p:nvPr/>
        </p:nvSpPr>
        <p:spPr bwMode="auto">
          <a:xfrm>
            <a:off x="3707904" y="747464"/>
            <a:ext cx="5436096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3707904" y="747464"/>
            <a:ext cx="5436096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|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f </a:t>
            </a: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gk3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723" y="2425157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lang="en-US" sz="2200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35896" y="4437112"/>
            <a:ext cx="1872208" cy="2088232"/>
          </a:xfrm>
          <a:prstGeom prst="wedgeRoundRectCallout">
            <a:avLst>
              <a:gd name="adj1" fmla="val -50129"/>
              <a:gd name="adj2" fmla="val -2406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But can we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alphabetize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people who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have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spc="-40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same grade</a:t>
            </a:r>
            <a:r>
              <a:rPr kumimoji="1" lang="en-US" sz="2400" b="0" i="0" u="none" strike="noStrike" cap="none" spc="-4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496" y="1052736"/>
            <a:ext cx="3240360" cy="14401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496" y="2780928"/>
            <a:ext cx="3240360" cy="14401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Right Arrow 1"/>
          <p:cNvSpPr/>
          <p:nvPr/>
        </p:nvSpPr>
        <p:spPr bwMode="auto">
          <a:xfrm rot="20092818">
            <a:off x="1632309" y="1375391"/>
            <a:ext cx="3368108" cy="681024"/>
          </a:xfrm>
          <a:prstGeom prst="rightArrow">
            <a:avLst>
              <a:gd name="adj1" fmla="val 50000"/>
              <a:gd name="adj2" fmla="val 12978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Not like this, we can't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699" y="764704"/>
            <a:ext cx="1872208" cy="2088232"/>
          </a:xfrm>
          <a:prstGeom prst="wedgeRoundRectCallout">
            <a:avLst>
              <a:gd name="adj1" fmla="val -50129"/>
              <a:gd name="adj2" fmla="val -2406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But can we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alphabetize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people who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have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spc="-40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same grade</a:t>
            </a:r>
            <a:r>
              <a:rPr kumimoji="1" lang="en-US" sz="2400" b="0" i="0" u="none" strike="noStrike" cap="none" spc="-4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21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62569 -0.3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5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9514 -0.5351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-2675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8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 build="allAtOnce"/>
      <p:bldP spid="3" grpId="0" build="allAtOnce"/>
      <p:bldP spid="10" grpId="0" animBg="1"/>
      <p:bldP spid="10" grpId="1" animBg="1"/>
      <p:bldP spid="10" grpId="2" animBg="1"/>
      <p:bldP spid="15" grpId="0" animBg="1"/>
      <p:bldP spid="15" grpId="1" animBg="1"/>
      <p:bldP spid="20" grpId="0" animBg="1"/>
      <p:bldP spid="20" grpId="1" animBg="1"/>
      <p:bldP spid="2" grpId="0" animBg="1"/>
      <p:bldP spid="2" grpId="1" animBg="1"/>
      <p:bldP spid="18" grpId="0" animBg="1"/>
      <p:bldP spid="1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-s </a:t>
            </a:r>
            <a:r>
              <a:rPr lang="en-US" altLang="zh-TW" sz="1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keeps lines that tie in original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-k2 | sort –sk3" to sort based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ield, with the 2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 as a tie-breaker</a:t>
            </a:r>
            <a:r>
              <a:rPr lang="en-US" altLang="zh-TW" sz="2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b="0" kern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-R</a:t>
            </a:r>
            <a:r>
              <a:rPr lang="en-US" altLang="zh-TW" sz="1400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sort in random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rgbClr val="DF6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rgbClr val="DF6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"cat </a:t>
            </a:r>
            <a:r>
              <a:rPr lang="en-US" altLang="zh-TW" sz="2800" b="0" kern="0" dirty="0" err="1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someSet|sort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</a:t>
            </a:r>
            <a:r>
              <a:rPr lang="en-US" altLang="zh-TW" sz="2800" b="0" kern="0" dirty="0" err="1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R|head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-1" to get 1 item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467544" y="1700808"/>
            <a:ext cx="7776864" cy="38884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# Make a game in under a minute!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echo </a:t>
            </a: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</a:t>
            </a:r>
            <a:r>
              <a:rPr lang="en-US" altLang="zh-TW" sz="22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g</a:t>
            </a:r>
            <a:r>
              <a:rPr lang="en-US" altLang="zh-TW" sz="2200" b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;</a:t>
            </a:r>
            <a:r>
              <a:rPr lang="en-US" altLang="zh-TW" sz="2200" b="0" dirty="0" err="1"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2200" b="0" dirty="0">
                <a:solidFill>
                  <a:srgbClr val="00B050"/>
                </a:solidFill>
                <a:latin typeface="Lucida Console" panose="020B0609040504020204" pitchFamily="49" charset="0"/>
                <a:ea typeface="新細明體" charset="-120"/>
              </a:rPr>
              <a:t>paper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&gt;&gt;</a:t>
            </a:r>
            <a:r>
              <a:rPr lang="en-US" altLang="zh-TW" sz="22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g</a:t>
            </a:r>
            <a:r>
              <a:rPr lang="en-US" altLang="zh-TW" sz="2200" b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;</a:t>
            </a:r>
            <a:r>
              <a:rPr lang="en-US" altLang="zh-TW" sz="2200" b="0" dirty="0" err="1"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2200" b="0" dirty="0">
                <a:solidFill>
                  <a:srgbClr val="00B0F0"/>
                </a:solidFill>
                <a:latin typeface="Lucida Console" panose="020B0609040504020204" pitchFamily="49" charset="0"/>
                <a:ea typeface="新細明體" charset="-120"/>
              </a:rPr>
              <a:t>scissors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&gt;&gt;g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B050"/>
                </a:solidFill>
                <a:latin typeface="Lucida Console" panose="020B0609040504020204" pitchFamily="49" charset="0"/>
                <a:ea typeface="新細明體" charset="-120"/>
              </a:rPr>
              <a:t>paper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B0F0"/>
                </a:solidFill>
                <a:latin typeface="Lucida Console" panose="020B0609040504020204" pitchFamily="49" charset="0"/>
                <a:ea typeface="新細明體" charset="-120"/>
              </a:rPr>
              <a:t>scissors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  <a:p>
            <a:pPr lvl="0">
              <a:lnSpc>
                <a:spcPct val="86000"/>
              </a:lnSpc>
            </a:pPr>
            <a:endParaRPr kumimoji="1" lang="zh-TW" altLang="en-US" sz="2200" b="0" i="0" u="none" strike="noStrike" cap="none" normalizeH="0" baseline="0" dirty="0">
              <a:ln>
                <a:noFill/>
              </a:ln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 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>
                <a:latin typeface="Times New Roman" pitchFamily="18" charset="0"/>
              </a:rPr>
              <a:t>true,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374840" y="1700808"/>
            <a:ext cx="1061256" cy="237626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6"/>
          <p:cNvCxnSpPr>
            <a:cxnSpLocks noChangeShapeType="1"/>
          </p:cNvCxnSpPr>
          <p:nvPr/>
        </p:nvCxnSpPr>
        <p:spPr bwMode="auto">
          <a:xfrm flipH="1" flipV="1">
            <a:off x="5436096" y="1700808"/>
            <a:ext cx="973832" cy="230425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02108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837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07640016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895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9998419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duplicates…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preceding line</a:t>
            </a:r>
            <a:r>
              <a:rPr lang="en-US" altLang="zh-TW" dirty="0">
                <a:latin typeface="Times New Roman" pitchFamily="18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br>
              <a:rPr lang="en-US" altLang="zh-TW" dirty="0">
                <a:latin typeface="Times New Roman" pitchFamily="18" charset="0"/>
              </a:rPr>
            </a:br>
            <a:endParaRPr lang="en-US" altLang="zh-TW" dirty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27584" y="3645024"/>
            <a:ext cx="3600400" cy="1872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9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latin typeface="Times New Roman" pitchFamily="18" charset="0"/>
              </a:rPr>
              <a:t>: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First ma</a:t>
            </a:r>
            <a:r>
              <a:rPr lang="en-US" altLang="zh-TW" spc="-200" dirty="0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all duplicates adjacent</a:t>
            </a:r>
            <a:r>
              <a:rPr lang="en-US" altLang="zh-TW" spc="-300" dirty="0">
                <a:solidFill>
                  <a:srgbClr val="00FF00"/>
                </a:solidFill>
                <a:latin typeface="Times New Roman" pitchFamily="18" charset="0"/>
              </a:rPr>
              <a:t>(</a:t>
            </a:r>
            <a:r>
              <a:rPr lang="zh-TW" altLang="en-US" sz="2800" spc="-100" dirty="0">
                <a:solidFill>
                  <a:srgbClr val="00FF00"/>
                </a:solidFill>
                <a:latin typeface="Times New Roman" pitchFamily="18" charset="0"/>
              </a:rPr>
              <a:t>邻</a:t>
            </a:r>
            <a:r>
              <a:rPr lang="en-US" altLang="zh-TW" spc="-100" dirty="0">
                <a:solidFill>
                  <a:srgbClr val="00FF00"/>
                </a:solidFill>
                <a:latin typeface="Times New Roman" pitchFamily="18" charset="0"/>
              </a:rPr>
              <a:t>)</a:t>
            </a:r>
            <a:r>
              <a:rPr lang="en-US" altLang="zh-TW" dirty="0">
                <a:latin typeface="Times New Roman" pitchFamily="18" charset="0"/>
              </a:rPr>
              <a:t>…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7864" y="4725144"/>
            <a:ext cx="64807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latin typeface="Times New Roman" pitchFamily="18" charset="0"/>
              </a:rPr>
              <a:t>: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First ma</a:t>
            </a:r>
            <a:r>
              <a:rPr lang="en-US" altLang="zh-TW" spc="-200" dirty="0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e all duplicates adjacent</a:t>
            </a:r>
            <a:r>
              <a:rPr lang="en-US" altLang="zh-TW" spc="-300" dirty="0">
                <a:latin typeface="Times New Roman" pitchFamily="18" charset="0"/>
              </a:rPr>
              <a:t>(</a:t>
            </a:r>
            <a:r>
              <a:rPr lang="zh-TW" altLang="en-US" sz="2800" spc="-100" dirty="0">
                <a:latin typeface="Times New Roman" pitchFamily="18" charset="0"/>
              </a:rPr>
              <a:t>邻</a:t>
            </a:r>
            <a:r>
              <a:rPr lang="en-US" altLang="zh-TW" spc="-100" dirty="0">
                <a:latin typeface="Times New Roman" pitchFamily="18" charset="0"/>
              </a:rPr>
              <a:t>),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then use </a:t>
            </a:r>
            <a:r>
              <a:rPr lang="en-US" altLang="zh-TW" dirty="0" err="1">
                <a:solidFill>
                  <a:srgbClr val="00FF00"/>
                </a:solidFill>
                <a:latin typeface="Times New Roman" pitchFamily="18" charset="0"/>
              </a:rPr>
              <a:t>uniq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2160" y="4797152"/>
            <a:ext cx="2808312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596336" y="4653136"/>
            <a:ext cx="432048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619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3623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6084800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052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86414925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1600" u="sng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sz="1600" u="sng" dirty="0">
                <a:latin typeface="Times New Roman" pitchFamily="18" charset="0"/>
              </a:rPr>
              <a:t> </a:t>
            </a:r>
            <a:r>
              <a:rPr lang="en-US" altLang="zh-TW" sz="2600" u="sng" spc="-3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spc="-3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dirty="0" err="1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600" dirty="0" err="1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7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11" name="Straight Arrow Connector 4"/>
          <p:cNvCxnSpPr>
            <a:cxnSpLocks noChangeShapeType="1"/>
          </p:cNvCxnSpPr>
          <p:nvPr/>
        </p:nvCxnSpPr>
        <p:spPr bwMode="auto">
          <a:xfrm flipH="1" flipV="1">
            <a:off x="2483768" y="1916832"/>
            <a:ext cx="1872208" cy="129614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3347864" y="1916832"/>
            <a:ext cx="1693914" cy="12961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80624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endParaRPr lang="en-US" altLang="zh-TW" b="1" dirty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1: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Capitalize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letters from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“jekyll_up.txt”: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</a:t>
            </a:r>
            <a:r>
              <a:rPr lang="en-US" altLang="zh-TW" sz="28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02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Perform ROT13 encoding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on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jekyll.enc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800" b="1" dirty="0">
                <a:latin typeface="High Tower Text" pitchFamily="18" charset="0"/>
              </a:rPr>
              <a:t>" "n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M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b="1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b="1" dirty="0"/>
              <a:t>&gt;</a:t>
            </a:r>
            <a:r>
              <a:rPr lang="en-US" altLang="zh-TW" b="1" dirty="0" err="1">
                <a:latin typeface="High Tower Text" pitchFamily="18" charset="0"/>
              </a:rPr>
              <a:t>jekyll.enc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receives input from the input stream, it will delete any character from that set with the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itchFamily="18" charset="0"/>
              </a:rPr>
              <a:t>alice.enc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alice.enc</a:t>
            </a:r>
            <a:endParaRPr lang="en-US" altLang="zh-TW" b="1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767263" y="100965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768"/>
              </a:spcBef>
            </a:pPr>
            <a:r>
              <a:rPr lang="en-US" altLang="zh-TW" dirty="0"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one argument and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deleted.</a:t>
            </a:r>
            <a:b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3: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Delete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newline characters from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jekyll.oneline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b="1" dirty="0">
                <a:latin typeface="High Tower Text" pitchFamily="18" charset="0"/>
              </a:rPr>
              <a:t> "\n" </a:t>
            </a:r>
            <a:r>
              <a:rPr lang="en-US" altLang="zh-TW" sz="28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28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</a:rPr>
              <a:t>The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 may be used with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lag, to delete everything </a:t>
            </a:r>
            <a:r>
              <a:rPr lang="en-US" altLang="zh-TW" i="1" dirty="0">
                <a:latin typeface="Times New Roman" pitchFamily="18" charset="0"/>
              </a:rPr>
              <a:t>except</a:t>
            </a:r>
            <a:r>
              <a:rPr lang="en-US" altLang="zh-TW" dirty="0">
                <a:latin typeface="Times New Roman" pitchFamily="18" charset="0"/>
              </a:rPr>
              <a:t> for the set (the “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” stands for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complement</a:t>
            </a:r>
            <a:r>
              <a:rPr lang="en-US" altLang="zh-TW" dirty="0">
                <a:latin typeface="Times New Roman" pitchFamily="18" charset="0"/>
              </a:rPr>
              <a:t>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Any character from the input stream that doesn't match to the list gets deleted.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Times New Roman" pitchFamily="18" charset="0"/>
              </a:rPr>
              <a:t>Example 4:</a:t>
            </a:r>
            <a:r>
              <a:rPr lang="en-US" altLang="zh-TW" dirty="0">
                <a:latin typeface="Times New Roman" pitchFamily="18" charset="0"/>
              </a:rPr>
              <a:t>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sz="2800" dirty="0">
                <a:latin typeface="Times New Roman" pitchFamily="18" charset="0"/>
              </a:rPr>
              <a:t>Delete everything </a:t>
            </a: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except</a:t>
            </a:r>
            <a:r>
              <a:rPr lang="en-US" altLang="zh-TW" sz="2800" dirty="0">
                <a:latin typeface="Times New Roman" pitchFamily="18" charset="0"/>
              </a:rPr>
              <a:t> letters,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spaces,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and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newlines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spc="-30" dirty="0">
                <a:latin typeface="Times New Roman" pitchFamily="18" charset="0"/>
              </a:rPr>
              <a:t>(</a:t>
            </a:r>
            <a:r>
              <a:rPr lang="en-US" altLang="zh-TW" sz="2800" i="1" spc="-30" dirty="0" err="1">
                <a:latin typeface="Times New Roman" pitchFamily="18" charset="0"/>
              </a:rPr>
              <a:t>ie</a:t>
            </a:r>
            <a:r>
              <a:rPr lang="en-US" altLang="zh-TW" sz="2800" spc="-30" dirty="0">
                <a:latin typeface="Times New Roman" pitchFamily="18" charset="0"/>
              </a:rPr>
              <a:t>, remove punctuation (</a:t>
            </a:r>
            <a:r>
              <a:rPr lang="zh-TW" altLang="en-US" sz="2400" spc="-30" dirty="0">
                <a:latin typeface="Times New Roman" pitchFamily="18" charset="0"/>
              </a:rPr>
              <a:t>標點</a:t>
            </a:r>
            <a:r>
              <a:rPr lang="en-US" altLang="zh-TW" sz="2800" spc="-30" dirty="0">
                <a:latin typeface="Times New Roman" pitchFamily="18" charset="0"/>
              </a:rPr>
              <a:t>) &amp; numbers) from “jekyll.txt” </a:t>
            </a:r>
            <a:r>
              <a:rPr lang="en-US" altLang="zh-TW" sz="2800" dirty="0">
                <a:latin typeface="Times New Roman" pitchFamily="18" charset="0"/>
              </a:rPr>
              <a:t>and redirect the output to a </a:t>
            </a:r>
            <a:r>
              <a:rPr lang="en-US" altLang="zh-TW" sz="2800" spc="60" dirty="0">
                <a:latin typeface="Times New Roman" pitchFamily="18" charset="0"/>
              </a:rPr>
              <a:t>f</a:t>
            </a:r>
            <a:r>
              <a:rPr lang="en-US" altLang="zh-TW" sz="2800" dirty="0"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latin typeface="Times New Roman" pitchFamily="18" charset="0"/>
              </a:rPr>
              <a:t>jekyll.words</a:t>
            </a:r>
            <a:r>
              <a:rPr lang="en-US" altLang="zh-TW" sz="2800" dirty="0">
                <a:latin typeface="Times New Roman" pitchFamily="18" charset="0"/>
              </a:rPr>
              <a:t>”: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rgbClr val="00B050"/>
                </a:solidFill>
                <a:latin typeface="High Tower Text" pitchFamily="18" charset="0"/>
              </a:rPr>
              <a:t>c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600" b="1" dirty="0">
                <a:latin typeface="Bookman Old Style" pitchFamily="18" charset="0"/>
              </a:rPr>
              <a:t> </a:t>
            </a:r>
            <a:r>
              <a:rPr lang="en-US" altLang="zh-TW" sz="2600" b="1" dirty="0"/>
              <a:t>\</a:t>
            </a:r>
            <a:r>
              <a:rPr lang="en-US" altLang="zh-TW" sz="2600" b="1" dirty="0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&gt;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39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rgbClr val="00CC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18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1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problem with the line above is that words that begin sentences are capitalized. Consequently, there will be multiple entries for one word (</a:t>
            </a:r>
            <a:r>
              <a:rPr lang="en-US" altLang="zh-TW" sz="2800" i="1" dirty="0" err="1">
                <a:solidFill>
                  <a:srgbClr val="00CC00"/>
                </a:solidFill>
                <a:latin typeface="Times New Roman" pitchFamily="18" charset="0"/>
              </a:rPr>
              <a:t>eg</a:t>
            </a:r>
            <a:r>
              <a:rPr lang="en-US" altLang="zh-TW" sz="2800" i="1" dirty="0">
                <a:solidFill>
                  <a:srgbClr val="00CC00"/>
                </a:solidFill>
                <a:latin typeface="Times New Roman" pitchFamily="18" charset="0"/>
              </a:rPr>
              <a:t>.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, “You” and “you”). </a:t>
            </a:r>
            <a:b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solution is to use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one more time: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6248400"/>
            <a:ext cx="8763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cat words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| sort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uniq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lexicon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  <a:ea typeface="+mn-ea"/>
                <a:cs typeface="+mn-cs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words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052 -0.3983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sz="24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99138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5554789"/>
            <a:ext cx="7772400" cy="1298448"/>
          </a:xfrm>
          <a:prstGeom prst="wedgeRectCallout">
            <a:avLst>
              <a:gd name="adj1" fmla="val 42702"/>
              <a:gd name="adj2" fmla="val -10742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The “\” allows the user to hit “enter” without ending the current command line.</a:t>
            </a:r>
          </a:p>
        </p:txBody>
      </p:sp>
    </p:spTree>
    <p:extLst>
      <p:ext uri="{BB962C8B-B14F-4D97-AF65-F5344CB8AC3E}">
        <p14:creationId xmlns:p14="http://schemas.microsoft.com/office/powerpoint/2010/main" val="7015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7F7F7F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7F7F7F"/>
                </a:solidFill>
              </a:rPr>
              <a:t>%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7F7F7F"/>
                </a:solidFill>
              </a:rPr>
              <a:t>&gt;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lexicon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50" b="0" kern="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Or, better still: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 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  <a:endParaRPr lang="en-US" altLang="zh-TW" sz="2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64770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6712"/>
            <a:ext cx="85344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The arguments to </a:t>
            </a:r>
            <a:r>
              <a:rPr lang="en-US" altLang="zh-TW" sz="3800" dirty="0" err="1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are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list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800" b="1" dirty="0">
                <a:latin typeface="Times New Roman" pitchFamily="18" charset="0"/>
              </a:rPr>
              <a:t>not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string</a:t>
            </a:r>
            <a:r>
              <a:rPr lang="en-US" altLang="zh-TW" sz="3800" i="1" dirty="0">
                <a:solidFill>
                  <a:srgbClr val="CC3300"/>
                </a:solidFill>
                <a:latin typeface="Times New Roman" pitchFamily="18" charset="0"/>
              </a:rPr>
              <a:t>!</a:t>
            </a:r>
            <a:endParaRPr lang="en-US" altLang="zh-TW" sz="380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"Steve"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iS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IS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nam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cd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eeve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"hi there 4 lines"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 " "\n"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hi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there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4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lines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836712"/>
            <a:ext cx="117924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3800" b="0" kern="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b="0" kern="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endParaRPr lang="en-US" altLang="zh-TW" sz="22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3297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06553959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7638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12679710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6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</a:rPr>
              <a:t> is picky about spaces. 1, +, 4, /, and 2 are separate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arguments: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spaces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needed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between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them.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en-US" altLang="zh-TW" sz="24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spc="3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372344" cy="288032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848000" y="4581128"/>
            <a:ext cx="1435968" cy="30117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314770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/>
              <a:t> </a:t>
            </a:r>
            <a:r>
              <a:rPr lang="en-US" altLang="zh-TW" sz="4000" b="1" dirty="0">
                <a:latin typeface="High Tower Text" panose="02040502050506030303" pitchFamily="18" charset="0"/>
              </a:rPr>
              <a:t>expr</a:t>
            </a:r>
            <a:r>
              <a:rPr lang="en-US" altLang="zh-TW" sz="2800" dirty="0"/>
              <a:t> is picky about spaces. 1, +, 4, /, and 2 are separate</a:t>
            </a:r>
            <a:r>
              <a:rPr lang="en-US" altLang="zh-TW" sz="2400" dirty="0"/>
              <a:t> </a:t>
            </a:r>
            <a:r>
              <a:rPr lang="en-US" altLang="zh-TW" sz="2800" dirty="0"/>
              <a:t>arguments:</a:t>
            </a:r>
            <a:r>
              <a:rPr lang="en-US" altLang="zh-TW" sz="2000" dirty="0"/>
              <a:t> </a:t>
            </a:r>
            <a:r>
              <a:rPr lang="en-US" altLang="zh-TW" sz="2800" dirty="0"/>
              <a:t>spaces</a:t>
            </a:r>
            <a:r>
              <a:rPr lang="en-US" altLang="zh-TW" sz="2400" dirty="0"/>
              <a:t> </a:t>
            </a:r>
            <a:r>
              <a:rPr lang="en-US" altLang="zh-TW" sz="2800" dirty="0"/>
              <a:t>are</a:t>
            </a:r>
            <a:r>
              <a:rPr lang="en-US" altLang="zh-TW" sz="2400" dirty="0"/>
              <a:t> </a:t>
            </a:r>
            <a:r>
              <a:rPr lang="en-US" altLang="zh-TW" sz="2800" dirty="0"/>
              <a:t>needed</a:t>
            </a:r>
            <a:r>
              <a:rPr lang="en-US" altLang="zh-TW" sz="2400" dirty="0"/>
              <a:t> </a:t>
            </a:r>
            <a:r>
              <a:rPr lang="en-US" altLang="zh-TW" sz="2800" dirty="0"/>
              <a:t>between</a:t>
            </a:r>
            <a:r>
              <a:rPr lang="en-US" altLang="zh-TW" sz="2400" dirty="0"/>
              <a:t> </a:t>
            </a:r>
            <a:r>
              <a:rPr lang="en-US" altLang="zh-TW" sz="2800" dirty="0"/>
              <a:t>them.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Remember that * is a special character. Use \*.</a:t>
            </a:r>
            <a:endParaRPr lang="en-US" altLang="zh-TW" sz="24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19672" y="5949280"/>
            <a:ext cx="5184576" cy="8640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expr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`cat f1|wc –c` \* 100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9700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06421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1950538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8097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305110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</a:t>
            </a:r>
            <a:r>
              <a:rPr lang="en-US" altLang="zh-TW" spc="6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to the third, using the second as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11 -3 5 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84096" cy="46748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</a:t>
            </a:r>
            <a:r>
              <a:rPr lang="en-US" altLang="zh-TW" spc="6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to the third, using the second as the step size.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err="1">
                <a:solidFill>
                  <a:srgbClr val="0066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dirty="0">
                <a:latin typeface="Lucida Grande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is often used with `` (we’ll see why later):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4008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echo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 `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60`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50 60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81754"/>
              </p:ext>
            </p:extLst>
          </p:nvPr>
        </p:nvGraphicFramePr>
        <p:xfrm>
          <a:off x="0" y="1158151"/>
          <a:ext cx="9144000" cy="4248337"/>
        </p:xfrm>
        <a:graphic>
          <a:graphicData uri="http://schemas.openxmlformats.org/drawingml/2006/table">
            <a:tbl>
              <a:tblPr/>
              <a:tblGrid>
                <a:gridCol w="226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457200" y="6913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>
                <a:solidFill>
                  <a:srgbClr val="0033CC"/>
                </a:solidFill>
              </a:rPr>
              <a:t>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6632"/>
            <a:ext cx="9144000" cy="83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Other Miscellaneous Commands</a:t>
            </a:r>
          </a:p>
        </p:txBody>
      </p:sp>
      <p:sp>
        <p:nvSpPr>
          <p:cNvPr id="4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ams (but are useful)</a:t>
            </a:r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55108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"Mon, Mar 6, 2023  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touch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spc="9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sng" strike="noStrike" cap="none" spc="9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0" i="0" u="none" strike="noStrike" cap="none" spc="9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located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 animBg="1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18035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"Mon, Mar 6, 2023  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touch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located.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0" y="11663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>
                <a:solidFill>
                  <a:srgbClr val="0033CC"/>
                </a:solidFill>
              </a:rPr>
              <a:t>Other 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ams (but are useful)</a:t>
            </a:r>
          </a:p>
        </p:txBody>
      </p:sp>
    </p:spTree>
    <p:extLst>
      <p:ext uri="{BB962C8B-B14F-4D97-AF65-F5344CB8AC3E}">
        <p14:creationId xmlns:p14="http://schemas.microsoft.com/office/powerpoint/2010/main" val="200600878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ies where you can </a:t>
            </a:r>
            <a:r>
              <a:rPr lang="en-US" altLang="zh-TW" sz="3600" spc="1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Every UNIX command has an executable.</a:t>
            </a: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Usually, these executables are stored in either: 	/</a:t>
            </a:r>
            <a:r>
              <a:rPr lang="en-US" altLang="zh-TW" dirty="0" err="1"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path.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spc="3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440160" cy="1152128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6956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784976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What’s the path of an executable?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750768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.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in the current directory.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directory.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directory.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I mean, where else would it be?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Your UNIX operating system has a number of </a:t>
            </a:r>
            <a:r>
              <a:rPr lang="en-US" altLang="zh-TW" sz="2800" b="1" i="1" dirty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”,  it first looked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 then here,</a:t>
            </a: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31907</TotalTime>
  <Words>14407</Words>
  <Application>Microsoft Office PowerPoint</Application>
  <PresentationFormat>On-screen Show (4:3)</PresentationFormat>
  <Paragraphs>1868</Paragraphs>
  <Slides>120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120</vt:i4>
      </vt:variant>
    </vt:vector>
  </HeadingPairs>
  <TitlesOfParts>
    <vt:vector size="141" baseType="lpstr">
      <vt:lpstr>ＭＳ Ｐゴシック</vt:lpstr>
      <vt:lpstr>ＭＳ Ｐゴシック</vt:lpstr>
      <vt:lpstr>新細明體</vt:lpstr>
      <vt:lpstr>Arial</vt:lpstr>
      <vt:lpstr>Arial Narrow</vt:lpstr>
      <vt:lpstr>Arial Rounded MT Bold</vt:lpstr>
      <vt:lpstr>Bookman Old Style</vt:lpstr>
      <vt:lpstr>Calibri</vt:lpstr>
      <vt:lpstr>Century</vt:lpstr>
      <vt:lpstr>Courier</vt:lpstr>
      <vt:lpstr>Engravers MT</vt:lpstr>
      <vt:lpstr>High Tower Text</vt:lpstr>
      <vt:lpstr>Lucida Console</vt:lpstr>
      <vt:lpstr>Lucida Fax</vt:lpstr>
      <vt:lpstr>Lucida Grande</vt:lpstr>
      <vt:lpstr>Poor Richard</vt:lpstr>
      <vt:lpstr>Symbol</vt:lpstr>
      <vt:lpstr>Times New Roman</vt:lpstr>
      <vt:lpstr>Wingdings</vt:lpstr>
      <vt:lpstr>Default Design</vt:lpstr>
      <vt:lpstr>1_Default Design</vt:lpstr>
      <vt:lpstr>Command Coordination  ;     &amp;&amp;     || </vt:lpstr>
      <vt:lpstr>Command Coordination  ;     &amp;&amp;     ||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Coordination  ;     &amp;&amp;     || </vt:lpstr>
      <vt:lpstr>Command Coordination  ;     &amp;&amp;     || </vt:lpstr>
      <vt:lpstr>Command Coordination  ;     &amp;&amp;     || </vt:lpstr>
      <vt:lpstr>Command Coordination  ;     &amp;&amp;     || 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PowerPoint Presentation</vt:lpstr>
      <vt:lpstr>PowerPoint Presentation</vt:lpstr>
      <vt:lpstr>PowerPoint Presentation</vt:lpstr>
      <vt:lpstr>You can also create your files under Windows, but then you will have to worry about a confusing difference between UNIX and Windows</vt:lpstr>
      <vt:lpstr>Miscellaneous Commands</vt:lpstr>
      <vt:lpstr>Miscellaneous Commands</vt:lpstr>
      <vt:lpstr>sort</vt:lpstr>
      <vt:lpstr>sort</vt:lpstr>
      <vt:lpstr>sort</vt:lpstr>
      <vt:lpstr>sort</vt:lpstr>
      <vt:lpstr>sort</vt:lpstr>
      <vt:lpstr>sort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Other Miscellaneous Commands</vt:lpstr>
      <vt:lpstr>PowerPoint Presentation</vt:lpstr>
      <vt:lpstr>PowerPoint Presentation</vt:lpstr>
      <vt:lpstr>What’s the path of an executable?</vt:lpstr>
      <vt:lpstr>Remember this slide?</vt:lpstr>
      <vt:lpstr>PowerPoint Presentation</vt:lpstr>
      <vt:lpstr>PowerPoint Presentation</vt:lpstr>
      <vt:lpstr>PowerPoint Presentation</vt:lpstr>
      <vt:lpstr>$PATH</vt:lpstr>
      <vt:lpstr>$PATH</vt:lpstr>
      <vt:lpstr>$PATH</vt:lpstr>
      <vt:lpstr>$PATH</vt:lpstr>
      <vt:lpstr>$PATH</vt:lpstr>
      <vt:lpstr>$PATH</vt:lpstr>
      <vt:lpstr>Remember this slide?</vt:lpstr>
      <vt:lpstr>PowerPoint Presentation</vt:lpstr>
      <vt:lpstr>PowerPoint Presentation</vt:lpstr>
      <vt:lpstr>PowerPoint Presentation</vt:lpstr>
      <vt:lpstr>Which one?</vt:lpstr>
      <vt:lpstr>PowerPoint Presentation</vt:lpstr>
      <vt:lpstr>What is a Shell?</vt:lpstr>
      <vt:lpstr>Popular Shells</vt:lpstr>
      <vt:lpstr>PowerPoint Presentation</vt:lpstr>
      <vt:lpstr>PowerPoint Presentation</vt:lpstr>
      <vt:lpstr>PowerPoint Presentation</vt:lpstr>
      <vt:lpstr>Family relationships among shells</vt:lpstr>
      <vt:lpstr>PowerPoint Presentation</vt:lpstr>
      <vt:lpstr>PowerPoint Presentation</vt:lpstr>
      <vt:lpstr>Invoking a Shell Script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496</cp:revision>
  <cp:lastPrinted>2005-05-27T21:26:31Z</cp:lastPrinted>
  <dcterms:created xsi:type="dcterms:W3CDTF">2005-05-23T21:56:35Z</dcterms:created>
  <dcterms:modified xsi:type="dcterms:W3CDTF">2023-03-06T09:50:06Z</dcterms:modified>
</cp:coreProperties>
</file>