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  <p:sldMasterId id="2147483674" r:id="rId3"/>
  </p:sldMasterIdLst>
  <p:notesMasterIdLst>
    <p:notesMasterId r:id="rId64"/>
  </p:notesMasterIdLst>
  <p:handoutMasterIdLst>
    <p:handoutMasterId r:id="rId65"/>
  </p:handoutMasterIdLst>
  <p:sldIdLst>
    <p:sldId id="806" r:id="rId4"/>
    <p:sldId id="807" r:id="rId5"/>
    <p:sldId id="808" r:id="rId6"/>
    <p:sldId id="879" r:id="rId7"/>
    <p:sldId id="1008" r:id="rId8"/>
    <p:sldId id="880" r:id="rId9"/>
    <p:sldId id="951" r:id="rId10"/>
    <p:sldId id="952" r:id="rId11"/>
    <p:sldId id="953" r:id="rId12"/>
    <p:sldId id="883" r:id="rId13"/>
    <p:sldId id="1030" r:id="rId14"/>
    <p:sldId id="1031" r:id="rId15"/>
    <p:sldId id="1032" r:id="rId16"/>
    <p:sldId id="1033" r:id="rId17"/>
    <p:sldId id="1034" r:id="rId18"/>
    <p:sldId id="1036" r:id="rId19"/>
    <p:sldId id="1035" r:id="rId20"/>
    <p:sldId id="1037" r:id="rId21"/>
    <p:sldId id="1038" r:id="rId22"/>
    <p:sldId id="1039" r:id="rId23"/>
    <p:sldId id="1040" r:id="rId24"/>
    <p:sldId id="1041" r:id="rId25"/>
    <p:sldId id="955" r:id="rId26"/>
    <p:sldId id="956" r:id="rId27"/>
    <p:sldId id="1016" r:id="rId28"/>
    <p:sldId id="1050" r:id="rId29"/>
    <p:sldId id="1051" r:id="rId30"/>
    <p:sldId id="1052" r:id="rId31"/>
    <p:sldId id="1053" r:id="rId32"/>
    <p:sldId id="1054" r:id="rId33"/>
    <p:sldId id="1056" r:id="rId34"/>
    <p:sldId id="1055" r:id="rId35"/>
    <p:sldId id="1011" r:id="rId36"/>
    <p:sldId id="1044" r:id="rId37"/>
    <p:sldId id="1045" r:id="rId38"/>
    <p:sldId id="1046" r:id="rId39"/>
    <p:sldId id="1047" r:id="rId40"/>
    <p:sldId id="1048" r:id="rId41"/>
    <p:sldId id="1069" r:id="rId42"/>
    <p:sldId id="1070" r:id="rId43"/>
    <p:sldId id="1074" r:id="rId44"/>
    <p:sldId id="1071" r:id="rId45"/>
    <p:sldId id="1072" r:id="rId46"/>
    <p:sldId id="1073" r:id="rId47"/>
    <p:sldId id="1093" r:id="rId48"/>
    <p:sldId id="1095" r:id="rId49"/>
    <p:sldId id="1096" r:id="rId50"/>
    <p:sldId id="1097" r:id="rId51"/>
    <p:sldId id="1042" r:id="rId52"/>
    <p:sldId id="1098" r:id="rId53"/>
    <p:sldId id="1106" r:id="rId54"/>
    <p:sldId id="1107" r:id="rId55"/>
    <p:sldId id="1108" r:id="rId56"/>
    <p:sldId id="1099" r:id="rId57"/>
    <p:sldId id="1100" r:id="rId58"/>
    <p:sldId id="1101" r:id="rId59"/>
    <p:sldId id="1102" r:id="rId60"/>
    <p:sldId id="1103" r:id="rId61"/>
    <p:sldId id="1104" r:id="rId62"/>
    <p:sldId id="1109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CC"/>
    <a:srgbClr val="0033CC"/>
    <a:srgbClr val="00B050"/>
    <a:srgbClr val="B2B2B2"/>
    <a:srgbClr val="F6368E"/>
    <a:srgbClr val="009644"/>
    <a:srgbClr val="A6A6A6"/>
    <a:srgbClr val="00CC00"/>
    <a:srgbClr val="DC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3791" autoAdjust="0"/>
  </p:normalViewPr>
  <p:slideViewPr>
    <p:cSldViewPr>
      <p:cViewPr>
        <p:scale>
          <a:sx n="86" d="100"/>
          <a:sy n="86" d="100"/>
        </p:scale>
        <p:origin x="-1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44A4CE-43E8-48A5-A128-65DC787FB24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809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如果要將陣列賦予某變數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= 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zh-TW" altLang="en-US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不可行</a:t>
            </a:r>
            <a:endParaRPr lang="en-US" altLang="zh-TW" sz="1100" b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zh-TW" altLang="en-US" dirty="0"/>
              <a:t>需要用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= </a:t>
            </a:r>
            <a:r>
              <a:rPr lang="en-US" altLang="zh-TW" sz="1200" dirty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200" dirty="0">
                <a:solidFill>
                  <a:srgbClr val="F6368E"/>
                </a:solidFill>
                <a:latin typeface="High Tower Text" pitchFamily="18" charset="0"/>
              </a:rPr>
              <a:t>)</a:t>
            </a:r>
            <a:r>
              <a:rPr lang="zh-TW" altLang="en-US" sz="1200" dirty="0">
                <a:solidFill>
                  <a:srgbClr val="F6368E"/>
                </a:solidFill>
                <a:latin typeface="High Tower Text" pitchFamily="18" charset="0"/>
              </a:rPr>
              <a:t> 將該陣列放置於括號中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84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12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1200" dirty="0">
                <a:solidFill>
                  <a:srgbClr val="F6368E"/>
                </a:solidFill>
                <a:latin typeface="Agency FB" panose="020B0503020202020204" pitchFamily="34" charset="0"/>
              </a:rPr>
              <a:t>] </a:t>
            </a:r>
            <a:r>
              <a:rPr lang="zh-TW" altLang="en-US" sz="1200" dirty="0">
                <a:solidFill>
                  <a:srgbClr val="F6368E"/>
                </a:solidFill>
                <a:latin typeface="Agency FB" panose="020B0503020202020204" pitchFamily="34" charset="0"/>
              </a:rPr>
              <a:t>及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 </a:t>
            </a:r>
            <a:r>
              <a:rPr lang="en-US" altLang="zh-TW" sz="12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1200" dirty="0">
                <a:solidFill>
                  <a:srgbClr val="000000"/>
                </a:solidFill>
                <a:latin typeface="Garamond" panose="02020404030301010803" pitchFamily="18" charset="0"/>
              </a:rPr>
              <a:t>*</a:t>
            </a:r>
            <a:r>
              <a:rPr lang="en-US" altLang="zh-TW" sz="12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  <a:r>
              <a:rPr lang="zh-TW" altLang="en-US" sz="1200" dirty="0">
                <a:solidFill>
                  <a:srgbClr val="F6368E"/>
                </a:solidFill>
                <a:latin typeface="Agency FB" panose="020B0503020202020204" pitchFamily="34" charset="0"/>
              </a:rPr>
              <a:t>這兩種方法皆等同於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zh-TW" altLang="en-US" sz="11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呼叫陣列全部的內容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55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sz="11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1200" b="0" dirty="0">
                <a:solidFill>
                  <a:srgbClr val="F6368E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zh-TW" altLang="en-US" sz="1100" b="0" dirty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可以得到</a:t>
            </a:r>
            <a:r>
              <a:rPr lang="en-US" altLang="zh-TW" sz="1100" b="0" dirty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var1</a:t>
            </a:r>
            <a:r>
              <a:rPr lang="zh-TW" altLang="en-US" sz="1100" b="0" dirty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陣列的大小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285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shift</a:t>
            </a:r>
            <a:r>
              <a:rPr lang="zh-TW" altLang="en-US" dirty="0"/>
              <a:t>可以將陣列第一項刪除</a:t>
            </a:r>
            <a:r>
              <a:rPr lang="en-US" altLang="zh-TW" dirty="0"/>
              <a:t>(</a:t>
            </a:r>
            <a:r>
              <a:rPr lang="zh-TW" altLang="en-US" dirty="0"/>
              <a:t>第二項及其後面的項目隨即往前遞補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用</a:t>
            </a:r>
            <a:r>
              <a:rPr lang="en-US" altLang="zh-TW" dirty="0"/>
              <a:t>-</a:t>
            </a:r>
            <a:r>
              <a:rPr lang="zh-TW" altLang="en-US" dirty="0"/>
              <a:t>則可以選取某個範圍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586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要注意在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內不能有 </a:t>
            </a:r>
            <a:r>
              <a:rPr lang="en-US" altLang="zh-TW" dirty="0"/>
              <a:t>`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如</a:t>
            </a:r>
            <a:r>
              <a:rPr lang="en-US" altLang="zh-TW" sz="11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1100" b="0" spc="100" dirty="0">
                <a:solidFill>
                  <a:srgbClr val="000000"/>
                </a:solidFill>
                <a:latin typeface="Arial"/>
              </a:rPr>
              <a:t>5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105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5</a:t>
            </a:r>
            <a:r>
              <a:rPr lang="en-US" altLang="zh-TW" sz="11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11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1200" b="0" dirty="0">
                <a:solidFill>
                  <a:srgbClr val="000000"/>
                </a:solidFill>
                <a:latin typeface="Gill Sans MT" panose="020B0502020104020203" pitchFamily="34" charset="0"/>
              </a:rPr>
              <a:t>`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expr 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1100" b="0" dirty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5</a:t>
            </a:r>
            <a:r>
              <a:rPr lang="en-US" altLang="zh-TW" sz="10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 </a:t>
            </a:r>
            <a:r>
              <a:rPr lang="en-US" altLang="zh-TW" sz="11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800" spc="100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zh-TW" sz="11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1200" b="0" spc="100" dirty="0">
                <a:solidFill>
                  <a:srgbClr val="000000"/>
                </a:solidFill>
                <a:latin typeface="Gill Sans MT" panose="020B0502020104020203" pitchFamily="34" charset="0"/>
              </a:rPr>
              <a:t>`</a:t>
            </a:r>
            <a:r>
              <a:rPr lang="en-US" altLang="zh-TW" sz="11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11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zh-TW" altLang="en-US" dirty="0"/>
              <a:t>會產生</a:t>
            </a:r>
            <a:r>
              <a:rPr lang="en-US" altLang="zh-TW" dirty="0"/>
              <a:t>Syntax Error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55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這裡有一個內建的陣列</a:t>
            </a:r>
            <a:r>
              <a:rPr lang="en-US" altLang="zh-TW" dirty="0"/>
              <a:t>=&gt;</a:t>
            </a:r>
            <a:r>
              <a:rPr lang="en-US" altLang="zh-TW" sz="1200" dirty="0" err="1">
                <a:solidFill>
                  <a:srgbClr val="F6368E"/>
                </a:solidFill>
              </a:rPr>
              <a:t>argv</a:t>
            </a:r>
            <a:endParaRPr lang="en-US" altLang="zh-TW" sz="1200" dirty="0">
              <a:solidFill>
                <a:srgbClr val="F6368E"/>
              </a:solidFill>
            </a:endParaRPr>
          </a:p>
          <a:p>
            <a:r>
              <a:rPr lang="en-US" altLang="zh-TW" sz="1200" b="0" dirty="0">
                <a:solidFill>
                  <a:srgbClr val="000000"/>
                </a:solidFill>
              </a:rPr>
              <a:t>$</a:t>
            </a:r>
            <a:r>
              <a:rPr lang="en-US" altLang="zh-TW" sz="1200" b="0" dirty="0" err="1">
                <a:solidFill>
                  <a:srgbClr val="000000"/>
                </a:solidFill>
              </a:rPr>
              <a:t>argv</a:t>
            </a:r>
            <a:r>
              <a:rPr lang="en-US" altLang="zh-TW" sz="1200" b="0" dirty="0">
                <a:solidFill>
                  <a:srgbClr val="000000"/>
                </a:solidFill>
              </a:rPr>
              <a:t>[2] </a:t>
            </a:r>
            <a:r>
              <a:rPr lang="zh-TW" altLang="en-US" sz="1200" b="0" dirty="0">
                <a:solidFill>
                  <a:srgbClr val="000000"/>
                </a:solidFill>
              </a:rPr>
              <a:t>和 </a:t>
            </a:r>
            <a:r>
              <a:rPr lang="en-US" altLang="zh-TW" sz="1200" b="0" dirty="0">
                <a:solidFill>
                  <a:srgbClr val="000000"/>
                </a:solidFill>
              </a:rPr>
              <a:t>$2</a:t>
            </a:r>
          </a:p>
          <a:p>
            <a:r>
              <a:rPr lang="en-US" altLang="zh-TW" sz="1200" b="0" dirty="0">
                <a:solidFill>
                  <a:srgbClr val="FF0000"/>
                </a:solidFill>
              </a:rPr>
              <a:t>$*</a:t>
            </a:r>
            <a:r>
              <a:rPr lang="zh-TW" altLang="en-US" sz="1200" b="0" dirty="0">
                <a:solidFill>
                  <a:srgbClr val="000000"/>
                </a:solidFill>
              </a:rPr>
              <a:t>和</a:t>
            </a:r>
            <a:r>
              <a:rPr lang="en-US" altLang="zh-TW" sz="1200" b="0" dirty="0">
                <a:solidFill>
                  <a:srgbClr val="000000"/>
                </a:solidFill>
              </a:rPr>
              <a:t>$</a:t>
            </a:r>
            <a:r>
              <a:rPr lang="en-US" altLang="zh-TW" sz="1200" b="0" dirty="0" err="1">
                <a:solidFill>
                  <a:srgbClr val="000000"/>
                </a:solidFill>
              </a:rPr>
              <a:t>argv</a:t>
            </a:r>
            <a:r>
              <a:rPr lang="en-US" altLang="zh-TW" sz="1200" b="0" dirty="0">
                <a:solidFill>
                  <a:srgbClr val="000000"/>
                </a:solidFill>
              </a:rPr>
              <a:t>[*]</a:t>
            </a:r>
          </a:p>
          <a:p>
            <a:r>
              <a:rPr lang="en-US" altLang="zh-TW" sz="1200" b="0" dirty="0">
                <a:solidFill>
                  <a:srgbClr val="FF0000"/>
                </a:solidFill>
              </a:rPr>
              <a:t>$#</a:t>
            </a:r>
            <a:r>
              <a:rPr lang="zh-TW" altLang="en-US" sz="1200" b="0" dirty="0">
                <a:solidFill>
                  <a:srgbClr val="000000"/>
                </a:solidFill>
              </a:rPr>
              <a:t>和 </a:t>
            </a:r>
            <a:r>
              <a:rPr lang="en-US" altLang="zh-TW" sz="1200" b="0" dirty="0">
                <a:solidFill>
                  <a:srgbClr val="000000"/>
                </a:solidFill>
              </a:rPr>
              <a:t>$#</a:t>
            </a:r>
            <a:r>
              <a:rPr lang="en-US" altLang="zh-TW" sz="1200" b="0" dirty="0" err="1">
                <a:solidFill>
                  <a:srgbClr val="000000"/>
                </a:solidFill>
              </a:rPr>
              <a:t>argv</a:t>
            </a:r>
            <a:r>
              <a:rPr lang="zh-TW" altLang="en-US" sz="1200" b="0" dirty="0">
                <a:solidFill>
                  <a:srgbClr val="000000"/>
                </a:solidFill>
              </a:rPr>
              <a:t>的功能沒甚麼區別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814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CE11D51-6076-463B-82C0-186B9FCCA05D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34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7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35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35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889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6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02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174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12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1100" b="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11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  <a:r>
              <a:rPr lang="en-US" altLang="zh-TW" sz="1100" b="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zh-TW" altLang="en-US" sz="1100" b="0" dirty="0">
                <a:solidFill>
                  <a:srgbClr val="0033CC"/>
                </a:solidFill>
                <a:latin typeface="High Tower Text" pitchFamily="18" charset="0"/>
              </a:rPr>
              <a:t> 和 </a:t>
            </a:r>
            <a:r>
              <a:rPr lang="en-US" altLang="zh-TW" sz="12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14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  <a:r>
              <a:rPr lang="zh-TW" altLang="en-US" sz="1400" b="0" dirty="0">
                <a:solidFill>
                  <a:srgbClr val="FF0066"/>
                </a:solidFill>
                <a:latin typeface="High Tower Text" pitchFamily="18" charset="0"/>
              </a:rPr>
              <a:t> 皆對應到全部參數</a:t>
            </a:r>
            <a:r>
              <a:rPr lang="en-US" altLang="zh-TW" sz="1400" b="0" dirty="0">
                <a:solidFill>
                  <a:srgbClr val="FF0066"/>
                </a:solidFill>
                <a:latin typeface="High Tower Text" pitchFamily="18" charset="0"/>
              </a:rPr>
              <a:t>,</a:t>
            </a:r>
            <a:r>
              <a:rPr lang="zh-TW" altLang="en-US" sz="1400" b="0" dirty="0">
                <a:solidFill>
                  <a:srgbClr val="FF0066"/>
                </a:solidFill>
                <a:latin typeface="High Tower Text" pitchFamily="18" charset="0"/>
              </a:rPr>
              <a:t>故顯示</a:t>
            </a:r>
            <a:r>
              <a:rPr lang="en-US" altLang="zh-TW" sz="1400" b="0" dirty="0">
                <a:solidFill>
                  <a:srgbClr val="0033CC"/>
                </a:solidFill>
                <a:latin typeface="High Tower Text" pitchFamily="18" charset="0"/>
              </a:rPr>
              <a:t>a b c d</a:t>
            </a:r>
            <a:endParaRPr lang="en-US" altLang="zh-TW" sz="1400" b="0" dirty="0">
              <a:solidFill>
                <a:srgbClr val="FF0066"/>
              </a:solidFill>
              <a:latin typeface="High Tower Text" pitchFamily="18" charset="0"/>
            </a:endParaRPr>
          </a:p>
          <a:p>
            <a:r>
              <a:rPr lang="en-US" altLang="zh-TW" sz="1100" b="0" dirty="0">
                <a:solidFill>
                  <a:srgbClr val="FF0066"/>
                </a:solidFill>
                <a:latin typeface="Times New Roman" pitchFamily="18" charset="0"/>
              </a:rPr>
              <a:t>$#</a:t>
            </a:r>
            <a:r>
              <a:rPr lang="en-US" altLang="zh-TW" sz="12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zh-TW" altLang="en-US" sz="1200" b="0" dirty="0">
                <a:solidFill>
                  <a:srgbClr val="0033CC"/>
                </a:solidFill>
                <a:latin typeface="High Tower Text" pitchFamily="18" charset="0"/>
              </a:rPr>
              <a:t> 和 </a:t>
            </a:r>
            <a:r>
              <a:rPr lang="en-US" altLang="zh-TW" sz="1200" b="0" dirty="0">
                <a:solidFill>
                  <a:srgbClr val="FF0066"/>
                </a:solidFill>
                <a:latin typeface="Times New Roman" pitchFamily="18" charset="0"/>
              </a:rPr>
              <a:t>$#</a:t>
            </a:r>
            <a:r>
              <a:rPr lang="zh-TW" altLang="en-US" sz="1200" b="0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zh-TW" altLang="en-US" sz="1200" b="0" dirty="0">
                <a:solidFill>
                  <a:srgbClr val="FF0066"/>
                </a:solidFill>
                <a:latin typeface="High Tower Text" pitchFamily="18" charset="0"/>
              </a:rPr>
              <a:t>皆對應到參數數量</a:t>
            </a:r>
            <a:r>
              <a:rPr lang="en-US" altLang="zh-TW" sz="1200" b="0" dirty="0">
                <a:solidFill>
                  <a:srgbClr val="FF0066"/>
                </a:solidFill>
                <a:latin typeface="High Tower Text" pitchFamily="18" charset="0"/>
              </a:rPr>
              <a:t>,</a:t>
            </a:r>
            <a:r>
              <a:rPr lang="zh-TW" altLang="en-US" sz="1200" b="0" dirty="0">
                <a:solidFill>
                  <a:srgbClr val="FF0066"/>
                </a:solidFill>
                <a:latin typeface="High Tower Text" pitchFamily="18" charset="0"/>
              </a:rPr>
              <a:t>故顯示</a:t>
            </a:r>
            <a:r>
              <a:rPr lang="en-US" altLang="zh-TW" sz="1200" b="0" dirty="0">
                <a:solidFill>
                  <a:srgbClr val="FF0066"/>
                </a:solidFill>
                <a:latin typeface="High Tower Text" pitchFamily="18" charset="0"/>
              </a:rPr>
              <a:t>4</a:t>
            </a:r>
            <a:endParaRPr lang="en-US" altLang="zh-TW" sz="1200" b="0" dirty="0">
              <a:solidFill>
                <a:srgbClr val="FF0066"/>
              </a:solidFill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14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1400" b="0" dirty="0">
                <a:solidFill>
                  <a:srgbClr val="0033CC"/>
                </a:solidFill>
                <a:latin typeface="High Tower Text" pitchFamily="18" charset="0"/>
              </a:rPr>
              <a:t>[1]</a:t>
            </a:r>
            <a:r>
              <a:rPr lang="zh-TW" altLang="en-US" sz="1400" b="0" dirty="0">
                <a:solidFill>
                  <a:srgbClr val="0033CC"/>
                </a:solidFill>
                <a:latin typeface="High Tower Text" pitchFamily="18" charset="0"/>
              </a:rPr>
              <a:t>和</a:t>
            </a:r>
            <a:r>
              <a:rPr lang="en-US" altLang="zh-TW" sz="1400" b="0" dirty="0">
                <a:solidFill>
                  <a:srgbClr val="0033CC"/>
                </a:solidFill>
                <a:latin typeface="High Tower Text" pitchFamily="18" charset="0"/>
              </a:rPr>
              <a:t>$1</a:t>
            </a:r>
            <a:r>
              <a:rPr lang="zh-TW" altLang="en-US" sz="1400" b="0" dirty="0">
                <a:solidFill>
                  <a:srgbClr val="FF0066"/>
                </a:solidFill>
                <a:latin typeface="High Tower Text" pitchFamily="18" charset="0"/>
              </a:rPr>
              <a:t>皆對應到第一個參數</a:t>
            </a:r>
            <a:r>
              <a:rPr lang="en-US" altLang="zh-TW" sz="1400" b="0" dirty="0">
                <a:solidFill>
                  <a:srgbClr val="FF0066"/>
                </a:solidFill>
                <a:latin typeface="High Tower Text" pitchFamily="18" charset="0"/>
              </a:rPr>
              <a:t>,</a:t>
            </a:r>
            <a:r>
              <a:rPr lang="zh-TW" altLang="en-US" sz="1400" b="0" dirty="0">
                <a:solidFill>
                  <a:srgbClr val="FF0066"/>
                </a:solidFill>
                <a:latin typeface="High Tower Text" pitchFamily="18" charset="0"/>
              </a:rPr>
              <a:t>故顯示</a:t>
            </a:r>
            <a:r>
              <a:rPr lang="en-US" altLang="zh-TW" sz="1400" b="0" dirty="0">
                <a:solidFill>
                  <a:srgbClr val="0033CC"/>
                </a:solidFill>
                <a:latin typeface="High Tower Text" pitchFamily="18" charset="0"/>
              </a:rPr>
              <a:t>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spc="-100" dirty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1400" b="0" spc="-10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1200" b="0" spc="-10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1200" b="0" spc="-100" dirty="0">
                <a:solidFill>
                  <a:srgbClr val="0033CC"/>
                </a:solidFill>
                <a:latin typeface="Times New Roman" pitchFamily="18" charset="0"/>
              </a:rPr>
              <a:t>$#</a:t>
            </a:r>
            <a:r>
              <a:rPr lang="en-US" altLang="zh-TW" sz="1200" b="0" spc="-10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zh-TW" altLang="en-US" sz="1200" b="0" spc="-10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zh-TW" altLang="en-US" sz="1200" b="0" dirty="0">
                <a:solidFill>
                  <a:srgbClr val="FF0066"/>
                </a:solidFill>
                <a:latin typeface="High Tower Text" pitchFamily="18" charset="0"/>
              </a:rPr>
              <a:t>對應到最後一個參數</a:t>
            </a:r>
            <a:r>
              <a:rPr lang="en-US" altLang="zh-TW" sz="1200" b="0" dirty="0">
                <a:solidFill>
                  <a:srgbClr val="FF0066"/>
                </a:solidFill>
                <a:latin typeface="High Tower Text" pitchFamily="18" charset="0"/>
              </a:rPr>
              <a:t>,</a:t>
            </a:r>
            <a:r>
              <a:rPr lang="zh-TW" altLang="en-US" sz="1200" b="0" dirty="0">
                <a:solidFill>
                  <a:srgbClr val="FF0066"/>
                </a:solidFill>
                <a:latin typeface="High Tower Text" pitchFamily="18" charset="0"/>
              </a:rPr>
              <a:t>故顯示</a:t>
            </a:r>
            <a:r>
              <a:rPr lang="en-US" altLang="zh-TW" sz="1200" b="0" dirty="0">
                <a:solidFill>
                  <a:srgbClr val="0033CC"/>
                </a:solidFill>
                <a:latin typeface="High Tower Text" pitchFamily="18" charset="0"/>
              </a:rPr>
              <a:t>d </a:t>
            </a:r>
            <a:endParaRPr lang="en-US" altLang="zh-TW" sz="1200" b="0" spc="-10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FF0066"/>
                </a:solidFill>
                <a:latin typeface="Times New Roman" pitchFamily="18" charset="0"/>
              </a:rPr>
              <a:t>$0</a:t>
            </a:r>
            <a:r>
              <a:rPr lang="zh-TW" altLang="en-US" sz="1200" b="0" dirty="0">
                <a:solidFill>
                  <a:srgbClr val="FF0066"/>
                </a:solidFill>
                <a:latin typeface="Times New Roman" pitchFamily="18" charset="0"/>
              </a:rPr>
              <a:t> 對應到</a:t>
            </a:r>
            <a:r>
              <a:rPr lang="en-US" altLang="zh-TW" sz="1200" b="0" dirty="0">
                <a:solidFill>
                  <a:srgbClr val="FF0066"/>
                </a:solidFill>
                <a:latin typeface="Times New Roman" pitchFamily="18" charset="0"/>
              </a:rPr>
              <a:t>script</a:t>
            </a:r>
            <a:r>
              <a:rPr lang="zh-TW" altLang="en-US" sz="1200" b="0" dirty="0">
                <a:solidFill>
                  <a:srgbClr val="FF0066"/>
                </a:solidFill>
                <a:latin typeface="Times New Roman" pitchFamily="18" charset="0"/>
              </a:rPr>
              <a:t>名稱</a:t>
            </a:r>
            <a:endParaRPr lang="en-US" altLang="zh-TW" sz="1200" b="0" dirty="0">
              <a:solidFill>
                <a:srgbClr val="FF0066"/>
              </a:solidFill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rgbClr val="FF0066"/>
                </a:solidFill>
                <a:latin typeface="Times New Roman" pitchFamily="18" charset="0"/>
              </a:rPr>
              <a:t>最後兩行顯示</a:t>
            </a:r>
            <a:r>
              <a:rPr lang="en-US" altLang="zh-TW" sz="1200" b="0" dirty="0">
                <a:solidFill>
                  <a:srgbClr val="FF0066"/>
                </a:solidFill>
                <a:latin typeface="Times New Roman" pitchFamily="18" charset="0"/>
              </a:rPr>
              <a:t>shift</a:t>
            </a:r>
            <a:r>
              <a:rPr lang="zh-TW" altLang="en-US" sz="1200" b="0" dirty="0">
                <a:solidFill>
                  <a:srgbClr val="FF0066"/>
                </a:solidFill>
                <a:latin typeface="Times New Roman" pitchFamily="18" charset="0"/>
              </a:rPr>
              <a:t>完後</a:t>
            </a:r>
            <a:r>
              <a:rPr lang="en-US" altLang="zh-TW" sz="11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12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zh-TW" altLang="en-US" sz="1200" b="0" dirty="0">
                <a:solidFill>
                  <a:srgbClr val="0033CC"/>
                </a:solidFill>
                <a:latin typeface="High Tower Text" pitchFamily="18" charset="0"/>
              </a:rPr>
              <a:t>的結果</a:t>
            </a:r>
            <a:endParaRPr lang="en-US" altLang="zh-TW" sz="1200" b="0" dirty="0">
              <a:solidFill>
                <a:srgbClr val="0033CC"/>
              </a:solidFill>
              <a:latin typeface="High Tower Text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697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b="0" dirty="0">
                <a:solidFill>
                  <a:srgbClr val="000000"/>
                </a:solidFill>
              </a:rPr>
              <a:t>C/C++ </a:t>
            </a:r>
            <a:r>
              <a:rPr lang="zh-TW" altLang="en-US" b="0" dirty="0">
                <a:solidFill>
                  <a:srgbClr val="000000"/>
                </a:solidFill>
              </a:rPr>
              <a:t>程式中</a:t>
            </a:r>
            <a:r>
              <a:rPr lang="en-US" altLang="zh-TW" b="0" dirty="0">
                <a:solidFill>
                  <a:srgbClr val="000000"/>
                </a:solidFill>
              </a:rPr>
              <a:t>,</a:t>
            </a:r>
            <a:r>
              <a:rPr lang="zh-TW" altLang="en-US" b="0" dirty="0">
                <a:solidFill>
                  <a:srgbClr val="000000"/>
                </a:solidFill>
              </a:rPr>
              <a:t>也有使用</a:t>
            </a:r>
            <a:r>
              <a:rPr lang="en-US" altLang="zh-TW" sz="12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endParaRPr lang="en-US" altLang="zh-TW" sz="1200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r>
              <a:rPr lang="zh-TW" altLang="en-US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像是</a:t>
            </a:r>
            <a:r>
              <a:rPr lang="en-US" altLang="zh-TW" sz="1200" b="0" dirty="0">
                <a:solidFill>
                  <a:srgbClr val="FF0000"/>
                </a:solidFill>
                <a:latin typeface="High Tower Text" pitchFamily="18" charset="0"/>
              </a:rPr>
              <a:t>int main(int </a:t>
            </a:r>
            <a:r>
              <a:rPr lang="en-US" altLang="zh-TW" sz="12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1200" b="0" dirty="0">
                <a:solidFill>
                  <a:srgbClr val="FF0000"/>
                </a:solidFill>
                <a:latin typeface="High Tower Text" pitchFamily="18" charset="0"/>
              </a:rPr>
              <a:t>, char **</a:t>
            </a:r>
            <a:r>
              <a:rPr lang="en-US" altLang="zh-TW" sz="12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1200" b="0" dirty="0">
                <a:solidFill>
                  <a:srgbClr val="FF0000"/>
                </a:solidFill>
                <a:latin typeface="High Tower Text" pitchFamily="18" charset="0"/>
              </a:rPr>
              <a:t>) </a:t>
            </a:r>
            <a:r>
              <a:rPr lang="zh-TW" altLang="en-US" sz="1200" b="0" dirty="0">
                <a:solidFill>
                  <a:srgbClr val="FF0000"/>
                </a:solidFill>
                <a:latin typeface="High Tower Text" pitchFamily="18" charset="0"/>
              </a:rPr>
              <a:t>中的</a:t>
            </a:r>
            <a:r>
              <a:rPr lang="en-US" altLang="zh-TW" sz="12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zh-TW" altLang="en-US" sz="1200" b="0" dirty="0">
                <a:solidFill>
                  <a:srgbClr val="0033CC"/>
                </a:solidFill>
                <a:latin typeface="High Tower Text" pitchFamily="18" charset="0"/>
              </a:rPr>
              <a:t>和</a:t>
            </a:r>
            <a:r>
              <a:rPr lang="en-US" altLang="zh-TW" sz="12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12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146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但有時候我們會只打</a:t>
            </a:r>
            <a:r>
              <a:rPr lang="en-US" altLang="zh-TW" sz="1200" b="0" dirty="0">
                <a:solidFill>
                  <a:srgbClr val="FF0000"/>
                </a:solidFill>
                <a:latin typeface="High Tower Text" pitchFamily="18" charset="0"/>
              </a:rPr>
              <a:t>int main(</a:t>
            </a:r>
            <a:r>
              <a:rPr lang="en-US" altLang="zh-TW" sz="10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1200" b="0" dirty="0">
                <a:solidFill>
                  <a:srgbClr val="FF0000"/>
                </a:solidFill>
                <a:latin typeface="High Tower Text" pitchFamily="18" charset="0"/>
              </a:rPr>
              <a:t>) {  ...  }</a:t>
            </a:r>
          </a:p>
          <a:p>
            <a:r>
              <a:rPr lang="zh-TW" altLang="en-US" dirty="0"/>
              <a:t>表示沒有任何參數輸入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7416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所有</a:t>
            </a:r>
            <a:r>
              <a:rPr lang="en-US" altLang="zh-TW" dirty="0"/>
              <a:t>UNIX</a:t>
            </a:r>
            <a:r>
              <a:rPr lang="zh-TW" altLang="en-US" dirty="0"/>
              <a:t>指令皆會回傳數值</a:t>
            </a:r>
            <a:r>
              <a:rPr lang="en-US" altLang="zh-TW" dirty="0"/>
              <a:t>(</a:t>
            </a:r>
            <a:r>
              <a:rPr lang="zh-TW" altLang="en-US" dirty="0"/>
              <a:t>為了用在</a:t>
            </a:r>
            <a:r>
              <a:rPr lang="en-US" altLang="zh-TW" sz="1200" dirty="0">
                <a:solidFill>
                  <a:srgbClr val="F6368E"/>
                </a:solidFill>
                <a:latin typeface="Arial Narrow" pitchFamily="34" charset="0"/>
              </a:rPr>
              <a:t>&amp;&amp;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和 </a:t>
            </a:r>
            <a:r>
              <a:rPr lang="en-US" altLang="zh-TW" sz="1200" dirty="0">
                <a:solidFill>
                  <a:srgbClr val="F6368E"/>
                </a:solidFill>
                <a:latin typeface="Arial Narrow" pitchFamily="34" charset="0"/>
              </a:rPr>
              <a:t>||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的功能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),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而回傳的值可以用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$?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讀取</a:t>
            </a:r>
            <a:endParaRPr lang="en-US" altLang="zh-TW" dirty="0"/>
          </a:p>
          <a:p>
            <a:r>
              <a:rPr lang="zh-TW" altLang="en-US" dirty="0"/>
              <a:t>我們其實不需要如投影片中打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return </a:t>
            </a:r>
            <a:r>
              <a:rPr lang="en-US" altLang="zh-TW" sz="1100" b="0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  <a:r>
              <a:rPr lang="zh-TW" altLang="en-US" sz="1200" b="0" dirty="0">
                <a:solidFill>
                  <a:srgbClr val="000000"/>
                </a:solidFill>
                <a:latin typeface="High Tower Text" pitchFamily="18" charset="0"/>
              </a:rPr>
              <a:t>因為程式預設會回傳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921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45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我們可以用</a:t>
            </a:r>
            <a:r>
              <a:rPr lang="en-US" altLang="zh-TW" dirty="0">
                <a:latin typeface="Arial" pitchFamily="34" charset="0"/>
              </a:rPr>
              <a:t>exit</a:t>
            </a:r>
            <a:r>
              <a:rPr lang="zh-TW" altLang="en-US" dirty="0">
                <a:latin typeface="Arial" pitchFamily="34" charset="0"/>
              </a:rPr>
              <a:t>的指令設定</a:t>
            </a:r>
            <a:r>
              <a:rPr lang="en-US" altLang="zh-TW" dirty="0">
                <a:latin typeface="Arial" pitchFamily="34" charset="0"/>
              </a:rPr>
              <a:t>exit</a:t>
            </a:r>
            <a:r>
              <a:rPr lang="zh-TW" altLang="en-US" dirty="0">
                <a:latin typeface="Arial" pitchFamily="34" charset="0"/>
              </a:rPr>
              <a:t>的數值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否則</a:t>
            </a:r>
            <a:r>
              <a:rPr lang="en-US" altLang="zh-TW" dirty="0">
                <a:latin typeface="Arial" pitchFamily="34" charset="0"/>
              </a:rPr>
              <a:t>exit</a:t>
            </a:r>
            <a:r>
              <a:rPr lang="zh-TW" altLang="en-US" dirty="0">
                <a:latin typeface="Arial" pitchFamily="34" charset="0"/>
              </a:rPr>
              <a:t>的值則為最後一個指令執行的結果</a:t>
            </a:r>
            <a:endParaRPr lang="en-US" altLang="zh-TW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我們可以用</a:t>
            </a:r>
            <a:r>
              <a:rPr lang="en-US" altLang="zh-TW" b="1" dirty="0">
                <a:solidFill>
                  <a:srgbClr val="F6368E"/>
                </a:solidFill>
              </a:rPr>
              <a:t>$?</a:t>
            </a:r>
            <a:r>
              <a:rPr lang="zh-TW" altLang="en-US" b="1" dirty="0">
                <a:solidFill>
                  <a:srgbClr val="F6368E"/>
                </a:solidFill>
              </a:rPr>
              <a:t>去看上一個執行的指令的</a:t>
            </a:r>
            <a:r>
              <a:rPr lang="en-US" altLang="zh-TW" b="1" dirty="0">
                <a:solidFill>
                  <a:srgbClr val="F6368E"/>
                </a:solidFill>
              </a:rPr>
              <a:t>exit</a:t>
            </a:r>
            <a:r>
              <a:rPr lang="zh-TW" altLang="en-US" b="1" dirty="0">
                <a:solidFill>
                  <a:srgbClr val="F6368E"/>
                </a:solidFill>
              </a:rPr>
              <a:t>數值</a:t>
            </a:r>
            <a:endParaRPr lang="en-US" altLang="zh-TW" b="1" dirty="0">
              <a:solidFill>
                <a:srgbClr val="F6368E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 dirty="0">
                <a:solidFill>
                  <a:srgbClr val="F6368E"/>
                </a:solidFill>
                <a:latin typeface="Arial" pitchFamily="34" charset="0"/>
              </a:rPr>
              <a:t>0</a:t>
            </a:r>
            <a:r>
              <a:rPr lang="zh-TW" altLang="en-US" b="1" dirty="0">
                <a:solidFill>
                  <a:srgbClr val="F6368E"/>
                </a:solidFill>
                <a:latin typeface="Arial" pitchFamily="34" charset="0"/>
              </a:rPr>
              <a:t>表示指令執行成功</a:t>
            </a:r>
            <a:endParaRPr lang="en-US" altLang="zh-TW" b="1" dirty="0">
              <a:solidFill>
                <a:srgbClr val="F6368E"/>
              </a:solidFill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任何非</a:t>
            </a:r>
            <a:r>
              <a:rPr lang="en-US" altLang="zh-TW" dirty="0">
                <a:latin typeface="Arial" pitchFamily="34" charset="0"/>
              </a:rPr>
              <a:t>0</a:t>
            </a:r>
            <a:r>
              <a:rPr lang="zh-TW" altLang="en-US" dirty="0">
                <a:latin typeface="Arial" pitchFamily="34" charset="0"/>
              </a:rPr>
              <a:t>的數表示指令執行失敗</a:t>
            </a:r>
          </a:p>
        </p:txBody>
      </p:sp>
    </p:spTree>
    <p:extLst>
      <p:ext uri="{BB962C8B-B14F-4D97-AF65-F5344CB8AC3E}">
        <p14:creationId xmlns:p14="http://schemas.microsoft.com/office/powerpoint/2010/main" val="3176549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46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當程式無論任何原因停止執行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會回傳值給呼叫它的程序</a:t>
            </a:r>
            <a:endParaRPr lang="en-US" altLang="zh-TW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如果停止的原因只是因為執行完了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則會回傳</a:t>
            </a:r>
            <a:r>
              <a:rPr lang="en-US" altLang="zh-TW" dirty="0">
                <a:latin typeface="Arial" pitchFamily="34" charset="0"/>
              </a:rPr>
              <a:t>0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5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47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在</a:t>
            </a:r>
            <a:r>
              <a:rPr lang="en-US" altLang="zh-TW" dirty="0" err="1">
                <a:latin typeface="Arial" pitchFamily="34" charset="0"/>
              </a:rPr>
              <a:t>csh</a:t>
            </a:r>
            <a:r>
              <a:rPr lang="zh-TW" altLang="en-US" dirty="0">
                <a:latin typeface="Arial" pitchFamily="34" charset="0"/>
              </a:rPr>
              <a:t>中</a:t>
            </a:r>
            <a:endParaRPr lang="en-US" altLang="zh-TW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回傳</a:t>
            </a:r>
            <a:r>
              <a:rPr lang="en-US" altLang="zh-TW" dirty="0">
                <a:latin typeface="Arial" pitchFamily="34" charset="0"/>
              </a:rPr>
              <a:t>0</a:t>
            </a:r>
            <a:r>
              <a:rPr lang="zh-TW" altLang="en-US" dirty="0">
                <a:latin typeface="Arial" pitchFamily="34" charset="0"/>
              </a:rPr>
              <a:t>表示 執行成功</a:t>
            </a:r>
            <a:endParaRPr lang="en-US" altLang="zh-TW" dirty="0"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Arial" pitchFamily="34" charset="0"/>
              </a:rPr>
              <a:t>回傳</a:t>
            </a:r>
            <a:r>
              <a:rPr lang="en-US" altLang="zh-TW" dirty="0">
                <a:latin typeface="Arial" pitchFamily="34" charset="0"/>
              </a:rPr>
              <a:t>1</a:t>
            </a:r>
            <a:r>
              <a:rPr lang="zh-TW" altLang="en-US" dirty="0">
                <a:latin typeface="Arial" pitchFamily="34" charset="0"/>
              </a:rPr>
              <a:t>表示 沒有</a:t>
            </a:r>
            <a:r>
              <a:rPr lang="en-US" altLang="zh-TW" dirty="0">
                <a:latin typeface="Arial" pitchFamily="34" charset="0"/>
              </a:rPr>
              <a:t>match</a:t>
            </a:r>
            <a:r>
              <a:rPr lang="zh-TW" altLang="en-US" dirty="0">
                <a:latin typeface="Arial" pitchFamily="34" charset="0"/>
              </a:rPr>
              <a:t>到</a:t>
            </a:r>
            <a:endParaRPr lang="en-US" altLang="zh-TW" dirty="0"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Arial" pitchFamily="34" charset="0"/>
              </a:rPr>
              <a:t>回傳</a:t>
            </a:r>
            <a:r>
              <a:rPr lang="en-US" altLang="zh-TW" dirty="0">
                <a:latin typeface="Arial" pitchFamily="34" charset="0"/>
              </a:rPr>
              <a:t>2</a:t>
            </a:r>
            <a:r>
              <a:rPr lang="zh-TW" altLang="en-US" dirty="0">
                <a:latin typeface="Arial" pitchFamily="34" charset="0"/>
              </a:rPr>
              <a:t>表示 沒有該檔案或目錄</a:t>
            </a:r>
          </a:p>
          <a:p>
            <a:pPr eaLnBrk="1" hangingPunct="1">
              <a:spcBef>
                <a:spcPct val="0"/>
              </a:spcBef>
            </a:pP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60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48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如果你要改變對應到的錯誤所回傳的值也可以</a:t>
            </a:r>
            <a:endParaRPr lang="en-US" altLang="zh-TW" dirty="0"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% 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echo $? ||The passed-value is not meant to mean “error“ </a:t>
            </a:r>
            <a:r>
              <a:rPr lang="zh-TW" alt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會執行前面的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echo $? (</a:t>
            </a:r>
            <a:r>
              <a:rPr lang="zh-TW" alt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成功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,</a:t>
            </a:r>
            <a:r>
              <a:rPr lang="zh-TW" alt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所以不執行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||</a:t>
            </a:r>
            <a:r>
              <a:rPr lang="zh-TW" alt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後面的指令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)</a:t>
            </a:r>
            <a:endParaRPr lang="en-US" altLang="zh-TW" dirty="0"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% 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./</a:t>
            </a:r>
            <a:r>
              <a:rPr lang="en-US" altLang="zh-TW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2 5 || echo “But this will only print if </a:t>
            </a:r>
            <a:r>
              <a:rPr lang="en-US" altLang="zh-TW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unix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THINKS </a:t>
            </a:r>
            <a:r>
              <a:rPr lang="en-US" altLang="zh-TW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failed.“</a:t>
            </a:r>
            <a:r>
              <a:rPr lang="zh-TW" altLang="en-US" b="0" dirty="0">
                <a:solidFill>
                  <a:srgbClr val="FFFFFF"/>
                </a:solidFill>
                <a:latin typeface="Arial" pitchFamily="34" charset="0"/>
                <a:ea typeface="新細明體" charset="-120"/>
              </a:rPr>
              <a:t>會執行後面的</a:t>
            </a:r>
            <a:r>
              <a:rPr lang="en-US" altLang="zh-TW" b="0" dirty="0">
                <a:solidFill>
                  <a:srgbClr val="FFFFFF"/>
                </a:solidFill>
                <a:latin typeface="Arial" pitchFamily="34" charset="0"/>
                <a:ea typeface="新細明體" charset="-120"/>
              </a:rPr>
              <a:t>echo,</a:t>
            </a:r>
            <a:r>
              <a:rPr lang="zh-TW" altLang="en-US" b="0" dirty="0">
                <a:solidFill>
                  <a:srgbClr val="FFFFFF"/>
                </a:solidFill>
                <a:latin typeface="Arial" pitchFamily="34" charset="0"/>
                <a:ea typeface="新細明體" charset="-120"/>
              </a:rPr>
              <a:t>因為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./</a:t>
            </a:r>
            <a:r>
              <a:rPr lang="en-US" altLang="zh-TW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altLang="zh-TW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2 5 exit</a:t>
            </a:r>
            <a:r>
              <a:rPr lang="zh-TW" alt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的值非</a:t>
            </a:r>
            <a:r>
              <a:rPr lang="en-US" altLang="zh-TW" b="0">
                <a:solidFill>
                  <a:srgbClr val="FFFFFF"/>
                </a:solidFill>
                <a:latin typeface="Arial" charset="0"/>
                <a:ea typeface="新細明體" charset="-120"/>
              </a:rPr>
              <a:t>0</a:t>
            </a:r>
            <a:endParaRPr lang="en-US" altLang="zh-TW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8962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49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7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399FAD-BB31-4006-B775-EE7CD80549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用</a:t>
            </a:r>
            <a:r>
              <a:rPr lang="en-US" altLang="zh-TW" sz="1100" b="1" dirty="0">
                <a:solidFill>
                  <a:schemeClr val="bg1"/>
                </a:solidFill>
              </a:rPr>
              <a:t>%</a:t>
            </a:r>
            <a:r>
              <a:rPr lang="en-US" altLang="zh-TW" sz="1200" b="1" dirty="0">
                <a:solidFill>
                  <a:schemeClr val="bg1"/>
                </a:solidFill>
              </a:rPr>
              <a:t> 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實作切換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shell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的方法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而切換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shell,prompt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可能會改變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,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但在投影片中仍以</a:t>
            </a:r>
            <a:r>
              <a:rPr lang="en-US" altLang="zh-TW" sz="1200" dirty="0"/>
              <a:t>%</a:t>
            </a:r>
            <a:r>
              <a:rPr lang="zh-TW" altLang="en-US" sz="1200" dirty="0"/>
              <a:t>呈現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818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50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kern="0" dirty="0">
                <a:solidFill>
                  <a:srgbClr val="F6368E"/>
                </a:solidFill>
              </a:rPr>
              <a:t>$?X</a:t>
            </a:r>
            <a:r>
              <a:rPr lang="zh-TW" altLang="en-US" b="0" kern="0" dirty="0">
                <a:solidFill>
                  <a:srgbClr val="F6368E"/>
                </a:solidFill>
              </a:rPr>
              <a:t> 與 </a:t>
            </a:r>
            <a:r>
              <a:rPr lang="en-US" altLang="zh-TW" b="0" kern="0" dirty="0">
                <a:solidFill>
                  <a:srgbClr val="F6368E"/>
                </a:solidFill>
              </a:rPr>
              <a:t>$?</a:t>
            </a:r>
            <a:r>
              <a:rPr lang="zh-TW" altLang="en-US" b="0" kern="0" dirty="0">
                <a:solidFill>
                  <a:srgbClr val="F6368E"/>
                </a:solidFill>
              </a:rPr>
              <a:t>的差別在於</a:t>
            </a:r>
            <a:endParaRPr lang="en-US" altLang="zh-TW" b="0" kern="0" dirty="0">
              <a:solidFill>
                <a:srgbClr val="F6368E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kern="0" dirty="0">
                <a:solidFill>
                  <a:srgbClr val="F6368E"/>
                </a:solidFill>
              </a:rPr>
              <a:t>$?</a:t>
            </a:r>
            <a:r>
              <a:rPr lang="zh-TW" altLang="en-US" b="0" kern="0" dirty="0">
                <a:solidFill>
                  <a:srgbClr val="F6368E"/>
                </a:solidFill>
              </a:rPr>
              <a:t>是察看上一個指令的</a:t>
            </a:r>
            <a:r>
              <a:rPr lang="en-US" altLang="zh-TW" b="0" kern="0" dirty="0">
                <a:solidFill>
                  <a:srgbClr val="F6368E"/>
                </a:solidFill>
              </a:rPr>
              <a:t>exit</a:t>
            </a:r>
            <a:r>
              <a:rPr lang="zh-TW" altLang="en-US" b="0" kern="0" dirty="0">
                <a:solidFill>
                  <a:srgbClr val="F6368E"/>
                </a:solidFill>
              </a:rPr>
              <a:t>數值</a:t>
            </a:r>
            <a:endParaRPr lang="en-US" altLang="zh-TW" b="0" kern="0" dirty="0">
              <a:solidFill>
                <a:srgbClr val="F6368E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kern="0" dirty="0">
                <a:solidFill>
                  <a:srgbClr val="F6368E"/>
                </a:solidFill>
              </a:rPr>
              <a:t>$?X</a:t>
            </a:r>
            <a:r>
              <a:rPr lang="zh-TW" altLang="en-US" b="0" kern="0" dirty="0">
                <a:solidFill>
                  <a:srgbClr val="F6368E"/>
                </a:solidFill>
              </a:rPr>
              <a:t>是確認</a:t>
            </a:r>
            <a:r>
              <a:rPr lang="en-US" altLang="zh-TW" b="0" kern="0" dirty="0">
                <a:solidFill>
                  <a:srgbClr val="F6368E"/>
                </a:solidFill>
              </a:rPr>
              <a:t>X</a:t>
            </a:r>
            <a:r>
              <a:rPr lang="zh-TW" altLang="en-US" b="0" kern="0" dirty="0">
                <a:solidFill>
                  <a:srgbClr val="F6368E"/>
                </a:solidFill>
              </a:rPr>
              <a:t>這個變數是否存在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88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C5AC60E1-D1EF-44C0-88A1-B2936DDB2313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51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altLang="zh-TW">
                <a:latin typeface="Arial" pitchFamily="34" charset="0"/>
              </a:rPr>
              <a:t>1 Change execution mode to executable.</a:t>
            </a:r>
          </a:p>
          <a:p>
            <a:pPr marL="228600" indent="-228600" eaLnBrk="1" hangingPunct="1">
              <a:spcBef>
                <a:spcPct val="0"/>
              </a:spcBef>
              <a:buFontTx/>
              <a:buChar char="•"/>
            </a:pPr>
            <a:r>
              <a:rPr lang="en-US" altLang="zh-TW">
                <a:latin typeface="Arial" pitchFamily="34" charset="0"/>
              </a:rPr>
              <a:t>Run file as shown in slide.</a:t>
            </a:r>
          </a:p>
          <a:p>
            <a:pPr marL="228600" indent="-228600" eaLnBrk="1" hangingPunct="1">
              <a:spcBef>
                <a:spcPct val="0"/>
              </a:spcBef>
            </a:pPr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28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194DBB-98DF-48FB-97BB-86B4075D4296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71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194DBB-98DF-48FB-97BB-86B4075D4296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TW" altLang="en-US" kern="0" dirty="0">
                <a:solidFill>
                  <a:srgbClr val="000000"/>
                </a:solidFill>
              </a:rPr>
              <a:t>利用以下三個方法</a:t>
            </a:r>
            <a:r>
              <a:rPr lang="en-US" altLang="zh-TW" kern="0" dirty="0">
                <a:solidFill>
                  <a:srgbClr val="000000"/>
                </a:solidFill>
              </a:rPr>
              <a:t>,</a:t>
            </a:r>
            <a:r>
              <a:rPr lang="zh-TW" altLang="en-US" kern="0" dirty="0">
                <a:solidFill>
                  <a:srgbClr val="000000"/>
                </a:solidFill>
              </a:rPr>
              <a:t>可以讀取從鍵盤的輸入</a:t>
            </a:r>
            <a:endParaRPr lang="en-US" altLang="zh-TW" kern="0" dirty="0">
              <a:solidFill>
                <a:srgbClr val="00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</a:rPr>
              <a:t>set X = $&lt;      </a:t>
            </a:r>
            <a:r>
              <a:rPr lang="en-US" altLang="zh-TW" b="0" kern="0" dirty="0">
                <a:solidFill>
                  <a:srgbClr val="000000"/>
                </a:solidFill>
              </a:rPr>
              <a:t>or</a:t>
            </a:r>
            <a:r>
              <a:rPr lang="en-US" altLang="zh-TW" kern="0" dirty="0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</a:rPr>
              <a:t>set X = $&lt;:q   </a:t>
            </a:r>
            <a:r>
              <a:rPr lang="en-US" altLang="zh-TW" b="0" kern="0" dirty="0">
                <a:solidFill>
                  <a:srgbClr val="000000"/>
                </a:solidFill>
              </a:rPr>
              <a:t>or</a:t>
            </a:r>
            <a:endParaRPr lang="en-US" altLang="zh-TW" kern="0" dirty="0">
              <a:solidFill>
                <a:srgbClr val="00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</a:rPr>
              <a:t>set X = "$&lt;"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如果我們用</a:t>
            </a:r>
            <a:r>
              <a:rPr lang="en-US" altLang="zh-TW" b="0" kern="0" dirty="0">
                <a:solidFill>
                  <a:srgbClr val="000000"/>
                </a:solidFill>
              </a:rPr>
              <a:t>“&lt;”</a:t>
            </a:r>
            <a:r>
              <a:rPr lang="zh-TW" altLang="en-US" b="0" kern="0" dirty="0">
                <a:solidFill>
                  <a:srgbClr val="000000"/>
                </a:solidFill>
              </a:rPr>
              <a:t>將檔案重新導向</a:t>
            </a:r>
            <a:r>
              <a:rPr lang="en-US" altLang="zh-TW" b="0" kern="0" dirty="0">
                <a:solidFill>
                  <a:srgbClr val="000000"/>
                </a:solidFill>
              </a:rPr>
              <a:t>,stdin</a:t>
            </a:r>
            <a:r>
              <a:rPr lang="zh-TW" altLang="en-US" b="0" kern="0" dirty="0">
                <a:solidFill>
                  <a:srgbClr val="000000"/>
                </a:solidFill>
              </a:rPr>
              <a:t>可以是檔案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06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b="1" dirty="0">
                <a:solidFill>
                  <a:srgbClr val="FF0000"/>
                </a:solidFill>
              </a:rPr>
              <a:t>set X = $&lt;</a:t>
            </a:r>
            <a:r>
              <a:rPr lang="en-US" altLang="zh-TW" b="1" dirty="0">
                <a:solidFill>
                  <a:srgbClr val="A6A6A6"/>
                </a:solidFill>
              </a:rPr>
              <a:t> </a:t>
            </a:r>
            <a:r>
              <a:rPr lang="zh-TW" altLang="en-US" b="1" dirty="0">
                <a:solidFill>
                  <a:srgbClr val="A6A6A6"/>
                </a:solidFill>
              </a:rPr>
              <a:t>的方法最簡單</a:t>
            </a:r>
            <a:r>
              <a:rPr lang="en-US" altLang="zh-TW" b="1" dirty="0">
                <a:solidFill>
                  <a:srgbClr val="A6A6A6"/>
                </a:solidFill>
              </a:rPr>
              <a:t>,</a:t>
            </a:r>
            <a:r>
              <a:rPr lang="zh-TW" altLang="en-US" b="1" dirty="0">
                <a:solidFill>
                  <a:srgbClr val="A6A6A6"/>
                </a:solidFill>
              </a:rPr>
              <a:t>但是有地方要注意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C1729-B6B6-4463-8BA6-2B024F5FEC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831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194DBB-98DF-48FB-97BB-86B4075D4296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用</a:t>
            </a:r>
            <a:r>
              <a:rPr lang="en-US" altLang="zh-TW" b="1" dirty="0">
                <a:solidFill>
                  <a:srgbClr val="FF0000"/>
                </a:solidFill>
              </a:rPr>
              <a:t>set X = $&lt;</a:t>
            </a:r>
            <a:r>
              <a:rPr lang="en-US" altLang="zh-TW" b="1" dirty="0">
                <a:solidFill>
                  <a:srgbClr val="A6A6A6"/>
                </a:solidFill>
              </a:rPr>
              <a:t> </a:t>
            </a:r>
            <a:r>
              <a:rPr lang="zh-TW" altLang="en-US" b="1" dirty="0">
                <a:solidFill>
                  <a:srgbClr val="A6A6A6"/>
                </a:solidFill>
              </a:rPr>
              <a:t>的方法最簡單</a:t>
            </a:r>
            <a:r>
              <a:rPr lang="en-US" altLang="zh-TW" b="1" dirty="0">
                <a:solidFill>
                  <a:srgbClr val="A6A6A6"/>
                </a:solidFill>
              </a:rPr>
              <a:t>,</a:t>
            </a:r>
            <a:r>
              <a:rPr lang="zh-TW" altLang="en-US" b="1" dirty="0">
                <a:solidFill>
                  <a:srgbClr val="A6A6A6"/>
                </a:solidFill>
              </a:rPr>
              <a:t>但是有地方要注意</a:t>
            </a:r>
            <a:r>
              <a:rPr lang="en-US" altLang="zh-TW" b="1" dirty="0">
                <a:solidFill>
                  <a:srgbClr val="A6A6A6"/>
                </a:solidFill>
                <a:latin typeface="Arial" pitchFamily="34" charset="0"/>
              </a:rPr>
              <a:t>,</a:t>
            </a:r>
            <a:r>
              <a:rPr lang="zh-TW" altLang="en-US" b="1" dirty="0">
                <a:solidFill>
                  <a:srgbClr val="A6A6A6"/>
                </a:solidFill>
                <a:latin typeface="Arial" pitchFamily="34" charset="0"/>
              </a:rPr>
              <a:t>該方法不能妥善的處理有特殊符號的輸入</a:t>
            </a:r>
            <a:endParaRPr lang="en-US" altLang="zh-TW" b="1" dirty="0">
              <a:solidFill>
                <a:srgbClr val="A6A6A6"/>
              </a:solidFill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rgbClr val="A6A6A6"/>
                </a:solidFill>
                <a:latin typeface="Arial" pitchFamily="34" charset="0"/>
              </a:rPr>
              <a:t>所以使用其他種方法，如：</a:t>
            </a:r>
            <a:endParaRPr lang="en-US" altLang="zh-TW" b="1" dirty="0">
              <a:solidFill>
                <a:srgbClr val="A6A6A6"/>
              </a:solidFill>
              <a:latin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9644"/>
                </a:solidFill>
              </a:rPr>
              <a:t>set X = $&lt;:q</a:t>
            </a:r>
            <a:r>
              <a:rPr lang="en-US" altLang="zh-TW" kern="0" dirty="0">
                <a:solidFill>
                  <a:srgbClr val="A6A6A6"/>
                </a:solidFill>
              </a:rPr>
              <a:t>   </a:t>
            </a:r>
            <a:r>
              <a:rPr lang="en-US" altLang="zh-TW" b="0" kern="0" dirty="0">
                <a:solidFill>
                  <a:srgbClr val="A6A6A6"/>
                </a:solidFill>
              </a:rPr>
              <a:t>or</a:t>
            </a:r>
            <a:endParaRPr lang="en-US" altLang="zh-TW" kern="0" dirty="0">
              <a:solidFill>
                <a:srgbClr val="A6A6A6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9644"/>
                </a:solidFill>
              </a:rPr>
              <a:t>set X = "$&lt;“</a:t>
            </a:r>
          </a:p>
          <a:p>
            <a:pPr marL="0" indent="0" eaLnBrk="1" hangingPunct="1">
              <a:buFontTx/>
              <a:buNone/>
              <a:defRPr/>
            </a:pPr>
            <a:r>
              <a:rPr lang="zh-TW" altLang="en-US" kern="0" dirty="0">
                <a:solidFill>
                  <a:srgbClr val="009644"/>
                </a:solidFill>
              </a:rPr>
              <a:t>較佳</a:t>
            </a:r>
            <a:endParaRPr lang="en-US" altLang="zh-TW" kern="0" dirty="0">
              <a:solidFill>
                <a:srgbClr val="009644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896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211695-2DE6-46D0-823B-43AA790818D8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$0 : </a:t>
            </a:r>
            <a:r>
              <a:rPr lang="zh-TW" altLang="en-US" dirty="0"/>
              <a:t>表示呼叫的程式名稱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en-US" altLang="zh-TW" dirty="0"/>
              <a:t>$1 - $9 : </a:t>
            </a:r>
            <a:r>
              <a:rPr lang="zh-TW" altLang="en-US" dirty="0"/>
              <a:t>表示指令列的參數</a:t>
            </a:r>
            <a:r>
              <a:rPr lang="en-US" altLang="zh-TW" dirty="0"/>
              <a:t>($1</a:t>
            </a:r>
            <a:r>
              <a:rPr lang="zh-TW" altLang="en-US" dirty="0"/>
              <a:t>表第一個參數</a:t>
            </a:r>
            <a:r>
              <a:rPr lang="en-US" altLang="zh-TW" dirty="0"/>
              <a:t>,$2</a:t>
            </a:r>
            <a:r>
              <a:rPr lang="zh-TW" altLang="en-US" dirty="0"/>
              <a:t>表第二個參數</a:t>
            </a:r>
            <a:r>
              <a:rPr lang="en-US" altLang="zh-TW" dirty="0"/>
              <a:t>…</a:t>
            </a:r>
            <a:r>
              <a:rPr lang="zh-TW" altLang="en-US" dirty="0"/>
              <a:t>以此類推</a:t>
            </a:r>
            <a:r>
              <a:rPr lang="en-US" altLang="zh-TW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latin typeface="Arial" pitchFamily="34" charset="0"/>
              </a:rPr>
              <a:t>$10</a:t>
            </a:r>
            <a:r>
              <a:rPr lang="zh-TW" altLang="en-US" dirty="0">
                <a:latin typeface="Arial" pitchFamily="34" charset="0"/>
              </a:rPr>
              <a:t>可以在</a:t>
            </a:r>
            <a:r>
              <a:rPr lang="en-US" altLang="zh-TW" dirty="0" err="1">
                <a:latin typeface="Arial" pitchFamily="34" charset="0"/>
              </a:rPr>
              <a:t>Cshell</a:t>
            </a:r>
            <a:r>
              <a:rPr lang="zh-TW" altLang="en-US" dirty="0">
                <a:latin typeface="Arial" pitchFamily="34" charset="0"/>
              </a:rPr>
              <a:t>正確執行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但在</a:t>
            </a:r>
            <a:r>
              <a:rPr lang="en-US" altLang="zh-TW" dirty="0">
                <a:latin typeface="Arial" pitchFamily="34" charset="0"/>
              </a:rPr>
              <a:t>bash</a:t>
            </a:r>
            <a:r>
              <a:rPr lang="zh-TW" altLang="en-US" dirty="0">
                <a:latin typeface="Arial" pitchFamily="34" charset="0"/>
              </a:rPr>
              <a:t>沒辦法</a:t>
            </a:r>
          </a:p>
        </p:txBody>
      </p:sp>
    </p:spTree>
    <p:extLst>
      <p:ext uri="{BB962C8B-B14F-4D97-AF65-F5344CB8AC3E}">
        <p14:creationId xmlns:p14="http://schemas.microsoft.com/office/powerpoint/2010/main" val="3377855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211695-2DE6-46D0-823B-43AA790818D8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$1 - $9 </a:t>
            </a:r>
            <a:r>
              <a:rPr lang="zh-TW" altLang="en-US" dirty="0"/>
              <a:t>的用法也可以用</a:t>
            </a:r>
            <a:r>
              <a:rPr lang="en-US" altLang="zh-TW" dirty="0" err="1"/>
              <a:t>argv</a:t>
            </a:r>
            <a:r>
              <a:rPr lang="zh-TW" altLang="en-US" dirty="0"/>
              <a:t>的方式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如：</a:t>
            </a:r>
            <a:r>
              <a:rPr lang="en-US" altLang="zh-TW" dirty="0">
                <a:solidFill>
                  <a:srgbClr val="FF0000"/>
                </a:solidFill>
              </a:rPr>
              <a:t>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[1] == $1, 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[2] == $2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FF0000"/>
                </a:solidFill>
                <a:latin typeface="Arial" pitchFamily="34" charset="0"/>
              </a:rPr>
              <a:t>shift</a:t>
            </a:r>
            <a:r>
              <a:rPr lang="zh-TW" altLang="en-US" dirty="0">
                <a:solidFill>
                  <a:srgbClr val="FF0000"/>
                </a:solidFill>
                <a:latin typeface="Arial" pitchFamily="34" charset="0"/>
              </a:rPr>
              <a:t>指令刪除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</a:rPr>
              <a:t>$1,</a:t>
            </a:r>
            <a:r>
              <a:rPr lang="zh-TW" altLang="en-US" dirty="0">
                <a:solidFill>
                  <a:srgbClr val="FF0000"/>
                </a:solidFill>
                <a:latin typeface="Arial" pitchFamily="34" charset="0"/>
              </a:rPr>
              <a:t>並將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</a:rPr>
              <a:t>$2</a:t>
            </a:r>
            <a:r>
              <a:rPr lang="zh-TW" altLang="en-US" dirty="0">
                <a:solidFill>
                  <a:srgbClr val="FF0000"/>
                </a:solidFill>
                <a:latin typeface="Arial" pitchFamily="34" charset="0"/>
              </a:rPr>
              <a:t>及其後面的參數往前移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7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03C83B-263E-4A02-BB18-EEFA5FDDFCDE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如果我們不需要</a:t>
            </a:r>
            <a:r>
              <a:rPr lang="en-US" altLang="zh-TW" dirty="0">
                <a:latin typeface="Arial" pitchFamily="34" charset="0"/>
              </a:rPr>
              <a:t>$1,</a:t>
            </a:r>
            <a:r>
              <a:rPr lang="zh-TW" altLang="en-US" dirty="0">
                <a:latin typeface="Arial" pitchFamily="34" charset="0"/>
              </a:rPr>
              <a:t>可以用</a:t>
            </a:r>
            <a:r>
              <a:rPr lang="en-US" altLang="zh-TW" dirty="0">
                <a:latin typeface="Arial" pitchFamily="34" charset="0"/>
              </a:rPr>
              <a:t>shift</a:t>
            </a:r>
            <a:r>
              <a:rPr lang="zh-TW" altLang="en-US" dirty="0">
                <a:latin typeface="Arial" pitchFamily="34" charset="0"/>
              </a:rPr>
              <a:t>將其移除</a:t>
            </a:r>
          </a:p>
        </p:txBody>
      </p:sp>
    </p:spTree>
    <p:extLst>
      <p:ext uri="{BB962C8B-B14F-4D97-AF65-F5344CB8AC3E}">
        <p14:creationId xmlns:p14="http://schemas.microsoft.com/office/powerpoint/2010/main" val="1643626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7039EC-C37A-46FD-A386-8CA7F67380E8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這邊總結一些先前有提到過的參數及變數</a:t>
            </a:r>
          </a:p>
        </p:txBody>
      </p:sp>
    </p:spTree>
    <p:extLst>
      <p:ext uri="{BB962C8B-B14F-4D97-AF65-F5344CB8AC3E}">
        <p14:creationId xmlns:p14="http://schemas.microsoft.com/office/powerpoint/2010/main" val="37744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85B3452-EB6A-4C0E-A07C-A6ADFE6C50E1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4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當我們在</a:t>
            </a:r>
            <a:r>
              <a:rPr lang="en-US" altLang="zh-TW" dirty="0">
                <a:latin typeface="Arial" pitchFamily="34" charset="0"/>
              </a:rPr>
              <a:t>script</a:t>
            </a:r>
            <a:r>
              <a:rPr lang="zh-TW" altLang="en-US" dirty="0">
                <a:latin typeface="Arial" pitchFamily="34" charset="0"/>
              </a:rPr>
              <a:t>的第一行用</a:t>
            </a:r>
            <a:r>
              <a:rPr lang="en-US" altLang="zh-TW" dirty="0"/>
              <a:t>“</a:t>
            </a:r>
            <a:r>
              <a:rPr lang="en-US" altLang="zh-TW" b="1" dirty="0">
                <a:solidFill>
                  <a:srgbClr val="FF0000"/>
                </a:solidFill>
              </a:rPr>
              <a:t>#!</a:t>
            </a:r>
            <a:r>
              <a:rPr lang="en-US" altLang="zh-TW" dirty="0"/>
              <a:t>”</a:t>
            </a:r>
            <a:r>
              <a:rPr lang="zh-TW" altLang="en-US" dirty="0"/>
              <a:t>可以選擇</a:t>
            </a:r>
            <a:r>
              <a:rPr lang="en-US" altLang="zh-TW" dirty="0"/>
              <a:t>shell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否則會使用預設的</a:t>
            </a:r>
            <a:r>
              <a:rPr lang="en-US" altLang="zh-TW" dirty="0">
                <a:latin typeface="Arial" pitchFamily="34" charset="0"/>
              </a:rPr>
              <a:t>shell(</a:t>
            </a:r>
            <a:r>
              <a:rPr lang="zh-TW" altLang="en-US" dirty="0">
                <a:latin typeface="Arial" pitchFamily="34" charset="0"/>
              </a:rPr>
              <a:t>通常是</a:t>
            </a:r>
            <a:r>
              <a:rPr lang="en-US" altLang="zh-TW" dirty="0">
                <a:latin typeface="Arial" pitchFamily="34" charset="0"/>
              </a:rPr>
              <a:t>bash)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2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Shell</a:t>
            </a:r>
            <a:r>
              <a:rPr lang="zh-TW" altLang="en-US" dirty="0"/>
              <a:t>就是你的指令翻譯員</a:t>
            </a:r>
            <a:r>
              <a:rPr lang="en-US" altLang="zh-TW" dirty="0"/>
              <a:t>,</a:t>
            </a:r>
            <a:r>
              <a:rPr lang="zh-TW" altLang="en-US" dirty="0"/>
              <a:t>決定如何對你的指令做反應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80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如果你要讀取變數</a:t>
            </a:r>
            <a:r>
              <a:rPr lang="en-US" altLang="zh-TW" dirty="0"/>
              <a:t>,</a:t>
            </a:r>
            <a:r>
              <a:rPr lang="zh-TW" altLang="en-US" dirty="0"/>
              <a:t>則加</a:t>
            </a:r>
            <a:r>
              <a:rPr lang="en-US" altLang="zh-TW" dirty="0"/>
              <a:t>”$”</a:t>
            </a:r>
            <a:r>
              <a:rPr lang="zh-TW" altLang="en-US" dirty="0"/>
              <a:t>符號在你的變數名稱之前</a:t>
            </a:r>
            <a:endParaRPr lang="en-US" altLang="zh-TW" dirty="0"/>
          </a:p>
          <a:p>
            <a:r>
              <a:rPr lang="zh-TW" altLang="en-US" dirty="0"/>
              <a:t>投影片中應用了幾個預設變數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245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我們可以製作變數</a:t>
            </a:r>
            <a:r>
              <a:rPr lang="en-US" altLang="zh-TW" dirty="0"/>
              <a:t>(</a:t>
            </a:r>
            <a:r>
              <a:rPr lang="zh-TW" altLang="en-US" dirty="0"/>
              <a:t>而其資料型態則隱含在我們賦予其的資料中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如果我們要重新宣告不同型態的資料變數</a:t>
            </a:r>
            <a:r>
              <a:rPr lang="en-US" altLang="zh-TW" dirty="0"/>
              <a:t>,</a:t>
            </a:r>
            <a:r>
              <a:rPr lang="zh-TW" altLang="en-US" dirty="0"/>
              <a:t>則在指定一次即可</a:t>
            </a:r>
            <a:endParaRPr lang="en-US" altLang="zh-TW" dirty="0"/>
          </a:p>
          <a:p>
            <a:r>
              <a:rPr lang="zh-TW" altLang="en-US" dirty="0"/>
              <a:t>如果我們要取消宣告某變數</a:t>
            </a:r>
            <a:r>
              <a:rPr lang="en-US" altLang="zh-TW" dirty="0"/>
              <a:t>,</a:t>
            </a:r>
            <a:r>
              <a:rPr lang="zh-TW" altLang="en-US" dirty="0"/>
              <a:t>則使用</a:t>
            </a:r>
            <a:r>
              <a:rPr lang="en-US" altLang="zh-TW" dirty="0"/>
              <a:t>unset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150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有兩種方法可以宣告變數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(1)</a:t>
            </a:r>
            <a:r>
              <a:rPr lang="zh-TW" altLang="en-US" dirty="0"/>
              <a:t>使用</a:t>
            </a:r>
            <a:r>
              <a:rPr lang="en-US" altLang="zh-TW" dirty="0"/>
              <a:t>set,</a:t>
            </a:r>
            <a:r>
              <a:rPr lang="zh-TW" altLang="en-US" dirty="0"/>
              <a:t>如</a:t>
            </a:r>
            <a:r>
              <a:rPr lang="en-US" altLang="zh-TW" sz="1200" b="1" dirty="0"/>
              <a:t>set X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/>
              <a:t>在宣告時</a:t>
            </a:r>
            <a:r>
              <a:rPr lang="en-US" altLang="zh-TW" sz="1200" b="1" dirty="0"/>
              <a:t>,</a:t>
            </a:r>
            <a:r>
              <a:rPr lang="zh-TW" altLang="en-US" sz="1200" b="1" dirty="0"/>
              <a:t>變數不需要加</a:t>
            </a:r>
            <a:r>
              <a:rPr lang="en-US" altLang="zh-TW" sz="1200" b="1" dirty="0"/>
              <a:t>$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(2)</a:t>
            </a:r>
            <a:r>
              <a:rPr lang="zh-TW" altLang="en-US" dirty="0"/>
              <a:t>使用</a:t>
            </a:r>
            <a:r>
              <a:rPr lang="en-US" altLang="zh-TW" dirty="0"/>
              <a:t>@,</a:t>
            </a:r>
            <a:r>
              <a:rPr lang="zh-TW" altLang="en-US" dirty="0"/>
              <a:t>如</a:t>
            </a:r>
            <a:r>
              <a:rPr lang="en-US" altLang="zh-TW" sz="1200" b="1" dirty="0"/>
              <a:t>@ X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rgbClr val="808080"/>
                </a:solidFill>
              </a:rPr>
              <a:t>但此方法只用於被指定的東西為數字或是運算式</a:t>
            </a:r>
            <a:endParaRPr lang="en-US" altLang="zh-TW" sz="1200" b="1" dirty="0">
              <a:solidFill>
                <a:srgbClr val="80808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87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Array</a:t>
            </a:r>
            <a:r>
              <a:rPr lang="zh-TW" altLang="en-US" dirty="0"/>
              <a:t>的產生如同</a:t>
            </a:r>
            <a:r>
              <a:rPr lang="en-US" altLang="zh-TW" sz="18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%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1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0" dirty="0">
                <a:solidFill>
                  <a:srgbClr val="000000"/>
                </a:solidFill>
                <a:latin typeface="High Tower Text" pitchFamily="18" charset="0"/>
              </a:rPr>
              <a:t>其中以空格作為分隔符號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zh-TW" altLang="en-US" sz="2000" b="0" dirty="0">
                <a:solidFill>
                  <a:srgbClr val="000000"/>
                </a:solidFill>
                <a:latin typeface="High Tower Text" pitchFamily="18" charset="0"/>
              </a:rPr>
              <a:t>不適逗點分隔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836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91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3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37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9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22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7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32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46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55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9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76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0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23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5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8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ShellFamilie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204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0" y="228600"/>
            <a:ext cx="3200400" cy="2438400"/>
          </a:xfrm>
          <a:solidFill>
            <a:srgbClr val="FFC000"/>
          </a:solidFill>
        </p:spPr>
        <p:txBody>
          <a:bodyPr anchorCtr="1"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Family relationships among shells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9D457FC6-2A07-4C63-943B-054149F16258}"/>
              </a:ext>
            </a:extLst>
          </p:cNvPr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6000"/>
              </a:lnSpc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</a:t>
            </a:r>
            <a:b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3's 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6381328"/>
            <a:ext cx="9144000" cy="4766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"/>
          <a:stretch/>
        </p:blipFill>
        <p:spPr bwMode="auto">
          <a:xfrm>
            <a:off x="-23813" y="-3175"/>
            <a:ext cx="9167813" cy="65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45138-13AB-4348-B981-5636B543FC70}" type="slidenum">
              <a:rPr lang="zh-TW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0" y="1998663"/>
            <a:ext cx="1827213" cy="4833937"/>
            <a:chOff x="-1828800" y="2026653"/>
            <a:chExt cx="2486971" cy="4907547"/>
          </a:xfrm>
        </p:grpSpPr>
        <p:sp>
          <p:nvSpPr>
            <p:cNvPr id="21520" name="Isosceles Triangle 4"/>
            <p:cNvSpPr>
              <a:spLocks noChangeArrowheads="1"/>
            </p:cNvSpPr>
            <p:nvPr/>
          </p:nvSpPr>
          <p:spPr bwMode="auto">
            <a:xfrm rot="3792213">
              <a:off x="-414484" y="3365904"/>
              <a:ext cx="481435" cy="15240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1" name="Isosceles Triangle 5"/>
            <p:cNvSpPr>
              <a:spLocks noChangeArrowheads="1"/>
            </p:cNvSpPr>
            <p:nvPr/>
          </p:nvSpPr>
          <p:spPr bwMode="auto">
            <a:xfrm rot="3131393">
              <a:off x="-47810" y="3144219"/>
              <a:ext cx="336973" cy="107498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2" name="Isosceles Triangle 7"/>
            <p:cNvSpPr>
              <a:spLocks noChangeArrowheads="1"/>
            </p:cNvSpPr>
            <p:nvPr/>
          </p:nvSpPr>
          <p:spPr bwMode="auto">
            <a:xfrm rot="2070120">
              <a:off x="-574056" y="2026653"/>
              <a:ext cx="372490" cy="229944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3" name="Isosceles Triangle 8"/>
            <p:cNvSpPr>
              <a:spLocks noChangeArrowheads="1"/>
            </p:cNvSpPr>
            <p:nvPr/>
          </p:nvSpPr>
          <p:spPr bwMode="auto">
            <a:xfrm rot="3732103">
              <a:off x="-52629" y="3873619"/>
              <a:ext cx="364889" cy="88875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4" name="AutoShape 6"/>
            <p:cNvSpPr>
              <a:spLocks noChangeArrowheads="1"/>
            </p:cNvSpPr>
            <p:nvPr/>
          </p:nvSpPr>
          <p:spPr bwMode="auto">
            <a:xfrm>
              <a:off x="-1828800" y="3810000"/>
              <a:ext cx="1828801" cy="3124200"/>
            </a:xfrm>
            <a:prstGeom prst="wedgeRectCallout">
              <a:avLst>
                <a:gd name="adj1" fmla="val 74870"/>
                <a:gd name="adj2" fmla="val -906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Won’t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have 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time to cover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these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deeply.</a:t>
              </a:r>
            </a:p>
          </p:txBody>
        </p:sp>
        <p:sp>
          <p:nvSpPr>
            <p:cNvPr id="21525" name="Rectangle 9"/>
            <p:cNvSpPr>
              <a:spLocks noChangeArrowheads="1"/>
            </p:cNvSpPr>
            <p:nvPr/>
          </p:nvSpPr>
          <p:spPr bwMode="auto">
            <a:xfrm>
              <a:off x="-457906" y="3726018"/>
              <a:ext cx="472526" cy="172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6" name="Rectangle 11"/>
            <p:cNvSpPr>
              <a:spLocks noChangeArrowheads="1"/>
            </p:cNvSpPr>
            <p:nvPr/>
          </p:nvSpPr>
          <p:spPr bwMode="auto">
            <a:xfrm rot="1994519">
              <a:off x="-297498" y="3936410"/>
              <a:ext cx="339956" cy="30754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7" name="Rectangle 12"/>
            <p:cNvSpPr>
              <a:spLocks noChangeArrowheads="1"/>
            </p:cNvSpPr>
            <p:nvPr/>
          </p:nvSpPr>
          <p:spPr bwMode="auto">
            <a:xfrm rot="1994519">
              <a:off x="-282847" y="4235871"/>
              <a:ext cx="360472" cy="327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8" name="Rectangle 13"/>
            <p:cNvSpPr>
              <a:spLocks noChangeArrowheads="1"/>
            </p:cNvSpPr>
            <p:nvPr/>
          </p:nvSpPr>
          <p:spPr bwMode="auto">
            <a:xfrm>
              <a:off x="-1154165" y="3800097"/>
              <a:ext cx="362727" cy="464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243513" y="3886200"/>
            <a:ext cx="3824287" cy="2578100"/>
          </a:xfrm>
          <a:prstGeom prst="wedgeRectCallout">
            <a:avLst>
              <a:gd name="adj1" fmla="val -105616"/>
              <a:gd name="adj2" fmla="val -670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Notice,</a:t>
            </a:r>
            <a:r>
              <a:rPr kumimoji="0" lang="en-US" altLang="zh-TW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the</a:t>
            </a:r>
            <a:r>
              <a:rPr kumimoji="0" lang="en-US" altLang="zh-TW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textbook talks a lot about why experts use bash instead of csh.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772400" y="520700"/>
            <a:ext cx="1371600" cy="2451100"/>
            <a:chOff x="7772400" y="374904"/>
            <a:chExt cx="1371600" cy="2450593"/>
          </a:xfrm>
        </p:grpSpPr>
        <p:sp>
          <p:nvSpPr>
            <p:cNvPr id="21513" name="AutoShape 6"/>
            <p:cNvSpPr>
              <a:spLocks noChangeArrowheads="1"/>
            </p:cNvSpPr>
            <p:nvPr/>
          </p:nvSpPr>
          <p:spPr bwMode="auto">
            <a:xfrm>
              <a:off x="7772400" y="374904"/>
              <a:ext cx="1371600" cy="1143000"/>
            </a:xfrm>
            <a:prstGeom prst="wedgeRectCallout">
              <a:avLst>
                <a:gd name="adj1" fmla="val -428370"/>
                <a:gd name="adj2" fmla="val -29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4" name="AutoShape 6"/>
            <p:cNvSpPr>
              <a:spLocks noChangeArrowheads="1"/>
            </p:cNvSpPr>
            <p:nvPr/>
          </p:nvSpPr>
          <p:spPr bwMode="auto">
            <a:xfrm>
              <a:off x="7772400" y="691896"/>
              <a:ext cx="1371600" cy="1204784"/>
            </a:xfrm>
            <a:prstGeom prst="wedgeRectCallout">
              <a:avLst>
                <a:gd name="adj1" fmla="val -391565"/>
                <a:gd name="adj2" fmla="val -356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5" name="AutoShape 6"/>
            <p:cNvSpPr>
              <a:spLocks noChangeArrowheads="1"/>
            </p:cNvSpPr>
            <p:nvPr/>
          </p:nvSpPr>
          <p:spPr bwMode="auto">
            <a:xfrm>
              <a:off x="7772400" y="1019350"/>
              <a:ext cx="1371600" cy="1272746"/>
            </a:xfrm>
            <a:prstGeom prst="wedgeRectCallout">
              <a:avLst>
                <a:gd name="adj1" fmla="val -231005"/>
                <a:gd name="adj2" fmla="val -2902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7772400" y="1363280"/>
              <a:ext cx="1371600" cy="1233616"/>
            </a:xfrm>
            <a:prstGeom prst="wedgeRectCallout">
              <a:avLst>
                <a:gd name="adj1" fmla="val -371546"/>
                <a:gd name="adj2" fmla="val -161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7" name="AutoShape 6"/>
            <p:cNvSpPr>
              <a:spLocks noChangeArrowheads="1"/>
            </p:cNvSpPr>
            <p:nvPr/>
          </p:nvSpPr>
          <p:spPr bwMode="auto">
            <a:xfrm>
              <a:off x="7772400" y="1149096"/>
              <a:ext cx="1371600" cy="1295400"/>
            </a:xfrm>
            <a:prstGeom prst="wedgeRectCallout">
              <a:avLst>
                <a:gd name="adj1" fmla="val -468139"/>
                <a:gd name="adj2" fmla="val 5508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8" name="AutoShape 6"/>
            <p:cNvSpPr>
              <a:spLocks noChangeArrowheads="1"/>
            </p:cNvSpPr>
            <p:nvPr/>
          </p:nvSpPr>
          <p:spPr bwMode="auto">
            <a:xfrm>
              <a:off x="7772400" y="1530096"/>
              <a:ext cx="1371600" cy="1295400"/>
            </a:xfrm>
            <a:prstGeom prst="wedgeRectCallout">
              <a:avLst>
                <a:gd name="adj1" fmla="val -469745"/>
                <a:gd name="adj2" fmla="val 444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9" name="AutoShape 6"/>
            <p:cNvSpPr>
              <a:spLocks noChangeArrowheads="1"/>
            </p:cNvSpPr>
            <p:nvPr/>
          </p:nvSpPr>
          <p:spPr bwMode="auto">
            <a:xfrm>
              <a:off x="7772400" y="387097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  <p:sp>
        <p:nvSpPr>
          <p:cNvPr id="25" name="Trapezoid 24"/>
          <p:cNvSpPr>
            <a:spLocks noChangeAspect="1"/>
          </p:cNvSpPr>
          <p:nvPr/>
        </p:nvSpPr>
        <p:spPr bwMode="auto">
          <a:xfrm rot="-2700000">
            <a:off x="-484632" y="109728"/>
            <a:ext cx="1793875" cy="62402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0" anchor="ctr" anchorCtr="0"/>
          <a:lstStyle/>
          <a:p>
            <a:pPr algn="ctr">
              <a:lnSpc>
                <a:spcPct val="60000"/>
              </a:lnSpc>
              <a:defRPr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 </a:t>
            </a:r>
            <a:b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0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the web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88784" y="764704"/>
            <a:ext cx="703220" cy="1610559"/>
            <a:chOff x="7088784" y="764704"/>
            <a:chExt cx="703220" cy="1610559"/>
          </a:xfrm>
        </p:grpSpPr>
        <p:sp>
          <p:nvSpPr>
            <p:cNvPr id="26" name="Isosceles Triangle 25"/>
            <p:cNvSpPr/>
            <p:nvPr/>
          </p:nvSpPr>
          <p:spPr bwMode="auto">
            <a:xfrm rot="16200000">
              <a:off x="7273840" y="1865813"/>
              <a:ext cx="324394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" name="Isosceles Triangle 1"/>
            <p:cNvSpPr/>
            <p:nvPr/>
          </p:nvSpPr>
          <p:spPr bwMode="auto">
            <a:xfrm rot="16200000">
              <a:off x="7327453" y="530398"/>
              <a:ext cx="225894" cy="694505"/>
            </a:xfrm>
            <a:prstGeom prst="triangle">
              <a:avLst>
                <a:gd name="adj" fmla="val 2933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16200000">
              <a:off x="7284732" y="1188721"/>
              <a:ext cx="320040" cy="694505"/>
            </a:xfrm>
            <a:prstGeom prst="triangle">
              <a:avLst>
                <a:gd name="adj" fmla="val 66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9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 wrap="none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Reading 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27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211960" y="3166790"/>
            <a:ext cx="3581400" cy="1414338"/>
          </a:xfrm>
          <a:prstGeom prst="wedgeRectCallout">
            <a:avLst>
              <a:gd name="adj1" fmla="val 47496"/>
              <a:gd name="adj2" fmla="val 9475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You can change this to get the “%” prompt that I have in my examples.</a:t>
            </a:r>
          </a:p>
        </p:txBody>
      </p:sp>
    </p:spTree>
    <p:extLst>
      <p:ext uri="{BB962C8B-B14F-4D97-AF65-F5344CB8AC3E}">
        <p14:creationId xmlns:p14="http://schemas.microsoft.com/office/powerpoint/2010/main" val="2915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52736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There are 2 main flavors of Unix Shells: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Bourne</a:t>
            </a:r>
            <a:r>
              <a:rPr lang="en-US" altLang="zh-TW" sz="3200" dirty="0"/>
              <a:t> (Standard Shell): </a:t>
            </a:r>
            <a:r>
              <a:rPr lang="en-US" altLang="zh-TW" sz="3200" dirty="0" err="1"/>
              <a:t>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ksh</a:t>
            </a:r>
            <a:r>
              <a:rPr lang="en-US" altLang="zh-TW" sz="3200" dirty="0"/>
              <a:t>, bash, </a:t>
            </a:r>
            <a:r>
              <a:rPr lang="en-US" altLang="zh-TW" sz="3200" dirty="0" err="1"/>
              <a:t>zsh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is faster.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has a more consistent behavior. 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C shell</a:t>
            </a:r>
            <a:r>
              <a:rPr lang="en-US" altLang="zh-TW" sz="3200" dirty="0"/>
              <a:t>: </a:t>
            </a:r>
            <a:r>
              <a:rPr lang="en-US" altLang="zh-TW" sz="3200" dirty="0" err="1"/>
              <a:t>csh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tcsh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is easier to learn at first.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has features that make it good for working at the command prompt.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But, as you get more advanced, you begin to encounter weird features.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kern="0" dirty="0">
                <a:solidFill>
                  <a:srgbClr val="0033CC"/>
                </a:solidFill>
                <a:latin typeface="Arial"/>
                <a:ea typeface="新細明體"/>
                <a:cs typeface="+mj-cs"/>
              </a:rPr>
              <a:t>Flavors of Unix Shells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echo "But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 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Files/Common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WirelessCommon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/c/Users/Me/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AppD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Files/Common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WirelessCommon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/c/Users/Me/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AppD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ata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/Local/Microsoft/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WindowsApps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/lib/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lapack</a:t>
            </a:r>
            <a:endParaRPr lang="en-US" altLang="zh-TW" sz="28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Files/Common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WirelessCommon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/c/Users/Me/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AppD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ata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/Local/Microsoft/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WindowsApps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/lib/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lapack</a:t>
            </a:r>
            <a:endParaRPr lang="en-US" altLang="zh-TW" sz="28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8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 wrap="none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Creating 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Of course, you need to give values to a variables </a:t>
            </a:r>
            <a:r>
              <a:rPr lang="en-US" altLang="zh-TW" sz="3600" i="1" dirty="0"/>
              <a:t>before</a:t>
            </a:r>
            <a:r>
              <a:rPr lang="en-US" altLang="zh-TW" sz="3600" dirty="0"/>
              <a:t> </a:t>
            </a:r>
            <a:r>
              <a:rPr lang="en-US" altLang="zh-TW" sz="3600" i="1" dirty="0"/>
              <a:t>using</a:t>
            </a:r>
            <a:r>
              <a:rPr lang="en-US" altLang="zh-TW" sz="3600" dirty="0"/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But you don’t declare variables </a:t>
            </a:r>
            <a:r>
              <a:rPr lang="en-US" altLang="zh-TW" sz="3600" i="1" dirty="0"/>
              <a:t>before</a:t>
            </a:r>
            <a:r>
              <a:rPr lang="en-US" altLang="zh-TW" sz="3600" dirty="0"/>
              <a:t> </a:t>
            </a:r>
            <a:r>
              <a:rPr lang="en-US" altLang="zh-TW" sz="3600" i="1" dirty="0"/>
              <a:t>assigning</a:t>
            </a:r>
            <a:r>
              <a:rPr lang="en-US" altLang="zh-TW" sz="3600" dirty="0"/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Instead, </a:t>
            </a:r>
            <a:r>
              <a:rPr lang="en-US" altLang="zh-TW" sz="3200" dirty="0">
                <a:solidFill>
                  <a:srgbClr val="FF0000"/>
                </a:solidFill>
              </a:rPr>
              <a:t>assigning to</a:t>
            </a:r>
            <a:r>
              <a:rPr lang="en-US" altLang="zh-TW" sz="3200" dirty="0"/>
              <a:t> a variable </a:t>
            </a:r>
            <a:r>
              <a:rPr lang="en-US" altLang="zh-TW" sz="3200" dirty="0">
                <a:solidFill>
                  <a:srgbClr val="FF0000"/>
                </a:solidFill>
              </a:rPr>
              <a:t>declares</a:t>
            </a:r>
            <a:r>
              <a:rPr lang="en-US" altLang="zh-TW" sz="3200" dirty="0"/>
              <a:t> it.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52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B2B2B2"/>
                </a:solidFill>
              </a:rPr>
              <a:t>Of course, you need to give values to a variables </a:t>
            </a:r>
            <a:r>
              <a:rPr lang="en-US" altLang="zh-TW" sz="3600" i="1" dirty="0">
                <a:solidFill>
                  <a:srgbClr val="B2B2B2"/>
                </a:solidFill>
              </a:rPr>
              <a:t>before</a:t>
            </a:r>
            <a:r>
              <a:rPr lang="en-US" altLang="zh-TW" sz="3600" dirty="0">
                <a:solidFill>
                  <a:srgbClr val="B2B2B2"/>
                </a:solidFill>
              </a:rPr>
              <a:t> </a:t>
            </a:r>
            <a:r>
              <a:rPr lang="en-US" altLang="zh-TW" sz="3600" i="1" dirty="0">
                <a:solidFill>
                  <a:srgbClr val="B2B2B2"/>
                </a:solidFill>
              </a:rPr>
              <a:t>using</a:t>
            </a:r>
            <a:r>
              <a:rPr lang="en-US" altLang="zh-TW" sz="3600" dirty="0">
                <a:solidFill>
                  <a:srgbClr val="B2B2B2"/>
                </a:solidFill>
              </a:rPr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B2B2B2"/>
                </a:solidFill>
              </a:rPr>
              <a:t>But you don’t declare variables </a:t>
            </a:r>
            <a:r>
              <a:rPr lang="en-US" altLang="zh-TW" sz="3600" i="1" dirty="0">
                <a:solidFill>
                  <a:srgbClr val="B2B2B2"/>
                </a:solidFill>
              </a:rPr>
              <a:t>before</a:t>
            </a:r>
            <a:r>
              <a:rPr lang="en-US" altLang="zh-TW" sz="3600" dirty="0">
                <a:solidFill>
                  <a:srgbClr val="B2B2B2"/>
                </a:solidFill>
              </a:rPr>
              <a:t> </a:t>
            </a:r>
            <a:r>
              <a:rPr lang="en-US" altLang="zh-TW" sz="3600" i="1" dirty="0">
                <a:solidFill>
                  <a:srgbClr val="B2B2B2"/>
                </a:solidFill>
              </a:rPr>
              <a:t>assigning</a:t>
            </a:r>
            <a:r>
              <a:rPr lang="en-US" altLang="zh-TW" sz="3600" dirty="0">
                <a:solidFill>
                  <a:srgbClr val="B2B2B2"/>
                </a:solidFill>
              </a:rPr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Instead, assigning to a variable </a:t>
            </a:r>
            <a:r>
              <a:rPr lang="en-US" altLang="zh-TW" sz="3200" dirty="0">
                <a:solidFill>
                  <a:srgbClr val="FF0000"/>
                </a:solidFill>
              </a:rPr>
              <a:t>declares it</a:t>
            </a:r>
            <a:r>
              <a:rPr lang="en-US" altLang="zh-TW" sz="3200" dirty="0"/>
              <a:t>: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Its data type is also implicitly inferred from the data that is assigned to it.</a:t>
            </a:r>
          </a:p>
          <a:p>
            <a:pPr lvl="2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If you want to re-declare a variable with a new data type, just reassign it with the new data.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TW" sz="2800" spc="-50" dirty="0">
                <a:solidFill>
                  <a:srgbClr val="FF0000"/>
                </a:solidFill>
              </a:rPr>
              <a:t>If you want to undeclared a variable, use </a:t>
            </a:r>
            <a:r>
              <a:rPr lang="en-US" altLang="zh-TW" sz="4000" spc="-50" dirty="0">
                <a:solidFill>
                  <a:srgbClr val="0033CC"/>
                </a:solidFill>
                <a:latin typeface="High Tower Text" pitchFamily="18" charset="0"/>
              </a:rPr>
              <a:t>unset</a:t>
            </a:r>
          </a:p>
          <a:p>
            <a:pPr marL="1428750" lvl="3" indent="-28575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spc="-10" dirty="0"/>
              <a:t>unset may seem useless, but it can create a </a:t>
            </a:r>
            <a:r>
              <a:rPr lang="en-US" altLang="zh-TW" sz="2400" spc="-10" dirty="0" err="1"/>
              <a:t>boolean</a:t>
            </a:r>
            <a:endParaRPr lang="en-US" altLang="zh-TW" sz="2400" spc="-1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Creating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3957983"/>
            <a:ext cx="8915400" cy="15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kern="0" dirty="0">
                <a:solidFill>
                  <a:schemeClr val="bg1"/>
                </a:solidFill>
              </a:rPr>
              <a:t>s</a:t>
            </a:r>
            <a:r>
              <a:rPr lang="en-US" altLang="zh-TW" sz="1800" b="1" kern="0" dirty="0">
                <a:solidFill>
                  <a:schemeClr val="bg1"/>
                </a:solidFill>
              </a:rPr>
              <a:t>e</a:t>
            </a:r>
            <a:endParaRPr lang="en-US" altLang="zh-TW" sz="2400" b="1" kern="0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b="0" kern="0" dirty="0"/>
              <a:t>Declare a variable with a @ and a space:</a:t>
            </a:r>
            <a:endParaRPr lang="en-US" altLang="zh-TW" sz="2600" b="1" kern="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07208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start with a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u="sng" dirty="0">
                <a:solidFill>
                  <a:srgbClr val="0070C0"/>
                </a:solidFill>
              </a:rPr>
              <a:t>$</a:t>
            </a:r>
            <a:r>
              <a:rPr lang="en-US" altLang="zh-TW" dirty="0">
                <a:solidFill>
                  <a:srgbClr val="0070C0"/>
                </a:solidFill>
              </a:rPr>
              <a:t> sign </a:t>
            </a:r>
            <a:r>
              <a:rPr lang="en-US" altLang="zh-TW" dirty="0"/>
              <a:t>when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u="sng" dirty="0">
                <a:solidFill>
                  <a:srgbClr val="0070C0"/>
                </a:solidFill>
              </a:rPr>
              <a:t>used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zh-TW" dirty="0"/>
              <a:t>The variable gets </a:t>
            </a:r>
            <a:r>
              <a:rPr lang="en-US" altLang="zh-TW" u="sng" dirty="0">
                <a:solidFill>
                  <a:srgbClr val="0070C0"/>
                </a:solidFill>
              </a:rPr>
              <a:t>no $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when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u="sng" dirty="0">
                <a:solidFill>
                  <a:srgbClr val="0070C0"/>
                </a:solidFill>
              </a:rPr>
              <a:t>assigned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Declare a variable with the </a:t>
            </a:r>
            <a:r>
              <a:rPr lang="en-US" altLang="zh-TW" sz="4600" spc="-50" dirty="0">
                <a:solidFill>
                  <a:srgbClr val="0033CC"/>
                </a:solidFill>
                <a:latin typeface="High Tower Text" pitchFamily="18" charset="0"/>
              </a:rPr>
              <a:t>set</a:t>
            </a:r>
            <a:r>
              <a:rPr lang="en-US" altLang="zh-TW" dirty="0"/>
              <a:t> command: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set X =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set X = "T"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set X = $T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solidFill>
                  <a:srgbClr val="808080"/>
                </a:solidFill>
              </a:rPr>
              <a:t>set X = 1 + $#</a:t>
            </a:r>
            <a:endParaRPr lang="en-US" altLang="zh-TW" sz="1600" b="1" dirty="0">
              <a:solidFill>
                <a:srgbClr val="808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chemeClr val="bg1"/>
                </a:solidFill>
              </a:rPr>
              <a:t>s</a:t>
            </a:r>
            <a:r>
              <a:rPr lang="en-US" altLang="zh-TW" sz="1800" b="1" dirty="0">
                <a:solidFill>
                  <a:schemeClr val="bg1"/>
                </a:solidFill>
              </a:rPr>
              <a:t>e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344488" indent="-344488" eaLnBrk="1" hangingPunct="1">
              <a:lnSpc>
                <a:spcPct val="90000"/>
              </a:lnSpc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▀ </a:t>
            </a:r>
            <a:r>
              <a:rPr lang="en-US" altLang="zh-TW" spc="-20" dirty="0"/>
              <a:t>But only numbers or expressions can be used: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@ X = 1</a:t>
            </a:r>
            <a:endParaRPr lang="en-US" altLang="zh-TW" sz="2600" b="1" dirty="0">
              <a:solidFill>
                <a:srgbClr val="808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solidFill>
                  <a:srgbClr val="808080"/>
                </a:solidFill>
              </a:rPr>
              <a:t>@ X = "T"</a:t>
            </a:r>
            <a:endParaRPr lang="en-US" altLang="zh-TW" sz="2600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solidFill>
                  <a:srgbClr val="808080"/>
                </a:solidFill>
              </a:rPr>
              <a:t>@ X = $T</a:t>
            </a:r>
            <a:endParaRPr lang="en-US" altLang="zh-TW" sz="2600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@ X = 1 + $#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4078560" y="6309320"/>
            <a:ext cx="3733800" cy="457200"/>
          </a:xfrm>
          <a:prstGeom prst="wedgeRectCallout">
            <a:avLst>
              <a:gd name="adj1" fmla="val -100551"/>
              <a:gd name="adj2" fmla="val -9722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  <a:t>Only legal if $T is a number!</a:t>
            </a:r>
          </a:p>
        </p:txBody>
      </p:sp>
      <p:cxnSp>
        <p:nvCxnSpPr>
          <p:cNvPr id="25605" name="Straight Connector 2"/>
          <p:cNvCxnSpPr>
            <a:cxnSpLocks noChangeShapeType="1"/>
          </p:cNvCxnSpPr>
          <p:nvPr/>
        </p:nvCxnSpPr>
        <p:spPr bwMode="auto">
          <a:xfrm flipH="1">
            <a:off x="749300" y="5733256"/>
            <a:ext cx="1584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Connector 8"/>
          <p:cNvCxnSpPr>
            <a:cxnSpLocks noChangeShapeType="1"/>
          </p:cNvCxnSpPr>
          <p:nvPr/>
        </p:nvCxnSpPr>
        <p:spPr bwMode="auto">
          <a:xfrm flipH="1">
            <a:off x="762000" y="3811900"/>
            <a:ext cx="2133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Creating Variables (C-shell syntax)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228600" y="990600"/>
            <a:ext cx="8458200" cy="596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Arrays are declared by using parentheses, and elements are separated by spaces:</a:t>
            </a:r>
          </a:p>
          <a:p>
            <a:pPr marL="739775" indent="-739775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Don’t use commas to separate:</a:t>
            </a:r>
          </a:p>
          <a:p>
            <a:pPr marL="739775" indent="0"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=(Apple, Banana, Cherry)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39775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2[1]</a:t>
            </a:r>
          </a:p>
          <a:p>
            <a:pPr marL="739775" inden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Apple,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39775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altLang="zh-TW" sz="2600" b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739775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b="0" dirty="0" err="1">
                <a:solidFill>
                  <a:srgbClr val="000000"/>
                </a:solidFill>
                <a:latin typeface="High Tower Text" pitchFamily="18" charset="0"/>
              </a:rPr>
              <a:t>Apple,Banana,Cherry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marL="739775" inden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2[1]</a:t>
            </a:r>
          </a:p>
          <a:p>
            <a:pPr marL="739775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b="0" dirty="0" err="1">
                <a:solidFill>
                  <a:srgbClr val="000000"/>
                </a:solidFill>
                <a:latin typeface="High Tower Text" pitchFamily="18" charset="0"/>
              </a:rPr>
              <a:t>Apple,Banana,Cherry</a:t>
            </a:r>
            <a:endParaRPr lang="en-US" altLang="zh-TW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397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altLang="zh-TW" sz="2600" b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3400" b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Creating Arrays (C-shell syntax)</a:t>
            </a:r>
          </a:p>
        </p:txBody>
      </p:sp>
      <p:sp>
        <p:nvSpPr>
          <p:cNvPr id="2" name="Rectangle 1"/>
          <p:cNvSpPr/>
          <p:nvPr/>
        </p:nvSpPr>
        <p:spPr>
          <a:xfrm>
            <a:off x="966335" y="3567751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972573" y="5107621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66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( )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33CC"/>
                </a:solidFill>
              </a:rPr>
              <a:t>to declare an array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59024"/>
            <a:ext cx="154766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endParaRPr lang="en-US" altLang="zh-TW" sz="2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Arial"/>
              </a:rPr>
              <a:t>2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26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2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lvl="0" indent="401638">
              <a:lnSpc>
                <a:spcPct val="78000"/>
              </a:lnSpc>
              <a:spcBef>
                <a:spcPct val="0"/>
              </a:spcBef>
              <a:buNone/>
            </a:pP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30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b="0" dirty="0">
                <a:solidFill>
                  <a:schemeClr val="bg1"/>
                </a:solidFill>
                <a:latin typeface="Bookman Old Style" panose="02050604050505020204" pitchFamily="18" charset="0"/>
              </a:rPr>
              <a:t>4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pPr indent="401638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zh-TW" sz="2600" b="0" dirty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pPr indent="401638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24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959024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Banana Cherry Date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33CC"/>
                </a:solidFill>
                <a:latin typeface="High Tower Text" pitchFamily="18" charset="0"/>
              </a:rPr>
              <a:t>Apple Banana Cherry Date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8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2800" b="0" dirty="0">
                <a:solidFill>
                  <a:srgbClr val="F6368E"/>
                </a:solidFill>
                <a:latin typeface="+mn-lt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TW" sz="2400" b="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TW" sz="2600" b="0" dirty="0">
                <a:solidFill>
                  <a:srgbClr val="000000"/>
                </a:solidFill>
                <a:latin typeface="+mn-lt"/>
              </a:rPr>
              <a:t>4</a:t>
            </a:r>
            <a:r>
              <a:rPr lang="en-US" altLang="zh-TW" sz="2400" b="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TW" sz="2600" b="0" dirty="0">
                <a:solidFill>
                  <a:srgbClr val="000000"/>
                </a:solidFill>
                <a:latin typeface="+mn-lt"/>
              </a:rPr>
              <a:t>6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Arial"/>
              </a:rPr>
              <a:t>2</a:t>
            </a:r>
            <a:endParaRPr lang="en-US" altLang="zh-TW" sz="2600" dirty="0">
              <a:solidFill>
                <a:srgbClr val="000000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6</a:t>
            </a:r>
            <a:endParaRPr lang="en-US" altLang="zh-TW" sz="26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2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en-US" altLang="zh-TW" sz="28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1.0</a:t>
            </a:r>
            <a:r>
              <a:rPr lang="en-US" altLang="zh-TW" sz="2400" b="0" dirty="0">
                <a:solidFill>
                  <a:srgbClr val="000000"/>
                </a:solidFill>
              </a:rPr>
              <a:t>  </a:t>
            </a:r>
            <a:r>
              <a:rPr lang="en-US" altLang="zh-TW" sz="2600" b="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0000"/>
                </a:solidFill>
              </a:rPr>
              <a:t> 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Cherry</a:t>
            </a:r>
            <a:r>
              <a:rPr lang="en-US" altLang="zh-TW" sz="2400" b="0" dirty="0">
                <a:solidFill>
                  <a:srgbClr val="000000"/>
                </a:solidFill>
              </a:rPr>
              <a:t> 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lvl="0"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0033CC"/>
                </a:solidFill>
                <a:latin typeface="+mn-lt"/>
                <a:ea typeface="Gadugi" panose="020B0502040204020203" pitchFamily="34" charset="0"/>
              </a:rPr>
              <a:t>1.0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3000" b="0" dirty="0">
                <a:solidFill>
                  <a:srgbClr val="0033CC"/>
                </a:solidFill>
                <a:latin typeface="High Tower Text" pitchFamily="18" charset="0"/>
              </a:rPr>
              <a:t>Cherry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6 </a:t>
            </a: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=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FF0066"/>
                </a:solidFill>
                <a:latin typeface="High Tower Text" pitchFamily="18" charset="0"/>
              </a:rPr>
              <a:t>set: Variable name must begin with a letter.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=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;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4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4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altLang="zh-TW" sz="2600" b="0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indent="401638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indent="401638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=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24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</a:t>
            </a:r>
          </a:p>
          <a:p>
            <a:pPr lvl="0"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0033CC"/>
                </a:solidFill>
                <a:latin typeface="+mn-lt"/>
                <a:ea typeface="Gadugi" panose="020B0502040204020203" pitchFamily="34" charset="0"/>
              </a:rPr>
              <a:t>1.0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3000" b="0" dirty="0">
                <a:solidFill>
                  <a:srgbClr val="0033CC"/>
                </a:solidFill>
                <a:latin typeface="High Tower Text" pitchFamily="18" charset="0"/>
              </a:rPr>
              <a:t>Cherry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6</a:t>
            </a: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 </a:t>
            </a:r>
            <a:r>
              <a:rPr lang="en-US" altLang="zh-TW" sz="2600" b="0" dirty="0">
                <a:latin typeface="Times New Roman" pitchFamily="18" charset="0"/>
              </a:rPr>
              <a:t>var4 (&amp; var3) have 6 elements, since $var2 had added on 3 </a:t>
            </a:r>
            <a:endParaRPr lang="en-US" altLang="zh-TW" sz="3000" b="0" dirty="0"/>
          </a:p>
        </p:txBody>
      </p:sp>
    </p:spTree>
    <p:extLst>
      <p:ext uri="{BB962C8B-B14F-4D97-AF65-F5344CB8AC3E}">
        <p14:creationId xmlns:p14="http://schemas.microsoft.com/office/powerpoint/2010/main" val="10238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b="0" dirty="0">
              <a:solidFill>
                <a:schemeClr val="bg1"/>
              </a:solidFill>
              <a:latin typeface="Bookman Old Style" panose="02050604050505020204" pitchFamily="18" charset="0"/>
              <a:ea typeface="Gadugi" panose="020B0502040204020203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[ ]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33CC"/>
                </a:solidFill>
              </a:rPr>
              <a:t>to access elements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>
                <a:solidFill>
                  <a:srgbClr val="000000"/>
                </a:solidFill>
              </a:rPr>
              <a:t>2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33CC"/>
                </a:solidFill>
                <a:latin typeface="High Tower Text" pitchFamily="18" charset="0"/>
              </a:rPr>
              <a:t>Banana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dirty="0">
                <a:solidFill>
                  <a:srgbClr val="000000"/>
                </a:solidFill>
              </a:rPr>
              <a:t>3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dirty="0">
                <a:solidFill>
                  <a:srgbClr val="000000"/>
                </a:solidFill>
                <a:latin typeface="Garamond" panose="02020404030301010803" pitchFamily="18" charset="0"/>
              </a:rPr>
              <a:t>*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 Date</a:t>
            </a:r>
            <a:endParaRPr lang="en-US" altLang="zh-TW" sz="26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3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959024"/>
            <a:ext cx="154766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y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b="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B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>
              <a:solidFill>
                <a:srgbClr val="000000"/>
              </a:solidFill>
              <a:latin typeface="Arial"/>
            </a:endParaRPr>
          </a:p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5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b="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500" b="0" dirty="0">
                <a:solidFill>
                  <a:schemeClr val="bg1"/>
                </a:solidFill>
              </a:rPr>
              <a:t>3</a:t>
            </a:r>
            <a:r>
              <a:rPr lang="en-US" altLang="zh-TW" sz="2800" b="0" dirty="0">
                <a:solidFill>
                  <a:srgbClr val="000000"/>
                </a:solidFill>
              </a:rPr>
              <a:t> </a:t>
            </a:r>
            <a:r>
              <a:rPr lang="en-US" altLang="zh-TW" sz="2800" b="0" dirty="0">
                <a:solidFill>
                  <a:schemeClr val="bg1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endParaRPr lang="en-US" altLang="zh-TW" sz="2600" b="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Use </a:t>
            </a:r>
            <a:r>
              <a:rPr lang="en-US" altLang="zh-TW" kern="0" dirty="0">
                <a:solidFill>
                  <a:srgbClr val="F6368E"/>
                </a:solidFill>
              </a:rPr>
              <a:t>$#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__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33CC"/>
                </a:solidFill>
              </a:rPr>
              <a:t>to get an array’s size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>
                <a:solidFill>
                  <a:srgbClr val="F6368E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F6368E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500" b="0" dirty="0">
                <a:solidFill>
                  <a:srgbClr val="0033CC"/>
                </a:solidFill>
              </a:rPr>
              <a:t>4</a:t>
            </a:r>
            <a:r>
              <a:rPr lang="en-US" altLang="zh-TW" sz="2800" b="0" dirty="0">
                <a:solidFill>
                  <a:srgbClr val="000000"/>
                </a:solidFill>
              </a:rPr>
              <a:t> </a:t>
            </a:r>
            <a:r>
              <a:rPr lang="en-US" altLang="zh-TW" sz="3000" b="0" dirty="0">
                <a:solidFill>
                  <a:schemeClr val="bg1"/>
                </a:solidFill>
                <a:latin typeface="High Tower Text" pitchFamily="18" charset="0"/>
              </a:rPr>
              <a:t>B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>
              <a:solidFill>
                <a:srgbClr val="000000"/>
              </a:solidFill>
              <a:latin typeface="Arial"/>
            </a:endParaRPr>
          </a:p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The</a:t>
            </a:r>
            <a:r>
              <a:rPr lang="en-US" altLang="zh-TW" sz="1200" b="0" dirty="0">
                <a:solidFill>
                  <a:srgbClr val="FF5050"/>
                </a:solidFill>
                <a:latin typeface="Arial"/>
              </a:rPr>
              <a:t> 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$#</a:t>
            </a:r>
            <a:r>
              <a:rPr lang="en-US" altLang="zh-TW" sz="1600" b="0" dirty="0">
                <a:solidFill>
                  <a:srgbClr val="FF5050"/>
                </a:solidFill>
                <a:latin typeface="Arial"/>
              </a:rPr>
              <a:t> 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is useable as a number</a:t>
            </a:r>
            <a:r>
              <a:rPr lang="en-US" altLang="zh-TW" sz="2000" dirty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expr </a:t>
            </a:r>
            <a:r>
              <a:rPr lang="en-US" altLang="zh-TW" sz="26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>
                <a:solidFill>
                  <a:srgbClr val="F6368E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- 1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500" b="0" dirty="0">
                <a:solidFill>
                  <a:srgbClr val="0033CC"/>
                </a:solidFill>
              </a:rPr>
              <a:t>3</a:t>
            </a:r>
            <a:r>
              <a:rPr lang="en-US" altLang="zh-TW" sz="2800" b="0" dirty="0">
                <a:solidFill>
                  <a:srgbClr val="000000"/>
                </a:solidFill>
              </a:rPr>
              <a:t> </a:t>
            </a:r>
            <a:r>
              <a:rPr lang="en-US" altLang="zh-TW" sz="2800" b="0" dirty="0">
                <a:solidFill>
                  <a:schemeClr val="bg1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  <a:r>
              <a:rPr lang="en-US" altLang="zh-TW" sz="2600" dirty="0">
                <a:latin typeface="Times New Roman" pitchFamily="18" charset="0"/>
              </a:rPr>
              <a:t>@</a:t>
            </a:r>
            <a:r>
              <a:rPr lang="en-US" altLang="zh-TW" sz="3000" b="0" dirty="0"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altLang="zh-TW" sz="2600" b="0" dirty="0">
                <a:solidFill>
                  <a:srgbClr val="F6368E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>
                <a:solidFill>
                  <a:srgbClr val="F6368E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- 1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3000" b="0" dirty="0" err="1">
                <a:solidFill>
                  <a:srgbClr val="FFFFFF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500" b="0" dirty="0">
                <a:solidFill>
                  <a:srgbClr val="0033CC"/>
                </a:solidFill>
                <a:latin typeface="+mn-lt"/>
              </a:rPr>
              <a:t>3</a:t>
            </a:r>
            <a:r>
              <a:rPr lang="en-US" altLang="zh-TW" sz="2800" b="0" dirty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3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D7DBDA0-3367-403E-B71E-A5924E314BBF}" type="slidenum">
              <a:rPr lang="zh-TW" altLang="en-US" sz="1400" b="0">
                <a:latin typeface="Arial" charset="0"/>
              </a:rPr>
              <a:pPr algn="r" eaLnBrk="1" hangingPunct="1"/>
              <a:t>3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24000" y="4419600"/>
            <a:ext cx="3962400" cy="533400"/>
          </a:xfrm>
          <a:prstGeom prst="wedgeRoundRectCallout">
            <a:avLst>
              <a:gd name="adj1" fmla="val -66421"/>
              <a:gd name="adj2" fmla="val 133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Let us change to the tcsh shell.</a:t>
            </a:r>
            <a:endParaRPr lang="en-US" altLang="zh-TW" sz="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29208" y="5181600"/>
            <a:ext cx="7315200" cy="1600200"/>
          </a:xfrm>
          <a:prstGeom prst="wedgeRoundRectCallout">
            <a:avLst>
              <a:gd name="adj1" fmla="val -50032"/>
              <a:gd name="adj2" fmla="val -1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A final point: Be aware that scripts do not default to the same shell as you are using at the command-line. </a:t>
            </a:r>
            <a:br>
              <a:rPr lang="en-US" altLang="zh-TW" sz="2400" dirty="0"/>
            </a:br>
            <a:r>
              <a:rPr lang="en-US" altLang="zh-TW" sz="2400" dirty="0"/>
              <a:t>So, if you want a script to use </a:t>
            </a:r>
            <a:r>
              <a:rPr lang="en-US" altLang="zh-TW" sz="2400" dirty="0" err="1"/>
              <a:t>csh</a:t>
            </a:r>
            <a:r>
              <a:rPr lang="en-US" altLang="zh-TW" sz="2400" dirty="0"/>
              <a:t>, you need to</a:t>
            </a:r>
            <a:br>
              <a:rPr lang="en-US" altLang="zh-TW" sz="2400" dirty="0"/>
            </a:br>
            <a:r>
              <a:rPr lang="en-US" altLang="zh-TW" sz="2400" dirty="0"/>
              <a:t>indicate that at the top of the script…</a:t>
            </a:r>
            <a:endParaRPr lang="en-US" altLang="zh-TW" sz="6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5486400"/>
            <a:ext cx="7315200" cy="1295400"/>
          </a:xfrm>
          <a:prstGeom prst="wedgeRoundRectCallout">
            <a:avLst>
              <a:gd name="adj1" fmla="val -58699"/>
              <a:gd name="adj2" fmla="val -22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When you type that last line, your prompt probably changes. (Mine did, but I’m not showing it here, because</a:t>
            </a:r>
            <a:br>
              <a:rPr lang="en-US" altLang="zh-TW" sz="2400" dirty="0"/>
            </a:br>
            <a:r>
              <a:rPr lang="en-US" altLang="zh-TW" sz="2400" dirty="0"/>
              <a:t>I always use the “%” prompt in these slides.)</a:t>
            </a:r>
            <a:endParaRPr lang="en-US" altLang="zh-TW" sz="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6" grpId="0" animBg="1"/>
      <p:bldP spid="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17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shift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2743200"/>
            <a:ext cx="8915400" cy="40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>
                <a:solidFill>
                  <a:srgbClr val="FF5050"/>
                </a:solidFill>
                <a:latin typeface="+mn-lt"/>
              </a:rPr>
              <a:t>We can do the same thing with 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>
                <a:solidFill>
                  <a:srgbClr val="FF5050"/>
                </a:solidFill>
                <a:latin typeface="+mn-lt"/>
              </a:rPr>
              <a:t>…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>
                <a:solidFill>
                  <a:srgbClr val="FF5050"/>
                </a:solidFill>
                <a:latin typeface="+mn-lt"/>
              </a:rPr>
              <a:t>2-</a:t>
            </a:r>
            <a:r>
              <a:rPr lang="en-US" altLang="zh-TW" sz="2500" b="0" spc="150" dirty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2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sz="42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4200" spc="-300" dirty="0">
                <a:solidFill>
                  <a:srgbClr val="F6368E"/>
                </a:solidFill>
                <a:latin typeface="Lucida Console" panose="020B0609040504020204" pitchFamily="49" charset="0"/>
              </a:rPr>
              <a:t>hi</a:t>
            </a:r>
            <a:r>
              <a:rPr lang="en-US" altLang="zh-TW" sz="42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ft</a:t>
            </a:r>
            <a:r>
              <a:rPr lang="en-US" altLang="zh-TW" b="0" kern="0" dirty="0">
                <a:solidFill>
                  <a:srgbClr val="0033CC"/>
                </a:solidFill>
              </a:rPr>
              <a:t> to kill the first item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800600"/>
            <a:ext cx="8915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You can shift out to the right with 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…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>
                <a:solidFill>
                  <a:srgbClr val="FF5050"/>
                </a:solidFill>
                <a:latin typeface="Arial"/>
              </a:rPr>
              <a:t>n</a:t>
            </a:r>
            <a:r>
              <a:rPr lang="en-US" altLang="zh-TW" sz="2500" b="0" i="1" spc="-500" dirty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>
                <a:solidFill>
                  <a:srgbClr val="FF5050"/>
                </a:solidFill>
                <a:latin typeface="Arial"/>
              </a:rPr>
              <a:t>1</a:t>
            </a:r>
            <a:r>
              <a:rPr lang="en-US" altLang="zh-TW" sz="2500" b="0" spc="150" dirty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spc="100" dirty="0">
                <a:solidFill>
                  <a:srgbClr val="000000"/>
                </a:solidFill>
                <a:latin typeface="+mn-lt"/>
                <a:ea typeface="+mj-ea"/>
              </a:rPr>
              <a:t>3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219" y="3737575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744219" y="5789633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741954" y="1621295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2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17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dirty="0">
                <a:solidFill>
                  <a:srgbClr val="F6368E"/>
                </a:solidFill>
                <a:latin typeface="High Tower Text" pitchFamily="18" charset="0"/>
              </a:rPr>
              <a:t>shift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954" y="1621295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2743200"/>
            <a:ext cx="8915400" cy="40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>
                <a:solidFill>
                  <a:srgbClr val="FF5050"/>
                </a:solidFill>
                <a:latin typeface="+mn-lt"/>
              </a:rPr>
              <a:t>We can do the same thing with 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>
                <a:solidFill>
                  <a:srgbClr val="FF5050"/>
                </a:solidFill>
                <a:latin typeface="+mn-lt"/>
              </a:rPr>
              <a:t>…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>
                <a:solidFill>
                  <a:srgbClr val="FF5050"/>
                </a:solidFill>
                <a:latin typeface="+mn-lt"/>
              </a:rPr>
              <a:t>2-</a:t>
            </a:r>
            <a:r>
              <a:rPr lang="en-US" altLang="zh-TW" sz="2500" b="0" spc="150" dirty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2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800600"/>
            <a:ext cx="89154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You can shift out to the right with 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…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>
                <a:solidFill>
                  <a:srgbClr val="FF5050"/>
                </a:solidFill>
                <a:latin typeface="Arial"/>
              </a:rPr>
              <a:t>n</a:t>
            </a:r>
            <a:r>
              <a:rPr lang="en-US" altLang="zh-TW" sz="2500" b="0" i="1" spc="-500" dirty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>
                <a:solidFill>
                  <a:srgbClr val="FF5050"/>
                </a:solidFill>
                <a:latin typeface="Arial"/>
              </a:rPr>
              <a:t>1</a:t>
            </a:r>
            <a:r>
              <a:rPr lang="en-US" altLang="zh-TW" sz="2500" b="0" spc="150" dirty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spc="100" dirty="0">
                <a:solidFill>
                  <a:srgbClr val="000000"/>
                </a:solidFill>
                <a:latin typeface="+mn-lt"/>
                <a:ea typeface="+mj-ea"/>
              </a:rPr>
              <a:t>3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90600"/>
            <a:ext cx="8915400" cy="5791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You can shift out to the right with 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…</a:t>
            </a:r>
            <a:r>
              <a:rPr lang="en-US" altLang="zh-TW" sz="2500" b="0" dirty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>
                <a:solidFill>
                  <a:srgbClr val="FF5050"/>
                </a:solidFill>
                <a:latin typeface="Arial"/>
              </a:rPr>
              <a:t>n</a:t>
            </a:r>
            <a:r>
              <a:rPr lang="en-US" altLang="zh-TW" sz="2500" b="0" i="1" spc="-500" dirty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>
                <a:solidFill>
                  <a:srgbClr val="FF5050"/>
                </a:solidFill>
                <a:latin typeface="Arial"/>
              </a:rPr>
              <a:t>1</a:t>
            </a:r>
            <a:r>
              <a:rPr lang="en-US" altLang="zh-TW" sz="2500" b="0" spc="150" dirty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spc="100" dirty="0">
                <a:solidFill>
                  <a:srgbClr val="000000"/>
                </a:solidFill>
                <a:latin typeface="+mn-lt"/>
                <a:ea typeface="+mj-ea"/>
              </a:rPr>
              <a:t>3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4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n</a:t>
            </a:r>
            <a:r>
              <a:rPr lang="en-US" altLang="zh-TW" sz="2600" b="0" spc="-300" dirty="0">
                <a:solidFill>
                  <a:srgbClr val="000000"/>
                </a:solidFill>
                <a:latin typeface="Colonna MT" panose="04020805060202030203" pitchFamily="82" charset="0"/>
                <a:ea typeface="Gadugi" panose="020B0502040204020203" pitchFamily="34" charset="0"/>
              </a:rPr>
              <a:t>_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= expr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+mj-lt"/>
                <a:ea typeface="Gadugi" panose="020B0502040204020203" pitchFamily="34" charset="0"/>
              </a:rPr>
              <a:t>4</a:t>
            </a:r>
            <a:r>
              <a:rPr lang="en-US" altLang="zh-TW" sz="20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 </a:t>
            </a:r>
            <a:r>
              <a:rPr lang="en-US" altLang="zh-TW" sz="25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1200" spc="100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4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4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600" b="0" spc="-300" dirty="0">
                <a:solidFill>
                  <a:srgbClr val="000000"/>
                </a:solidFill>
                <a:latin typeface="Colonna MT" panose="04020805060202030203" pitchFamily="82" charset="0"/>
                <a:ea typeface="Gadugi" panose="020B0502040204020203" pitchFamily="34" charset="0"/>
              </a:rPr>
              <a:t>_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4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But, for whatever reason, no `` inside a [...]</a:t>
            </a:r>
            <a:r>
              <a:rPr lang="en-US" altLang="zh-TW" sz="2000" dirty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5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5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5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3000" b="0" dirty="0">
                <a:solidFill>
                  <a:srgbClr val="000000"/>
                </a:solidFill>
                <a:latin typeface="Gill Sans MT" panose="020B0502020104020203" pitchFamily="34" charset="0"/>
              </a:rPr>
              <a:t>`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expr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5</a:t>
            </a:r>
            <a:r>
              <a:rPr lang="en-US" altLang="zh-TW" sz="20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 </a:t>
            </a:r>
            <a:r>
              <a:rPr lang="en-US" altLang="zh-TW" sz="2500" spc="1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1200" spc="100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spc="100" dirty="0">
                <a:solidFill>
                  <a:srgbClr val="000000"/>
                </a:solidFill>
                <a:latin typeface="Gill Sans MT" panose="020B0502020104020203" pitchFamily="34" charset="0"/>
              </a:rPr>
              <a:t>`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Syntax Error.</a:t>
            </a:r>
            <a:endParaRPr lang="en-US" altLang="zh-TW" sz="3000" b="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876800" y="5727306"/>
            <a:ext cx="4267200" cy="1119808"/>
          </a:xfrm>
          <a:prstGeom prst="wedgeRectCallout">
            <a:avLst>
              <a:gd name="adj1" fmla="val -65090"/>
              <a:gd name="adj2" fmla="val -5110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  <a:t>A "3" went here because this array has 4 elements (so 4-1=3).</a:t>
            </a:r>
            <a:b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  <a:t>But what if we don't know the size?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876800" y="4114800"/>
            <a:ext cx="4267200" cy="762000"/>
          </a:xfrm>
          <a:prstGeom prst="wedgeRectCallout">
            <a:avLst>
              <a:gd name="adj1" fmla="val -61264"/>
              <a:gd name="adj2" fmla="val -5929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  <a:t>If we compute the value n-1, then we don't need to know its size.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865914" y="6477000"/>
            <a:ext cx="4278086" cy="381000"/>
          </a:xfrm>
          <a:prstGeom prst="wedgeRectCallout">
            <a:avLst>
              <a:gd name="adj1" fmla="val -43473"/>
              <a:gd name="adj2" fmla="val -14760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  <a:t>Too bad we can't do this.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sz="42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4200" spc="-300" dirty="0">
                <a:solidFill>
                  <a:srgbClr val="F6368E"/>
                </a:solidFill>
                <a:latin typeface="Lucida Console" panose="020B0609040504020204" pitchFamily="49" charset="0"/>
              </a:rPr>
              <a:t>hi</a:t>
            </a:r>
            <a:r>
              <a:rPr lang="en-US" altLang="zh-TW" sz="42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ft</a:t>
            </a:r>
            <a:r>
              <a:rPr lang="en-US" altLang="zh-TW" b="0" kern="0" dirty="0">
                <a:solidFill>
                  <a:srgbClr val="0033CC"/>
                </a:solidFill>
              </a:rPr>
              <a:t> to kill the first item</a:t>
            </a:r>
          </a:p>
        </p:txBody>
      </p:sp>
    </p:spTree>
    <p:extLst>
      <p:ext uri="{BB962C8B-B14F-4D97-AF65-F5344CB8AC3E}">
        <p14:creationId xmlns:p14="http://schemas.microsoft.com/office/powerpoint/2010/main" val="216071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decel="2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5611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52 -0.555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26627" grpId="1"/>
      <p:bldP spid="4" grpId="0" animBg="1"/>
      <p:bldP spid="4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( )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declare an array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date)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[ ]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access an array element (starts at</a:t>
            </a:r>
            <a:r>
              <a:rPr lang="en-US" altLang="zh-TW" b="0" kern="0" dirty="0">
                <a:solidFill>
                  <a:srgbClr val="0033CC"/>
                </a:solidFill>
              </a:rPr>
              <a:t> </a:t>
            </a:r>
            <a:r>
              <a:rPr lang="en-US" altLang="zh-TW" kern="0" dirty="0">
                <a:solidFill>
                  <a:srgbClr val="F6368E"/>
                </a:solidFill>
              </a:rPr>
              <a:t>1</a:t>
            </a:r>
            <a:r>
              <a:rPr lang="en-US" altLang="zh-TW" b="0" kern="0" dirty="0">
                <a:solidFill>
                  <a:srgbClr val="006600"/>
                </a:solidFill>
              </a:rPr>
              <a:t>)</a:t>
            </a:r>
            <a:r>
              <a:rPr lang="en-US" altLang="zh-TW" b="0" dirty="0">
                <a:solidFill>
                  <a:srgbClr val="000000"/>
                </a:solidFill>
              </a:rPr>
              <a:t> </a:t>
            </a:r>
            <a:endParaRPr lang="en-US" altLang="zh-TW" sz="3000" b="0" dirty="0">
              <a:solidFill>
                <a:srgbClr val="000000"/>
              </a:solidFill>
            </a:endParaRPr>
          </a:p>
          <a:p>
            <a:pPr marL="347663" lvl="0" indent="-3476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[2]  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[$#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 marL="347663" lvl="0" indent="-3476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banana date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spc="-500" dirty="0">
                <a:solidFill>
                  <a:srgbClr val="F6368E"/>
                </a:solidFill>
                <a:latin typeface="Agency FB" panose="020B0503020202020204" pitchFamily="34" charset="0"/>
              </a:rPr>
              <a:t>-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-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access an array range</a:t>
            </a:r>
            <a:endParaRPr lang="en-US" altLang="zh-TW" sz="3000" b="0" dirty="0">
              <a:solidFill>
                <a:srgbClr val="006600"/>
              </a:solidFill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[2-3]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banana cherry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[-2]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apple banana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sz="34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3400" spc="-300" dirty="0">
                <a:solidFill>
                  <a:srgbClr val="F6368E"/>
                </a:solidFill>
                <a:latin typeface="Lucida Console" panose="020B0609040504020204" pitchFamily="49" charset="0"/>
              </a:rPr>
              <a:t>hi</a:t>
            </a:r>
            <a:r>
              <a:rPr lang="en-US" altLang="zh-TW" sz="34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ft</a:t>
            </a:r>
            <a:r>
              <a:rPr lang="en-US" altLang="zh-TW" b="0" kern="0" dirty="0">
                <a:solidFill>
                  <a:srgbClr val="0033CC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remove the first element</a:t>
            </a:r>
            <a:endParaRPr lang="en-US" altLang="zh-TW" b="0" dirty="0">
              <a:solidFill>
                <a:srgbClr val="006600"/>
              </a:solidFill>
              <a:latin typeface="+mn-lt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 shift </a:t>
            </a:r>
            <a:r>
              <a:rPr lang="en-US" altLang="zh-TW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; shift </a:t>
            </a:r>
            <a:r>
              <a:rPr lang="en-US" altLang="zh-TW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endParaRPr lang="en-US" altLang="zh-TW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altLang="zh-TW" b="0" dirty="0">
                <a:solidFill>
                  <a:srgbClr val="006600"/>
                </a:solidFill>
              </a:rPr>
              <a:t>Use either</a:t>
            </a:r>
            <a:r>
              <a:rPr lang="en-US" altLang="zh-TW" b="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[*]</a:t>
            </a:r>
            <a:r>
              <a:rPr lang="en-US" altLang="zh-TW" b="0" dirty="0">
                <a:solidFill>
                  <a:srgbClr val="006600"/>
                </a:solidFill>
              </a:rPr>
              <a:t>,</a:t>
            </a:r>
            <a:r>
              <a:rPr lang="en-US" altLang="zh-TW" b="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[-]</a:t>
            </a:r>
            <a:r>
              <a:rPr lang="en-US" altLang="zh-TW" b="0" dirty="0">
                <a:solidFill>
                  <a:srgbClr val="006600"/>
                </a:solidFill>
              </a:rPr>
              <a:t>, or</a:t>
            </a:r>
            <a:r>
              <a:rPr lang="en-US" altLang="zh-TW" b="0" dirty="0">
                <a:solidFill>
                  <a:srgbClr val="0033CC"/>
                </a:solidFill>
              </a:rPr>
              <a:t> </a:t>
            </a:r>
            <a:r>
              <a:rPr lang="en-US" altLang="zh-TW" b="0" dirty="0">
                <a:solidFill>
                  <a:srgbClr val="F6368E"/>
                </a:solidFill>
              </a:rPr>
              <a:t>no</a:t>
            </a:r>
            <a:r>
              <a:rPr lang="en-US" altLang="zh-TW" b="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[ ]</a:t>
            </a:r>
            <a:r>
              <a:rPr lang="en-US" altLang="zh-TW" b="0" dirty="0">
                <a:solidFill>
                  <a:srgbClr val="0033CC"/>
                </a:solidFill>
              </a:rPr>
              <a:t> </a:t>
            </a:r>
            <a:r>
              <a:rPr lang="en-US" altLang="zh-TW" b="0" dirty="0">
                <a:solidFill>
                  <a:srgbClr val="006600"/>
                </a:solidFill>
              </a:rPr>
              <a:t>to get all elements</a:t>
            </a:r>
            <a:endParaRPr lang="en-US" altLang="zh-TW" b="0" dirty="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[*]   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[-]   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cherry date cherry date cherry date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Array Summary (C-shell syntax)</a:t>
            </a:r>
          </a:p>
        </p:txBody>
      </p:sp>
    </p:spTree>
    <p:extLst>
      <p:ext uri="{BB962C8B-B14F-4D97-AF65-F5344CB8AC3E}">
        <p14:creationId xmlns:p14="http://schemas.microsoft.com/office/powerpoint/2010/main" val="33365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28600" y="9163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 dirty="0">
                <a:solidFill>
                  <a:srgbClr val="006600"/>
                </a:solidFill>
              </a:rPr>
              <a:t>Use </a:t>
            </a:r>
            <a:r>
              <a:rPr lang="en-US" altLang="zh-TW" sz="3400" dirty="0">
                <a:solidFill>
                  <a:srgbClr val="F6368E"/>
                </a:solidFill>
              </a:rPr>
              <a:t>$#X</a:t>
            </a:r>
            <a:r>
              <a:rPr lang="en-US" altLang="zh-TW" sz="3400" b="0" dirty="0">
                <a:solidFill>
                  <a:srgbClr val="006600"/>
                </a:solidFill>
              </a:rPr>
              <a:t> to get the number of elements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2[2-$#var2]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 dirty="0">
                <a:solidFill>
                  <a:srgbClr val="006600"/>
                </a:solidFill>
              </a:rPr>
              <a:t>There is a built-in array, </a:t>
            </a:r>
            <a:r>
              <a:rPr lang="en-US" altLang="zh-TW" sz="3400" dirty="0" err="1">
                <a:solidFill>
                  <a:srgbClr val="F6368E"/>
                </a:solidFill>
              </a:rPr>
              <a:t>argv</a:t>
            </a:r>
            <a:endParaRPr lang="en-US" altLang="zh-TW" sz="3400" dirty="0">
              <a:solidFill>
                <a:srgbClr val="F6368E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0" dirty="0">
                <a:solidFill>
                  <a:srgbClr val="000000"/>
                </a:solidFill>
              </a:rPr>
              <a:t>There is not much difference between $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</a:rPr>
              <a:t>[2] and $2,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$*</a:t>
            </a:r>
            <a:r>
              <a:rPr lang="en-US" altLang="zh-TW" sz="2600" b="0" dirty="0">
                <a:solidFill>
                  <a:srgbClr val="000000"/>
                </a:solidFill>
              </a:rPr>
              <a:t> and $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</a:rPr>
              <a:t>[*],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$#</a:t>
            </a:r>
            <a:r>
              <a:rPr lang="en-US" altLang="zh-TW" sz="2600" b="0" dirty="0">
                <a:solidFill>
                  <a:srgbClr val="000000"/>
                </a:solidFill>
              </a:rPr>
              <a:t> and $#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endParaRPr lang="en-US" altLang="zh-TW" sz="2600" b="0" dirty="0">
              <a:solidFill>
                <a:srgbClr val="000000"/>
              </a:solidFill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63344"/>
              <a:gd name="adj2" fmla="val -2149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Array Summary (C-shell syntax)</a:t>
            </a:r>
          </a:p>
        </p:txBody>
      </p:sp>
    </p:spTree>
    <p:extLst>
      <p:ext uri="{BB962C8B-B14F-4D97-AF65-F5344CB8AC3E}">
        <p14:creationId xmlns:p14="http://schemas.microsoft.com/office/powerpoint/2010/main" val="13502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Can we make it more general?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807896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pc="-1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US" altLang="zh-TW" sz="2800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13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TW" spc="2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ten</a:t>
            </a:r>
            <a:r>
              <a:rPr lang="en-US" altLang="zh-TW" sz="2800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</a:t>
            </a:r>
            <a:r>
              <a:rPr lang="en-US" altLang="zh-TW" spc="-8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zh-TW" sz="2800" spc="-8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8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nt to use this scr</a:t>
            </a:r>
            <a:r>
              <a:rPr lang="en-US" altLang="zh-TW" spc="-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pt </a:t>
            </a:r>
            <a:r>
              <a:rPr lang="en-US" altLang="zh-TW" spc="-1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I’v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 </a:t>
            </a:r>
            <a:r>
              <a:rPr lang="en-US" altLang="zh-TW" spc="-7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mad</a:t>
            </a:r>
            <a:r>
              <a:rPr lang="en-US" altLang="zh-TW" spc="-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only and always does one thing: count the number of files that begin with an “A”.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we could </a:t>
            </a:r>
            <a:r>
              <a:rPr lang="en-US" altLang="zh-TW" dirty="0">
                <a:solidFill>
                  <a:srgbClr val="0033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 arguments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it would be </a:t>
            </a:r>
            <a:b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more flexible (and therefore more useful).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Just like we pass arguments to UNIX commands.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4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do this, use the $* symbols in your script.</a:t>
            </a:r>
            <a:r>
              <a:rPr lang="en-US" altLang="zh-TW" sz="36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you run the script, the $* symbols </a:t>
            </a:r>
            <a:br>
              <a:rPr lang="en-US" altLang="zh-TW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be replaced with all of the arguments.</a:t>
            </a:r>
          </a:p>
        </p:txBody>
      </p:sp>
      <p:sp>
        <p:nvSpPr>
          <p:cNvPr id="4" name="Trapezoid 3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Lecture 2…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25117"/>
              <a:gd name="adj2" fmla="val -16566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</a:p>
        </p:txBody>
      </p:sp>
    </p:spTree>
    <p:extLst>
      <p:ext uri="{BB962C8B-B14F-4D97-AF65-F5344CB8AC3E}">
        <p14:creationId xmlns:p14="http://schemas.microsoft.com/office/powerpoint/2010/main" val="3145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Old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cat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ls </a:t>
            </a:r>
            <a:r>
              <a:rPr lang="en-US" altLang="zh-TW" sz="2800" b="1" dirty="0">
                <a:latin typeface="Times New Roman" pitchFamily="18" charset="0"/>
              </a:rPr>
              <a:t>$*</a:t>
            </a:r>
            <a:r>
              <a:rPr lang="en-US" altLang="zh-TW" sz="2800" b="1" dirty="0">
                <a:latin typeface="High Tower Text" pitchFamily="18" charset="0"/>
              </a:rPr>
              <a:t> &gt;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l &lt; temp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temp</a:t>
            </a:r>
            <a:endParaRPr lang="zh-TW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chm u+ ci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4" name="Trapezoid 3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Lecture 2…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21496"/>
              <a:gd name="adj2" fmla="val -5117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</a:p>
        </p:txBody>
      </p:sp>
    </p:spTree>
    <p:extLst>
      <p:ext uri="{BB962C8B-B14F-4D97-AF65-F5344CB8AC3E}">
        <p14:creationId xmlns:p14="http://schemas.microsoft.com/office/powerpoint/2010/main" val="408117265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923528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See the difference?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It has “$*” instead of “A*”</a:t>
            </a:r>
          </a:p>
        </p:txBody>
      </p:sp>
      <p:sp>
        <p:nvSpPr>
          <p:cNvPr id="5" name="Trapezoid 4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Lecture 2…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127727"/>
              <a:gd name="adj2" fmla="val -29610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</a:p>
        </p:txBody>
      </p:sp>
    </p:spTree>
    <p:extLst>
      <p:ext uri="{BB962C8B-B14F-4D97-AF65-F5344CB8AC3E}">
        <p14:creationId xmlns:p14="http://schemas.microsoft.com/office/powerpoint/2010/main" val="2512413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>
                <a:solidFill>
                  <a:srgbClr val="B2B2B2"/>
                </a:solidFill>
              </a:rPr>
              <a:t>% 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>
                <a:solidFill>
                  <a:srgbClr val="B2B2B2"/>
                </a:solidFill>
                <a:latin typeface="Times New Roman" pitchFamily="18" charset="0"/>
              </a:rPr>
              <a:t>A</a:t>
            </a:r>
            <a:r>
              <a:rPr lang="en-US" altLang="zh-TW" sz="2800" kern="0" dirty="0">
                <a:solidFill>
                  <a:srgbClr val="FFFF00"/>
                </a:solidFill>
                <a:latin typeface="Times New Roman" pitchFamily="18" charset="0"/>
              </a:rPr>
              <a:t>*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kern="0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>
                <a:solidFill>
                  <a:srgbClr val="B2B2B2"/>
                </a:solidFill>
              </a:rPr>
              <a:t>% 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>
                <a:solidFill>
                  <a:srgbClr val="B2B2B2"/>
                </a:solidFill>
                <a:latin typeface="Times New Roman" pitchFamily="18" charset="0"/>
              </a:rPr>
              <a:t>$</a:t>
            </a:r>
            <a:r>
              <a:rPr lang="en-US" altLang="zh-TW" sz="2800" kern="0" dirty="0">
                <a:solidFill>
                  <a:srgbClr val="FFFF00"/>
                </a:solidFill>
                <a:latin typeface="Times New Roman" pitchFamily="18" charset="0"/>
              </a:rPr>
              <a:t>*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kern="0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>
                <a:solidFill>
                  <a:srgbClr val="B2B2B2"/>
                </a:solidFill>
              </a:rPr>
              <a:t>%</a:t>
            </a:r>
            <a:r>
              <a:rPr lang="en-US" altLang="zh-TW" sz="2400" kern="0" dirty="0">
                <a:solidFill>
                  <a:srgbClr val="000000"/>
                </a:solidFill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>
                <a:solidFill>
                  <a:srgbClr val="000000"/>
                </a:solidFill>
              </a:rPr>
              <a:t>%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 .</a:t>
            </a:r>
            <a:r>
              <a:rPr lang="en-US" altLang="zh-TW" kern="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>
                <a:solidFill>
                  <a:srgbClr val="000000"/>
                </a:solidFill>
              </a:rPr>
              <a:t>%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923528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See the difference?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It has “$*” instead of “A*”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82952" y="3233936"/>
            <a:ext cx="3962400" cy="1275184"/>
          </a:xfrm>
          <a:prstGeom prst="wedgeRoundRectCallout">
            <a:avLst>
              <a:gd name="adj1" fmla="val -134272"/>
              <a:gd name="adj2" fmla="val -2491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u="sng" dirty="0">
                <a:solidFill>
                  <a:srgbClr val="000000"/>
                </a:solidFill>
              </a:rPr>
              <a:t>This star</a:t>
            </a:r>
            <a:r>
              <a:rPr lang="en-US" altLang="zh-TW" sz="2400" dirty="0">
                <a:solidFill>
                  <a:srgbClr val="000000"/>
                </a:solidFill>
              </a:rPr>
              <a:t> is part of the $* symbol. It is not being used 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as its own symbol.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82952" y="1361728"/>
            <a:ext cx="3962400" cy="1275184"/>
          </a:xfrm>
          <a:prstGeom prst="wedgeRoundRectCallout">
            <a:avLst>
              <a:gd name="adj1" fmla="val -134272"/>
              <a:gd name="adj2" fmla="val -2491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u="sng" dirty="0">
                <a:solidFill>
                  <a:srgbClr val="000000"/>
                </a:solidFill>
              </a:rPr>
              <a:t>This star</a:t>
            </a:r>
            <a:r>
              <a:rPr lang="en-US" altLang="zh-TW" sz="2400" dirty="0">
                <a:solidFill>
                  <a:srgbClr val="000000"/>
                </a:solidFill>
              </a:rPr>
              <a:t> is a wildcard pattern symbol, indicating that 0 or more characters can match.</a:t>
            </a:r>
          </a:p>
        </p:txBody>
      </p:sp>
      <p:sp>
        <p:nvSpPr>
          <p:cNvPr id="7" name="Trapezoid 6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Lecture 2…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127727"/>
              <a:gd name="adj2" fmla="val -29610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</a:p>
        </p:txBody>
      </p:sp>
    </p:spTree>
    <p:extLst>
      <p:ext uri="{BB962C8B-B14F-4D97-AF65-F5344CB8AC3E}">
        <p14:creationId xmlns:p14="http://schemas.microsoft.com/office/powerpoint/2010/main" val="412467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  <p:bldP spid="8" grpId="1" animBg="1"/>
      <p:bldP spid="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28600" y="9163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 dirty="0">
                <a:solidFill>
                  <a:srgbClr val="00B050"/>
                </a:solidFill>
              </a:rPr>
              <a:t>Use $#X to get the number of elements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$#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		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2[2-$#var2]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		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 dirty="0">
                <a:solidFill>
                  <a:srgbClr val="00B050"/>
                </a:solidFill>
              </a:rPr>
              <a:t>There is a built-in array, </a:t>
            </a:r>
            <a:r>
              <a:rPr lang="en-US" altLang="zh-TW" sz="3400" b="0" dirty="0" err="1">
                <a:solidFill>
                  <a:srgbClr val="00B050"/>
                </a:solidFill>
              </a:rPr>
              <a:t>argv</a:t>
            </a:r>
            <a:endParaRPr lang="en-US" altLang="zh-TW" sz="3400" b="0" dirty="0">
              <a:solidFill>
                <a:srgbClr val="00B050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0" dirty="0">
                <a:solidFill>
                  <a:srgbClr val="000000"/>
                </a:solidFill>
              </a:rPr>
              <a:t>There is not much difference between $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</a:rPr>
              <a:t>[2] and $2,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$*</a:t>
            </a:r>
            <a:r>
              <a:rPr lang="en-US" altLang="zh-TW" sz="2600" b="0" dirty="0">
                <a:solidFill>
                  <a:srgbClr val="000000"/>
                </a:solidFill>
              </a:rPr>
              <a:t> and $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</a:rPr>
              <a:t>[*],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$#</a:t>
            </a:r>
            <a:r>
              <a:rPr lang="en-US" altLang="zh-TW" sz="2600" b="0" dirty="0">
                <a:solidFill>
                  <a:srgbClr val="000000"/>
                </a:solidFill>
              </a:rPr>
              <a:t> and $#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endParaRPr lang="en-US" altLang="zh-TW" sz="2600" b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Creating Arrays (C-shell syntax)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63344"/>
              <a:gd name="adj2" fmla="val -2149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</a:p>
        </p:txBody>
      </p:sp>
    </p:spTree>
    <p:extLst>
      <p:ext uri="{BB962C8B-B14F-4D97-AF65-F5344CB8AC3E}">
        <p14:creationId xmlns:p14="http://schemas.microsoft.com/office/powerpoint/2010/main" val="16794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24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spc="-100" dirty="0" err="1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spc="-500" dirty="0">
                <a:solidFill>
                  <a:srgbClr val="0033CC"/>
                </a:solidFill>
              </a:rPr>
              <a:t>V</a:t>
            </a:r>
            <a:r>
              <a:rPr lang="en-US" altLang="zh-TW" spc="-100" dirty="0">
                <a:solidFill>
                  <a:srgbClr val="0033CC"/>
                </a:solidFill>
              </a:rPr>
              <a:t>a</a:t>
            </a:r>
            <a:r>
              <a:rPr lang="en-US" altLang="zh-TW" dirty="0">
                <a:solidFill>
                  <a:srgbClr val="0033CC"/>
                </a:solidFill>
              </a:rPr>
              <a:t>ri</a:t>
            </a:r>
            <a:r>
              <a:rPr lang="en-US" altLang="zh-TW" spc="-100" dirty="0">
                <a:solidFill>
                  <a:srgbClr val="0033CC"/>
                </a:solidFill>
              </a:rPr>
              <a:t>able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Arguments passed to a script store into </a:t>
            </a:r>
            <a:r>
              <a:rPr lang="en-US" altLang="zh-TW" sz="31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.</a:t>
            </a:r>
          </a:p>
          <a:p>
            <a:pPr marL="514350" indent="-51435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</a:rPr>
              <a:t>	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cat     .</a:t>
            </a:r>
            <a:r>
              <a:rPr lang="en-US" altLang="zh-TW" sz="2800" b="0" spc="-200" dirty="0">
                <a:solidFill>
                  <a:srgbClr val="FF0000"/>
                </a:solidFill>
                <a:latin typeface="High Tower Text" pitchFamily="18" charset="0"/>
              </a:rPr>
              <a:t>/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argvdemo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!/</a:t>
            </a:r>
            <a:r>
              <a:rPr lang="en-US" altLang="zh-TW" sz="2800" b="0" dirty="0" err="1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/bin</a:t>
            </a:r>
            <a:r>
              <a:rPr lang="en-US" altLang="zh-TW" sz="2800" b="0" spc="-20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/</a:t>
            </a:r>
            <a:r>
              <a:rPr lang="en-US" altLang="zh-TW" sz="2800" b="0" dirty="0" err="1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csh</a:t>
            </a:r>
            <a:endParaRPr lang="en-US" altLang="zh-TW" sz="2800" b="0" dirty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[*]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also gives all arguments:  </a:t>
            </a:r>
            <a:r>
              <a:rPr lang="en-US" altLang="zh-TW" sz="16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*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the variable is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50" dirty="0" err="1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gives the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of arguments:    </a:t>
            </a:r>
            <a:r>
              <a:rPr lang="en-US" altLang="zh-TW" sz="1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6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$#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gives the first argument: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200" dirty="0" err="1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40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400" dirty="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$1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spc="-4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050" b="0" spc="-4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To get last arg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u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me</a:t>
            </a:r>
            <a:r>
              <a:rPr lang="en-US" altLang="zh-TW" sz="2800" b="0" spc="-7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t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0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6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ou n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ee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d</a:t>
            </a:r>
            <a:r>
              <a:rPr lang="en-US" altLang="zh-TW" sz="2400" b="0" spc="-4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spc="-100" dirty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spc="-10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10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100" dirty="0">
                <a:solidFill>
                  <a:srgbClr val="0033CC"/>
                </a:solidFill>
                <a:latin typeface="Times New Roman" pitchFamily="18" charset="0"/>
              </a:rPr>
              <a:t>$#</a:t>
            </a:r>
            <a:r>
              <a:rPr lang="en-US" altLang="zh-TW" sz="2400" b="0" spc="-10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4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To get the script's name, use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"\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$0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$0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can shift the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array:   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echo;    echo </a:t>
            </a:r>
            <a:r>
              <a:rPr lang="en-US" altLang="zh-TW" sz="2400" b="0" dirty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plain shift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        echo;    echo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FF0066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836712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Invoking a Shell Script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08720"/>
            <a:ext cx="8812088" cy="5194251"/>
          </a:xfrm>
        </p:spPr>
        <p:txBody>
          <a:bodyPr/>
          <a:lstStyle/>
          <a:p>
            <a:r>
              <a:rPr lang="en-US" altLang="zh-TW" dirty="0"/>
              <a:t>Usually, the “#” symbol is a comment, but…</a:t>
            </a:r>
          </a:p>
          <a:p>
            <a:r>
              <a:rPr lang="en-US" altLang="zh-TW" dirty="0"/>
              <a:t>Put the special characters “</a:t>
            </a:r>
            <a:r>
              <a:rPr lang="en-US" altLang="zh-TW" b="1" dirty="0">
                <a:solidFill>
                  <a:srgbClr val="FF0000"/>
                </a:solidFill>
              </a:rPr>
              <a:t>#!</a:t>
            </a:r>
            <a:r>
              <a:rPr lang="en-US" altLang="zh-TW" dirty="0"/>
              <a:t>” on the first line of a script to choose the shell.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Otherwise the script will run in the default shell (which is probably bash).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They must be the first two characters of the script.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They must be followed by the absolute pathname of the program that should execute the script.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</a:rPr>
              <a:t>% cat </a:t>
            </a:r>
            <a:r>
              <a:rPr lang="en-US" altLang="zh-TW" sz="2400" b="1" dirty="0" err="1">
                <a:solidFill>
                  <a:srgbClr val="FF0000"/>
                </a:solidFill>
              </a:rPr>
              <a:t>commentedscript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#!/</a:t>
            </a:r>
            <a:r>
              <a:rPr lang="en-US" altLang="zh-TW" sz="2400" b="1" dirty="0" err="1">
                <a:solidFill>
                  <a:srgbClr val="FF0000"/>
                </a:solidFill>
              </a:rPr>
              <a:t>usr</a:t>
            </a:r>
            <a:r>
              <a:rPr lang="en-US" altLang="zh-TW" sz="2400" b="1" dirty="0">
                <a:solidFill>
                  <a:srgbClr val="FF0000"/>
                </a:solidFill>
              </a:rPr>
              <a:t>/bin/</a:t>
            </a:r>
            <a:r>
              <a:rPr lang="en-US" altLang="zh-TW" sz="2400" b="1" dirty="0" err="1">
                <a:solidFill>
                  <a:srgbClr val="FF0000"/>
                </a:solidFill>
              </a:rPr>
              <a:t>tcsh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 This line won’t run since it is commented out.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#! Even with the #!, it is still a comment.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…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Arguments passed to a script store into </a:t>
            </a:r>
            <a:r>
              <a:rPr lang="en-US" altLang="zh-TW" sz="31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.</a:t>
            </a:r>
          </a:p>
          <a:p>
            <a:pPr marL="514350" indent="-51435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 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cat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  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3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.</a:t>
            </a:r>
            <a:r>
              <a:rPr lang="en-US" altLang="zh-TW" sz="2800" b="0" spc="-200" dirty="0">
                <a:solidFill>
                  <a:srgbClr val="FF0000"/>
                </a:solidFill>
                <a:latin typeface="High Tower Text" pitchFamily="18" charset="0"/>
              </a:rPr>
              <a:t>/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argvdemo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 b c d \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/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[*]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also gives all arguments:   </a:t>
            </a:r>
            <a:endParaRPr lang="en-US" altLang="zh-TW" sz="2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*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the variable is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50" dirty="0" err="1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      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gives the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of arguments:    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       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gives the first argument: 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spc="-40" dirty="0">
                <a:solidFill>
                  <a:srgbClr val="FFFFFF"/>
                </a:solidFill>
                <a:latin typeface="High Tower Text" pitchFamily="18" charset="0"/>
              </a:rPr>
              <a:t>'</a:t>
            </a:r>
            <a:r>
              <a:rPr lang="en-US" altLang="zh-TW" sz="1050" b="0" spc="-4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To get last arg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u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me</a:t>
            </a:r>
            <a:r>
              <a:rPr lang="en-US" altLang="zh-TW" sz="2800" b="0" spc="-7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t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0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6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ou n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ee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d</a:t>
            </a:r>
            <a:r>
              <a:rPr lang="en-US" altLang="zh-TW" sz="2400" b="0" spc="-4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400" b="0" spc="-1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</a:t>
            </a:r>
            <a:r>
              <a:rPr lang="en-US" altLang="zh-TW" sz="1400" b="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"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To get the script's name, use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$0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./</a:t>
            </a:r>
            <a:r>
              <a:rPr lang="en-US" altLang="zh-TW" sz="2800" b="0" dirty="0" err="1">
                <a:solidFill>
                  <a:srgbClr val="FF0066"/>
                </a:solidFill>
                <a:latin typeface="High Tower Text" pitchFamily="18" charset="0"/>
              </a:rPr>
              <a:t>argvdemo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FFFF"/>
                </a:solidFill>
                <a:latin typeface="High Tower Text" pitchFamily="18" charset="0"/>
              </a:rPr>
              <a:t>ech</a:t>
            </a: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/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can shift the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array:      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shift ; echo 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$</a:t>
            </a: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/>
                </a:solidFill>
                <a:latin typeface="Arial"/>
              </a:rPr>
              <a:t>-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A</a:t>
            </a:r>
            <a:r>
              <a:rPr lang="en-US" altLang="zh-TW" sz="20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plain</a:t>
            </a:r>
            <a:r>
              <a:rPr lang="en-US" altLang="zh-TW" sz="20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shift</a:t>
            </a:r>
            <a:r>
              <a:rPr lang="en-US" altLang="zh-TW" sz="18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0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000" b="0" spc="-1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mean</a:t>
            </a:r>
            <a:r>
              <a:rPr lang="en-US" altLang="zh-TW" sz="2000" b="0" spc="-1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1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00800" y="1970690"/>
            <a:ext cx="2743200" cy="477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 b c d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a b c d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a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d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 c d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7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c d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The </a:t>
            </a:r>
            <a:r>
              <a:rPr lang="en-US" altLang="zh-TW" b="0" kern="0" spc="-10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>
                <a:solidFill>
                  <a:srgbClr val="0033CC"/>
                </a:solidFill>
              </a:rPr>
              <a:t> </a:t>
            </a:r>
            <a:r>
              <a:rPr lang="en-US" altLang="zh-TW" b="0" kern="0" spc="-500">
                <a:solidFill>
                  <a:srgbClr val="0033CC"/>
                </a:solidFill>
              </a:rPr>
              <a:t>V</a:t>
            </a:r>
            <a:r>
              <a:rPr lang="en-US" altLang="zh-TW" b="0" kern="0" spc="-100">
                <a:solidFill>
                  <a:srgbClr val="0033CC"/>
                </a:solidFill>
              </a:rPr>
              <a:t>a</a:t>
            </a:r>
            <a:r>
              <a:rPr lang="en-US" altLang="zh-TW" b="0" kern="0">
                <a:solidFill>
                  <a:srgbClr val="0033CC"/>
                </a:solidFill>
              </a:rPr>
              <a:t>ri</a:t>
            </a:r>
            <a:r>
              <a:rPr lang="en-US" altLang="zh-TW" b="0" kern="0" spc="-100">
                <a:solidFill>
                  <a:srgbClr val="0033CC"/>
                </a:solidFill>
              </a:rPr>
              <a:t>able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2156" y="129395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20072" y="136901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76433" y="1687088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76433" y="136901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835696" y="2420888"/>
            <a:ext cx="3888432" cy="1368152"/>
          </a:xfrm>
          <a:prstGeom prst="wedgeRectCallout">
            <a:avLst>
              <a:gd name="adj1" fmla="val -48756"/>
              <a:gd name="adj2" fmla="val -8746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This prompt tells the user that the shell is waiting for the rest of the command.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835696" y="2420888"/>
            <a:ext cx="3888432" cy="1800200"/>
          </a:xfrm>
          <a:prstGeom prst="wedgeRectCallout">
            <a:avLst>
              <a:gd name="adj1" fmla="val -41772"/>
              <a:gd name="adj2" fmla="val -780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Actually, I don't have more to type. I just wanted to create this extra line. </a:t>
            </a:r>
            <a:b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So I'll hit enter…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075108" y="1691063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835696" y="2420888"/>
            <a:ext cx="3888432" cy="1368152"/>
          </a:xfrm>
          <a:prstGeom prst="wedgeRectCallout">
            <a:avLst>
              <a:gd name="adj1" fmla="val 33550"/>
              <a:gd name="adj2" fmla="val -1115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This character tells the shell that the command continues on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247186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1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1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3" grpId="1" animBg="1"/>
      <p:bldP spid="14" grpId="0" animBg="1"/>
      <p:bldP spid="14" grpId="1" animBg="1"/>
      <p:bldP spid="12" grpId="0" animBg="1"/>
      <p:bldP spid="1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24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spc="-100" dirty="0" err="1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spc="-500" dirty="0">
                <a:solidFill>
                  <a:srgbClr val="0033CC"/>
                </a:solidFill>
              </a:rPr>
              <a:t>V</a:t>
            </a:r>
            <a:r>
              <a:rPr lang="en-US" altLang="zh-TW" spc="-100" dirty="0">
                <a:solidFill>
                  <a:srgbClr val="0033CC"/>
                </a:solidFill>
              </a:rPr>
              <a:t>a</a:t>
            </a:r>
            <a:r>
              <a:rPr lang="en-US" altLang="zh-TW" dirty="0">
                <a:solidFill>
                  <a:srgbClr val="0033CC"/>
                </a:solidFill>
              </a:rPr>
              <a:t>ri</a:t>
            </a:r>
            <a:r>
              <a:rPr lang="en-US" altLang="zh-TW" spc="-100" dirty="0">
                <a:solidFill>
                  <a:srgbClr val="0033CC"/>
                </a:solidFill>
              </a:rPr>
              <a:t>able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Arguments passed to a script store into </a:t>
            </a:r>
            <a:r>
              <a:rPr lang="en-US" altLang="zh-TW" sz="31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.</a:t>
            </a:r>
          </a:p>
          <a:p>
            <a:pPr marL="514350" indent="-51435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</a:rPr>
              <a:t>	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cat     .</a:t>
            </a:r>
            <a:r>
              <a:rPr lang="en-US" altLang="zh-TW" sz="2800" b="0" spc="-200" dirty="0">
                <a:solidFill>
                  <a:srgbClr val="FF0000"/>
                </a:solidFill>
                <a:latin typeface="High Tower Text" pitchFamily="18" charset="0"/>
              </a:rPr>
              <a:t>/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argvdemo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!/</a:t>
            </a:r>
            <a:r>
              <a:rPr lang="en-US" altLang="zh-TW" sz="2800" b="0" dirty="0" err="1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/bin</a:t>
            </a:r>
            <a:r>
              <a:rPr lang="en-US" altLang="zh-TW" sz="2800" b="0" spc="-20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/</a:t>
            </a:r>
            <a:r>
              <a:rPr lang="en-US" altLang="zh-TW" sz="2800" b="0" dirty="0" err="1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csh</a:t>
            </a:r>
            <a:endParaRPr lang="en-US" altLang="zh-TW" sz="2800" b="0" dirty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[*]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also gives all arguments:  </a:t>
            </a:r>
            <a:r>
              <a:rPr lang="en-US" altLang="zh-TW" sz="16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*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the variable is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50" dirty="0" err="1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gives the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of arguments:    </a:t>
            </a:r>
            <a:r>
              <a:rPr lang="en-US" altLang="zh-TW" sz="1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6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$#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gives the first argument: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200" dirty="0" err="1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40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400" dirty="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$1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spc="-4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050" b="0" spc="-4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To get last arg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u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me</a:t>
            </a:r>
            <a:r>
              <a:rPr lang="en-US" altLang="zh-TW" sz="2800" b="0" spc="-7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t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0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6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ou n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ee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d</a:t>
            </a:r>
            <a:r>
              <a:rPr lang="en-US" altLang="zh-TW" sz="2400" b="0" spc="-4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spc="-100" dirty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spc="-10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10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100" dirty="0">
                <a:solidFill>
                  <a:srgbClr val="0033CC"/>
                </a:solidFill>
                <a:latin typeface="Times New Roman" pitchFamily="18" charset="0"/>
              </a:rPr>
              <a:t>$#</a:t>
            </a:r>
            <a:r>
              <a:rPr lang="en-US" altLang="zh-TW" sz="2400" b="0" spc="-10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4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To get the script's name, use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"\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$0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$0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can shift the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array:   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echo;    echo </a:t>
            </a:r>
            <a:r>
              <a:rPr lang="en-US" altLang="zh-TW" sz="2400" b="0" dirty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plain shift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        echo;    echo </a:t>
            </a:r>
            <a:r>
              <a:rPr lang="en-US" altLang="zh-TW" sz="2400" b="0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>
                <a:solidFill>
                  <a:srgbClr val="FF0066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00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0872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4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Did you know that C/C++ programmers also use </a:t>
            </a:r>
            <a:r>
              <a:rPr lang="en-US" altLang="zh-TW" sz="31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, by convention (</a:t>
            </a:r>
            <a:r>
              <a:rPr lang="zh-TW" altLang="en-US" sz="2800" dirty="0">
                <a:solidFill>
                  <a:sysClr val="windowText" lastClr="000000"/>
                </a:solidFill>
              </a:rPr>
              <a:t>命名慣例</a:t>
            </a:r>
            <a:r>
              <a:rPr lang="en-US" altLang="zh-TW" b="0" dirty="0">
                <a:solidFill>
                  <a:srgbClr val="000000"/>
                </a:solidFill>
              </a:rPr>
              <a:t>), for their command line arguments?</a:t>
            </a:r>
          </a:p>
          <a:p>
            <a:pPr marL="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1400" b="0" dirty="0">
              <a:solidFill>
                <a:srgbClr val="000000"/>
              </a:solidFill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cat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cs typeface="Arial" panose="020B0604020202020204" pitchFamily="34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include 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iostream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&gt;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using namespace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std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, char **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{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-1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&lt;&lt;" arguments. Last is: "&lt;&lt;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argv</a:t>
            </a:r>
            <a:r>
              <a:rPr lang="en-US" altLang="zh-TW" sz="2400" b="0" dirty="0">
                <a:solidFill>
                  <a:srgbClr val="FF0000"/>
                </a:solidFill>
                <a:latin typeface="Arial"/>
              </a:rPr>
              <a:t>[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-1</a:t>
            </a:r>
            <a:r>
              <a:rPr lang="en-US" altLang="zh-TW" sz="2400" b="0" dirty="0">
                <a:solidFill>
                  <a:srgbClr val="FF0000"/>
                </a:solidFill>
                <a:latin typeface="Arial"/>
              </a:rPr>
              <a:t>]</a:t>
            </a:r>
            <a:r>
              <a:rPr lang="en-US" altLang="zh-TW" sz="2400" b="0" dirty="0">
                <a:solidFill>
                  <a:srgbClr val="FF0000"/>
                </a:solidFill>
                <a:latin typeface="High Tower Text" pitchFamily="18" charset="0"/>
              </a:rPr>
              <a:t> 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endl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return 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}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</a:t>
            </a:r>
            <a:r>
              <a:rPr lang="en-US" altLang="zh-TW" sz="2000" b="0" dirty="0">
                <a:solidFill>
                  <a:srgbClr val="000000"/>
                </a:solidFill>
                <a:latin typeface="Arial"/>
              </a:rPr>
              <a:t>++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 argv.exe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.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argv.exe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 B C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3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arguments. Last is: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C</a:t>
            </a:r>
          </a:p>
          <a:p>
            <a:pPr marL="514350" indent="53975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8162" y="5362944"/>
            <a:ext cx="4972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The </a:t>
            </a:r>
            <a:r>
              <a:rPr lang="en-US" altLang="zh-TW" b="0" kern="0" spc="-100" dirty="0" err="1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 dirty="0">
                <a:solidFill>
                  <a:srgbClr val="0033CC"/>
                </a:solidFill>
              </a:rPr>
              <a:t> </a:t>
            </a:r>
            <a:r>
              <a:rPr lang="en-US" altLang="zh-TW" b="0" kern="0" spc="-500" dirty="0">
                <a:solidFill>
                  <a:srgbClr val="0033CC"/>
                </a:solidFill>
              </a:rPr>
              <a:t>V</a:t>
            </a:r>
            <a:r>
              <a:rPr lang="en-US" altLang="zh-TW" b="0" kern="0" spc="-100" dirty="0">
                <a:solidFill>
                  <a:srgbClr val="0033CC"/>
                </a:solidFill>
              </a:rPr>
              <a:t>a</a:t>
            </a:r>
            <a:r>
              <a:rPr lang="en-US" altLang="zh-TW" b="0" kern="0" dirty="0">
                <a:solidFill>
                  <a:srgbClr val="0033CC"/>
                </a:solidFill>
              </a:rPr>
              <a:t>ri</a:t>
            </a:r>
            <a:r>
              <a:rPr lang="en-US" altLang="zh-TW" b="0" kern="0" spc="-100" dirty="0">
                <a:solidFill>
                  <a:srgbClr val="0033CC"/>
                </a:solidFill>
              </a:rPr>
              <a:t>able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59832" y="25008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9744" y="54116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22192" y="576512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8104" y="54116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07008" y="6433076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4717" y="57752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5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5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5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5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5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25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25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The </a:t>
            </a:r>
            <a:r>
              <a:rPr lang="en-US" altLang="zh-TW" b="0" kern="0" spc="-10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>
                <a:solidFill>
                  <a:srgbClr val="0033CC"/>
                </a:solidFill>
              </a:rPr>
              <a:t> </a:t>
            </a:r>
            <a:r>
              <a:rPr lang="en-US" altLang="zh-TW" b="0" kern="0" spc="-500">
                <a:solidFill>
                  <a:srgbClr val="0033CC"/>
                </a:solidFill>
              </a:rPr>
              <a:t>V</a:t>
            </a:r>
            <a:r>
              <a:rPr lang="en-US" altLang="zh-TW" b="0" kern="0" spc="-100">
                <a:solidFill>
                  <a:srgbClr val="0033CC"/>
                </a:solidFill>
              </a:rPr>
              <a:t>a</a:t>
            </a:r>
            <a:r>
              <a:rPr lang="en-US" altLang="zh-TW" b="0" kern="0">
                <a:solidFill>
                  <a:srgbClr val="0033CC"/>
                </a:solidFill>
              </a:rPr>
              <a:t>ri</a:t>
            </a:r>
            <a:r>
              <a:rPr lang="en-US" altLang="zh-TW" b="0" kern="0" spc="-100">
                <a:solidFill>
                  <a:srgbClr val="0033CC"/>
                </a:solidFill>
              </a:rPr>
              <a:t>able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0872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4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Did you know that C/C++ programmers also use </a:t>
            </a:r>
            <a:r>
              <a:rPr lang="en-US" altLang="zh-TW" sz="31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, by convention (</a:t>
            </a:r>
            <a:r>
              <a:rPr lang="zh-TW" altLang="en-US" sz="2800" dirty="0">
                <a:solidFill>
                  <a:sysClr val="windowText" lastClr="000000"/>
                </a:solidFill>
              </a:rPr>
              <a:t>命名慣例</a:t>
            </a:r>
            <a:r>
              <a:rPr lang="en-US" altLang="zh-TW" b="0" dirty="0">
                <a:solidFill>
                  <a:srgbClr val="000000"/>
                </a:solidFill>
              </a:rPr>
              <a:t>), for their command line arguments?</a:t>
            </a:r>
          </a:p>
          <a:p>
            <a:pPr marL="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1400" b="0" dirty="0">
              <a:solidFill>
                <a:srgbClr val="000000"/>
              </a:solidFill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cat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cs typeface="Arial" panose="020B0604020202020204" pitchFamily="34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include 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iostream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&gt;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using namespace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std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, char **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{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&lt;&lt;" arguments. Last is: "&lt;&lt;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[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-1]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endl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return 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}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</a:t>
            </a:r>
            <a:r>
              <a:rPr lang="en-US" altLang="zh-TW" sz="2000" b="0" dirty="0">
                <a:solidFill>
                  <a:srgbClr val="000000"/>
                </a:solidFill>
                <a:latin typeface="Arial"/>
              </a:rPr>
              <a:t>++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 argv.exe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.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argv.exe A B C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arguments. Last is: C</a:t>
            </a:r>
          </a:p>
          <a:p>
            <a:pPr marL="514350" indent="53975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86000" y="-27384"/>
            <a:ext cx="6858000" cy="1057275"/>
          </a:xfrm>
          <a:prstGeom prst="wedgeRectCallout">
            <a:avLst>
              <a:gd name="adj1" fmla="val -52115"/>
              <a:gd name="adj2" fmla="val 302195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Arial Narrow" pitchFamily="34" charset="0"/>
              </a:rPr>
              <a:t>You probably write your programs with:</a:t>
            </a:r>
          </a:p>
          <a:p>
            <a:pPr algn="ctr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1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{  ...  }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86000" y="1232123"/>
            <a:ext cx="6858000" cy="900733"/>
          </a:xfrm>
          <a:prstGeom prst="wedgeRectCallout">
            <a:avLst>
              <a:gd name="adj1" fmla="val 2329"/>
              <a:gd name="adj2" fmla="val -94257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In that case, you wouldn't see any command-line arguments passed into your C++ program.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98162" y="5362944"/>
            <a:ext cx="4972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36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>
                <a:solidFill>
                  <a:srgbClr val="0033CC"/>
                </a:solidFill>
              </a:rPr>
              <a:t>The </a:t>
            </a:r>
            <a:r>
              <a:rPr lang="en-US" altLang="zh-TW" b="0" kern="0" spc="-10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>
                <a:solidFill>
                  <a:srgbClr val="0033CC"/>
                </a:solidFill>
              </a:rPr>
              <a:t> </a:t>
            </a:r>
            <a:r>
              <a:rPr lang="en-US" altLang="zh-TW" b="0" kern="0" spc="-500">
                <a:solidFill>
                  <a:srgbClr val="0033CC"/>
                </a:solidFill>
              </a:rPr>
              <a:t>V</a:t>
            </a:r>
            <a:r>
              <a:rPr lang="en-US" altLang="zh-TW" b="0" kern="0" spc="-100">
                <a:solidFill>
                  <a:srgbClr val="0033CC"/>
                </a:solidFill>
              </a:rPr>
              <a:t>a</a:t>
            </a:r>
            <a:r>
              <a:rPr lang="en-US" altLang="zh-TW" b="0" kern="0">
                <a:solidFill>
                  <a:srgbClr val="0033CC"/>
                </a:solidFill>
              </a:rPr>
              <a:t>ri</a:t>
            </a:r>
            <a:r>
              <a:rPr lang="en-US" altLang="zh-TW" b="0" kern="0" spc="-100">
                <a:solidFill>
                  <a:srgbClr val="0033CC"/>
                </a:solidFill>
              </a:rPr>
              <a:t>able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0872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4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Did you know that C/C++ programmers also use </a:t>
            </a:r>
            <a:r>
              <a:rPr lang="en-US" altLang="zh-TW" sz="31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, by convention (</a:t>
            </a:r>
            <a:r>
              <a:rPr lang="zh-TW" altLang="en-US" sz="2800" dirty="0">
                <a:solidFill>
                  <a:sysClr val="windowText" lastClr="000000"/>
                </a:solidFill>
              </a:rPr>
              <a:t>命名慣例</a:t>
            </a:r>
            <a:r>
              <a:rPr lang="en-US" altLang="zh-TW" b="0" dirty="0">
                <a:solidFill>
                  <a:srgbClr val="000000"/>
                </a:solidFill>
              </a:rPr>
              <a:t>), for their command line arguments?</a:t>
            </a:r>
          </a:p>
          <a:p>
            <a:pPr marL="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1400" b="0" dirty="0">
              <a:solidFill>
                <a:srgbClr val="000000"/>
              </a:solidFill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cat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cs typeface="Arial" panose="020B0604020202020204" pitchFamily="34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include 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iostream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&gt;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using namespace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std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, char **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{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&lt;&lt;" arguments. Last is: "&lt;&lt;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[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-1]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endl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return 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}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</a:t>
            </a:r>
            <a:r>
              <a:rPr lang="en-US" altLang="zh-TW" sz="2000" b="0" dirty="0">
                <a:solidFill>
                  <a:srgbClr val="000000"/>
                </a:solidFill>
                <a:latin typeface="Arial"/>
              </a:rPr>
              <a:t>++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 argv.exe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.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argv.exe A B C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arguments. Last is: C</a:t>
            </a:r>
          </a:p>
          <a:p>
            <a:pPr marL="514350" indent="53975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86000" y="-27384"/>
            <a:ext cx="6858000" cy="1057275"/>
          </a:xfrm>
          <a:prstGeom prst="wedgeRectCallout">
            <a:avLst>
              <a:gd name="adj1" fmla="val -52115"/>
              <a:gd name="adj2" fmla="val 302195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Arial Narrow" pitchFamily="34" charset="0"/>
              </a:rPr>
              <a:t>You might even write your programs with:</a:t>
            </a:r>
          </a:p>
          <a:p>
            <a:pPr algn="ctr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main(</a:t>
            </a:r>
            <a:r>
              <a:rPr lang="en-US" altLang="zh-TW" sz="1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{  ...  }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86000" y="1219200"/>
            <a:ext cx="6858000" cy="900733"/>
          </a:xfrm>
          <a:prstGeom prst="wedgeRectCallout">
            <a:avLst>
              <a:gd name="adj1" fmla="val -15352"/>
              <a:gd name="adj2" fmla="val -94257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In that case, </a:t>
            </a:r>
            <a:r>
              <a:rPr lang="en-US" altLang="zh-TW" sz="2800" i="1" dirty="0">
                <a:solidFill>
                  <a:srgbClr val="000000"/>
                </a:solidFill>
                <a:latin typeface="Arial Narrow" pitchFamily="34" charset="0"/>
              </a:rPr>
              <a:t>some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compilers insert the "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int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"   for you, because main always returns an int.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581400" y="5029200"/>
            <a:ext cx="5562600" cy="1828800"/>
          </a:xfrm>
          <a:prstGeom prst="wedgeRectCallout">
            <a:avLst>
              <a:gd name="adj1" fmla="val -71975"/>
              <a:gd name="adj2" fmla="val -56817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We don't need this line, because programs return 0 anyway, by default. </a:t>
            </a:r>
            <a:b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But I put it here to demonstrate that main does, in fact, </a:t>
            </a:r>
            <a:r>
              <a:rPr lang="en-US" altLang="zh-TW" sz="2800" dirty="0">
                <a:solidFill>
                  <a:srgbClr val="F6368E"/>
                </a:solidFill>
                <a:latin typeface="Arial Narrow" pitchFamily="34" charset="0"/>
              </a:rPr>
              <a:t>return an integer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98162" y="5362944"/>
            <a:ext cx="4972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483768" y="3356992"/>
            <a:ext cx="6660232" cy="1396752"/>
          </a:xfrm>
          <a:prstGeom prst="wedgeRectCallout">
            <a:avLst>
              <a:gd name="adj1" fmla="val 25078"/>
              <a:gd name="adj2" fmla="val 171322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Actually, all UNIX commands return an integer.</a:t>
            </a:r>
            <a:b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It's used for command coordination (</a:t>
            </a:r>
            <a:r>
              <a:rPr lang="en-US" altLang="zh-TW" sz="2800" dirty="0">
                <a:solidFill>
                  <a:srgbClr val="F6368E"/>
                </a:solidFill>
                <a:latin typeface="Arial Narrow" pitchFamily="34" charset="0"/>
              </a:rPr>
              <a:t>&amp;&amp;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and </a:t>
            </a:r>
            <a:r>
              <a:rPr lang="en-US" altLang="zh-TW" sz="2800" dirty="0">
                <a:solidFill>
                  <a:srgbClr val="F6368E"/>
                </a:solidFill>
                <a:latin typeface="Arial Narrow" pitchFamily="34" charset="0"/>
              </a:rPr>
              <a:t>||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)</a:t>
            </a:r>
            <a:b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Its value can be accessed with </a:t>
            </a:r>
            <a:r>
              <a:rPr lang="en-US" altLang="zh-TW" sz="2800" dirty="0">
                <a:solidFill>
                  <a:srgbClr val="F6368E"/>
                </a:solidFill>
                <a:latin typeface="Arial Narrow" pitchFamily="34" charset="0"/>
              </a:rPr>
              <a:t>$?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3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10092"/>
            <a:ext cx="8735888" cy="584790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2400"/>
              </a:spcBef>
              <a:buClr>
                <a:schemeClr val="tx1"/>
              </a:buClr>
            </a:pPr>
            <a:r>
              <a:rPr lang="en-US" altLang="zh-TW" dirty="0"/>
              <a:t>When a process stops, for any reason, it returns a value to its calling process.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US" altLang="zh-TW" dirty="0"/>
              <a:t>Remember how </a:t>
            </a:r>
            <a:r>
              <a:rPr lang="en-US" altLang="zh-TW" b="1" dirty="0">
                <a:solidFill>
                  <a:srgbClr val="0033CC"/>
                </a:solidFill>
              </a:rPr>
              <a:t>&amp;&amp;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b="1" dirty="0">
                <a:solidFill>
                  <a:srgbClr val="0033CC"/>
                </a:solidFill>
                <a:latin typeface="Bahnschrift SemiBold" panose="020B0502040204020203" pitchFamily="34" charset="0"/>
              </a:rPr>
              <a:t>||</a:t>
            </a:r>
            <a:r>
              <a:rPr lang="en-US" altLang="zh-TW" dirty="0"/>
              <a:t> can work with this?</a:t>
            </a:r>
            <a:endParaRPr lang="en-US" altLang="zh-TW" sz="10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/>
              <a:t>You can </a:t>
            </a:r>
            <a:r>
              <a:rPr lang="en-US" altLang="zh-TW" i="1" dirty="0">
                <a:solidFill>
                  <a:srgbClr val="00CC00"/>
                </a:solidFill>
              </a:rPr>
              <a:t>set</a:t>
            </a:r>
            <a:r>
              <a:rPr lang="en-US" altLang="zh-TW" dirty="0"/>
              <a:t> the exit status of your scripts by the </a:t>
            </a:r>
            <a:r>
              <a:rPr lang="en-US" altLang="zh-TW" sz="3200" b="1" dirty="0">
                <a:solidFill>
                  <a:srgbClr val="00CC00"/>
                </a:solidFill>
                <a:latin typeface="Times New Roman" pitchFamily="18" charset="0"/>
              </a:rPr>
              <a:t>exit</a:t>
            </a:r>
            <a:r>
              <a:rPr lang="en-US" altLang="zh-TW" dirty="0"/>
              <a:t> command, followed by a number.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US" altLang="zh-TW" dirty="0"/>
              <a:t>Otherwise, the exit status of a script is the exit status of the last command the script ran.</a:t>
            </a:r>
            <a:endParaRPr lang="en-US" altLang="zh-TW" sz="1050" dirty="0"/>
          </a:p>
          <a:p>
            <a:pPr marL="288925" indent="-288925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TW" spc="-400" dirty="0"/>
              <a:t>Y</a:t>
            </a:r>
            <a:r>
              <a:rPr lang="en-US" altLang="zh-TW" spc="-40" dirty="0"/>
              <a:t>ou</a:t>
            </a:r>
            <a:r>
              <a:rPr lang="en-US" altLang="zh-TW" dirty="0"/>
              <a:t> can </a:t>
            </a:r>
            <a:r>
              <a:rPr lang="en-US" altLang="zh-TW" i="1" dirty="0">
                <a:solidFill>
                  <a:srgbClr val="F6368E"/>
                </a:solidFill>
              </a:rPr>
              <a:t>see</a:t>
            </a:r>
            <a:r>
              <a:rPr lang="en-US" altLang="zh-TW" dirty="0"/>
              <a:t> t</a:t>
            </a:r>
            <a:r>
              <a:rPr lang="en-US" altLang="zh-TW" spc="-50" dirty="0"/>
              <a:t>he e</a:t>
            </a:r>
            <a:r>
              <a:rPr lang="en-US" altLang="zh-TW" dirty="0"/>
              <a:t>xit status </a:t>
            </a:r>
            <a:r>
              <a:rPr lang="en-US" altLang="zh-TW" spc="-100" dirty="0"/>
              <a:t>o</a:t>
            </a:r>
            <a:r>
              <a:rPr lang="en-US" altLang="zh-TW" dirty="0"/>
              <a:t>f t</a:t>
            </a:r>
            <a:r>
              <a:rPr lang="en-US" altLang="zh-TW" spc="-50" dirty="0"/>
              <a:t>h</a:t>
            </a:r>
            <a:r>
              <a:rPr lang="en-US" altLang="zh-TW" spc="-100" dirty="0"/>
              <a:t>e p</a:t>
            </a:r>
            <a:r>
              <a:rPr lang="en-US" altLang="zh-TW" dirty="0"/>
              <a:t>r</a:t>
            </a:r>
            <a:r>
              <a:rPr lang="en-US" altLang="zh-TW" spc="-50" dirty="0"/>
              <a:t>e</a:t>
            </a:r>
            <a:r>
              <a:rPr lang="en-US" altLang="zh-TW" dirty="0"/>
              <a:t>vi</a:t>
            </a:r>
            <a:r>
              <a:rPr lang="en-US" altLang="zh-TW" spc="-50" dirty="0"/>
              <a:t>o</a:t>
            </a:r>
            <a:r>
              <a:rPr lang="en-US" altLang="zh-TW" dirty="0"/>
              <a:t>usly executed command with the </a:t>
            </a:r>
            <a:r>
              <a:rPr lang="en-US" altLang="zh-TW" b="1" dirty="0">
                <a:solidFill>
                  <a:srgbClr val="F6368E"/>
                </a:solidFill>
              </a:rPr>
              <a:t>$?</a:t>
            </a:r>
            <a:r>
              <a:rPr lang="en-US" altLang="zh-TW" dirty="0"/>
              <a:t> shell variable.</a:t>
            </a:r>
          </a:p>
          <a:p>
            <a:pPr marL="625475" lvl="1" indent="-279400" eaLnBrk="1" hangingPunct="1">
              <a:lnSpc>
                <a:spcPct val="8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TW" dirty="0"/>
              <a:t>A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zero </a:t>
            </a:r>
            <a:r>
              <a:rPr lang="en-US" altLang="zh-TW" dirty="0"/>
              <a:t>means the previous command </a:t>
            </a:r>
            <a:r>
              <a:rPr lang="en-US" altLang="zh-TW" dirty="0">
                <a:solidFill>
                  <a:srgbClr val="00B050"/>
                </a:solidFill>
              </a:rPr>
              <a:t>succeeded</a:t>
            </a:r>
            <a:r>
              <a:rPr lang="en-US" altLang="zh-TW" dirty="0"/>
              <a:t>.</a:t>
            </a:r>
          </a:p>
          <a:p>
            <a:pPr marL="625475" lvl="1" indent="-279400" eaLnBrk="1" hangingPunct="1">
              <a:lnSpc>
                <a:spcPct val="80000"/>
              </a:lnSpc>
              <a:buSzPct val="90000"/>
              <a:buFont typeface="Symbol" panose="05050102010706020507" pitchFamily="18" charset="2"/>
              <a:buChar char=""/>
            </a:pPr>
            <a:r>
              <a:rPr lang="en-US" altLang="zh-TW" dirty="0"/>
              <a:t>Any </a:t>
            </a:r>
            <a:r>
              <a:rPr lang="en-US" altLang="zh-TW" dirty="0">
                <a:solidFill>
                  <a:srgbClr val="FF0000"/>
                </a:solidFill>
              </a:rPr>
              <a:t>nonzero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value </a:t>
            </a:r>
            <a:r>
              <a:rPr lang="en-US" altLang="zh-TW" dirty="0"/>
              <a:t>means the command </a:t>
            </a:r>
            <a:r>
              <a:rPr lang="en-US" altLang="zh-TW" dirty="0">
                <a:solidFill>
                  <a:srgbClr val="FF0000"/>
                </a:solidFill>
              </a:rPr>
              <a:t>failed</a:t>
            </a:r>
            <a:r>
              <a:rPr lang="en-US" altLang="zh-TW" dirty="0"/>
              <a:t>.</a:t>
            </a:r>
          </a:p>
          <a:p>
            <a:pPr marL="914400" lvl="2" eaLnBrk="1" hangingPunct="1">
              <a:lnSpc>
                <a:spcPct val="80000"/>
              </a:lnSpc>
            </a:pPr>
            <a:r>
              <a:rPr lang="en-US" altLang="zh-TW" sz="2800" dirty="0"/>
              <a:t>It seems more logical to let zero indicate failure.</a:t>
            </a:r>
          </a:p>
          <a:p>
            <a:pPr marL="914400" lvl="2"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zh-TW" sz="2800" dirty="0"/>
              <a:t>But the reason for nonzero is for </a:t>
            </a:r>
            <a:r>
              <a:rPr lang="en-US" altLang="zh-TW" sz="2800" b="1" dirty="0">
                <a:solidFill>
                  <a:srgbClr val="0070C0"/>
                </a:solidFill>
              </a:rPr>
              <a:t>error codes</a:t>
            </a:r>
            <a:r>
              <a:rPr lang="en-US" altLang="zh-TW" sz="28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10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>
                <a:solidFill>
                  <a:srgbClr val="0033CC"/>
                </a:solidFill>
              </a:rPr>
              <a:t> holds exit status of last command</a:t>
            </a:r>
            <a:endParaRPr lang="en-US" altLang="zh-TW" b="0" kern="0" spc="-6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14984"/>
            <a:ext cx="8763000" cy="5715000"/>
          </a:xfrm>
        </p:spPr>
        <p:txBody>
          <a:bodyPr/>
          <a:lstStyle/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spc="-40" dirty="0"/>
              <a:t>When a program stops running, for any reason,</a:t>
            </a:r>
            <a:r>
              <a:rPr lang="en-US" altLang="zh-TW" sz="3000" dirty="0"/>
              <a:t> it returns a value to its calling process. </a:t>
            </a:r>
          </a:p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dirty="0">
                <a:solidFill>
                  <a:srgbClr val="00B050"/>
                </a:solidFill>
              </a:rPr>
              <a:t>If the reason for stopping was simply finishing, then there is no error code (</a:t>
            </a:r>
            <a:r>
              <a:rPr lang="en-US" altLang="zh-TW" sz="3000" i="1" spc="-200" dirty="0">
                <a:solidFill>
                  <a:srgbClr val="00B050"/>
                </a:solidFill>
              </a:rPr>
              <a:t>i.e</a:t>
            </a:r>
            <a:r>
              <a:rPr lang="en-US" altLang="zh-TW" sz="3000" i="1" dirty="0">
                <a:solidFill>
                  <a:srgbClr val="00B050"/>
                </a:solidFill>
              </a:rPr>
              <a:t>.</a:t>
            </a:r>
            <a:r>
              <a:rPr lang="en-US" altLang="zh-TW" sz="3000" dirty="0">
                <a:solidFill>
                  <a:srgbClr val="00B050"/>
                </a:solidFill>
              </a:rPr>
              <a:t>, a 0):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3000" spc="-80" dirty="0"/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</a:rPr>
              <a:t>ls </a:t>
            </a:r>
            <a:r>
              <a:rPr lang="en-US" altLang="zh-TW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file*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file_1  file_2  file_3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%</a:t>
            </a:r>
            <a:endParaRPr lang="en-US" altLang="zh-TW" sz="1000" spc="-1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60" dirty="0">
                <a:solidFill>
                  <a:srgbClr val="0033CC"/>
                </a:solidFill>
              </a:rPr>
              <a:t>Using </a:t>
            </a:r>
            <a:r>
              <a:rPr lang="en-US" altLang="zh-TW" b="0" kern="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 dirty="0">
                <a:solidFill>
                  <a:srgbClr val="0033CC"/>
                </a:solidFill>
              </a:rPr>
              <a:t> to Get an Error Code</a:t>
            </a:r>
          </a:p>
        </p:txBody>
      </p:sp>
    </p:spTree>
    <p:extLst>
      <p:ext uri="{BB962C8B-B14F-4D97-AF65-F5344CB8AC3E}">
        <p14:creationId xmlns:p14="http://schemas.microsoft.com/office/powerpoint/2010/main" val="100850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60" dirty="0">
                <a:solidFill>
                  <a:srgbClr val="0033CC"/>
                </a:solidFill>
              </a:rPr>
              <a:t>Using </a:t>
            </a:r>
            <a:r>
              <a:rPr lang="en-US" altLang="zh-TW" b="0" kern="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 dirty="0">
                <a:solidFill>
                  <a:srgbClr val="0033CC"/>
                </a:solidFill>
              </a:rPr>
              <a:t> to Get an Error Code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014984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spc="-40" dirty="0">
                <a:solidFill>
                  <a:srgbClr val="FFFFFF">
                    <a:lumMod val="65000"/>
                  </a:srgbClr>
                </a:solidFill>
              </a:rPr>
              <a:t>When a program stops running, for any reason,</a:t>
            </a: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 it returns a value to its calling process. </a:t>
            </a:r>
          </a:p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If the reason for stopping was simply finishing, then there is no error code (</a:t>
            </a:r>
            <a:r>
              <a:rPr lang="en-US" altLang="zh-TW" sz="3000" b="0" i="1" kern="0" spc="-200" dirty="0">
                <a:solidFill>
                  <a:srgbClr val="FFFFFF">
                    <a:lumMod val="65000"/>
                  </a:srgbClr>
                </a:solidFill>
              </a:rPr>
              <a:t>i.e</a:t>
            </a:r>
            <a:r>
              <a:rPr lang="en-US" altLang="zh-TW" sz="3000" b="0" i="1" kern="0" dirty="0">
                <a:solidFill>
                  <a:srgbClr val="FFFFFF">
                    <a:lumMod val="65000"/>
                  </a:srgbClr>
                </a:solidFill>
              </a:rPr>
              <a:t>.</a:t>
            </a: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, a 0).</a:t>
            </a:r>
          </a:p>
          <a:p>
            <a:pPr marL="288925" indent="-288925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3000" b="0" kern="0" spc="-80" dirty="0">
                <a:solidFill>
                  <a:srgbClr val="FF0000"/>
                </a:solidFill>
              </a:rPr>
              <a:t>But on crashes, the error code may tell the cause: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ls </a:t>
            </a:r>
            <a:r>
              <a:rPr lang="en-US" altLang="zh-TW" b="0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file*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file_1  file_2  file_3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endParaRPr lang="en-US" altLang="zh-TW" kern="0" spc="-1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file4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3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6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cann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16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access</a:t>
            </a:r>
            <a:r>
              <a:rPr lang="en-US" altLang="zh-TW" sz="16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'file</a:t>
            </a:r>
            <a:r>
              <a:rPr lang="en-US" altLang="zh-TW" b="0" kern="0" spc="-2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b="0" kern="0" spc="-3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2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sz="14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such</a:t>
            </a:r>
            <a:r>
              <a:rPr lang="en-US" altLang="zh-TW" sz="14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zh-TW" sz="14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2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directory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>
                <a:solidFill>
                  <a:srgbClr val="7030A0"/>
                </a:solidFill>
                <a:latin typeface="Lucida Console" panose="020B0609040504020204" pitchFamily="49" charset="0"/>
              </a:rPr>
              <a:t>file?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ls: </a:t>
            </a:r>
            <a:r>
              <a:rPr lang="en-US" altLang="zh-TW" b="0" kern="0" spc="-100" dirty="0">
                <a:solidFill>
                  <a:srgbClr val="7030A0"/>
                </a:solidFill>
                <a:latin typeface="Lucida Console" panose="020B0609040504020204" pitchFamily="49" charset="0"/>
              </a:rPr>
              <a:t>No match.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sz="1000" b="0" kern="0" spc="-1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14984"/>
            <a:ext cx="828261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br>
              <a:rPr lang="en-US" altLang="zh-TW" sz="3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br>
              <a:rPr lang="en-US" altLang="zh-TW" sz="30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zh-TW" sz="3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3000" spc="-80" dirty="0">
              <a:solidFill>
                <a:srgbClr val="FF0000"/>
              </a:solidFill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pc="-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b="1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altLang="zh-TW" spc="-1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b="1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b="1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  <a:endParaRPr lang="en-US" altLang="zh-TW" sz="1000" spc="-100" dirty="0">
              <a:solidFill>
                <a:srgbClr val="A6A6A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504666"/>
          <a:ext cx="5486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ls error codes (in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</a:rPr>
                        <a:t>csh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rgbClr val="00B050"/>
                          </a:solidFill>
                        </a:rPr>
                        <a:t>Success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rgbClr val="7030A0"/>
                          </a:solidFill>
                        </a:rPr>
                        <a:t>No match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rgbClr val="FF0000"/>
                          </a:solidFill>
                        </a:rPr>
                        <a:t>No such file or directory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0"/>
            <a:ext cx="5486400" cy="1524000"/>
          </a:xfrm>
          <a:prstGeom prst="rect">
            <a:avLst/>
          </a:prstGeom>
          <a:solidFill>
            <a:srgbClr val="FED8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spc="-1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Because the causes of failure are more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important than the causes of success, it makes sense to allow error codes by using nonzero #s to indicate failure: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699792" y="2812057"/>
            <a:ext cx="3816424" cy="391517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51719" y="2812058"/>
            <a:ext cx="415255" cy="328910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699792" y="1988840"/>
            <a:ext cx="1440160" cy="328910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51719" y="1988840"/>
            <a:ext cx="415255" cy="328910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9792" y="3244106"/>
            <a:ext cx="1584176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51719" y="3244106"/>
            <a:ext cx="415255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699792" y="2420888"/>
            <a:ext cx="1584176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051719" y="2420888"/>
            <a:ext cx="415255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755576" y="2636912"/>
            <a:ext cx="1440160" cy="3528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619672" y="2708920"/>
            <a:ext cx="1152128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827584" y="2204864"/>
            <a:ext cx="1296144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331640" y="2276872"/>
            <a:ext cx="1440160" cy="1224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CC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827584" y="3140968"/>
            <a:ext cx="1296144" cy="19442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79912" y="3140968"/>
            <a:ext cx="1584176" cy="1368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701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60" dirty="0">
                <a:solidFill>
                  <a:srgbClr val="0033CC"/>
                </a:solidFill>
              </a:rPr>
              <a:t>Using </a:t>
            </a:r>
            <a:r>
              <a:rPr lang="en-US" altLang="zh-TW" b="0" kern="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 dirty="0">
                <a:solidFill>
                  <a:srgbClr val="0033CC"/>
                </a:solidFill>
              </a:rPr>
              <a:t> to Get an Error Code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014984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spc="-40" dirty="0">
                <a:solidFill>
                  <a:srgbClr val="FFFFFF">
                    <a:lumMod val="65000"/>
                  </a:srgbClr>
                </a:solidFill>
              </a:rPr>
              <a:t>When a program stops running, for any reason,</a:t>
            </a: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 it returns a value to its calling process. </a:t>
            </a:r>
          </a:p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If the reason for stopping was simply finishing, then there is no (</a:t>
            </a:r>
            <a:r>
              <a:rPr lang="en-US" altLang="zh-TW" sz="3000" b="0" i="1" kern="0" spc="-200" dirty="0">
                <a:solidFill>
                  <a:srgbClr val="FFFFFF">
                    <a:lumMod val="65000"/>
                  </a:srgbClr>
                </a:solidFill>
              </a:rPr>
              <a:t>i.e</a:t>
            </a:r>
            <a:r>
              <a:rPr lang="en-US" altLang="zh-TW" sz="3000" b="0" i="1" kern="0" dirty="0">
                <a:solidFill>
                  <a:srgbClr val="FFFFFF">
                    <a:lumMod val="65000"/>
                  </a:srgbClr>
                </a:solidFill>
              </a:rPr>
              <a:t>.</a:t>
            </a: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, a 0) error code.</a:t>
            </a:r>
          </a:p>
          <a:p>
            <a:pPr marL="288925" indent="-288925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3000" b="0" kern="0" spc="-80" dirty="0">
                <a:solidFill>
                  <a:srgbClr val="FF0000"/>
                </a:solidFill>
              </a:rPr>
              <a:t>But on crashes, the error code may tell the cause: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ls </a:t>
            </a:r>
            <a:r>
              <a:rPr lang="en-US" altLang="zh-TW" b="0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file*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file_1  file_2  file_3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echo </a:t>
            </a:r>
            <a:r>
              <a:rPr lang="en-US" altLang="zh-TW" b="0" kern="0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</a:rPr>
              <a:t>%</a:t>
            </a:r>
            <a:r>
              <a:rPr lang="en-US" altLang="zh-TW" b="0" kern="0" spc="-100" dirty="0">
                <a:solidFill>
                  <a:srgbClr val="000000"/>
                </a:solidFill>
              </a:rPr>
              <a:t>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file4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3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6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cann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16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access</a:t>
            </a:r>
            <a:r>
              <a:rPr lang="en-US" altLang="zh-TW" sz="16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'file</a:t>
            </a:r>
            <a:r>
              <a:rPr lang="en-US" altLang="zh-TW" b="0" kern="0" spc="-2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b="0" kern="0" spc="-3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200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sz="14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such</a:t>
            </a:r>
            <a:r>
              <a:rPr lang="en-US" altLang="zh-TW" sz="14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zh-TW" sz="14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200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directory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>
                <a:solidFill>
                  <a:srgbClr val="7030A0"/>
                </a:solidFill>
                <a:latin typeface="Lucida Console" panose="020B0609040504020204" pitchFamily="49" charset="0"/>
              </a:rPr>
              <a:t>file?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ls: </a:t>
            </a:r>
            <a:r>
              <a:rPr lang="en-US" altLang="zh-TW" b="0" kern="0" spc="-100" dirty="0">
                <a:solidFill>
                  <a:srgbClr val="7030A0"/>
                </a:solidFill>
                <a:latin typeface="Lucida Console" panose="020B0609040504020204" pitchFamily="49" charset="0"/>
              </a:rPr>
              <a:t>No match.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echo "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In bash, </a:t>
            </a:r>
            <a:r>
              <a:rPr lang="en-US" altLang="zh-TW" b="0" kern="0" spc="-100" dirty="0">
                <a:solidFill>
                  <a:srgbClr val="7030A0"/>
                </a:solidFill>
                <a:latin typeface="Lucida Console" panose="020B0609040504020204" pitchFamily="49" charset="0"/>
              </a:rPr>
              <a:t>the above error code</a:t>
            </a:r>
            <a:r>
              <a:rPr lang="en-US" altLang="zh-TW" b="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is '2'</a:t>
            </a: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"</a:t>
            </a:r>
            <a:endParaRPr lang="en-US" altLang="zh-TW" sz="1000" b="0" kern="0" spc="-1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28600" y="1014984"/>
            <a:ext cx="82826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</a:b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</a:br>
            <a:endParaRPr lang="en-US" altLang="zh-TW" sz="3000" b="0" kern="0" dirty="0">
              <a:solidFill>
                <a:srgbClr val="FFFFFF">
                  <a:lumMod val="65000"/>
                </a:srgbClr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TW" sz="3000" b="0" kern="0" spc="-80" dirty="0">
              <a:solidFill>
                <a:srgbClr val="FF0000"/>
              </a:solidFill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b="0" kern="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spc="-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kern="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b="0" kern="0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kern="0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b="0" kern="0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kern="0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  <a:endParaRPr lang="en-US" altLang="zh-TW" sz="1000" b="0" kern="0" spc="-100" dirty="0">
              <a:solidFill>
                <a:srgbClr val="A6A6A6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827584" y="6309320"/>
            <a:ext cx="2664296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228600" y="4310743"/>
            <a:ext cx="8686800" cy="254725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4324066"/>
            <a:ext cx="8686800" cy="25339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cat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#!/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usr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/bin/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csh</a:t>
            </a:r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set c = "-complement"</a:t>
            </a: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exit `echo $* |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tr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" " "\n" | cat -n |</a:t>
            </a:r>
            <a:r>
              <a:rPr lang="en-US" sz="1600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cut -$c -c2-6 |</a:t>
            </a:r>
            <a:r>
              <a:rPr lang="en-US" sz="1600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tr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" \t\n" "+  " |</a:t>
            </a:r>
            <a:r>
              <a:rPr lang="en-US" sz="1600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cut -$c -c1 |</a:t>
            </a:r>
            <a:r>
              <a:rPr lang="en-US" sz="1600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xargs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expr`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%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./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2 5 20 120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%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echo $? ||The passed-value is not meant to mean "error"</a:t>
            </a: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147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%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./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2 5 || echo "But this will only print if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unix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THINKS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failed."</a:t>
            </a: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But this will only print if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unix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THINKS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failed.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504666"/>
          <a:ext cx="5486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ls error codes (in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</a:rPr>
                        <a:t>csh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rgbClr val="00B050"/>
                          </a:solidFill>
                        </a:rPr>
                        <a:t>Success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rgbClr val="7030A0"/>
                          </a:solidFill>
                        </a:rPr>
                        <a:t>No match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rgbClr val="FF0000"/>
                          </a:solidFill>
                        </a:rPr>
                        <a:t>No such file or directory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0"/>
            <a:ext cx="5486400" cy="1524000"/>
          </a:xfrm>
          <a:prstGeom prst="rect">
            <a:avLst/>
          </a:prstGeom>
          <a:solidFill>
            <a:srgbClr val="FED8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spc="-10" dirty="0">
                <a:solidFill>
                  <a:srgbClr val="A38001"/>
                </a:solidFill>
                <a:latin typeface="Arial" charset="0"/>
                <a:ea typeface="新細明體" charset="-120"/>
              </a:rPr>
              <a:t>Because the causes of failure are more </a:t>
            </a:r>
            <a:r>
              <a:rPr lang="en-US" sz="2400" b="0" dirty="0">
                <a:solidFill>
                  <a:srgbClr val="A38001"/>
                </a:solidFill>
                <a:latin typeface="Arial" charset="0"/>
                <a:ea typeface="新細明體" charset="-120"/>
              </a:rPr>
              <a:t>important than the causes of success, it makes sense</a:t>
            </a:r>
            <a:r>
              <a:rPr lang="en-US" sz="2000" dirty="0">
                <a:solidFill>
                  <a:srgbClr val="A38001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i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</a:t>
            </a:r>
            <a:r>
              <a:rPr lang="en-US" i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i="1" spc="-7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allow</a:t>
            </a:r>
            <a:r>
              <a:rPr lang="en-US" sz="2000" b="0" i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b="0" dirty="0">
                <a:solidFill>
                  <a:srgbClr val="A38001"/>
                </a:solidFill>
                <a:latin typeface="Arial" charset="0"/>
                <a:ea typeface="新細明體" charset="-120"/>
              </a:rPr>
              <a:t>error codes by using nonzero #s to indicate failure: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029200" y="1733266"/>
            <a:ext cx="3886200" cy="1066800"/>
          </a:xfrm>
          <a:prstGeom prst="wedgeRectCallout">
            <a:avLst>
              <a:gd name="adj1" fmla="val -56485"/>
              <a:gd name="adj2" fmla="val -113503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rgbClr val="000000"/>
                </a:solidFill>
                <a:cs typeface="Arial" panose="020B0604020202020204" pitchFamily="34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To allow</a:t>
            </a:r>
            <a:r>
              <a:rPr lang="en-US" altLang="zh-TW" b="0" dirty="0">
                <a:solidFill>
                  <a:srgbClr val="000000"/>
                </a:solidFill>
                <a:cs typeface="Arial" panose="020B0604020202020204" pitchFamily="34" charset="0"/>
              </a:rPr>
              <a:t>" does not mean "to require".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29200" y="2800066"/>
            <a:ext cx="3886200" cy="2057400"/>
          </a:xfrm>
          <a:prstGeom prst="wedgeRectCallout">
            <a:avLst>
              <a:gd name="adj1" fmla="val 23235"/>
              <a:gd name="adj2" fmla="val 129693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spc="-30" dirty="0">
                <a:solidFill>
                  <a:srgbClr val="000000"/>
                </a:solidFill>
                <a:cs typeface="Arial" panose="020B0604020202020204" pitchFamily="34" charset="0"/>
              </a:rPr>
              <a:t>If bash wants to give</a:t>
            </a:r>
            <a:r>
              <a:rPr lang="en-US" altLang="zh-TW" b="0" spc="-1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b="0" spc="-30" dirty="0">
                <a:solidFill>
                  <a:srgbClr val="000000"/>
                </a:solidFill>
                <a:cs typeface="Arial" panose="020B0604020202020204" pitchFamily="34" charset="0"/>
              </a:rPr>
              <a:t>error code #2 to both </a:t>
            </a:r>
            <a:r>
              <a:rPr lang="en-US" altLang="zh-TW" b="0" dirty="0">
                <a:solidFill>
                  <a:srgbClr val="000000"/>
                </a:solidFill>
                <a:cs typeface="Arial" panose="020B0604020202020204" pitchFamily="34" charset="0"/>
              </a:rPr>
              <a:t>of the errors shown here, that's OK too.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28600" y="1733266"/>
            <a:ext cx="3886200" cy="2590800"/>
          </a:xfrm>
          <a:prstGeom prst="wedgeRectCallout">
            <a:avLst>
              <a:gd name="adj1" fmla="val 82520"/>
              <a:gd name="adj2" fmla="val -36884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spc="-30" dirty="0">
                <a:solidFill>
                  <a:srgbClr val="000000"/>
                </a:solidFill>
                <a:cs typeface="Arial" panose="020B0604020202020204" pitchFamily="34" charset="0"/>
              </a:rPr>
              <a:t>And if you want the return value of your own scripts to mean something else, you can do that too:</a:t>
            </a: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4324066"/>
            <a:ext cx="457200" cy="25339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029200" y="2798064"/>
            <a:ext cx="3886200" cy="2057400"/>
          </a:xfrm>
          <a:prstGeom prst="wedgeRectCallout">
            <a:avLst>
              <a:gd name="adj1" fmla="val 22013"/>
              <a:gd name="adj2" fmla="val 50039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spc="-30" dirty="0">
                <a:solidFill>
                  <a:srgbClr val="000000"/>
                </a:solidFill>
                <a:cs typeface="Arial" panose="020B0604020202020204" pitchFamily="34" charset="0"/>
              </a:rPr>
              <a:t>If bash wants to give</a:t>
            </a:r>
            <a:r>
              <a:rPr lang="en-US" altLang="zh-TW" b="0" spc="-1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b="0" spc="-30" dirty="0">
                <a:solidFill>
                  <a:srgbClr val="000000"/>
                </a:solidFill>
                <a:cs typeface="Arial" panose="020B0604020202020204" pitchFamily="34" charset="0"/>
              </a:rPr>
              <a:t>error code #2 to both </a:t>
            </a:r>
            <a:r>
              <a:rPr lang="en-US" altLang="zh-TW" b="0" dirty="0">
                <a:solidFill>
                  <a:srgbClr val="000000"/>
                </a:solidFill>
                <a:cs typeface="Arial" panose="020B0604020202020204" pitchFamily="34" charset="0"/>
              </a:rPr>
              <a:t>of the errors shown here, that's OK too.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5" grpId="0" animBg="1"/>
      <p:bldP spid="1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$PATH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$SHELL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$HOME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$prompt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</a:t>
            </a:r>
            <a:r>
              <a:rPr lang="en-US" altLang="zh-TW" sz="2800" dirty="0" err="1">
                <a:solidFill>
                  <a:srgbClr val="00B050"/>
                </a:solidFill>
              </a:rPr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</a:t>
            </a:r>
            <a:r>
              <a:rPr lang="en-US" altLang="zh-TW" sz="2800" dirty="0" err="1">
                <a:solidFill>
                  <a:srgbClr val="00B050"/>
                </a:solidFill>
              </a:rPr>
              <a:t>myvar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$file1</a:t>
            </a:r>
            <a:r>
              <a:rPr lang="en-US" altLang="zh-TW" sz="2800" dirty="0">
                <a:solidFill>
                  <a:srgbClr val="000000"/>
                </a:solidFill>
              </a:rPr>
              <a:t>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$*</a:t>
            </a:r>
            <a:r>
              <a:rPr lang="en-US" altLang="zh-TW" sz="2800" spc="-50" dirty="0">
                <a:solidFill>
                  <a:srgbClr val="000000"/>
                </a:solidFill>
              </a:rPr>
              <a:t>(list all argument</a:t>
            </a:r>
            <a:r>
              <a:rPr lang="en-US" altLang="zh-TW" sz="2800" spc="-300" dirty="0">
                <a:solidFill>
                  <a:srgbClr val="000000"/>
                </a:solidFill>
              </a:rPr>
              <a:t>s</a:t>
            </a:r>
            <a:r>
              <a:rPr lang="en-US" altLang="zh-TW" sz="2800" spc="-140" dirty="0">
                <a:solidFill>
                  <a:srgbClr val="000000"/>
                </a:solidFill>
              </a:rPr>
              <a:t>)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$#x</a:t>
            </a:r>
            <a:r>
              <a:rPr lang="en-US" altLang="zh-TW" sz="2800" spc="-200" dirty="0">
                <a:solidFill>
                  <a:srgbClr val="000000"/>
                </a:solidFill>
              </a:rPr>
              <a:t>(</a:t>
            </a:r>
            <a:r>
              <a:rPr lang="en-US" altLang="zh-TW" sz="2800" spc="-50" dirty="0">
                <a:solidFill>
                  <a:srgbClr val="000000"/>
                </a:solidFill>
              </a:rPr>
              <a:t>size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of</a:t>
            </a:r>
            <a:r>
              <a:rPr lang="en-US" altLang="zh-TW" sz="2800" spc="-200" dirty="0">
                <a:solidFill>
                  <a:srgbClr val="000000"/>
                </a:solidFill>
              </a:rPr>
              <a:t> x</a:t>
            </a:r>
            <a:r>
              <a:rPr lang="en-US" altLang="zh-TW" sz="2800" spc="-140" dirty="0">
                <a:solidFill>
                  <a:srgbClr val="000000"/>
                </a:solidFill>
              </a:rPr>
              <a:t>)</a:t>
            </a:r>
            <a:r>
              <a:rPr lang="en-US" altLang="zh-TW" sz="2800" spc="-200" dirty="0">
                <a:solidFill>
                  <a:srgbClr val="000000"/>
                </a:solidFill>
              </a:rPr>
              <a:t>,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$#</a:t>
            </a:r>
            <a:r>
              <a:rPr lang="en-US" altLang="zh-TW" sz="2800" spc="-50" dirty="0">
                <a:solidFill>
                  <a:srgbClr val="000000"/>
                </a:solidFill>
              </a:rPr>
              <a:t>(#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of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argument</a:t>
            </a:r>
            <a:r>
              <a:rPr lang="en-US" altLang="zh-TW" sz="2800" spc="-300" dirty="0">
                <a:solidFill>
                  <a:srgbClr val="000000"/>
                </a:solidFill>
              </a:rPr>
              <a:t>s</a:t>
            </a:r>
            <a:r>
              <a:rPr lang="en-US" altLang="zh-TW" sz="2800" spc="-50" dirty="0">
                <a:solidFill>
                  <a:srgbClr val="000000"/>
                </a:solidFill>
              </a:rPr>
              <a:t>)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B050"/>
                </a:solidFill>
              </a:rPr>
              <a:t>$?</a:t>
            </a:r>
            <a:r>
              <a:rPr lang="en-US" altLang="zh-TW" sz="2800" dirty="0">
                <a:solidFill>
                  <a:srgbClr val="000000"/>
                </a:solidFill>
              </a:rPr>
              <a:t>, $?X, $&lt;, etc.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6019800" y="2276872"/>
            <a:ext cx="3124200" cy="1119808"/>
          </a:xfrm>
          <a:prstGeom prst="wedgeRectCallout">
            <a:avLst>
              <a:gd name="adj1" fmla="val -20294"/>
              <a:gd name="adj2" fmla="val -878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This built-in variable is, in fact, an array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85800" y="2276872"/>
            <a:ext cx="2514600" cy="1119808"/>
          </a:xfrm>
          <a:prstGeom prst="wedgeRectCallout">
            <a:avLst>
              <a:gd name="adj1" fmla="val -41076"/>
              <a:gd name="adj2" fmla="val 10167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We learned this in lecture 2.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00400" y="2276872"/>
            <a:ext cx="3079193" cy="1537665"/>
            <a:chOff x="3200400" y="2276872"/>
            <a:chExt cx="3079193" cy="1537665"/>
          </a:xfrm>
        </p:grpSpPr>
        <p:sp>
          <p:nvSpPr>
            <p:cNvPr id="2" name="Isosceles Triangle 1"/>
            <p:cNvSpPr/>
            <p:nvPr/>
          </p:nvSpPr>
          <p:spPr bwMode="auto">
            <a:xfrm rot="7647820">
              <a:off x="5029916" y="2564859"/>
              <a:ext cx="742582" cy="1756773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3200400" y="2276872"/>
              <a:ext cx="2819400" cy="1119808"/>
            </a:xfrm>
            <a:prstGeom prst="wedgeRectCallout">
              <a:avLst>
                <a:gd name="adj1" fmla="val -11586"/>
                <a:gd name="adj2" fmla="val 9928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800" dirty="0">
                  <a:solidFill>
                    <a:srgbClr val="FFFFFF"/>
                  </a:solidFill>
                  <a:latin typeface="Arial Narrow" pitchFamily="34" charset="0"/>
                </a:rPr>
                <a:t>We learned this on slide #33, above.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0119017">
              <a:off x="4844261" y="3303538"/>
              <a:ext cx="763960" cy="351366"/>
            </a:xfrm>
            <a:prstGeom prst="triangle">
              <a:avLst>
                <a:gd name="adj" fmla="val 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11560" y="5117504"/>
            <a:ext cx="2664296" cy="1119808"/>
          </a:xfrm>
          <a:prstGeom prst="wedgeRectCallout">
            <a:avLst>
              <a:gd name="adj1" fmla="val -38872"/>
              <a:gd name="adj2" fmla="val -1012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We learned this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0597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813" y="0"/>
            <a:ext cx="8764587" cy="6858000"/>
            <a:chOff x="150813" y="0"/>
            <a:chExt cx="8764587" cy="68580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50813" y="762000"/>
              <a:ext cx="8764587" cy="60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5400" b="0" kern="0" dirty="0">
                  <a:solidFill>
                    <a:srgbClr val="0033CC"/>
                  </a:solidFill>
                  <a:latin typeface="High Tower Text" panose="02040502050506030303" pitchFamily="18" charset="0"/>
                </a:rPr>
                <a:t>which</a:t>
              </a:r>
              <a:r>
                <a:rPr lang="en-US" altLang="zh-TW" sz="3600" b="0" kern="0" dirty="0">
                  <a:solidFill>
                    <a:srgbClr val="FF0000"/>
                  </a:solidFill>
                  <a:latin typeface="High Tower Text" panose="02040502050506030303" pitchFamily="18" charset="0"/>
                </a:rPr>
                <a:t> </a:t>
              </a:r>
              <a:r>
                <a:rPr lang="en-US" altLang="zh-TW" sz="3600" b="0" kern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identifies where you can find the</a:t>
              </a:r>
              <a:br>
                <a:rPr lang="en-US" altLang="zh-TW" sz="3600" b="0" kern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</a:br>
              <a:r>
                <a:rPr lang="en-US" altLang="zh-TW" sz="3600" b="0" kern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		executable for the given command</a:t>
              </a:r>
            </a:p>
            <a:p>
              <a:pPr eaLnBrk="1" hangingPunct="1">
                <a:buFontTx/>
                <a:buNone/>
              </a:pPr>
              <a:endParaRPr lang="en-US" altLang="zh-TW" sz="200" b="0" kern="0" dirty="0">
                <a:solidFill>
                  <a:srgbClr val="000000"/>
                </a:solidFill>
                <a:latin typeface="Lucida Grande" charset="0"/>
              </a:endParaRPr>
            </a:p>
            <a:p>
              <a:pPr eaLnBrk="1" hangingPunct="1"/>
              <a:r>
                <a:rPr lang="en-US" altLang="zh-TW" b="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Every UNIX command has an executable</a:t>
              </a:r>
            </a:p>
            <a:p>
              <a:pPr eaLnBrk="1" hangingPunct="1"/>
              <a:r>
                <a:rPr lang="en-US" altLang="zh-TW" b="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Usually, these executables are stored in </a:t>
              </a:r>
              <a:r>
                <a:rPr lang="en-US" altLang="zh-TW" b="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either 	/</a:t>
              </a:r>
              <a:r>
                <a:rPr lang="en-US" altLang="zh-TW" b="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usr</a:t>
              </a:r>
              <a:r>
                <a:rPr lang="en-US" altLang="zh-TW" b="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/bin  or  /bin</a:t>
              </a:r>
            </a:p>
            <a:p>
              <a:pPr eaLnBrk="1" hangingPunct="1"/>
              <a:r>
                <a:rPr lang="en-US" altLang="zh-TW" b="0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Whenever you run a command, your </a:t>
              </a:r>
              <a:r>
                <a:rPr lang="en-US" altLang="zh-TW" b="1" i="1" kern="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shell</a:t>
              </a:r>
              <a:r>
                <a:rPr lang="en-US" altLang="zh-TW" b="0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will look everywhere in your </a:t>
              </a:r>
              <a:r>
                <a:rPr lang="en-US" altLang="zh-TW" b="1" i="1" kern="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path</a:t>
              </a:r>
              <a:r>
                <a:rPr lang="en-US" altLang="zh-TW" b="0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for the executable.</a:t>
              </a:r>
            </a:p>
            <a:p>
              <a:pPr lvl="1" eaLnBrk="1" hangingPunct="1"/>
              <a:r>
                <a:rPr lang="en-US" altLang="zh-TW" b="0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TW" b="0" kern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usr</a:t>
              </a:r>
              <a:r>
                <a:rPr lang="en-US" altLang="zh-TW" b="0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/bin  or  /bin  are always going to be in you path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0"/>
              <a:ext cx="8229600" cy="908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6600" b="1" kern="0" dirty="0">
                  <a:solidFill>
                    <a:srgbClr val="0033CC"/>
                  </a:solidFill>
                  <a:latin typeface="High Tower Text" panose="02040502050506030303" pitchFamily="18" charset="0"/>
                </a:rPr>
                <a:t>which</a:t>
              </a:r>
              <a:endParaRPr lang="en-US" altLang="zh-TW" sz="5400" b="1" kern="0" dirty="0">
                <a:solidFill>
                  <a:srgbClr val="0033CC"/>
                </a:solidFill>
                <a:latin typeface="High Tower Text" panose="02040502050506030303" pitchFamily="18" charset="0"/>
              </a:endParaRPr>
            </a:p>
          </p:txBody>
        </p:sp>
      </p:grp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35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/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$</a:t>
            </a:r>
            <a:r>
              <a:rPr lang="en-US" altLang="zh-TW" sz="2800" dirty="0" err="1"/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$#</a:t>
            </a:r>
            <a:r>
              <a:rPr lang="en-US" altLang="zh-TW" sz="2800" spc="-50" dirty="0"/>
              <a:t>(#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argument</a:t>
            </a:r>
            <a:r>
              <a:rPr lang="en-US" altLang="zh-TW" sz="2800" spc="-300" dirty="0"/>
              <a:t>s</a:t>
            </a:r>
            <a:r>
              <a:rPr lang="en-US" altLang="zh-TW" sz="2800" spc="-50" dirty="0"/>
              <a:t>)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B050"/>
                </a:solidFill>
              </a:rPr>
              <a:t>$?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6368E"/>
                </a:solidFill>
              </a:rPr>
              <a:t>$?X</a:t>
            </a:r>
            <a:r>
              <a:rPr lang="en-US" altLang="zh-TW" sz="2800" dirty="0"/>
              <a:t>, $&lt;,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4509120"/>
            <a:ext cx="3581400" cy="914400"/>
          </a:xfrm>
          <a:prstGeom prst="wedgeRectCallout">
            <a:avLst>
              <a:gd name="adj1" fmla="val -92591"/>
              <a:gd name="adj2" fmla="val -5205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What is this?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" y="0"/>
            <a:ext cx="9144000" cy="6857999"/>
            <a:chOff x="1" y="0"/>
            <a:chExt cx="9144000" cy="6857999"/>
          </a:xfrm>
        </p:grpSpPr>
        <p:sp>
          <p:nvSpPr>
            <p:cNvPr id="12" name="Rectangle 11"/>
            <p:cNvSpPr/>
            <p:nvPr/>
          </p:nvSpPr>
          <p:spPr>
            <a:xfrm>
              <a:off x="1" y="0"/>
              <a:ext cx="9144000" cy="68579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  <a:ea typeface="新細明體"/>
              </a:endParaRP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78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0" kern="0">
                  <a:solidFill>
                    <a:srgbClr val="00CC00"/>
                  </a:solidFill>
                </a:rPr>
                <a:t>$?</a:t>
              </a:r>
              <a:r>
                <a:rPr lang="en-US" altLang="zh-TW" b="0" kern="0">
                  <a:solidFill>
                    <a:srgbClr val="0033CC"/>
                  </a:solidFill>
                </a:rPr>
                <a:t> vs </a:t>
              </a:r>
              <a:r>
                <a:rPr lang="en-US" altLang="zh-TW" b="0" kern="0">
                  <a:solidFill>
                    <a:srgbClr val="F6368E"/>
                  </a:solidFill>
                </a:rPr>
                <a:t>$?X</a:t>
              </a:r>
              <a:endParaRPr lang="en-US" altLang="zh-TW" b="0" kern="0" dirty="0">
                <a:solidFill>
                  <a:srgbClr val="F6368E"/>
                </a:solidFill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228600" y="980728"/>
              <a:ext cx="8763000" cy="5678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TW" b="0" kern="0" dirty="0">
                  <a:solidFill>
                    <a:srgbClr val="00CC00"/>
                  </a:solidFill>
                </a:rPr>
                <a:t>$?</a:t>
              </a:r>
              <a:r>
                <a:rPr lang="en-US" altLang="zh-TW" b="0" kern="0" dirty="0">
                  <a:solidFill>
                    <a:srgbClr val="000000"/>
                  </a:solidFill>
                </a:rPr>
                <a:t> - Checks exit status of last command</a:t>
              </a:r>
            </a:p>
            <a:p>
              <a:pPr lvl="1" eaLnBrk="1" hangingPunct="1">
                <a:lnSpc>
                  <a:spcPct val="80000"/>
                </a:lnSpc>
                <a:defRPr/>
              </a:pPr>
              <a:r>
                <a:rPr lang="en-US" altLang="zh-TW" b="0" kern="0" dirty="0">
                  <a:solidFill>
                    <a:srgbClr val="000000"/>
                  </a:solidFill>
                </a:rPr>
                <a:t>When a process stops executing for any reason, it returns a value to its calling process </a:t>
              </a:r>
            </a:p>
            <a:p>
              <a:pPr lvl="1" eaLnBrk="1" hangingPunct="1">
                <a:lnSpc>
                  <a:spcPct val="80000"/>
                </a:lnSpc>
                <a:spcBef>
                  <a:spcPct val="40000"/>
                </a:spcBef>
                <a:defRPr/>
              </a:pPr>
              <a:r>
                <a:rPr lang="en-US" altLang="zh-TW" b="0" kern="0" dirty="0">
                  <a:solidFill>
                    <a:srgbClr val="000000"/>
                  </a:solidFill>
                </a:rPr>
                <a:t>You can specify the exit status of your script with the </a:t>
              </a:r>
              <a:r>
                <a:rPr lang="en-US" altLang="zh-TW" sz="3200" kern="0" dirty="0">
                  <a:solidFill>
                    <a:srgbClr val="000000"/>
                  </a:solidFill>
                  <a:latin typeface="Times New Roman" pitchFamily="18" charset="0"/>
                </a:rPr>
                <a:t>exit</a:t>
              </a:r>
              <a:r>
                <a:rPr lang="en-US" altLang="zh-TW" b="0" kern="0" dirty="0">
                  <a:solidFill>
                    <a:srgbClr val="000000"/>
                  </a:solidFill>
                </a:rPr>
                <a:t> command, followed by a number</a:t>
              </a:r>
            </a:p>
            <a:p>
              <a:pPr lvl="2" eaLnBrk="1" hangingPunct="1">
                <a:lnSpc>
                  <a:spcPct val="80000"/>
                </a:lnSpc>
                <a:defRPr/>
              </a:pPr>
              <a:r>
                <a:rPr lang="en-US" altLang="zh-TW" b="0" kern="0" dirty="0">
                  <a:solidFill>
                    <a:srgbClr val="000000"/>
                  </a:solidFill>
                </a:rPr>
                <a:t>Otherwise, the exit status of a script is the exit status </a:t>
              </a:r>
              <a:br>
                <a:rPr lang="en-US" altLang="zh-TW" b="0" kern="0" dirty="0">
                  <a:solidFill>
                    <a:srgbClr val="000000"/>
                  </a:solidFill>
                </a:rPr>
              </a:br>
              <a:r>
                <a:rPr lang="en-US" altLang="zh-TW" b="0" kern="0" dirty="0">
                  <a:solidFill>
                    <a:srgbClr val="000000"/>
                  </a:solidFill>
                </a:rPr>
                <a:t>of the last command the script ran</a:t>
              </a:r>
            </a:p>
            <a:p>
              <a:pPr lvl="1" eaLnBrk="1" hangingPunct="1">
                <a:lnSpc>
                  <a:spcPct val="80000"/>
                </a:lnSpc>
                <a:buFontTx/>
                <a:buNone/>
                <a:defRPr/>
              </a:pPr>
              <a:endParaRPr lang="en-US" altLang="zh-TW" sz="1000" b="0" kern="0" dirty="0">
                <a:solidFill>
                  <a:srgbClr val="000000"/>
                </a:solidFill>
              </a:endParaRPr>
            </a:p>
            <a:p>
              <a:pPr lvl="1" eaLnBrk="1" hangingPunct="1">
                <a:lnSpc>
                  <a:spcPct val="80000"/>
                </a:lnSpc>
                <a:defRPr/>
              </a:pPr>
              <a:endParaRPr lang="en-US" altLang="zh-TW" sz="1000" b="0" kern="0" dirty="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TW" b="0" kern="0" dirty="0">
                  <a:solidFill>
                    <a:srgbClr val="F6368E"/>
                  </a:solidFill>
                </a:rPr>
                <a:t>$?X</a:t>
              </a:r>
              <a:r>
                <a:rPr lang="en-US" altLang="zh-TW" b="0" kern="0" dirty="0">
                  <a:solidFill>
                    <a:srgbClr val="000000"/>
                  </a:solidFill>
                </a:rPr>
                <a:t> - Checks whether variable X exists</a:t>
              </a:r>
            </a:p>
            <a:p>
              <a:pPr lvl="1" eaLnBrk="1" hangingPunct="1">
                <a:lnSpc>
                  <a:spcPct val="80000"/>
                </a:lnSpc>
                <a:defRPr/>
              </a:pPr>
              <a:r>
                <a:rPr lang="en-US" altLang="zh-TW" b="0" kern="0" dirty="0">
                  <a:solidFill>
                    <a:srgbClr val="FF0000"/>
                  </a:solidFill>
                </a:rPr>
                <a:t>This can be used to make </a:t>
              </a:r>
              <a:r>
                <a:rPr lang="en-US" altLang="zh-TW" b="0" kern="0" dirty="0" err="1">
                  <a:solidFill>
                    <a:srgbClr val="FF0000"/>
                  </a:solidFill>
                </a:rPr>
                <a:t>boolean</a:t>
              </a:r>
              <a:r>
                <a:rPr lang="en-US" altLang="zh-TW" b="0" kern="0" dirty="0">
                  <a:solidFill>
                    <a:srgbClr val="FF0000"/>
                  </a:solidFill>
                </a:rPr>
                <a:t> variables, </a:t>
              </a:r>
              <a:br>
                <a:rPr lang="en-US" altLang="zh-TW" b="0" kern="0" dirty="0">
                  <a:solidFill>
                    <a:srgbClr val="FF0000"/>
                  </a:solidFill>
                </a:rPr>
              </a:br>
              <a:r>
                <a:rPr lang="en-US" altLang="zh-TW" b="0" kern="0" dirty="0">
                  <a:solidFill>
                    <a:srgbClr val="FF0000"/>
                  </a:solidFill>
                </a:rPr>
                <a:t>to name one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7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4495800" y="239713"/>
            <a:ext cx="3962400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"hello world" &amp;&amp;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hello world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cat argumentative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# this program uses the first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# argument as an exit code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exit $1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5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5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5 ||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5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5 &amp;&amp; echo $?</a:t>
            </a:r>
          </a:p>
          <a:p>
            <a:pPr eaLnBrk="0" hangingPunct="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0 || echo $?</a:t>
            </a:r>
          </a:p>
          <a:p>
            <a:pPr eaLnBrk="0" hangingPunct="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0 &amp;&amp;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28600"/>
            <a:ext cx="45720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/>
              <a:t>% ls dgvhdvgv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dgvhdvgv : No such file or directory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/>
              <a:t>% eco 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r>
              <a:rPr lang="en-US" altLang="zh-TW" sz="2000"/>
              <a:t>hello world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endParaRPr lang="en-US" altLang="zh-TW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Eco: Command not found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/>
              <a:t>% echo 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r>
              <a:rPr lang="en-US" altLang="zh-TW" sz="2000"/>
              <a:t>hello world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endParaRPr lang="en-US" altLang="zh-TW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/>
              <a:t>% echo 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r>
              <a:rPr lang="en-US" altLang="zh-TW" sz="200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Unmatched 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r>
              <a:rPr lang="en-US" altLang="zh-TW" sz="200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/>
              <a:t>% echo 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r>
              <a:rPr lang="en-US" altLang="zh-TW" sz="2000"/>
              <a:t>hello world</a:t>
            </a:r>
            <a:r>
              <a:rPr lang="en-US" altLang="zh-TW" sz="2000">
                <a:solidFill>
                  <a:srgbClr val="000000"/>
                </a:solidFill>
              </a:rPr>
              <a:t>"</a:t>
            </a:r>
            <a:r>
              <a:rPr lang="en-US" altLang="zh-TW" sz="2000"/>
              <a:t> ||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/>
              <a:t>0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28600" y="6400800"/>
            <a:ext cx="381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228600" y="5791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28600" y="5208588"/>
            <a:ext cx="38100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8600" y="4648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28600" y="3429000"/>
            <a:ext cx="3810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28600" y="2286000"/>
            <a:ext cx="3810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4572000" y="6146800"/>
            <a:ext cx="381000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4572000" y="58674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572000" y="5448300"/>
            <a:ext cx="3810000" cy="80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4572000" y="4710113"/>
            <a:ext cx="3810000" cy="115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572000" y="4079875"/>
            <a:ext cx="3810000" cy="1177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572000" y="3481388"/>
            <a:ext cx="3810000" cy="1014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4572000" y="1371600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4572000" y="533400"/>
            <a:ext cx="3810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572000" y="228600"/>
            <a:ext cx="3810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28600" y="1122363"/>
            <a:ext cx="3810000" cy="162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</p:spTree>
    <p:extLst>
      <p:ext uri="{BB962C8B-B14F-4D97-AF65-F5344CB8AC3E}">
        <p14:creationId xmlns:p14="http://schemas.microsoft.com/office/powerpoint/2010/main" val="20127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3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30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3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2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0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2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nimBg="1"/>
      <p:bldP spid="59402" grpId="0" animBg="1"/>
      <p:bldP spid="59403" grpId="0" animBg="1"/>
      <p:bldP spid="59404" grpId="0" animBg="1"/>
      <p:bldP spid="59405" grpId="0" animBg="1"/>
      <p:bldP spid="59406" grpId="0" animBg="1"/>
      <p:bldP spid="59409" grpId="0" animBg="1"/>
      <p:bldP spid="59410" grpId="0" animBg="1"/>
      <p:bldP spid="59411" grpId="0" animBg="1"/>
      <p:bldP spid="59415" grpId="0" animBg="1"/>
      <p:bldP spid="59412" grpId="0" animBg="1"/>
      <p:bldP spid="59413" grpId="0" animBg="1"/>
      <p:bldP spid="59414" grpId="0" animBg="1"/>
      <p:bldP spid="59408" grpId="0" animBg="1"/>
      <p:bldP spid="59416" grpId="0" animBg="1"/>
      <p:bldP spid="593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4343400" y="0"/>
            <a:ext cx="457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unset 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y: Undefined variable.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240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set x = 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$?x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$x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3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$?x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  <a:p>
            <a:pPr eaLnBrk="0" hangingPunct="0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$y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y: undefined variable.</a:t>
            </a:r>
          </a:p>
          <a:p>
            <a:pPr eaLnBrk="0" hangingPunct="0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$?y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set y = 0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$?y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228600" y="6455664"/>
            <a:ext cx="3810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228600" y="5556250"/>
            <a:ext cx="3810000" cy="1301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228600" y="48768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228600" y="4251960"/>
            <a:ext cx="3810000" cy="110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228600" y="3651250"/>
            <a:ext cx="3810000" cy="1073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228600" y="2992438"/>
            <a:ext cx="3810000" cy="1046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228600" y="2389188"/>
            <a:ext cx="3810000" cy="1116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28600" y="17526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228600" y="11430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228600" y="5334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4343400" y="19050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4343400" y="1316038"/>
            <a:ext cx="3810000" cy="969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4343400" y="381000"/>
            <a:ext cx="3810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4343400" y="76200"/>
            <a:ext cx="4800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6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2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0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10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10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10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1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10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1" grpId="0" animBg="1"/>
      <p:bldP spid="165902" grpId="0" animBg="1"/>
      <p:bldP spid="165903" grpId="0" animBg="1"/>
      <p:bldP spid="165894" grpId="0" animBg="1"/>
      <p:bldP spid="165895" grpId="0" animBg="1"/>
      <p:bldP spid="165896" grpId="0" animBg="1"/>
      <p:bldP spid="165897" grpId="0" animBg="1"/>
      <p:bldP spid="165898" grpId="0" animBg="1"/>
      <p:bldP spid="165899" grpId="0" animBg="1"/>
      <p:bldP spid="165900" grpId="0" animBg="1"/>
      <p:bldP spid="165905" grpId="0" animBg="1"/>
      <p:bldP spid="165909" grpId="0" animBg="1"/>
      <p:bldP spid="165907" grpId="0" animBg="1"/>
      <p:bldP spid="16590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$PATH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$SHELL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$HOME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$prompt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</a:t>
            </a:r>
            <a:r>
              <a:rPr lang="en-US" altLang="zh-TW" sz="2800" dirty="0" err="1">
                <a:solidFill>
                  <a:srgbClr val="00B050"/>
                </a:solidFill>
              </a:rPr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</a:t>
            </a:r>
            <a:r>
              <a:rPr lang="en-US" altLang="zh-TW" sz="2800" dirty="0" err="1">
                <a:solidFill>
                  <a:srgbClr val="00B050"/>
                </a:solidFill>
              </a:rPr>
              <a:t>myvar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$file1</a:t>
            </a:r>
            <a:r>
              <a:rPr lang="en-US" altLang="zh-TW" sz="2800" dirty="0">
                <a:solidFill>
                  <a:srgbClr val="000000"/>
                </a:solidFill>
              </a:rPr>
              <a:t>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$*</a:t>
            </a:r>
            <a:r>
              <a:rPr lang="en-US" altLang="zh-TW" sz="2800" spc="-50" dirty="0">
                <a:solidFill>
                  <a:srgbClr val="000000"/>
                </a:solidFill>
              </a:rPr>
              <a:t>(list all argument</a:t>
            </a:r>
            <a:r>
              <a:rPr lang="en-US" altLang="zh-TW" sz="2800" spc="-300" dirty="0">
                <a:solidFill>
                  <a:srgbClr val="000000"/>
                </a:solidFill>
              </a:rPr>
              <a:t>s</a:t>
            </a:r>
            <a:r>
              <a:rPr lang="en-US" altLang="zh-TW" sz="2800" spc="-140" dirty="0">
                <a:solidFill>
                  <a:srgbClr val="000000"/>
                </a:solidFill>
              </a:rPr>
              <a:t>)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$#x</a:t>
            </a:r>
            <a:r>
              <a:rPr lang="en-US" altLang="zh-TW" sz="2800" spc="-200" dirty="0">
                <a:solidFill>
                  <a:srgbClr val="000000"/>
                </a:solidFill>
              </a:rPr>
              <a:t>(</a:t>
            </a:r>
            <a:r>
              <a:rPr lang="en-US" altLang="zh-TW" sz="2800" spc="-50" dirty="0">
                <a:solidFill>
                  <a:srgbClr val="000000"/>
                </a:solidFill>
              </a:rPr>
              <a:t>size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of</a:t>
            </a:r>
            <a:r>
              <a:rPr lang="en-US" altLang="zh-TW" sz="2800" spc="-200" dirty="0">
                <a:solidFill>
                  <a:srgbClr val="000000"/>
                </a:solidFill>
              </a:rPr>
              <a:t> x</a:t>
            </a:r>
            <a:r>
              <a:rPr lang="en-US" altLang="zh-TW" sz="2800" spc="-140" dirty="0">
                <a:solidFill>
                  <a:srgbClr val="000000"/>
                </a:solidFill>
              </a:rPr>
              <a:t>)</a:t>
            </a:r>
            <a:r>
              <a:rPr lang="en-US" altLang="zh-TW" sz="2800" spc="-200" dirty="0">
                <a:solidFill>
                  <a:srgbClr val="000000"/>
                </a:solidFill>
              </a:rPr>
              <a:t>,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$#</a:t>
            </a:r>
            <a:r>
              <a:rPr lang="en-US" altLang="zh-TW" sz="2800" spc="-50" dirty="0">
                <a:solidFill>
                  <a:srgbClr val="000000"/>
                </a:solidFill>
              </a:rPr>
              <a:t>(#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of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argument</a:t>
            </a:r>
            <a:r>
              <a:rPr lang="en-US" altLang="zh-TW" sz="2800" spc="-300" dirty="0">
                <a:solidFill>
                  <a:srgbClr val="000000"/>
                </a:solidFill>
              </a:rPr>
              <a:t>s</a:t>
            </a:r>
            <a:r>
              <a:rPr lang="en-US" altLang="zh-TW" sz="2800" spc="-50" dirty="0">
                <a:solidFill>
                  <a:srgbClr val="000000"/>
                </a:solidFill>
              </a:rPr>
              <a:t>)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B050"/>
                </a:solidFill>
              </a:rPr>
              <a:t>$?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$?X</a:t>
            </a:r>
            <a:r>
              <a:rPr lang="en-US" altLang="zh-TW" sz="2800" dirty="0">
                <a:solidFill>
                  <a:srgbClr val="000000"/>
                </a:solidFill>
              </a:rPr>
              <a:t>, $&lt;, etc.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6019800" y="2276872"/>
            <a:ext cx="3124200" cy="1119808"/>
          </a:xfrm>
          <a:prstGeom prst="wedgeRectCallout">
            <a:avLst>
              <a:gd name="adj1" fmla="val -20294"/>
              <a:gd name="adj2" fmla="val -878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This built-in variable is, in fact, an array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85800" y="2276872"/>
            <a:ext cx="2514600" cy="1119808"/>
          </a:xfrm>
          <a:prstGeom prst="wedgeRectCallout">
            <a:avLst>
              <a:gd name="adj1" fmla="val -41076"/>
              <a:gd name="adj2" fmla="val 10167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We learned this in lecture 2.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00400" y="2276872"/>
            <a:ext cx="3079193" cy="1537665"/>
            <a:chOff x="3200400" y="2276872"/>
            <a:chExt cx="3079193" cy="1537665"/>
          </a:xfrm>
        </p:grpSpPr>
        <p:sp>
          <p:nvSpPr>
            <p:cNvPr id="2" name="Isosceles Triangle 1"/>
            <p:cNvSpPr/>
            <p:nvPr/>
          </p:nvSpPr>
          <p:spPr bwMode="auto">
            <a:xfrm rot="7647820">
              <a:off x="5029916" y="2564859"/>
              <a:ext cx="742582" cy="1756773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3200400" y="2276872"/>
              <a:ext cx="2819400" cy="1119808"/>
            </a:xfrm>
            <a:prstGeom prst="wedgeRectCallout">
              <a:avLst>
                <a:gd name="adj1" fmla="val -11586"/>
                <a:gd name="adj2" fmla="val 9928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We learned this </a:t>
              </a:r>
              <a:br>
                <a:rPr kumimoji="1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</a:br>
              <a:r>
                <a:rPr kumimoji="1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in lecture 4.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0119017">
              <a:off x="4844261" y="3303538"/>
              <a:ext cx="763960" cy="351366"/>
            </a:xfrm>
            <a:prstGeom prst="triangle">
              <a:avLst>
                <a:gd name="adj" fmla="val 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5536" y="4832750"/>
            <a:ext cx="2880320" cy="1404562"/>
            <a:chOff x="395536" y="4832750"/>
            <a:chExt cx="2880320" cy="1404562"/>
          </a:xfrm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395536" y="5117504"/>
              <a:ext cx="2880320" cy="1119808"/>
            </a:xfrm>
            <a:prstGeom prst="wedgeRectCallout">
              <a:avLst>
                <a:gd name="adj1" fmla="val -32966"/>
                <a:gd name="adj2" fmla="val -988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We learned these on the previous slides.</a:t>
              </a: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95536" y="5117504"/>
              <a:ext cx="2880320" cy="1119808"/>
            </a:xfrm>
            <a:prstGeom prst="wedgeRectCallout">
              <a:avLst>
                <a:gd name="adj1" fmla="val 1120"/>
                <a:gd name="adj2" fmla="val -9486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We learned these on the previous slides.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0997974" flipH="1" flipV="1">
              <a:off x="891325" y="4832750"/>
              <a:ext cx="885387" cy="351366"/>
            </a:xfrm>
            <a:prstGeom prst="triangle">
              <a:avLst>
                <a:gd name="adj" fmla="val 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1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/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$</a:t>
            </a:r>
            <a:r>
              <a:rPr lang="en-US" altLang="zh-TW" sz="2800" dirty="0" err="1"/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$#</a:t>
            </a:r>
            <a:r>
              <a:rPr lang="en-US" altLang="zh-TW" sz="2800" spc="-50" dirty="0"/>
              <a:t>(#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argument</a:t>
            </a:r>
            <a:r>
              <a:rPr lang="en-US" altLang="zh-TW" sz="2800" spc="-300" dirty="0"/>
              <a:t>s</a:t>
            </a:r>
            <a:r>
              <a:rPr lang="en-US" altLang="zh-TW" sz="2800" spc="-5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$?, $?X, </a:t>
            </a:r>
            <a:r>
              <a:rPr lang="en-US" altLang="zh-TW" sz="2800" dirty="0">
                <a:solidFill>
                  <a:srgbClr val="F6368E"/>
                </a:solidFill>
              </a:rPr>
              <a:t>$&lt;</a:t>
            </a:r>
            <a:r>
              <a:rPr lang="en-US" altLang="zh-TW" sz="2800" dirty="0"/>
              <a:t>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4509120"/>
            <a:ext cx="3581400" cy="914400"/>
          </a:xfrm>
          <a:prstGeom prst="wedgeRectCallout">
            <a:avLst>
              <a:gd name="adj1" fmla="val -77153"/>
              <a:gd name="adj2" fmla="val -543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What is this?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8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4400" b="0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The </a:t>
              </a:r>
              <a:r>
                <a:rPr kumimoji="1" lang="en-US" altLang="zh-TW" sz="4400" b="0" i="0" u="none" strike="noStrike" kern="0" cap="none" spc="0" normalizeH="0" baseline="0" noProof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$&lt;</a:t>
              </a:r>
              <a:r>
                <a:rPr kumimoji="1" lang="en-US" altLang="zh-TW" sz="4400" b="0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 Special Variable</a:t>
              </a:r>
              <a:endPara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457200" y="861237"/>
              <a:ext cx="8229600" cy="580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C shell is a programming language.  So we should have a way to read keyboard input (just like other programming languages can).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set X = $&lt;      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set X = $&lt;:q   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endParaRPr kumimoji="1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set X = "$&lt;"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“$&lt;”  means “get 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one word (in the </a:t>
              </a:r>
              <a:r>
                <a:rPr kumimoji="1" lang="en-US" altLang="zh-TW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wc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sense of characters up to the 1</a:t>
              </a:r>
              <a:r>
                <a:rPr kumimoji="1" lang="en-US" altLang="zh-TW" sz="3200" b="0" i="0" u="none" strike="noStrike" kern="0" cap="none" spc="0" normalizeH="0" baseline="3000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st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space) 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from stdin”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But if you used “&lt;” file redirection when running the script, then stdin can be a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83252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dirty="0">
                <a:solidFill>
                  <a:srgbClr val="F6368E"/>
                </a:solidFill>
              </a:rPr>
              <a:t>$&lt;</a:t>
            </a:r>
            <a:r>
              <a:rPr lang="en-US" altLang="zh-TW" dirty="0">
                <a:solidFill>
                  <a:srgbClr val="0033CC"/>
                </a:solidFill>
              </a:rPr>
              <a:t> Special Variable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61237"/>
            <a:ext cx="8229600" cy="580812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A6A6A6"/>
                </a:solidFill>
              </a:rPr>
              <a:t>C shell is a programming language.  So we should have a way to read keyboard input (just like other programming languages can).</a:t>
            </a:r>
          </a:p>
          <a:p>
            <a:pPr marL="0" indent="0" eaLnBrk="1" hangingPunct="1">
              <a:buFontTx/>
              <a:buNone/>
            </a:pPr>
            <a:r>
              <a:rPr lang="en-US" altLang="zh-TW" b="1" dirty="0">
                <a:solidFill>
                  <a:srgbClr val="A6A6A6"/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set X = $&lt;</a:t>
            </a:r>
            <a:r>
              <a:rPr lang="en-US" altLang="zh-TW" b="1" dirty="0">
                <a:solidFill>
                  <a:srgbClr val="A6A6A6"/>
                </a:solidFill>
              </a:rPr>
              <a:t>      </a:t>
            </a:r>
            <a:r>
              <a:rPr lang="en-US" altLang="zh-TW" dirty="0">
                <a:solidFill>
                  <a:srgbClr val="A6A6A6"/>
                </a:solidFill>
              </a:rPr>
              <a:t>or</a:t>
            </a:r>
            <a:r>
              <a:rPr lang="en-US" altLang="zh-TW" b="1" dirty="0">
                <a:solidFill>
                  <a:srgbClr val="A6A6A6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TW" b="1" dirty="0">
                <a:solidFill>
                  <a:srgbClr val="A6A6A6"/>
                </a:solidFill>
              </a:rPr>
              <a:t>	set X = $&lt;:q   </a:t>
            </a:r>
            <a:r>
              <a:rPr lang="en-US" altLang="zh-TW" dirty="0">
                <a:solidFill>
                  <a:srgbClr val="A6A6A6"/>
                </a:solidFill>
              </a:rPr>
              <a:t>or</a:t>
            </a:r>
            <a:endParaRPr lang="en-US" altLang="zh-TW" b="1" dirty="0">
              <a:solidFill>
                <a:srgbClr val="A6A6A6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altLang="zh-TW" b="1" dirty="0">
                <a:solidFill>
                  <a:srgbClr val="A6A6A6"/>
                </a:solidFill>
              </a:rPr>
              <a:t>	set X = "$&lt;"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A6A6A6"/>
                </a:solidFill>
              </a:rPr>
              <a:t>“$&lt;”  means “get one word (in the </a:t>
            </a:r>
            <a:r>
              <a:rPr lang="en-US" altLang="zh-TW" dirty="0" err="1">
                <a:solidFill>
                  <a:srgbClr val="A6A6A6"/>
                </a:solidFill>
              </a:rPr>
              <a:t>wc</a:t>
            </a:r>
            <a:r>
              <a:rPr lang="en-US" altLang="zh-TW" dirty="0">
                <a:solidFill>
                  <a:srgbClr val="A6A6A6"/>
                </a:solidFill>
              </a:rPr>
              <a:t> sense of characters up to the 1</a:t>
            </a:r>
            <a:r>
              <a:rPr lang="en-US" altLang="zh-TW" baseline="30000" dirty="0">
                <a:solidFill>
                  <a:srgbClr val="A6A6A6"/>
                </a:solidFill>
              </a:rPr>
              <a:t>st</a:t>
            </a:r>
            <a:r>
              <a:rPr lang="en-US" altLang="zh-TW" dirty="0">
                <a:solidFill>
                  <a:srgbClr val="A6A6A6"/>
                </a:solidFill>
              </a:rPr>
              <a:t> space) from </a:t>
            </a:r>
            <a:r>
              <a:rPr lang="en-US" altLang="zh-TW" dirty="0" err="1">
                <a:solidFill>
                  <a:srgbClr val="A6A6A6"/>
                </a:solidFill>
              </a:rPr>
              <a:t>stdin</a:t>
            </a:r>
            <a:r>
              <a:rPr lang="en-US" altLang="zh-TW" dirty="0">
                <a:solidFill>
                  <a:srgbClr val="A6A6A6"/>
                </a:solidFill>
              </a:rPr>
              <a:t>”</a:t>
            </a:r>
          </a:p>
          <a:p>
            <a:pPr lvl="1" eaLnBrk="1" hangingPunct="1"/>
            <a:r>
              <a:rPr lang="en-US" altLang="zh-TW" dirty="0">
                <a:solidFill>
                  <a:srgbClr val="A6A6A6"/>
                </a:solidFill>
              </a:rPr>
              <a:t>But if you used “&lt;” file redirection when running the script, then </a:t>
            </a:r>
            <a:r>
              <a:rPr lang="en-US" altLang="zh-TW" dirty="0" err="1">
                <a:solidFill>
                  <a:srgbClr val="A6A6A6"/>
                </a:solidFill>
              </a:rPr>
              <a:t>stdin</a:t>
            </a:r>
            <a:r>
              <a:rPr lang="en-US" altLang="zh-TW" dirty="0">
                <a:solidFill>
                  <a:srgbClr val="A6A6A6"/>
                </a:solidFill>
              </a:rPr>
              <a:t> can be a file.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10000" y="620688"/>
            <a:ext cx="4419600" cy="1905000"/>
          </a:xfrm>
          <a:prstGeom prst="wedgeRectCallout">
            <a:avLst>
              <a:gd name="adj1" fmla="val -62986"/>
              <a:gd name="adj2" fmla="val 5042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I often use this form, because it is simpler to write.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But you have to be careful when you use it…</a:t>
            </a:r>
          </a:p>
        </p:txBody>
      </p:sp>
    </p:spTree>
    <p:extLst>
      <p:ext uri="{BB962C8B-B14F-4D97-AF65-F5344CB8AC3E}">
        <p14:creationId xmlns:p14="http://schemas.microsoft.com/office/powerpoint/2010/main" val="351702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/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$</a:t>
            </a:r>
            <a:r>
              <a:rPr lang="en-US" altLang="zh-TW" sz="2800" dirty="0" err="1"/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$#</a:t>
            </a:r>
            <a:r>
              <a:rPr lang="en-US" altLang="zh-TW" sz="2800" spc="-50" dirty="0"/>
              <a:t>(#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argument</a:t>
            </a:r>
            <a:r>
              <a:rPr lang="en-US" altLang="zh-TW" sz="2800" spc="-300" dirty="0"/>
              <a:t>s</a:t>
            </a:r>
            <a:r>
              <a:rPr lang="en-US" altLang="zh-TW" sz="2800" spc="-5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$?, $?X, $&lt;,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Positional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$1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$2</a:t>
            </a:r>
            <a:r>
              <a:rPr lang="en-US" altLang="zh-TW" sz="2800" dirty="0"/>
              <a:t>, etc.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086944" y="5733256"/>
            <a:ext cx="3581400" cy="914400"/>
          </a:xfrm>
          <a:prstGeom prst="wedgeRectCallout">
            <a:avLst>
              <a:gd name="adj1" fmla="val -116396"/>
              <a:gd name="adj2" fmla="val -5552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What are these?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8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4400" b="0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The </a:t>
              </a:r>
              <a:r>
                <a:rPr kumimoji="1" lang="en-US" altLang="zh-TW" sz="4400" b="0" i="0" u="none" strike="noStrike" kern="0" cap="none" spc="0" normalizeH="0" baseline="0" noProof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$&lt;</a:t>
              </a:r>
              <a:r>
                <a:rPr kumimoji="1" lang="en-US" altLang="zh-TW" sz="4400" b="0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 Special Variable</a:t>
              </a:r>
              <a:endPara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457200" y="861237"/>
              <a:ext cx="8229600" cy="580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C shell is a programming language.  So we should have a way to read keyboard input (just like other programming languages can).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</a:t>
              </a: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set X = $&lt;</a:t>
              </a: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     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</a:t>
              </a: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9644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set X = $&lt;:q</a:t>
              </a: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  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endParaRPr kumimoji="1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</a:t>
              </a:r>
              <a:r>
                <a:rPr kumimoji="1" lang="en-US" altLang="zh-TW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9644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set X = "$&lt;"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“$&lt;”  means “get one word (in the </a:t>
              </a:r>
              <a:r>
                <a:rPr kumimoji="1" lang="en-US" altLang="zh-TW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wc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sense of characters up to the 1</a:t>
              </a:r>
              <a:r>
                <a:rPr kumimoji="1" lang="en-US" altLang="zh-TW" sz="3200" b="0" i="0" u="none" strike="noStrike" kern="0" cap="none" spc="0" normalizeH="0" baseline="3000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st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space) from stdin”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But if you used “&lt;” file redirection when running the script, then stdin can be a file.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681538" y="2873970"/>
              <a:ext cx="1690687" cy="3124200"/>
            </a:xfrm>
            <a:prstGeom prst="wedgeRectCallout">
              <a:avLst>
                <a:gd name="adj1" fmla="val -107778"/>
                <a:gd name="adj2" fmla="val -16694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TW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681538" y="1975445"/>
              <a:ext cx="4462462" cy="4333875"/>
            </a:xfrm>
            <a:prstGeom prst="wedgeRectCallout">
              <a:avLst>
                <a:gd name="adj1" fmla="val -69120"/>
                <a:gd name="adj2" fmla="val -18824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Unlike 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009644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these other two forms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, 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the plain $&lt;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 cannot properly handle keyboard input (or redirected input) containing special symbols. Since you cannot predict what the user will type, you are better off using these other forms.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(And if input is expected to have symbols then you must.)</a:t>
              </a:r>
            </a:p>
          </p:txBody>
        </p:sp>
        <p:sp>
          <p:nvSpPr>
            <p:cNvPr id="13" name="Rounded Rectangle 2"/>
            <p:cNvSpPr>
              <a:spLocks noChangeArrowheads="1"/>
            </p:cNvSpPr>
            <p:nvPr/>
          </p:nvSpPr>
          <p:spPr bwMode="auto">
            <a:xfrm rot="-1916656">
              <a:off x="4411663" y="3386733"/>
              <a:ext cx="446087" cy="814387"/>
            </a:xfrm>
            <a:prstGeom prst="roundRect">
              <a:avLst>
                <a:gd name="adj" fmla="val 4791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9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/>
              <a:t>First argument is $1, second argument is $2, etc.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$10 works correctly in C-shell, but not in </a:t>
            </a:r>
            <a:r>
              <a:rPr lang="en-US" altLang="zh-TW" dirty="0">
                <a:solidFill>
                  <a:srgbClr val="0033CC"/>
                </a:solidFill>
              </a:rPr>
              <a:t>bash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400" dirty="0"/>
              <a:t> cat </a:t>
            </a:r>
            <a:r>
              <a:rPr lang="en-US" altLang="zh-TW" sz="2400" dirty="0" err="1"/>
              <a:t>testscript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   		#!/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/bin/</a:t>
            </a:r>
            <a:r>
              <a:rPr lang="en-US" altLang="zh-TW" sz="2400" dirty="0">
                <a:solidFill>
                  <a:srgbClr val="0033CC"/>
                </a:solidFill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echo 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r>
              <a:rPr lang="en-US" altLang="zh-TW" sz="2400" dirty="0"/>
              <a:t>The word of the day is $10.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 </a:t>
            </a:r>
            <a:r>
              <a:rPr lang="en-US" altLang="zh-TW" sz="2400" dirty="0"/>
              <a:t>./</a:t>
            </a:r>
            <a:r>
              <a:rPr lang="en-US" altLang="zh-TW" sz="2400" dirty="0" err="1"/>
              <a:t>testscript</a:t>
            </a:r>
            <a:r>
              <a:rPr lang="en-US" altLang="zh-TW" sz="2400" dirty="0"/>
              <a:t> at be cat do eat fee go hi it </a:t>
            </a:r>
            <a:r>
              <a:rPr lang="en-US" altLang="zh-TW" sz="2400" spc="-100" dirty="0"/>
              <a:t>jo</a:t>
            </a:r>
            <a:r>
              <a:rPr lang="en-US" altLang="zh-TW" sz="2400" dirty="0"/>
              <a:t>y</a:t>
            </a:r>
            <a:r>
              <a:rPr lang="en-US" altLang="zh-TW" sz="2000" dirty="0"/>
              <a:t> </a:t>
            </a:r>
            <a:r>
              <a:rPr lang="en-US" altLang="zh-TW" sz="2400" dirty="0"/>
              <a:t>kit </a:t>
            </a:r>
            <a:r>
              <a:rPr lang="en-US" altLang="zh-TW" sz="2400" spc="-70" dirty="0"/>
              <a:t>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The word of the day is at0.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3659" y="376152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67620" y="384997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39156" y="283163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47864" y="2919828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73117" y="292008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37506" y="384006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2645" y="436514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66606" y="445359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1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1"/>
                            </p:stCondLst>
                            <p:childTnLst>
                              <p:par>
                                <p:cTn id="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/>
              <a:t>First argument is $1, second argument is $2, etc.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$10 works correctly in C-shell, but not in </a:t>
            </a:r>
            <a:r>
              <a:rPr lang="en-US" altLang="zh-TW" dirty="0">
                <a:solidFill>
                  <a:srgbClr val="0033CC"/>
                </a:solidFill>
              </a:rPr>
              <a:t>bash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400" dirty="0"/>
              <a:t> cat </a:t>
            </a:r>
            <a:r>
              <a:rPr lang="en-US" altLang="zh-TW" sz="2400" dirty="0" err="1"/>
              <a:t>testscript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   		#!/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/bin/</a:t>
            </a:r>
            <a:r>
              <a:rPr lang="en-US" altLang="zh-TW" sz="2400" dirty="0">
                <a:solidFill>
                  <a:srgbClr val="0033CC"/>
                </a:solidFill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echo 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r>
              <a:rPr lang="en-US" altLang="zh-TW" sz="2400" dirty="0"/>
              <a:t>The word of the day is </a:t>
            </a:r>
            <a:r>
              <a:rPr lang="en-US" altLang="zh-TW" sz="2400" dirty="0">
                <a:solidFill>
                  <a:srgbClr val="F6368E"/>
                </a:solidFill>
              </a:rPr>
              <a:t>$1</a:t>
            </a:r>
            <a:r>
              <a:rPr lang="en-US" altLang="zh-TW" sz="2400" dirty="0"/>
              <a:t>0.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400" dirty="0"/>
              <a:t> ./</a:t>
            </a:r>
            <a:r>
              <a:rPr lang="en-US" altLang="zh-TW" sz="2400" dirty="0" err="1"/>
              <a:t>testscript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6368E"/>
                </a:solidFill>
              </a:rPr>
              <a:t>at</a:t>
            </a:r>
            <a:r>
              <a:rPr lang="en-US" altLang="zh-TW" sz="2400" dirty="0"/>
              <a:t> be cat do eat fee go hi it </a:t>
            </a:r>
            <a:r>
              <a:rPr lang="en-US" altLang="zh-TW" sz="2400" spc="-100" dirty="0"/>
              <a:t>jo</a:t>
            </a:r>
            <a:r>
              <a:rPr lang="en-US" altLang="zh-TW" sz="2400" dirty="0"/>
              <a:t>y</a:t>
            </a:r>
            <a:r>
              <a:rPr lang="en-US" altLang="zh-TW" sz="2000" dirty="0"/>
              <a:t> </a:t>
            </a:r>
            <a:r>
              <a:rPr lang="en-US" altLang="zh-TW" sz="2400" dirty="0"/>
              <a:t>kit </a:t>
            </a:r>
            <a:r>
              <a:rPr lang="en-US" altLang="zh-TW" sz="2400" spc="-70" dirty="0"/>
              <a:t>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The word of the day is </a:t>
            </a:r>
            <a:r>
              <a:rPr lang="en-US" altLang="zh-TW" sz="2400" dirty="0">
                <a:solidFill>
                  <a:srgbClr val="F6368E"/>
                </a:solidFill>
              </a:rPr>
              <a:t>at</a:t>
            </a:r>
            <a:r>
              <a:rPr lang="en-US" altLang="zh-TW" sz="2400" dirty="0"/>
              <a:t>0.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>
                <a:solidFill>
                  <a:srgbClr val="FF0000"/>
                </a:solidFill>
              </a:rPr>
              <a:t>They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also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accessed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via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err="1">
                <a:solidFill>
                  <a:srgbClr val="FF0000"/>
                </a:solidFill>
              </a:rPr>
              <a:t>Eg</a:t>
            </a:r>
            <a:r>
              <a:rPr lang="en-US" altLang="zh-TW" dirty="0">
                <a:solidFill>
                  <a:srgbClr val="FF0000"/>
                </a:solidFill>
              </a:rPr>
              <a:t>., 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[1] == $1, 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[2] == $2, etc.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sz="4800" b="1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dirty="0">
                <a:solidFill>
                  <a:srgbClr val="FF0000"/>
                </a:solidFill>
              </a:rPr>
              <a:t> command deletes $1 and then shifts $2…$n down-by-one into $1…$(n-1)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59" y="376152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9156" y="283163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2645" y="436514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66606" y="445359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08720"/>
          </a:xfrm>
        </p:spPr>
        <p:txBody>
          <a:bodyPr anchorCtr="1"/>
          <a:lstStyle/>
          <a:p>
            <a:pPr eaLnBrk="1" hangingPunct="1"/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4800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4800" dirty="0"/>
              <a:t> </a:t>
            </a:r>
            <a:r>
              <a:rPr lang="en-US" altLang="zh-TW" dirty="0"/>
              <a:t>can be used when you no longer need $1 any more. (Note: you can also  shift other arrays; </a:t>
            </a:r>
            <a:r>
              <a:rPr lang="en-US" altLang="zh-TW" dirty="0" err="1"/>
              <a:t>argv</a:t>
            </a:r>
            <a:r>
              <a:rPr lang="en-US" altLang="zh-TW" dirty="0"/>
              <a:t> is just the default.)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   %</a:t>
            </a:r>
            <a:r>
              <a:rPr lang="en-US" altLang="zh-TW" sz="2800" dirty="0">
                <a:latin typeface="High Tower Text" pitchFamily="18" charset="0"/>
              </a:rPr>
              <a:t>  cat </a:t>
            </a:r>
            <a:r>
              <a:rPr lang="en-US" altLang="zh-TW" sz="2800" dirty="0" err="1">
                <a:latin typeface="High Tower Text" pitchFamily="18" charset="0"/>
              </a:rPr>
              <a:t>demo_shift</a:t>
            </a:r>
            <a:endParaRPr lang="en-US" altLang="zh-TW" sz="2800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/>
              <a:t>   </a:t>
            </a:r>
            <a:r>
              <a:rPr lang="en-US" altLang="zh-TW" sz="2000" dirty="0"/>
              <a:t> </a:t>
            </a:r>
            <a:r>
              <a:rPr lang="en-US" altLang="zh-TW" sz="2800" dirty="0"/>
              <a:t>#</a:t>
            </a:r>
            <a:r>
              <a:rPr lang="en-US" altLang="zh-TW" sz="2800" dirty="0">
                <a:latin typeface="High Tower Text" pitchFamily="18" charset="0"/>
              </a:rPr>
              <a:t>!</a:t>
            </a:r>
            <a:r>
              <a:rPr lang="en-US" altLang="zh-TW" sz="2800" dirty="0"/>
              <a:t>/</a:t>
            </a:r>
            <a:r>
              <a:rPr lang="en-US" altLang="zh-TW" sz="2800" dirty="0">
                <a:latin typeface="High Tower Text" pitchFamily="18" charset="0"/>
              </a:rPr>
              <a:t>bin</a:t>
            </a:r>
            <a:r>
              <a:rPr lang="en-US" altLang="zh-TW" sz="2800" dirty="0"/>
              <a:t>/</a:t>
            </a:r>
            <a:r>
              <a:rPr lang="en-US" altLang="zh-TW" sz="2800" dirty="0" err="1">
                <a:latin typeface="High Tower Text" pitchFamily="18" charset="0"/>
              </a:rPr>
              <a:t>tcsh</a:t>
            </a:r>
            <a:endParaRPr lang="en-US" altLang="zh-TW" sz="2800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echo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shift; 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echo </a:t>
            </a:r>
            <a:r>
              <a:rPr lang="en-US" altLang="zh-TW" sz="26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shift; 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echo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800" dirty="0"/>
              <a:t> ./</a:t>
            </a:r>
            <a:r>
              <a:rPr lang="en-US" altLang="zh-TW" sz="2800" dirty="0" err="1">
                <a:latin typeface="High Tower Text" pitchFamily="18" charset="0"/>
              </a:rPr>
              <a:t>demo_shift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1 2 3 4 5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2 3 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3 4 5 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    ?</a:t>
            </a:r>
            <a:endParaRPr lang="en-US" altLang="zh-TW" sz="2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cs typeface="Times New Roman" pitchFamily="18" charset="0"/>
              </a:rPr>
              <a:t>    </a:t>
            </a:r>
            <a:r>
              <a:rPr lang="en-US" altLang="zh-TW" sz="2600" dirty="0">
                <a:solidFill>
                  <a:srgbClr val="A6A6A6"/>
                </a:solidFill>
                <a:cs typeface="Times New Roman" pitchFamily="18" charset="0"/>
              </a:rPr>
              <a:t>%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671" y="469172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4779916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59632" y="478017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91880" y="2386455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3061" y="239423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2026" y="231355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62472" y="6049685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1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1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dirty="0"/>
              <a:t>The syllabus has said that we will use web material, instead of a textbook.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zh-TW" dirty="0"/>
              <a:t>There is a website which almost was a textbook:	</a:t>
            </a:r>
            <a:r>
              <a:rPr lang="en-US" altLang="zh-TW" dirty="0">
                <a:hlinkClick r:id="rId2"/>
              </a:rPr>
              <a:t>http://www.grymoire.com/Unix/</a:t>
            </a:r>
            <a:endParaRPr lang="en-US" altLang="zh-TW" dirty="0"/>
          </a:p>
          <a:p>
            <a:pPr eaLnBrk="1" hangingPunct="1"/>
            <a:r>
              <a:rPr lang="en-US" altLang="zh-TW" dirty="0"/>
              <a:t>As with many topics you study in school, one semester isn’t enough to become an expert.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zh-TW" dirty="0"/>
              <a:t>So professors often skip parts </a:t>
            </a:r>
            <a:r>
              <a:rPr lang="en-US" altLang="zh-TW"/>
              <a:t>of textbooks.</a:t>
            </a:r>
            <a:endParaRPr lang="en-US" altLang="zh-TW" dirty="0"/>
          </a:p>
          <a:p>
            <a:pPr lvl="2" eaLnBrk="1" hangingPunct="1"/>
            <a:r>
              <a:rPr lang="en-US" altLang="zh-TW" dirty="0"/>
              <a:t>When reading the textbook, you can skip those parts.</a:t>
            </a:r>
          </a:p>
          <a:p>
            <a:pPr lvl="3" eaLnBrk="1" hangingPunct="1">
              <a:spcBef>
                <a:spcPts val="400"/>
              </a:spcBef>
            </a:pPr>
            <a:r>
              <a:rPr lang="en-US" altLang="zh-TW" sz="2400" dirty="0"/>
              <a:t>Or you can read them if you want to be an expert.</a:t>
            </a:r>
            <a:endParaRPr lang="en-US" altLang="zh-TW" dirty="0"/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</a:rPr>
              <a:t>Therefore, the required material is only what we cover.</a:t>
            </a:r>
          </a:p>
          <a:p>
            <a:pPr lvl="3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0000"/>
                </a:solidFill>
              </a:rPr>
              <a:t>But studying by only reading the slides has limitations.</a:t>
            </a:r>
          </a:p>
          <a:p>
            <a:pPr lvl="3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0000"/>
                </a:solidFill>
              </a:rPr>
              <a:t>Of course, you may google alternative Chinese discussions.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352800"/>
            <a:ext cx="8915400" cy="23622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 b="0">
              <a:solidFill>
                <a:srgbClr val="000000"/>
              </a:solidFill>
            </a:endParaRPr>
          </a:p>
        </p:txBody>
      </p:sp>
      <p:sp>
        <p:nvSpPr>
          <p:cNvPr id="1843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33CC"/>
                </a:solidFill>
              </a:rPr>
              <a:t>The Website “Textbook”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600" dirty="0">
                <a:hlinkClick r:id="rId2"/>
              </a:rPr>
              <a:t>http://www.grymoire.com/Unix/</a:t>
            </a:r>
            <a:endParaRPr lang="zh-TW" altLang="zh-TW" dirty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95400"/>
            <a:ext cx="8915400" cy="2057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Summary of Parameters &amp;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User created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</a:t>
            </a:r>
            <a:r>
              <a:rPr lang="en-US" altLang="zh-TW" sz="2200" b="1" dirty="0" err="1"/>
              <a:t>myvar</a:t>
            </a:r>
            <a:r>
              <a:rPr lang="en-US" altLang="zh-TW" sz="2200" dirty="0"/>
              <a:t>, </a:t>
            </a:r>
            <a:r>
              <a:rPr lang="en-US" altLang="zh-TW" sz="2200" b="1" dirty="0"/>
              <a:t>$file1</a:t>
            </a:r>
            <a:r>
              <a:rPr lang="en-US" altLang="zh-TW" sz="2200" dirty="0"/>
              <a:t>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Keyword shell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$PATH</a:t>
            </a:r>
            <a:r>
              <a:rPr lang="en-US" altLang="zh-TW" sz="2200" dirty="0"/>
              <a:t>, </a:t>
            </a:r>
            <a:r>
              <a:rPr lang="en-US" altLang="zh-TW" sz="2200" b="1" dirty="0"/>
              <a:t>$prompt</a:t>
            </a:r>
            <a:r>
              <a:rPr lang="en-US" altLang="zh-TW" sz="2200" dirty="0"/>
              <a:t>, </a:t>
            </a:r>
            <a:r>
              <a:rPr lang="en-US" altLang="zh-TW" sz="2200" b="1" dirty="0"/>
              <a:t>$HOME</a:t>
            </a:r>
            <a:r>
              <a:rPr lang="en-US" altLang="zh-TW" sz="2200" dirty="0"/>
              <a:t>, etc.</a:t>
            </a:r>
            <a:endParaRPr lang="en-US" altLang="zh-TW" sz="1800" dirty="0"/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Positional parameters: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$0</a:t>
            </a:r>
            <a:r>
              <a:rPr lang="en-US" altLang="zh-TW" sz="2200" dirty="0"/>
              <a:t>, </a:t>
            </a:r>
            <a:r>
              <a:rPr lang="en-US" altLang="zh-TW" sz="2200" b="1" dirty="0"/>
              <a:t>$1</a:t>
            </a:r>
            <a:r>
              <a:rPr lang="en-US" altLang="zh-TW" sz="2200" dirty="0"/>
              <a:t>, </a:t>
            </a:r>
            <a:r>
              <a:rPr lang="en-US" altLang="zh-TW" sz="2200" b="1" dirty="0"/>
              <a:t>$2</a:t>
            </a:r>
            <a:r>
              <a:rPr lang="en-US" altLang="zh-TW" sz="2200" dirty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Can use </a:t>
            </a:r>
            <a:r>
              <a:rPr lang="en-US" altLang="zh-TW" sz="2400" b="1" dirty="0"/>
              <a:t>shift</a:t>
            </a:r>
            <a:r>
              <a:rPr lang="en-US" altLang="zh-TW" sz="2400" dirty="0"/>
              <a:t> to move them over by 1.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Special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$*</a:t>
            </a:r>
            <a:r>
              <a:rPr lang="en-US" altLang="zh-TW" sz="2200" dirty="0"/>
              <a:t>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$#</a:t>
            </a:r>
            <a:r>
              <a:rPr lang="en-US" altLang="zh-TW" sz="2200" dirty="0"/>
              <a:t>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$#X</a:t>
            </a:r>
            <a:r>
              <a:rPr lang="en-US" altLang="zh-TW" sz="2200" dirty="0"/>
              <a:t>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$&lt;</a:t>
            </a:r>
            <a:r>
              <a:rPr lang="en-US" altLang="zh-TW" sz="2200" dirty="0"/>
              <a:t> - A word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$?</a:t>
            </a:r>
            <a:r>
              <a:rPr lang="en-US" altLang="zh-TW" sz="2200" dirty="0"/>
              <a:t>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$?X</a:t>
            </a:r>
            <a:r>
              <a:rPr lang="en-US" altLang="zh-TW" sz="2200" dirty="0"/>
              <a:t>-Test to see if variable X exists</a:t>
            </a:r>
          </a:p>
        </p:txBody>
      </p:sp>
    </p:spTree>
    <p:extLst>
      <p:ext uri="{BB962C8B-B14F-4D97-AF65-F5344CB8AC3E}">
        <p14:creationId xmlns:p14="http://schemas.microsoft.com/office/powerpoint/2010/main" val="156923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cd, ls, </a:t>
            </a:r>
            <a:r>
              <a:rPr lang="en-US" altLang="zh-TW" sz="2400" dirty="0" err="1"/>
              <a:t>mkdir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rmdir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, mv, cat, less, echo, history, etc.</a:t>
            </a:r>
          </a:p>
          <a:p>
            <a:pPr eaLnBrk="1" hangingPunct="1"/>
            <a:r>
              <a:rPr lang="en-US" altLang="zh-TW" sz="2400" dirty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cut, diff, </a:t>
            </a:r>
            <a:r>
              <a:rPr lang="en-US" altLang="zh-TW" sz="2400" dirty="0" err="1"/>
              <a:t>tr</a:t>
            </a:r>
            <a:r>
              <a:rPr lang="en-US" altLang="zh-TW" sz="2400" dirty="0"/>
              <a:t>, expr, </a:t>
            </a:r>
            <a:r>
              <a:rPr lang="en-US" altLang="zh-TW" sz="2400" dirty="0" err="1"/>
              <a:t>xargs</a:t>
            </a:r>
            <a:r>
              <a:rPr lang="en-US" altLang="zh-TW" sz="2400" dirty="0"/>
              <a:t>, etc.</a:t>
            </a:r>
          </a:p>
          <a:p>
            <a:pPr eaLnBrk="1" hangingPunct="1"/>
            <a:r>
              <a:rPr lang="en-US" altLang="zh-TW" sz="2400" dirty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/>
              <a:t>UNIX Shell Quoting Rules</a:t>
            </a:r>
          </a:p>
          <a:p>
            <a:pPr eaLnBrk="1" hangingPunct="1"/>
            <a:r>
              <a:rPr lang="en-US" altLang="zh-TW" sz="2400" dirty="0"/>
              <a:t>Regular Expression Patterns (grep)</a:t>
            </a:r>
          </a:p>
          <a:p>
            <a:pPr eaLnBrk="1" hangingPunct="1"/>
            <a:r>
              <a:rPr lang="en-US" altLang="zh-TW" sz="2400" dirty="0"/>
              <a:t>Extended Regular Expression Patterns (</a:t>
            </a:r>
            <a:r>
              <a:rPr lang="en-US" altLang="zh-TW" sz="2400" dirty="0" err="1"/>
              <a:t>egrep</a:t>
            </a:r>
            <a:r>
              <a:rPr lang="en-US" altLang="zh-TW" sz="2400" dirty="0"/>
              <a:t>)</a:t>
            </a:r>
          </a:p>
          <a:p>
            <a:pPr eaLnBrk="1" hangingPunct="1"/>
            <a:r>
              <a:rPr lang="en-US" altLang="zh-TW" sz="2400" dirty="0"/>
              <a:t>C Shell Programming</a:t>
            </a:r>
          </a:p>
          <a:p>
            <a:pPr eaLnBrk="1" hangingPunct="1"/>
            <a:r>
              <a:rPr lang="en-US" altLang="zh-TW" sz="2400" dirty="0"/>
              <a:t>The sed Command</a:t>
            </a:r>
          </a:p>
          <a:p>
            <a:pPr eaLnBrk="1" hangingPunct="1"/>
            <a:r>
              <a:rPr lang="en-US" altLang="zh-TW" sz="2400" dirty="0"/>
              <a:t>The awk Command</a:t>
            </a:r>
          </a:p>
          <a:p>
            <a:pPr eaLnBrk="1" hangingPunct="1"/>
            <a:r>
              <a:rPr lang="en-US" altLang="zh-TW" sz="2400" dirty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>
                <a:solidFill>
                  <a:schemeClr val="bg2"/>
                </a:solidFill>
              </a:rPr>
              <a:t>Makefiles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en-US" altLang="zh-TW" sz="2400" dirty="0" err="1">
                <a:solidFill>
                  <a:schemeClr val="bg2"/>
                </a:solidFill>
              </a:rPr>
              <a:t>lex</a:t>
            </a:r>
            <a:r>
              <a:rPr lang="en-US" altLang="zh-TW" sz="2400" dirty="0">
                <a:solidFill>
                  <a:schemeClr val="bg2"/>
                </a:solidFill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</a:rPr>
              <a:t>yacc</a:t>
            </a:r>
            <a:r>
              <a:rPr lang="en-US" altLang="zh-TW" sz="2400" dirty="0">
                <a:solidFill>
                  <a:schemeClr val="bg2"/>
                </a:solidFill>
              </a:rPr>
              <a:t> grammars, the bash shell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</a:p>
        </p:txBody>
      </p:sp>
    </p:spTree>
    <p:extLst>
      <p:ext uri="{BB962C8B-B14F-4D97-AF65-F5344CB8AC3E}">
        <p14:creationId xmlns:p14="http://schemas.microsoft.com/office/powerpoint/2010/main" val="138261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cd, ls, </a:t>
            </a:r>
            <a:r>
              <a:rPr lang="en-US" altLang="zh-TW" sz="2400" dirty="0" err="1">
                <a:solidFill>
                  <a:srgbClr val="FF0000"/>
                </a:solidFill>
              </a:rPr>
              <a:t>mkdir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rmdir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cp</a:t>
            </a:r>
            <a:r>
              <a:rPr lang="en-US" altLang="zh-TW" sz="2400" dirty="0">
                <a:solidFill>
                  <a:srgbClr val="FF0000"/>
                </a:solidFill>
              </a:rPr>
              <a:t>, mv, cat, less, echo, history, etc.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cut, diff, </a:t>
            </a:r>
            <a:r>
              <a:rPr lang="en-US" altLang="zh-TW" sz="2400" dirty="0" err="1">
                <a:solidFill>
                  <a:srgbClr val="FF0000"/>
                </a:solidFill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</a:rPr>
              <a:t>, expr, </a:t>
            </a:r>
            <a:r>
              <a:rPr lang="en-US" altLang="zh-TW" sz="2400" dirty="0" err="1">
                <a:solidFill>
                  <a:srgbClr val="FF0000"/>
                </a:solidFill>
              </a:rPr>
              <a:t>xargs</a:t>
            </a:r>
            <a:r>
              <a:rPr lang="en-US" altLang="zh-TW" sz="2400" dirty="0">
                <a:solidFill>
                  <a:srgbClr val="FF0000"/>
                </a:solidFill>
              </a:rPr>
              <a:t>, etc.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Redirection and Pipes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UNIX Shell Wildcard Patterns</a:t>
            </a:r>
          </a:p>
          <a:p>
            <a:pPr eaLnBrk="1" hangingPunct="1"/>
            <a:r>
              <a:rPr lang="en-US" altLang="zh-TW" sz="2400" dirty="0"/>
              <a:t>UNIX Shell Quoting Rules</a:t>
            </a:r>
          </a:p>
          <a:p>
            <a:pPr eaLnBrk="1" hangingPunct="1"/>
            <a:r>
              <a:rPr lang="en-US" altLang="zh-TW" sz="2400" dirty="0"/>
              <a:t>Regular Expression Patterns (grep)</a:t>
            </a:r>
          </a:p>
          <a:p>
            <a:pPr eaLnBrk="1" hangingPunct="1"/>
            <a:r>
              <a:rPr lang="en-US" altLang="zh-TW" sz="2400" dirty="0"/>
              <a:t>Extended Regular Expression Patterns (</a:t>
            </a:r>
            <a:r>
              <a:rPr lang="en-US" altLang="zh-TW" sz="2400" dirty="0" err="1"/>
              <a:t>egrep</a:t>
            </a:r>
            <a:r>
              <a:rPr lang="en-US" altLang="zh-TW" sz="2400" dirty="0"/>
              <a:t>)</a:t>
            </a:r>
          </a:p>
          <a:p>
            <a:pPr eaLnBrk="1" hangingPunct="1"/>
            <a:r>
              <a:rPr lang="en-US" altLang="zh-TW" sz="2400" dirty="0"/>
              <a:t>C Shell Programming</a:t>
            </a:r>
          </a:p>
          <a:p>
            <a:pPr eaLnBrk="1" hangingPunct="1"/>
            <a:r>
              <a:rPr lang="en-US" altLang="zh-TW" sz="2400" dirty="0"/>
              <a:t>The sed Command</a:t>
            </a:r>
          </a:p>
          <a:p>
            <a:pPr eaLnBrk="1" hangingPunct="1"/>
            <a:r>
              <a:rPr lang="en-US" altLang="zh-TW" sz="2400" dirty="0"/>
              <a:t>The awk Command</a:t>
            </a:r>
          </a:p>
          <a:p>
            <a:pPr eaLnBrk="1" hangingPunct="1"/>
            <a:r>
              <a:rPr lang="en-US" altLang="zh-TW" sz="2400" dirty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>
                <a:solidFill>
                  <a:schemeClr val="bg2"/>
                </a:solidFill>
              </a:rPr>
              <a:t>Makefiles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en-US" altLang="zh-TW" sz="2400" dirty="0" err="1">
                <a:solidFill>
                  <a:schemeClr val="bg2"/>
                </a:solidFill>
              </a:rPr>
              <a:t>lex</a:t>
            </a:r>
            <a:r>
              <a:rPr lang="en-US" altLang="zh-TW" sz="2400" dirty="0">
                <a:solidFill>
                  <a:schemeClr val="bg2"/>
                </a:solidFill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</a:rPr>
              <a:t>yacc</a:t>
            </a:r>
            <a:r>
              <a:rPr lang="en-US" altLang="zh-TW" sz="2400" dirty="0">
                <a:solidFill>
                  <a:schemeClr val="bg2"/>
                </a:solidFill>
              </a:rPr>
              <a:t> grammars, the bash shell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7772400" y="764704"/>
            <a:ext cx="1371600" cy="2375654"/>
            <a:chOff x="7772400" y="3118105"/>
            <a:chExt cx="1371600" cy="237540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7772400" y="3118105"/>
              <a:ext cx="1371600" cy="1143000"/>
            </a:xfrm>
            <a:prstGeom prst="wedgeRectCallout">
              <a:avLst>
                <a:gd name="adj1" fmla="val -315834"/>
                <a:gd name="adj2" fmla="val -247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72746"/>
            </a:xfrm>
            <a:prstGeom prst="wedgeRectCallout">
              <a:avLst>
                <a:gd name="adj1" fmla="val -235005"/>
                <a:gd name="adj2" fmla="val -287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95400"/>
            </a:xfrm>
            <a:prstGeom prst="wedgeRectCallout">
              <a:avLst>
                <a:gd name="adj1" fmla="val -327420"/>
                <a:gd name="adj2" fmla="val 5798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772400" y="4198113"/>
              <a:ext cx="1371600" cy="1295400"/>
            </a:xfrm>
            <a:prstGeom prst="wedgeRectCallout">
              <a:avLst>
                <a:gd name="adj1" fmla="val -261157"/>
                <a:gd name="adj2" fmla="val 4777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369311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itchFamily="34" charset="0"/>
                </a:rPr>
                <a:t>We’ve done these four!</a:t>
              </a:r>
            </a:p>
          </p:txBody>
        </p:sp>
      </p:grpSp>
      <p:sp>
        <p:nvSpPr>
          <p:cNvPr id="2" name="Trapezoid 1"/>
          <p:cNvSpPr/>
          <p:nvPr/>
        </p:nvSpPr>
        <p:spPr bwMode="auto">
          <a:xfrm rot="16200000">
            <a:off x="7474100" y="14471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Trapezoid 11"/>
          <p:cNvSpPr/>
          <p:nvPr/>
        </p:nvSpPr>
        <p:spPr bwMode="auto">
          <a:xfrm rot="16200000">
            <a:off x="7461400" y="19932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90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cd, ls, </a:t>
            </a:r>
            <a:r>
              <a:rPr lang="en-US" altLang="zh-TW" sz="2400" dirty="0" err="1"/>
              <a:t>mkdir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rmdir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, mv, cat, less, echo, history, etc.</a:t>
            </a:r>
          </a:p>
          <a:p>
            <a:pPr eaLnBrk="1" hangingPunct="1"/>
            <a:r>
              <a:rPr lang="en-US" altLang="zh-TW" sz="2400" dirty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cut, diff, </a:t>
            </a:r>
            <a:r>
              <a:rPr lang="en-US" altLang="zh-TW" sz="2400" dirty="0" err="1"/>
              <a:t>tr</a:t>
            </a:r>
            <a:r>
              <a:rPr lang="en-US" altLang="zh-TW" sz="2400" dirty="0"/>
              <a:t>, expr, </a:t>
            </a:r>
            <a:r>
              <a:rPr lang="en-US" altLang="zh-TW" sz="2400" dirty="0" err="1"/>
              <a:t>xargs</a:t>
            </a:r>
            <a:r>
              <a:rPr lang="en-US" altLang="zh-TW" sz="2400" dirty="0"/>
              <a:t>, etc.</a:t>
            </a:r>
          </a:p>
          <a:p>
            <a:pPr eaLnBrk="1" hangingPunct="1"/>
            <a:r>
              <a:rPr lang="en-US" altLang="zh-TW" sz="2400" dirty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UNIX Shell Quoting Rules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Regular Expression Patterns (grep)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Extended Regular Expression Patterns (</a:t>
            </a:r>
            <a:r>
              <a:rPr lang="en-US" altLang="zh-TW" sz="2400" dirty="0" err="1">
                <a:solidFill>
                  <a:srgbClr val="FF0000"/>
                </a:solidFill>
              </a:rPr>
              <a:t>egrep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C Shell Programming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The sed Command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The awk Command</a:t>
            </a:r>
          </a:p>
          <a:p>
            <a:pPr eaLnBrk="1" hangingPunct="1"/>
            <a:r>
              <a:rPr lang="en-US" altLang="zh-TW" sz="2400" dirty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>
                <a:solidFill>
                  <a:schemeClr val="bg2"/>
                </a:solidFill>
              </a:rPr>
              <a:t>Makefiles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en-US" altLang="zh-TW" sz="2400" dirty="0" err="1">
                <a:solidFill>
                  <a:schemeClr val="bg2"/>
                </a:solidFill>
              </a:rPr>
              <a:t>lex</a:t>
            </a:r>
            <a:r>
              <a:rPr lang="en-US" altLang="zh-TW" sz="2400" dirty="0">
                <a:solidFill>
                  <a:schemeClr val="bg2"/>
                </a:solidFill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</a:rPr>
              <a:t>yacc</a:t>
            </a:r>
            <a:r>
              <a:rPr lang="en-US" altLang="zh-TW" sz="2400" dirty="0">
                <a:solidFill>
                  <a:schemeClr val="bg2"/>
                </a:solidFill>
              </a:rPr>
              <a:t> grammars, the bash shell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7772400" y="3432522"/>
            <a:ext cx="1371600" cy="2444750"/>
            <a:chOff x="7772400" y="3118104"/>
            <a:chExt cx="1371600" cy="244449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772400" y="3118104"/>
              <a:ext cx="1371600" cy="1143000"/>
            </a:xfrm>
            <a:prstGeom prst="wedgeRectCallout">
              <a:avLst>
                <a:gd name="adj1" fmla="val -293544"/>
                <a:gd name="adj2" fmla="val -3976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7772400" y="3429000"/>
              <a:ext cx="1371600" cy="1204784"/>
            </a:xfrm>
            <a:prstGeom prst="wedgeRectCallout">
              <a:avLst>
                <a:gd name="adj1" fmla="val -199502"/>
                <a:gd name="adj2" fmla="val -270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772400" y="3756454"/>
              <a:ext cx="1371600" cy="1272746"/>
            </a:xfrm>
            <a:prstGeom prst="wedgeRectCallout">
              <a:avLst>
                <a:gd name="adj1" fmla="val -90157"/>
                <a:gd name="adj2" fmla="val -215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7772400" y="4100384"/>
              <a:ext cx="1371600" cy="1233616"/>
            </a:xfrm>
            <a:prstGeom prst="wedgeRectCallout">
              <a:avLst>
                <a:gd name="adj1" fmla="val -337831"/>
                <a:gd name="adj2" fmla="val -96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772400" y="3886200"/>
              <a:ext cx="1371600" cy="1295400"/>
            </a:xfrm>
            <a:prstGeom prst="wedgeRectCallout">
              <a:avLst>
                <a:gd name="adj1" fmla="val -359608"/>
                <a:gd name="adj2" fmla="val 3524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772400" y="4267200"/>
              <a:ext cx="1371600" cy="1295400"/>
            </a:xfrm>
            <a:prstGeom prst="wedgeRectCallout">
              <a:avLst>
                <a:gd name="adj1" fmla="val -354895"/>
                <a:gd name="adj2" fmla="val 3928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7370" y="3671054"/>
            <a:ext cx="703220" cy="1608517"/>
            <a:chOff x="7088785" y="764704"/>
            <a:chExt cx="703220" cy="1608517"/>
          </a:xfrm>
        </p:grpSpPr>
        <p:sp>
          <p:nvSpPr>
            <p:cNvPr id="21" name="Isosceles Triangle 20"/>
            <p:cNvSpPr/>
            <p:nvPr/>
          </p:nvSpPr>
          <p:spPr bwMode="auto">
            <a:xfrm rot="16200000">
              <a:off x="7274862" y="1864792"/>
              <a:ext cx="322352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16200000">
              <a:off x="7323031" y="534821"/>
              <a:ext cx="234740" cy="694505"/>
            </a:xfrm>
            <a:prstGeom prst="triangle">
              <a:avLst>
                <a:gd name="adj" fmla="val 42825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16200000">
              <a:off x="7390843" y="1294832"/>
              <a:ext cx="320040" cy="482284"/>
            </a:xfrm>
            <a:prstGeom prst="triangle">
              <a:avLst>
                <a:gd name="adj" fmla="val 57918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792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39918</TotalTime>
  <Words>10263</Words>
  <Application>Microsoft Office PowerPoint</Application>
  <PresentationFormat>On-screen Show (4:3)</PresentationFormat>
  <Paragraphs>1254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85" baseType="lpstr">
      <vt:lpstr>ＭＳ Ｐゴシック</vt:lpstr>
      <vt:lpstr>新細明體</vt:lpstr>
      <vt:lpstr>Agency FB</vt:lpstr>
      <vt:lpstr>Arial</vt:lpstr>
      <vt:lpstr>Arial Narrow</vt:lpstr>
      <vt:lpstr>Arial Unicode MS</vt:lpstr>
      <vt:lpstr>Bahnschrift SemiBold</vt:lpstr>
      <vt:lpstr>Bahnschrift SemiBold SemiConden</vt:lpstr>
      <vt:lpstr>Bookman Old Style</vt:lpstr>
      <vt:lpstr>Calibri</vt:lpstr>
      <vt:lpstr>Century</vt:lpstr>
      <vt:lpstr>Colonna MT</vt:lpstr>
      <vt:lpstr>Engravers MT</vt:lpstr>
      <vt:lpstr>Gadugi</vt:lpstr>
      <vt:lpstr>Garamond</vt:lpstr>
      <vt:lpstr>Gill Sans MT</vt:lpstr>
      <vt:lpstr>High Tower Text</vt:lpstr>
      <vt:lpstr>Lucida Console</vt:lpstr>
      <vt:lpstr>Lucida Grande</vt:lpstr>
      <vt:lpstr>Symbol</vt:lpstr>
      <vt:lpstr>Times New Roman</vt:lpstr>
      <vt:lpstr>Wingdings</vt:lpstr>
      <vt:lpstr>Default Design</vt:lpstr>
      <vt:lpstr>1_Default Design</vt:lpstr>
      <vt:lpstr>2_Default Design</vt:lpstr>
      <vt:lpstr>Family relationships among shells</vt:lpstr>
      <vt:lpstr>PowerPoint Presentation</vt:lpstr>
      <vt:lpstr>PowerPoint Presentation</vt:lpstr>
      <vt:lpstr>Invoking a Shell Script </vt:lpstr>
      <vt:lpstr>PowerPoint Presentation</vt:lpstr>
      <vt:lpstr>The Website “Textbook” http://www.grymoire.com/Unix/</vt:lpstr>
      <vt:lpstr>Course Outline</vt:lpstr>
      <vt:lpstr>Course Outline</vt:lpstr>
      <vt:lpstr>Course Outline</vt:lpstr>
      <vt:lpstr>PowerPoint Presentation</vt:lpstr>
      <vt:lpstr>Reading Variables (C-shell syntax)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Variables (C-shell syntax)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make it more general?</vt:lpstr>
      <vt:lpstr>Old version:</vt:lpstr>
      <vt:lpstr>A more-flexible version:</vt:lpstr>
      <vt:lpstr>A more-flexible version:</vt:lpstr>
      <vt:lpstr>PowerPoint Presentation</vt:lpstr>
      <vt:lpstr>The argv Variable</vt:lpstr>
      <vt:lpstr>PowerPoint Presentation</vt:lpstr>
      <vt:lpstr>The argv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 and Variables (C-shell)</vt:lpstr>
      <vt:lpstr>Parameters and Variables (C-shell)</vt:lpstr>
      <vt:lpstr>PowerPoint Presentation</vt:lpstr>
      <vt:lpstr>PowerPoint Presentation</vt:lpstr>
      <vt:lpstr>Parameters and Variables (C-shell)</vt:lpstr>
      <vt:lpstr>Parameters and Variables (C-shell)</vt:lpstr>
      <vt:lpstr>The $&lt; Special Variable</vt:lpstr>
      <vt:lpstr>Parameters and Variables (C-shell)</vt:lpstr>
      <vt:lpstr>Positional Parameters</vt:lpstr>
      <vt:lpstr>Positional Parameters</vt:lpstr>
      <vt:lpstr>shift</vt:lpstr>
      <vt:lpstr>Summary of Parameters &amp;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466</cp:revision>
  <cp:lastPrinted>2005-05-27T21:26:31Z</cp:lastPrinted>
  <dcterms:created xsi:type="dcterms:W3CDTF">2005-05-23T21:56:35Z</dcterms:created>
  <dcterms:modified xsi:type="dcterms:W3CDTF">2023-03-12T16:34:50Z</dcterms:modified>
</cp:coreProperties>
</file>