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  <p:sldMasterId id="2147483674" r:id="rId2"/>
    <p:sldMasterId id="2147483686" r:id="rId3"/>
    <p:sldMasterId id="2147483698" r:id="rId4"/>
    <p:sldMasterId id="2147483710" r:id="rId5"/>
  </p:sldMasterIdLst>
  <p:notesMasterIdLst>
    <p:notesMasterId r:id="rId251"/>
  </p:notesMasterIdLst>
  <p:handoutMasterIdLst>
    <p:handoutMasterId r:id="rId252"/>
  </p:handoutMasterIdLst>
  <p:sldIdLst>
    <p:sldId id="1278" r:id="rId6"/>
    <p:sldId id="1347" r:id="rId7"/>
    <p:sldId id="1348" r:id="rId8"/>
    <p:sldId id="1349" r:id="rId9"/>
    <p:sldId id="1350" r:id="rId10"/>
    <p:sldId id="1351" r:id="rId11"/>
    <p:sldId id="1352" r:id="rId12"/>
    <p:sldId id="1354" r:id="rId13"/>
    <p:sldId id="1356" r:id="rId14"/>
    <p:sldId id="1358" r:id="rId15"/>
    <p:sldId id="1357" r:id="rId16"/>
    <p:sldId id="1359" r:id="rId17"/>
    <p:sldId id="1361" r:id="rId18"/>
    <p:sldId id="1368" r:id="rId19"/>
    <p:sldId id="1372" r:id="rId20"/>
    <p:sldId id="1378" r:id="rId21"/>
    <p:sldId id="1301" r:id="rId22"/>
    <p:sldId id="1302" r:id="rId23"/>
    <p:sldId id="1303" r:id="rId24"/>
    <p:sldId id="1304" r:id="rId25"/>
    <p:sldId id="1305" r:id="rId26"/>
    <p:sldId id="1306" r:id="rId27"/>
    <p:sldId id="1307" r:id="rId28"/>
    <p:sldId id="1308" r:id="rId29"/>
    <p:sldId id="1309" r:id="rId30"/>
    <p:sldId id="1310" r:id="rId31"/>
    <p:sldId id="1311" r:id="rId32"/>
    <p:sldId id="1312" r:id="rId33"/>
    <p:sldId id="1313" r:id="rId34"/>
    <p:sldId id="1314" r:id="rId35"/>
    <p:sldId id="1315" r:id="rId36"/>
    <p:sldId id="1316" r:id="rId37"/>
    <p:sldId id="1317" r:id="rId38"/>
    <p:sldId id="1318" r:id="rId39"/>
    <p:sldId id="1319" r:id="rId40"/>
    <p:sldId id="1320" r:id="rId41"/>
    <p:sldId id="1321" r:id="rId42"/>
    <p:sldId id="1338" r:id="rId43"/>
    <p:sldId id="1339" r:id="rId44"/>
    <p:sldId id="1340" r:id="rId45"/>
    <p:sldId id="1341" r:id="rId46"/>
    <p:sldId id="1342" r:id="rId47"/>
    <p:sldId id="1343" r:id="rId48"/>
    <p:sldId id="1344" r:id="rId49"/>
    <p:sldId id="1345" r:id="rId50"/>
    <p:sldId id="1346" r:id="rId51"/>
    <p:sldId id="1379" r:id="rId52"/>
    <p:sldId id="1380" r:id="rId53"/>
    <p:sldId id="1381" r:id="rId54"/>
    <p:sldId id="1382" r:id="rId55"/>
    <p:sldId id="1383" r:id="rId56"/>
    <p:sldId id="1384" r:id="rId57"/>
    <p:sldId id="1385" r:id="rId58"/>
    <p:sldId id="1386" r:id="rId59"/>
    <p:sldId id="1387" r:id="rId60"/>
    <p:sldId id="1388" r:id="rId61"/>
    <p:sldId id="1389" r:id="rId62"/>
    <p:sldId id="1390" r:id="rId63"/>
    <p:sldId id="1391" r:id="rId64"/>
    <p:sldId id="1392" r:id="rId65"/>
    <p:sldId id="1393" r:id="rId66"/>
    <p:sldId id="1394" r:id="rId67"/>
    <p:sldId id="1395" r:id="rId68"/>
    <p:sldId id="1396" r:id="rId69"/>
    <p:sldId id="1397" r:id="rId70"/>
    <p:sldId id="1398" r:id="rId71"/>
    <p:sldId id="1399" r:id="rId72"/>
    <p:sldId id="1400" r:id="rId73"/>
    <p:sldId id="1401" r:id="rId74"/>
    <p:sldId id="1402" r:id="rId75"/>
    <p:sldId id="1403" r:id="rId76"/>
    <p:sldId id="1404" r:id="rId77"/>
    <p:sldId id="1405" r:id="rId78"/>
    <p:sldId id="1406" r:id="rId79"/>
    <p:sldId id="1407" r:id="rId80"/>
    <p:sldId id="1408" r:id="rId81"/>
    <p:sldId id="1409" r:id="rId82"/>
    <p:sldId id="1410" r:id="rId83"/>
    <p:sldId id="1411" r:id="rId84"/>
    <p:sldId id="1412" r:id="rId85"/>
    <p:sldId id="1413" r:id="rId86"/>
    <p:sldId id="1414" r:id="rId87"/>
    <p:sldId id="1415" r:id="rId88"/>
    <p:sldId id="1416" r:id="rId89"/>
    <p:sldId id="1417" r:id="rId90"/>
    <p:sldId id="1418" r:id="rId91"/>
    <p:sldId id="1419" r:id="rId92"/>
    <p:sldId id="1420" r:id="rId93"/>
    <p:sldId id="1421" r:id="rId94"/>
    <p:sldId id="1422" r:id="rId95"/>
    <p:sldId id="1423" r:id="rId96"/>
    <p:sldId id="1424" r:id="rId97"/>
    <p:sldId id="1425" r:id="rId98"/>
    <p:sldId id="1426" r:id="rId99"/>
    <p:sldId id="1427" r:id="rId100"/>
    <p:sldId id="1428" r:id="rId101"/>
    <p:sldId id="1429" r:id="rId102"/>
    <p:sldId id="1430" r:id="rId103"/>
    <p:sldId id="1431" r:id="rId104"/>
    <p:sldId id="1432" r:id="rId105"/>
    <p:sldId id="1433" r:id="rId106"/>
    <p:sldId id="1434" r:id="rId107"/>
    <p:sldId id="1435" r:id="rId108"/>
    <p:sldId id="1436" r:id="rId109"/>
    <p:sldId id="1437" r:id="rId110"/>
    <p:sldId id="1438" r:id="rId111"/>
    <p:sldId id="1439" r:id="rId112"/>
    <p:sldId id="1440" r:id="rId113"/>
    <p:sldId id="1441" r:id="rId114"/>
    <p:sldId id="1442" r:id="rId115"/>
    <p:sldId id="1443" r:id="rId116"/>
    <p:sldId id="1444" r:id="rId117"/>
    <p:sldId id="1445" r:id="rId118"/>
    <p:sldId id="1446" r:id="rId119"/>
    <p:sldId id="1447" r:id="rId120"/>
    <p:sldId id="1448" r:id="rId121"/>
    <p:sldId id="1449" r:id="rId122"/>
    <p:sldId id="1450" r:id="rId123"/>
    <p:sldId id="1451" r:id="rId124"/>
    <p:sldId id="1452" r:id="rId125"/>
    <p:sldId id="1453" r:id="rId126"/>
    <p:sldId id="1454" r:id="rId127"/>
    <p:sldId id="1455" r:id="rId128"/>
    <p:sldId id="1456" r:id="rId129"/>
    <p:sldId id="1457" r:id="rId130"/>
    <p:sldId id="1458" r:id="rId131"/>
    <p:sldId id="1459" r:id="rId132"/>
    <p:sldId id="1460" r:id="rId133"/>
    <p:sldId id="1461" r:id="rId134"/>
    <p:sldId id="1462" r:id="rId135"/>
    <p:sldId id="1463" r:id="rId136"/>
    <p:sldId id="1464" r:id="rId137"/>
    <p:sldId id="1465" r:id="rId138"/>
    <p:sldId id="1466" r:id="rId139"/>
    <p:sldId id="1467" r:id="rId140"/>
    <p:sldId id="1468" r:id="rId141"/>
    <p:sldId id="1469" r:id="rId142"/>
    <p:sldId id="1470" r:id="rId143"/>
    <p:sldId id="1471" r:id="rId144"/>
    <p:sldId id="1472" r:id="rId145"/>
    <p:sldId id="1473" r:id="rId146"/>
    <p:sldId id="1474" r:id="rId147"/>
    <p:sldId id="1475" r:id="rId148"/>
    <p:sldId id="1476" r:id="rId149"/>
    <p:sldId id="1477" r:id="rId150"/>
    <p:sldId id="1478" r:id="rId151"/>
    <p:sldId id="1479" r:id="rId152"/>
    <p:sldId id="1480" r:id="rId153"/>
    <p:sldId id="1481" r:id="rId154"/>
    <p:sldId id="1482" r:id="rId155"/>
    <p:sldId id="1483" r:id="rId156"/>
    <p:sldId id="1484" r:id="rId157"/>
    <p:sldId id="1485" r:id="rId158"/>
    <p:sldId id="1486" r:id="rId159"/>
    <p:sldId id="1487" r:id="rId160"/>
    <p:sldId id="1488" r:id="rId161"/>
    <p:sldId id="1489" r:id="rId162"/>
    <p:sldId id="1490" r:id="rId163"/>
    <p:sldId id="1491" r:id="rId164"/>
    <p:sldId id="1492" r:id="rId165"/>
    <p:sldId id="1493" r:id="rId166"/>
    <p:sldId id="1494" r:id="rId167"/>
    <p:sldId id="1495" r:id="rId168"/>
    <p:sldId id="1496" r:id="rId169"/>
    <p:sldId id="1497" r:id="rId170"/>
    <p:sldId id="1498" r:id="rId171"/>
    <p:sldId id="1499" r:id="rId172"/>
    <p:sldId id="1500" r:id="rId173"/>
    <p:sldId id="1501" r:id="rId174"/>
    <p:sldId id="1502" r:id="rId175"/>
    <p:sldId id="1503" r:id="rId176"/>
    <p:sldId id="1504" r:id="rId177"/>
    <p:sldId id="1505" r:id="rId178"/>
    <p:sldId id="1506" r:id="rId179"/>
    <p:sldId id="1507" r:id="rId180"/>
    <p:sldId id="1508" r:id="rId181"/>
    <p:sldId id="1509" r:id="rId182"/>
    <p:sldId id="1510" r:id="rId183"/>
    <p:sldId id="1511" r:id="rId184"/>
    <p:sldId id="1512" r:id="rId185"/>
    <p:sldId id="1513" r:id="rId186"/>
    <p:sldId id="1988" r:id="rId187"/>
    <p:sldId id="1989" r:id="rId188"/>
    <p:sldId id="1990" r:id="rId189"/>
    <p:sldId id="1991" r:id="rId190"/>
    <p:sldId id="1992" r:id="rId191"/>
    <p:sldId id="1993" r:id="rId192"/>
    <p:sldId id="1994" r:id="rId193"/>
    <p:sldId id="1995" r:id="rId194"/>
    <p:sldId id="1996" r:id="rId195"/>
    <p:sldId id="1997" r:id="rId196"/>
    <p:sldId id="1998" r:id="rId197"/>
    <p:sldId id="1999" r:id="rId198"/>
    <p:sldId id="2000" r:id="rId199"/>
    <p:sldId id="2001" r:id="rId200"/>
    <p:sldId id="2002" r:id="rId201"/>
    <p:sldId id="2003" r:id="rId202"/>
    <p:sldId id="2004" r:id="rId203"/>
    <p:sldId id="2005" r:id="rId204"/>
    <p:sldId id="2006" r:id="rId205"/>
    <p:sldId id="2007" r:id="rId206"/>
    <p:sldId id="2008" r:id="rId207"/>
    <p:sldId id="2009" r:id="rId208"/>
    <p:sldId id="2010" r:id="rId209"/>
    <p:sldId id="2011" r:id="rId210"/>
    <p:sldId id="2054" r:id="rId211"/>
    <p:sldId id="2062" r:id="rId212"/>
    <p:sldId id="2063" r:id="rId213"/>
    <p:sldId id="2087" r:id="rId214"/>
    <p:sldId id="2069" r:id="rId215"/>
    <p:sldId id="2070" r:id="rId216"/>
    <p:sldId id="2071" r:id="rId217"/>
    <p:sldId id="2068" r:id="rId218"/>
    <p:sldId id="2072" r:id="rId219"/>
    <p:sldId id="2073" r:id="rId220"/>
    <p:sldId id="2074" r:id="rId221"/>
    <p:sldId id="2075" r:id="rId222"/>
    <p:sldId id="2077" r:id="rId223"/>
    <p:sldId id="2076" r:id="rId224"/>
    <p:sldId id="2078" r:id="rId225"/>
    <p:sldId id="2079" r:id="rId226"/>
    <p:sldId id="2081" r:id="rId227"/>
    <p:sldId id="2083" r:id="rId228"/>
    <p:sldId id="2085" r:id="rId229"/>
    <p:sldId id="2086" r:id="rId230"/>
    <p:sldId id="2084" r:id="rId231"/>
    <p:sldId id="1532" r:id="rId232"/>
    <p:sldId id="1533" r:id="rId233"/>
    <p:sldId id="1531" r:id="rId234"/>
    <p:sldId id="1515" r:id="rId235"/>
    <p:sldId id="1516" r:id="rId236"/>
    <p:sldId id="1517" r:id="rId237"/>
    <p:sldId id="1518" r:id="rId238"/>
    <p:sldId id="1519" r:id="rId239"/>
    <p:sldId id="1520" r:id="rId240"/>
    <p:sldId id="1521" r:id="rId241"/>
    <p:sldId id="1522" r:id="rId242"/>
    <p:sldId id="1523" r:id="rId243"/>
    <p:sldId id="1524" r:id="rId244"/>
    <p:sldId id="1525" r:id="rId245"/>
    <p:sldId id="1526" r:id="rId246"/>
    <p:sldId id="1527" r:id="rId247"/>
    <p:sldId id="1528" r:id="rId248"/>
    <p:sldId id="1529" r:id="rId249"/>
    <p:sldId id="1530" r:id="rId2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BFBFBF"/>
    <a:srgbClr val="FF0000"/>
    <a:srgbClr val="F6368E"/>
    <a:srgbClr val="00B0F0"/>
    <a:srgbClr val="3860D7"/>
    <a:srgbClr val="00CC00"/>
    <a:srgbClr val="FF9900"/>
    <a:srgbClr val="C0C0C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7" autoAdjust="0"/>
    <p:restoredTop sz="64286" autoAdjust="0"/>
  </p:normalViewPr>
  <p:slideViewPr>
    <p:cSldViewPr>
      <p:cViewPr varScale="1">
        <p:scale>
          <a:sx n="15" d="100"/>
          <a:sy n="15" d="100"/>
        </p:scale>
        <p:origin x="2396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63" Type="http://schemas.openxmlformats.org/officeDocument/2006/relationships/slide" Target="slides/slide58.xml"/><Relationship Id="rId84" Type="http://schemas.openxmlformats.org/officeDocument/2006/relationships/slide" Target="slides/slide79.xml"/><Relationship Id="rId138" Type="http://schemas.openxmlformats.org/officeDocument/2006/relationships/slide" Target="slides/slide133.xml"/><Relationship Id="rId159" Type="http://schemas.openxmlformats.org/officeDocument/2006/relationships/slide" Target="slides/slide154.xml"/><Relationship Id="rId170" Type="http://schemas.openxmlformats.org/officeDocument/2006/relationships/slide" Target="slides/slide165.xml"/><Relationship Id="rId191" Type="http://schemas.openxmlformats.org/officeDocument/2006/relationships/slide" Target="slides/slide186.xml"/><Relationship Id="rId205" Type="http://schemas.openxmlformats.org/officeDocument/2006/relationships/slide" Target="slides/slide200.xml"/><Relationship Id="rId226" Type="http://schemas.openxmlformats.org/officeDocument/2006/relationships/slide" Target="slides/slide221.xml"/><Relationship Id="rId247" Type="http://schemas.openxmlformats.org/officeDocument/2006/relationships/slide" Target="slides/slide242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53" Type="http://schemas.openxmlformats.org/officeDocument/2006/relationships/slide" Target="slides/slide48.xml"/><Relationship Id="rId74" Type="http://schemas.openxmlformats.org/officeDocument/2006/relationships/slide" Target="slides/slide69.xml"/><Relationship Id="rId128" Type="http://schemas.openxmlformats.org/officeDocument/2006/relationships/slide" Target="slides/slide123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81" Type="http://schemas.openxmlformats.org/officeDocument/2006/relationships/slide" Target="slides/slide176.xml"/><Relationship Id="rId216" Type="http://schemas.openxmlformats.org/officeDocument/2006/relationships/slide" Target="slides/slide211.xml"/><Relationship Id="rId237" Type="http://schemas.openxmlformats.org/officeDocument/2006/relationships/slide" Target="slides/slide232.xml"/><Relationship Id="rId22" Type="http://schemas.openxmlformats.org/officeDocument/2006/relationships/slide" Target="slides/slide17.xml"/><Relationship Id="rId43" Type="http://schemas.openxmlformats.org/officeDocument/2006/relationships/slide" Target="slides/slide38.xml"/><Relationship Id="rId64" Type="http://schemas.openxmlformats.org/officeDocument/2006/relationships/slide" Target="slides/slide59.xml"/><Relationship Id="rId118" Type="http://schemas.openxmlformats.org/officeDocument/2006/relationships/slide" Target="slides/slide113.xml"/><Relationship Id="rId139" Type="http://schemas.openxmlformats.org/officeDocument/2006/relationships/slide" Target="slides/slide134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71" Type="http://schemas.openxmlformats.org/officeDocument/2006/relationships/slide" Target="slides/slide166.xml"/><Relationship Id="rId192" Type="http://schemas.openxmlformats.org/officeDocument/2006/relationships/slide" Target="slides/slide187.xml"/><Relationship Id="rId206" Type="http://schemas.openxmlformats.org/officeDocument/2006/relationships/slide" Target="slides/slide201.xml"/><Relationship Id="rId227" Type="http://schemas.openxmlformats.org/officeDocument/2006/relationships/slide" Target="slides/slide222.xml"/><Relationship Id="rId248" Type="http://schemas.openxmlformats.org/officeDocument/2006/relationships/slide" Target="slides/slide243.xml"/><Relationship Id="rId12" Type="http://schemas.openxmlformats.org/officeDocument/2006/relationships/slide" Target="slides/slide7.xml"/><Relationship Id="rId33" Type="http://schemas.openxmlformats.org/officeDocument/2006/relationships/slide" Target="slides/slide28.xml"/><Relationship Id="rId108" Type="http://schemas.openxmlformats.org/officeDocument/2006/relationships/slide" Target="slides/slide103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5" Type="http://schemas.openxmlformats.org/officeDocument/2006/relationships/slide" Target="slides/slide70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61" Type="http://schemas.openxmlformats.org/officeDocument/2006/relationships/slide" Target="slides/slide156.xml"/><Relationship Id="rId182" Type="http://schemas.openxmlformats.org/officeDocument/2006/relationships/slide" Target="slides/slide177.xml"/><Relationship Id="rId217" Type="http://schemas.openxmlformats.org/officeDocument/2006/relationships/slide" Target="slides/slide212.xml"/><Relationship Id="rId6" Type="http://schemas.openxmlformats.org/officeDocument/2006/relationships/slide" Target="slides/slide1.xml"/><Relationship Id="rId238" Type="http://schemas.openxmlformats.org/officeDocument/2006/relationships/slide" Target="slides/slide233.xml"/><Relationship Id="rId23" Type="http://schemas.openxmlformats.org/officeDocument/2006/relationships/slide" Target="slides/slide18.xml"/><Relationship Id="rId119" Type="http://schemas.openxmlformats.org/officeDocument/2006/relationships/slide" Target="slides/slide114.xml"/><Relationship Id="rId44" Type="http://schemas.openxmlformats.org/officeDocument/2006/relationships/slide" Target="slides/slide39.xml"/><Relationship Id="rId65" Type="http://schemas.openxmlformats.org/officeDocument/2006/relationships/slide" Target="slides/slide60.xml"/><Relationship Id="rId86" Type="http://schemas.openxmlformats.org/officeDocument/2006/relationships/slide" Target="slides/slide81.xml"/><Relationship Id="rId130" Type="http://schemas.openxmlformats.org/officeDocument/2006/relationships/slide" Target="slides/slide125.xml"/><Relationship Id="rId151" Type="http://schemas.openxmlformats.org/officeDocument/2006/relationships/slide" Target="slides/slide146.xml"/><Relationship Id="rId172" Type="http://schemas.openxmlformats.org/officeDocument/2006/relationships/slide" Target="slides/slide167.xml"/><Relationship Id="rId193" Type="http://schemas.openxmlformats.org/officeDocument/2006/relationships/slide" Target="slides/slide188.xml"/><Relationship Id="rId207" Type="http://schemas.openxmlformats.org/officeDocument/2006/relationships/slide" Target="slides/slide202.xml"/><Relationship Id="rId228" Type="http://schemas.openxmlformats.org/officeDocument/2006/relationships/slide" Target="slides/slide223.xml"/><Relationship Id="rId249" Type="http://schemas.openxmlformats.org/officeDocument/2006/relationships/slide" Target="slides/slide244.xml"/><Relationship Id="rId13" Type="http://schemas.openxmlformats.org/officeDocument/2006/relationships/slide" Target="slides/slide8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20" Type="http://schemas.openxmlformats.org/officeDocument/2006/relationships/slide" Target="slides/slide115.xml"/><Relationship Id="rId141" Type="http://schemas.openxmlformats.org/officeDocument/2006/relationships/slide" Target="slides/slide136.xml"/><Relationship Id="rId7" Type="http://schemas.openxmlformats.org/officeDocument/2006/relationships/slide" Target="slides/slide2.xml"/><Relationship Id="rId162" Type="http://schemas.openxmlformats.org/officeDocument/2006/relationships/slide" Target="slides/slide157.xml"/><Relationship Id="rId183" Type="http://schemas.openxmlformats.org/officeDocument/2006/relationships/slide" Target="slides/slide178.xml"/><Relationship Id="rId218" Type="http://schemas.openxmlformats.org/officeDocument/2006/relationships/slide" Target="slides/slide213.xml"/><Relationship Id="rId239" Type="http://schemas.openxmlformats.org/officeDocument/2006/relationships/slide" Target="slides/slide234.xml"/><Relationship Id="rId250" Type="http://schemas.openxmlformats.org/officeDocument/2006/relationships/slide" Target="slides/slide245.xml"/><Relationship Id="rId24" Type="http://schemas.openxmlformats.org/officeDocument/2006/relationships/slide" Target="slides/slide19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31" Type="http://schemas.openxmlformats.org/officeDocument/2006/relationships/slide" Target="slides/slide126.xml"/><Relationship Id="rId152" Type="http://schemas.openxmlformats.org/officeDocument/2006/relationships/slide" Target="slides/slide147.xml"/><Relationship Id="rId173" Type="http://schemas.openxmlformats.org/officeDocument/2006/relationships/slide" Target="slides/slide168.xml"/><Relationship Id="rId194" Type="http://schemas.openxmlformats.org/officeDocument/2006/relationships/slide" Target="slides/slide189.xml"/><Relationship Id="rId208" Type="http://schemas.openxmlformats.org/officeDocument/2006/relationships/slide" Target="slides/slide203.xml"/><Relationship Id="rId229" Type="http://schemas.openxmlformats.org/officeDocument/2006/relationships/slide" Target="slides/slide224.xml"/><Relationship Id="rId240" Type="http://schemas.openxmlformats.org/officeDocument/2006/relationships/slide" Target="slides/slide235.xml"/><Relationship Id="rId14" Type="http://schemas.openxmlformats.org/officeDocument/2006/relationships/slide" Target="slides/slide9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8" Type="http://schemas.openxmlformats.org/officeDocument/2006/relationships/slide" Target="slides/slide3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slide" Target="slides/slide158.xml"/><Relationship Id="rId184" Type="http://schemas.openxmlformats.org/officeDocument/2006/relationships/slide" Target="slides/slide179.xml"/><Relationship Id="rId219" Type="http://schemas.openxmlformats.org/officeDocument/2006/relationships/slide" Target="slides/slide214.xml"/><Relationship Id="rId230" Type="http://schemas.openxmlformats.org/officeDocument/2006/relationships/slide" Target="slides/slide225.xml"/><Relationship Id="rId251" Type="http://schemas.openxmlformats.org/officeDocument/2006/relationships/notesMaster" Target="notesMasters/notesMaster1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Relationship Id="rId174" Type="http://schemas.openxmlformats.org/officeDocument/2006/relationships/slide" Target="slides/slide169.xml"/><Relationship Id="rId195" Type="http://schemas.openxmlformats.org/officeDocument/2006/relationships/slide" Target="slides/slide190.xml"/><Relationship Id="rId209" Type="http://schemas.openxmlformats.org/officeDocument/2006/relationships/slide" Target="slides/slide204.xml"/><Relationship Id="rId220" Type="http://schemas.openxmlformats.org/officeDocument/2006/relationships/slide" Target="slides/slide215.xml"/><Relationship Id="rId241" Type="http://schemas.openxmlformats.org/officeDocument/2006/relationships/slide" Target="slides/slide236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78" Type="http://schemas.openxmlformats.org/officeDocument/2006/relationships/slide" Target="slides/slide73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43" Type="http://schemas.openxmlformats.org/officeDocument/2006/relationships/slide" Target="slides/slide138.xml"/><Relationship Id="rId164" Type="http://schemas.openxmlformats.org/officeDocument/2006/relationships/slide" Target="slides/slide159.xml"/><Relationship Id="rId185" Type="http://schemas.openxmlformats.org/officeDocument/2006/relationships/slide" Target="slides/slide180.xml"/><Relationship Id="rId9" Type="http://schemas.openxmlformats.org/officeDocument/2006/relationships/slide" Target="slides/slide4.xml"/><Relationship Id="rId210" Type="http://schemas.openxmlformats.org/officeDocument/2006/relationships/slide" Target="slides/slide205.xml"/><Relationship Id="rId26" Type="http://schemas.openxmlformats.org/officeDocument/2006/relationships/slide" Target="slides/slide21.xml"/><Relationship Id="rId231" Type="http://schemas.openxmlformats.org/officeDocument/2006/relationships/slide" Target="slides/slide226.xml"/><Relationship Id="rId252" Type="http://schemas.openxmlformats.org/officeDocument/2006/relationships/handoutMaster" Target="handoutMasters/handoutMaster1.xml"/><Relationship Id="rId47" Type="http://schemas.openxmlformats.org/officeDocument/2006/relationships/slide" Target="slides/slide42.xml"/><Relationship Id="rId68" Type="http://schemas.openxmlformats.org/officeDocument/2006/relationships/slide" Target="slides/slide63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54" Type="http://schemas.openxmlformats.org/officeDocument/2006/relationships/slide" Target="slides/slide149.xml"/><Relationship Id="rId175" Type="http://schemas.openxmlformats.org/officeDocument/2006/relationships/slide" Target="slides/slide170.xml"/><Relationship Id="rId196" Type="http://schemas.openxmlformats.org/officeDocument/2006/relationships/slide" Target="slides/slide191.xml"/><Relationship Id="rId200" Type="http://schemas.openxmlformats.org/officeDocument/2006/relationships/slide" Target="slides/slide195.xml"/><Relationship Id="rId16" Type="http://schemas.openxmlformats.org/officeDocument/2006/relationships/slide" Target="slides/slide11.xml"/><Relationship Id="rId221" Type="http://schemas.openxmlformats.org/officeDocument/2006/relationships/slide" Target="slides/slide216.xml"/><Relationship Id="rId242" Type="http://schemas.openxmlformats.org/officeDocument/2006/relationships/slide" Target="slides/slide237.xml"/><Relationship Id="rId37" Type="http://schemas.openxmlformats.org/officeDocument/2006/relationships/slide" Target="slides/slide32.xml"/><Relationship Id="rId58" Type="http://schemas.openxmlformats.org/officeDocument/2006/relationships/slide" Target="slides/slide53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44" Type="http://schemas.openxmlformats.org/officeDocument/2006/relationships/slide" Target="slides/slide139.xml"/><Relationship Id="rId90" Type="http://schemas.openxmlformats.org/officeDocument/2006/relationships/slide" Target="slides/slide85.xml"/><Relationship Id="rId165" Type="http://schemas.openxmlformats.org/officeDocument/2006/relationships/slide" Target="slides/slide160.xml"/><Relationship Id="rId186" Type="http://schemas.openxmlformats.org/officeDocument/2006/relationships/slide" Target="slides/slide181.xml"/><Relationship Id="rId211" Type="http://schemas.openxmlformats.org/officeDocument/2006/relationships/slide" Target="slides/slide206.xml"/><Relationship Id="rId232" Type="http://schemas.openxmlformats.org/officeDocument/2006/relationships/slide" Target="slides/slide227.xml"/><Relationship Id="rId253" Type="http://schemas.openxmlformats.org/officeDocument/2006/relationships/presProps" Target="presProps.xml"/><Relationship Id="rId27" Type="http://schemas.openxmlformats.org/officeDocument/2006/relationships/slide" Target="slides/slide22.xml"/><Relationship Id="rId48" Type="http://schemas.openxmlformats.org/officeDocument/2006/relationships/slide" Target="slides/slide43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34" Type="http://schemas.openxmlformats.org/officeDocument/2006/relationships/slide" Target="slides/slide129.xml"/><Relationship Id="rId80" Type="http://schemas.openxmlformats.org/officeDocument/2006/relationships/slide" Target="slides/slide75.xml"/><Relationship Id="rId155" Type="http://schemas.openxmlformats.org/officeDocument/2006/relationships/slide" Target="slides/slide150.xml"/><Relationship Id="rId176" Type="http://schemas.openxmlformats.org/officeDocument/2006/relationships/slide" Target="slides/slide171.xml"/><Relationship Id="rId197" Type="http://schemas.openxmlformats.org/officeDocument/2006/relationships/slide" Target="slides/slide192.xml"/><Relationship Id="rId201" Type="http://schemas.openxmlformats.org/officeDocument/2006/relationships/slide" Target="slides/slide196.xml"/><Relationship Id="rId222" Type="http://schemas.openxmlformats.org/officeDocument/2006/relationships/slide" Target="slides/slide217.xml"/><Relationship Id="rId243" Type="http://schemas.openxmlformats.org/officeDocument/2006/relationships/slide" Target="slides/slide238.xml"/><Relationship Id="rId17" Type="http://schemas.openxmlformats.org/officeDocument/2006/relationships/slide" Target="slides/slide12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24" Type="http://schemas.openxmlformats.org/officeDocument/2006/relationships/slide" Target="slides/slide119.xml"/><Relationship Id="rId70" Type="http://schemas.openxmlformats.org/officeDocument/2006/relationships/slide" Target="slides/slide65.xml"/><Relationship Id="rId91" Type="http://schemas.openxmlformats.org/officeDocument/2006/relationships/slide" Target="slides/slide86.xml"/><Relationship Id="rId145" Type="http://schemas.openxmlformats.org/officeDocument/2006/relationships/slide" Target="slides/slide140.xml"/><Relationship Id="rId166" Type="http://schemas.openxmlformats.org/officeDocument/2006/relationships/slide" Target="slides/slide161.xml"/><Relationship Id="rId187" Type="http://schemas.openxmlformats.org/officeDocument/2006/relationships/slide" Target="slides/slide18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07.xml"/><Relationship Id="rId233" Type="http://schemas.openxmlformats.org/officeDocument/2006/relationships/slide" Target="slides/slide228.xml"/><Relationship Id="rId254" Type="http://schemas.openxmlformats.org/officeDocument/2006/relationships/viewProps" Target="viewProps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60" Type="http://schemas.openxmlformats.org/officeDocument/2006/relationships/slide" Target="slides/slide55.xml"/><Relationship Id="rId81" Type="http://schemas.openxmlformats.org/officeDocument/2006/relationships/slide" Target="slides/slide76.xml"/><Relationship Id="rId135" Type="http://schemas.openxmlformats.org/officeDocument/2006/relationships/slide" Target="slides/slide130.xml"/><Relationship Id="rId156" Type="http://schemas.openxmlformats.org/officeDocument/2006/relationships/slide" Target="slides/slide151.xml"/><Relationship Id="rId177" Type="http://schemas.openxmlformats.org/officeDocument/2006/relationships/slide" Target="slides/slide172.xml"/><Relationship Id="rId198" Type="http://schemas.openxmlformats.org/officeDocument/2006/relationships/slide" Target="slides/slide193.xml"/><Relationship Id="rId202" Type="http://schemas.openxmlformats.org/officeDocument/2006/relationships/slide" Target="slides/slide197.xml"/><Relationship Id="rId223" Type="http://schemas.openxmlformats.org/officeDocument/2006/relationships/slide" Target="slides/slide218.xml"/><Relationship Id="rId244" Type="http://schemas.openxmlformats.org/officeDocument/2006/relationships/slide" Target="slides/slide239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50" Type="http://schemas.openxmlformats.org/officeDocument/2006/relationships/slide" Target="slides/slide45.xml"/><Relationship Id="rId104" Type="http://schemas.openxmlformats.org/officeDocument/2006/relationships/slide" Target="slides/slide99.xml"/><Relationship Id="rId125" Type="http://schemas.openxmlformats.org/officeDocument/2006/relationships/slide" Target="slides/slide120.xml"/><Relationship Id="rId146" Type="http://schemas.openxmlformats.org/officeDocument/2006/relationships/slide" Target="slides/slide141.xml"/><Relationship Id="rId167" Type="http://schemas.openxmlformats.org/officeDocument/2006/relationships/slide" Target="slides/slide162.xml"/><Relationship Id="rId188" Type="http://schemas.openxmlformats.org/officeDocument/2006/relationships/slide" Target="slides/slide183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13" Type="http://schemas.openxmlformats.org/officeDocument/2006/relationships/slide" Target="slides/slide208.xml"/><Relationship Id="rId234" Type="http://schemas.openxmlformats.org/officeDocument/2006/relationships/slide" Target="slides/slide22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55" Type="http://schemas.openxmlformats.org/officeDocument/2006/relationships/theme" Target="theme/theme1.xml"/><Relationship Id="rId40" Type="http://schemas.openxmlformats.org/officeDocument/2006/relationships/slide" Target="slides/slide35.xml"/><Relationship Id="rId115" Type="http://schemas.openxmlformats.org/officeDocument/2006/relationships/slide" Target="slides/slide110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178" Type="http://schemas.openxmlformats.org/officeDocument/2006/relationships/slide" Target="slides/slide173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9" Type="http://schemas.openxmlformats.org/officeDocument/2006/relationships/slide" Target="slides/slide194.xml"/><Relationship Id="rId203" Type="http://schemas.openxmlformats.org/officeDocument/2006/relationships/slide" Target="slides/slide198.xml"/><Relationship Id="rId19" Type="http://schemas.openxmlformats.org/officeDocument/2006/relationships/slide" Target="slides/slide14.xml"/><Relationship Id="rId224" Type="http://schemas.openxmlformats.org/officeDocument/2006/relationships/slide" Target="slides/slide219.xml"/><Relationship Id="rId245" Type="http://schemas.openxmlformats.org/officeDocument/2006/relationships/slide" Target="slides/slide240.xml"/><Relationship Id="rId30" Type="http://schemas.openxmlformats.org/officeDocument/2006/relationships/slide" Target="slides/slide2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168" Type="http://schemas.openxmlformats.org/officeDocument/2006/relationships/slide" Target="slides/slide16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189" Type="http://schemas.openxmlformats.org/officeDocument/2006/relationships/slide" Target="slides/slide184.xml"/><Relationship Id="rId3" Type="http://schemas.openxmlformats.org/officeDocument/2006/relationships/slideMaster" Target="slideMasters/slideMaster3.xml"/><Relationship Id="rId214" Type="http://schemas.openxmlformats.org/officeDocument/2006/relationships/slide" Target="slides/slide209.xml"/><Relationship Id="rId235" Type="http://schemas.openxmlformats.org/officeDocument/2006/relationships/slide" Target="slides/slide230.xml"/><Relationship Id="rId256" Type="http://schemas.openxmlformats.org/officeDocument/2006/relationships/tableStyles" Target="tableStyles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179" Type="http://schemas.openxmlformats.org/officeDocument/2006/relationships/slide" Target="slides/slide174.xml"/><Relationship Id="rId190" Type="http://schemas.openxmlformats.org/officeDocument/2006/relationships/slide" Target="slides/slide185.xml"/><Relationship Id="rId204" Type="http://schemas.openxmlformats.org/officeDocument/2006/relationships/slide" Target="slides/slide199.xml"/><Relationship Id="rId225" Type="http://schemas.openxmlformats.org/officeDocument/2006/relationships/slide" Target="slides/slide220.xml"/><Relationship Id="rId246" Type="http://schemas.openxmlformats.org/officeDocument/2006/relationships/slide" Target="slides/slide241.xml"/><Relationship Id="rId106" Type="http://schemas.openxmlformats.org/officeDocument/2006/relationships/slide" Target="slides/slide101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94" Type="http://schemas.openxmlformats.org/officeDocument/2006/relationships/slide" Target="slides/slide89.xml"/><Relationship Id="rId148" Type="http://schemas.openxmlformats.org/officeDocument/2006/relationships/slide" Target="slides/slide143.xml"/><Relationship Id="rId169" Type="http://schemas.openxmlformats.org/officeDocument/2006/relationships/slide" Target="slides/slide164.xml"/><Relationship Id="rId4" Type="http://schemas.openxmlformats.org/officeDocument/2006/relationships/slideMaster" Target="slideMasters/slideMaster4.xml"/><Relationship Id="rId180" Type="http://schemas.openxmlformats.org/officeDocument/2006/relationships/slide" Target="slides/slide175.xml"/><Relationship Id="rId215" Type="http://schemas.openxmlformats.org/officeDocument/2006/relationships/slide" Target="slides/slide210.xml"/><Relationship Id="rId236" Type="http://schemas.openxmlformats.org/officeDocument/2006/relationships/slide" Target="slides/slide2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Arial" pitchFamily="34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Arial" pitchFamily="34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Arial" pitchFamily="34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Arial" pitchFamily="34" charset="0"/>
                <a:ea typeface="ＭＳ Ｐゴシック" pitchFamily="34" charset="-128"/>
              </a:defRPr>
            </a:lvl1pPr>
          </a:lstStyle>
          <a:p>
            <a:fld id="{2CD7F02F-35C9-4088-A731-37195AC5F08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1798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Arial" pitchFamily="34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Arial" pitchFamily="34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Arial" pitchFamily="34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Arial" pitchFamily="34" charset="0"/>
                <a:ea typeface="ＭＳ Ｐゴシック" pitchFamily="34" charset="-128"/>
              </a:defRPr>
            </a:lvl1pPr>
          </a:lstStyle>
          <a:p>
            <a:fld id="{A3D7432B-88AE-47ED-BA25-276AAD21C07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334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9984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由上述結果我們發現</a:t>
            </a:r>
            <a:r>
              <a:rPr lang="en-US" altLang="zh-TW" sz="1200" dirty="0" err="1"/>
              <a:t>xargs</a:t>
            </a:r>
            <a:r>
              <a:rPr lang="zh-TW" altLang="en-US" sz="1200" dirty="0"/>
              <a:t>這個指令，在他傳送參數到下一個指令前，不允許</a:t>
            </a:r>
            <a:r>
              <a:rPr lang="en-US" altLang="zh-TW" sz="1200" dirty="0"/>
              <a:t>wildcard substitution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098543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A0BF803-0B22-4EBC-93A6-899F405A066F}" type="slidenum">
              <a:rPr kumimoji="0" lang="en-US" altLang="en-US" sz="1200" b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pPr algn="r"/>
              <a:t>235</a:t>
            </a:fld>
            <a:endParaRPr kumimoji="0" lang="en-US" altLang="en-US" sz="1200" b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34214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3896995" y="8704897"/>
            <a:ext cx="2980055" cy="45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50" tIns="45825" rIns="91650" bIns="45825" anchor="b"/>
          <a:lstStyle/>
          <a:p>
            <a:pPr algn="r"/>
            <a:fld id="{AA809ABA-CD30-44AE-B821-81ACEC71ABEA}" type="slidenum">
              <a:rPr kumimoji="0" lang="en-US" altLang="en-US" sz="1200" b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pPr algn="r"/>
              <a:t>236</a:t>
            </a:fld>
            <a:endParaRPr kumimoji="0" lang="en-US" altLang="en-US" sz="1200" b="0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86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``</a:t>
            </a:r>
            <a:r>
              <a:rPr lang="zh-TW" altLang="en-US" sz="1200" dirty="0"/>
              <a:t>指令清楚地展現了在傳遞參數到外面的</a:t>
            </a:r>
            <a:r>
              <a:rPr lang="en-US" altLang="zh-TW" sz="1200" dirty="0"/>
              <a:t>echo</a:t>
            </a:r>
            <a:r>
              <a:rPr lang="zh-TW" altLang="en-US" sz="1200" dirty="0"/>
              <a:t>前 使用</a:t>
            </a:r>
            <a:r>
              <a:rPr lang="en-US" altLang="zh-TW" sz="1200" dirty="0"/>
              <a:t>shell substitution </a:t>
            </a:r>
            <a:r>
              <a:rPr lang="zh-TW" altLang="en-US" sz="1200" dirty="0"/>
              <a:t>的功能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4606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grep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：使用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regular-expression</a:t>
            </a:r>
            <a:r>
              <a:rPr lang="zh-TW" altLang="en-US" dirty="0">
                <a:solidFill>
                  <a:srgbClr val="000000"/>
                </a:solidFill>
                <a:latin typeface="Times New Roman" pitchFamily="18" charset="0"/>
              </a:rPr>
              <a:t>模式的尋找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fgrep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：尋找特定的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strings</a:t>
            </a:r>
          </a:p>
          <a:p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egrep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：為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extended regular expressions</a:t>
            </a:r>
            <a:r>
              <a:rPr lang="zh-TW" altLang="en-US" dirty="0">
                <a:solidFill>
                  <a:srgbClr val="000000"/>
                </a:solidFill>
                <a:latin typeface="Times New Roman" pitchFamily="18" charset="0"/>
              </a:rPr>
              <a:t>模式的系統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4633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</a:t>
            </a:r>
            <a:r>
              <a:rPr lang="en-US" altLang="zh-TW" dirty="0" err="1"/>
              <a:t>i</a:t>
            </a:r>
            <a:r>
              <a:rPr lang="en-US" altLang="zh-TW" dirty="0"/>
              <a:t>:</a:t>
            </a:r>
            <a:r>
              <a:rPr lang="zh-TW" altLang="en-US" dirty="0"/>
              <a:t>不區分大小寫</a:t>
            </a:r>
            <a:endParaRPr lang="en-US" altLang="zh-TW" dirty="0"/>
          </a:p>
          <a:p>
            <a:r>
              <a:rPr lang="en-US" altLang="zh-TW" dirty="0"/>
              <a:t>-n:</a:t>
            </a:r>
            <a:r>
              <a:rPr lang="zh-TW" altLang="en-US" dirty="0"/>
              <a:t>顯示行數</a:t>
            </a:r>
            <a:endParaRPr lang="en-US" altLang="zh-TW" dirty="0"/>
          </a:p>
          <a:p>
            <a:r>
              <a:rPr lang="en-US" altLang="zh-TW" dirty="0"/>
              <a:t>-v</a:t>
            </a:r>
            <a:r>
              <a:rPr lang="en-US" altLang="zh-TW" dirty="0">
                <a:sym typeface="Wingdings" panose="05000000000000000000" pitchFamily="2" charset="2"/>
              </a:rPr>
              <a:t>:</a:t>
            </a:r>
            <a:r>
              <a:rPr lang="zh-TW" altLang="en-US" dirty="0"/>
              <a:t>印出沒</a:t>
            </a:r>
            <a:r>
              <a:rPr lang="en-US" altLang="zh-TW" dirty="0"/>
              <a:t>match</a:t>
            </a:r>
            <a:r>
              <a:rPr lang="zh-TW" altLang="en-US" dirty="0"/>
              <a:t>到的</a:t>
            </a:r>
            <a:endParaRPr lang="en-US" altLang="zh-TW" dirty="0"/>
          </a:p>
          <a:p>
            <a:r>
              <a:rPr lang="en-US" altLang="zh-TW" dirty="0"/>
              <a:t>-w:</a:t>
            </a:r>
            <a:r>
              <a:rPr lang="zh-TW" altLang="en-US" dirty="0"/>
              <a:t>要求要整個字都有</a:t>
            </a:r>
            <a:r>
              <a:rPr lang="en-US" altLang="zh-TW" dirty="0"/>
              <a:t>match</a:t>
            </a:r>
            <a:r>
              <a:rPr lang="zh-TW" altLang="en-US" dirty="0"/>
              <a:t>到</a:t>
            </a:r>
            <a:endParaRPr lang="en-US" altLang="zh-TW" dirty="0"/>
          </a:p>
          <a:p>
            <a:r>
              <a:rPr lang="en-US" altLang="zh-TW" dirty="0"/>
              <a:t>-o:</a:t>
            </a:r>
            <a:r>
              <a:rPr lang="zh-TW" altLang="en-US" dirty="0"/>
              <a:t>只顯示</a:t>
            </a:r>
            <a:r>
              <a:rPr lang="en-US" altLang="zh-TW" dirty="0"/>
              <a:t>match</a:t>
            </a:r>
            <a:r>
              <a:rPr lang="zh-TW" altLang="en-US" dirty="0"/>
              <a:t>到的部分而非整行</a:t>
            </a:r>
            <a:endParaRPr lang="en-US" altLang="zh-TW" dirty="0"/>
          </a:p>
          <a:p>
            <a:r>
              <a:rPr lang="en-US" altLang="zh-TW" dirty="0"/>
              <a:t>-e:</a:t>
            </a:r>
            <a:r>
              <a:rPr lang="zh-TW" altLang="en-US" dirty="0"/>
              <a:t>用在需要</a:t>
            </a:r>
            <a:r>
              <a:rPr lang="en-US" altLang="zh-TW" dirty="0"/>
              <a:t>match</a:t>
            </a:r>
            <a:r>
              <a:rPr lang="zh-TW" altLang="en-US" dirty="0"/>
              <a:t>多種條件時</a:t>
            </a:r>
            <a:endParaRPr lang="en-US" altLang="zh-TW" dirty="0"/>
          </a:p>
          <a:p>
            <a:r>
              <a:rPr lang="en-US" altLang="zh-TW" dirty="0"/>
              <a:t>-A:</a:t>
            </a:r>
            <a:r>
              <a:rPr lang="zh-TW" altLang="en-US" dirty="0"/>
              <a:t>設定要印出</a:t>
            </a:r>
            <a:r>
              <a:rPr lang="en-US" altLang="zh-TW" dirty="0"/>
              <a:t>match</a:t>
            </a:r>
            <a:r>
              <a:rPr lang="zh-TW" altLang="en-US" dirty="0"/>
              <a:t>後幾行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-B:</a:t>
            </a:r>
            <a:r>
              <a:rPr lang="zh-TW" altLang="en-US" dirty="0"/>
              <a:t>設定要印出</a:t>
            </a:r>
            <a:r>
              <a:rPr lang="en-US" altLang="zh-TW" dirty="0"/>
              <a:t>match</a:t>
            </a:r>
            <a:r>
              <a:rPr lang="zh-TW" altLang="en-US" dirty="0"/>
              <a:t>前幾行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-C:</a:t>
            </a:r>
            <a:r>
              <a:rPr lang="zh-TW" altLang="en-US" dirty="0"/>
              <a:t>設定要印出</a:t>
            </a:r>
            <a:r>
              <a:rPr lang="en-US" altLang="zh-TW" dirty="0"/>
              <a:t>match</a:t>
            </a:r>
            <a:r>
              <a:rPr lang="zh-TW" altLang="en-US" dirty="0"/>
              <a:t>前後幾行</a:t>
            </a:r>
            <a:endParaRPr lang="en-US" altLang="zh-TW" dirty="0"/>
          </a:p>
          <a:p>
            <a:r>
              <a:rPr lang="en-US" altLang="zh-TW" dirty="0"/>
              <a:t>--color:</a:t>
            </a:r>
            <a:r>
              <a:rPr lang="zh-TW" altLang="en-US" dirty="0"/>
              <a:t>將</a:t>
            </a:r>
            <a:r>
              <a:rPr lang="en-US" altLang="zh-TW" dirty="0"/>
              <a:t>match</a:t>
            </a:r>
            <a:r>
              <a:rPr lang="zh-TW" altLang="en-US" dirty="0"/>
              <a:t>到的字上色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53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300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\  \\n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將空格取代成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newline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55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2290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將</a:t>
            </a:r>
            <a:r>
              <a:rPr lang="en-US" altLang="zh-TW" dirty="0" err="1"/>
              <a:t>th</a:t>
            </a:r>
            <a:r>
              <a:rPr lang="zh-TW" altLang="en-US" dirty="0"/>
              <a:t>用顏色標註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56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9220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印出</a:t>
            </a:r>
            <a:r>
              <a:rPr lang="en-US" altLang="zh-TW" dirty="0"/>
              <a:t>match</a:t>
            </a:r>
            <a:r>
              <a:rPr lang="zh-TW" altLang="en-US" dirty="0"/>
              <a:t>到的以及其後一行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58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6542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</a:t>
            </a:r>
            <a:r>
              <a:rPr lang="en-US" altLang="zh-TW" dirty="0" err="1"/>
              <a:t>i</a:t>
            </a:r>
            <a:r>
              <a:rPr lang="en-US" altLang="zh-TW" dirty="0"/>
              <a:t>:</a:t>
            </a:r>
            <a:r>
              <a:rPr lang="zh-TW" altLang="en-US" dirty="0"/>
              <a:t>忽略大小寫的差異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59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2576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因為有</a:t>
            </a:r>
            <a:r>
              <a:rPr lang="en-US" altLang="zh-TW" dirty="0"/>
              <a:t>-w:</a:t>
            </a:r>
            <a:r>
              <a:rPr lang="zh-TW" altLang="en-US" dirty="0"/>
              <a:t>該字要完全符合</a:t>
            </a:r>
            <a:r>
              <a:rPr lang="en-US" altLang="zh-TW" dirty="0" err="1"/>
              <a:t>th</a:t>
            </a:r>
            <a:r>
              <a:rPr lang="zh-TW" altLang="en-US" dirty="0"/>
              <a:t>才會</a:t>
            </a:r>
            <a:r>
              <a:rPr lang="en-US" altLang="zh-TW" dirty="0"/>
              <a:t>match</a:t>
            </a:r>
          </a:p>
          <a:p>
            <a:r>
              <a:rPr lang="zh-TW" altLang="en-US" dirty="0"/>
              <a:t>結果</a:t>
            </a:r>
            <a:r>
              <a:rPr lang="en-US" altLang="zh-TW" dirty="0"/>
              <a:t>:</a:t>
            </a:r>
            <a:r>
              <a:rPr lang="zh-TW" altLang="en-US" dirty="0"/>
              <a:t>沒有任何</a:t>
            </a:r>
            <a:r>
              <a:rPr lang="en-US" altLang="zh-TW" dirty="0"/>
              <a:t>match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60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67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顯示行數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62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3558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如果要知道你的</a:t>
            </a:r>
            <a:r>
              <a:rPr lang="en-US" altLang="zh-TW" dirty="0"/>
              <a:t>command</a:t>
            </a:r>
            <a:r>
              <a:rPr lang="zh-TW" altLang="en-US" dirty="0"/>
              <a:t>是否正確地使用了</a:t>
            </a:r>
            <a:r>
              <a:rPr lang="en-US" altLang="zh-TW" dirty="0"/>
              <a:t>quoting,</a:t>
            </a:r>
            <a:r>
              <a:rPr lang="zh-TW" altLang="en-US" dirty="0"/>
              <a:t>則在開頭加上</a:t>
            </a:r>
            <a:r>
              <a:rPr lang="en-US" altLang="zh-TW" dirty="0"/>
              <a:t>echo</a:t>
            </a:r>
            <a:r>
              <a:rPr lang="zh-TW" altLang="en-US" dirty="0"/>
              <a:t>即可檢視，在下頁的投影片將提及另外一種方法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8076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-o:</a:t>
            </a:r>
            <a:r>
              <a:rPr lang="zh-TW" altLang="en-US" dirty="0"/>
              <a:t>只顯示</a:t>
            </a:r>
            <a:r>
              <a:rPr lang="en-US" altLang="zh-TW" dirty="0"/>
              <a:t>match</a:t>
            </a:r>
            <a:r>
              <a:rPr lang="zh-TW" altLang="en-US" dirty="0"/>
              <a:t>到的部分而非整行</a:t>
            </a:r>
            <a:endParaRPr lang="en-US" altLang="zh-TW" dirty="0"/>
          </a:p>
          <a:p>
            <a:r>
              <a:rPr lang="en-US" altLang="zh-TW" dirty="0"/>
              <a:t>-n:</a:t>
            </a:r>
            <a:r>
              <a:rPr lang="zh-TW" altLang="en-US" dirty="0"/>
              <a:t>顯示行數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64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3090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-o:</a:t>
            </a:r>
            <a:r>
              <a:rPr lang="zh-TW" altLang="en-US" dirty="0"/>
              <a:t>只顯示</a:t>
            </a:r>
            <a:r>
              <a:rPr lang="en-US" altLang="zh-TW" dirty="0"/>
              <a:t>match</a:t>
            </a:r>
            <a:r>
              <a:rPr lang="zh-TW" altLang="en-US" dirty="0"/>
              <a:t>到的部分而非整行</a:t>
            </a:r>
            <a:endParaRPr lang="en-US" altLang="zh-TW" dirty="0"/>
          </a:p>
          <a:p>
            <a:r>
              <a:rPr lang="en-US" altLang="zh-TW" dirty="0"/>
              <a:t>-n:</a:t>
            </a:r>
            <a:r>
              <a:rPr lang="zh-TW" altLang="en-US" dirty="0"/>
              <a:t>顯示行數</a:t>
            </a:r>
          </a:p>
          <a:p>
            <a:r>
              <a:rPr lang="en-US" altLang="zh-TW" dirty="0"/>
              <a:t>-e </a:t>
            </a:r>
            <a:r>
              <a:rPr lang="en-US" altLang="zh-TW" dirty="0" err="1"/>
              <a:t>e</a:t>
            </a:r>
            <a:r>
              <a:rPr lang="en-US" altLang="zh-TW" dirty="0"/>
              <a:t> –e r:</a:t>
            </a:r>
            <a:r>
              <a:rPr lang="zh-TW" altLang="en-US" dirty="0"/>
              <a:t>找</a:t>
            </a:r>
            <a:r>
              <a:rPr lang="en-US" altLang="zh-TW" dirty="0"/>
              <a:t>match</a:t>
            </a:r>
            <a:r>
              <a:rPr lang="zh-TW" altLang="en-US" dirty="0"/>
              <a:t>到</a:t>
            </a:r>
            <a:r>
              <a:rPr lang="en-US" altLang="zh-TW" dirty="0"/>
              <a:t>e</a:t>
            </a:r>
            <a:r>
              <a:rPr lang="zh-TW" altLang="en-US" dirty="0"/>
              <a:t>或</a:t>
            </a:r>
            <a:r>
              <a:rPr lang="en-US" altLang="zh-TW" dirty="0"/>
              <a:t>r</a:t>
            </a:r>
            <a:r>
              <a:rPr lang="zh-TW" altLang="en-US" dirty="0"/>
              <a:t>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65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2256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fgrep</a:t>
            </a:r>
            <a:r>
              <a:rPr lang="zh-TW" altLang="en-US" dirty="0"/>
              <a:t>有些限制：像是無法</a:t>
            </a:r>
            <a:r>
              <a:rPr lang="en-US" altLang="zh-TW" dirty="0"/>
              <a:t>match</a:t>
            </a:r>
            <a:r>
              <a:rPr lang="zh-TW" altLang="en-US" dirty="0"/>
              <a:t>到不完全相同但近似的字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66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9359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有時候我們不確定整個</a:t>
            </a:r>
            <a:r>
              <a:rPr lang="en-US" altLang="zh-TW" dirty="0"/>
              <a:t>string</a:t>
            </a:r>
            <a:r>
              <a:rPr lang="zh-TW" altLang="en-US" dirty="0"/>
              <a:t>為何</a:t>
            </a:r>
            <a:r>
              <a:rPr lang="en-US" altLang="zh-TW" dirty="0"/>
              <a:t>(</a:t>
            </a:r>
            <a:r>
              <a:rPr lang="zh-TW" altLang="en-US" dirty="0"/>
              <a:t>可能只知道是甚麼字母開頭之類的情況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67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66743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這個時候我們就需要比</a:t>
            </a:r>
            <a:r>
              <a:rPr lang="en-US" altLang="zh-TW" dirty="0" err="1"/>
              <a:t>fgrep</a:t>
            </a:r>
            <a:r>
              <a:rPr lang="zh-TW" altLang="en-US" dirty="0"/>
              <a:t>更進一步的功能可以符合我們的需求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68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5805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u="sng" spc="-100" dirty="0">
                <a:solidFill>
                  <a:srgbClr val="0C9B4D"/>
                </a:solidFill>
              </a:rPr>
              <a:t>^</a:t>
            </a:r>
            <a:r>
              <a:rPr lang="zh-TW" altLang="en-US" sz="1200" b="0" u="sng" spc="-100" dirty="0">
                <a:solidFill>
                  <a:srgbClr val="0C9B4D"/>
                </a:solidFill>
              </a:rPr>
              <a:t>：要求開頭要</a:t>
            </a:r>
            <a:r>
              <a:rPr lang="en-US" altLang="zh-TW" sz="1200" b="0" u="sng" spc="-100" dirty="0">
                <a:solidFill>
                  <a:srgbClr val="0C9B4D"/>
                </a:solidFill>
              </a:rPr>
              <a:t>match</a:t>
            </a:r>
            <a:r>
              <a:rPr lang="zh-TW" altLang="en-US" sz="1200" b="0" u="sng" spc="-100" dirty="0">
                <a:solidFill>
                  <a:srgbClr val="0C9B4D"/>
                </a:solidFill>
              </a:rPr>
              <a:t>的字</a:t>
            </a:r>
            <a:endParaRPr lang="en-US" altLang="zh-TW" sz="1200" b="0" u="sng" spc="-100" dirty="0">
              <a:solidFill>
                <a:srgbClr val="0C9B4D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u="sng" spc="-100" dirty="0">
                <a:solidFill>
                  <a:srgbClr val="0C9B4D"/>
                </a:solidFill>
              </a:rPr>
              <a:t>$</a:t>
            </a:r>
            <a:r>
              <a:rPr lang="zh-TW" altLang="en-US" sz="1200" b="0" u="sng" spc="-100" dirty="0">
                <a:solidFill>
                  <a:srgbClr val="0C9B4D"/>
                </a:solidFill>
              </a:rPr>
              <a:t>：要求結尾要</a:t>
            </a:r>
            <a:r>
              <a:rPr lang="en-US" altLang="zh-TW" sz="1200" b="0" u="sng" spc="-100" dirty="0">
                <a:solidFill>
                  <a:srgbClr val="0C9B4D"/>
                </a:solidFill>
              </a:rPr>
              <a:t>match</a:t>
            </a:r>
            <a:r>
              <a:rPr lang="zh-TW" altLang="en-US" sz="1200" b="0" u="sng" spc="-100" dirty="0">
                <a:solidFill>
                  <a:srgbClr val="0C9B4D"/>
                </a:solidFill>
              </a:rPr>
              <a:t>的字</a:t>
            </a:r>
            <a:endParaRPr lang="en-US" altLang="zh-TW" sz="1200" b="0" u="sng" spc="-100" dirty="0">
              <a:solidFill>
                <a:srgbClr val="0C9B4D"/>
              </a:solidFill>
            </a:endParaRPr>
          </a:p>
          <a:p>
            <a:r>
              <a:rPr lang="en-US" altLang="zh-TW" sz="1200" b="0" u="sng" spc="-100" dirty="0">
                <a:solidFill>
                  <a:srgbClr val="0C9B4D"/>
                </a:solidFill>
              </a:rPr>
              <a:t>(^</a:t>
            </a:r>
            <a:r>
              <a:rPr lang="en-US" altLang="zh-TW" sz="1200" b="0" u="sng" dirty="0">
                <a:solidFill>
                  <a:srgbClr val="0C9B4D"/>
                </a:solidFill>
              </a:rPr>
              <a:t>A</a:t>
            </a:r>
            <a:r>
              <a:rPr lang="zh-TW" altLang="en-US" sz="1200" b="0" u="sng" dirty="0">
                <a:solidFill>
                  <a:srgbClr val="0C9B4D"/>
                </a:solidFill>
              </a:rPr>
              <a:t>：表示為</a:t>
            </a:r>
            <a:r>
              <a:rPr lang="en-US" altLang="zh-TW" sz="1200" b="0" u="sng" dirty="0">
                <a:solidFill>
                  <a:srgbClr val="0C9B4D"/>
                </a:solidFill>
              </a:rPr>
              <a:t>A</a:t>
            </a:r>
            <a:r>
              <a:rPr lang="zh-TW" altLang="en-US" sz="1200" b="0" u="sng" dirty="0">
                <a:solidFill>
                  <a:srgbClr val="0C9B4D"/>
                </a:solidFill>
              </a:rPr>
              <a:t>開頭</a:t>
            </a:r>
            <a:r>
              <a:rPr lang="en-US" altLang="zh-TW" sz="1200" b="0" u="sng" dirty="0">
                <a:solidFill>
                  <a:srgbClr val="0C9B4D"/>
                </a:solidFill>
              </a:rPr>
              <a:t>)</a:t>
            </a:r>
          </a:p>
          <a:p>
            <a:r>
              <a:rPr lang="en-US" altLang="zh-TW" sz="1200" b="0" u="sng" dirty="0">
                <a:solidFill>
                  <a:srgbClr val="0C9B4D"/>
                </a:solidFill>
              </a:rPr>
              <a:t>(Z$</a:t>
            </a:r>
            <a:r>
              <a:rPr lang="zh-TW" altLang="en-US" sz="1200" b="0" u="sng" dirty="0">
                <a:solidFill>
                  <a:srgbClr val="0C9B4D"/>
                </a:solidFill>
              </a:rPr>
              <a:t>：表示為</a:t>
            </a:r>
            <a:r>
              <a:rPr lang="en-US" altLang="zh-TW" sz="1200" b="0" u="sng" dirty="0">
                <a:solidFill>
                  <a:srgbClr val="0C9B4D"/>
                </a:solidFill>
              </a:rPr>
              <a:t>Z</a:t>
            </a:r>
            <a:r>
              <a:rPr lang="zh-TW" altLang="en-US" sz="1200" b="0" u="sng" dirty="0">
                <a:solidFill>
                  <a:srgbClr val="0C9B4D"/>
                </a:solidFill>
              </a:rPr>
              <a:t>結尾</a:t>
            </a:r>
            <a:r>
              <a:rPr lang="en-US" altLang="zh-TW" sz="1200" b="0" u="sng" dirty="0">
                <a:solidFill>
                  <a:srgbClr val="0C9B4D"/>
                </a:solidFill>
              </a:rPr>
              <a:t>)</a:t>
            </a:r>
            <a:endParaRPr lang="zh-TW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74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91352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\</a:t>
            </a:r>
            <a:r>
              <a:rPr lang="zh-TW" altLang="en-US" dirty="0"/>
              <a:t>：關閉下一個字元的特殊意義</a:t>
            </a:r>
            <a:endParaRPr lang="en-US" altLang="zh-TW" dirty="0"/>
          </a:p>
          <a:p>
            <a:r>
              <a:rPr lang="en-US" altLang="zh-TW" dirty="0"/>
              <a:t>[]</a:t>
            </a:r>
            <a:r>
              <a:rPr lang="zh-TW" altLang="en-US" dirty="0"/>
              <a:t>：</a:t>
            </a:r>
            <a:r>
              <a:rPr lang="en-US" altLang="zh-TW" dirty="0"/>
              <a:t>match</a:t>
            </a:r>
            <a:r>
              <a:rPr lang="zh-TW" altLang="en-US" dirty="0"/>
              <a:t>在</a:t>
            </a:r>
            <a:r>
              <a:rPr lang="en-US" altLang="zh-TW" dirty="0"/>
              <a:t>[]</a:t>
            </a:r>
            <a:r>
              <a:rPr lang="zh-TW" altLang="en-US" dirty="0"/>
              <a:t>內的任一字元</a:t>
            </a:r>
            <a:endParaRPr lang="en-US" altLang="zh-TW" dirty="0"/>
          </a:p>
          <a:p>
            <a:r>
              <a:rPr lang="en-US" altLang="zh-TW" dirty="0"/>
              <a:t>([]</a:t>
            </a:r>
            <a:r>
              <a:rPr lang="zh-TW" altLang="en-US" dirty="0"/>
              <a:t>內</a:t>
            </a:r>
            <a:r>
              <a:rPr lang="en-US" altLang="zh-TW" dirty="0"/>
              <a:t>)-</a:t>
            </a:r>
            <a:r>
              <a:rPr lang="zh-TW" altLang="en-US" dirty="0"/>
              <a:t>：用來表示範圍</a:t>
            </a:r>
            <a:endParaRPr lang="en-US" altLang="zh-TW" dirty="0"/>
          </a:p>
          <a:p>
            <a:r>
              <a:rPr lang="en-US" altLang="zh-TW" dirty="0"/>
              <a:t>([]</a:t>
            </a:r>
            <a:r>
              <a:rPr lang="zh-TW" altLang="en-US" dirty="0"/>
              <a:t>內</a:t>
            </a:r>
            <a:r>
              <a:rPr lang="en-US" altLang="zh-TW" dirty="0"/>
              <a:t>)^</a:t>
            </a:r>
            <a:r>
              <a:rPr lang="zh-TW" altLang="en-US" dirty="0"/>
              <a:t>：</a:t>
            </a:r>
            <a:r>
              <a:rPr lang="en-US" altLang="zh-TW" dirty="0"/>
              <a:t>match</a:t>
            </a:r>
            <a:r>
              <a:rPr lang="zh-TW" altLang="en-US" dirty="0"/>
              <a:t>接在</a:t>
            </a:r>
            <a:r>
              <a:rPr lang="en-US" altLang="zh-TW" dirty="0"/>
              <a:t>^</a:t>
            </a:r>
            <a:r>
              <a:rPr lang="zh-TW" altLang="en-US" dirty="0"/>
              <a:t>後面以外的</a:t>
            </a:r>
            <a:endParaRPr lang="en-US" altLang="zh-TW" dirty="0"/>
          </a:p>
          <a:p>
            <a:r>
              <a:rPr lang="en-US" altLang="zh-TW" dirty="0"/>
              <a:t>.</a:t>
            </a:r>
            <a:r>
              <a:rPr lang="zh-TW" altLang="en-US" dirty="0"/>
              <a:t>：任何一個字元</a:t>
            </a:r>
            <a:endParaRPr lang="en-US" altLang="zh-TW" dirty="0"/>
          </a:p>
          <a:p>
            <a:r>
              <a:rPr lang="zh-TW" altLang="en-US" dirty="0"/>
              <a:t>*：*前面的字元可以有</a:t>
            </a:r>
            <a:r>
              <a:rPr lang="en-US" altLang="zh-TW" dirty="0"/>
              <a:t>0~</a:t>
            </a:r>
            <a:r>
              <a:rPr lang="zh-TW" altLang="en-US" dirty="0"/>
              <a:t>無限多個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75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93544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0" dirty="0">
                <a:solidFill>
                  <a:srgbClr val="0C9B4D"/>
                </a:solidFill>
              </a:rPr>
              <a:t>aa*</a:t>
            </a:r>
            <a:r>
              <a:rPr lang="zh-TW" altLang="en-US" sz="1200" kern="0" dirty="0">
                <a:solidFill>
                  <a:srgbClr val="0C9B4D"/>
                </a:solidFill>
              </a:rPr>
              <a:t>與</a:t>
            </a:r>
            <a:r>
              <a:rPr lang="en-US" altLang="zh-TW" sz="1200" kern="0" dirty="0">
                <a:solidFill>
                  <a:srgbClr val="0C9B4D"/>
                </a:solidFill>
              </a:rPr>
              <a:t>a*a</a:t>
            </a:r>
            <a:r>
              <a:rPr lang="zh-TW" altLang="en-US" sz="1200" kern="0" dirty="0">
                <a:solidFill>
                  <a:srgbClr val="0C9B4D"/>
                </a:solidFill>
              </a:rPr>
              <a:t>皆為任何一個至少含有一個</a:t>
            </a:r>
            <a:r>
              <a:rPr lang="en-US" altLang="zh-TW" sz="1200" kern="0" dirty="0">
                <a:solidFill>
                  <a:srgbClr val="0C9B4D"/>
                </a:solidFill>
              </a:rPr>
              <a:t>a</a:t>
            </a:r>
            <a:r>
              <a:rPr lang="zh-TW" altLang="en-US" sz="1200" kern="0" dirty="0">
                <a:solidFill>
                  <a:srgbClr val="0C9B4D"/>
                </a:solidFill>
              </a:rPr>
              <a:t>的字串的意思</a:t>
            </a:r>
            <a:endParaRPr lang="en-US" altLang="zh-TW" sz="1200" kern="0" dirty="0">
              <a:solidFill>
                <a:srgbClr val="0C9B4D"/>
              </a:solidFill>
            </a:endParaRPr>
          </a:p>
          <a:p>
            <a:r>
              <a:rPr lang="zh-TW" altLang="en-US" sz="1200" kern="0" dirty="0">
                <a:solidFill>
                  <a:srgbClr val="0C9B4D"/>
                </a:solidFill>
              </a:rPr>
              <a:t>為何下圖是</a:t>
            </a:r>
            <a:r>
              <a:rPr lang="en-US" altLang="zh-TW" sz="1200" kern="0" dirty="0">
                <a:solidFill>
                  <a:srgbClr val="0C9B4D"/>
                </a:solidFill>
              </a:rPr>
              <a:t>NDFA</a:t>
            </a:r>
            <a:r>
              <a:rPr lang="zh-TW" altLang="en-US" sz="1200" kern="0" dirty="0">
                <a:solidFill>
                  <a:srgbClr val="0C9B4D"/>
                </a:solidFill>
              </a:rPr>
              <a:t>呢</a:t>
            </a:r>
            <a:r>
              <a:rPr lang="en-US" altLang="zh-TW" sz="1200" kern="0" dirty="0">
                <a:solidFill>
                  <a:srgbClr val="0C9B4D"/>
                </a:solidFill>
              </a:rPr>
              <a:t>?</a:t>
            </a:r>
            <a:r>
              <a:rPr lang="zh-TW" altLang="en-US" sz="1200" kern="0" dirty="0">
                <a:solidFill>
                  <a:srgbClr val="0C9B4D"/>
                </a:solidFill>
              </a:rPr>
              <a:t>因為輸入</a:t>
            </a:r>
            <a:r>
              <a:rPr lang="en-US" altLang="zh-TW" sz="1200" kern="0" dirty="0">
                <a:solidFill>
                  <a:srgbClr val="0C9B4D"/>
                </a:solidFill>
              </a:rPr>
              <a:t>a,</a:t>
            </a:r>
            <a:r>
              <a:rPr lang="zh-TW" altLang="en-US" sz="1200" kern="0" dirty="0">
                <a:solidFill>
                  <a:srgbClr val="0C9B4D"/>
                </a:solidFill>
              </a:rPr>
              <a:t>在同一個</a:t>
            </a:r>
            <a:r>
              <a:rPr lang="en-US" altLang="zh-TW" sz="1200" kern="0" dirty="0">
                <a:solidFill>
                  <a:srgbClr val="0C9B4D"/>
                </a:solidFill>
              </a:rPr>
              <a:t>state</a:t>
            </a:r>
            <a:r>
              <a:rPr lang="zh-TW" altLang="en-US" sz="1200" kern="0" dirty="0">
                <a:solidFill>
                  <a:srgbClr val="0C9B4D"/>
                </a:solidFill>
              </a:rPr>
              <a:t>下</a:t>
            </a:r>
            <a:r>
              <a:rPr lang="en-US" altLang="zh-TW" sz="1200" kern="0" dirty="0">
                <a:solidFill>
                  <a:srgbClr val="0C9B4D"/>
                </a:solidFill>
              </a:rPr>
              <a:t>,</a:t>
            </a:r>
            <a:r>
              <a:rPr lang="zh-TW" altLang="en-US" sz="1200" kern="0" dirty="0">
                <a:solidFill>
                  <a:srgbClr val="0C9B4D"/>
                </a:solidFill>
              </a:rPr>
              <a:t>有兩個路徑可以走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76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3842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rgbClr val="C00000"/>
                </a:solidFill>
              </a:rPr>
              <a:t> </a:t>
            </a:r>
            <a:r>
              <a:rPr lang="en-US" altLang="zh-TW" sz="1200" b="1" dirty="0">
                <a:solidFill>
                  <a:srgbClr val="0C9B4D"/>
                </a:solidFill>
              </a:rPr>
              <a:t>a*a*</a:t>
            </a:r>
            <a:r>
              <a:rPr lang="zh-TW" altLang="en-US" sz="1200" b="0" dirty="0">
                <a:solidFill>
                  <a:srgbClr val="0C9B4D"/>
                </a:solidFill>
              </a:rPr>
              <a:t>可以</a:t>
            </a:r>
            <a:r>
              <a:rPr lang="en-US" altLang="zh-TW" sz="1200" b="0" kern="0" dirty="0">
                <a:solidFill>
                  <a:srgbClr val="0C9B4D"/>
                </a:solidFill>
              </a:rPr>
              <a:t>a*</a:t>
            </a:r>
            <a:r>
              <a:rPr lang="zh-TW" altLang="en-US" sz="1200" kern="0" dirty="0">
                <a:solidFill>
                  <a:srgbClr val="0C9B4D"/>
                </a:solidFill>
              </a:rPr>
              <a:t>作為簡化版</a:t>
            </a:r>
            <a:r>
              <a:rPr lang="en-US" altLang="zh-TW" sz="1200" kern="0" dirty="0">
                <a:solidFill>
                  <a:srgbClr val="0C9B4D"/>
                </a:solidFill>
              </a:rPr>
              <a:t>,</a:t>
            </a:r>
            <a:r>
              <a:rPr lang="zh-TW" altLang="en-US" sz="1200" kern="0" dirty="0">
                <a:solidFill>
                  <a:srgbClr val="0C9B4D"/>
                </a:solidFill>
              </a:rPr>
              <a:t>意思皆為空字串或是有多個</a:t>
            </a:r>
            <a:r>
              <a:rPr lang="en-US" altLang="zh-TW" sz="1200" kern="0" dirty="0">
                <a:solidFill>
                  <a:srgbClr val="0C9B4D"/>
                </a:solidFill>
              </a:rPr>
              <a:t>a</a:t>
            </a:r>
            <a:endParaRPr lang="zh-TW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78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07769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solidFill>
                  <a:srgbClr val="CC3300"/>
                </a:solidFill>
                <a:latin typeface="Times New Roman" pitchFamily="18" charset="0"/>
              </a:rPr>
              <a:t>範例中</a:t>
            </a:r>
            <a:r>
              <a:rPr lang="en-US" altLang="zh-TW" sz="1200" dirty="0" err="1">
                <a:solidFill>
                  <a:srgbClr val="CC3300"/>
                </a:solidFill>
                <a:latin typeface="Times New Roman" pitchFamily="18" charset="0"/>
              </a:rPr>
              <a:t>ics</a:t>
            </a:r>
            <a:r>
              <a:rPr lang="en-US" altLang="zh-TW" sz="1200" dirty="0">
                <a:solidFill>
                  <a:srgbClr val="CC3300"/>
                </a:solidFill>
                <a:latin typeface="Times New Roman" pitchFamily="18" charset="0"/>
              </a:rPr>
              <a:t>*</a:t>
            </a:r>
            <a:r>
              <a:rPr lang="zh-TW" altLang="en-US" sz="1200" dirty="0">
                <a:solidFill>
                  <a:srgbClr val="CC3300"/>
                </a:solidFill>
                <a:latin typeface="Times New Roman" pitchFamily="18" charset="0"/>
              </a:rPr>
              <a:t>這個情形下</a:t>
            </a:r>
            <a:r>
              <a:rPr lang="en-US" altLang="zh-TW" sz="1200" dirty="0">
                <a:solidFill>
                  <a:srgbClr val="CC3300"/>
                </a:solidFill>
                <a:latin typeface="Times New Roman" pitchFamily="18" charset="0"/>
              </a:rPr>
              <a:t>,</a:t>
            </a:r>
            <a:r>
              <a:rPr lang="zh-TW" altLang="en-US" sz="1200" dirty="0">
                <a:solidFill>
                  <a:srgbClr val="CC3300"/>
                </a:solidFill>
                <a:latin typeface="Times New Roman" pitchFamily="18" charset="0"/>
              </a:rPr>
              <a:t>可以</a:t>
            </a:r>
            <a:r>
              <a:rPr lang="en-US" altLang="zh-TW" sz="1200" dirty="0">
                <a:solidFill>
                  <a:srgbClr val="CC3300"/>
                </a:solidFill>
                <a:latin typeface="Times New Roman" pitchFamily="18" charset="0"/>
              </a:rPr>
              <a:t>match</a:t>
            </a:r>
            <a:r>
              <a:rPr lang="zh-TW" altLang="en-US" sz="1200" dirty="0">
                <a:solidFill>
                  <a:srgbClr val="CC3300"/>
                </a:solidFill>
                <a:latin typeface="Times New Roman" pitchFamily="18" charset="0"/>
              </a:rPr>
              <a:t>到</a:t>
            </a:r>
            <a:r>
              <a:rPr lang="en-US" altLang="zh-TW" sz="1200" dirty="0" err="1">
                <a:solidFill>
                  <a:srgbClr val="CC3300"/>
                </a:solidFill>
                <a:latin typeface="Times New Roman" pitchFamily="18" charset="0"/>
              </a:rPr>
              <a:t>ic</a:t>
            </a:r>
            <a:r>
              <a:rPr lang="en-US" altLang="zh-TW" sz="1200" dirty="0">
                <a:solidFill>
                  <a:srgbClr val="CC3300"/>
                </a:solidFill>
                <a:latin typeface="Times New Roman" pitchFamily="18" charset="0"/>
              </a:rPr>
              <a:t>, </a:t>
            </a:r>
            <a:r>
              <a:rPr lang="en-US" altLang="zh-TW" sz="1200" dirty="0" err="1">
                <a:solidFill>
                  <a:srgbClr val="CC3300"/>
                </a:solidFill>
                <a:latin typeface="Times New Roman" pitchFamily="18" charset="0"/>
              </a:rPr>
              <a:t>ics</a:t>
            </a:r>
            <a:r>
              <a:rPr lang="en-US" altLang="zh-TW" sz="1200" dirty="0">
                <a:solidFill>
                  <a:srgbClr val="CC3300"/>
                </a:solidFill>
                <a:latin typeface="Times New Roman" pitchFamily="18" charset="0"/>
              </a:rPr>
              <a:t>, </a:t>
            </a:r>
            <a:r>
              <a:rPr lang="en-US" altLang="zh-TW" sz="1200" dirty="0" err="1">
                <a:solidFill>
                  <a:srgbClr val="CC3300"/>
                </a:solidFill>
                <a:latin typeface="Times New Roman" pitchFamily="18" charset="0"/>
              </a:rPr>
              <a:t>icss</a:t>
            </a:r>
            <a:r>
              <a:rPr lang="en-US" altLang="zh-TW" sz="1200" dirty="0">
                <a:solidFill>
                  <a:srgbClr val="CC3300"/>
                </a:solidFill>
                <a:latin typeface="Times New Roman" pitchFamily="18" charset="0"/>
              </a:rPr>
              <a:t>, </a:t>
            </a:r>
            <a:r>
              <a:rPr lang="en-US" altLang="zh-TW" sz="1200" dirty="0" err="1">
                <a:solidFill>
                  <a:srgbClr val="CC3300"/>
                </a:solidFill>
                <a:latin typeface="Times New Roman" pitchFamily="18" charset="0"/>
              </a:rPr>
              <a:t>icsss</a:t>
            </a:r>
            <a:r>
              <a:rPr lang="zh-TW" altLang="en-US" sz="1200" dirty="0">
                <a:solidFill>
                  <a:srgbClr val="CC3300"/>
                </a:solidFill>
                <a:latin typeface="Times New Roman" pitchFamily="18" charset="0"/>
              </a:rPr>
              <a:t>等等</a:t>
            </a:r>
            <a:endParaRPr lang="en-US" altLang="zh-TW" sz="1200" dirty="0">
              <a:solidFill>
                <a:srgbClr val="CC3300"/>
              </a:solidFill>
              <a:latin typeface="Times New Roman" pitchFamily="18" charset="0"/>
            </a:endParaRPr>
          </a:p>
          <a:p>
            <a:r>
              <a:rPr lang="zh-TW" altLang="en-US" sz="1200" dirty="0">
                <a:solidFill>
                  <a:srgbClr val="CC3300"/>
                </a:solidFill>
                <a:latin typeface="Times New Roman" pitchFamily="18" charset="0"/>
              </a:rPr>
              <a:t>雖然不夠精確</a:t>
            </a:r>
            <a:r>
              <a:rPr lang="en-US" altLang="zh-TW" sz="1200" dirty="0">
                <a:solidFill>
                  <a:srgbClr val="CC3300"/>
                </a:solidFill>
                <a:latin typeface="Times New Roman" pitchFamily="18" charset="0"/>
              </a:rPr>
              <a:t>,</a:t>
            </a:r>
            <a:r>
              <a:rPr lang="zh-TW" altLang="en-US" sz="1200" dirty="0">
                <a:solidFill>
                  <a:srgbClr val="CC3300"/>
                </a:solidFill>
                <a:latin typeface="Times New Roman" pitchFamily="18" charset="0"/>
              </a:rPr>
              <a:t>但在這邊要尋找的目標下</a:t>
            </a:r>
            <a:r>
              <a:rPr lang="en-US" altLang="zh-TW" sz="1200" dirty="0">
                <a:solidFill>
                  <a:srgbClr val="CC3300"/>
                </a:solidFill>
                <a:latin typeface="Times New Roman" pitchFamily="18" charset="0"/>
              </a:rPr>
              <a:t>,</a:t>
            </a:r>
            <a:r>
              <a:rPr lang="zh-TW" altLang="en-US" sz="1200" dirty="0">
                <a:solidFill>
                  <a:srgbClr val="CC3300"/>
                </a:solidFill>
                <a:latin typeface="Times New Roman" pitchFamily="18" charset="0"/>
              </a:rPr>
              <a:t>條件已經足夠</a:t>
            </a:r>
            <a:r>
              <a:rPr lang="en-US" altLang="zh-TW" sz="1200" dirty="0">
                <a:solidFill>
                  <a:srgbClr val="CC3300"/>
                </a:solidFill>
                <a:latin typeface="Times New Roman" pitchFamily="18" charset="0"/>
              </a:rPr>
              <a:t>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79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5858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/>
              <a:t>C shell</a:t>
            </a:r>
            <a:r>
              <a:rPr lang="zh-TW" altLang="en-US" b="0" dirty="0"/>
              <a:t>有兩種變數可以幫助你追蹤變數和符號的</a:t>
            </a:r>
            <a:r>
              <a:rPr lang="en-US" altLang="zh-TW" b="0" dirty="0"/>
              <a:t>expansion</a:t>
            </a:r>
          </a:p>
          <a:p>
            <a:r>
              <a:rPr lang="en-US" altLang="zh-TW" b="0" dirty="0"/>
              <a:t>(1)</a:t>
            </a:r>
            <a:r>
              <a:rPr lang="en-US" altLang="zh-TW" sz="1200" b="0" dirty="0"/>
              <a:t> set </a:t>
            </a:r>
            <a:r>
              <a:rPr lang="en-US" altLang="zh-TW" sz="1200" b="0" dirty="0">
                <a:solidFill>
                  <a:srgbClr val="0033CC"/>
                </a:solidFill>
              </a:rPr>
              <a:t>verbose:</a:t>
            </a:r>
            <a:r>
              <a:rPr lang="zh-TW" altLang="en-US" sz="1200" b="0" dirty="0">
                <a:solidFill>
                  <a:srgbClr val="0033CC"/>
                </a:solidFill>
              </a:rPr>
              <a:t>會</a:t>
            </a:r>
            <a:r>
              <a:rPr lang="en-US" altLang="zh-TW" sz="1200" b="0" dirty="0">
                <a:solidFill>
                  <a:srgbClr val="0033CC"/>
                </a:solidFill>
              </a:rPr>
              <a:t>echo</a:t>
            </a:r>
            <a:r>
              <a:rPr lang="zh-TW" altLang="en-US" sz="1200" b="0" dirty="0">
                <a:solidFill>
                  <a:srgbClr val="0033CC"/>
                </a:solidFill>
              </a:rPr>
              <a:t>你的</a:t>
            </a:r>
            <a:r>
              <a:rPr lang="en-US" altLang="zh-TW" sz="1200" b="0" dirty="0">
                <a:solidFill>
                  <a:srgbClr val="0033CC"/>
                </a:solidFill>
              </a:rPr>
              <a:t>script</a:t>
            </a:r>
            <a:r>
              <a:rPr lang="zh-TW" altLang="en-US" sz="1200" b="0" dirty="0">
                <a:solidFill>
                  <a:srgbClr val="0033CC"/>
                </a:solidFill>
              </a:rPr>
              <a:t>中變數被</a:t>
            </a:r>
            <a:r>
              <a:rPr lang="en-US" altLang="zh-TW" sz="1200" b="0" dirty="0">
                <a:solidFill>
                  <a:srgbClr val="0033CC"/>
                </a:solidFill>
              </a:rPr>
              <a:t>evaluated</a:t>
            </a:r>
            <a:r>
              <a:rPr lang="zh-TW" altLang="en-US" sz="1200" b="0" dirty="0">
                <a:solidFill>
                  <a:srgbClr val="0033CC"/>
                </a:solidFill>
              </a:rPr>
              <a:t>前的每一行</a:t>
            </a:r>
            <a:endParaRPr lang="en-US" altLang="zh-TW" b="0" dirty="0"/>
          </a:p>
          <a:p>
            <a:r>
              <a:rPr lang="en-US" altLang="zh-TW" b="0" dirty="0"/>
              <a:t>(2)</a:t>
            </a:r>
            <a:r>
              <a:rPr lang="en-US" altLang="zh-TW" sz="1200" b="0" dirty="0"/>
              <a:t> set </a:t>
            </a:r>
            <a:r>
              <a:rPr lang="en-US" altLang="zh-TW" sz="1200" b="0" dirty="0">
                <a:solidFill>
                  <a:srgbClr val="0033CC"/>
                </a:solidFill>
              </a:rPr>
              <a:t>echo:</a:t>
            </a:r>
            <a:r>
              <a:rPr lang="zh-TW" altLang="en-US" sz="1200" b="0" dirty="0">
                <a:solidFill>
                  <a:srgbClr val="0033CC"/>
                </a:solidFill>
              </a:rPr>
              <a:t>會展現變數和</a:t>
            </a:r>
            <a:r>
              <a:rPr lang="en-US" altLang="zh-TW" sz="1200" b="0" dirty="0">
                <a:solidFill>
                  <a:srgbClr val="0033CC"/>
                </a:solidFill>
              </a:rPr>
              <a:t>meta-character</a:t>
            </a:r>
            <a:r>
              <a:rPr lang="zh-TW" altLang="en-US" sz="1200" b="0" dirty="0">
                <a:solidFill>
                  <a:srgbClr val="0033CC"/>
                </a:solidFill>
              </a:rPr>
              <a:t>被取代後的每一行</a:t>
            </a:r>
            <a:endParaRPr lang="en-US" altLang="zh-TW" b="0" dirty="0"/>
          </a:p>
          <a:p>
            <a:r>
              <a:rPr lang="zh-TW" altLang="en-US" b="0" dirty="0"/>
              <a:t>用</a:t>
            </a:r>
            <a:r>
              <a:rPr lang="en-US" altLang="zh-TW" b="0" dirty="0"/>
              <a:t>unset</a:t>
            </a:r>
            <a:r>
              <a:rPr lang="zh-TW" altLang="en-US" b="0" dirty="0"/>
              <a:t>即可將上述的機制關閉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3584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eaLnBrk="1" hangingPunct="1"/>
            <a:r>
              <a:rPr lang="en-US" altLang="zh-TW" sz="12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grep       </a:t>
            </a:r>
            <a:r>
              <a:rPr lang="en-US" altLang="zh-TW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-</a:t>
            </a:r>
            <a:r>
              <a:rPr lang="en-US" altLang="zh-TW" sz="1200" b="0" dirty="0" err="1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i</a:t>
            </a:r>
            <a:r>
              <a:rPr lang="en-US" altLang="zh-TW" sz="12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     ‘</a:t>
            </a:r>
            <a:r>
              <a:rPr lang="en-US" altLang="zh-TW" sz="1200" b="0" dirty="0">
                <a:solidFill>
                  <a:srgbClr val="996633"/>
                </a:solidFill>
                <a:latin typeface="High Tower Text" pitchFamily="18" charset="0"/>
                <a:cs typeface="Arial" pitchFamily="34" charset="0"/>
              </a:rPr>
              <a:t>[s]</a:t>
            </a:r>
            <a:r>
              <a:rPr lang="en-US" altLang="zh-TW" sz="1200" b="0" dirty="0">
                <a:solidFill>
                  <a:srgbClr val="CC3300"/>
                </a:solidFill>
                <a:latin typeface="High Tower Text" pitchFamily="18" charset="0"/>
                <a:cs typeface="Arial" pitchFamily="34" charset="0"/>
              </a:rPr>
              <a:t>t</a:t>
            </a:r>
            <a:r>
              <a:rPr lang="en-US" altLang="zh-TW" sz="1200" b="0" dirty="0">
                <a:solidFill>
                  <a:srgbClr val="00FF00"/>
                </a:solidFill>
                <a:latin typeface="High Tower Text" pitchFamily="18" charset="0"/>
                <a:cs typeface="Arial" pitchFamily="34" charset="0"/>
              </a:rPr>
              <a:t>[</a:t>
            </a:r>
            <a:r>
              <a:rPr lang="en-US" altLang="zh-TW" sz="1200" b="0" dirty="0" err="1">
                <a:solidFill>
                  <a:srgbClr val="00FF00"/>
                </a:solidFill>
                <a:latin typeface="High Tower Text" pitchFamily="18" charset="0"/>
                <a:cs typeface="Arial" pitchFamily="34" charset="0"/>
              </a:rPr>
              <a:t>aeiou</a:t>
            </a:r>
            <a:r>
              <a:rPr lang="en-US" altLang="zh-TW" sz="1200" b="0" dirty="0">
                <a:solidFill>
                  <a:srgbClr val="00FF00"/>
                </a:solidFill>
                <a:latin typeface="High Tower Text" pitchFamily="18" charset="0"/>
                <a:cs typeface="Arial" pitchFamily="34" charset="0"/>
              </a:rPr>
              <a:t>]</a:t>
            </a:r>
            <a:r>
              <a:rPr lang="en-US" altLang="zh-TW" sz="1200" b="0" dirty="0">
                <a:solidFill>
                  <a:srgbClr val="CC00FF"/>
                </a:solidFill>
                <a:latin typeface="High Tower Text" pitchFamily="18" charset="0"/>
                <a:cs typeface="Arial" pitchFamily="34" charset="0"/>
              </a:rPr>
              <a:t>[</a:t>
            </a:r>
            <a:r>
              <a:rPr lang="en-US" altLang="zh-TW" sz="1200" b="0" dirty="0" err="1">
                <a:solidFill>
                  <a:srgbClr val="CC00FF"/>
                </a:solidFill>
                <a:latin typeface="High Tower Text" pitchFamily="18" charset="0"/>
                <a:cs typeface="Arial" pitchFamily="34" charset="0"/>
              </a:rPr>
              <a:t>rv</a:t>
            </a:r>
            <a:r>
              <a:rPr lang="en-US" altLang="zh-TW" sz="1200" b="0" dirty="0">
                <a:solidFill>
                  <a:srgbClr val="CC00FF"/>
                </a:solidFill>
                <a:latin typeface="High Tower Text" pitchFamily="18" charset="0"/>
                <a:cs typeface="Arial" pitchFamily="34" charset="0"/>
              </a:rPr>
              <a:t>]</a:t>
            </a:r>
            <a:r>
              <a:rPr lang="en-US" altLang="zh-TW" sz="12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’         </a:t>
            </a:r>
            <a:r>
              <a:rPr lang="en-US" altLang="zh-TW" sz="12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file</a:t>
            </a:r>
            <a:r>
              <a:rPr lang="en-US" altLang="zh-TW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zh-TW" sz="12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  file</a:t>
            </a:r>
            <a:r>
              <a:rPr lang="en-US" altLang="zh-TW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2 </a:t>
            </a:r>
            <a:r>
              <a:rPr lang="zh-TW" altLang="en-US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的意思為</a:t>
            </a:r>
            <a:endParaRPr lang="en-US" altLang="zh-TW" sz="1200" b="0" dirty="0">
              <a:solidFill>
                <a:srgbClr val="B2B2B2"/>
              </a:solidFill>
              <a:latin typeface="Times New Roman" pitchFamily="18" charset="0"/>
              <a:cs typeface="Arial" pitchFamily="34" charset="0"/>
            </a:endParaRPr>
          </a:p>
          <a:p>
            <a:pPr marL="285750" indent="-285750" eaLnBrk="1" hangingPunct="1"/>
            <a:r>
              <a:rPr lang="zh-TW" altLang="en-US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在忽略大小寫的差異下</a:t>
            </a:r>
            <a:r>
              <a:rPr lang="en-US" altLang="zh-TW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,</a:t>
            </a:r>
            <a:r>
              <a:rPr lang="zh-TW" altLang="en-US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找出</a:t>
            </a:r>
            <a:r>
              <a:rPr lang="en-US" altLang="zh-TW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file1</a:t>
            </a:r>
            <a:r>
              <a:rPr lang="zh-TW" altLang="en-US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和</a:t>
            </a:r>
            <a:r>
              <a:rPr lang="en-US" altLang="zh-TW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file2</a:t>
            </a:r>
            <a:r>
              <a:rPr lang="zh-TW" altLang="en-US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中每一行含有</a:t>
            </a:r>
            <a:r>
              <a:rPr lang="en-US" altLang="zh-TW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s</a:t>
            </a:r>
            <a:r>
              <a:rPr lang="zh-TW" altLang="en-US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後面接著</a:t>
            </a:r>
            <a:r>
              <a:rPr lang="en-US" altLang="zh-TW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t,</a:t>
            </a:r>
            <a:r>
              <a:rPr lang="zh-TW" altLang="en-US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後面再接著母音</a:t>
            </a:r>
            <a:r>
              <a:rPr lang="en-US" altLang="zh-TW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,</a:t>
            </a:r>
            <a:r>
              <a:rPr lang="zh-TW" altLang="en-US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後面再接著</a:t>
            </a:r>
            <a:r>
              <a:rPr lang="en-US" altLang="zh-TW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r</a:t>
            </a:r>
            <a:r>
              <a:rPr lang="zh-TW" altLang="en-US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或</a:t>
            </a:r>
            <a:r>
              <a:rPr lang="en-US" altLang="zh-TW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v</a:t>
            </a:r>
            <a:r>
              <a:rPr lang="zh-TW" altLang="en-US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的字串</a:t>
            </a:r>
            <a:endParaRPr lang="en-US" altLang="zh-TW" sz="1200" b="0" dirty="0">
              <a:solidFill>
                <a:srgbClr val="B2B2B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83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18327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latin typeface="High Tower Text" pitchFamily="18" charset="0"/>
              </a:rPr>
              <a:t> grep '</a:t>
            </a:r>
            <a:r>
              <a:rPr lang="en-US" altLang="zh-TW" dirty="0">
                <a:solidFill>
                  <a:srgbClr val="CC3300"/>
                </a:solidFill>
                <a:latin typeface="High Tower Text" pitchFamily="18" charset="0"/>
              </a:rPr>
              <a:t>C[Aa][</a:t>
            </a:r>
            <a:r>
              <a:rPr lang="en-US" altLang="zh-TW" dirty="0" err="1">
                <a:solidFill>
                  <a:srgbClr val="CC3300"/>
                </a:solidFill>
                <a:latin typeface="High Tower Text" pitchFamily="18" charset="0"/>
              </a:rPr>
              <a:t>liforna</a:t>
            </a:r>
            <a:r>
              <a:rPr lang="en-US" altLang="zh-TW" dirty="0">
                <a:solidFill>
                  <a:srgbClr val="CC3300"/>
                </a:solidFill>
                <a:latin typeface="High Tower Text" pitchFamily="18" charset="0"/>
              </a:rPr>
              <a:t>]*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00CC00"/>
                </a:solidFill>
                <a:latin typeface="High Tower Text" pitchFamily="18" charset="0"/>
              </a:rPr>
              <a:t>*</a:t>
            </a:r>
            <a:r>
              <a:rPr lang="en-US" altLang="zh-TW" dirty="0">
                <a:latin typeface="Times New Roman" pitchFamily="18" charset="0"/>
              </a:rPr>
              <a:t>9506</a:t>
            </a:r>
            <a:r>
              <a:rPr lang="en-US" altLang="zh-TW" dirty="0">
                <a:solidFill>
                  <a:srgbClr val="0099FF"/>
                </a:solidFill>
                <a:latin typeface="High Tower Text" pitchFamily="18" charset="0"/>
              </a:rPr>
              <a:t>[</a:t>
            </a:r>
            <a:r>
              <a:rPr lang="en-US" altLang="zh-TW" dirty="0">
                <a:solidFill>
                  <a:srgbClr val="0099FF"/>
                </a:solidFill>
                <a:latin typeface="Times New Roman" pitchFamily="18" charset="0"/>
              </a:rPr>
              <a:t>024-6</a:t>
            </a:r>
            <a:r>
              <a:rPr lang="en-US" altLang="zh-TW" dirty="0">
                <a:solidFill>
                  <a:srgbClr val="0099FF"/>
                </a:solidFill>
                <a:latin typeface="High Tower Text" pitchFamily="18" charset="0"/>
              </a:rPr>
              <a:t>]</a:t>
            </a:r>
            <a:r>
              <a:rPr lang="en-US" altLang="zh-TW" dirty="0">
                <a:latin typeface="High Tower Text" pitchFamily="18" charset="0"/>
              </a:rPr>
              <a:t>' addresses</a:t>
            </a:r>
          </a:p>
          <a:p>
            <a:r>
              <a:rPr lang="zh-TW" altLang="en-US" dirty="0"/>
              <a:t>此方法可以找到住址填</a:t>
            </a:r>
            <a:r>
              <a:rPr lang="en-US" altLang="zh-TW" sz="1200" dirty="0">
                <a:solidFill>
                  <a:srgbClr val="CC3300"/>
                </a:solidFill>
                <a:latin typeface="Times New Roman" pitchFamily="18" charset="0"/>
              </a:rPr>
              <a:t>CA</a:t>
            </a:r>
            <a:r>
              <a:rPr lang="en-US" altLang="zh-TW" sz="1200" dirty="0">
                <a:latin typeface="Times New Roman" pitchFamily="18" charset="0"/>
              </a:rPr>
              <a:t>, </a:t>
            </a:r>
            <a:r>
              <a:rPr lang="zh-TW" altLang="en-US" sz="1200" dirty="0">
                <a:latin typeface="Times New Roman" pitchFamily="18" charset="0"/>
              </a:rPr>
              <a:t>或</a:t>
            </a:r>
            <a:r>
              <a:rPr lang="en-US" altLang="zh-TW" sz="1200" dirty="0"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CC3300"/>
                </a:solidFill>
                <a:latin typeface="Times New Roman" pitchFamily="18" charset="0"/>
              </a:rPr>
              <a:t>Ca</a:t>
            </a:r>
            <a:r>
              <a:rPr lang="en-US" altLang="zh-TW" sz="1200" dirty="0">
                <a:latin typeface="Times New Roman" pitchFamily="18" charset="0"/>
              </a:rPr>
              <a:t>, </a:t>
            </a:r>
            <a:r>
              <a:rPr lang="zh-TW" altLang="en-US" sz="1200" dirty="0">
                <a:latin typeface="Times New Roman" pitchFamily="18" charset="0"/>
              </a:rPr>
              <a:t>或</a:t>
            </a:r>
            <a:r>
              <a:rPr lang="en-US" altLang="zh-TW" sz="1200" dirty="0"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CC3300"/>
                </a:solidFill>
                <a:latin typeface="Times New Roman" pitchFamily="18" charset="0"/>
              </a:rPr>
              <a:t>California,</a:t>
            </a:r>
            <a:r>
              <a:rPr lang="zh-TW" altLang="en-US" sz="1200" dirty="0">
                <a:solidFill>
                  <a:srgbClr val="CC3300"/>
                </a:solidFill>
                <a:latin typeface="Times New Roman" pitchFamily="18" charset="0"/>
              </a:rPr>
              <a:t>並在後面有</a:t>
            </a:r>
            <a:r>
              <a:rPr lang="en-US" altLang="zh-TW" sz="1200" dirty="0">
                <a:solidFill>
                  <a:srgbClr val="CC3300"/>
                </a:solidFill>
                <a:latin typeface="Times New Roman" pitchFamily="18" charset="0"/>
              </a:rPr>
              <a:t>0~</a:t>
            </a:r>
            <a:r>
              <a:rPr lang="zh-TW" altLang="en-US" sz="1200" dirty="0">
                <a:solidFill>
                  <a:srgbClr val="CC3300"/>
                </a:solidFill>
                <a:latin typeface="Times New Roman" pitchFamily="18" charset="0"/>
              </a:rPr>
              <a:t>無限多個空格</a:t>
            </a:r>
            <a:r>
              <a:rPr lang="en-US" altLang="zh-TW" sz="1200" dirty="0">
                <a:solidFill>
                  <a:srgbClr val="CC3300"/>
                </a:solidFill>
                <a:latin typeface="Times New Roman" pitchFamily="18" charset="0"/>
              </a:rPr>
              <a:t>,</a:t>
            </a:r>
            <a:r>
              <a:rPr lang="zh-TW" altLang="en-US" sz="1200" dirty="0">
                <a:solidFill>
                  <a:srgbClr val="CC3300"/>
                </a:solidFill>
                <a:latin typeface="Times New Roman" pitchFamily="18" charset="0"/>
              </a:rPr>
              <a:t>再接上郵遞區號可能是</a:t>
            </a:r>
            <a:r>
              <a:rPr lang="en-US" altLang="zh-TW" sz="1200" dirty="0">
                <a:latin typeface="Times New Roman" pitchFamily="18" charset="0"/>
              </a:rPr>
              <a:t>9506</a:t>
            </a:r>
            <a:r>
              <a:rPr lang="en-US" altLang="zh-TW" sz="1200" dirty="0">
                <a:solidFill>
                  <a:srgbClr val="0099FF"/>
                </a:solidFill>
                <a:latin typeface="Times New Roman" pitchFamily="18" charset="0"/>
              </a:rPr>
              <a:t>0</a:t>
            </a:r>
            <a:r>
              <a:rPr lang="en-US" altLang="zh-TW" sz="1200" dirty="0">
                <a:latin typeface="Times New Roman" pitchFamily="18" charset="0"/>
              </a:rPr>
              <a:t>, 9506</a:t>
            </a:r>
            <a:r>
              <a:rPr lang="en-US" altLang="zh-TW" sz="1200" dirty="0">
                <a:solidFill>
                  <a:srgbClr val="0099FF"/>
                </a:solidFill>
                <a:latin typeface="Times New Roman" pitchFamily="18" charset="0"/>
              </a:rPr>
              <a:t>2</a:t>
            </a:r>
            <a:r>
              <a:rPr lang="en-US" altLang="zh-TW" sz="1200" dirty="0">
                <a:latin typeface="Times New Roman" pitchFamily="18" charset="0"/>
              </a:rPr>
              <a:t>, 9506</a:t>
            </a:r>
            <a:r>
              <a:rPr lang="en-US" altLang="zh-TW" sz="1200" dirty="0">
                <a:solidFill>
                  <a:srgbClr val="0099FF"/>
                </a:solidFill>
                <a:latin typeface="Times New Roman" pitchFamily="18" charset="0"/>
              </a:rPr>
              <a:t>4</a:t>
            </a:r>
            <a:r>
              <a:rPr lang="en-US" altLang="zh-TW" sz="1200" dirty="0">
                <a:latin typeface="Times New Roman" pitchFamily="18" charset="0"/>
              </a:rPr>
              <a:t>, 9506</a:t>
            </a:r>
            <a:r>
              <a:rPr lang="en-US" altLang="zh-TW" sz="1200" dirty="0">
                <a:solidFill>
                  <a:srgbClr val="0099FF"/>
                </a:solidFill>
                <a:latin typeface="Times New Roman" pitchFamily="18" charset="0"/>
              </a:rPr>
              <a:t>5</a:t>
            </a:r>
            <a:r>
              <a:rPr lang="en-US" altLang="zh-TW" sz="1200" dirty="0">
                <a:latin typeface="Times New Roman" pitchFamily="18" charset="0"/>
              </a:rPr>
              <a:t>, 9506</a:t>
            </a:r>
            <a:r>
              <a:rPr lang="en-US" altLang="zh-TW" sz="1200" dirty="0">
                <a:solidFill>
                  <a:srgbClr val="0099FF"/>
                </a:solidFill>
                <a:latin typeface="Times New Roman" pitchFamily="18" charset="0"/>
              </a:rPr>
              <a:t>6</a:t>
            </a:r>
            <a:r>
              <a:rPr lang="zh-TW" altLang="en-US" sz="1200" dirty="0">
                <a:solidFill>
                  <a:srgbClr val="0099FF"/>
                </a:solidFill>
                <a:latin typeface="Times New Roman" pitchFamily="18" charset="0"/>
              </a:rPr>
              <a:t>以上</a:t>
            </a:r>
            <a:r>
              <a:rPr lang="zh-TW" altLang="en-US" sz="1200" dirty="0">
                <a:latin typeface="Times New Roman" pitchFamily="18" charset="0"/>
              </a:rPr>
              <a:t>這幾種的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87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8542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..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印出符合條件的</a:t>
            </a:r>
            <a:r>
              <a:rPr lang="en-US" altLang="zh-TW" dirty="0"/>
              <a:t>word</a:t>
            </a:r>
            <a:r>
              <a:rPr lang="zh-TW" altLang="en-US" dirty="0"/>
              <a:t>後面的額外兩個字元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88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6900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High Tower Text" pitchFamily="18" charset="0"/>
              </a:rPr>
              <a:t>grep </a:t>
            </a: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1200" dirty="0">
                <a:latin typeface="High Tower Text" pitchFamily="18" charset="0"/>
              </a:rPr>
              <a:t>w </a:t>
            </a: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1200" dirty="0">
                <a:latin typeface="High Tower Text" pitchFamily="18" charset="0"/>
              </a:rPr>
              <a:t>color </a:t>
            </a: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1200" dirty="0">
                <a:latin typeface="High Tower Text" pitchFamily="18" charset="0"/>
              </a:rPr>
              <a:t>e 'three</a:t>
            </a: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1200" dirty="0">
                <a:latin typeface="High Tower Text" pitchFamily="18" charset="0"/>
              </a:rPr>
              <a:t>' </a:t>
            </a: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1200" dirty="0">
                <a:latin typeface="High Tower Text" pitchFamily="18" charset="0"/>
              </a:rPr>
              <a:t>e 'four</a:t>
            </a: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1200" dirty="0">
                <a:latin typeface="High Tower Text" pitchFamily="18" charset="0"/>
              </a:rPr>
              <a:t>' lewis.txt </a:t>
            </a:r>
          </a:p>
          <a:p>
            <a:r>
              <a:rPr lang="zh-TW" altLang="en-US" sz="1200" dirty="0">
                <a:latin typeface="High Tower Text" pitchFamily="18" charset="0"/>
              </a:rPr>
              <a:t>表示將</a:t>
            </a:r>
            <a:r>
              <a:rPr lang="en-US" altLang="zh-TW" sz="1200" dirty="0">
                <a:latin typeface="High Tower Text" pitchFamily="18" charset="0"/>
              </a:rPr>
              <a:t>lewis.txt</a:t>
            </a:r>
            <a:r>
              <a:rPr lang="zh-TW" altLang="en-US" sz="1200" dirty="0">
                <a:latin typeface="High Tower Text" pitchFamily="18" charset="0"/>
              </a:rPr>
              <a:t>檔案中 結尾為</a:t>
            </a:r>
            <a:r>
              <a:rPr lang="en-US" altLang="zh-TW" sz="1200" dirty="0">
                <a:latin typeface="High Tower Text" pitchFamily="18" charset="0"/>
              </a:rPr>
              <a:t>three</a:t>
            </a:r>
            <a:r>
              <a:rPr lang="zh-TW" altLang="en-US" sz="1200" dirty="0">
                <a:latin typeface="High Tower Text" pitchFamily="18" charset="0"/>
              </a:rPr>
              <a:t>或</a:t>
            </a:r>
            <a:r>
              <a:rPr lang="en-US" altLang="zh-TW" sz="1200" dirty="0">
                <a:latin typeface="High Tower Text" pitchFamily="18" charset="0"/>
              </a:rPr>
              <a:t>four</a:t>
            </a:r>
            <a:r>
              <a:rPr lang="zh-TW" altLang="en-US" sz="1200" dirty="0">
                <a:latin typeface="High Tower Text" pitchFamily="18" charset="0"/>
              </a:rPr>
              <a:t>的字上色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89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47433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zh-TW" altLang="en-US" sz="11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grep ‘^word’ files     	 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{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開頭為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“word”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的行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}</a:t>
            </a:r>
          </a:p>
          <a:p>
            <a:pPr marL="0" indent="0" eaLnBrk="1" hangingPunct="1">
              <a:buFont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    grep ‘word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’ files     	 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{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結尾為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“word” 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的行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}</a:t>
            </a:r>
          </a:p>
          <a:p>
            <a:pPr marL="0" indent="0" eaLnBrk="1" hangingPunct="1">
              <a:buFont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    grep ‘^word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’ files    	 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{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只含有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 “word”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的行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}</a:t>
            </a:r>
          </a:p>
          <a:p>
            <a:pPr marL="0" indent="0" eaLnBrk="1" hangingPunct="1">
              <a:buFont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    grep ‘\^s’ files       	 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{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含有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“^s”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的行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}</a:t>
            </a:r>
          </a:p>
          <a:p>
            <a:pPr marL="0" indent="0" eaLnBrk="1" hangingPunct="1">
              <a:buFont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    grep ‘[</a:t>
            </a:r>
            <a:r>
              <a:rPr lang="en-US" altLang="zh-TW" sz="1200" dirty="0" err="1">
                <a:solidFill>
                  <a:srgbClr val="000000"/>
                </a:solidFill>
                <a:latin typeface="High Tower Text" pitchFamily="18" charset="0"/>
              </a:rPr>
              <a:t>Ww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]</a:t>
            </a:r>
            <a:r>
              <a:rPr lang="en-US" altLang="zh-TW" sz="1200" dirty="0" err="1">
                <a:solidFill>
                  <a:srgbClr val="000000"/>
                </a:solidFill>
                <a:latin typeface="High Tower Text" pitchFamily="18" charset="0"/>
              </a:rPr>
              <a:t>ord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’ files	 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{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找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 “Word” 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或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 “word”}</a:t>
            </a:r>
          </a:p>
          <a:p>
            <a:pPr marL="0" indent="0" eaLnBrk="1" hangingPunct="1">
              <a:buFont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    grep ‘B[</a:t>
            </a:r>
            <a:r>
              <a:rPr lang="en-US" altLang="zh-TW" sz="1200" dirty="0" err="1">
                <a:solidFill>
                  <a:srgbClr val="000000"/>
                </a:solidFill>
                <a:latin typeface="High Tower Text" pitchFamily="18" charset="0"/>
              </a:rPr>
              <a:t>oO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][</a:t>
            </a:r>
            <a:r>
              <a:rPr lang="en-US" altLang="zh-TW" sz="1200" dirty="0" err="1">
                <a:solidFill>
                  <a:srgbClr val="000000"/>
                </a:solidFill>
                <a:latin typeface="High Tower Text" pitchFamily="18" charset="0"/>
              </a:rPr>
              <a:t>bB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]’ files  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{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找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BOB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或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 Bob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或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Arial Narrow" pitchFamily="34" charset="0"/>
              </a:rPr>
              <a:t>BOb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或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Arial Narrow" pitchFamily="34" charset="0"/>
              </a:rPr>
              <a:t>BoB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 }</a:t>
            </a:r>
          </a:p>
          <a:p>
            <a:pPr marL="0" indent="0" eaLnBrk="1" hangingPunct="1">
              <a:buFont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    grep ‘^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’ files         	  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{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找空行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}</a:t>
            </a:r>
          </a:p>
          <a:p>
            <a:pPr marL="0" indent="0" eaLnBrk="1" hangingPunct="1">
              <a:buFont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    grep ‘[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0-9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][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0-9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]’ file  	  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{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找一對的數字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90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79063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grep ‘[^a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zA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Z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</a:rPr>
              <a:t>0-9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]        	 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{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任何非字母或數字的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grep ‘^.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’              	 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{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只有一個字元的行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grep ‘“word”’                	 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{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在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””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裡面的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"word"}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grep ‘“*word”*’           	 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{“word”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有在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””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裡面或沒有的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grep ‘^\.’         	 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{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開頭為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“.”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的行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grep ‘^\.[a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z][a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z]’ 	 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{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開頭為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 “.” 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並接上兩個小寫的行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91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53104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*</a:t>
            </a:r>
            <a:r>
              <a:rPr lang="zh-TW" altLang="en-US" dirty="0"/>
              <a:t>的用途在</a:t>
            </a:r>
            <a:r>
              <a:rPr lang="en-US" altLang="zh-TW" dirty="0" err="1"/>
              <a:t>csh</a:t>
            </a:r>
            <a:r>
              <a:rPr lang="zh-TW" altLang="en-US" dirty="0"/>
              <a:t>和</a:t>
            </a:r>
            <a:r>
              <a:rPr lang="en-US" altLang="zh-TW" dirty="0"/>
              <a:t>grep</a:t>
            </a:r>
            <a:r>
              <a:rPr lang="zh-TW" altLang="en-US" dirty="0"/>
              <a:t>不同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94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66530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Lucida Console" panose="020B0609040504020204" pitchFamily="49" charset="0"/>
              </a:rPr>
              <a:t>%grep --color ‘[‘ x</a:t>
            </a:r>
            <a:r>
              <a:rPr lang="zh-TW" altLang="en-US" sz="1200" dirty="0">
                <a:latin typeface="Lucida Console" panose="020B0609040504020204" pitchFamily="49" charset="0"/>
              </a:rPr>
              <a:t> 中：</a:t>
            </a:r>
            <a:r>
              <a:rPr lang="en-US" altLang="zh-TW" sz="1200" dirty="0">
                <a:latin typeface="Lucida Console" panose="020B0609040504020204" pitchFamily="49" charset="0"/>
              </a:rPr>
              <a:t>grep</a:t>
            </a:r>
            <a:r>
              <a:rPr lang="zh-TW" altLang="en-US" sz="1200" dirty="0">
                <a:latin typeface="Lucida Console" panose="020B0609040504020204" pitchFamily="49" charset="0"/>
              </a:rPr>
              <a:t>認為</a:t>
            </a:r>
            <a:r>
              <a:rPr lang="en-US" altLang="zh-TW" sz="1200" dirty="0">
                <a:latin typeface="Lucida Console" panose="020B0609040504020204" pitchFamily="49" charset="0"/>
              </a:rPr>
              <a:t>’[‘</a:t>
            </a:r>
            <a:r>
              <a:rPr lang="zh-TW" altLang="en-US" sz="1200" dirty="0">
                <a:latin typeface="Lucida Console" panose="020B0609040504020204" pitchFamily="49" charset="0"/>
              </a:rPr>
              <a:t>沒有</a:t>
            </a:r>
            <a:r>
              <a:rPr lang="en-US" altLang="zh-TW" sz="1200" dirty="0">
                <a:latin typeface="Lucida Console" panose="020B0609040504020204" pitchFamily="49" charset="0"/>
              </a:rPr>
              <a:t>’]’,</a:t>
            </a:r>
            <a:r>
              <a:rPr lang="zh-TW" altLang="en-US" sz="1200" dirty="0">
                <a:latin typeface="Lucida Console" panose="020B0609040504020204" pitchFamily="49" charset="0"/>
              </a:rPr>
              <a:t>所以是不完整的表述模式</a:t>
            </a:r>
            <a:r>
              <a:rPr lang="en-US" altLang="zh-TW" sz="1200" dirty="0">
                <a:latin typeface="Lucida Console" panose="020B0609040504020204" pitchFamily="49" charset="0"/>
              </a:rPr>
              <a:t>,</a:t>
            </a:r>
            <a:r>
              <a:rPr lang="zh-TW" altLang="en-US" sz="1200" dirty="0">
                <a:latin typeface="Lucida Console" panose="020B0609040504020204" pitchFamily="49" charset="0"/>
              </a:rPr>
              <a:t>所以出現</a:t>
            </a:r>
            <a:r>
              <a:rPr lang="en-US" altLang="zh-TW" sz="1200" dirty="0">
                <a:latin typeface="Lucida Console" panose="020B0609040504020204" pitchFamily="49" charset="0"/>
              </a:rPr>
              <a:t>error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1200" dirty="0">
                <a:latin typeface="Lucida Console" panose="020B0609040504020204" pitchFamily="49" charset="0"/>
              </a:rPr>
              <a:t> grep --color ‘\[‘ x</a:t>
            </a:r>
            <a:r>
              <a:rPr lang="zh-TW" altLang="en-US" sz="1200" dirty="0">
                <a:latin typeface="Lucida Console" panose="020B0609040504020204" pitchFamily="49" charset="0"/>
              </a:rPr>
              <a:t>中</a:t>
            </a:r>
            <a:r>
              <a:rPr lang="en-US" altLang="zh-TW" sz="1200" dirty="0">
                <a:latin typeface="Lucida Console" panose="020B0609040504020204" pitchFamily="49" charset="0"/>
              </a:rPr>
              <a:t>,</a:t>
            </a:r>
            <a:r>
              <a:rPr lang="zh-TW" altLang="en-US" sz="1200" dirty="0">
                <a:latin typeface="Lucida Console" panose="020B0609040504020204" pitchFamily="49" charset="0"/>
              </a:rPr>
              <a:t>用</a:t>
            </a:r>
            <a:r>
              <a:rPr lang="en-US" altLang="zh-TW" sz="1200" dirty="0">
                <a:latin typeface="Lucida Console" panose="020B0609040504020204" pitchFamily="49" charset="0"/>
              </a:rPr>
              <a:t>’\’</a:t>
            </a:r>
            <a:r>
              <a:rPr lang="zh-TW" altLang="en-US" sz="1200" dirty="0">
                <a:latin typeface="Lucida Console" panose="020B0609040504020204" pitchFamily="49" charset="0"/>
              </a:rPr>
              <a:t>跳脫</a:t>
            </a:r>
            <a:r>
              <a:rPr lang="en-US" altLang="zh-TW" sz="1200" dirty="0">
                <a:latin typeface="Lucida Console" panose="020B0609040504020204" pitchFamily="49" charset="0"/>
              </a:rPr>
              <a:t>’[‘</a:t>
            </a:r>
            <a:r>
              <a:rPr lang="zh-TW" altLang="en-US" sz="1200" dirty="0">
                <a:latin typeface="Lucida Console" panose="020B0609040504020204" pitchFamily="49" charset="0"/>
              </a:rPr>
              <a:t>的特殊意義</a:t>
            </a:r>
            <a:r>
              <a:rPr lang="en-US" altLang="zh-TW" sz="1200" dirty="0">
                <a:latin typeface="Lucida Console" panose="020B0609040504020204" pitchFamily="49" charset="0"/>
              </a:rPr>
              <a:t>,</a:t>
            </a:r>
            <a:r>
              <a:rPr lang="zh-TW" altLang="en-US" sz="1200" dirty="0">
                <a:latin typeface="Lucida Console" panose="020B0609040504020204" pitchFamily="49" charset="0"/>
              </a:rPr>
              <a:t>所以可以正常顯示</a:t>
            </a:r>
            <a:endParaRPr lang="en-US" altLang="zh-TW" sz="12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95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80289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TW" sz="1200" dirty="0">
                <a:latin typeface="Lucida Console" panose="020B0609040504020204" pitchFamily="49" charset="0"/>
              </a:rPr>
              <a:t> </a:t>
            </a:r>
            <a:r>
              <a:rPr lang="fr-FR" altLang="zh-TW" sz="1200" dirty="0" err="1">
                <a:latin typeface="Lucida Console" panose="020B0609040504020204" pitchFamily="49" charset="0"/>
              </a:rPr>
              <a:t>ls</a:t>
            </a:r>
            <a:r>
              <a:rPr lang="fr-FR" altLang="zh-TW" sz="1200" dirty="0">
                <a:latin typeface="Lucida Console" panose="020B0609040504020204" pitchFamily="49" charset="0"/>
              </a:rPr>
              <a:t> [</a:t>
            </a:r>
            <a:r>
              <a:rPr lang="zh-TW" altLang="en-US" sz="1200" dirty="0">
                <a:latin typeface="Lucida Console" panose="020B0609040504020204" pitchFamily="49" charset="0"/>
              </a:rPr>
              <a:t> 中沒有</a:t>
            </a:r>
            <a:r>
              <a:rPr lang="en-US" altLang="zh-TW" sz="1200" dirty="0">
                <a:latin typeface="Lucida Console" panose="020B0609040504020204" pitchFamily="49" charset="0"/>
              </a:rPr>
              <a:t>’]’,</a:t>
            </a:r>
            <a:r>
              <a:rPr lang="zh-TW" altLang="en-US" sz="1200" dirty="0">
                <a:latin typeface="Lucida Console" panose="020B0609040504020204" pitchFamily="49" charset="0"/>
              </a:rPr>
              <a:t>所以</a:t>
            </a:r>
            <a:r>
              <a:rPr lang="en-US" altLang="zh-TW" sz="1200" dirty="0" err="1">
                <a:latin typeface="Lucida Console" panose="020B0609040504020204" pitchFamily="49" charset="0"/>
              </a:rPr>
              <a:t>csh</a:t>
            </a:r>
            <a:r>
              <a:rPr lang="zh-TW" altLang="en-US" sz="1200" dirty="0">
                <a:latin typeface="Lucida Console" panose="020B0609040504020204" pitchFamily="49" charset="0"/>
              </a:rPr>
              <a:t>認為不是要執行</a:t>
            </a:r>
            <a:r>
              <a:rPr lang="en-US" altLang="zh-TW" sz="1200" dirty="0">
                <a:latin typeface="Lucida Console" panose="020B0609040504020204" pitchFamily="49" charset="0"/>
              </a:rPr>
              <a:t>[…]</a:t>
            </a:r>
            <a:r>
              <a:rPr lang="zh-TW" altLang="en-US" sz="1200" dirty="0">
                <a:latin typeface="Lucida Console" panose="020B0609040504020204" pitchFamily="49" charset="0"/>
              </a:rPr>
              <a:t>這個模式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96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5596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因為</a:t>
            </a:r>
            <a:r>
              <a:rPr lang="en-US" altLang="zh-TW" dirty="0"/>
              <a:t>’]’</a:t>
            </a:r>
            <a:r>
              <a:rPr lang="zh-TW" altLang="en-US" dirty="0"/>
              <a:t>在此情況下沒有特殊意義</a:t>
            </a:r>
            <a:r>
              <a:rPr lang="en-US" altLang="zh-TW" dirty="0"/>
              <a:t>,</a:t>
            </a:r>
            <a:r>
              <a:rPr lang="zh-TW" altLang="en-US" dirty="0"/>
              <a:t>所以</a:t>
            </a:r>
            <a:r>
              <a:rPr lang="en-US" altLang="zh-TW" sz="12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1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grep --color ‘</a:t>
            </a:r>
            <a:r>
              <a:rPr lang="en-US" altLang="zh-TW" sz="12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1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’ x</a:t>
            </a:r>
            <a:r>
              <a:rPr lang="zh-TW" altLang="en-US" sz="1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可以正常顯示</a:t>
            </a:r>
            <a:endParaRPr lang="en-US" altLang="zh-TW" sz="12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98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679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這邊我們可以看到一系列特殊的用法</a:t>
            </a:r>
            <a:endParaRPr lang="en-US" altLang="zh-TW" dirty="0"/>
          </a:p>
          <a:p>
            <a:r>
              <a:rPr lang="en-US" altLang="zh-TW" sz="1200" dirty="0">
                <a:solidFill>
                  <a:srgbClr val="0C9B4D"/>
                </a:solidFill>
              </a:rPr>
              <a:t>\t</a:t>
            </a:r>
            <a:r>
              <a:rPr lang="en-US" altLang="zh-TW" sz="1200" dirty="0"/>
              <a:t> </a:t>
            </a:r>
            <a:r>
              <a:rPr lang="zh-TW" altLang="en-US" sz="1200" dirty="0"/>
              <a:t>表新增</a:t>
            </a:r>
            <a:r>
              <a:rPr lang="en-US" altLang="zh-TW" sz="1200" dirty="0"/>
              <a:t>tab</a:t>
            </a:r>
            <a:r>
              <a:rPr lang="zh-TW" altLang="en-US" sz="1200" dirty="0"/>
              <a:t>的間隔</a:t>
            </a:r>
            <a:endParaRPr lang="en-US" altLang="zh-TW" sz="1200" dirty="0"/>
          </a:p>
          <a:p>
            <a:r>
              <a:rPr lang="en-US" altLang="zh-TW" sz="1200" dirty="0">
                <a:solidFill>
                  <a:srgbClr val="FF9900"/>
                </a:solidFill>
              </a:rPr>
              <a:t>\n</a:t>
            </a:r>
            <a:r>
              <a:rPr lang="en-US" altLang="zh-TW" sz="1200" dirty="0"/>
              <a:t> </a:t>
            </a:r>
            <a:r>
              <a:rPr lang="zh-TW" altLang="en-US" sz="1200" dirty="0"/>
              <a:t>表換行</a:t>
            </a:r>
            <a:r>
              <a:rPr lang="en-US" altLang="zh-TW" sz="1200" dirty="0"/>
              <a:t>, </a:t>
            </a:r>
          </a:p>
          <a:p>
            <a:r>
              <a:rPr lang="en-US" altLang="zh-TW" sz="1200" dirty="0">
                <a:solidFill>
                  <a:srgbClr val="0033CC"/>
                </a:solidFill>
              </a:rPr>
              <a:t>\\</a:t>
            </a:r>
            <a:r>
              <a:rPr lang="en-US" altLang="zh-TW" sz="1200" dirty="0"/>
              <a:t> </a:t>
            </a:r>
            <a:r>
              <a:rPr lang="zh-TW" altLang="en-US" sz="1200" dirty="0"/>
              <a:t>表呈現單純的</a:t>
            </a:r>
            <a:r>
              <a:rPr lang="en-US" altLang="zh-TW" sz="1200" dirty="0"/>
              <a:t>\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10542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Lucida Console" panose="020B0609040504020204" pitchFamily="49" charset="0"/>
              </a:rPr>
              <a:t>在</a:t>
            </a:r>
            <a:r>
              <a:rPr lang="en-US" altLang="zh-TW" sz="1200" dirty="0">
                <a:latin typeface="Lucida Console" panose="020B0609040504020204" pitchFamily="49" charset="0"/>
              </a:rPr>
              <a:t>% grep --color ‘[X]]‘ x</a:t>
            </a:r>
            <a:r>
              <a:rPr lang="zh-TW" altLang="en-US" sz="1200" dirty="0">
                <a:latin typeface="Lucida Console" panose="020B0609040504020204" pitchFamily="49" charset="0"/>
              </a:rPr>
              <a:t> 這個方法</a:t>
            </a:r>
            <a:r>
              <a:rPr lang="en-US" altLang="zh-TW" sz="1200" dirty="0">
                <a:latin typeface="Lucida Console" panose="020B0609040504020204" pitchFamily="49" charset="0"/>
              </a:rPr>
              <a:t>,</a:t>
            </a:r>
            <a:r>
              <a:rPr lang="zh-TW" altLang="en-US" sz="1200" dirty="0">
                <a:latin typeface="Lucida Console" panose="020B0609040504020204" pitchFamily="49" charset="0"/>
              </a:rPr>
              <a:t>只會找到</a:t>
            </a:r>
            <a:r>
              <a:rPr lang="en-US" altLang="zh-TW" sz="1200" dirty="0">
                <a:latin typeface="Lucida Console" panose="020B0609040504020204" pitchFamily="49" charset="0"/>
              </a:rPr>
              <a:t>x file</a:t>
            </a:r>
            <a:r>
              <a:rPr lang="zh-TW" altLang="en-US" sz="1200" dirty="0">
                <a:latin typeface="Lucida Console" panose="020B0609040504020204" pitchFamily="49" charset="0"/>
              </a:rPr>
              <a:t>中</a:t>
            </a:r>
            <a:r>
              <a:rPr lang="zh-TW" altLang="en-US" sz="1200" b="0" dirty="0">
                <a:solidFill>
                  <a:schemeClr val="tx1"/>
                </a:solidFill>
                <a:latin typeface="Lucida Console" panose="020B0609040504020204" pitchFamily="49" charset="0"/>
                <a:ea typeface="ＭＳ Ｐゴシック" pitchFamily="34" charset="-128"/>
                <a:cs typeface="+mn-cs"/>
              </a:rPr>
              <a:t>符合</a:t>
            </a:r>
            <a:r>
              <a:rPr lang="en-US" altLang="zh-TW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“X</a:t>
            </a:r>
            <a:r>
              <a:rPr lang="en-US" altLang="zh-TW" sz="1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</a:t>
            </a:r>
            <a:r>
              <a:rPr lang="zh-TW" altLang="en-US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的</a:t>
            </a:r>
            <a:endParaRPr lang="zh-TW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就好比與 </a:t>
            </a:r>
            <a:r>
              <a:rPr lang="en-US" altLang="zh-TW" sz="1200" dirty="0">
                <a:latin typeface="Lucida Console" panose="020B0609040504020204" pitchFamily="49" charset="0"/>
              </a:rPr>
              <a:t>% grep --color ‘X]’ x</a:t>
            </a:r>
            <a:r>
              <a:rPr lang="zh-TW" altLang="en-US" sz="1200" dirty="0">
                <a:latin typeface="Lucida Console" panose="020B0609040504020204" pitchFamily="49" charset="0"/>
              </a:rPr>
              <a:t> 以及 </a:t>
            </a:r>
            <a:r>
              <a:rPr lang="en-US" altLang="zh-TW" sz="1200" dirty="0">
                <a:latin typeface="Lucida Console" panose="020B0609040504020204" pitchFamily="49" charset="0"/>
              </a:rPr>
              <a:t>% grep --color '[X\]]‘ x</a:t>
            </a:r>
            <a:r>
              <a:rPr lang="zh-TW" altLang="en-US" sz="1200" dirty="0">
                <a:latin typeface="Lucida Console" panose="020B0609040504020204" pitchFamily="49" charset="0"/>
              </a:rPr>
              <a:t> 的結果一樣</a:t>
            </a:r>
            <a:endParaRPr lang="en-US" altLang="zh-TW" sz="12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105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75169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Lucida Console" panose="020B0609040504020204" pitchFamily="49" charset="0"/>
              </a:rPr>
              <a:t>若改成使用</a:t>
            </a:r>
            <a:r>
              <a:rPr lang="en-US" altLang="zh-TW" sz="1200" dirty="0">
                <a:latin typeface="Lucida Console" panose="020B0609040504020204" pitchFamily="49" charset="0"/>
              </a:rPr>
              <a:t>% grep --color “[X\]” x</a:t>
            </a:r>
            <a:r>
              <a:rPr lang="zh-TW" altLang="en-US" sz="1200" dirty="0">
                <a:latin typeface="Lucida Console" panose="020B0609040504020204" pitchFamily="49" charset="0"/>
              </a:rPr>
              <a:t> 則會產生找出含</a:t>
            </a:r>
            <a:r>
              <a:rPr lang="en-US" altLang="zh-TW" sz="1200" dirty="0">
                <a:latin typeface="Lucida Console" panose="020B0609040504020204" pitchFamily="49" charset="0"/>
              </a:rPr>
              <a:t>’X’</a:t>
            </a:r>
            <a:r>
              <a:rPr lang="zh-TW" altLang="en-US" sz="1200" dirty="0">
                <a:latin typeface="Lucida Console" panose="020B0609040504020204" pitchFamily="49" charset="0"/>
              </a:rPr>
              <a:t>或</a:t>
            </a:r>
            <a:r>
              <a:rPr lang="en-US" altLang="zh-TW" sz="1200" dirty="0">
                <a:latin typeface="Lucida Console" panose="020B0609040504020204" pitchFamily="49" charset="0"/>
              </a:rPr>
              <a:t>’\’</a:t>
            </a:r>
            <a:r>
              <a:rPr lang="zh-TW" altLang="en-US" sz="1200" dirty="0">
                <a:latin typeface="Lucida Console" panose="020B0609040504020204" pitchFamily="49" charset="0"/>
              </a:rPr>
              <a:t>的</a:t>
            </a:r>
            <a:endParaRPr lang="en-US" altLang="zh-TW" sz="12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106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23040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那我們現在目標是找到含有</a:t>
            </a:r>
            <a:r>
              <a:rPr lang="en-US" altLang="zh-TW" dirty="0"/>
              <a:t>’X’</a:t>
            </a:r>
            <a:r>
              <a:rPr lang="zh-TW" altLang="en-US" dirty="0"/>
              <a:t>或</a:t>
            </a:r>
            <a:r>
              <a:rPr lang="en-US" altLang="zh-TW" dirty="0"/>
              <a:t>’]’</a:t>
            </a:r>
            <a:r>
              <a:rPr lang="zh-TW" altLang="en-US" dirty="0"/>
              <a:t>的</a:t>
            </a:r>
            <a:r>
              <a:rPr lang="en-US" altLang="zh-TW" dirty="0"/>
              <a:t>,</a:t>
            </a:r>
            <a:r>
              <a:rPr lang="zh-TW" altLang="en-US" dirty="0"/>
              <a:t>而非</a:t>
            </a:r>
            <a:r>
              <a:rPr lang="en-US" altLang="zh-TW" dirty="0"/>
              <a:t>’X]’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則需使用</a:t>
            </a:r>
            <a:r>
              <a:rPr lang="en-US" altLang="zh-TW" sz="1200" dirty="0">
                <a:latin typeface="Lucida Console" panose="020B0609040504020204" pitchFamily="49" charset="0"/>
              </a:rPr>
              <a:t>% grep --color '[]X]' x</a:t>
            </a:r>
          </a:p>
          <a:p>
            <a:r>
              <a:rPr lang="zh-TW" altLang="en-US" dirty="0"/>
              <a:t>因為</a:t>
            </a:r>
            <a:r>
              <a:rPr lang="en-US" altLang="zh-TW" dirty="0"/>
              <a:t>[]</a:t>
            </a:r>
            <a:r>
              <a:rPr lang="zh-TW" altLang="en-US" dirty="0"/>
              <a:t>產生的空集合是</a:t>
            </a:r>
            <a:r>
              <a:rPr lang="en-US" altLang="zh-TW" dirty="0"/>
              <a:t>invalid</a:t>
            </a:r>
            <a:r>
              <a:rPr lang="zh-TW" altLang="en-US" dirty="0"/>
              <a:t>的</a:t>
            </a:r>
            <a:r>
              <a:rPr lang="en-US" altLang="zh-TW" dirty="0"/>
              <a:t>,</a:t>
            </a:r>
            <a:r>
              <a:rPr lang="zh-TW" altLang="en-US" dirty="0"/>
              <a:t>所以</a:t>
            </a:r>
            <a:r>
              <a:rPr lang="en-US" altLang="zh-TW" dirty="0"/>
              <a:t>grep</a:t>
            </a:r>
            <a:r>
              <a:rPr lang="zh-TW" altLang="en-US" dirty="0"/>
              <a:t>會認為第一個字元不是結束的意思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108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52976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Lucida Console" panose="020B0609040504020204" pitchFamily="49" charset="0"/>
              </a:rPr>
              <a:t>但若使用</a:t>
            </a:r>
            <a:r>
              <a:rPr lang="en-US" altLang="zh-TW" sz="1200" dirty="0">
                <a:latin typeface="Lucida Console" panose="020B0609040504020204" pitchFamily="49" charset="0"/>
              </a:rPr>
              <a:t>% grep --color ‘]‘ x</a:t>
            </a:r>
            <a:r>
              <a:rPr lang="zh-TW" altLang="en-US" sz="1200" dirty="0">
                <a:latin typeface="Lucida Console" panose="020B0609040504020204" pitchFamily="49" charset="0"/>
              </a:rPr>
              <a:t>找含有</a:t>
            </a:r>
            <a:r>
              <a:rPr lang="en-US" altLang="zh-TW" sz="1200" dirty="0">
                <a:latin typeface="Lucida Console" panose="020B0609040504020204" pitchFamily="49" charset="0"/>
              </a:rPr>
              <a:t>’]’</a:t>
            </a:r>
            <a:r>
              <a:rPr lang="zh-TW" altLang="en-US" sz="1200" dirty="0">
                <a:latin typeface="Lucida Console" panose="020B0609040504020204" pitchFamily="49" charset="0"/>
              </a:rPr>
              <a:t>的部分</a:t>
            </a:r>
            <a:r>
              <a:rPr lang="en-US" altLang="zh-TW" sz="1200" dirty="0">
                <a:latin typeface="Lucida Console" panose="020B0609040504020204" pitchFamily="49" charset="0"/>
              </a:rPr>
              <a:t>,</a:t>
            </a:r>
            <a:r>
              <a:rPr lang="zh-TW" altLang="en-US" sz="1200" dirty="0">
                <a:latin typeface="Lucida Console" panose="020B0609040504020204" pitchFamily="49" charset="0"/>
              </a:rPr>
              <a:t>就沒有先前</a:t>
            </a:r>
            <a:r>
              <a:rPr lang="en-US" altLang="zh-TW" sz="1200" dirty="0">
                <a:latin typeface="Lucida Console" panose="020B0609040504020204" pitchFamily="49" charset="0"/>
              </a:rPr>
              <a:t>’[‘</a:t>
            </a:r>
            <a:r>
              <a:rPr lang="zh-TW" altLang="en-US" sz="1200" dirty="0">
                <a:latin typeface="Lucida Console" panose="020B0609040504020204" pitchFamily="49" charset="0"/>
              </a:rPr>
              <a:t>這樣的問題</a:t>
            </a:r>
            <a:endParaRPr lang="en-US" altLang="zh-TW" sz="1200" dirty="0"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Lucida Console" panose="020B0609040504020204" pitchFamily="49" charset="0"/>
              </a:rPr>
              <a:t>因為</a:t>
            </a:r>
            <a:r>
              <a:rPr lang="en-US" altLang="zh-TW" sz="1200" dirty="0">
                <a:latin typeface="Lucida Console" panose="020B0609040504020204" pitchFamily="49" charset="0"/>
              </a:rPr>
              <a:t>[</a:t>
            </a:r>
            <a:r>
              <a:rPr lang="zh-TW" altLang="en-US" sz="1200" dirty="0">
                <a:latin typeface="Lucida Console" panose="020B0609040504020204" pitchFamily="49" charset="0"/>
              </a:rPr>
              <a:t>的特殊意義只有在</a:t>
            </a:r>
            <a:r>
              <a:rPr lang="en-US" altLang="zh-TW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“[…]”</a:t>
            </a:r>
            <a:r>
              <a:rPr lang="zh-TW" altLang="en-US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才會有</a:t>
            </a:r>
            <a:r>
              <a:rPr lang="en-US" altLang="zh-TW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,</a:t>
            </a:r>
            <a:r>
              <a:rPr lang="zh-TW" altLang="en-US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其他情況下</a:t>
            </a:r>
            <a:r>
              <a:rPr lang="en-US" altLang="zh-TW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,</a:t>
            </a:r>
            <a:r>
              <a:rPr lang="zh-TW" altLang="en-US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只會被視為一個一般的字元</a:t>
            </a:r>
            <a:endParaRPr lang="en-US" altLang="zh-TW" sz="12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85791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Lucida Console" panose="020B0609040504020204" pitchFamily="49" charset="0"/>
              </a:rPr>
              <a:t>% grep --color ‘</a:t>
            </a:r>
            <a:r>
              <a:rPr lang="en-US" altLang="zh-TW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^</a:t>
            </a:r>
            <a:r>
              <a:rPr lang="en-US" altLang="zh-TW" sz="1200" dirty="0">
                <a:solidFill>
                  <a:srgbClr val="0C9B4D"/>
                </a:solidFill>
                <a:latin typeface="Lucida Console" panose="020B0609040504020204" pitchFamily="49" charset="0"/>
              </a:rPr>
              <a:t>][</a:t>
            </a:r>
            <a:r>
              <a:rPr lang="en-US" altLang="zh-TW" sz="1200" b="1" dirty="0">
                <a:solidFill>
                  <a:srgbClr val="0C9B4D"/>
                </a:solidFill>
                <a:latin typeface="Lucida Console" panose="020B0609040504020204" pitchFamily="49" charset="0"/>
              </a:rPr>
              <a:t>^</a:t>
            </a:r>
            <a:r>
              <a:rPr lang="en-US" altLang="zh-TW" sz="1200" dirty="0">
                <a:solidFill>
                  <a:srgbClr val="0C9B4D"/>
                </a:solidFill>
                <a:latin typeface="Lucida Console" panose="020B0609040504020204" pitchFamily="49" charset="0"/>
              </a:rPr>
              <a:t>\</a:t>
            </a:r>
            <a:r>
              <a:rPr lang="en-US" altLang="zh-TW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1200" dirty="0">
                <a:latin typeface="Lucida Console" panose="020B0609040504020204" pitchFamily="49" charset="0"/>
              </a:rPr>
              <a:t>’ x</a:t>
            </a:r>
            <a:r>
              <a:rPr lang="zh-TW" altLang="en-US" sz="1200" dirty="0">
                <a:latin typeface="Lucida Console" panose="020B0609040504020204" pitchFamily="49" charset="0"/>
              </a:rPr>
              <a:t>的結果會是將</a:t>
            </a:r>
            <a:r>
              <a:rPr lang="en-US" altLang="zh-TW" sz="1200" dirty="0">
                <a:latin typeface="Lucida Console" panose="020B0609040504020204" pitchFamily="49" charset="0"/>
              </a:rPr>
              <a:t>][^\</a:t>
            </a:r>
            <a:r>
              <a:rPr lang="zh-TW" altLang="en-US" sz="1200" dirty="0">
                <a:latin typeface="Lucida Console" panose="020B0609040504020204" pitchFamily="49" charset="0"/>
              </a:rPr>
              <a:t>這幾個字以外的部分上色</a:t>
            </a:r>
            <a:endParaRPr lang="en-US" altLang="zh-TW" sz="12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08113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因為</a:t>
            </a:r>
            <a:r>
              <a:rPr lang="en-US" altLang="zh-TW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wildcard patterns</a:t>
            </a:r>
            <a:r>
              <a:rPr lang="zh-TW" altLang="en-US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會</a:t>
            </a:r>
            <a:r>
              <a:rPr lang="en-US" altLang="zh-TW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match</a:t>
            </a:r>
            <a:r>
              <a:rPr lang="zh-TW" altLang="en-US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到整個</a:t>
            </a:r>
            <a:r>
              <a:rPr lang="en-US" altLang="zh-TW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file</a:t>
            </a:r>
            <a:r>
              <a:rPr lang="zh-TW" altLang="en-US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name ,</a:t>
            </a:r>
            <a:r>
              <a:rPr lang="zh-TW" altLang="en-US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所以</a:t>
            </a:r>
            <a:r>
              <a:rPr lang="fr-FR" altLang="zh-TW" sz="1200" dirty="0">
                <a:latin typeface="Lucida Console" panose="020B0609040504020204" pitchFamily="49" charset="0"/>
              </a:rPr>
              <a:t>% </a:t>
            </a:r>
            <a:r>
              <a:rPr lang="fr-FR" altLang="zh-TW" sz="12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12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]</a:t>
            </a:r>
            <a:r>
              <a:rPr lang="zh-TW" altLang="en-US" sz="12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只會找到</a:t>
            </a:r>
            <a:r>
              <a:rPr lang="fr-FR" altLang="zh-TW" sz="12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06349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Lucida Console" panose="020B0609040504020204" pitchFamily="49" charset="0"/>
              </a:rPr>
              <a:t>用</a:t>
            </a:r>
            <a:r>
              <a:rPr lang="fr-FR" altLang="zh-TW" sz="1200" dirty="0">
                <a:latin typeface="Lucida Console" panose="020B0609040504020204" pitchFamily="49" charset="0"/>
              </a:rPr>
              <a:t>% </a:t>
            </a:r>
            <a:r>
              <a:rPr lang="fr-FR" altLang="zh-TW" sz="12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12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*]*</a:t>
            </a:r>
            <a:r>
              <a:rPr lang="zh-TW" altLang="en-US" sz="1200" b="0" dirty="0">
                <a:solidFill>
                  <a:srgbClr val="00B050"/>
                </a:solidFill>
                <a:latin typeface="Lucida Console" panose="020B0609040504020204" pitchFamily="49" charset="0"/>
              </a:rPr>
              <a:t>的方法就可以找到部分含有</a:t>
            </a:r>
            <a:r>
              <a:rPr lang="en-US" altLang="zh-TW" sz="1200" b="0" dirty="0">
                <a:solidFill>
                  <a:srgbClr val="00B050"/>
                </a:solidFill>
                <a:latin typeface="Lucida Console" panose="020B0609040504020204" pitchFamily="49" charset="0"/>
              </a:rPr>
              <a:t>]</a:t>
            </a:r>
            <a:r>
              <a:rPr lang="zh-TW" altLang="en-US" sz="1200" b="0" dirty="0">
                <a:solidFill>
                  <a:srgbClr val="00B050"/>
                </a:solidFill>
                <a:latin typeface="Lucida Console" panose="020B0609040504020204" pitchFamily="49" charset="0"/>
              </a:rPr>
              <a:t>的所有</a:t>
            </a:r>
            <a:r>
              <a:rPr lang="en-US" altLang="zh-TW" sz="1200" b="0" dirty="0">
                <a:solidFill>
                  <a:srgbClr val="00B050"/>
                </a:solidFill>
                <a:latin typeface="Lucida Console" panose="020B0609040504020204" pitchFamily="49" charset="0"/>
              </a:rPr>
              <a:t>file name</a:t>
            </a:r>
            <a:endParaRPr lang="fr-FR" altLang="zh-TW" sz="1200" b="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01684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在</a:t>
            </a:r>
            <a:r>
              <a:rPr lang="fr-FR" altLang="zh-TW" sz="1200" dirty="0">
                <a:latin typeface="Lucida Console" panose="020B0609040504020204" pitchFamily="49" charset="0"/>
              </a:rPr>
              <a:t>% </a:t>
            </a:r>
            <a:r>
              <a:rPr lang="fr-FR" altLang="zh-TW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[</a:t>
            </a:r>
            <a:r>
              <a:rPr lang="zh-TW" altLang="en-US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的例子中</a:t>
            </a:r>
            <a:r>
              <a:rPr lang="en-US" altLang="zh-TW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200" b="0" dirty="0" err="1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csh</a:t>
            </a:r>
            <a:r>
              <a:rPr lang="zh-TW" altLang="en-US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自動判斷因為後面沒有</a:t>
            </a:r>
            <a:r>
              <a:rPr lang="en-US" altLang="zh-TW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],</a:t>
            </a:r>
            <a:r>
              <a:rPr lang="zh-TW" altLang="en-US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所以</a:t>
            </a:r>
            <a:r>
              <a:rPr lang="en-US" altLang="zh-TW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[</a:t>
            </a:r>
            <a:r>
              <a:rPr lang="zh-TW" altLang="en-US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不為</a:t>
            </a:r>
            <a:r>
              <a:rPr lang="en-US" altLang="zh-TW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[…]</a:t>
            </a:r>
            <a:r>
              <a:rPr lang="zh-TW" altLang="en-US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的開始的意思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5631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TW" sz="1200" dirty="0">
                <a:latin typeface="Lucida Console" panose="020B0609040504020204" pitchFamily="49" charset="0"/>
              </a:rPr>
              <a:t>% </a:t>
            </a:r>
            <a:r>
              <a:rPr lang="fr-FR" altLang="zh-TW" sz="12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12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[x]]</a:t>
            </a:r>
            <a:r>
              <a:rPr lang="zh-TW" altLang="en-US" sz="1200" b="0" dirty="0">
                <a:solidFill>
                  <a:srgbClr val="00B050"/>
                </a:solidFill>
                <a:latin typeface="Lucida Console" panose="020B0609040504020204" pitchFamily="49" charset="0"/>
              </a:rPr>
              <a:t>與用在</a:t>
            </a:r>
            <a:r>
              <a:rPr lang="en-US" altLang="zh-TW" sz="1200" b="0" dirty="0">
                <a:solidFill>
                  <a:srgbClr val="00B050"/>
                </a:solidFill>
                <a:latin typeface="Lucida Console" panose="020B0609040504020204" pitchFamily="49" charset="0"/>
              </a:rPr>
              <a:t>grep</a:t>
            </a:r>
            <a:r>
              <a:rPr lang="zh-TW" altLang="en-US" sz="1200" b="0" dirty="0">
                <a:solidFill>
                  <a:srgbClr val="00B050"/>
                </a:solidFill>
                <a:latin typeface="Lucida Console" panose="020B0609040504020204" pitchFamily="49" charset="0"/>
              </a:rPr>
              <a:t>情況下所展現的結果相同</a:t>
            </a:r>
            <a:endParaRPr lang="fr-FR" altLang="zh-TW" sz="1200" b="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59563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TW" sz="1200" dirty="0">
                <a:latin typeface="Lucida Console" panose="020B0609040504020204" pitchFamily="49" charset="0"/>
              </a:rPr>
              <a:t>% </a:t>
            </a:r>
            <a:r>
              <a:rPr lang="fr-FR" altLang="zh-TW" sz="12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12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[]x]</a:t>
            </a:r>
          </a:p>
          <a:p>
            <a:r>
              <a:rPr lang="zh-TW" altLang="en-US" sz="1200" b="0" dirty="0">
                <a:solidFill>
                  <a:srgbClr val="00B050"/>
                </a:solidFill>
                <a:latin typeface="Lucida Console" panose="020B0609040504020204" pitchFamily="49" charset="0"/>
              </a:rPr>
              <a:t>與用在</a:t>
            </a:r>
            <a:r>
              <a:rPr lang="en-US" altLang="zh-TW" sz="1200" b="0" dirty="0">
                <a:solidFill>
                  <a:srgbClr val="00B050"/>
                </a:solidFill>
                <a:latin typeface="Lucida Console" panose="020B0609040504020204" pitchFamily="49" charset="0"/>
              </a:rPr>
              <a:t>grep</a:t>
            </a:r>
            <a:r>
              <a:rPr lang="zh-TW" altLang="en-US" sz="1200" b="0" dirty="0">
                <a:solidFill>
                  <a:srgbClr val="00B050"/>
                </a:solidFill>
                <a:latin typeface="Lucida Console" panose="020B0609040504020204" pitchFamily="49" charset="0"/>
              </a:rPr>
              <a:t>情況下所展現的結果相同</a:t>
            </a:r>
            <a:endParaRPr lang="en-US" altLang="zh-TW" sz="1200" b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zh-TW" altLang="en-US" sz="1200" b="0" dirty="0">
                <a:solidFill>
                  <a:srgbClr val="00B050"/>
                </a:solidFill>
                <a:latin typeface="Lucida Console" panose="020B0609040504020204" pitchFamily="49" charset="0"/>
              </a:rPr>
              <a:t>也解決了</a:t>
            </a:r>
            <a:r>
              <a:rPr lang="en-US" altLang="zh-TW" sz="1200" b="0" dirty="0">
                <a:solidFill>
                  <a:srgbClr val="00B050"/>
                </a:solidFill>
                <a:latin typeface="Lucida Console" panose="020B0609040504020204" pitchFamily="49" charset="0"/>
              </a:rPr>
              <a:t>]</a:t>
            </a:r>
            <a:r>
              <a:rPr lang="zh-TW" altLang="en-US" sz="1200" b="0" dirty="0">
                <a:solidFill>
                  <a:srgbClr val="00B050"/>
                </a:solidFill>
                <a:latin typeface="Lucida Console" panose="020B0609040504020204" pitchFamily="49" charset="0"/>
              </a:rPr>
              <a:t>原本作為</a:t>
            </a:r>
            <a:r>
              <a:rPr lang="en-US" altLang="zh-TW" sz="1200" b="0" dirty="0">
                <a:solidFill>
                  <a:srgbClr val="00B050"/>
                </a:solidFill>
                <a:latin typeface="Lucida Console" panose="020B0609040504020204" pitchFamily="49" charset="0"/>
              </a:rPr>
              <a:t>”[…]”</a:t>
            </a:r>
            <a:r>
              <a:rPr lang="zh-TW" altLang="en-US" sz="1200" b="0" dirty="0">
                <a:solidFill>
                  <a:srgbClr val="00B050"/>
                </a:solidFill>
                <a:latin typeface="Lucida Console" panose="020B0609040504020204" pitchFamily="49" charset="0"/>
              </a:rPr>
              <a:t>的結束符號的意思</a:t>
            </a:r>
            <a:endParaRPr lang="zh-TW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1039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只有上述三種方法有特別的意思</a:t>
            </a:r>
            <a:r>
              <a:rPr lang="en-US" altLang="zh-TW" dirty="0"/>
              <a:t>,</a:t>
            </a:r>
            <a:r>
              <a:rPr lang="zh-TW" altLang="en-US" dirty="0"/>
              <a:t>所以他們是唯三輸出的結果不像原本輸入進去的參數的樣子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00478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Lucida Console" panose="020B0609040504020204" pitchFamily="49" charset="0"/>
              </a:rPr>
              <a:t>在</a:t>
            </a:r>
            <a:r>
              <a:rPr lang="fr-FR" altLang="zh-TW" sz="1200" dirty="0">
                <a:latin typeface="Lucida Console" panose="020B0609040504020204" pitchFamily="49" charset="0"/>
              </a:rPr>
              <a:t>% </a:t>
            </a:r>
            <a:r>
              <a:rPr lang="fr-FR" altLang="zh-TW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[x\]]</a:t>
            </a:r>
            <a:r>
              <a:rPr lang="zh-TW" altLang="en-US" sz="12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的例子中</a:t>
            </a:r>
            <a:r>
              <a:rPr lang="en-US" altLang="zh-TW" sz="12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0" dirty="0"/>
              <a:t>\</a:t>
            </a:r>
            <a:r>
              <a:rPr lang="zh-TW" altLang="en-US" dirty="0"/>
              <a:t>並被當成字元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38731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先前說</a:t>
            </a:r>
            <a:r>
              <a:rPr lang="en-US" altLang="zh-TW" dirty="0"/>
              <a:t>\</a:t>
            </a:r>
            <a:r>
              <a:rPr lang="zh-TW" altLang="en-US" dirty="0"/>
              <a:t>與</a:t>
            </a:r>
            <a:r>
              <a:rPr lang="en-US" altLang="zh-TW" dirty="0"/>
              <a:t>[]</a:t>
            </a:r>
            <a:r>
              <a:rPr lang="zh-TW" altLang="en-US" dirty="0"/>
              <a:t>的功用在</a:t>
            </a:r>
            <a:r>
              <a:rPr lang="en-US" altLang="zh-TW" dirty="0" err="1"/>
              <a:t>csh</a:t>
            </a:r>
            <a:r>
              <a:rPr lang="zh-TW" altLang="en-US" dirty="0"/>
              <a:t>和</a:t>
            </a:r>
            <a:r>
              <a:rPr lang="en-US" altLang="zh-TW" dirty="0"/>
              <a:t>grep</a:t>
            </a:r>
            <a:r>
              <a:rPr lang="zh-TW" altLang="en-US" dirty="0"/>
              <a:t>相同</a:t>
            </a:r>
            <a:endParaRPr lang="en-US" altLang="zh-TW" dirty="0"/>
          </a:p>
          <a:p>
            <a:r>
              <a:rPr lang="zh-TW" altLang="en-US" dirty="0"/>
              <a:t>但我們找到其中的不同是</a:t>
            </a:r>
            <a:endParaRPr lang="en-US" altLang="zh-TW" dirty="0"/>
          </a:p>
          <a:p>
            <a:r>
              <a:rPr lang="en-US" altLang="zh-TW" dirty="0"/>
              <a:t>(1)</a:t>
            </a:r>
            <a:r>
              <a:rPr lang="zh-TW" altLang="en-US" dirty="0"/>
              <a:t>是否將未完成的</a:t>
            </a:r>
            <a:r>
              <a:rPr lang="en-US" altLang="zh-TW" dirty="0"/>
              <a:t>[…]</a:t>
            </a:r>
            <a:r>
              <a:rPr lang="zh-TW" altLang="en-US" dirty="0"/>
              <a:t>視為錯誤</a:t>
            </a:r>
            <a:endParaRPr lang="en-US" altLang="zh-TW" dirty="0"/>
          </a:p>
          <a:p>
            <a:r>
              <a:rPr lang="en-US" altLang="zh-TW" dirty="0"/>
              <a:t>(2)</a:t>
            </a:r>
            <a:r>
              <a:rPr lang="zh-TW" altLang="en-US" dirty="0"/>
              <a:t>是否在</a:t>
            </a:r>
            <a:r>
              <a:rPr lang="en-US" altLang="zh-TW" dirty="0"/>
              <a:t>[…]</a:t>
            </a:r>
            <a:r>
              <a:rPr lang="zh-TW" altLang="en-US" dirty="0"/>
              <a:t>中</a:t>
            </a:r>
            <a:r>
              <a:rPr lang="en-US" altLang="zh-TW" dirty="0"/>
              <a:t>,</a:t>
            </a:r>
            <a:r>
              <a:rPr lang="zh-TW" altLang="en-US" dirty="0"/>
              <a:t>將</a:t>
            </a:r>
            <a:r>
              <a:rPr lang="en-US" altLang="zh-TW" dirty="0"/>
              <a:t>\</a:t>
            </a:r>
            <a:r>
              <a:rPr lang="zh-TW" altLang="en-US" dirty="0"/>
              <a:t>當作特殊字元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4975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考試中須熟悉上述所教授的差異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9167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1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TW" sz="11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1200" dirty="0">
                <a:solidFill>
                  <a:srgbClr val="1F4343"/>
                </a:solidFill>
                <a:latin typeface="High Tower Text" pitchFamily="18" charset="0"/>
              </a:rPr>
              <a:t> grep ‘AB*C’ AB*C</a:t>
            </a:r>
            <a:r>
              <a:rPr lang="zh-TW" altLang="en-US" sz="1200" dirty="0">
                <a:solidFill>
                  <a:srgbClr val="1F4343"/>
                </a:solidFill>
                <a:latin typeface="High Tower Text" pitchFamily="18" charset="0"/>
              </a:rPr>
              <a:t>這個例子中</a:t>
            </a:r>
            <a:r>
              <a:rPr lang="en-US" altLang="zh-TW" sz="1200" dirty="0">
                <a:solidFill>
                  <a:srgbClr val="1F4343"/>
                </a:solidFill>
                <a:latin typeface="High Tower Text" pitchFamily="18" charset="0"/>
              </a:rPr>
              <a:t>,</a:t>
            </a:r>
            <a:r>
              <a:rPr lang="zh-TW" altLang="en-US" sz="1200" dirty="0">
                <a:solidFill>
                  <a:srgbClr val="1F4343"/>
                </a:solidFill>
                <a:latin typeface="High Tower Text" pitchFamily="18" charset="0"/>
              </a:rPr>
              <a:t>我們會在</a:t>
            </a:r>
            <a:r>
              <a:rPr lang="en-US" altLang="zh-TW" sz="1200" dirty="0">
                <a:latin typeface="Times New Roman" pitchFamily="18" charset="0"/>
              </a:rPr>
              <a:t>ABC, ABXC, ABBDC</a:t>
            </a:r>
            <a:r>
              <a:rPr lang="zh-TW" altLang="en-US" sz="1200" dirty="0">
                <a:latin typeface="Times New Roman" pitchFamily="18" charset="0"/>
              </a:rPr>
              <a:t>諸如此類規則的</a:t>
            </a:r>
            <a:r>
              <a:rPr lang="en-US" altLang="zh-TW" sz="1200" dirty="0">
                <a:latin typeface="Times New Roman" pitchFamily="18" charset="0"/>
              </a:rPr>
              <a:t>file</a:t>
            </a:r>
            <a:r>
              <a:rPr lang="zh-TW" altLang="en-US" sz="1200" dirty="0">
                <a:latin typeface="Times New Roman" pitchFamily="18" charset="0"/>
              </a:rPr>
              <a:t>中</a:t>
            </a:r>
            <a:r>
              <a:rPr lang="en-US" altLang="zh-TW" sz="1200" dirty="0">
                <a:latin typeface="Times New Roman" pitchFamily="18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Times New Roman" pitchFamily="18" charset="0"/>
              </a:rPr>
              <a:t>找到</a:t>
            </a:r>
            <a:r>
              <a:rPr lang="en-US" altLang="zh-TW" sz="1200" dirty="0">
                <a:latin typeface="Times New Roman" pitchFamily="18" charset="0"/>
              </a:rPr>
              <a:t>AC, ABC, ABBC, ABBBC</a:t>
            </a:r>
            <a:r>
              <a:rPr lang="zh-TW" altLang="en-US" sz="1200" dirty="0">
                <a:latin typeface="Times New Roman" pitchFamily="18" charset="0"/>
              </a:rPr>
              <a:t>等等這樣子的</a:t>
            </a:r>
            <a:r>
              <a:rPr lang="en-US" altLang="zh-TW" sz="1200" dirty="0">
                <a:latin typeface="Times New Roman" pitchFamily="18" charset="0"/>
              </a:rPr>
              <a:t>pattern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rgbClr val="1F4343"/>
                </a:solidFill>
                <a:latin typeface="Times New Roman" pitchFamily="18" charset="0"/>
              </a:rPr>
              <a:t>我們應該明白</a:t>
            </a:r>
            <a:r>
              <a:rPr lang="en-US" altLang="zh-TW" sz="1200" dirty="0">
                <a:latin typeface="Times New Roman" pitchFamily="18" charset="0"/>
              </a:rPr>
              <a:t>regular expressions</a:t>
            </a:r>
            <a:r>
              <a:rPr lang="zh-TW" altLang="en-US" sz="1200" dirty="0">
                <a:latin typeface="Times New Roman" pitchFamily="18" charset="0"/>
              </a:rPr>
              <a:t>與</a:t>
            </a:r>
            <a:r>
              <a:rPr lang="en-US" altLang="zh-TW" sz="1200" b="1" u="sng" dirty="0">
                <a:latin typeface="Times New Roman" pitchFamily="18" charset="0"/>
              </a:rPr>
              <a:t>wildcards</a:t>
            </a:r>
            <a:r>
              <a:rPr lang="zh-TW" altLang="en-US" sz="1200" b="1" u="sng" dirty="0">
                <a:latin typeface="Times New Roman" pitchFamily="18" charset="0"/>
              </a:rPr>
              <a:t>用法的差別</a:t>
            </a:r>
            <a:endParaRPr lang="en-US" altLang="zh-TW" sz="1200" dirty="0">
              <a:solidFill>
                <a:srgbClr val="1F4343"/>
              </a:solidFill>
              <a:latin typeface="High Tower Text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90697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rgbClr val="FF0000"/>
                </a:solidFill>
              </a:rPr>
              <a:t>\{</a:t>
            </a:r>
            <a:r>
              <a:rPr lang="en-US" altLang="zh-TW" sz="1200" i="1" dirty="0">
                <a:solidFill>
                  <a:srgbClr val="FF0000"/>
                </a:solidFill>
              </a:rPr>
              <a:t>x</a:t>
            </a:r>
            <a:r>
              <a:rPr lang="en-US" altLang="zh-TW" sz="1200" b="1" dirty="0">
                <a:solidFill>
                  <a:srgbClr val="FF0000"/>
                </a:solidFill>
              </a:rPr>
              <a:t>\}</a:t>
            </a:r>
            <a:r>
              <a:rPr lang="en-US" altLang="zh-TW" sz="1200" dirty="0"/>
              <a:t> </a:t>
            </a:r>
            <a:r>
              <a:rPr lang="zh-TW" altLang="en-US" sz="1200" dirty="0"/>
              <a:t>意思為找出符合在其之前的</a:t>
            </a:r>
            <a:r>
              <a:rPr lang="en-US" altLang="zh-TW" sz="1200" dirty="0"/>
              <a:t>regular expression </a:t>
            </a:r>
            <a:r>
              <a:rPr lang="zh-TW" altLang="en-US" sz="1200" dirty="0"/>
              <a:t>且條件為重複了正好</a:t>
            </a:r>
            <a:r>
              <a:rPr lang="en-US" altLang="zh-TW" sz="1200" dirty="0"/>
              <a:t> x</a:t>
            </a:r>
            <a:r>
              <a:rPr lang="zh-TW" altLang="en-US" sz="1200" dirty="0"/>
              <a:t>次</a:t>
            </a:r>
            <a:endParaRPr lang="en-US" altLang="zh-TW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95146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rgbClr val="FF0000"/>
                </a:solidFill>
              </a:rPr>
              <a:t>\{</a:t>
            </a:r>
            <a:r>
              <a:rPr lang="en-US" altLang="zh-TW" sz="1200" i="1" dirty="0" err="1">
                <a:solidFill>
                  <a:srgbClr val="FF0000"/>
                </a:solidFill>
              </a:rPr>
              <a:t>x</a:t>
            </a:r>
            <a:r>
              <a:rPr lang="en-US" altLang="zh-TW" sz="1200" b="1" dirty="0" err="1">
                <a:solidFill>
                  <a:srgbClr val="FF0000"/>
                </a:solidFill>
              </a:rPr>
              <a:t>,</a:t>
            </a:r>
            <a:r>
              <a:rPr lang="en-US" altLang="zh-TW" sz="1200" i="1" dirty="0" err="1">
                <a:solidFill>
                  <a:srgbClr val="FF0000"/>
                </a:solidFill>
              </a:rPr>
              <a:t>y</a:t>
            </a:r>
            <a:r>
              <a:rPr lang="en-US" altLang="zh-TW" sz="1200" b="1" dirty="0">
                <a:solidFill>
                  <a:srgbClr val="FF0000"/>
                </a:solidFill>
              </a:rPr>
              <a:t>\}</a:t>
            </a:r>
            <a:r>
              <a:rPr lang="zh-TW" altLang="en-US" sz="1200" dirty="0"/>
              <a:t>意思為找出符合在其之前的</a:t>
            </a:r>
            <a:r>
              <a:rPr lang="en-US" altLang="zh-TW" sz="1200" dirty="0"/>
              <a:t>regular expression </a:t>
            </a:r>
            <a:r>
              <a:rPr lang="zh-TW" altLang="en-US" sz="1200" dirty="0"/>
              <a:t>且條件為重複了正好</a:t>
            </a:r>
            <a:r>
              <a:rPr lang="en-US" altLang="zh-TW" sz="1200" dirty="0"/>
              <a:t> </a:t>
            </a:r>
            <a:r>
              <a:rPr lang="en-US" altLang="zh-TW" sz="1200" dirty="0" err="1"/>
              <a:t>x~y</a:t>
            </a:r>
            <a:r>
              <a:rPr lang="zh-TW" altLang="en-US" sz="1200" dirty="0"/>
              <a:t>次</a:t>
            </a:r>
            <a:endParaRPr lang="en-US" altLang="zh-TW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57079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為什麼在這邊</a:t>
            </a:r>
            <a:r>
              <a:rPr lang="en-US" altLang="zh-TW" dirty="0"/>
              <a:t>happy</a:t>
            </a:r>
            <a:r>
              <a:rPr lang="zh-TW" altLang="en-US" dirty="0"/>
              <a:t>五個字都被上色了呢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因為它是結合</a:t>
            </a:r>
            <a:r>
              <a:rPr lang="en-US" altLang="zh-TW" dirty="0"/>
              <a:t>match</a:t>
            </a:r>
            <a:r>
              <a:rPr lang="zh-TW" altLang="en-US" dirty="0"/>
              <a:t>到</a:t>
            </a:r>
            <a:r>
              <a:rPr lang="en-US" altLang="zh-TW" dirty="0"/>
              <a:t>hap</a:t>
            </a:r>
            <a:r>
              <a:rPr lang="zh-TW" altLang="en-US" dirty="0"/>
              <a:t>這</a:t>
            </a:r>
            <a:r>
              <a:rPr lang="en-US" altLang="zh-TW" dirty="0"/>
              <a:t>3</a:t>
            </a:r>
            <a:r>
              <a:rPr lang="zh-TW" altLang="en-US" dirty="0"/>
              <a:t>個字以及</a:t>
            </a:r>
            <a:r>
              <a:rPr lang="en-US" altLang="zh-TW" dirty="0" err="1"/>
              <a:t>py</a:t>
            </a:r>
            <a:r>
              <a:rPr lang="zh-TW" altLang="en-US" dirty="0"/>
              <a:t>這兩個字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72951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3690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</a:t>
            </a:r>
            <a:r>
              <a:rPr lang="en-US" altLang="zh-TW" dirty="0" err="1"/>
              <a:t>happ</a:t>
            </a:r>
            <a:r>
              <a:rPr lang="zh-TW" altLang="en-US" dirty="0"/>
              <a:t>中</a:t>
            </a:r>
            <a:r>
              <a:rPr lang="en-US" altLang="zh-TW" dirty="0"/>
              <a:t>,</a:t>
            </a:r>
            <a:r>
              <a:rPr lang="zh-TW" altLang="en-US" dirty="0"/>
              <a:t>因為第一次</a:t>
            </a:r>
            <a:r>
              <a:rPr lang="en-US" altLang="zh-TW" dirty="0"/>
              <a:t>match</a:t>
            </a:r>
            <a:r>
              <a:rPr lang="zh-TW" altLang="en-US" dirty="0"/>
              <a:t>到</a:t>
            </a:r>
            <a:r>
              <a:rPr lang="en-US" altLang="zh-TW" dirty="0"/>
              <a:t>hap</a:t>
            </a:r>
            <a:r>
              <a:rPr lang="zh-TW" altLang="en-US" dirty="0"/>
              <a:t>這三個字</a:t>
            </a:r>
            <a:r>
              <a:rPr lang="en-US" altLang="zh-TW" dirty="0"/>
              <a:t>,</a:t>
            </a:r>
            <a:r>
              <a:rPr lang="zh-TW" altLang="en-US" dirty="0"/>
              <a:t>只剩下</a:t>
            </a:r>
            <a:r>
              <a:rPr lang="en-US" altLang="zh-TW" dirty="0"/>
              <a:t>p,</a:t>
            </a:r>
            <a:r>
              <a:rPr lang="zh-TW" altLang="en-US" dirty="0"/>
              <a:t>所以無法</a:t>
            </a:r>
            <a:r>
              <a:rPr lang="en-US" altLang="zh-TW" dirty="0"/>
              <a:t>match</a:t>
            </a:r>
            <a:r>
              <a:rPr lang="zh-TW" altLang="en-US" dirty="0"/>
              <a:t>第二次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06314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由結果得知</a:t>
            </a:r>
            <a:r>
              <a:rPr lang="en-US" altLang="zh-TW" dirty="0"/>
              <a:t>,regular expressions</a:t>
            </a:r>
            <a:r>
              <a:rPr lang="zh-TW" altLang="en-US" dirty="0"/>
              <a:t>是貪婪的</a:t>
            </a:r>
            <a:r>
              <a:rPr lang="en-US" altLang="zh-TW" dirty="0"/>
              <a:t>,</a:t>
            </a:r>
            <a:r>
              <a:rPr lang="zh-TW" altLang="en-US" dirty="0"/>
              <a:t>永遠會</a:t>
            </a:r>
            <a:r>
              <a:rPr lang="en-US" altLang="zh-TW" dirty="0"/>
              <a:t>match</a:t>
            </a:r>
            <a:r>
              <a:rPr lang="zh-TW" altLang="en-US" dirty="0"/>
              <a:t>可能最長的結果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2304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如果要單純印出</a:t>
            </a:r>
            <a:r>
              <a:rPr lang="en-US" altLang="zh-TW" dirty="0"/>
              <a:t>\</a:t>
            </a:r>
            <a:r>
              <a:rPr lang="zh-TW" altLang="en-US" dirty="0"/>
              <a:t> 可以使用</a:t>
            </a:r>
            <a:r>
              <a:rPr lang="en-US" altLang="zh-TW" dirty="0"/>
              <a:t>\\</a:t>
            </a:r>
            <a:r>
              <a:rPr lang="zh-TW" altLang="en-US" dirty="0"/>
              <a:t>或是確保下一個接在</a:t>
            </a:r>
            <a:r>
              <a:rPr lang="en-US" altLang="zh-TW" dirty="0"/>
              <a:t>\</a:t>
            </a:r>
            <a:r>
              <a:rPr lang="zh-TW" altLang="en-US" dirty="0"/>
              <a:t>後面的符號沒有特殊的意義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504364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rgbClr val="FF0000"/>
                </a:solidFill>
              </a:rPr>
              <a:t>\{,</a:t>
            </a:r>
            <a:r>
              <a:rPr lang="en-US" altLang="zh-TW" sz="1200" i="1" dirty="0">
                <a:solidFill>
                  <a:srgbClr val="FF0000"/>
                </a:solidFill>
              </a:rPr>
              <a:t>x</a:t>
            </a:r>
            <a:r>
              <a:rPr lang="en-US" altLang="zh-TW" sz="1200" b="1" dirty="0">
                <a:solidFill>
                  <a:srgbClr val="FF0000"/>
                </a:solidFill>
              </a:rPr>
              <a:t>\}</a:t>
            </a:r>
            <a:r>
              <a:rPr lang="zh-TW" altLang="en-US" sz="1200" dirty="0"/>
              <a:t>意思為找出符合在其之前的</a:t>
            </a:r>
            <a:r>
              <a:rPr lang="en-US" altLang="zh-TW" sz="1200" dirty="0"/>
              <a:t>regular expression </a:t>
            </a:r>
            <a:r>
              <a:rPr lang="zh-TW" altLang="en-US" sz="1200" dirty="0"/>
              <a:t>且條件為重複了正好</a:t>
            </a:r>
            <a:r>
              <a:rPr lang="en-US" altLang="zh-TW" sz="1200" dirty="0"/>
              <a:t> &lt;=x</a:t>
            </a:r>
            <a:r>
              <a:rPr lang="zh-TW" altLang="en-US" sz="1200" dirty="0"/>
              <a:t>次</a:t>
            </a:r>
            <a:endParaRPr lang="en-US" altLang="zh-TW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rgbClr val="FF0000"/>
                </a:solidFill>
              </a:rPr>
              <a:t>\{</a:t>
            </a:r>
            <a:r>
              <a:rPr lang="en-US" altLang="zh-TW" sz="1200" i="1" dirty="0">
                <a:solidFill>
                  <a:srgbClr val="FF0000"/>
                </a:solidFill>
              </a:rPr>
              <a:t>x</a:t>
            </a:r>
            <a:r>
              <a:rPr lang="en-US" altLang="zh-TW" sz="1200" b="1" dirty="0">
                <a:solidFill>
                  <a:srgbClr val="FF0000"/>
                </a:solidFill>
              </a:rPr>
              <a:t>,\}</a:t>
            </a:r>
            <a:r>
              <a:rPr lang="zh-TW" altLang="en-US" sz="1200" dirty="0"/>
              <a:t>意思為找出符合在其之前的</a:t>
            </a:r>
            <a:r>
              <a:rPr lang="en-US" altLang="zh-TW" sz="1200" dirty="0"/>
              <a:t>regular expression </a:t>
            </a:r>
            <a:r>
              <a:rPr lang="zh-TW" altLang="en-US" sz="1200" dirty="0"/>
              <a:t>且條件為重複了正好</a:t>
            </a:r>
            <a:r>
              <a:rPr lang="en-US" altLang="zh-TW" sz="1200" dirty="0"/>
              <a:t> &gt;=x</a:t>
            </a:r>
            <a:r>
              <a:rPr lang="zh-TW" altLang="en-US" sz="1200" dirty="0"/>
              <a:t>次</a:t>
            </a:r>
            <a:endParaRPr lang="en-US" altLang="zh-TW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79982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rgbClr val="FF0000"/>
                </a:solidFill>
              </a:rPr>
              <a:t>\&gt;</a:t>
            </a:r>
            <a:r>
              <a:rPr lang="zh-TW" altLang="en-US" sz="1200" dirty="0"/>
              <a:t>意思為找出在此符號之前的</a:t>
            </a:r>
            <a:r>
              <a:rPr lang="en-US" altLang="zh-TW" sz="1200" dirty="0"/>
              <a:t>expression</a:t>
            </a:r>
            <a:r>
              <a:rPr lang="zh-TW" altLang="en-US" sz="1200" dirty="0"/>
              <a:t>必須為該</a:t>
            </a:r>
            <a:r>
              <a:rPr lang="en-US" altLang="zh-TW" sz="1200" dirty="0"/>
              <a:t>word</a:t>
            </a:r>
            <a:r>
              <a:rPr lang="zh-TW" altLang="en-US" sz="1200" dirty="0"/>
              <a:t>的結尾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152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950374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注意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“[a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-z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altLang="zh-TW" sz="105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-z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altLang="zh-TW" sz="105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”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有要求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match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到的最後要有空格</a:t>
            </a:r>
            <a:endParaRPr lang="en-US" altLang="zh-TW" sz="1200" b="0" kern="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153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16899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若在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“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” 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補上空格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,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會輸出我們想要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match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到的結果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154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61740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如果我們今天將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“[a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-z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altLang="zh-TW" sz="105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-z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altLang="zh-TW" sz="105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”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改成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“[a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-z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altLang="zh-TW" sz="105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-z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”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這樣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將會根據先前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match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到的結束點繼續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match,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而產生</a:t>
            </a:r>
            <a:endParaRPr lang="en-US" altLang="zh-TW" sz="1200" b="0" kern="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105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105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這樣的結果</a:t>
            </a:r>
            <a:endParaRPr lang="en-US" altLang="zh-TW" sz="1200" b="0" kern="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157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70514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注意空格對應到</a:t>
            </a:r>
            <a:r>
              <a:rPr lang="en-US" altLang="zh-TW" dirty="0"/>
              <a:t>match</a:t>
            </a:r>
            <a:r>
              <a:rPr lang="zh-TW" altLang="en-US" dirty="0"/>
              <a:t>的位置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158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062115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若改成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“[a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-z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*[a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-z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*”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這樣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將代表後面可以允許有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0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個或多個空格</a:t>
            </a:r>
            <a:endParaRPr lang="en-US" altLang="zh-TW" sz="1200" b="0" kern="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159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201616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others"|grep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"\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&lt;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</a:t>
            </a:r>
          </a:p>
          <a:p>
            <a:r>
              <a:rPr lang="zh-TW" altLang="en-US" dirty="0"/>
              <a:t>此例要找出</a:t>
            </a:r>
            <a:r>
              <a:rPr lang="en-US" altLang="zh-TW" dirty="0"/>
              <a:t>the</a:t>
            </a:r>
            <a:r>
              <a:rPr lang="zh-TW" altLang="en-US" dirty="0"/>
              <a:t>開頭</a:t>
            </a:r>
            <a:r>
              <a:rPr lang="en-US" altLang="zh-TW" dirty="0"/>
              <a:t>(</a:t>
            </a:r>
            <a:r>
              <a:rPr lang="zh-TW" altLang="en-US" dirty="0"/>
              <a:t>不區分大小寫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163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87639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others"|grep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others"|grep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"^the"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others"|grep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"the"</a:t>
            </a:r>
          </a:p>
          <a:p>
            <a:r>
              <a:rPr lang="zh-TW" altLang="en-US" dirty="0"/>
              <a:t>這三種的結果都不同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164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766697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“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others”|grep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  “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the” 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  ^the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的方法為最接近可以</a:t>
            </a:r>
            <a:endParaRPr lang="en-US" altLang="zh-TW" sz="1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1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與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“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others”|grep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“\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&lt;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the”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結果相同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,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又不須使用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”\&lt;“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的方法</a:t>
            </a:r>
            <a:endParaRPr lang="en-US" altLang="zh-TW" sz="1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166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7418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\ </a:t>
            </a:r>
            <a:r>
              <a:rPr lang="zh-TW" altLang="en-US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：輸入此後會等待指令列輸入更多指令 </a:t>
            </a:r>
            <a:r>
              <a:rPr lang="es-E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\\\ </a:t>
            </a:r>
            <a:r>
              <a:rPr lang="zh-TW" altLang="en-US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也是</a:t>
            </a:r>
            <a:endParaRPr lang="en-US" altLang="zh-TW" sz="1200" b="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\\\\</a:t>
            </a:r>
            <a:r>
              <a:rPr lang="zh-TW" altLang="en-US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：表</a:t>
            </a:r>
            <a:r>
              <a:rPr lang="en-U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zh-TW" altLang="en-US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實際收到</a:t>
            </a:r>
            <a:r>
              <a:rPr lang="en-U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”\\” ,</a:t>
            </a:r>
            <a:r>
              <a:rPr lang="zh-TW" altLang="en-US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意即一個單純的</a:t>
            </a:r>
            <a:r>
              <a:rPr lang="en-U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”\”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以此類推，</a:t>
            </a:r>
            <a:r>
              <a:rPr lang="es-E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\\\\\\\\\\\\\\\\</a:t>
            </a:r>
            <a:r>
              <a:rPr lang="zh-TW" altLang="en-US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：表</a:t>
            </a:r>
            <a:r>
              <a:rPr lang="en-U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zh-TW" altLang="en-US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實際收到</a:t>
            </a:r>
            <a:r>
              <a:rPr lang="en-U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s-E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\\\\\\\\</a:t>
            </a:r>
            <a:r>
              <a:rPr lang="en-U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zh-TW" altLang="en-US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意即</a:t>
            </a:r>
            <a:r>
              <a:rPr lang="en-U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個單純的</a:t>
            </a:r>
            <a:r>
              <a:rPr lang="en-U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”\”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475793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但它</a:t>
            </a:r>
            <a:r>
              <a:rPr lang="en-US" altLang="zh-TW" dirty="0"/>
              <a:t>match</a:t>
            </a:r>
            <a:r>
              <a:rPr lang="zh-TW" altLang="en-US" dirty="0"/>
              <a:t>到的結果的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zh-TW" altLang="en-US" dirty="0"/>
              <a:t>前面多出了一個空格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167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620417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我們可以使用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3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altLang="zh-TW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</a:t>
            </a:r>
            <a:r>
              <a:rPr lang="en-US" altLang="zh-TW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"\([b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]\)</a:t>
            </a:r>
            <a:r>
              <a:rPr lang="en-US" altLang="zh-TW" sz="1200" kern="0" dirty="0">
                <a:solidFill>
                  <a:srgbClr val="0C9B4D"/>
                </a:solidFill>
                <a:latin typeface="High Tower Text" pitchFamily="18" charset="0"/>
              </a:rPr>
              <a:t>\{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200" kern="0" dirty="0">
                <a:solidFill>
                  <a:srgbClr val="0C9B4D"/>
                </a:solidFill>
                <a:latin typeface="High Tower Text" pitchFamily="18" charset="0"/>
              </a:rPr>
              <a:t>\}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來簡化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altLang="zh-TW" sz="3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altLang="zh-TW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 </a:t>
            </a:r>
            <a:r>
              <a:rPr lang="en-US" altLang="zh-TW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“[b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]”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的寫法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,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並得到同樣的結果</a:t>
            </a:r>
            <a:endParaRPr lang="en-US" altLang="zh-TW" sz="1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170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41294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\(</a:t>
            </a:r>
            <a:r>
              <a:rPr lang="en-US" altLang="zh-TW" sz="1200" dirty="0">
                <a:solidFill>
                  <a:srgbClr val="FF0000"/>
                </a:solidFill>
              </a:rPr>
              <a:t>…</a:t>
            </a:r>
            <a:r>
              <a:rPr lang="en-US" altLang="zh-TW" sz="1200" b="1" dirty="0">
                <a:solidFill>
                  <a:srgbClr val="FF0000"/>
                </a:solidFill>
              </a:rPr>
              <a:t>\)</a:t>
            </a:r>
            <a:r>
              <a:rPr lang="zh-TW" altLang="en-US" sz="1200" b="1" dirty="0">
                <a:solidFill>
                  <a:srgbClr val="FF0000"/>
                </a:solidFill>
              </a:rPr>
              <a:t> 可以定義一個群體以使用</a:t>
            </a:r>
            <a:r>
              <a:rPr lang="en-US" altLang="zh-TW" sz="1200" b="1" dirty="0">
                <a:solidFill>
                  <a:srgbClr val="FF0000"/>
                </a:solidFill>
              </a:rPr>
              <a:t>regular expression,</a:t>
            </a:r>
            <a:r>
              <a:rPr lang="zh-TW" altLang="en-US" sz="1200" b="1" dirty="0">
                <a:solidFill>
                  <a:srgbClr val="FF0000"/>
                </a:solidFill>
              </a:rPr>
              <a:t>也可以用在之後的</a:t>
            </a:r>
            <a:r>
              <a:rPr lang="en-US" altLang="zh-TW" sz="12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endParaRPr lang="en-US" altLang="zh-TW" sz="1200" b="1" dirty="0">
              <a:solidFill>
                <a:srgbClr val="FF0000"/>
              </a:solidFill>
            </a:endParaRPr>
          </a:p>
          <a:p>
            <a:r>
              <a:rPr lang="en-US" altLang="zh-TW" sz="1200" b="1" dirty="0">
                <a:solidFill>
                  <a:srgbClr val="FF0000"/>
                </a:solidFill>
              </a:rPr>
              <a:t>\1</a:t>
            </a:r>
            <a:r>
              <a:rPr lang="en-US" altLang="zh-TW" sz="1200" dirty="0">
                <a:solidFill>
                  <a:srgbClr val="FF0000"/>
                </a:solidFill>
              </a:rPr>
              <a:t>, </a:t>
            </a:r>
            <a:r>
              <a:rPr lang="en-US" altLang="zh-TW" sz="1200" b="1" dirty="0">
                <a:solidFill>
                  <a:srgbClr val="FF0000"/>
                </a:solidFill>
              </a:rPr>
              <a:t>\2</a:t>
            </a:r>
            <a:r>
              <a:rPr lang="en-US" altLang="zh-TW" sz="1200" dirty="0">
                <a:solidFill>
                  <a:srgbClr val="FF0000"/>
                </a:solidFill>
              </a:rPr>
              <a:t>...</a:t>
            </a:r>
            <a:r>
              <a:rPr lang="en-US" altLang="zh-TW" sz="1200" dirty="0"/>
              <a:t> </a:t>
            </a:r>
            <a:r>
              <a:rPr lang="zh-TW" altLang="en-US" sz="1200" dirty="0"/>
              <a:t>可以辨別使其再</a:t>
            </a:r>
            <a:r>
              <a:rPr lang="en-US" altLang="zh-TW" sz="1200" dirty="0"/>
              <a:t>match</a:t>
            </a:r>
            <a:r>
              <a:rPr lang="zh-TW" altLang="en-US" sz="1200" dirty="0"/>
              <a:t>一次先前的</a:t>
            </a:r>
            <a:r>
              <a:rPr lang="en-US" altLang="zh-TW" sz="1200" dirty="0"/>
              <a:t>pattern</a:t>
            </a:r>
            <a:endParaRPr lang="en-US" altLang="zh-TW" dirty="0"/>
          </a:p>
          <a:p>
            <a:r>
              <a:rPr lang="zh-TW" altLang="en-US" dirty="0"/>
              <a:t>若今天我們想要找出</a:t>
            </a:r>
            <a:r>
              <a:rPr lang="en-US" altLang="zh-TW" sz="1200" dirty="0"/>
              <a:t>“b</a:t>
            </a:r>
            <a:r>
              <a:rPr lang="en-US" altLang="zh-TW" sz="1200" b="1" dirty="0">
                <a:solidFill>
                  <a:srgbClr val="00FF00"/>
                </a:solidFill>
              </a:rPr>
              <a:t>a</a:t>
            </a:r>
            <a:r>
              <a:rPr lang="en-US" altLang="zh-TW" sz="1200" b="1" dirty="0">
                <a:solidFill>
                  <a:srgbClr val="0066CC"/>
                </a:solidFill>
              </a:rPr>
              <a:t>n</a:t>
            </a:r>
            <a:r>
              <a:rPr lang="en-US" altLang="zh-TW" sz="1200" b="1" dirty="0">
                <a:solidFill>
                  <a:srgbClr val="00FF00"/>
                </a:solidFill>
              </a:rPr>
              <a:t>a</a:t>
            </a:r>
            <a:r>
              <a:rPr lang="en-US" altLang="zh-TW" sz="1200" b="1" dirty="0">
                <a:solidFill>
                  <a:srgbClr val="0066CC"/>
                </a:solidFill>
              </a:rPr>
              <a:t>n</a:t>
            </a:r>
            <a:r>
              <a:rPr lang="en-US" altLang="zh-TW" sz="1200" dirty="0"/>
              <a:t>a” </a:t>
            </a:r>
            <a:r>
              <a:rPr lang="zh-TW" altLang="en-US" sz="1200" dirty="0"/>
              <a:t>和</a:t>
            </a:r>
            <a:r>
              <a:rPr lang="en-US" altLang="zh-TW" sz="1200" dirty="0"/>
              <a:t> “</a:t>
            </a:r>
            <a:r>
              <a:rPr lang="en-US" altLang="zh-TW" sz="1200" b="1" dirty="0" err="1">
                <a:solidFill>
                  <a:srgbClr val="00FF00"/>
                </a:solidFill>
              </a:rPr>
              <a:t>n</a:t>
            </a:r>
            <a:r>
              <a:rPr lang="en-US" altLang="zh-TW" sz="1200" b="1" dirty="0" err="1">
                <a:solidFill>
                  <a:srgbClr val="0066CC"/>
                </a:solidFill>
              </a:rPr>
              <a:t>o</a:t>
            </a:r>
            <a:r>
              <a:rPr lang="en-US" altLang="zh-TW" sz="1200" b="1" dirty="0" err="1">
                <a:solidFill>
                  <a:srgbClr val="00FF00"/>
                </a:solidFill>
              </a:rPr>
              <a:t>n</a:t>
            </a:r>
            <a:r>
              <a:rPr lang="en-US" altLang="zh-TW" sz="1200" b="1" dirty="0" err="1">
                <a:solidFill>
                  <a:srgbClr val="0066CC"/>
                </a:solidFill>
              </a:rPr>
              <a:t>o</a:t>
            </a:r>
            <a:r>
              <a:rPr lang="en-US" altLang="zh-TW" sz="1200" dirty="0" err="1"/>
              <a:t>gram</a:t>
            </a:r>
            <a:r>
              <a:rPr lang="en-US" altLang="zh-TW" sz="1200" dirty="0"/>
              <a:t>”</a:t>
            </a:r>
            <a:r>
              <a:rPr lang="zh-TW" altLang="en-US" sz="1200" dirty="0"/>
              <a:t>這樣有兩個字元、兩個字元重複的情況</a:t>
            </a:r>
            <a:endParaRPr lang="en-US" altLang="zh-TW" sz="1200" dirty="0"/>
          </a:p>
          <a:p>
            <a:r>
              <a:rPr lang="zh-TW" altLang="en-US" sz="1200" dirty="0"/>
              <a:t>可以使用</a:t>
            </a:r>
            <a:r>
              <a:rPr lang="en-US" altLang="zh-TW" sz="1200" dirty="0">
                <a:solidFill>
                  <a:srgbClr val="00FF00"/>
                </a:solidFill>
              </a:rPr>
              <a:t>\([a-z]\)</a:t>
            </a:r>
            <a:r>
              <a:rPr lang="en-US" altLang="zh-TW" sz="1200" dirty="0">
                <a:solidFill>
                  <a:srgbClr val="0066CC"/>
                </a:solidFill>
              </a:rPr>
              <a:t>\([a-z]\)</a:t>
            </a:r>
            <a:r>
              <a:rPr lang="en-US" altLang="zh-TW" sz="1200" dirty="0">
                <a:solidFill>
                  <a:srgbClr val="00FF00"/>
                </a:solidFill>
              </a:rPr>
              <a:t>\1</a:t>
            </a:r>
            <a:r>
              <a:rPr lang="en-US" altLang="zh-TW" sz="1200" dirty="0">
                <a:solidFill>
                  <a:srgbClr val="0066CC"/>
                </a:solidFill>
              </a:rPr>
              <a:t>\2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175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527011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grep</a:t>
            </a:r>
            <a:r>
              <a:rPr lang="zh-TW" altLang="en-US" dirty="0"/>
              <a:t>的功能不足時</a:t>
            </a:r>
            <a:endParaRPr lang="en-US" altLang="zh-TW" dirty="0"/>
          </a:p>
          <a:p>
            <a:r>
              <a:rPr lang="en-US" altLang="zh-TW" dirty="0"/>
              <a:t>Regular expression</a:t>
            </a:r>
            <a:r>
              <a:rPr lang="zh-TW" altLang="en-US" dirty="0"/>
              <a:t>可以延伸出以下三種方式：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讓他們更加容易撰寫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允許</a:t>
            </a:r>
            <a:r>
              <a:rPr lang="en-US" altLang="zh-TW" dirty="0"/>
              <a:t>pattern</a:t>
            </a:r>
            <a:r>
              <a:rPr lang="zh-TW" altLang="en-US" dirty="0"/>
              <a:t>的選擇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去特別指定不能被</a:t>
            </a:r>
            <a:r>
              <a:rPr lang="en-US" altLang="zh-TW" dirty="0"/>
              <a:t>NDFA</a:t>
            </a:r>
            <a:r>
              <a:rPr lang="zh-TW" altLang="en-US" dirty="0"/>
              <a:t>表述的</a:t>
            </a:r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45256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0987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grep</a:t>
            </a:r>
            <a:r>
              <a:rPr lang="zh-TW" altLang="en-US" dirty="0"/>
              <a:t>的功能不足時</a:t>
            </a:r>
            <a:endParaRPr lang="en-US" altLang="zh-TW" dirty="0"/>
          </a:p>
          <a:p>
            <a:r>
              <a:rPr lang="en-US" altLang="zh-TW" dirty="0"/>
              <a:t>Regular expression</a:t>
            </a:r>
            <a:r>
              <a:rPr lang="zh-TW" altLang="en-US" dirty="0"/>
              <a:t>可以延伸出以下三種方式：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讓他們更加容易撰寫：這不會影響表達能力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允許</a:t>
            </a:r>
            <a:r>
              <a:rPr lang="en-US" altLang="zh-TW" dirty="0"/>
              <a:t>pattern</a:t>
            </a:r>
            <a:r>
              <a:rPr lang="zh-TW" altLang="en-US" dirty="0"/>
              <a:t>的選擇：</a:t>
            </a:r>
            <a:r>
              <a:rPr lang="en-US" altLang="zh-TW" dirty="0"/>
              <a:t>OR</a:t>
            </a:r>
            <a:r>
              <a:rPr lang="zh-TW" altLang="en-US" dirty="0"/>
              <a:t>的操作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去特別指定不能被</a:t>
            </a:r>
            <a:r>
              <a:rPr lang="en-US" altLang="zh-TW" dirty="0"/>
              <a:t>NDFA</a:t>
            </a:r>
            <a:r>
              <a:rPr lang="zh-TW" altLang="en-US" dirty="0"/>
              <a:t>表述的</a:t>
            </a:r>
            <a:r>
              <a:rPr lang="en-US" altLang="zh-TW" dirty="0"/>
              <a:t>pattern</a:t>
            </a:r>
            <a:r>
              <a:rPr lang="zh-TW" altLang="en-US" dirty="0"/>
              <a:t>：</a:t>
            </a:r>
            <a:r>
              <a:rPr lang="en-US" altLang="zh-TW" dirty="0"/>
              <a:t>regular</a:t>
            </a:r>
            <a:r>
              <a:rPr lang="zh-TW" altLang="en-US" dirty="0"/>
              <a:t>是屬於不受限於上下文的文法，不過這種文法在</a:t>
            </a:r>
            <a:r>
              <a:rPr lang="en-US" altLang="zh-TW" dirty="0"/>
              <a:t>UNIX</a:t>
            </a:r>
            <a:r>
              <a:rPr lang="zh-TW" altLang="en-US" dirty="0"/>
              <a:t>不太實用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186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1364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去做這樣的延伸，我們需要</a:t>
            </a:r>
            <a:r>
              <a:rPr lang="en-US" altLang="zh-TW" dirty="0" err="1"/>
              <a:t>egrep</a:t>
            </a:r>
            <a:r>
              <a:rPr lang="zh-TW" altLang="en-US" dirty="0"/>
              <a:t>，使用延伸的</a:t>
            </a:r>
            <a:r>
              <a:rPr lang="en-US" altLang="zh-TW" dirty="0"/>
              <a:t>regular expression</a:t>
            </a:r>
            <a:r>
              <a:rPr lang="zh-TW" altLang="en-US" dirty="0"/>
              <a:t>去搜尋程式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187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44167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這頁的與先前沒有差異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188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21665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?</a:t>
            </a:r>
            <a:r>
              <a:rPr lang="zh-TW" altLang="en-US" dirty="0"/>
              <a:t>：使其前面的</a:t>
            </a:r>
            <a:r>
              <a:rPr lang="en-US" altLang="zh-TW" dirty="0"/>
              <a:t>expression</a:t>
            </a:r>
            <a:r>
              <a:rPr lang="zh-TW" altLang="en-US" dirty="0"/>
              <a:t>為可選擇的</a:t>
            </a:r>
            <a:r>
              <a:rPr lang="en-US" altLang="zh-TW" dirty="0"/>
              <a:t>(</a:t>
            </a:r>
            <a:r>
              <a:rPr lang="zh-TW" altLang="en-US" dirty="0"/>
              <a:t>也就是可以是</a:t>
            </a:r>
            <a:r>
              <a:rPr lang="en-US" altLang="zh-TW" dirty="0"/>
              <a:t>0</a:t>
            </a:r>
            <a:r>
              <a:rPr lang="zh-TW" altLang="en-US" dirty="0"/>
              <a:t>次或</a:t>
            </a:r>
            <a:r>
              <a:rPr lang="en-US" altLang="zh-TW" dirty="0"/>
              <a:t>1</a:t>
            </a:r>
            <a:r>
              <a:rPr lang="zh-TW" altLang="en-US" dirty="0"/>
              <a:t>次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91207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+</a:t>
            </a:r>
            <a:r>
              <a:rPr lang="zh-TW" altLang="en-US" dirty="0"/>
              <a:t>：使其前面的</a:t>
            </a:r>
            <a:r>
              <a:rPr lang="en-US" altLang="zh-TW" dirty="0"/>
              <a:t>expression</a:t>
            </a:r>
            <a:r>
              <a:rPr lang="zh-TW" altLang="en-US" dirty="0"/>
              <a:t>出現至少一次</a:t>
            </a:r>
            <a:r>
              <a:rPr lang="en-US" altLang="zh-TW" dirty="0"/>
              <a:t>(</a:t>
            </a:r>
            <a:r>
              <a:rPr lang="zh-TW" altLang="en-US" dirty="0"/>
              <a:t>也就是可以是</a:t>
            </a:r>
            <a:r>
              <a:rPr lang="en-US" altLang="zh-TW" dirty="0"/>
              <a:t>1</a:t>
            </a:r>
            <a:r>
              <a:rPr lang="zh-TW" altLang="en-US" dirty="0"/>
              <a:t>次</a:t>
            </a:r>
            <a:r>
              <a:rPr lang="en-US" altLang="zh-TW" dirty="0"/>
              <a:t>~</a:t>
            </a:r>
            <a:r>
              <a:rPr lang="zh-TW" altLang="en-US" dirty="0"/>
              <a:t>無限多次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190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563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第一個</a:t>
            </a:r>
            <a:r>
              <a:rPr lang="en-US" altLang="zh-TW" dirty="0"/>
              <a:t>echo</a:t>
            </a:r>
            <a:r>
              <a:rPr lang="zh-TW" altLang="en-US" dirty="0"/>
              <a:t>的</a:t>
            </a:r>
            <a:r>
              <a:rPr lang="en-US" altLang="zh-TW" dirty="0"/>
              <a:t>output</a:t>
            </a:r>
            <a:r>
              <a:rPr lang="zh-TW" altLang="en-US" dirty="0"/>
              <a:t>是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B,</a:t>
            </a:r>
            <a:r>
              <a:rPr lang="zh-TW" altLang="en-US" dirty="0"/>
              <a:t>成為了第二個</a:t>
            </a:r>
            <a:r>
              <a:rPr lang="en-US" altLang="zh-TW" dirty="0"/>
              <a:t>echo</a:t>
            </a:r>
            <a:r>
              <a:rPr lang="zh-TW" altLang="en-US" dirty="0"/>
              <a:t>的參數</a:t>
            </a:r>
            <a:r>
              <a:rPr lang="en-US" altLang="zh-TW" dirty="0"/>
              <a:t>,</a:t>
            </a:r>
            <a:r>
              <a:rPr lang="zh-TW" altLang="en-US" dirty="0"/>
              <a:t>所以他會和你單純用</a:t>
            </a:r>
            <a:r>
              <a:rPr lang="en-US" altLang="zh-TW" sz="1200" u="sng" dirty="0"/>
              <a:t>echo A B</a:t>
            </a:r>
            <a:r>
              <a:rPr lang="zh-TW" altLang="en-US" sz="1200" u="sng" dirty="0"/>
              <a:t>的結果相同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691065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|</a:t>
            </a:r>
            <a:r>
              <a:rPr lang="zh-TW" altLang="en-US" dirty="0"/>
              <a:t>：</a:t>
            </a:r>
            <a:r>
              <a:rPr lang="en-US" altLang="zh-TW" dirty="0"/>
              <a:t>OR</a:t>
            </a:r>
            <a:r>
              <a:rPr lang="zh-TW" altLang="en-US" dirty="0"/>
              <a:t>的用法</a:t>
            </a:r>
            <a:r>
              <a:rPr lang="en-US" altLang="zh-TW" dirty="0"/>
              <a:t>(</a:t>
            </a:r>
            <a:r>
              <a:rPr lang="zh-TW" altLang="en-US" dirty="0"/>
              <a:t>去尋找兩個字的其中一個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38873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()</a:t>
            </a:r>
            <a:r>
              <a:rPr lang="zh-TW" altLang="en-US" dirty="0"/>
              <a:t>：可與</a:t>
            </a:r>
            <a:r>
              <a:rPr lang="en-US" altLang="zh-TW" dirty="0"/>
              <a:t>OR</a:t>
            </a:r>
            <a:r>
              <a:rPr lang="zh-TW" altLang="en-US" dirty="0"/>
              <a:t>一起搭配使用</a:t>
            </a:r>
            <a:r>
              <a:rPr lang="en-US" altLang="zh-TW" dirty="0"/>
              <a:t>(</a:t>
            </a:r>
            <a:r>
              <a:rPr lang="zh-TW" altLang="en-US" dirty="0"/>
              <a:t>如</a:t>
            </a:r>
            <a:r>
              <a:rPr lang="en-US" altLang="zh-TW" sz="1200" dirty="0">
                <a:solidFill>
                  <a:srgbClr val="FF0000"/>
                </a:solidFill>
              </a:rPr>
              <a:t>w(</a:t>
            </a:r>
            <a:r>
              <a:rPr lang="en-US" altLang="zh-TW" sz="1200" dirty="0" err="1">
                <a:solidFill>
                  <a:srgbClr val="FF0000"/>
                </a:solidFill>
              </a:rPr>
              <a:t>x|y</a:t>
            </a:r>
            <a:r>
              <a:rPr lang="en-US" altLang="zh-TW" sz="1200" dirty="0">
                <a:solidFill>
                  <a:srgbClr val="FF0000"/>
                </a:solidFill>
              </a:rPr>
              <a:t>)z</a:t>
            </a:r>
            <a:r>
              <a:rPr lang="zh-TW" altLang="en-US" sz="1200" dirty="0">
                <a:solidFill>
                  <a:srgbClr val="FF0000"/>
                </a:solidFill>
              </a:rPr>
              <a:t>則為尋找符合</a:t>
            </a:r>
            <a:r>
              <a:rPr lang="en-US" altLang="zh-TW" sz="1200" dirty="0" err="1">
                <a:solidFill>
                  <a:srgbClr val="FF0000"/>
                </a:solidFill>
              </a:rPr>
              <a:t>wxz</a:t>
            </a:r>
            <a:r>
              <a:rPr lang="en-US" altLang="zh-TW" sz="1200" dirty="0"/>
              <a:t> </a:t>
            </a:r>
            <a:r>
              <a:rPr lang="zh-TW" altLang="en-US" sz="1200" dirty="0"/>
              <a:t>或</a:t>
            </a:r>
            <a:r>
              <a:rPr lang="en-US" altLang="zh-TW" sz="1200" dirty="0"/>
              <a:t> </a:t>
            </a:r>
            <a:r>
              <a:rPr lang="en-US" altLang="zh-TW" sz="1200" dirty="0" err="1">
                <a:solidFill>
                  <a:srgbClr val="FF0000"/>
                </a:solidFill>
              </a:rPr>
              <a:t>wyz</a:t>
            </a:r>
            <a:r>
              <a:rPr lang="zh-TW" altLang="en-US" sz="1200" dirty="0">
                <a:solidFill>
                  <a:srgbClr val="FF0000"/>
                </a:solidFill>
              </a:rPr>
              <a:t>的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1659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此範例為上述用法之應用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195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21030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有時候</a:t>
            </a:r>
            <a:r>
              <a:rPr lang="en-US" altLang="zh-TW" dirty="0"/>
              <a:t>grep</a:t>
            </a:r>
            <a:r>
              <a:rPr lang="zh-TW" altLang="en-US" dirty="0"/>
              <a:t>在語句構造上較</a:t>
            </a:r>
            <a:r>
              <a:rPr lang="en-US" altLang="zh-TW" dirty="0" err="1"/>
              <a:t>egrep</a:t>
            </a:r>
            <a:r>
              <a:rPr lang="zh-TW" altLang="en-US" dirty="0"/>
              <a:t>弱</a:t>
            </a:r>
            <a:endParaRPr lang="en-US" altLang="zh-TW" dirty="0"/>
          </a:p>
          <a:p>
            <a:r>
              <a:rPr lang="zh-TW" altLang="en-US" dirty="0"/>
              <a:t>下面兩頁將會是兩者用法的比較</a:t>
            </a:r>
            <a:endParaRPr lang="en-US" altLang="zh-TW" dirty="0"/>
          </a:p>
          <a:p>
            <a:r>
              <a:rPr lang="zh-TW" altLang="en-US" dirty="0"/>
              <a:t>此頁因</a:t>
            </a:r>
            <a:r>
              <a:rPr lang="en-US" altLang="zh-TW" dirty="0"/>
              <a:t>grep</a:t>
            </a:r>
            <a:r>
              <a:rPr lang="zh-TW" altLang="en-US" dirty="0"/>
              <a:t>沒有</a:t>
            </a:r>
            <a:r>
              <a:rPr lang="en-US" altLang="zh-TW" dirty="0"/>
              <a:t>()</a:t>
            </a:r>
            <a:r>
              <a:rPr lang="zh-TW" altLang="en-US" dirty="0"/>
              <a:t>、</a:t>
            </a:r>
            <a:r>
              <a:rPr lang="en-US" altLang="zh-TW" dirty="0"/>
              <a:t>|</a:t>
            </a:r>
            <a:r>
              <a:rPr lang="zh-TW" altLang="en-US" dirty="0"/>
              <a:t>、</a:t>
            </a:r>
            <a:r>
              <a:rPr lang="en-US" altLang="zh-TW" dirty="0"/>
              <a:t>+</a:t>
            </a:r>
            <a:r>
              <a:rPr lang="zh-TW" altLang="en-US" dirty="0"/>
              <a:t>的特殊用法，所以僅會把例子中的表示式當字串搜尋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196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324684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0" dirty="0" err="1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1200" b="0" kern="0" dirty="0" err="1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grep</a:t>
            </a:r>
            <a:r>
              <a:rPr lang="en-US" altLang="zh-TW" sz="12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 ‘</a:t>
            </a:r>
            <a:r>
              <a:rPr lang="en-US" altLang="zh-TW" sz="1200" b="0" kern="0" dirty="0" err="1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abc|def</a:t>
            </a:r>
            <a:r>
              <a:rPr lang="en-US" altLang="zh-TW" sz="12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’</a:t>
            </a:r>
            <a:r>
              <a:rPr lang="en-US" altLang="zh-TW" sz="11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zh-TW" altLang="en-US" sz="11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表示含有</a:t>
            </a:r>
            <a:r>
              <a:rPr lang="en-US" altLang="zh-TW" sz="1100" b="0" kern="0" dirty="0" err="1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abc</a:t>
            </a:r>
            <a:r>
              <a:rPr lang="zh-TW" altLang="en-US" sz="11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或</a:t>
            </a:r>
            <a:r>
              <a:rPr lang="en-US" altLang="zh-TW" sz="11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def</a:t>
            </a:r>
            <a:r>
              <a:rPr lang="zh-TW" altLang="en-US" sz="11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的行</a:t>
            </a:r>
            <a:endParaRPr lang="en-US" altLang="zh-TW" sz="1100" b="0" kern="0" dirty="0">
              <a:solidFill>
                <a:srgbClr val="000000"/>
              </a:solidFill>
              <a:latin typeface="High Tower Text" pitchFamily="18" charset="0"/>
              <a:ea typeface="新細明體"/>
            </a:endParaRPr>
          </a:p>
          <a:p>
            <a:r>
              <a:rPr lang="en-US" altLang="zh-TW" sz="1200" b="0" kern="0" dirty="0" err="1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egrep</a:t>
            </a:r>
            <a:r>
              <a:rPr lang="en-US" altLang="zh-TW" sz="12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 ‘(a</a:t>
            </a:r>
            <a:r>
              <a:rPr lang="en-US" altLang="zh-TW" sz="1100" b="0" kern="0" dirty="0">
                <a:solidFill>
                  <a:srgbClr val="FF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$</a:t>
            </a:r>
            <a:r>
              <a:rPr lang="en-US" altLang="zh-TW" sz="12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)|(b(</a:t>
            </a:r>
            <a:r>
              <a:rPr lang="en-US" altLang="zh-TW" sz="1200" b="0" kern="0" dirty="0" err="1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c|d</a:t>
            </a:r>
            <a:r>
              <a:rPr lang="en-US" altLang="zh-TW" sz="12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)e)’</a:t>
            </a:r>
            <a:r>
              <a:rPr lang="zh-TW" altLang="en-US" sz="12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zh-TW" altLang="en-US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表示含有</a:t>
            </a:r>
            <a:r>
              <a:rPr lang="en-US" altLang="zh-TW" sz="1200" b="0" kern="0" dirty="0" err="1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bce</a:t>
            </a:r>
            <a:r>
              <a:rPr lang="zh-TW" altLang="en-US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或</a:t>
            </a:r>
            <a:r>
              <a:rPr lang="en-US" altLang="zh-TW" sz="1200" b="0" kern="0" dirty="0" err="1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bde</a:t>
            </a:r>
            <a:r>
              <a:rPr lang="zh-TW" altLang="en-US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或</a:t>
            </a:r>
            <a:r>
              <a:rPr lang="en-US" altLang="zh-TW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a</a:t>
            </a:r>
            <a:r>
              <a:rPr lang="zh-TW" altLang="en-US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結尾的行</a:t>
            </a:r>
            <a:endParaRPr lang="en-US" altLang="zh-TW" sz="1200" b="0" kern="0" dirty="0">
              <a:solidFill>
                <a:srgbClr val="FF0000"/>
              </a:solidFill>
              <a:latin typeface="High Tower Text" pitchFamily="18" charset="0"/>
              <a:ea typeface="新細明體"/>
            </a:endParaRPr>
          </a:p>
          <a:p>
            <a:r>
              <a:rPr lang="en-US" altLang="zh-TW" sz="1200" b="0" kern="0" dirty="0" err="1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egrep</a:t>
            </a:r>
            <a:r>
              <a:rPr lang="en-US" altLang="zh-TW" sz="12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 ‘</a:t>
            </a:r>
            <a:r>
              <a:rPr lang="en-US" altLang="zh-TW" sz="1200" b="0" kern="0" dirty="0" err="1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ab+c</a:t>
            </a:r>
            <a:r>
              <a:rPr lang="en-US" altLang="zh-TW" sz="12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’</a:t>
            </a:r>
            <a:r>
              <a:rPr lang="zh-TW" altLang="en-US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表示含有</a:t>
            </a:r>
            <a:r>
              <a:rPr lang="en-US" altLang="zh-TW" sz="1200" b="0" kern="0" dirty="0" err="1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abc</a:t>
            </a:r>
            <a:r>
              <a:rPr lang="en-US" altLang="zh-TW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zh-TW" altLang="en-US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或 </a:t>
            </a:r>
            <a:r>
              <a:rPr lang="en-US" altLang="zh-TW" sz="1200" b="0" kern="0" dirty="0" err="1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abbc</a:t>
            </a:r>
            <a:r>
              <a:rPr lang="zh-TW" altLang="en-US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197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49863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grep ‘\([ab]\)\</a:t>
            </a:r>
            <a:r>
              <a:rPr lang="en-US" altLang="zh-TW" sz="1100" b="0" kern="0" dirty="0">
                <a:solidFill>
                  <a:srgbClr val="00B0F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1</a:t>
            </a:r>
            <a:r>
              <a:rPr lang="en-US" altLang="zh-TW" sz="12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’</a:t>
            </a:r>
            <a:r>
              <a:rPr lang="en-US" altLang="zh-TW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zh-TW" altLang="en-US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為含有</a:t>
            </a:r>
            <a:r>
              <a:rPr lang="en-US" altLang="zh-TW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aa</a:t>
            </a:r>
            <a:r>
              <a:rPr lang="zh-TW" altLang="en-US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或</a:t>
            </a:r>
            <a:r>
              <a:rPr lang="en-US" altLang="zh-TW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bb</a:t>
            </a:r>
            <a:r>
              <a:rPr lang="zh-TW" altLang="en-US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的行</a:t>
            </a:r>
            <a:endParaRPr lang="en-US" altLang="zh-TW" sz="1200" b="0" kern="0" dirty="0">
              <a:solidFill>
                <a:srgbClr val="000000"/>
              </a:solidFill>
              <a:latin typeface="High Tower Text" pitchFamily="18" charset="0"/>
              <a:ea typeface="新細明體"/>
            </a:endParaRPr>
          </a:p>
          <a:p>
            <a:r>
              <a:rPr lang="en-US" altLang="zh-TW" sz="12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grep ‘a\{</a:t>
            </a:r>
            <a:r>
              <a:rPr lang="en-US" altLang="zh-TW" sz="1100" b="0" kern="0" dirty="0">
                <a:solidFill>
                  <a:srgbClr val="00B0F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2</a:t>
            </a:r>
            <a:r>
              <a:rPr lang="en-US" altLang="zh-TW" sz="12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’</a:t>
            </a:r>
            <a:r>
              <a:rPr lang="en-US" altLang="zh-TW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zh-TW" altLang="en-US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沒有</a:t>
            </a:r>
            <a:r>
              <a:rPr lang="en-US" altLang="zh-TW" sz="1200" b="0" kern="0" dirty="0">
                <a:solidFill>
                  <a:srgbClr val="000000"/>
                </a:solidFill>
                <a:ea typeface="新細明體"/>
              </a:rPr>
              <a:t>\} </a:t>
            </a:r>
            <a:r>
              <a:rPr lang="zh-TW" altLang="en-US" sz="1200" b="0" kern="0" dirty="0">
                <a:solidFill>
                  <a:srgbClr val="000000"/>
                </a:solidFill>
                <a:ea typeface="新細明體"/>
              </a:rPr>
              <a:t>，故為錯誤</a:t>
            </a:r>
            <a:endParaRPr lang="en-US" altLang="zh-TW" sz="1200" b="0" kern="0" dirty="0">
              <a:solidFill>
                <a:srgbClr val="000000"/>
              </a:solidFill>
              <a:latin typeface="High Tower Text" pitchFamily="18" charset="0"/>
              <a:ea typeface="新細明體"/>
            </a:endParaRPr>
          </a:p>
          <a:p>
            <a:r>
              <a:rPr lang="en-US" altLang="zh-TW" sz="12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grep ‘\</a:t>
            </a:r>
            <a:r>
              <a:rPr lang="en-US" altLang="zh-TW" sz="1100" b="0" kern="0" dirty="0">
                <a:solidFill>
                  <a:srgbClr val="00B0F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&lt;</a:t>
            </a:r>
            <a:r>
              <a:rPr lang="en-US" altLang="zh-TW" sz="12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a‘</a:t>
            </a:r>
            <a:r>
              <a:rPr lang="en-US" altLang="zh-TW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zh-TW" altLang="en-US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該行有字開頭為</a:t>
            </a:r>
            <a:r>
              <a:rPr lang="en-US" altLang="zh-TW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a</a:t>
            </a:r>
            <a:r>
              <a:rPr lang="zh-TW" altLang="en-US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198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96493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此頁因</a:t>
            </a:r>
            <a:r>
              <a:rPr lang="en-US" altLang="zh-TW" dirty="0" err="1"/>
              <a:t>egrep</a:t>
            </a:r>
            <a:r>
              <a:rPr lang="zh-TW" altLang="en-US" dirty="0"/>
              <a:t>範例中該三種特定用法，所以只會分別搜尋</a:t>
            </a:r>
            <a:r>
              <a:rPr lang="en-US" altLang="zh-TW" sz="1200" b="0" u="sng" kern="0" dirty="0">
                <a:solidFill>
                  <a:srgbClr val="000000"/>
                </a:solidFill>
                <a:ea typeface="新細明體"/>
              </a:rPr>
              <a:t>(a)1</a:t>
            </a:r>
            <a:r>
              <a:rPr lang="en-US" altLang="zh-TW" sz="1200" b="0" kern="0" dirty="0">
                <a:solidFill>
                  <a:srgbClr val="000000"/>
                </a:solidFill>
                <a:ea typeface="新細明體"/>
              </a:rPr>
              <a:t> </a:t>
            </a:r>
            <a:r>
              <a:rPr lang="zh-TW" altLang="en-US" sz="1200" b="0" kern="0" dirty="0">
                <a:solidFill>
                  <a:srgbClr val="000000"/>
                </a:solidFill>
              </a:rPr>
              <a:t>或</a:t>
            </a:r>
            <a:r>
              <a:rPr lang="en-US" altLang="zh-TW" sz="1200" b="0" kern="0" dirty="0">
                <a:solidFill>
                  <a:srgbClr val="000000"/>
                </a:solidFill>
              </a:rPr>
              <a:t> </a:t>
            </a:r>
            <a:r>
              <a:rPr lang="en-US" altLang="zh-TW" sz="1200" b="0" u="sng" kern="0" dirty="0">
                <a:solidFill>
                  <a:srgbClr val="000000"/>
                </a:solidFill>
              </a:rPr>
              <a:t>(b)1</a:t>
            </a:r>
            <a:r>
              <a:rPr lang="zh-TW" altLang="en-US" sz="1200" b="0" u="sng" kern="0" dirty="0">
                <a:solidFill>
                  <a:srgbClr val="000000"/>
                </a:solidFill>
              </a:rPr>
              <a:t>、</a:t>
            </a:r>
            <a:r>
              <a:rPr lang="en-US" altLang="zh-TW" sz="1200" b="0" u="sng" kern="0" dirty="0">
                <a:solidFill>
                  <a:srgbClr val="000000"/>
                </a:solidFill>
                <a:ea typeface="新細明體"/>
              </a:rPr>
              <a:t>a{2</a:t>
            </a:r>
            <a:r>
              <a:rPr lang="en-US" altLang="zh-TW" sz="1200" b="0" kern="0" dirty="0">
                <a:solidFill>
                  <a:srgbClr val="000000"/>
                </a:solidFill>
                <a:ea typeface="新細明體"/>
              </a:rPr>
              <a:t> </a:t>
            </a:r>
            <a:r>
              <a:rPr lang="zh-TW" altLang="en-US" sz="1200" b="0" u="sng" kern="0" dirty="0">
                <a:solidFill>
                  <a:srgbClr val="000000"/>
                </a:solidFill>
              </a:rPr>
              <a:t>、</a:t>
            </a:r>
            <a:r>
              <a:rPr lang="en-US" altLang="zh-TW" sz="1200" b="0" kern="0" dirty="0">
                <a:solidFill>
                  <a:srgbClr val="000000"/>
                </a:solidFill>
                <a:ea typeface="新細明體"/>
              </a:rPr>
              <a:t> </a:t>
            </a:r>
            <a:r>
              <a:rPr lang="en-US" altLang="zh-TW" sz="1200" b="0" u="sng" kern="0" dirty="0">
                <a:solidFill>
                  <a:srgbClr val="000000"/>
                </a:solidFill>
                <a:ea typeface="新細明體"/>
              </a:rPr>
              <a:t>&lt;a</a:t>
            </a:r>
            <a:endParaRPr lang="en-US" altLang="zh-TW" sz="1200" b="0" kern="0" dirty="0">
              <a:solidFill>
                <a:srgbClr val="000000"/>
              </a:solidFill>
              <a:ea typeface="新細明體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0" dirty="0">
              <a:solidFill>
                <a:srgbClr val="000000"/>
              </a:solidFill>
              <a:ea typeface="新細明體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30246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但我在</a:t>
            </a:r>
            <a:r>
              <a:rPr lang="en-US" altLang="zh-TW" dirty="0"/>
              <a:t>Cygwin</a:t>
            </a:r>
            <a:r>
              <a:rPr lang="zh-TW" altLang="en-US" dirty="0"/>
              <a:t>中實作時，發現非標準的特徵也備加進</a:t>
            </a:r>
            <a:r>
              <a:rPr lang="en-US" altLang="zh-TW" dirty="0"/>
              <a:t>grep</a:t>
            </a:r>
            <a:r>
              <a:rPr lang="zh-TW" altLang="en-US" dirty="0"/>
              <a:t>和</a:t>
            </a:r>
            <a:r>
              <a:rPr lang="en-US" altLang="zh-TW" dirty="0" err="1"/>
              <a:t>egrep</a:t>
            </a:r>
            <a:r>
              <a:rPr lang="zh-TW" altLang="en-US" dirty="0"/>
              <a:t>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72806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所以</a:t>
            </a:r>
            <a:r>
              <a:rPr lang="en-US" altLang="zh-TW" dirty="0"/>
              <a:t>grep</a:t>
            </a:r>
            <a:r>
              <a:rPr lang="zh-TW" altLang="en-US" dirty="0"/>
              <a:t>和</a:t>
            </a:r>
            <a:r>
              <a:rPr lang="en-US" altLang="zh-TW" dirty="0" err="1"/>
              <a:t>egrep</a:t>
            </a:r>
            <a:r>
              <a:rPr lang="zh-TW" altLang="en-US" dirty="0"/>
              <a:t>看起來擁有彼此的特殊功能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399371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grep</a:t>
            </a:r>
            <a:r>
              <a:rPr lang="zh-TW" altLang="en-US" dirty="0"/>
              <a:t>也希望有</a:t>
            </a:r>
            <a:r>
              <a:rPr lang="en-US" altLang="zh-TW" dirty="0" err="1"/>
              <a:t>egrep</a:t>
            </a:r>
            <a:r>
              <a:rPr lang="zh-TW" altLang="en-US" dirty="0"/>
              <a:t>的功能：像是</a:t>
            </a:r>
            <a:r>
              <a:rPr lang="en-US" altLang="zh-TW" dirty="0"/>
              <a:t>?</a:t>
            </a:r>
            <a:r>
              <a:rPr lang="zh-TW" altLang="en-US" dirty="0"/>
              <a:t>和</a:t>
            </a:r>
            <a:r>
              <a:rPr lang="en-US" altLang="zh-TW" dirty="0"/>
              <a:t>+</a:t>
            </a:r>
            <a:r>
              <a:rPr lang="zh-TW" altLang="en-US" dirty="0"/>
              <a:t>還有</a:t>
            </a:r>
            <a:r>
              <a:rPr lang="en-US" altLang="zh-TW" dirty="0"/>
              <a:t>OR</a:t>
            </a:r>
            <a:r>
              <a:rPr lang="zh-TW" altLang="en-US" dirty="0"/>
              <a:t>的功能</a:t>
            </a:r>
            <a:endParaRPr lang="en-US" altLang="zh-TW" dirty="0"/>
          </a:p>
          <a:p>
            <a:r>
              <a:rPr lang="zh-TW" altLang="en-US" dirty="0"/>
              <a:t>但很多之前設計的文本已經使用</a:t>
            </a:r>
            <a:r>
              <a:rPr lang="en-US" altLang="zh-TW" dirty="0"/>
              <a:t>”+””?””|”</a:t>
            </a:r>
            <a:r>
              <a:rPr lang="zh-TW" altLang="en-US" dirty="0"/>
              <a:t>等字</a:t>
            </a:r>
            <a:endParaRPr lang="en-US" altLang="zh-TW" dirty="0"/>
          </a:p>
          <a:p>
            <a:r>
              <a:rPr lang="zh-TW" altLang="en-US" dirty="0"/>
              <a:t>於是決定使用</a:t>
            </a:r>
            <a:r>
              <a:rPr lang="en-US" altLang="zh-TW" dirty="0"/>
              <a:t>”\?” “\+” “\|”</a:t>
            </a:r>
            <a:r>
              <a:rPr lang="zh-TW" altLang="en-US" dirty="0"/>
              <a:t>的方法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781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利用</a:t>
            </a:r>
            <a:r>
              <a:rPr lang="en-US" altLang="zh-TW" dirty="0"/>
              <a:t>pipe</a:t>
            </a:r>
            <a:r>
              <a:rPr lang="zh-TW" altLang="en-US" dirty="0"/>
              <a:t>到</a:t>
            </a:r>
            <a:r>
              <a:rPr lang="en-US" altLang="zh-TW" dirty="0" err="1"/>
              <a:t>xargs</a:t>
            </a:r>
            <a:r>
              <a:rPr lang="zh-TW" altLang="en-US" dirty="0"/>
              <a:t>的是一個問號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第二個</a:t>
            </a:r>
            <a:r>
              <a:rPr lang="en-US" altLang="zh-TW" dirty="0"/>
              <a:t>echo</a:t>
            </a:r>
            <a:r>
              <a:rPr lang="zh-TW" altLang="en-US" dirty="0"/>
              <a:t>從</a:t>
            </a:r>
            <a:r>
              <a:rPr lang="en-US" altLang="zh-TW" dirty="0"/>
              <a:t>pipe</a:t>
            </a:r>
            <a:r>
              <a:rPr lang="zh-TW" altLang="en-US" dirty="0"/>
              <a:t>接收到的參數也是一個問號</a:t>
            </a:r>
          </a:p>
          <a:p>
            <a:r>
              <a:rPr lang="zh-TW" altLang="en-US" dirty="0"/>
              <a:t>不同於我們直接打</a:t>
            </a:r>
            <a:r>
              <a:rPr lang="en-US" altLang="zh-TW" sz="1200" u="sng" dirty="0"/>
              <a:t>echo ?</a:t>
            </a:r>
            <a:r>
              <a:rPr lang="zh-TW" altLang="en-US" sz="1200" u="sng" dirty="0"/>
              <a:t>所得到的結果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268327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</a:t>
            </a:r>
            <a:r>
              <a:rPr lang="en-US" altLang="zh-TW" dirty="0" err="1"/>
              <a:t>egrep</a:t>
            </a:r>
            <a:r>
              <a:rPr lang="zh-TW" altLang="en-US" dirty="0"/>
              <a:t>也希望有</a:t>
            </a:r>
            <a:r>
              <a:rPr lang="en-US" altLang="zh-TW" dirty="0"/>
              <a:t>grep</a:t>
            </a:r>
            <a:r>
              <a:rPr lang="zh-TW" altLang="en-US" dirty="0"/>
              <a:t>的功能：像是</a:t>
            </a:r>
            <a:r>
              <a:rPr lang="en-US" altLang="zh-TW" sz="1200" i="1" dirty="0"/>
              <a:t>‘\{ \}’, ‘\&lt;’, ‘\&gt;’, </a:t>
            </a:r>
            <a:endParaRPr lang="en-US" altLang="zh-TW" dirty="0"/>
          </a:p>
          <a:p>
            <a:r>
              <a:rPr lang="zh-TW" altLang="en-US" dirty="0"/>
              <a:t>其使用方法為同</a:t>
            </a:r>
            <a:r>
              <a:rPr lang="en-US" altLang="zh-TW" dirty="0"/>
              <a:t>grep</a:t>
            </a:r>
            <a:r>
              <a:rPr lang="zh-TW" altLang="en-US" dirty="0"/>
              <a:t>的</a:t>
            </a:r>
            <a:r>
              <a:rPr lang="en-US" altLang="zh-TW" sz="1200" dirty="0">
                <a:solidFill>
                  <a:srgbClr val="FF0000"/>
                </a:solidFill>
              </a:rPr>
              <a:t>“\&lt;”,“\&gt;”, “\1”, “\2”, … “\9”</a:t>
            </a:r>
            <a:endParaRPr lang="zh-TW" altLang="en-US" dirty="0"/>
          </a:p>
          <a:p>
            <a:r>
              <a:rPr lang="zh-TW" altLang="en-US" dirty="0"/>
              <a:t>與用</a:t>
            </a:r>
            <a:r>
              <a:rPr lang="en-US" altLang="zh-TW" sz="1200" dirty="0">
                <a:solidFill>
                  <a:srgbClr val="FF0000"/>
                </a:solidFill>
              </a:rPr>
              <a:t>“{” </a:t>
            </a:r>
            <a:r>
              <a:rPr lang="zh-TW" altLang="en-US" sz="1200" dirty="0">
                <a:solidFill>
                  <a:srgbClr val="FF0000"/>
                </a:solidFill>
              </a:rPr>
              <a:t>和</a:t>
            </a:r>
            <a:r>
              <a:rPr lang="en-US" altLang="zh-TW" sz="1200" dirty="0">
                <a:solidFill>
                  <a:srgbClr val="FF0000"/>
                </a:solidFill>
              </a:rPr>
              <a:t> “}” </a:t>
            </a:r>
            <a:r>
              <a:rPr lang="zh-TW" altLang="en-US" sz="1200" dirty="0">
                <a:solidFill>
                  <a:srgbClr val="FF0000"/>
                </a:solidFill>
              </a:rPr>
              <a:t>代替</a:t>
            </a:r>
            <a:r>
              <a:rPr lang="en-US" altLang="zh-TW" sz="1200" dirty="0">
                <a:solidFill>
                  <a:srgbClr val="FF0000"/>
                </a:solidFill>
              </a:rPr>
              <a:t>grep</a:t>
            </a:r>
            <a:r>
              <a:rPr lang="zh-TW" altLang="en-US" sz="1200" dirty="0">
                <a:solidFill>
                  <a:srgbClr val="FF0000"/>
                </a:solidFill>
              </a:rPr>
              <a:t>的</a:t>
            </a:r>
            <a:r>
              <a:rPr lang="en-US" altLang="zh-TW" sz="1200" dirty="0">
                <a:solidFill>
                  <a:srgbClr val="FF0000"/>
                </a:solidFill>
              </a:rPr>
              <a:t>“\{” </a:t>
            </a:r>
            <a:r>
              <a:rPr lang="zh-TW" altLang="en-US" sz="1200" dirty="0">
                <a:solidFill>
                  <a:srgbClr val="FF0000"/>
                </a:solidFill>
              </a:rPr>
              <a:t>和</a:t>
            </a:r>
            <a:r>
              <a:rPr lang="en-US" altLang="zh-TW" sz="1200" dirty="0">
                <a:solidFill>
                  <a:srgbClr val="FF0000"/>
                </a:solidFill>
              </a:rPr>
              <a:t> “\}”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204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23481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這頁比較了</a:t>
            </a:r>
            <a:r>
              <a:rPr lang="en-US" altLang="zh-TW" dirty="0" err="1"/>
              <a:t>egrep</a:t>
            </a:r>
            <a:r>
              <a:rPr lang="zh-TW" altLang="en-US" dirty="0"/>
              <a:t>和</a:t>
            </a:r>
            <a:r>
              <a:rPr lang="en-US" altLang="zh-TW" dirty="0"/>
              <a:t>grep</a:t>
            </a:r>
            <a:r>
              <a:rPr lang="zh-TW" altLang="en-US" dirty="0"/>
              <a:t>的表示符號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205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60281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92100" indent="-292100">
              <a:lnSpc>
                <a:spcPct val="79000"/>
              </a:lnSpc>
            </a:pP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cat </a:t>
            </a:r>
            <a:r>
              <a:rPr lang="en-US" altLang="zh-TW" sz="1200" spc="-100" dirty="0" err="1">
                <a:solidFill>
                  <a:srgbClr val="0C9B4D"/>
                </a:solidFill>
                <a:latin typeface="Lucida Fax" panose="02060602050505020204" pitchFamily="18" charset="0"/>
              </a:rPr>
              <a:t>n|grep</a:t>
            </a: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 --color -C9 '^[+-]\{,1\}[0-9]\{1,\}'</a:t>
            </a:r>
            <a:r>
              <a:rPr lang="en-US" altLang="zh-TW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'\(\.[0-9]\{1,\}\)\{,1\}'\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'\([</a:t>
            </a:r>
            <a:r>
              <a:rPr lang="en-US" altLang="zh-TW" sz="1200" spc="-100" dirty="0" err="1">
                <a:solidFill>
                  <a:srgbClr val="0C9B4D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][+-]\{,1\}[0-9]\{1,\}\)\{,1\}$’</a:t>
            </a:r>
          </a:p>
          <a:p>
            <a:pPr marL="342900" indent="-342900">
              <a:lnSpc>
                <a:spcPct val="79000"/>
              </a:lnSpc>
            </a:pPr>
            <a:r>
              <a:rPr lang="zh-TW" altLang="en-US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上述</a:t>
            </a: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grep</a:t>
            </a:r>
            <a:r>
              <a:rPr lang="zh-TW" altLang="en-US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的表示方法</a:t>
            </a:r>
            <a:endParaRPr lang="en-US" altLang="zh-TW" sz="12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pPr marL="342900" indent="-342900">
              <a:lnSpc>
                <a:spcPct val="79000"/>
              </a:lnSpc>
            </a:pPr>
            <a:r>
              <a:rPr lang="zh-TW" altLang="en-US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可以用以下</a:t>
            </a:r>
            <a:r>
              <a:rPr lang="en-US" altLang="zh-TW" sz="1200" spc="-100" dirty="0" err="1">
                <a:solidFill>
                  <a:srgbClr val="0C9B4D"/>
                </a:solidFill>
                <a:latin typeface="Lucida Fax" panose="02060602050505020204" pitchFamily="18" charset="0"/>
              </a:rPr>
              <a:t>egrep</a:t>
            </a:r>
            <a:r>
              <a:rPr lang="zh-TW" altLang="en-US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來代替</a:t>
            </a:r>
            <a:endParaRPr lang="en-US" altLang="zh-TW" sz="12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pPr marL="342900" indent="-342900">
              <a:lnSpc>
                <a:spcPct val="79000"/>
              </a:lnSpc>
            </a:pP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cat </a:t>
            </a:r>
            <a:r>
              <a:rPr lang="en-US" altLang="zh-TW" sz="1200" spc="-100" dirty="0" err="1">
                <a:solidFill>
                  <a:srgbClr val="0C9B4D"/>
                </a:solidFill>
                <a:latin typeface="Lucida Fax" panose="02060602050505020204" pitchFamily="18" charset="0"/>
              </a:rPr>
              <a:t>n|</a:t>
            </a:r>
            <a:r>
              <a:rPr lang="en-US" altLang="zh-TW" sz="1200" spc="-100" dirty="0" err="1">
                <a:solidFill>
                  <a:srgbClr val="FFFF00"/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1200" spc="-100" dirty="0" err="1">
                <a:solidFill>
                  <a:srgbClr val="0C9B4D"/>
                </a:solidFill>
                <a:latin typeface="Lucida Fax" panose="02060602050505020204" pitchFamily="18" charset="0"/>
              </a:rPr>
              <a:t>grep</a:t>
            </a: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 --color -C9 '^[+-]</a:t>
            </a:r>
            <a:r>
              <a:rPr lang="en-US" altLang="zh-TW" sz="12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?</a:t>
            </a: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[0-9]</a:t>
            </a:r>
            <a:r>
              <a:rPr lang="en-US" altLang="zh-TW" sz="12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+</a:t>
            </a: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12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(</a:t>
            </a: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\.[0-9]</a:t>
            </a:r>
            <a:r>
              <a:rPr lang="en-US" altLang="zh-TW" sz="12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+)?</a:t>
            </a: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12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(</a:t>
            </a: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1200" spc="-100" dirty="0" err="1">
                <a:solidFill>
                  <a:srgbClr val="0C9B4D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][+-]</a:t>
            </a:r>
            <a:r>
              <a:rPr lang="en-US" altLang="zh-TW" sz="12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?</a:t>
            </a: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[0-9]</a:t>
            </a:r>
            <a:r>
              <a:rPr lang="en-US" altLang="zh-TW" sz="12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+)?</a:t>
            </a: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$'</a:t>
            </a:r>
          </a:p>
          <a:p>
            <a:pPr marL="342900" indent="-342900">
              <a:lnSpc>
                <a:spcPct val="79000"/>
              </a:lnSpc>
            </a:pPr>
            <a:endParaRPr lang="en-US" altLang="zh-TW" sz="12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220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12016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這邊比較了在有限狀態機下</a:t>
            </a:r>
            <a:r>
              <a:rPr lang="en-US" altLang="zh-TW" dirty="0"/>
              <a:t>grep</a:t>
            </a:r>
            <a:r>
              <a:rPr lang="zh-TW" altLang="en-US" dirty="0"/>
              <a:t>和</a:t>
            </a:r>
            <a:r>
              <a:rPr lang="en-US" altLang="zh-TW" dirty="0" err="1"/>
              <a:t>egrep</a:t>
            </a:r>
            <a:r>
              <a:rPr lang="zh-TW" altLang="en-US" dirty="0"/>
              <a:t>後面的表示式所產生的型態相同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93895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grep</a:t>
            </a:r>
            <a:r>
              <a:rPr lang="zh-TW" altLang="en-US" dirty="0"/>
              <a:t>和</a:t>
            </a:r>
            <a:r>
              <a:rPr lang="en-US" altLang="zh-TW" dirty="0" err="1"/>
              <a:t>egrep</a:t>
            </a:r>
            <a:r>
              <a:rPr lang="zh-TW" altLang="en-US" dirty="0"/>
              <a:t>和</a:t>
            </a:r>
            <a:r>
              <a:rPr lang="en-US" altLang="zh-TW" dirty="0" err="1"/>
              <a:t>fgrep</a:t>
            </a:r>
            <a:r>
              <a:rPr lang="zh-TW" altLang="en-US" dirty="0"/>
              <a:t>使用的旗標相同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224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08138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grep</a:t>
            </a:r>
            <a:r>
              <a:rPr lang="zh-TW" altLang="en-US" dirty="0"/>
              <a:t>和</a:t>
            </a:r>
            <a:r>
              <a:rPr lang="en-US" altLang="zh-TW" dirty="0" err="1"/>
              <a:t>egrep</a:t>
            </a:r>
            <a:r>
              <a:rPr lang="zh-TW" altLang="en-US" dirty="0"/>
              <a:t>和</a:t>
            </a:r>
            <a:r>
              <a:rPr lang="en-US" altLang="zh-TW" dirty="0" err="1"/>
              <a:t>fgrep</a:t>
            </a:r>
            <a:r>
              <a:rPr lang="zh-TW" altLang="en-US" dirty="0"/>
              <a:t>使用的旗標相同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225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64486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grep</a:t>
            </a:r>
            <a:r>
              <a:rPr lang="zh-TW" altLang="en-US" dirty="0"/>
              <a:t>和</a:t>
            </a:r>
            <a:r>
              <a:rPr lang="en-US" altLang="zh-TW" dirty="0" err="1"/>
              <a:t>egrep</a:t>
            </a:r>
            <a:r>
              <a:rPr lang="zh-TW" altLang="en-US" dirty="0"/>
              <a:t>和</a:t>
            </a:r>
            <a:r>
              <a:rPr lang="en-US" altLang="zh-TW" dirty="0" err="1"/>
              <a:t>fgrep</a:t>
            </a:r>
            <a:r>
              <a:rPr lang="zh-TW" altLang="en-US" dirty="0"/>
              <a:t>使用的旗標相同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226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08558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3896995" y="8704897"/>
            <a:ext cx="2980055" cy="45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50" tIns="45825" rIns="91650" bIns="45825" anchor="b"/>
          <a:lstStyle/>
          <a:p>
            <a:pPr algn="r"/>
            <a:fld id="{CABBC841-006E-4D01-A02D-EEE090809E6F}" type="slidenum">
              <a:rPr kumimoji="0" lang="en-US" altLang="en-US" sz="1200" b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pPr algn="r"/>
              <a:t>232</a:t>
            </a:fld>
            <a:endParaRPr kumimoji="0" lang="en-US" altLang="en-US" sz="1200" b="0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6434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3896995" y="8704897"/>
            <a:ext cx="2980055" cy="45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50" tIns="45825" rIns="91650" bIns="45825" anchor="b"/>
          <a:lstStyle/>
          <a:p>
            <a:pPr algn="r"/>
            <a:fld id="{CABBC841-006E-4D01-A02D-EEE090809E6F}" type="slidenum">
              <a:rPr kumimoji="0" lang="en-US" altLang="en-US" sz="1200" b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pPr algn="r"/>
              <a:t>233</a:t>
            </a:fld>
            <a:endParaRPr kumimoji="0" lang="en-US" altLang="en-US" sz="1200" b="0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83902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96995" y="8704897"/>
            <a:ext cx="2980055" cy="45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50" tIns="45825" rIns="91650" bIns="45825" anchor="b"/>
          <a:lstStyle/>
          <a:p>
            <a:pPr algn="r"/>
            <a:fld id="{82F3E5A5-3532-49BE-BC28-3638FBCD2F15}" type="slidenum">
              <a:rPr kumimoji="0" lang="en-US" altLang="en-US" sz="1200" b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pPr algn="r"/>
              <a:t>234</a:t>
            </a:fld>
            <a:endParaRPr kumimoji="0" lang="en-US" altLang="en-US" sz="1200" b="0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27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CC2C3E-7F81-4ADE-8EFD-9E4BFFA3B80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202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0211B-E9DC-4694-8F72-136A50B3D88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650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ECBA83-F144-4533-8217-9A4D3244125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7414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630C-4694-4106-8813-47564F1B9E90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86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007B-FCFD-4A6D-88C0-DDAB114167C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252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A75DC-C0BB-46D9-ABFE-CD0E2888D07F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839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88C04-7C7B-4C63-B18F-99D78C8FCE7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963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8031B-BB83-4F90-BB73-0449EF90FB53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534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2D31E-D9A3-4C79-A3E0-70D4F60B1DFC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630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F1288-7323-4236-92D5-3D8CA787DFBC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632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9EA8F-D59F-4688-A91E-BD0F9156DDA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52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0C2F1-561F-42A0-B6DC-23BDD764EAE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2914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96B04-F084-4A5E-8CFC-C048DF775575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081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D81B4-E43C-4BE1-832D-AED6A55CD59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0AC5D-AF02-49B9-BFCC-33D7F82FCDB4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336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630C-4694-4106-8813-47564F1B9E90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09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007B-FCFD-4A6D-88C0-DDAB114167C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0832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A75DC-C0BB-46D9-ABFE-CD0E2888D07F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11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88C04-7C7B-4C63-B18F-99D78C8FCE7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3270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8031B-BB83-4F90-BB73-0449EF90FB53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7975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2D31E-D9A3-4C79-A3E0-70D4F60B1DFC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8089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F1288-7323-4236-92D5-3D8CA787DFBC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31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34C508-06B0-4DDB-B53B-6285882C48A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89394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9EA8F-D59F-4688-A91E-BD0F9156DDA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652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96B04-F084-4A5E-8CFC-C048DF775575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0829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D81B4-E43C-4BE1-832D-AED6A55CD59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1387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0AC5D-AF02-49B9-BFCC-33D7F82FCDB4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0782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30552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7468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75376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9664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49268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647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77EB6-3743-4115-8CC0-13D3DB649DF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06369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81200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39337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3198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33313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37962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630C-4694-4106-8813-47564F1B9E9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98152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007B-FCFD-4A6D-88C0-DDAB114167C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49994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A75DC-C0BB-46D9-ABFE-CD0E2888D0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79268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88C04-7C7B-4C63-B18F-99D78C8FCE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17010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8031B-BB83-4F90-BB73-0449EF90FB5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772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EA6A80-F219-4D2E-BD89-5853A813A7B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34827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2D31E-D9A3-4C79-A3E0-70D4F60B1D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86661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F1288-7323-4236-92D5-3D8CA787DFB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78852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9EA8F-D59F-4688-A91E-BD0F9156DD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42090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96B04-F084-4A5E-8CFC-C048DF77557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57914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D81B4-E43C-4BE1-832D-AED6A55CD5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60122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0AC5D-AF02-49B9-BFCC-33D7F82FCDB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521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C4C65-27A7-43E9-B45F-EF05F4A8DE5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568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D6E64-A12A-4E38-AAAE-95C45304BAA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352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30D4-E487-4628-9ABD-CAE898C697F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30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CE34D-FD73-448B-85EF-80013F4D575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140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itchFamily="34" charset="0"/>
              </a:defRPr>
            </a:lvl1pPr>
          </a:lstStyle>
          <a:p>
            <a:fld id="{036CBD57-947F-49A4-9F43-EA7C287C298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cs typeface="+mn-cs"/>
              </a:defRPr>
            </a:lvl1pPr>
          </a:lstStyle>
          <a:p>
            <a:pPr eaLnBrk="1" hangingPunct="1"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cs typeface="+mn-cs"/>
              </a:defRPr>
            </a:lvl1pPr>
          </a:lstStyle>
          <a:p>
            <a:pPr eaLnBrk="1" hangingPunct="1"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cs typeface="+mn-cs"/>
              </a:defRPr>
            </a:lvl1pPr>
          </a:lstStyle>
          <a:p>
            <a:pPr eaLnBrk="1" hangingPunct="1">
              <a:defRPr/>
            </a:pPr>
            <a:fld id="{FF157B26-C8A5-4755-BF72-F2E2FF326DB9}" type="slidenum">
              <a:rPr lang="zh-TW" altLang="en-US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3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cs typeface="+mn-cs"/>
              </a:defRPr>
            </a:lvl1pPr>
          </a:lstStyle>
          <a:p>
            <a:pPr eaLnBrk="1" hangingPunct="1"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cs typeface="+mn-cs"/>
              </a:defRPr>
            </a:lvl1pPr>
          </a:lstStyle>
          <a:p>
            <a:pPr eaLnBrk="1" hangingPunct="1"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cs typeface="+mn-cs"/>
              </a:defRPr>
            </a:lvl1pPr>
          </a:lstStyle>
          <a:p>
            <a:pPr eaLnBrk="1" hangingPunct="1">
              <a:defRPr/>
            </a:pPr>
            <a:fld id="{FF157B26-C8A5-4755-BF72-F2E2FF326DB9}" type="slidenum">
              <a:rPr lang="zh-TW" altLang="en-US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83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477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Font typeface="Monotype Sort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157B26-C8A5-4755-BF72-F2E2FF326DB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120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9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4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4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4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4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4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4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4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4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1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1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6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6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6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6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6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1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1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1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ymoire.com/Unix/Regular.html" TargetMode="External"/><Relationship Id="rId1" Type="http://schemas.openxmlformats.org/officeDocument/2006/relationships/slideLayout" Target="../slideLayouts/slideLayout46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ymoire.com/Unix/Regular.html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6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ymoire.com/Unix/Regular.html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6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6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3.png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6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6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6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51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51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51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0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0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0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0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0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Midterm Information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152400" y="990600"/>
            <a:ext cx="8839200" cy="5867400"/>
          </a:xfrm>
        </p:spPr>
        <p:txBody>
          <a:bodyPr/>
          <a:lstStyle/>
          <a:p>
            <a:r>
              <a:rPr lang="en-US" dirty="0"/>
              <a:t>Holiday: April 3</a:t>
            </a:r>
          </a:p>
          <a:p>
            <a:r>
              <a:rPr lang="en-US" dirty="0"/>
              <a:t>Midterm: April 10</a:t>
            </a:r>
          </a:p>
          <a:p>
            <a:r>
              <a:rPr lang="en-US" dirty="0"/>
              <a:t>Exam scope: All the material in Lectures 1-6, 			</a:t>
            </a:r>
            <a:r>
              <a:rPr lang="en-US" sz="1600" dirty="0"/>
              <a:t> </a:t>
            </a:r>
            <a:r>
              <a:rPr lang="en-US" dirty="0"/>
              <a:t>plus the homework code 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But a few flags are skipped for certain commands,</a:t>
            </a:r>
            <a:br>
              <a:rPr lang="en-US" dirty="0"/>
            </a:br>
            <a:r>
              <a:rPr lang="en-US" dirty="0"/>
              <a:t>so see the exam</a:t>
            </a:r>
            <a:r>
              <a:rPr lang="en-US" altLang="zh-TW" dirty="0"/>
              <a:t> review that I’ll put at the end later.</a:t>
            </a:r>
          </a:p>
          <a:p>
            <a:pPr>
              <a:buFontTx/>
              <a:buNone/>
            </a:pPr>
            <a:endParaRPr lang="en-US" sz="1400" dirty="0"/>
          </a:p>
          <a:p>
            <a:pPr lvl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8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  <a:solidFill>
            <a:schemeClr val="tx1"/>
          </a:solidFill>
        </p:spPr>
        <p:txBody>
          <a:bodyPr bIns="0" anchor="b" anchorCtr="0"/>
          <a:lstStyle/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#!/bin/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csh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name ($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argv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if ( -f $name ) then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echo -n "delete the file $name (y/n/q)? 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else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echo -n "delete the entire directory"\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"$name (y/n/q)? "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set echo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set </a:t>
            </a:r>
            <a:r>
              <a:rPr lang="en-US" sz="260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unset echo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switch ( $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case n: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 continue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case q: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 exit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case y: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rm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rf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$name</a:t>
            </a: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endsw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end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 (END)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The "echo" and "verbose" variables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28600" y="6553199"/>
            <a:ext cx="3733800" cy="36977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296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b="0" dirty="0" err="1">
                <a:latin typeface="Consolas" panose="020B0609020204030204" pitchFamily="49" charset="0"/>
                <a:ea typeface="新細明體" charset="-120"/>
              </a:rPr>
              <a:t>d</a:t>
            </a:r>
            <a:r>
              <a:rPr kumimoji="1" lang="en-US" sz="2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新細明體" charset="-120"/>
              </a:rPr>
              <a:t>elEchoOnInput</a:t>
            </a:r>
            <a:r>
              <a:rPr kumimoji="1" lang="en-US" sz="2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新細明體" charset="-120"/>
              </a:rPr>
              <a:t> (END)</a:t>
            </a:r>
          </a:p>
        </p:txBody>
      </p:sp>
    </p:spTree>
    <p:extLst>
      <p:ext uri="{BB962C8B-B14F-4D97-AF65-F5344CB8AC3E}">
        <p14:creationId xmlns:p14="http://schemas.microsoft.com/office/powerpoint/2010/main" val="30794083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8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b="0" kern="0" spc="-100" dirty="0">
                <a:solidFill>
                  <a:srgbClr val="0C9B4D"/>
                </a:solidFill>
              </a:rPr>
              <a:t>'</a:t>
            </a:r>
            <a:r>
              <a:rPr lang="en-US" altLang="zh-TW" b="0" kern="0" dirty="0">
                <a:solidFill>
                  <a:srgbClr val="0C9B4D"/>
                </a:solidFill>
              </a:rPr>
              <a:t>s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OK</a:t>
            </a:r>
            <a:r>
              <a:rPr lang="en-US" altLang="zh-TW" b="0" kern="0" dirty="0">
                <a:solidFill>
                  <a:srgbClr val="0C9B4D"/>
                </a:solidFill>
              </a:rPr>
              <a:t>: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w/o</a:t>
            </a:r>
            <a:r>
              <a:rPr lang="en-US" altLang="zh-TW" b="0" kern="0" dirty="0">
                <a:solidFill>
                  <a:srgbClr val="0C9B4D"/>
                </a:solidFill>
              </a:rPr>
              <a:t>ut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“[”,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“]”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isn't specia</a:t>
            </a:r>
            <a:r>
              <a:rPr lang="en-US" altLang="zh-TW" b="0" kern="0" spc="-100" dirty="0">
                <a:solidFill>
                  <a:srgbClr val="0C9B4D"/>
                </a:solidFill>
              </a:rPr>
              <a:t>l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zh-TW" dirty="0">
                <a:solidFill>
                  <a:schemeClr val="accent2"/>
                </a:solidFill>
              </a:rPr>
              <a:t>Q:What if we want to find a “]”? </a:t>
            </a:r>
            <a:br>
              <a:rPr lang="en-US" altLang="zh-TW" dirty="0">
                <a:solidFill>
                  <a:schemeClr val="accent2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990600"/>
            <a:ext cx="8382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b]b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cXc</a:t>
            </a: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d[]d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e]]e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fX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]f\f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grep --color '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 x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b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d[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d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]]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e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fX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f\f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fr-FR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ls</a:t>
            </a:r>
            <a:endParaRPr lang="fr-FR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6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'['  '[]'   ]   ]]   x   </a:t>
            </a:r>
            <a:r>
              <a:rPr lang="fr-FR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</a:t>
            </a:r>
            <a:r>
              <a:rPr lang="fr-FR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']'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</a:t>
            </a:r>
            <a:r>
              <a:rPr lang="fr-FR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*]*</a:t>
            </a:r>
            <a:endParaRPr lang="en-US" altLang="zh-TW" sz="2400" b="0" kern="0" dirty="0">
              <a:solidFill>
                <a:srgbClr val="0C9B4D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'[]'   ]   ]]   x]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362200" y="4648200"/>
            <a:ext cx="6705600" cy="1143000"/>
          </a:xfrm>
          <a:prstGeom prst="wedgeRoundRectCallout">
            <a:avLst>
              <a:gd name="adj1" fmla="val -59112"/>
              <a:gd name="adj2" fmla="val 5483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3200" b="0" spc="-2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To make a wildcard equivalent to the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regular expression "]", we'd use "*]*".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2822" y="3657600"/>
            <a:ext cx="8374978" cy="1511746"/>
            <a:chOff x="692822" y="4343400"/>
            <a:chExt cx="8374978" cy="1511746"/>
          </a:xfrm>
        </p:grpSpPr>
        <p:sp>
          <p:nvSpPr>
            <p:cNvPr id="9" name="Rounded Rectangular Callout 8"/>
            <p:cNvSpPr/>
            <p:nvPr/>
          </p:nvSpPr>
          <p:spPr bwMode="auto">
            <a:xfrm>
              <a:off x="2362200" y="4343400"/>
              <a:ext cx="6705600" cy="1143000"/>
            </a:xfrm>
            <a:prstGeom prst="wedgeRoundRectCallout">
              <a:avLst>
                <a:gd name="adj1" fmla="val -58966"/>
                <a:gd name="adj2" fmla="val 5397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TW" sz="3200" b="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Arial" pitchFamily="34" charset="0"/>
                </a:rPr>
                <a:t>Notice only one filename matched, even though others have a "]". </a:t>
              </a:r>
              <a:endParaRPr lang="zh-TW" alt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14076232">
              <a:off x="1510384" y="4622089"/>
              <a:ext cx="415495" cy="2050619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14370694">
              <a:off x="2076205" y="4865266"/>
              <a:ext cx="605420" cy="338922"/>
            </a:xfrm>
            <a:prstGeom prst="triangle">
              <a:avLst>
                <a:gd name="adj" fmla="val 939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 rot="2903097">
              <a:off x="2431942" y="5102047"/>
              <a:ext cx="162214" cy="338922"/>
            </a:xfrm>
            <a:prstGeom prst="triangle">
              <a:avLst>
                <a:gd name="adj" fmla="val 9370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13" name="Isosceles Triangle 12"/>
            <p:cNvSpPr/>
            <p:nvPr/>
          </p:nvSpPr>
          <p:spPr bwMode="auto">
            <a:xfrm rot="2903097">
              <a:off x="2595293" y="5031779"/>
              <a:ext cx="162214" cy="338922"/>
            </a:xfrm>
            <a:prstGeom prst="triangle">
              <a:avLst>
                <a:gd name="adj" fmla="val 9370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383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'[X]]'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>
                <a:solidFill>
                  <a:srgbClr val="0C9B4D"/>
                </a:solidFill>
              </a:rPr>
              <a:t>he</a:t>
            </a:r>
            <a:r>
              <a:rPr lang="en-US" altLang="zh-TW" b="0" kern="0" dirty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>
                <a:solidFill>
                  <a:srgbClr val="0C9B4D"/>
                </a:solidFill>
              </a:rPr>
              <a:t>s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g</a:t>
            </a:r>
            <a:r>
              <a:rPr lang="en-US" altLang="zh-TW" b="0" kern="0" dirty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>
                <a:solidFill>
                  <a:srgbClr val="0C9B4D"/>
                </a:solidFill>
              </a:rPr>
              <a:t>^)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333399"/>
                </a:solidFill>
              </a:rPr>
              <a:t>Q:What if we want a “]” in the set? </a:t>
            </a:r>
            <a:br>
              <a:rPr lang="en-US" altLang="zh-TW" b="0" kern="0" dirty="0">
                <a:solidFill>
                  <a:srgbClr val="333399"/>
                </a:solidFill>
              </a:rPr>
            </a:br>
            <a:r>
              <a:rPr lang="en-US" altLang="zh-TW" b="0" kern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5105400" y="4648200"/>
            <a:ext cx="3352800" cy="2133600"/>
          </a:xfrm>
          <a:prstGeom prst="wedgeRoundRectCallout">
            <a:avLst>
              <a:gd name="adj1" fmla="val -160698"/>
              <a:gd name="adj2" fmla="val -14657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But there are more “X”s and “]”s in the file, as we 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see above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105400" y="4114800"/>
            <a:ext cx="3352800" cy="685800"/>
          </a:xfrm>
          <a:prstGeom prst="wedgeRoundRectCallout">
            <a:avLst>
              <a:gd name="adj1" fmla="val -152118"/>
              <a:gd name="adj2" fmla="val -690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Only found 1 line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334000" y="914400"/>
            <a:ext cx="2971800" cy="1828800"/>
          </a:xfrm>
          <a:prstGeom prst="wedgeRoundRectCallout">
            <a:avLst>
              <a:gd name="adj1" fmla="val -93209"/>
              <a:gd name="adj2" fmla="val 8857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Will this find all matches to either</a:t>
            </a:r>
            <a:r>
              <a:rPr lang="en-US" altLang="zh-TW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“X”</a:t>
            </a:r>
            <a:r>
              <a:rPr lang="en-US" altLang="zh-TW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or</a:t>
            </a:r>
            <a:r>
              <a:rPr lang="en-US" altLang="zh-TW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“]”?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5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7" grpId="0" animBg="1"/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'[X]]'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419600" y="4114800"/>
            <a:ext cx="3810000" cy="2328862"/>
          </a:xfrm>
          <a:prstGeom prst="wedgeRoundRectCallout">
            <a:avLst>
              <a:gd name="adj1" fmla="val -138028"/>
              <a:gd name="adj2" fmla="val -5668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Comparing to the file contents, we see it only found the string “X</a:t>
            </a:r>
            <a:r>
              <a:rPr lang="en-US" altLang="zh-TW" sz="3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1066800" y="3276600"/>
            <a:ext cx="5334000" cy="27051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9" name="Rounded Rectangular Callout 8"/>
          <p:cNvSpPr/>
          <p:nvPr/>
        </p:nvSpPr>
        <p:spPr bwMode="auto">
          <a:xfrm>
            <a:off x="5715000" y="1295400"/>
            <a:ext cx="2133600" cy="1219200"/>
          </a:xfrm>
          <a:prstGeom prst="wedgeRoundRectCallout">
            <a:avLst>
              <a:gd name="adj1" fmla="val -125947"/>
              <a:gd name="adj2" fmla="val 1239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So</a:t>
            </a:r>
            <a:r>
              <a:rPr lang="en-US" altLang="zh-TW" sz="20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what 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did it find?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0" y="4681538"/>
            <a:ext cx="4267200" cy="1762124"/>
          </a:xfrm>
          <a:prstGeom prst="wedgeRoundRectCallout">
            <a:avLst>
              <a:gd name="adj1" fmla="val 30996"/>
              <a:gd name="adj2" fmla="val -9414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Why? Because 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this “</a:t>
            </a:r>
            <a:r>
              <a:rPr lang="en-US" altLang="zh-TW" sz="3200" b="0" dirty="0">
                <a:solidFill>
                  <a:srgbClr val="FF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”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had special meaning and closed the set.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3657600" y="3733800"/>
            <a:ext cx="228600" cy="1143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6" name="Rounded Rectangular Callout 15"/>
          <p:cNvSpPr/>
          <p:nvPr/>
        </p:nvSpPr>
        <p:spPr bwMode="auto">
          <a:xfrm>
            <a:off x="1066800" y="1150145"/>
            <a:ext cx="3048000" cy="1609724"/>
          </a:xfrm>
          <a:prstGeom prst="wedgeRoundRectCallout">
            <a:avLst>
              <a:gd name="adj1" fmla="val 37663"/>
              <a:gd name="adj2" fmla="val 9283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So “</a:t>
            </a:r>
            <a:r>
              <a:rPr lang="en-US" altLang="zh-TW" sz="3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[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X</a:t>
            </a:r>
            <a:r>
              <a:rPr lang="en-US" altLang="zh-TW" sz="3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 was just a set with one element.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>
                <a:solidFill>
                  <a:srgbClr val="0C9B4D"/>
                </a:solidFill>
              </a:rPr>
              <a:t>he</a:t>
            </a:r>
            <a:r>
              <a:rPr lang="en-US" altLang="zh-TW" b="0" kern="0" dirty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>
                <a:solidFill>
                  <a:srgbClr val="0C9B4D"/>
                </a:solidFill>
              </a:rPr>
              <a:t>s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g</a:t>
            </a:r>
            <a:r>
              <a:rPr lang="en-US" altLang="zh-TW" b="0" kern="0" dirty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>
                <a:solidFill>
                  <a:srgbClr val="0C9B4D"/>
                </a:solidFill>
              </a:rPr>
              <a:t>^)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333399"/>
                </a:solidFill>
              </a:rPr>
              <a:t>Q:What if we want a “]” in the set? </a:t>
            </a:r>
            <a:br>
              <a:rPr lang="en-US" altLang="zh-TW" b="0" kern="0" dirty="0">
                <a:solidFill>
                  <a:srgbClr val="333399"/>
                </a:solidFill>
              </a:rPr>
            </a:br>
            <a:r>
              <a:rPr lang="en-US" altLang="zh-TW" b="0" kern="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395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'[X]]'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419600" y="4114800"/>
            <a:ext cx="3810000" cy="2328862"/>
          </a:xfrm>
          <a:prstGeom prst="wedgeRoundRectCallout">
            <a:avLst>
              <a:gd name="adj1" fmla="val -138028"/>
              <a:gd name="adj2" fmla="val -5668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Comparing to the file contents, we see it only found the string “X</a:t>
            </a:r>
            <a:r>
              <a:rPr lang="en-US" altLang="zh-TW" sz="3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1066800" y="3276600"/>
            <a:ext cx="5334000" cy="27051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9" name="Rounded Rectangular Callout 8"/>
          <p:cNvSpPr/>
          <p:nvPr/>
        </p:nvSpPr>
        <p:spPr bwMode="auto">
          <a:xfrm>
            <a:off x="5715000" y="1295400"/>
            <a:ext cx="2133600" cy="1219200"/>
          </a:xfrm>
          <a:prstGeom prst="wedgeRoundRectCallout">
            <a:avLst>
              <a:gd name="adj1" fmla="val -125947"/>
              <a:gd name="adj2" fmla="val 1239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So</a:t>
            </a:r>
            <a:r>
              <a:rPr lang="en-US" altLang="zh-TW" sz="20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what 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did it find?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0" y="4681538"/>
            <a:ext cx="4267200" cy="1762124"/>
          </a:xfrm>
          <a:prstGeom prst="wedgeRoundRectCallout">
            <a:avLst>
              <a:gd name="adj1" fmla="val 30996"/>
              <a:gd name="adj2" fmla="val -9414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Why? Because 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this “</a:t>
            </a:r>
            <a:r>
              <a:rPr lang="en-US" altLang="zh-TW" sz="3200" b="0" dirty="0">
                <a:solidFill>
                  <a:srgbClr val="FF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”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had special meaning and closed the set.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3657600" y="3733800"/>
            <a:ext cx="228600" cy="1143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1" name="Rounded Rectangular Callout 10"/>
          <p:cNvSpPr/>
          <p:nvPr/>
        </p:nvSpPr>
        <p:spPr bwMode="auto">
          <a:xfrm>
            <a:off x="1066800" y="1150145"/>
            <a:ext cx="3048000" cy="1609724"/>
          </a:xfrm>
          <a:prstGeom prst="wedgeRoundRectCallout">
            <a:avLst>
              <a:gd name="adj1" fmla="val 37663"/>
              <a:gd name="adj2" fmla="val 9283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So “</a:t>
            </a:r>
            <a:r>
              <a:rPr lang="en-US" altLang="zh-TW" sz="3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[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X</a:t>
            </a:r>
            <a:r>
              <a:rPr lang="en-US" altLang="zh-TW" sz="3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 was just a set with one element.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>
                <a:solidFill>
                  <a:srgbClr val="0C9B4D"/>
                </a:solidFill>
              </a:rPr>
              <a:t>he</a:t>
            </a:r>
            <a:r>
              <a:rPr lang="en-US" altLang="zh-TW" b="0" kern="0" dirty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>
                <a:solidFill>
                  <a:srgbClr val="0C9B4D"/>
                </a:solidFill>
              </a:rPr>
              <a:t>s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g</a:t>
            </a:r>
            <a:r>
              <a:rPr lang="en-US" altLang="zh-TW" b="0" kern="0" dirty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>
                <a:solidFill>
                  <a:srgbClr val="0C9B4D"/>
                </a:solidFill>
              </a:rPr>
              <a:t>^)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333399"/>
                </a:solidFill>
              </a:rPr>
              <a:t>Q:What if we want a “]” in the set? </a:t>
            </a:r>
            <a:br>
              <a:rPr lang="en-US" altLang="zh-TW" b="0" kern="0" dirty="0">
                <a:solidFill>
                  <a:srgbClr val="333399"/>
                </a:solidFill>
              </a:rPr>
            </a:br>
            <a:r>
              <a:rPr lang="en-US" altLang="zh-TW" b="0" kern="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25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'[X]]'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'X]'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724400" y="4714877"/>
            <a:ext cx="2895600" cy="1228724"/>
          </a:xfrm>
          <a:prstGeom prst="wedgeRoundRectCallout">
            <a:avLst>
              <a:gd name="adj1" fmla="val -78170"/>
              <a:gd name="adj2" fmla="val -6100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See? 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Same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answer.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1066800" y="1150145"/>
            <a:ext cx="3048000" cy="1609724"/>
          </a:xfrm>
          <a:prstGeom prst="wedgeRoundRectCallout">
            <a:avLst>
              <a:gd name="adj1" fmla="val 37663"/>
              <a:gd name="adj2" fmla="val 9283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So “</a:t>
            </a:r>
            <a:r>
              <a:rPr lang="en-US" altLang="zh-TW" sz="3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[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X</a:t>
            </a:r>
            <a:r>
              <a:rPr lang="en-US" altLang="zh-TW" sz="3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 was just a set with one element.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334000" y="1371600"/>
            <a:ext cx="2590800" cy="1676400"/>
          </a:xfrm>
          <a:prstGeom prst="wedgeRoundRectCallout">
            <a:avLst>
              <a:gd name="adj1" fmla="val -99841"/>
              <a:gd name="adj2" fmla="val 7626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So how to get the “</a:t>
            </a:r>
            <a:r>
              <a:rPr lang="en-US" altLang="zh-TW" sz="3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 into the set? 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5257800" y="3276600"/>
            <a:ext cx="3886200" cy="1676400"/>
          </a:xfrm>
          <a:prstGeom prst="wedgeRoundRectCallout">
            <a:avLst>
              <a:gd name="adj1" fmla="val -49522"/>
              <a:gd name="adj2" fmla="val 949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Would a backslash stop the special meaning?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1676400" y="3986213"/>
            <a:ext cx="3124200" cy="150018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1600200" y="4672014"/>
            <a:ext cx="3200400" cy="93265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>
                <a:solidFill>
                  <a:srgbClr val="0C9B4D"/>
                </a:solidFill>
              </a:rPr>
              <a:t>he</a:t>
            </a:r>
            <a:r>
              <a:rPr lang="en-US" altLang="zh-TW" b="0" kern="0" dirty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>
                <a:solidFill>
                  <a:srgbClr val="0C9B4D"/>
                </a:solidFill>
              </a:rPr>
              <a:t>s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g</a:t>
            </a:r>
            <a:r>
              <a:rPr lang="en-US" altLang="zh-TW" b="0" kern="0" dirty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>
                <a:solidFill>
                  <a:srgbClr val="0C9B4D"/>
                </a:solidFill>
              </a:rPr>
              <a:t>^)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333399"/>
                </a:solidFill>
              </a:rPr>
              <a:t>Q:What if we want a “]” in the set? </a:t>
            </a:r>
            <a:br>
              <a:rPr lang="en-US" altLang="zh-TW" b="0" kern="0" dirty="0">
                <a:solidFill>
                  <a:srgbClr val="333399"/>
                </a:solidFill>
              </a:rPr>
            </a:br>
            <a:r>
              <a:rPr lang="en-US" altLang="zh-TW" b="0" kern="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138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5" grpId="0" animBg="1"/>
      <p:bldP spid="17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'[X]]'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'X]'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'[X\]]'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334000" y="1371600"/>
            <a:ext cx="2590800" cy="1676400"/>
          </a:xfrm>
          <a:prstGeom prst="wedgeRoundRectCallout">
            <a:avLst>
              <a:gd name="adj1" fmla="val -99841"/>
              <a:gd name="adj2" fmla="val 7626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So how to get the “</a:t>
            </a:r>
            <a:r>
              <a:rPr lang="en-US" altLang="zh-TW" sz="3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 into the set? 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257800" y="3276600"/>
            <a:ext cx="3886200" cy="1676400"/>
          </a:xfrm>
          <a:prstGeom prst="wedgeRoundRectCallout">
            <a:avLst>
              <a:gd name="adj1" fmla="val -82398"/>
              <a:gd name="adj2" fmla="val 523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Would a backslash stop the special meaning?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2362200" y="5638800"/>
            <a:ext cx="6248400" cy="1143000"/>
          </a:xfrm>
          <a:prstGeom prst="wedgeRoundRectCallout">
            <a:avLst>
              <a:gd name="adj1" fmla="val -70134"/>
              <a:gd name="adj2" fmla="val -545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No. Now it’s looking for either of two strings: “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x</a:t>
            </a:r>
            <a:r>
              <a:rPr lang="en-US" altLang="zh-TW" sz="3200" b="0" dirty="0">
                <a:solidFill>
                  <a:srgbClr val="FF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 or “</a:t>
            </a:r>
            <a:r>
              <a:rPr lang="en-US" altLang="zh-TW" sz="3200" b="0" dirty="0">
                <a:solidFill>
                  <a:srgbClr val="FF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\]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”. 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486400" y="3733800"/>
            <a:ext cx="3657600" cy="1143000"/>
          </a:xfrm>
          <a:prstGeom prst="wedgeRoundRectCallout">
            <a:avLst>
              <a:gd name="adj1" fmla="val -80059"/>
              <a:gd name="adj2" fmla="val 6607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If we removed the “</a:t>
            </a:r>
            <a:r>
              <a:rPr lang="en-US" altLang="zh-TW" sz="3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 at the end… 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>
                <a:solidFill>
                  <a:srgbClr val="0C9B4D"/>
                </a:solidFill>
              </a:rPr>
              <a:t>he</a:t>
            </a:r>
            <a:r>
              <a:rPr lang="en-US" altLang="zh-TW" b="0" kern="0" dirty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>
                <a:solidFill>
                  <a:srgbClr val="0C9B4D"/>
                </a:solidFill>
              </a:rPr>
              <a:t>s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g</a:t>
            </a:r>
            <a:r>
              <a:rPr lang="en-US" altLang="zh-TW" b="0" kern="0" dirty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>
                <a:solidFill>
                  <a:srgbClr val="0C9B4D"/>
                </a:solidFill>
              </a:rPr>
              <a:t>^)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333399"/>
                </a:solidFill>
              </a:rPr>
              <a:t>Q:What if we want a “]” in the set? </a:t>
            </a:r>
            <a:br>
              <a:rPr lang="en-US" altLang="zh-TW" b="0" kern="0" dirty="0">
                <a:solidFill>
                  <a:srgbClr val="333399"/>
                </a:solidFill>
              </a:rPr>
            </a:br>
            <a:r>
              <a:rPr lang="en-US" altLang="zh-TW" b="0" kern="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09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'[X]]'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'X]'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'[X\]]'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"[X\]" 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 err="1">
                <a:latin typeface="Lucida Console" panose="020B0609040504020204" pitchFamily="49" charset="0"/>
              </a:rPr>
              <a:t>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>
                <a:latin typeface="Lucida Console" panose="020B0609040504020204" pitchFamily="49" charset="0"/>
              </a:rPr>
              <a:t>]f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\</a:t>
            </a:r>
            <a:r>
              <a:rPr lang="en-US" altLang="zh-TW" sz="2400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2" name="Isosceles Triangle 1"/>
          <p:cNvSpPr/>
          <p:nvPr/>
        </p:nvSpPr>
        <p:spPr bwMode="auto">
          <a:xfrm rot="14145643">
            <a:off x="4934840" y="3991238"/>
            <a:ext cx="317082" cy="22098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334000" y="1371600"/>
            <a:ext cx="2590800" cy="1676400"/>
          </a:xfrm>
          <a:prstGeom prst="wedgeRoundRectCallout">
            <a:avLst>
              <a:gd name="adj1" fmla="val -99841"/>
              <a:gd name="adj2" fmla="val 7626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So how to get the “</a:t>
            </a:r>
            <a:r>
              <a:rPr lang="en-US" altLang="zh-TW" sz="3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 into the set? 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486400" y="3733800"/>
            <a:ext cx="3657600" cy="1143000"/>
          </a:xfrm>
          <a:prstGeom prst="wedgeRoundRectCallout">
            <a:avLst>
              <a:gd name="adj1" fmla="val -80041"/>
              <a:gd name="adj2" fmla="val 659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If we removed the “</a:t>
            </a:r>
            <a:r>
              <a:rPr lang="en-US" altLang="zh-TW" sz="3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 at the end… 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453571" y="4655428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BBE0E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>
                <a:solidFill>
                  <a:srgbClr val="0C9B4D"/>
                </a:solidFill>
              </a:rPr>
              <a:t>he</a:t>
            </a:r>
            <a:r>
              <a:rPr lang="en-US" altLang="zh-TW" b="0" kern="0" dirty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>
                <a:solidFill>
                  <a:srgbClr val="0C9B4D"/>
                </a:solidFill>
              </a:rPr>
              <a:t>s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g</a:t>
            </a:r>
            <a:r>
              <a:rPr lang="en-US" altLang="zh-TW" b="0" kern="0" dirty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>
                <a:solidFill>
                  <a:srgbClr val="0C9B4D"/>
                </a:solidFill>
              </a:rPr>
              <a:t>^)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333399"/>
                </a:solidFill>
              </a:rPr>
              <a:t>Q:What if we want a “]” in the set? </a:t>
            </a:r>
            <a:br>
              <a:rPr lang="en-US" altLang="zh-TW" b="0" kern="0" dirty="0">
                <a:solidFill>
                  <a:srgbClr val="333399"/>
                </a:solidFill>
              </a:rPr>
            </a:br>
            <a:r>
              <a:rPr lang="en-US" altLang="zh-TW" b="0" kern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495800" y="5227637"/>
            <a:ext cx="4648200" cy="1630363"/>
          </a:xfrm>
          <a:prstGeom prst="wedgeRoundRectCallout">
            <a:avLst>
              <a:gd name="adj1" fmla="val -110879"/>
              <a:gd name="adj2" fmla="val 2512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Then we see that the “</a:t>
            </a:r>
            <a:r>
              <a:rPr lang="en-US" altLang="zh-TW" sz="3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\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 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is treated as just another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character in the set.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70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'[X]]'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334000" y="1371600"/>
            <a:ext cx="2590800" cy="1676400"/>
          </a:xfrm>
          <a:prstGeom prst="wedgeRoundRectCallout">
            <a:avLst>
              <a:gd name="adj1" fmla="val -99841"/>
              <a:gd name="adj2" fmla="val 7626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So how to get the “</a:t>
            </a:r>
            <a:r>
              <a:rPr lang="en-US" altLang="zh-TW" sz="3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 into the set? 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>
                <a:solidFill>
                  <a:srgbClr val="0C9B4D"/>
                </a:solidFill>
              </a:rPr>
              <a:t>he</a:t>
            </a:r>
            <a:r>
              <a:rPr lang="en-US" altLang="zh-TW" b="0" kern="0" dirty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>
                <a:solidFill>
                  <a:srgbClr val="0C9B4D"/>
                </a:solidFill>
              </a:rPr>
              <a:t>s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g</a:t>
            </a:r>
            <a:r>
              <a:rPr lang="en-US" altLang="zh-TW" b="0" kern="0" dirty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>
                <a:solidFill>
                  <a:srgbClr val="0C9B4D"/>
                </a:solidFill>
              </a:rPr>
              <a:t>^)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333399"/>
                </a:solidFill>
              </a:rPr>
              <a:t>Q:What if we want a “]” in the set? </a:t>
            </a:r>
            <a:br>
              <a:rPr lang="en-US" altLang="zh-TW" b="0" kern="0" dirty="0">
                <a:solidFill>
                  <a:srgbClr val="333399"/>
                </a:solidFill>
              </a:rPr>
            </a:br>
            <a:r>
              <a:rPr lang="en-US" altLang="zh-TW" b="0" kern="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97811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'[X]]'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'[]X]'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 err="1">
                <a:latin typeface="Lucida Console" panose="020B0609040504020204" pitchFamily="49" charset="0"/>
              </a:rPr>
              <a:t>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]]</a:t>
            </a:r>
            <a:r>
              <a:rPr lang="en-US" altLang="zh-TW" sz="2400" dirty="0">
                <a:latin typeface="Lucida Console" panose="020B0609040504020204" pitchFamily="49" charset="0"/>
              </a:rPr>
              <a:t>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334000" y="1371600"/>
            <a:ext cx="2590800" cy="1676400"/>
          </a:xfrm>
          <a:prstGeom prst="wedgeRoundRectCallout">
            <a:avLst>
              <a:gd name="adj1" fmla="val -99841"/>
              <a:gd name="adj2" fmla="val 7626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So how to get the “</a:t>
            </a:r>
            <a:r>
              <a:rPr lang="en-US" altLang="zh-TW" sz="3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 into the set? 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648200" y="3581400"/>
            <a:ext cx="2514600" cy="563563"/>
          </a:xfrm>
          <a:prstGeom prst="wedgeRoundRectCallout">
            <a:avLst>
              <a:gd name="adj1" fmla="val -77096"/>
              <a:gd name="adj2" fmla="val 5783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This 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worked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!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248400" y="4465637"/>
            <a:ext cx="2514600" cy="563563"/>
          </a:xfrm>
          <a:prstGeom prst="wedgeRoundRectCallout">
            <a:avLst>
              <a:gd name="adj1" fmla="val -44792"/>
              <a:gd name="adj2" fmla="val -1102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Q: But why?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1600200" y="4099719"/>
            <a:ext cx="4267200" cy="123428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5" name="Rounded Rectangular Callout 14"/>
          <p:cNvSpPr/>
          <p:nvPr/>
        </p:nvSpPr>
        <p:spPr bwMode="auto">
          <a:xfrm>
            <a:off x="4343400" y="5257800"/>
            <a:ext cx="4800600" cy="1600200"/>
          </a:xfrm>
          <a:prstGeom prst="wedgeRoundRectCallout">
            <a:avLst>
              <a:gd name="adj1" fmla="val -62768"/>
              <a:gd name="adj2" fmla="val -9661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A: Empty sets are invalid, so grep knew the first character wasn’t the end.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>
                <a:solidFill>
                  <a:srgbClr val="0C9B4D"/>
                </a:solidFill>
              </a:rPr>
              <a:t>he</a:t>
            </a:r>
            <a:r>
              <a:rPr lang="en-US" altLang="zh-TW" b="0" kern="0" dirty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>
                <a:solidFill>
                  <a:srgbClr val="0C9B4D"/>
                </a:solidFill>
              </a:rPr>
              <a:t>s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g</a:t>
            </a:r>
            <a:r>
              <a:rPr lang="en-US" altLang="zh-TW" b="0" kern="0" dirty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>
                <a:solidFill>
                  <a:srgbClr val="0C9B4D"/>
                </a:solidFill>
              </a:rPr>
              <a:t>^)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333399"/>
                </a:solidFill>
              </a:rPr>
              <a:t>Q:What if we want a “]” in the set? </a:t>
            </a:r>
            <a:br>
              <a:rPr lang="en-US" altLang="zh-TW" b="0" kern="0" dirty="0">
                <a:solidFill>
                  <a:srgbClr val="333399"/>
                </a:solidFill>
              </a:rPr>
            </a:br>
            <a:r>
              <a:rPr lang="en-US" altLang="zh-TW" b="0" kern="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372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'[X]]'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grep: Unmatched [, [^, [:, [., or [=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4343400" y="5257800"/>
            <a:ext cx="4800600" cy="1600200"/>
          </a:xfrm>
          <a:prstGeom prst="wedgeRoundRectCallout">
            <a:avLst>
              <a:gd name="adj1" fmla="val -62768"/>
              <a:gd name="adj2" fmla="val -9661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A: Empty sets are invalid, so grep knew the first character wasn’t the end.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676400" y="5486400"/>
            <a:ext cx="1752600" cy="1173163"/>
          </a:xfrm>
          <a:prstGeom prst="wedgeRoundRectCallout">
            <a:avLst>
              <a:gd name="adj1" fmla="val -20881"/>
              <a:gd name="adj2" fmla="val -10368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See?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Invalid.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>
                <a:solidFill>
                  <a:srgbClr val="0C9B4D"/>
                </a:solidFill>
              </a:rPr>
              <a:t>he</a:t>
            </a:r>
            <a:r>
              <a:rPr lang="en-US" altLang="zh-TW" b="0" kern="0" dirty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>
                <a:solidFill>
                  <a:srgbClr val="0C9B4D"/>
                </a:solidFill>
              </a:rPr>
              <a:t>s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g</a:t>
            </a:r>
            <a:r>
              <a:rPr lang="en-US" altLang="zh-TW" b="0" kern="0" dirty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>
                <a:solidFill>
                  <a:srgbClr val="0C9B4D"/>
                </a:solidFill>
              </a:rPr>
              <a:t>^)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333399"/>
                </a:solidFill>
              </a:rPr>
              <a:t>Q:What if we want a “]” in the set? </a:t>
            </a:r>
            <a:br>
              <a:rPr lang="en-US" altLang="zh-TW" b="0" kern="0" dirty="0">
                <a:solidFill>
                  <a:srgbClr val="333399"/>
                </a:solidFill>
              </a:rPr>
            </a:br>
            <a:r>
              <a:rPr lang="en-US" altLang="zh-TW" b="0" kern="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360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  <a:solidFill>
            <a:schemeClr val="tx1"/>
          </a:solidFill>
        </p:spPr>
        <p:txBody>
          <a:bodyPr rIns="0"/>
          <a:lstStyle/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ls FILE del*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4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delEchoOnInput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delVerbosePlusEchoOnInput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sz="24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delVerboseOnInput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less del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./del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(y/n/q)?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less ./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delEchoOnInput</a:t>
            </a:r>
            <a:endParaRPr lang="en-US" sz="2600" spc="-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fgrep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"&lt;" -C1 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delEchoOnInput</a:t>
            </a:r>
            <a:endParaRPr lang="en-US" sz="2600" spc="-5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set </a:t>
            </a:r>
            <a:r>
              <a:rPr lang="en-US" sz="260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  unset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./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delEchoOnInput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FILE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(y/n/q)?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set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unset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fgrep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"&lt;" -C1 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delVerboseOnInput</a:t>
            </a:r>
            <a:endParaRPr lang="en-US" sz="2600" spc="-5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  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  set </a:t>
            </a:r>
            <a:r>
              <a:rPr lang="en-US" sz="260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  unset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./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delVerboseOnInput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FILE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The "echo" and "verbose"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6470" y="4306855"/>
            <a:ext cx="36099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n</a:t>
            </a:r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110" y="2770986"/>
            <a:ext cx="360996" cy="4262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</a:p>
          <a:p>
            <a:endParaRPr lang="en-US" sz="2700" spc="-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2800" spc="-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</a:p>
          <a:p>
            <a:endParaRPr lang="en-US" sz="2600" spc="-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2900" spc="-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</a:p>
          <a:p>
            <a:endParaRPr lang="en-US" sz="2600" spc="-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3000" spc="-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endParaRPr lang="en-US" sz="2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408127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40904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86400" y="438607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97296" y="438912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9600" y="530047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72200" y="53096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530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9600" y="2843784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638800" y="2852928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59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1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1"/>
                            </p:stCondLst>
                            <p:childTnLst>
                              <p:par>
                                <p:cTn id="2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1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1"/>
                            </p:stCondLst>
                            <p:childTnLst>
                              <p:par>
                                <p:cTn id="5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901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901"/>
                            </p:stCondLst>
                            <p:childTnLst>
                              <p:par>
                                <p:cTn id="13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401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401"/>
                            </p:stCondLst>
                            <p:childTnLst>
                              <p:par>
                                <p:cTn id="16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>
                <a:solidFill>
                  <a:srgbClr val="0C9B4D"/>
                </a:solidFill>
              </a:rPr>
              <a:t>he</a:t>
            </a:r>
            <a:r>
              <a:rPr lang="en-US" altLang="zh-TW" b="0" kern="0" dirty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>
                <a:solidFill>
                  <a:srgbClr val="0C9B4D"/>
                </a:solidFill>
              </a:rPr>
              <a:t>s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g</a:t>
            </a:r>
            <a:r>
              <a:rPr lang="en-US" altLang="zh-TW" b="0" kern="0" dirty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>
                <a:solidFill>
                  <a:srgbClr val="0C9B4D"/>
                </a:solidFill>
              </a:rPr>
              <a:t>^)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333399"/>
                </a:solidFill>
              </a:rPr>
              <a:t>Q:What if we want a “]” in the set? </a:t>
            </a:r>
            <a:br>
              <a:rPr lang="en-US" altLang="zh-TW" b="0" kern="0" dirty="0">
                <a:solidFill>
                  <a:srgbClr val="333399"/>
                </a:solidFill>
              </a:rPr>
            </a:br>
            <a:r>
              <a:rPr lang="en-US" altLang="zh-TW" b="0" kern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648200" y="914400"/>
            <a:ext cx="4038600" cy="2209800"/>
          </a:xfrm>
          <a:prstGeom prst="wedgeRoundRectCallout">
            <a:avLst>
              <a:gd name="adj1" fmla="val -73978"/>
              <a:gd name="adj2" fmla="val 739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The “]” has special meaning in regular expressions, So why did this </a:t>
            </a:r>
            <a:r>
              <a:rPr lang="en-US" altLang="zh-TW" sz="3200" b="0" i="1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work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?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343400" y="3886199"/>
            <a:ext cx="4495800" cy="2819401"/>
          </a:xfrm>
          <a:prstGeom prst="wedgeRoundRectCallout">
            <a:avLst>
              <a:gd name="adj1" fmla="val 19243"/>
              <a:gd name="adj2" fmla="val -8263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It worked because the special meaning is only inside of a “[…]”. Elsewhere it’s treated as a normal character.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48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'[^][^\]' x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>
                <a:solidFill>
                  <a:srgbClr val="0C9B4D"/>
                </a:solidFill>
              </a:rPr>
              <a:t>he</a:t>
            </a:r>
            <a:r>
              <a:rPr lang="en-US" altLang="zh-TW" b="0" kern="0" dirty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>
                <a:solidFill>
                  <a:srgbClr val="0C9B4D"/>
                </a:solidFill>
              </a:rPr>
              <a:t>s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g</a:t>
            </a:r>
            <a:r>
              <a:rPr lang="en-US" altLang="zh-TW" b="0" kern="0" dirty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>
                <a:solidFill>
                  <a:srgbClr val="0C9B4D"/>
                </a:solidFill>
              </a:rPr>
              <a:t>^)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333399"/>
                </a:solidFill>
              </a:rPr>
              <a:t>Q:What if we want a “]” in the set? </a:t>
            </a:r>
            <a:br>
              <a:rPr lang="en-US" altLang="zh-TW" b="0" kern="0" dirty="0">
                <a:solidFill>
                  <a:srgbClr val="333399"/>
                </a:solidFill>
              </a:rPr>
            </a:br>
            <a:r>
              <a:rPr lang="en-US" altLang="zh-TW" b="0" kern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181600" y="1676400"/>
            <a:ext cx="2464496" cy="1232770"/>
          </a:xfrm>
          <a:prstGeom prst="wedgeRoundRectCallout">
            <a:avLst>
              <a:gd name="adj1" fmla="val -71437"/>
              <a:gd name="adj2" fmla="val 9533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What will this output?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82619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b="1" dirty="0">
                <a:latin typeface="Lucida Console" panose="020B0609040504020204" pitchFamily="49" charset="0"/>
              </a:rPr>
              <a:t>^</a:t>
            </a:r>
            <a:r>
              <a:rPr lang="en-US" altLang="zh-TW" sz="2400" dirty="0"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solidFill>
                  <a:srgbClr val="0C9B4D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b="1" dirty="0">
                <a:latin typeface="Lucida Console" panose="020B0609040504020204" pitchFamily="49" charset="0"/>
              </a:rPr>
              <a:t>^</a:t>
            </a:r>
            <a:r>
              <a:rPr lang="en-US" altLang="zh-TW" sz="2400" dirty="0">
                <a:latin typeface="Lucida Console" panose="020B0609040504020204" pitchFamily="49" charset="0"/>
              </a:rPr>
              <a:t>\]' x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600200" y="4145280"/>
            <a:ext cx="2286000" cy="2712720"/>
          </a:xfrm>
          <a:prstGeom prst="wedgeRoundRectCallout">
            <a:avLst>
              <a:gd name="adj1" fmla="val 35352"/>
              <a:gd name="adj2" fmla="val -6394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special</a:t>
            </a:r>
            <a:r>
              <a:rPr lang="en-US" altLang="zh-TW" sz="28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spc="-200" dirty="0">
                <a:solidFill>
                  <a:srgbClr val="FF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[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,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which indicates the start of the set.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>
                <a:solidFill>
                  <a:srgbClr val="0C9B4D"/>
                </a:solidFill>
              </a:rPr>
              <a:t>he</a:t>
            </a:r>
            <a:r>
              <a:rPr lang="en-US" altLang="zh-TW" b="0" kern="0" dirty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>
                <a:solidFill>
                  <a:srgbClr val="0C9B4D"/>
                </a:solidFill>
              </a:rPr>
              <a:t>s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g</a:t>
            </a:r>
            <a:r>
              <a:rPr lang="en-US" altLang="zh-TW" b="0" kern="0" dirty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>
                <a:solidFill>
                  <a:srgbClr val="0C9B4D"/>
                </a:solidFill>
              </a:rPr>
              <a:t>^)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333399"/>
                </a:solidFill>
              </a:rPr>
              <a:t>Q:What if we want a “]” in the set? </a:t>
            </a:r>
            <a:br>
              <a:rPr lang="en-US" altLang="zh-TW" b="0" kern="0" dirty="0">
                <a:solidFill>
                  <a:srgbClr val="333399"/>
                </a:solidFill>
              </a:rPr>
            </a:br>
            <a:r>
              <a:rPr lang="en-US" altLang="zh-TW" b="0" kern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886200" y="4145280"/>
            <a:ext cx="2286000" cy="2712720"/>
          </a:xfrm>
          <a:prstGeom prst="wedgeRoundRectCallout">
            <a:avLst>
              <a:gd name="adj1" fmla="val -36575"/>
              <a:gd name="adj2" fmla="val -648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C9B4D"/>
                </a:solidFill>
                <a:latin typeface="Arial" charset="0"/>
                <a:ea typeface="新細明體" charset="-120"/>
                <a:cs typeface="Arial" pitchFamily="34" charset="0"/>
              </a:rPr>
              <a:t>normal</a:t>
            </a:r>
            <a:r>
              <a:rPr lang="en-US" altLang="zh-TW" sz="2800" b="0" dirty="0">
                <a:solidFill>
                  <a:srgbClr val="0C9B4D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spc="-200" dirty="0">
                <a:solidFill>
                  <a:srgbClr val="0C9B4D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[</a:t>
            </a:r>
            <a:r>
              <a:rPr lang="en-US" altLang="zh-TW" sz="3200" b="0" spc="-20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,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because </a:t>
            </a:r>
            <a:r>
              <a:rPr lang="en-US" altLang="zh-TW" sz="3200" spc="-20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[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spc="-7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is</a:t>
            </a:r>
            <a:r>
              <a:rPr lang="en-US" altLang="zh-TW" sz="3200" b="0" spc="-20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n</a:t>
            </a:r>
            <a:r>
              <a:rPr lang="en-US" altLang="zh-TW" sz="3200" b="0" spc="-7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't special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inside of a […].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181600" y="1676400"/>
            <a:ext cx="2464496" cy="1232770"/>
          </a:xfrm>
          <a:prstGeom prst="wedgeRoundRectCallout">
            <a:avLst>
              <a:gd name="adj1" fmla="val -71437"/>
              <a:gd name="adj2" fmla="val 9533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What will this output?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44043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^</a:t>
            </a:r>
            <a:r>
              <a:rPr lang="en-US" altLang="zh-TW" sz="2400" dirty="0"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solidFill>
                  <a:srgbClr val="0C9B4D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b="1" dirty="0">
                <a:solidFill>
                  <a:srgbClr val="0C9B4D"/>
                </a:solidFill>
                <a:latin typeface="Lucida Console" panose="020B0609040504020204" pitchFamily="49" charset="0"/>
              </a:rPr>
              <a:t>^</a:t>
            </a:r>
            <a:r>
              <a:rPr lang="en-US" altLang="zh-TW" sz="2400" dirty="0">
                <a:latin typeface="Lucida Console" panose="020B0609040504020204" pitchFamily="49" charset="0"/>
              </a:rPr>
              <a:t>\]' x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676400" y="4145280"/>
            <a:ext cx="2286000" cy="2712720"/>
          </a:xfrm>
          <a:prstGeom prst="wedgeRoundRectCallout">
            <a:avLst>
              <a:gd name="adj1" fmla="val 39022"/>
              <a:gd name="adj2" fmla="val -6579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special</a:t>
            </a:r>
            <a:r>
              <a:rPr lang="en-US" altLang="zh-TW" sz="28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spc="-20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^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,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because it is the first character of a […]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>
                <a:solidFill>
                  <a:srgbClr val="0C9B4D"/>
                </a:solidFill>
              </a:rPr>
              <a:t>he</a:t>
            </a:r>
            <a:r>
              <a:rPr lang="en-US" altLang="zh-TW" b="0" kern="0" dirty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>
                <a:solidFill>
                  <a:srgbClr val="0C9B4D"/>
                </a:solidFill>
              </a:rPr>
              <a:t>s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g</a:t>
            </a:r>
            <a:r>
              <a:rPr lang="en-US" altLang="zh-TW" b="0" kern="0" dirty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>
                <a:solidFill>
                  <a:srgbClr val="0C9B4D"/>
                </a:solidFill>
              </a:rPr>
              <a:t>^)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333399"/>
                </a:solidFill>
              </a:rPr>
              <a:t>Q:What if we want a “]” in the set? </a:t>
            </a:r>
            <a:br>
              <a:rPr lang="en-US" altLang="zh-TW" b="0" kern="0" dirty="0">
                <a:solidFill>
                  <a:srgbClr val="333399"/>
                </a:solidFill>
              </a:rPr>
            </a:br>
            <a:r>
              <a:rPr lang="en-US" altLang="zh-TW" b="0" kern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962400" y="4145280"/>
            <a:ext cx="2286000" cy="2712720"/>
          </a:xfrm>
          <a:prstGeom prst="wedgeRoundRectCallout">
            <a:avLst>
              <a:gd name="adj1" fmla="val -33639"/>
              <a:gd name="adj2" fmla="val -6703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C9B4D"/>
                </a:solidFill>
                <a:latin typeface="Arial" charset="0"/>
                <a:ea typeface="新細明體" charset="-120"/>
                <a:cs typeface="Arial" pitchFamily="34" charset="0"/>
              </a:rPr>
              <a:t>normal</a:t>
            </a:r>
            <a:r>
              <a:rPr lang="en-US" altLang="zh-TW" sz="2800" b="0" dirty="0">
                <a:solidFill>
                  <a:srgbClr val="0C9B4D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spc="-200" dirty="0">
                <a:solidFill>
                  <a:srgbClr val="0C9B4D"/>
                </a:solidFill>
                <a:latin typeface="Arial" charset="0"/>
                <a:ea typeface="新細明體" charset="-120"/>
                <a:cs typeface="Arial" pitchFamily="34" charset="0"/>
              </a:rPr>
              <a:t>^</a:t>
            </a:r>
            <a:r>
              <a:rPr lang="en-US" altLang="zh-TW" sz="3200" b="0" spc="-20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,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so this is just one of the things in the set.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181600" y="1676400"/>
            <a:ext cx="2464496" cy="1232770"/>
          </a:xfrm>
          <a:prstGeom prst="wedgeRoundRectCallout">
            <a:avLst>
              <a:gd name="adj1" fmla="val -71437"/>
              <a:gd name="adj2" fmla="val 9533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What will this output?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35530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^</a:t>
            </a:r>
            <a:r>
              <a:rPr lang="en-US" altLang="zh-TW" sz="2400" dirty="0">
                <a:solidFill>
                  <a:srgbClr val="0C9B4D"/>
                </a:solidFill>
                <a:latin typeface="Lucida Console" panose="020B0609040504020204" pitchFamily="49" charset="0"/>
              </a:rPr>
              <a:t>][</a:t>
            </a:r>
            <a:r>
              <a:rPr lang="en-US" altLang="zh-TW" sz="2400" b="1" dirty="0">
                <a:solidFill>
                  <a:srgbClr val="0C9B4D"/>
                </a:solidFill>
                <a:latin typeface="Lucida Console" panose="020B0609040504020204" pitchFamily="49" charset="0"/>
              </a:rPr>
              <a:t>^</a:t>
            </a:r>
            <a:r>
              <a:rPr lang="en-US" altLang="zh-TW" sz="2400" dirty="0">
                <a:latin typeface="Lucida Console" panose="020B0609040504020204" pitchFamily="49" charset="0"/>
              </a:rPr>
              <a:t>\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' x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981200" y="4145280"/>
            <a:ext cx="2286000" cy="2712720"/>
          </a:xfrm>
          <a:prstGeom prst="wedgeRoundRectCallout">
            <a:avLst>
              <a:gd name="adj1" fmla="val 33884"/>
              <a:gd name="adj2" fmla="val -6394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C9B4D"/>
                </a:solidFill>
                <a:latin typeface="Arial" charset="0"/>
                <a:ea typeface="新細明體" charset="-120"/>
                <a:cs typeface="Arial" pitchFamily="34" charset="0"/>
              </a:rPr>
              <a:t>normal</a:t>
            </a:r>
            <a:r>
              <a:rPr lang="en-US" altLang="zh-TW" sz="2800" b="0" dirty="0">
                <a:solidFill>
                  <a:srgbClr val="0C9B4D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spc="-200" dirty="0">
                <a:solidFill>
                  <a:srgbClr val="0C9B4D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,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because it is the first character of a [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^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…]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>
                <a:solidFill>
                  <a:srgbClr val="0C9B4D"/>
                </a:solidFill>
              </a:rPr>
              <a:t>he</a:t>
            </a:r>
            <a:r>
              <a:rPr lang="en-US" altLang="zh-TW" b="0" kern="0" dirty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>
                <a:solidFill>
                  <a:srgbClr val="0C9B4D"/>
                </a:solidFill>
              </a:rPr>
              <a:t>s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g</a:t>
            </a:r>
            <a:r>
              <a:rPr lang="en-US" altLang="zh-TW" b="0" kern="0" dirty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>
                <a:solidFill>
                  <a:srgbClr val="0C9B4D"/>
                </a:solidFill>
              </a:rPr>
              <a:t>^)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333399"/>
                </a:solidFill>
              </a:rPr>
              <a:t>Q:What if we want a “]” in the set? </a:t>
            </a:r>
            <a:br>
              <a:rPr lang="en-US" altLang="zh-TW" b="0" kern="0" dirty="0">
                <a:solidFill>
                  <a:srgbClr val="333399"/>
                </a:solidFill>
              </a:rPr>
            </a:br>
            <a:r>
              <a:rPr lang="en-US" altLang="zh-TW" b="0" kern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267200" y="4145280"/>
            <a:ext cx="2286000" cy="2712720"/>
          </a:xfrm>
          <a:prstGeom prst="wedgeRoundRectCallout">
            <a:avLst>
              <a:gd name="adj1" fmla="val -33272"/>
              <a:gd name="adj2" fmla="val -6456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special</a:t>
            </a:r>
            <a:r>
              <a:rPr lang="en-US" altLang="zh-TW" sz="28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spc="-200" dirty="0">
                <a:solidFill>
                  <a:srgbClr val="FF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spc="-20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,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which indicates the end of the set.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181600" y="1676400"/>
            <a:ext cx="2464496" cy="1232770"/>
          </a:xfrm>
          <a:prstGeom prst="wedgeRoundRectCallout">
            <a:avLst>
              <a:gd name="adj1" fmla="val -71437"/>
              <a:gd name="adj2" fmla="val 9533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What will this output?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55334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^</a:t>
            </a:r>
            <a:r>
              <a:rPr lang="en-US" altLang="zh-TW" sz="2400" dirty="0">
                <a:solidFill>
                  <a:srgbClr val="0C9B4D"/>
                </a:solidFill>
                <a:latin typeface="Lucida Console" panose="020B0609040504020204" pitchFamily="49" charset="0"/>
              </a:rPr>
              <a:t>][</a:t>
            </a:r>
            <a:r>
              <a:rPr lang="en-US" altLang="zh-TW" sz="2400" b="1" dirty="0">
                <a:solidFill>
                  <a:srgbClr val="0C9B4D"/>
                </a:solidFill>
                <a:latin typeface="Lucida Console" panose="020B0609040504020204" pitchFamily="49" charset="0"/>
              </a:rPr>
              <a:t>^</a:t>
            </a:r>
            <a:r>
              <a:rPr lang="en-US" altLang="zh-TW" sz="2400" dirty="0">
                <a:solidFill>
                  <a:srgbClr val="0C9B4D"/>
                </a:solidFill>
                <a:latin typeface="Lucida Console" panose="020B0609040504020204" pitchFamily="49" charset="0"/>
              </a:rPr>
              <a:t>\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400" dirty="0"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2400" dirty="0"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cXc</a:t>
            </a:r>
            <a:endParaRPr lang="en-US" altLang="zh-TW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400" dirty="0">
                <a:latin typeface="Lucida Console" panose="020B0609040504020204" pitchFamily="49" charset="0"/>
              </a:rPr>
              <a:t>[]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400" dirty="0">
                <a:latin typeface="Lucida Console" panose="020B0609040504020204" pitchFamily="49" charset="0"/>
              </a:rPr>
              <a:t>]]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f</a:t>
            </a:r>
            <a:r>
              <a:rPr lang="en-US" altLang="zh-TW" sz="2400" dirty="0">
                <a:latin typeface="Lucida Console" panose="020B0609040504020204" pitchFamily="49" charset="0"/>
              </a:rPr>
              <a:t>\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>
                <a:solidFill>
                  <a:srgbClr val="0C9B4D"/>
                </a:solidFill>
              </a:rPr>
              <a:t>he</a:t>
            </a:r>
            <a:r>
              <a:rPr lang="en-US" altLang="zh-TW" b="0" kern="0" dirty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>
                <a:solidFill>
                  <a:srgbClr val="0C9B4D"/>
                </a:solidFill>
              </a:rPr>
              <a:t>s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g</a:t>
            </a:r>
            <a:r>
              <a:rPr lang="en-US" altLang="zh-TW" b="0" kern="0" dirty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>
                <a:solidFill>
                  <a:srgbClr val="0C9B4D"/>
                </a:solidFill>
              </a:rPr>
              <a:t>^)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333399"/>
                </a:solidFill>
              </a:rPr>
              <a:t>Q:What if we want a “]” in the set? </a:t>
            </a:r>
            <a:br>
              <a:rPr lang="en-US" altLang="zh-TW" b="0" kern="0" dirty="0">
                <a:solidFill>
                  <a:srgbClr val="333399"/>
                </a:solidFill>
              </a:rPr>
            </a:br>
            <a:r>
              <a:rPr lang="en-US" altLang="zh-TW" b="0" kern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886200" y="4145280"/>
            <a:ext cx="2286000" cy="2712720"/>
          </a:xfrm>
          <a:prstGeom prst="wedgeRoundRectCallout">
            <a:avLst>
              <a:gd name="adj1" fmla="val -22263"/>
              <a:gd name="adj2" fmla="val -6518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C9B4D"/>
                </a:solidFill>
                <a:latin typeface="Arial" charset="0"/>
                <a:ea typeface="新細明體" charset="-120"/>
                <a:cs typeface="Arial" pitchFamily="34" charset="0"/>
              </a:rPr>
              <a:t>normal</a:t>
            </a:r>
            <a:r>
              <a:rPr lang="en-US" altLang="zh-TW" sz="2800" b="0" dirty="0">
                <a:solidFill>
                  <a:srgbClr val="0C9B4D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spc="-200" dirty="0">
                <a:solidFill>
                  <a:srgbClr val="0C9B4D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\</a:t>
            </a:r>
            <a:r>
              <a:rPr lang="en-US" altLang="zh-TW" sz="3200" b="0" spc="-20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,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because </a:t>
            </a:r>
            <a:r>
              <a:rPr lang="en-US" altLang="zh-TW" sz="3200" spc="-20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\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spc="-7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is</a:t>
            </a:r>
            <a:r>
              <a:rPr lang="en-US" altLang="zh-TW" sz="3200" b="0" spc="-20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n</a:t>
            </a:r>
            <a:r>
              <a:rPr lang="en-US" altLang="zh-TW" sz="3200" b="0" spc="-7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't special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inside of a […].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181600" y="1676400"/>
            <a:ext cx="2464496" cy="1232770"/>
          </a:xfrm>
          <a:prstGeom prst="wedgeRoundRectCallout">
            <a:avLst>
              <a:gd name="adj1" fmla="val -71437"/>
              <a:gd name="adj2" fmla="val 9533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What will this output?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41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ls</a:t>
            </a:r>
            <a:endParaRPr lang="fr-FR" altLang="zh-TW" sz="2400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'['  '[]'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 wildcard […] behaves </a:t>
            </a:r>
            <a:r>
              <a:rPr lang="en-US" altLang="zh-TW" i="1" dirty="0">
                <a:solidFill>
                  <a:schemeClr val="accent2"/>
                </a:solidFill>
              </a:rPr>
              <a:t>similarly</a:t>
            </a:r>
            <a:r>
              <a:rPr lang="en-US" altLang="zh-TW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557593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1007B-FCFD-4A6D-88C0-DDAB114167CB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117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 wildcard […] behaves </a:t>
            </a:r>
            <a:r>
              <a:rPr lang="en-US" altLang="zh-TW" i="1" dirty="0">
                <a:solidFill>
                  <a:schemeClr val="accent2"/>
                </a:solidFill>
              </a:rPr>
              <a:t>similarly</a:t>
            </a:r>
            <a:r>
              <a:rPr lang="en-US" altLang="zh-TW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3581400" y="2743200"/>
            <a:ext cx="5562600" cy="4038600"/>
          </a:xfrm>
          <a:prstGeom prst="wedgeRoundRectCallout">
            <a:avLst>
              <a:gd name="adj1" fmla="val -100843"/>
              <a:gd name="adj2" fmla="val -6818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This matches to the same pattern as it would have in  a regular expression. 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(The only difference is one that is unrelated to the “]” – 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these files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didn’t print since wildcard patterns must match to the full file name).  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1905000" y="1524000"/>
            <a:ext cx="2514600" cy="381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876800" y="1524000"/>
            <a:ext cx="381000" cy="381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3733800" y="1524000"/>
            <a:ext cx="914400" cy="381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9160115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*]*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1007B-FCFD-4A6D-88C0-DDAB114167CB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118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 wildcard […] behaves </a:t>
            </a:r>
            <a:r>
              <a:rPr lang="en-US" altLang="zh-TW" i="1" dirty="0">
                <a:solidFill>
                  <a:schemeClr val="accent2"/>
                </a:solidFill>
              </a:rPr>
              <a:t>similarly</a:t>
            </a:r>
            <a:r>
              <a:rPr lang="en-US" altLang="zh-TW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3581400" y="2743200"/>
            <a:ext cx="5562600" cy="4038600"/>
          </a:xfrm>
          <a:prstGeom prst="wedgeRoundRectCallout">
            <a:avLst>
              <a:gd name="adj1" fmla="val -92396"/>
              <a:gd name="adj2" fmla="val -4963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See? With wildcards, you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need “</a:t>
            </a:r>
            <a:r>
              <a:rPr lang="en-US" altLang="zh-TW" sz="320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*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”s to match to just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part of the file’s name.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(Really, regular expressions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are the same. Although grep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prints the whole line with the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matc</a:t>
            </a:r>
            <a:r>
              <a:rPr lang="en-US" altLang="zh-TW" sz="3200" b="0" spc="-6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h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,</a:t>
            </a:r>
            <a:r>
              <a:rPr lang="en-US" altLang="zh-TW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only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the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matched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part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is red when you use --color.   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1627561" y="2305418"/>
            <a:ext cx="3340679" cy="11235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1994734" y="2312479"/>
            <a:ext cx="3034466" cy="10403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81320116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*]*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[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1007B-FCFD-4A6D-88C0-DDAB114167CB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119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 wildcard […] behaves </a:t>
            </a:r>
            <a:r>
              <a:rPr lang="en-US" altLang="zh-TW" i="1" dirty="0">
                <a:solidFill>
                  <a:schemeClr val="accent2"/>
                </a:solidFill>
              </a:rPr>
              <a:t>similarly</a:t>
            </a:r>
            <a:r>
              <a:rPr lang="en-US" altLang="zh-TW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581400" y="2743200"/>
            <a:ext cx="5562600" cy="4038600"/>
          </a:xfrm>
          <a:prstGeom prst="wedgeRoundRectCallout">
            <a:avLst>
              <a:gd name="adj1" fmla="val -96459"/>
              <a:gd name="adj2" fmla="val -3691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This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one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behaved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differently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than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for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regular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expression. 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Grep would complain that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a “[…]” was 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begun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but not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finished. But </a:t>
            </a:r>
            <a:r>
              <a:rPr lang="en-US" altLang="zh-TW" sz="3200" b="0" dirty="0" err="1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csh's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reasoning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is that this “[” must not be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the start of a […], due to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the fact that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it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has no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“]”.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1600200" y="2971800"/>
            <a:ext cx="4648200" cy="1447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97193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" y="685800"/>
            <a:ext cx="8686800" cy="6172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sz="2400" b="0" kern="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600" b="0" kern="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delVerboseOnInput</a:t>
            </a:r>
            <a:endParaRPr lang="en-US" sz="2600" b="0" kern="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less ./del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./del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b="0" kern="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(y/n/q)?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less ./</a:t>
            </a:r>
            <a:r>
              <a:rPr lang="en-US" sz="2600" b="0" kern="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delEchoOnInput</a:t>
            </a:r>
            <a:endParaRPr lang="en-US" sz="2600" b="0" kern="0" spc="-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2600" b="0" kern="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0" kern="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fgrep</a:t>
            </a: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"&lt;" -C1 </a:t>
            </a:r>
            <a:r>
              <a:rPr lang="en-US" sz="2600" b="0" kern="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delEchoOnInput</a:t>
            </a:r>
            <a:endParaRPr lang="en-US" sz="2600" b="0" kern="0" spc="-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set </a:t>
            </a:r>
            <a:r>
              <a:rPr lang="en-US" sz="2600" b="0" kern="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unset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./</a:t>
            </a:r>
            <a:r>
              <a:rPr lang="en-US" sz="2600" b="0" kern="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delEchoOnInput</a:t>
            </a: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b="0" kern="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(y/n/q)?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set </a:t>
            </a:r>
            <a:r>
              <a:rPr lang="en-US" sz="2600" b="0" kern="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unset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2600" b="0" kern="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0" kern="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fgrep</a:t>
            </a:r>
            <a:r>
              <a: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rPr>
              <a:t> "&lt;" -C1 </a:t>
            </a:r>
            <a:r>
              <a:rPr lang="en-US" sz="2600" b="0" kern="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delVerboseOnInput</a:t>
            </a:r>
            <a:endParaRPr lang="en-US" sz="2600" b="0" kern="0" spc="-5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rgbClr val="00B0F0"/>
                </a:solidFill>
                <a:latin typeface="Consolas" panose="020B0609020204030204" pitchFamily="49" charset="0"/>
              </a:rPr>
              <a:t>   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rgbClr val="00CC00"/>
                </a:solidFill>
                <a:latin typeface="Consolas" panose="020B0609020204030204" pitchFamily="49" charset="0"/>
              </a:rPr>
              <a:t>   set </a:t>
            </a:r>
            <a:r>
              <a:rPr lang="en-US" sz="2600" b="0" kern="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ans</a:t>
            </a:r>
            <a:r>
              <a:rPr lang="en-US" sz="2600" b="0" kern="0" spc="-50" dirty="0">
                <a:solidFill>
                  <a:srgbClr val="00CC00"/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rgbClr val="00B0F0"/>
                </a:solidFill>
                <a:latin typeface="Consolas" panose="020B0609020204030204" pitchFamily="49" charset="0"/>
              </a:rPr>
              <a:t>   unset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rPr>
              <a:t> ./</a:t>
            </a:r>
            <a:r>
              <a:rPr lang="en-US" sz="2600" b="0" kern="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delVerboseOnInput</a:t>
            </a:r>
            <a:r>
              <a: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rgbClr val="00CC00"/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b="0" kern="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FILE</a:t>
            </a:r>
            <a:r>
              <a:rPr lang="en-US" sz="2600" b="0" kern="0" spc="-50" dirty="0">
                <a:solidFill>
                  <a:srgbClr val="00CC00"/>
                </a:solidFill>
                <a:latin typeface="Consolas" panose="020B0609020204030204" pitchFamily="49" charset="0"/>
              </a:rPr>
              <a:t> (y/n/q)? </a:t>
            </a:r>
            <a:r>
              <a:rPr lang="en-US" sz="2600" b="0" kern="0" spc="-50" dirty="0">
                <a:solidFill>
                  <a:srgbClr val="00B0F0"/>
                </a:solidFill>
                <a:latin typeface="Consolas" panose="020B0609020204030204" pitchFamily="49" charset="0"/>
              </a:rPr>
              <a:t>set </a:t>
            </a:r>
            <a:r>
              <a:rPr lang="en-US" sz="2600" b="0" kern="0" spc="-50" dirty="0" err="1">
                <a:solidFill>
                  <a:srgbClr val="00B0F0"/>
                </a:solidFill>
                <a:latin typeface="Consolas" panose="020B0609020204030204" pitchFamily="49" charset="0"/>
              </a:rPr>
              <a:t>ans</a:t>
            </a:r>
            <a:r>
              <a:rPr lang="en-US" sz="2600" b="0" kern="0" spc="-50" dirty="0">
                <a:solidFill>
                  <a:srgbClr val="00B0F0"/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The "echo" and "verbose" variables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13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4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2600" b="0" kern="0" spc="-5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600" b="0" kern="0" spc="-5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delVerbosePlusEchoOnInput</a:t>
              </a:r>
              <a:endParaRPr lang="en-US" sz="2600" b="0" kern="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del </a:t>
              </a:r>
              <a:r>
                <a:rPr lang="en-US" sz="24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2600" b="0" kern="0" spc="-5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endParaRPr lang="en-US" sz="2600" b="0" kern="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less ./del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./del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less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delVerboseOnInput</a:t>
              </a:r>
              <a:endPara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./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delVerboseOnInput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(y/n/q)?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= $&lt;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0" y="1828800"/>
              <a:ext cx="228600" cy="914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47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*]*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[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[x[]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 wildcard […] behaves </a:t>
            </a:r>
            <a:r>
              <a:rPr lang="en-US" altLang="zh-TW" i="1" dirty="0">
                <a:solidFill>
                  <a:schemeClr val="accent2"/>
                </a:solidFill>
              </a:rPr>
              <a:t>similarly</a:t>
            </a:r>
            <a:r>
              <a:rPr lang="en-US" altLang="zh-TW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581400" y="4495800"/>
            <a:ext cx="5562600" cy="1676400"/>
          </a:xfrm>
          <a:prstGeom prst="wedgeRoundRectCallout">
            <a:avLst>
              <a:gd name="adj1" fmla="val -81498"/>
              <a:gd name="adj2" fmla="val -8144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This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one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behaved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exactly as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grep would have behaved.</a:t>
            </a:r>
          </a:p>
        </p:txBody>
      </p:sp>
    </p:spTree>
    <p:extLst>
      <p:ext uri="{BB962C8B-B14F-4D97-AF65-F5344CB8AC3E}">
        <p14:creationId xmlns:p14="http://schemas.microsoft.com/office/powerpoint/2010/main" val="215962972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*]*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[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[x[]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[x]]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 wildcard […] behaves </a:t>
            </a:r>
            <a:r>
              <a:rPr lang="en-US" altLang="zh-TW" i="1" dirty="0">
                <a:solidFill>
                  <a:schemeClr val="accent2"/>
                </a:solidFill>
              </a:rPr>
              <a:t>similarly</a:t>
            </a:r>
            <a:r>
              <a:rPr lang="en-US" altLang="zh-TW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581400" y="4724400"/>
            <a:ext cx="5562600" cy="2057400"/>
          </a:xfrm>
          <a:prstGeom prst="wedgeRoundRectCallout">
            <a:avLst>
              <a:gd name="adj1" fmla="val -98306"/>
              <a:gd name="adj2" fmla="val -6140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This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behaved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exactly as grep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would have: similarly having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the problem of treating the 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first “]” as closing the set.</a:t>
            </a:r>
          </a:p>
        </p:txBody>
      </p:sp>
    </p:spTree>
    <p:extLst>
      <p:ext uri="{BB962C8B-B14F-4D97-AF65-F5344CB8AC3E}">
        <p14:creationId xmlns:p14="http://schemas.microsoft.com/office/powerpoint/2010/main" val="291575634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*]*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[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[x[]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[x]]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[]x]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  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 wildcard […] behaves </a:t>
            </a:r>
            <a:r>
              <a:rPr lang="en-US" altLang="zh-TW" i="1" dirty="0">
                <a:solidFill>
                  <a:schemeClr val="accent2"/>
                </a:solidFill>
              </a:rPr>
              <a:t>similarly</a:t>
            </a:r>
            <a:r>
              <a:rPr lang="en-US" altLang="zh-TW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581400" y="4724400"/>
            <a:ext cx="5562600" cy="2057400"/>
          </a:xfrm>
          <a:prstGeom prst="wedgeRoundRectCallout">
            <a:avLst>
              <a:gd name="adj1" fmla="val -90733"/>
              <a:gd name="adj2" fmla="val -3093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This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behaved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exactly as grep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would have: similarly </a:t>
            </a:r>
            <a:r>
              <a:rPr lang="en-US" altLang="zh-TW" sz="3200" b="0" dirty="0">
                <a:solidFill>
                  <a:srgbClr val="3333CC"/>
                </a:solidFill>
                <a:latin typeface="Arial" charset="0"/>
                <a:ea typeface="新細明體" charset="-120"/>
                <a:cs typeface="Arial" pitchFamily="34" charset="0"/>
              </a:rPr>
              <a:t>fixing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the problem of treating the 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first “]” as closing the set.</a:t>
            </a:r>
          </a:p>
        </p:txBody>
      </p:sp>
    </p:spTree>
    <p:extLst>
      <p:ext uri="{BB962C8B-B14F-4D97-AF65-F5344CB8AC3E}">
        <p14:creationId xmlns:p14="http://schemas.microsoft.com/office/powerpoint/2010/main" val="101337637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*]*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[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[x[]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[x]]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[]x]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  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[]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 wildcard […] behaves </a:t>
            </a:r>
            <a:r>
              <a:rPr lang="en-US" altLang="zh-TW" i="1" dirty="0">
                <a:solidFill>
                  <a:schemeClr val="accent2"/>
                </a:solidFill>
              </a:rPr>
              <a:t>similarly</a:t>
            </a:r>
            <a:r>
              <a:rPr lang="en-US" altLang="zh-TW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505200" y="2743200"/>
            <a:ext cx="5638800" cy="4038600"/>
          </a:xfrm>
          <a:prstGeom prst="wedgeRoundRectCallout">
            <a:avLst>
              <a:gd name="adj1" fmla="val -82791"/>
              <a:gd name="adj2" fmla="val 1600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This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one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behaves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differently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than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grep. Both </a:t>
            </a:r>
            <a:r>
              <a:rPr lang="en-US" altLang="zh-TW" sz="3200" b="0" dirty="0" err="1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Csh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and grep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agree that the “]” does not 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close the set (see 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here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). 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But whereas grep complains,</a:t>
            </a:r>
          </a:p>
          <a:p>
            <a:pPr eaLnBrk="1" hangingPunct="1"/>
            <a:r>
              <a:rPr lang="en-US" altLang="zh-TW" sz="3200" b="0" dirty="0" err="1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Csh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reasons that the “[” must 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not be starting a “[…]”, since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there is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no closing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“]” for it.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2" name="Arc 1"/>
          <p:cNvSpPr/>
          <p:nvPr/>
        </p:nvSpPr>
        <p:spPr bwMode="auto">
          <a:xfrm rot="21417925">
            <a:off x="1777368" y="4017854"/>
            <a:ext cx="5665461" cy="1085868"/>
          </a:xfrm>
          <a:prstGeom prst="arc">
            <a:avLst>
              <a:gd name="adj1" fmla="val 10831315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73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*]*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[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[x[]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[x]]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[]x]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  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[]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[x\]]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  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1007B-FCFD-4A6D-88C0-DDAB114167CB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124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 wildcard […] behaves </a:t>
            </a:r>
            <a:r>
              <a:rPr lang="en-US" altLang="zh-TW" i="1" dirty="0">
                <a:solidFill>
                  <a:schemeClr val="accent2"/>
                </a:solidFill>
              </a:rPr>
              <a:t>similarly</a:t>
            </a:r>
            <a:r>
              <a:rPr lang="en-US" altLang="zh-TW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581400" y="4953000"/>
            <a:ext cx="5562600" cy="1828800"/>
          </a:xfrm>
          <a:prstGeom prst="wedgeRoundRectCallout">
            <a:avLst>
              <a:gd name="adj1" fmla="val -90917"/>
              <a:gd name="adj2" fmla="val 2817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This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one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behaved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differently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than grep: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 the \ wasn’t treated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as a character in the set.</a:t>
            </a:r>
          </a:p>
        </p:txBody>
      </p:sp>
    </p:spTree>
    <p:extLst>
      <p:ext uri="{BB962C8B-B14F-4D97-AF65-F5344CB8AC3E}">
        <p14:creationId xmlns:p14="http://schemas.microsoft.com/office/powerpoint/2010/main" val="19559096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</a:rPr>
              <a:t>^</a:t>
            </a:r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en-US" altLang="zh-TW" sz="2400" spc="-10" dirty="0">
                <a:solidFill>
                  <a:schemeClr val="bg1"/>
                </a:solidFill>
              </a:rPr>
              <a:t>(caret,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as the first symbol of a regular expressio</a:t>
            </a:r>
            <a:r>
              <a:rPr lang="en-US" altLang="zh-TW" sz="2400" spc="-160" dirty="0">
                <a:solidFill>
                  <a:schemeClr val="bg1"/>
                </a:solidFill>
              </a:rPr>
              <a:t>n</a:t>
            </a:r>
            <a:r>
              <a:rPr lang="en-US" altLang="zh-TW" sz="2400" spc="-10" dirty="0">
                <a:solidFill>
                  <a:schemeClr val="bg1"/>
                </a:solidFill>
              </a:rPr>
              <a:t>) requires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the </a:t>
            </a:r>
            <a:r>
              <a:rPr lang="en-US" altLang="zh-TW" sz="2400" spc="-40" dirty="0">
                <a:solidFill>
                  <a:schemeClr val="bg1"/>
                </a:solidFill>
              </a:rPr>
              <a:t>expression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to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match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the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front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of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a lin</a:t>
            </a:r>
            <a:r>
              <a:rPr lang="en-US" altLang="zh-TW" sz="2400" spc="-130" dirty="0">
                <a:solidFill>
                  <a:schemeClr val="bg1"/>
                </a:solidFill>
              </a:rPr>
              <a:t>e</a:t>
            </a:r>
            <a:r>
              <a:rPr lang="en-US" altLang="zh-TW" sz="2400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i="1" spc="-40" dirty="0" err="1">
                <a:solidFill>
                  <a:schemeClr val="bg1"/>
                </a:solidFill>
              </a:rPr>
              <a:t>e</a:t>
            </a:r>
            <a:r>
              <a:rPr lang="en-US" altLang="zh-TW" sz="2400" i="1" spc="-160" dirty="0" err="1">
                <a:solidFill>
                  <a:schemeClr val="bg1"/>
                </a:solidFill>
              </a:rPr>
              <a:t>g</a:t>
            </a:r>
            <a:r>
              <a:rPr lang="en-US" altLang="zh-TW" sz="2400" i="1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line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begins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with </a:t>
            </a:r>
            <a:r>
              <a:rPr lang="en-US" altLang="zh-TW" sz="2400" spc="-160" dirty="0">
                <a:solidFill>
                  <a:schemeClr val="bg1"/>
                </a:solidFill>
              </a:rPr>
              <a:t>'A</a:t>
            </a:r>
            <a:r>
              <a:rPr lang="en-US" altLang="zh-TW" sz="2400" spc="-100" dirty="0">
                <a:solidFill>
                  <a:schemeClr val="bg1"/>
                </a:solidFill>
              </a:rPr>
              <a:t>': ^A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$</a:t>
            </a:r>
            <a:r>
              <a:rPr lang="en-US" altLang="zh-TW" sz="2400" dirty="0">
                <a:solidFill>
                  <a:schemeClr val="bg1"/>
                </a:solidFill>
              </a:rPr>
              <a:t>	</a:t>
            </a:r>
            <a:r>
              <a:rPr lang="en-US" altLang="zh-TW" sz="2400" spc="-10" dirty="0">
                <a:solidFill>
                  <a:schemeClr val="bg1"/>
                </a:solidFill>
              </a:rPr>
              <a:t>(caret,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as the last symbol of a regular expressio</a:t>
            </a:r>
            <a:r>
              <a:rPr lang="en-US" altLang="zh-TW" sz="2400" spc="-160" dirty="0">
                <a:solidFill>
                  <a:schemeClr val="bg1"/>
                </a:solidFill>
              </a:rPr>
              <a:t>n</a:t>
            </a:r>
            <a:r>
              <a:rPr lang="en-US" altLang="zh-TW" sz="2400" spc="-10" dirty="0">
                <a:solidFill>
                  <a:schemeClr val="bg1"/>
                </a:solidFill>
              </a:rPr>
              <a:t>) requires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the </a:t>
            </a:r>
            <a:r>
              <a:rPr lang="en-US" altLang="zh-TW" sz="2400" spc="-40" dirty="0">
                <a:solidFill>
                  <a:schemeClr val="bg1"/>
                </a:solidFill>
              </a:rPr>
              <a:t>expression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to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match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the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end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of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a lin</a:t>
            </a:r>
            <a:r>
              <a:rPr lang="en-US" altLang="zh-TW" sz="2400" spc="-130" dirty="0">
                <a:solidFill>
                  <a:schemeClr val="bg1"/>
                </a:solidFill>
              </a:rPr>
              <a:t>e</a:t>
            </a:r>
            <a:r>
              <a:rPr lang="en-US" altLang="zh-TW" sz="2400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i="1" spc="-40" dirty="0" err="1">
                <a:solidFill>
                  <a:schemeClr val="bg1"/>
                </a:solidFill>
              </a:rPr>
              <a:t>e</a:t>
            </a:r>
            <a:r>
              <a:rPr lang="en-US" altLang="zh-TW" sz="2400" i="1" spc="-160" dirty="0" err="1">
                <a:solidFill>
                  <a:schemeClr val="bg1"/>
                </a:solidFill>
              </a:rPr>
              <a:t>g</a:t>
            </a:r>
            <a:r>
              <a:rPr lang="en-US" altLang="zh-TW" sz="2400" i="1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line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ends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with </a:t>
            </a:r>
            <a:r>
              <a:rPr lang="en-US" altLang="zh-TW" sz="2400" spc="-20" dirty="0">
                <a:solidFill>
                  <a:schemeClr val="bg1"/>
                </a:solidFill>
              </a:rPr>
              <a:t>'Z</a:t>
            </a:r>
            <a:r>
              <a:rPr lang="en-US" altLang="zh-TW" sz="2400" dirty="0">
                <a:solidFill>
                  <a:schemeClr val="bg1"/>
                </a:solidFill>
              </a:rPr>
              <a:t>'</a:t>
            </a:r>
            <a:r>
              <a:rPr lang="en-US" altLang="zh-TW" sz="2400" spc="-100" dirty="0">
                <a:solidFill>
                  <a:schemeClr val="bg1"/>
                </a:solidFill>
              </a:rPr>
              <a:t>: </a:t>
            </a:r>
            <a:r>
              <a:rPr lang="en-US" altLang="zh-TW" sz="2400" dirty="0">
                <a:solidFill>
                  <a:schemeClr val="bg1"/>
                </a:solidFill>
              </a:rPr>
              <a:t>Z$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off special meaning for the next character. </a:t>
            </a: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>
                <a:solidFill>
                  <a:srgbClr val="0C9B4D"/>
                </a:solidFill>
              </a:rPr>
              <a:t>$ </a:t>
            </a:r>
            <a:endParaRPr lang="en-US" altLang="zh-TW" sz="2400" dirty="0">
              <a:solidFill>
                <a:srgbClr val="0C9B4D"/>
              </a:solidFill>
            </a:endParaRP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characters.</a:t>
            </a:r>
            <a:br>
              <a:rPr lang="en-US" altLang="zh-TW" sz="2400" dirty="0"/>
            </a:b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400" dirty="0">
              <a:solidFill>
                <a:srgbClr val="0C9B4D"/>
              </a:solidFill>
            </a:endParaRP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to a range.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dirty="0">
                <a:solidFill>
                  <a:srgbClr val="0C9B4D"/>
                </a:solidFill>
              </a:rPr>
              <a:t>, a digit (</a:t>
            </a:r>
            <a:r>
              <a:rPr lang="en-US" altLang="zh-TW" sz="1800" dirty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>
                <a:solidFill>
                  <a:srgbClr val="0C9B4D"/>
                </a:solidFill>
              </a:rPr>
              <a:t>中的任一</a:t>
            </a:r>
            <a:r>
              <a:rPr lang="en-US" altLang="zh-TW" sz="2000" dirty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dirty="0">
              <a:solidFill>
                <a:srgbClr val="0C9B4D"/>
              </a:solidFill>
            </a:endParaRP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i="1" dirty="0">
                <a:solidFill>
                  <a:srgbClr val="0C9B4D"/>
                </a:solidFill>
              </a:rPr>
              <a:t>, </a:t>
            </a:r>
            <a:r>
              <a:rPr lang="en-US" altLang="zh-TW" sz="2000" dirty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>
                <a:solidFill>
                  <a:srgbClr val="0C9B4D"/>
                </a:solidFill>
              </a:rPr>
              <a:t>zA</a:t>
            </a:r>
            <a:r>
              <a:rPr lang="en-US" altLang="zh-TW" sz="2000" b="1" u="sng" dirty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?</a:t>
            </a:r>
            <a:r>
              <a:rPr lang="en-US" altLang="zh-TW" sz="2400" dirty="0"/>
              <a:t>	</a:t>
            </a:r>
            <a:r>
              <a:rPr lang="en-US" altLang="zh-TW" sz="2400" spc="-120" dirty="0"/>
              <a:t>(</a:t>
            </a:r>
            <a:r>
              <a:rPr lang="en-US" altLang="zh-TW" sz="2400" spc="-90" dirty="0"/>
              <a:t>q-ma</a:t>
            </a:r>
            <a:r>
              <a:rPr lang="en-US" altLang="zh-TW" sz="2400" spc="-20" dirty="0"/>
              <a:t>r</a:t>
            </a:r>
            <a:r>
              <a:rPr lang="en-US" altLang="zh-TW" sz="2400" spc="-120" dirty="0"/>
              <a:t>k</a:t>
            </a:r>
            <a:r>
              <a:rPr lang="en-US" altLang="zh-TW" sz="2400" spc="-20" dirty="0"/>
              <a:t>)</a:t>
            </a:r>
            <a:r>
              <a:rPr lang="en-US" altLang="zh-TW" sz="2300" spc="-20" dirty="0"/>
              <a:t> </a:t>
            </a:r>
            <a:r>
              <a:rPr lang="en-US" altLang="zh-TW" sz="2400" spc="-10" dirty="0"/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.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filename</a:t>
            </a:r>
            <a:r>
              <a:rPr lang="en-US" altLang="zh-TW" sz="2400" spc="-20" dirty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>
                <a:solidFill>
                  <a:srgbClr val="0C9B4D"/>
                </a:solidFill>
              </a:rPr>
              <a:t>?</a:t>
            </a:r>
            <a:r>
              <a:rPr lang="en-US" altLang="zh-TW" sz="2400" spc="-20" dirty="0"/>
              <a:t> </a:t>
            </a:r>
            <a:endParaRPr lang="en-US" altLang="zh-TW" sz="2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characters.</a:t>
            </a:r>
            <a:r>
              <a:rPr lang="en-US" altLang="zh-TW" sz="2800" spc="-40" dirty="0"/>
              <a:t> </a:t>
            </a:r>
            <a:br>
              <a:rPr lang="en-US" altLang="zh-TW" sz="2400" dirty="0"/>
            </a:br>
            <a:r>
              <a:rPr lang="en-US" altLang="zh-TW" sz="2400" dirty="0"/>
              <a:t>           </a:t>
            </a:r>
            <a:r>
              <a:rPr lang="en-US" altLang="zh-TW" sz="80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eg</a:t>
            </a:r>
            <a:r>
              <a:rPr lang="en-US" altLang="zh-TW" sz="2400" i="1" dirty="0">
                <a:solidFill>
                  <a:srgbClr val="0C9B4D"/>
                </a:solidFill>
              </a:rPr>
              <a:t>,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a filename begins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>
                <a:solidFill>
                  <a:srgbClr val="0C9B4D"/>
                </a:solidFill>
              </a:rPr>
              <a:t>'A</a:t>
            </a:r>
            <a:r>
              <a:rPr lang="en-US" altLang="zh-TW" sz="2400" dirty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dirty="0">
                <a:solidFill>
                  <a:schemeClr val="bg1"/>
                </a:solidFill>
              </a:rPr>
              <a:t>   </a:t>
            </a:r>
            <a:r>
              <a:rPr lang="en-US" altLang="zh-TW" sz="2400" b="1" u="sng" spc="30" dirty="0">
                <a:solidFill>
                  <a:srgbClr val="0C9B4D"/>
                </a:solidFill>
              </a:rPr>
              <a:t>A</a:t>
            </a:r>
            <a:r>
              <a:rPr lang="en-US" altLang="zh-TW" sz="2400" b="1" u="sng" spc="90" dirty="0">
                <a:solidFill>
                  <a:srgbClr val="0C9B4D"/>
                </a:solidFill>
              </a:rPr>
              <a:t>*</a:t>
            </a:r>
            <a:r>
              <a:rPr lang="en-US" altLang="zh-TW" sz="2400" b="1" u="sng" dirty="0">
                <a:solidFill>
                  <a:srgbClr val="0C9B4D"/>
                </a:solidFill>
              </a:rPr>
              <a:t>Z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Recall: Wildcard Symbols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1219200" y="3581400"/>
            <a:ext cx="5943600" cy="533400"/>
          </a:xfrm>
          <a:prstGeom prst="wedgeRoundRectCallout">
            <a:avLst>
              <a:gd name="adj1" fmla="val -63179"/>
              <a:gd name="adj2" fmla="val -2341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Its </a:t>
            </a:r>
            <a:r>
              <a:rPr lang="en-US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the same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in </a:t>
            </a:r>
            <a:r>
              <a:rPr lang="en-US" sz="3200" b="0" dirty="0" err="1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csh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and </a:t>
            </a:r>
            <a:r>
              <a:rPr lang="en-US" sz="3200" b="0" dirty="0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.</a:t>
            </a:r>
            <a:endParaRPr lang="en-US" sz="3200" b="0" dirty="0">
              <a:solidFill>
                <a:srgbClr val="000000"/>
              </a:solidFill>
              <a:latin typeface="Lucida Fax" panose="02060602050505020204" pitchFamily="18" charset="0"/>
              <a:ea typeface="新細明體" charset="-120"/>
              <a:cs typeface="Arial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219200" y="4937760"/>
            <a:ext cx="5943600" cy="838200"/>
          </a:xfrm>
          <a:prstGeom prst="wedgeRoundRectCallout">
            <a:avLst>
              <a:gd name="adj1" fmla="val -63724"/>
              <a:gd name="adj2" fmla="val 2225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Its </a:t>
            </a:r>
            <a:r>
              <a:rPr lang="en-US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the same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in </a:t>
            </a:r>
            <a:r>
              <a:rPr lang="en-US" sz="3200" b="0" dirty="0" err="1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csh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and </a:t>
            </a:r>
            <a:r>
              <a:rPr lang="en-US" sz="3200" b="0" dirty="0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grep, </a:t>
            </a:r>
            <a:r>
              <a:rPr lang="en-US" sz="3200" b="0" spc="-60" dirty="0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but with a different symbol)</a:t>
            </a:r>
            <a:r>
              <a:rPr lang="en-US" sz="3200" b="0" spc="-6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.</a:t>
            </a:r>
            <a:endParaRPr lang="en-US" sz="3200" b="0" spc="-60" dirty="0">
              <a:solidFill>
                <a:srgbClr val="000000"/>
              </a:solidFill>
              <a:latin typeface="Lucida Fax" panose="02060602050505020204" pitchFamily="18" charset="0"/>
              <a:ea typeface="新細明體" charset="-120"/>
              <a:cs typeface="Arial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219200" y="5833872"/>
            <a:ext cx="5943600" cy="533400"/>
          </a:xfrm>
          <a:prstGeom prst="wedgeRoundRectCallout">
            <a:avLst>
              <a:gd name="adj1" fmla="val -63179"/>
              <a:gd name="adj2" fmla="val -2341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Its </a:t>
            </a:r>
            <a:r>
              <a:rPr lang="en-US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different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in </a:t>
            </a:r>
            <a:r>
              <a:rPr lang="en-US" sz="3200" b="0" dirty="0" err="1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csh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and </a:t>
            </a:r>
            <a:r>
              <a:rPr lang="en-US" sz="3200" b="0" dirty="0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.</a:t>
            </a:r>
            <a:endParaRPr lang="en-US" sz="3200" b="0" dirty="0">
              <a:solidFill>
                <a:srgbClr val="000000"/>
              </a:solidFill>
              <a:latin typeface="Lucida Fax" panose="02060602050505020204" pitchFamily="18" charset="0"/>
              <a:ea typeface="新細明體" charset="-120"/>
              <a:cs typeface="Arial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219200" y="2743200"/>
            <a:ext cx="5943600" cy="533400"/>
          </a:xfrm>
          <a:prstGeom prst="wedgeRoundRectCallout">
            <a:avLst>
              <a:gd name="adj1" fmla="val -63179"/>
              <a:gd name="adj2" fmla="val -2341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Its </a:t>
            </a:r>
            <a:r>
              <a:rPr lang="en-US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the same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in </a:t>
            </a:r>
            <a:r>
              <a:rPr lang="en-US" sz="3200" b="0" dirty="0" err="1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csh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and </a:t>
            </a:r>
            <a:r>
              <a:rPr lang="en-US" sz="3200" b="0" dirty="0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.</a:t>
            </a:r>
            <a:endParaRPr lang="en-US" sz="3200" b="0" dirty="0">
              <a:solidFill>
                <a:srgbClr val="000000"/>
              </a:solidFill>
              <a:latin typeface="Lucida Fax" panose="02060602050505020204" pitchFamily="18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219200" y="4572000"/>
            <a:ext cx="5943600" cy="2286000"/>
          </a:xfrm>
          <a:prstGeom prst="wedgeRoundRectCallout">
            <a:avLst>
              <a:gd name="adj1" fmla="val -23060"/>
              <a:gd name="adj2" fmla="val -7248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 b="0" spc="-6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But now we've found </a:t>
            </a:r>
            <a:r>
              <a:rPr lang="en-US" sz="3200" b="0" spc="-6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differences</a:t>
            </a:r>
            <a:r>
              <a:rPr lang="en-US" sz="3200" b="0" spc="-6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:</a:t>
            </a:r>
          </a:p>
          <a:p>
            <a:pPr marL="400050" indent="-400050" eaLnBrk="1" hangingPunct="1"/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1. Whether to treat unfinished […] as errors.</a:t>
            </a:r>
          </a:p>
          <a:p>
            <a:pPr marL="400050" indent="-400050" eaLnBrk="1" hangingPunct="1"/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2. Whether to treat "\" as a special character when inside of a […].</a:t>
            </a:r>
            <a:endParaRPr lang="en-US" sz="2800" b="0" dirty="0">
              <a:solidFill>
                <a:srgbClr val="000000"/>
              </a:solidFill>
              <a:latin typeface="Lucida Fax" panose="02060602050505020204" pitchFamily="18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715000" y="1981200"/>
            <a:ext cx="3396640" cy="2514600"/>
          </a:xfrm>
          <a:prstGeom prst="wedgeRoundRectCallout">
            <a:avLst>
              <a:gd name="adj1" fmla="val -37535"/>
              <a:gd name="adj2" fmla="val 6105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Do we have to remember these differences for the exam? Yes.</a:t>
            </a:r>
            <a:b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Recall…</a:t>
            </a:r>
            <a:endParaRPr lang="en-US" sz="3200" b="0" dirty="0">
              <a:solidFill>
                <a:srgbClr val="000000"/>
              </a:solidFill>
              <a:latin typeface="Lucida Fax" panose="02060602050505020204" pitchFamily="18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2" grpId="0" animBg="1"/>
      <p:bldP spid="1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>
              <a:defRPr/>
            </a:pPr>
            <a:r>
              <a:rPr lang="en-US" altLang="zh-TW" sz="2400" dirty="0"/>
              <a:t>Suppose you want to write a C-shell script that recognizes whether the second command-line parameter begins with "-e”. It then prints that argument, but only if it begins with “-e”.</a:t>
            </a:r>
          </a:p>
          <a:p>
            <a:pPr>
              <a:defRPr/>
            </a:pPr>
            <a:endParaRPr lang="en-US" altLang="zh-TW" sz="2400" dirty="0"/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1 2 3 4</a:t>
            </a:r>
          </a:p>
          <a:p>
            <a:pPr marL="0" indent="0"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-e </a:t>
            </a:r>
            <a:r>
              <a:rPr lang="en-US" altLang="zh-TW" sz="2400" dirty="0" err="1"/>
              <a:t>e</a:t>
            </a:r>
            <a:r>
              <a:rPr lang="en-US" altLang="zh-TW" sz="2400" dirty="0"/>
              <a:t> 2 3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1 -e 2 3</a:t>
            </a:r>
          </a:p>
          <a:p>
            <a:pPr>
              <a:buFontTx/>
              <a:buNone/>
              <a:defRPr/>
            </a:pPr>
            <a:r>
              <a:rPr lang="en-US" altLang="zh-TW" sz="2400" dirty="0"/>
              <a:t>-e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1 -</a:t>
            </a:r>
            <a:r>
              <a:rPr lang="en-US" altLang="zh-TW" sz="2400" dirty="0" err="1"/>
              <a:t>exyz</a:t>
            </a:r>
            <a:r>
              <a:rPr lang="en-US" altLang="zh-TW" sz="2400" dirty="0"/>
              <a:t> </a:t>
            </a:r>
          </a:p>
          <a:p>
            <a:pPr>
              <a:buFontTx/>
              <a:buNone/>
              <a:defRPr/>
            </a:pPr>
            <a:r>
              <a:rPr lang="en-US" altLang="zh-TW" sz="2400" dirty="0"/>
              <a:t>-</a:t>
            </a:r>
            <a:r>
              <a:rPr lang="en-US" altLang="zh-TW" sz="2400" dirty="0" err="1"/>
              <a:t>exyz</a:t>
            </a:r>
            <a:endParaRPr lang="en-US" altLang="zh-TW" sz="2400" dirty="0"/>
          </a:p>
          <a:p>
            <a:pPr>
              <a:buFontTx/>
              <a:buNone/>
              <a:defRPr/>
            </a:pPr>
            <a:r>
              <a:rPr lang="en-US" altLang="zh-TW" sz="2400" dirty="0"/>
              <a:t>%		</a:t>
            </a:r>
            <a:endParaRPr lang="zh-TW" altLang="en-US" sz="2400" dirty="0"/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>
                <a:solidFill>
                  <a:srgbClr val="FF0000"/>
                </a:solidFill>
                <a:cs typeface="Arial" pitchFamily="34" charset="0"/>
              </a:rPr>
              <a:t>Q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019" y="-228600"/>
            <a:ext cx="9168019" cy="7086600"/>
          </a:xfrm>
          <a:prstGeom prst="rect">
            <a:avLst/>
          </a:prstGeom>
        </p:spPr>
      </p:pic>
      <p:sp>
        <p:nvSpPr>
          <p:cNvPr id="7" name="Trapezoid 6"/>
          <p:cNvSpPr>
            <a:spLocks noChangeAspect="1"/>
          </p:cNvSpPr>
          <p:nvPr/>
        </p:nvSpPr>
        <p:spPr bwMode="auto">
          <a:xfrm rot="-2700000">
            <a:off x="-577084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Lecture 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715000" y="2286000"/>
            <a:ext cx="3396640" cy="2362200"/>
          </a:xfrm>
          <a:prstGeom prst="wedgeRoundRectCallout">
            <a:avLst>
              <a:gd name="adj1" fmla="val -153700"/>
              <a:gd name="adj2" fmla="val -11783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95000"/>
              </a:lnSpc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Do we have to remember these differences for the exam? Yes.</a:t>
            </a:r>
            <a:b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Recall…</a:t>
            </a:r>
            <a:endParaRPr lang="en-US" sz="3200" b="0" dirty="0">
              <a:solidFill>
                <a:srgbClr val="000000"/>
              </a:solidFill>
              <a:latin typeface="Lucida Fax" panose="02060602050505020204" pitchFamily="18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2895600" y="152400"/>
            <a:ext cx="6222460" cy="609600"/>
          </a:xfrm>
          <a:prstGeom prst="wedgeRoundRectCallout">
            <a:avLst>
              <a:gd name="adj1" fmla="val -59918"/>
              <a:gd name="adj2" fmla="val 2894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 b="0" spc="-10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It’s a big part of the web "textbook".</a:t>
            </a:r>
            <a:endParaRPr lang="en-US" sz="3200" b="0" spc="-100" dirty="0">
              <a:solidFill>
                <a:srgbClr val="000000"/>
              </a:solidFill>
              <a:latin typeface="Lucida Fax" panose="02060602050505020204" pitchFamily="18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895600" y="762000"/>
            <a:ext cx="6224392" cy="1524000"/>
          </a:xfrm>
          <a:prstGeom prst="wedgeRoundRectCallout">
            <a:avLst>
              <a:gd name="adj1" fmla="val -59414"/>
              <a:gd name="adj2" fmla="val -5522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3200" b="0" spc="-10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Since we use these expressions so much, we do actually need to know how to use them correctly.</a:t>
            </a:r>
            <a:endParaRPr lang="en-US" sz="3200" b="0" spc="-100" dirty="0">
              <a:solidFill>
                <a:srgbClr val="000000"/>
              </a:solidFill>
              <a:latin typeface="Lucida Fax" panose="02060602050505020204" pitchFamily="18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25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</a:rPr>
              <a:t>^</a:t>
            </a:r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en-US" altLang="zh-TW" sz="2400" spc="-10" dirty="0">
                <a:solidFill>
                  <a:schemeClr val="bg1"/>
                </a:solidFill>
              </a:rPr>
              <a:t>(caret,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as the first symbol of a regular expressio</a:t>
            </a:r>
            <a:r>
              <a:rPr lang="en-US" altLang="zh-TW" sz="2400" spc="-160" dirty="0">
                <a:solidFill>
                  <a:schemeClr val="bg1"/>
                </a:solidFill>
              </a:rPr>
              <a:t>n</a:t>
            </a:r>
            <a:r>
              <a:rPr lang="en-US" altLang="zh-TW" sz="2400" spc="-10" dirty="0">
                <a:solidFill>
                  <a:schemeClr val="bg1"/>
                </a:solidFill>
              </a:rPr>
              <a:t>) requires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the </a:t>
            </a:r>
            <a:r>
              <a:rPr lang="en-US" altLang="zh-TW" sz="2400" spc="-40" dirty="0">
                <a:solidFill>
                  <a:schemeClr val="bg1"/>
                </a:solidFill>
              </a:rPr>
              <a:t>expression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to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match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the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front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of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a lin</a:t>
            </a:r>
            <a:r>
              <a:rPr lang="en-US" altLang="zh-TW" sz="2400" spc="-130" dirty="0">
                <a:solidFill>
                  <a:schemeClr val="bg1"/>
                </a:solidFill>
              </a:rPr>
              <a:t>e</a:t>
            </a:r>
            <a:r>
              <a:rPr lang="en-US" altLang="zh-TW" sz="2400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i="1" spc="-40" dirty="0" err="1">
                <a:solidFill>
                  <a:schemeClr val="bg1"/>
                </a:solidFill>
              </a:rPr>
              <a:t>e</a:t>
            </a:r>
            <a:r>
              <a:rPr lang="en-US" altLang="zh-TW" sz="2400" i="1" spc="-160" dirty="0" err="1">
                <a:solidFill>
                  <a:schemeClr val="bg1"/>
                </a:solidFill>
              </a:rPr>
              <a:t>g</a:t>
            </a:r>
            <a:r>
              <a:rPr lang="en-US" altLang="zh-TW" sz="2400" i="1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line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begins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with </a:t>
            </a:r>
            <a:r>
              <a:rPr lang="en-US" altLang="zh-TW" sz="2400" spc="-160" dirty="0">
                <a:solidFill>
                  <a:schemeClr val="bg1"/>
                </a:solidFill>
              </a:rPr>
              <a:t>'A</a:t>
            </a:r>
            <a:r>
              <a:rPr lang="en-US" altLang="zh-TW" sz="2400" spc="-100" dirty="0">
                <a:solidFill>
                  <a:schemeClr val="bg1"/>
                </a:solidFill>
              </a:rPr>
              <a:t>': ^A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$</a:t>
            </a:r>
            <a:r>
              <a:rPr lang="en-US" altLang="zh-TW" sz="2400" dirty="0">
                <a:solidFill>
                  <a:schemeClr val="bg1"/>
                </a:solidFill>
              </a:rPr>
              <a:t>	</a:t>
            </a:r>
            <a:r>
              <a:rPr lang="en-US" altLang="zh-TW" sz="2400" spc="-10" dirty="0">
                <a:solidFill>
                  <a:schemeClr val="bg1"/>
                </a:solidFill>
              </a:rPr>
              <a:t>(caret,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as the last symbol of a regular expressio</a:t>
            </a:r>
            <a:r>
              <a:rPr lang="en-US" altLang="zh-TW" sz="2400" spc="-160" dirty="0">
                <a:solidFill>
                  <a:schemeClr val="bg1"/>
                </a:solidFill>
              </a:rPr>
              <a:t>n</a:t>
            </a:r>
            <a:r>
              <a:rPr lang="en-US" altLang="zh-TW" sz="2400" spc="-10" dirty="0">
                <a:solidFill>
                  <a:schemeClr val="bg1"/>
                </a:solidFill>
              </a:rPr>
              <a:t>) requires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the </a:t>
            </a:r>
            <a:r>
              <a:rPr lang="en-US" altLang="zh-TW" sz="2400" spc="-40" dirty="0">
                <a:solidFill>
                  <a:schemeClr val="bg1"/>
                </a:solidFill>
              </a:rPr>
              <a:t>expression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to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match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the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end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of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a lin</a:t>
            </a:r>
            <a:r>
              <a:rPr lang="en-US" altLang="zh-TW" sz="2400" spc="-130" dirty="0">
                <a:solidFill>
                  <a:schemeClr val="bg1"/>
                </a:solidFill>
              </a:rPr>
              <a:t>e</a:t>
            </a:r>
            <a:r>
              <a:rPr lang="en-US" altLang="zh-TW" sz="2400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i="1" spc="-40" dirty="0" err="1">
                <a:solidFill>
                  <a:schemeClr val="bg1"/>
                </a:solidFill>
              </a:rPr>
              <a:t>e</a:t>
            </a:r>
            <a:r>
              <a:rPr lang="en-US" altLang="zh-TW" sz="2400" i="1" spc="-160" dirty="0" err="1">
                <a:solidFill>
                  <a:schemeClr val="bg1"/>
                </a:solidFill>
              </a:rPr>
              <a:t>g</a:t>
            </a:r>
            <a:r>
              <a:rPr lang="en-US" altLang="zh-TW" sz="2400" i="1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line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ends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with </a:t>
            </a:r>
            <a:r>
              <a:rPr lang="en-US" altLang="zh-TW" sz="2400" spc="-20" dirty="0">
                <a:solidFill>
                  <a:schemeClr val="bg1"/>
                </a:solidFill>
              </a:rPr>
              <a:t>'Z</a:t>
            </a:r>
            <a:r>
              <a:rPr lang="en-US" altLang="zh-TW" sz="2400" dirty="0">
                <a:solidFill>
                  <a:schemeClr val="bg1"/>
                </a:solidFill>
              </a:rPr>
              <a:t>'</a:t>
            </a:r>
            <a:r>
              <a:rPr lang="en-US" altLang="zh-TW" sz="2400" spc="-100" dirty="0">
                <a:solidFill>
                  <a:schemeClr val="bg1"/>
                </a:solidFill>
              </a:rPr>
              <a:t>: </a:t>
            </a:r>
            <a:r>
              <a:rPr lang="en-US" altLang="zh-TW" sz="2400" dirty="0">
                <a:solidFill>
                  <a:schemeClr val="bg1"/>
                </a:solidFill>
              </a:rPr>
              <a:t>Z$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off special meaning for the next character. </a:t>
            </a: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>
                <a:solidFill>
                  <a:srgbClr val="0C9B4D"/>
                </a:solidFill>
              </a:rPr>
              <a:t>$ </a:t>
            </a:r>
            <a:endParaRPr lang="en-US" altLang="zh-TW" sz="2400" dirty="0">
              <a:solidFill>
                <a:srgbClr val="0C9B4D"/>
              </a:solidFill>
            </a:endParaRP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characters.</a:t>
            </a:r>
            <a:br>
              <a:rPr lang="en-US" altLang="zh-TW" sz="2400" dirty="0"/>
            </a:b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400" dirty="0">
              <a:solidFill>
                <a:srgbClr val="0C9B4D"/>
              </a:solidFill>
            </a:endParaRP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to a range.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dirty="0">
                <a:solidFill>
                  <a:srgbClr val="0C9B4D"/>
                </a:solidFill>
              </a:rPr>
              <a:t>, a digit (</a:t>
            </a:r>
            <a:r>
              <a:rPr lang="en-US" altLang="zh-TW" sz="1800" dirty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>
                <a:solidFill>
                  <a:srgbClr val="0C9B4D"/>
                </a:solidFill>
              </a:rPr>
              <a:t>中的任一</a:t>
            </a:r>
            <a:r>
              <a:rPr lang="en-US" altLang="zh-TW" sz="2000" dirty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dirty="0">
              <a:solidFill>
                <a:srgbClr val="0C9B4D"/>
              </a:solidFill>
            </a:endParaRP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i="1" dirty="0">
                <a:solidFill>
                  <a:srgbClr val="0C9B4D"/>
                </a:solidFill>
              </a:rPr>
              <a:t>, </a:t>
            </a:r>
            <a:r>
              <a:rPr lang="en-US" altLang="zh-TW" sz="2000" dirty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>
                <a:solidFill>
                  <a:srgbClr val="0C9B4D"/>
                </a:solidFill>
              </a:rPr>
              <a:t>zA</a:t>
            </a:r>
            <a:r>
              <a:rPr lang="en-US" altLang="zh-TW" sz="2000" b="1" u="sng" dirty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?</a:t>
            </a:r>
            <a:r>
              <a:rPr lang="en-US" altLang="zh-TW" sz="2400" dirty="0"/>
              <a:t>	</a:t>
            </a:r>
            <a:r>
              <a:rPr lang="en-US" altLang="zh-TW" sz="2400" spc="-120" dirty="0"/>
              <a:t>(</a:t>
            </a:r>
            <a:r>
              <a:rPr lang="en-US" altLang="zh-TW" sz="2400" spc="-90" dirty="0"/>
              <a:t>q-ma</a:t>
            </a:r>
            <a:r>
              <a:rPr lang="en-US" altLang="zh-TW" sz="2400" spc="-20" dirty="0"/>
              <a:t>r</a:t>
            </a:r>
            <a:r>
              <a:rPr lang="en-US" altLang="zh-TW" sz="2400" spc="-120" dirty="0"/>
              <a:t>k</a:t>
            </a:r>
            <a:r>
              <a:rPr lang="en-US" altLang="zh-TW" sz="2400" spc="-20" dirty="0"/>
              <a:t>)</a:t>
            </a:r>
            <a:r>
              <a:rPr lang="en-US" altLang="zh-TW" sz="2300" spc="-20" dirty="0"/>
              <a:t> </a:t>
            </a:r>
            <a:r>
              <a:rPr lang="en-US" altLang="zh-TW" sz="2400" spc="-10" dirty="0"/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.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filename</a:t>
            </a:r>
            <a:r>
              <a:rPr lang="en-US" altLang="zh-TW" sz="2400" spc="-20" dirty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>
                <a:solidFill>
                  <a:srgbClr val="0C9B4D"/>
                </a:solidFill>
              </a:rPr>
              <a:t>?</a:t>
            </a:r>
            <a:r>
              <a:rPr lang="en-US" altLang="zh-TW" sz="2400" spc="-20" dirty="0"/>
              <a:t> </a:t>
            </a:r>
            <a:endParaRPr lang="en-US" altLang="zh-TW" sz="2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characters.</a:t>
            </a:r>
            <a:r>
              <a:rPr lang="en-US" altLang="zh-TW" sz="2800" spc="-40" dirty="0"/>
              <a:t> </a:t>
            </a:r>
            <a:br>
              <a:rPr lang="en-US" altLang="zh-TW" sz="2400" dirty="0"/>
            </a:br>
            <a:r>
              <a:rPr lang="en-US" altLang="zh-TW" sz="2400" dirty="0"/>
              <a:t>           </a:t>
            </a:r>
            <a:r>
              <a:rPr lang="en-US" altLang="zh-TW" sz="80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eg</a:t>
            </a:r>
            <a:r>
              <a:rPr lang="en-US" altLang="zh-TW" sz="2400" i="1" dirty="0">
                <a:solidFill>
                  <a:srgbClr val="0C9B4D"/>
                </a:solidFill>
              </a:rPr>
              <a:t>,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a filename begins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>
                <a:solidFill>
                  <a:srgbClr val="0C9B4D"/>
                </a:solidFill>
              </a:rPr>
              <a:t>'A</a:t>
            </a:r>
            <a:r>
              <a:rPr lang="en-US" altLang="zh-TW" sz="2400" dirty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dirty="0">
                <a:solidFill>
                  <a:schemeClr val="bg1"/>
                </a:solidFill>
              </a:rPr>
              <a:t>   </a:t>
            </a:r>
            <a:r>
              <a:rPr lang="en-US" altLang="zh-TW" sz="2400" b="1" u="sng" spc="30" dirty="0">
                <a:solidFill>
                  <a:srgbClr val="0C9B4D"/>
                </a:solidFill>
              </a:rPr>
              <a:t>A</a:t>
            </a:r>
            <a:r>
              <a:rPr lang="en-US" altLang="zh-TW" sz="2400" b="1" u="sng" spc="90" dirty="0">
                <a:solidFill>
                  <a:srgbClr val="0C9B4D"/>
                </a:solidFill>
              </a:rPr>
              <a:t>*</a:t>
            </a:r>
            <a:r>
              <a:rPr lang="en-US" altLang="zh-TW" sz="2400" b="1" u="sng" dirty="0">
                <a:solidFill>
                  <a:srgbClr val="0C9B4D"/>
                </a:solidFill>
              </a:rPr>
              <a:t>Z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Recall: Wildcard Symbols</a:t>
            </a:r>
          </a:p>
        </p:txBody>
      </p:sp>
    </p:spTree>
    <p:extLst>
      <p:ext uri="{BB962C8B-B14F-4D97-AF65-F5344CB8AC3E}">
        <p14:creationId xmlns:p14="http://schemas.microsoft.com/office/powerpoint/2010/main" val="307901519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Regular Expression Symbols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^</a:t>
            </a:r>
            <a:r>
              <a:rPr lang="en-US" altLang="zh-TW" sz="28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/>
              <a:t>(caret,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as the first symbol of a regular expressio</a:t>
            </a:r>
            <a:r>
              <a:rPr lang="en-US" altLang="zh-TW" sz="2400" spc="-160" dirty="0"/>
              <a:t>n</a:t>
            </a:r>
            <a:r>
              <a:rPr lang="en-US" altLang="zh-TW" sz="2400" spc="-10" dirty="0"/>
              <a:t>) requires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front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begins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160" dirty="0">
                <a:solidFill>
                  <a:srgbClr val="0C9B4D"/>
                </a:solidFill>
              </a:rPr>
              <a:t>'A</a:t>
            </a:r>
            <a:r>
              <a:rPr lang="en-US" altLang="zh-TW" sz="2400" spc="-100" dirty="0">
                <a:solidFill>
                  <a:srgbClr val="0C9B4D"/>
                </a:solidFill>
              </a:rPr>
              <a:t>': </a:t>
            </a:r>
            <a:r>
              <a:rPr lang="en-US" altLang="zh-TW" sz="2400" b="1" u="sng" spc="-100" dirty="0">
                <a:solidFill>
                  <a:srgbClr val="0C9B4D"/>
                </a:solidFill>
              </a:rPr>
              <a:t>^</a:t>
            </a:r>
            <a:r>
              <a:rPr lang="en-US" altLang="zh-TW" sz="2400" b="1" u="sng" dirty="0">
                <a:solidFill>
                  <a:srgbClr val="0C9B4D"/>
                </a:solidFill>
              </a:rPr>
              <a:t>A</a:t>
            </a:r>
            <a:r>
              <a:rPr lang="en-US" altLang="zh-TW" sz="2400" spc="-100" dirty="0">
                <a:solidFill>
                  <a:srgbClr val="0C9B4D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>
                <a:solidFill>
                  <a:srgbClr val="000000"/>
                </a:solidFill>
              </a:rPr>
              <a:t>(dollar,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as the last symbol of a regular expressio</a:t>
            </a:r>
            <a:r>
              <a:rPr lang="en-US" altLang="zh-TW" sz="2400" spc="-160" dirty="0">
                <a:solidFill>
                  <a:srgbClr val="000000"/>
                </a:solidFill>
              </a:rPr>
              <a:t>n</a:t>
            </a:r>
            <a:r>
              <a:rPr lang="en-US" altLang="zh-TW" sz="2400" spc="-10" dirty="0">
                <a:solidFill>
                  <a:srgbClr val="000000"/>
                </a:solidFill>
              </a:rPr>
              <a:t>) requires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end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ends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20" dirty="0">
                <a:solidFill>
                  <a:srgbClr val="0C9B4D"/>
                </a:solidFill>
              </a:rPr>
              <a:t>'Z</a:t>
            </a:r>
            <a:r>
              <a:rPr lang="en-US" altLang="zh-TW" sz="2400" dirty="0">
                <a:solidFill>
                  <a:srgbClr val="0C9B4D"/>
                </a:solidFill>
              </a:rPr>
              <a:t>'</a:t>
            </a:r>
            <a:r>
              <a:rPr lang="en-US" altLang="zh-TW" sz="2400" spc="-100" dirty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>
                <a:solidFill>
                  <a:srgbClr val="0C9B4D"/>
                </a:solidFill>
              </a:rPr>
              <a:t>Z$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off special meaning for the next character. </a:t>
            </a: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>
                <a:solidFill>
                  <a:srgbClr val="0C9B4D"/>
                </a:solidFill>
              </a:rPr>
              <a:t>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characters.</a:t>
            </a:r>
            <a:br>
              <a:rPr lang="en-US" altLang="zh-TW" sz="2400" dirty="0"/>
            </a:b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to a range.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dirty="0">
                <a:solidFill>
                  <a:srgbClr val="0C9B4D"/>
                </a:solidFill>
              </a:rPr>
              <a:t>, a digit (</a:t>
            </a:r>
            <a:r>
              <a:rPr lang="en-US" altLang="zh-TW" sz="1800" dirty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>
                <a:solidFill>
                  <a:srgbClr val="0C9B4D"/>
                </a:solidFill>
              </a:rPr>
              <a:t>中的任一</a:t>
            </a:r>
            <a:r>
              <a:rPr lang="en-US" altLang="zh-TW" sz="2000" dirty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i="1" dirty="0">
                <a:solidFill>
                  <a:srgbClr val="0C9B4D"/>
                </a:solidFill>
              </a:rPr>
              <a:t>, </a:t>
            </a:r>
            <a:r>
              <a:rPr lang="en-US" altLang="zh-TW" sz="2000" dirty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>
                <a:solidFill>
                  <a:srgbClr val="0C9B4D"/>
                </a:solidFill>
              </a:rPr>
              <a:t>zA</a:t>
            </a:r>
            <a:r>
              <a:rPr lang="en-US" altLang="zh-TW" sz="2000" b="1" u="sng" dirty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.</a:t>
            </a:r>
            <a:r>
              <a:rPr lang="en-US" altLang="zh-TW" sz="2400" dirty="0">
                <a:solidFill>
                  <a:srgbClr val="000000"/>
                </a:solidFill>
              </a:rPr>
              <a:t>	(</a:t>
            </a:r>
            <a:r>
              <a:rPr lang="en-US" altLang="zh-TW" sz="2400" spc="30" dirty="0">
                <a:solidFill>
                  <a:srgbClr val="000000"/>
                </a:solidFill>
              </a:rPr>
              <a:t>p</a:t>
            </a:r>
            <a:r>
              <a:rPr lang="en-US" altLang="zh-TW" sz="2400" dirty="0">
                <a:solidFill>
                  <a:srgbClr val="000000"/>
                </a:solidFill>
              </a:rPr>
              <a:t>e</a:t>
            </a:r>
            <a:r>
              <a:rPr lang="en-US" altLang="zh-TW" sz="2400" spc="30" dirty="0">
                <a:solidFill>
                  <a:srgbClr val="000000"/>
                </a:solidFill>
              </a:rPr>
              <a:t>rio</a:t>
            </a:r>
            <a:r>
              <a:rPr lang="en-US" altLang="zh-TW" sz="2400" dirty="0">
                <a:solidFill>
                  <a:srgbClr val="000000"/>
                </a:solidFill>
              </a:rPr>
              <a:t>d) </a:t>
            </a:r>
            <a:r>
              <a:rPr lang="en-US" altLang="zh-TW" sz="2400" spc="-10" dirty="0">
                <a:solidFill>
                  <a:srgbClr val="000000"/>
                </a:solidFill>
              </a:rPr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acter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line</a:t>
            </a:r>
            <a:r>
              <a:rPr lang="en-US" altLang="zh-TW" sz="2400" dirty="0">
                <a:solidFill>
                  <a:srgbClr val="0C9B4D"/>
                </a:solidFill>
              </a:rPr>
              <a:t>:</a:t>
            </a:r>
            <a:r>
              <a:rPr lang="en-US" altLang="zh-TW" sz="1600" dirty="0">
                <a:solidFill>
                  <a:srgbClr val="0C9B4D"/>
                </a:solidFill>
              </a:rPr>
              <a:t> </a:t>
            </a:r>
            <a:r>
              <a:rPr lang="en-US" altLang="zh-TW" sz="2400" b="1" u="sng" dirty="0">
                <a:solidFill>
                  <a:srgbClr val="0C9B4D"/>
                </a:solidFill>
              </a:rPr>
              <a:t>^.$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of the preceding</a:t>
            </a:r>
            <a:r>
              <a:rPr lang="en-US" altLang="zh-TW" sz="2800" spc="-40" dirty="0"/>
              <a:t> </a:t>
            </a:r>
            <a:r>
              <a:rPr lang="en-US" altLang="zh-TW" sz="2400" spc="-40" dirty="0"/>
              <a:t>character</a:t>
            </a:r>
            <a:r>
              <a:rPr lang="en-US" altLang="zh-TW" sz="2000" spc="-40" dirty="0"/>
              <a:t> </a:t>
            </a:r>
            <a:r>
              <a:rPr lang="en-US" altLang="zh-TW" sz="2400" spc="-40" dirty="0"/>
              <a:t>or</a:t>
            </a:r>
            <a:r>
              <a:rPr lang="en-US" altLang="zh-TW" sz="2400" dirty="0"/>
              <a:t> expression.</a:t>
            </a:r>
            <a:r>
              <a:rPr lang="en-US" altLang="zh-TW" sz="200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eg</a:t>
            </a:r>
            <a:r>
              <a:rPr lang="en-US" altLang="zh-TW" sz="2400" i="1" dirty="0">
                <a:solidFill>
                  <a:srgbClr val="0C9B4D"/>
                </a:solidFill>
              </a:rPr>
              <a:t>,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a line begins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>
                <a:solidFill>
                  <a:srgbClr val="0C9B4D"/>
                </a:solidFill>
              </a:rPr>
              <a:t>'A</a:t>
            </a:r>
            <a:r>
              <a:rPr lang="en-US" altLang="zh-TW" sz="2400" dirty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u="sng" dirty="0">
                <a:solidFill>
                  <a:srgbClr val="0C9B4D"/>
                </a:solidFill>
              </a:rPr>
              <a:t>^A.*Z$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990600"/>
            <a:ext cx="9144000" cy="1752600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26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ctr" eaLnBrk="1" hangingPunct="1"/>
              <a:t>129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Regular Expressions</a:t>
            </a:r>
            <a:br>
              <a:rPr lang="en-US" altLang="zh-TW" dirty="0">
                <a:solidFill>
                  <a:schemeClr val="accent2"/>
                </a:solidFill>
              </a:rPr>
            </a:br>
            <a:r>
              <a:rPr lang="en-US" altLang="zh-TW" dirty="0">
                <a:solidFill>
                  <a:srgbClr val="E10B08"/>
                </a:solidFill>
              </a:rPr>
              <a:t>Are we clear on the concept?</a:t>
            </a:r>
            <a:endParaRPr lang="en-US" altLang="zh-TW" dirty="0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So the word </a:t>
            </a:r>
            <a:r>
              <a:rPr lang="en-US" altLang="zh-TW" sz="2000" b="1" dirty="0">
                <a:solidFill>
                  <a:schemeClr val="bg1"/>
                </a:solidFill>
                <a:latin typeface="Times New Roman" pitchFamily="18" charset="0"/>
              </a:rPr>
              <a:t>STACK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AB</a:t>
            </a:r>
            <a:r>
              <a:rPr lang="en-US" altLang="zh-TW" sz="2000" b="1" dirty="0">
                <a:solidFill>
                  <a:schemeClr val="bg1"/>
                </a:solidFill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C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Are we clear on the concept? 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uses regular expressions, but the second argument is never seen by ; the UNIX shell converts it into a list of files before it initiates the program – and the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UNIX shell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not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wildcards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chemeClr val="bg1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3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The "echo" and "verbose" variables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685800"/>
            <a:ext cx="8686800" cy="6172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./del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b="0" kern="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(y/n/q)?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less ./</a:t>
            </a:r>
            <a:r>
              <a:rPr lang="en-US" sz="2600" b="0" kern="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delEchoOnInput</a:t>
            </a:r>
            <a:endParaRPr lang="en-US" sz="2600" b="0" kern="0" spc="-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2600" b="0" kern="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0" kern="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fgrep</a:t>
            </a: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"&lt;" -C1 </a:t>
            </a:r>
            <a:r>
              <a:rPr lang="en-US" sz="2600" b="0" kern="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delEchoOnInput</a:t>
            </a:r>
            <a:endParaRPr lang="en-US" sz="2600" b="0" kern="0" spc="-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set </a:t>
            </a:r>
            <a:r>
              <a:rPr lang="en-US" sz="2600" b="0" kern="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unset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./</a:t>
            </a:r>
            <a:r>
              <a:rPr lang="en-US" sz="2600" b="0" kern="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delEchoOnInput</a:t>
            </a: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b="0" kern="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(y/n/q)?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set </a:t>
            </a:r>
            <a:r>
              <a:rPr lang="en-US" sz="2600" b="0" kern="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unset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2600" b="0" kern="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0" kern="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fgrep</a:t>
            </a:r>
            <a:r>
              <a: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rPr>
              <a:t> "&lt;" -C1 </a:t>
            </a:r>
            <a:r>
              <a:rPr lang="en-US" sz="2600" b="0" kern="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delVerboseOnInput</a:t>
            </a:r>
            <a:endParaRPr lang="en-US" sz="2600" b="0" kern="0" spc="-5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rgbClr val="00B0F0"/>
                </a:solidFill>
                <a:latin typeface="Consolas" panose="020B0609020204030204" pitchFamily="49" charset="0"/>
              </a:rPr>
              <a:t>   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rgbClr val="00CC00"/>
                </a:solidFill>
                <a:latin typeface="Consolas" panose="020B0609020204030204" pitchFamily="49" charset="0"/>
              </a:rPr>
              <a:t>   set </a:t>
            </a:r>
            <a:r>
              <a:rPr lang="en-US" sz="2600" b="0" kern="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ans</a:t>
            </a:r>
            <a:r>
              <a:rPr lang="en-US" sz="2600" b="0" kern="0" spc="-50" dirty="0">
                <a:solidFill>
                  <a:srgbClr val="00CC00"/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rgbClr val="00B0F0"/>
                </a:solidFill>
                <a:latin typeface="Consolas" panose="020B0609020204030204" pitchFamily="49" charset="0"/>
              </a:rPr>
              <a:t>   unset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rPr>
              <a:t> ./</a:t>
            </a:r>
            <a:r>
              <a:rPr lang="en-US" sz="2600" b="0" kern="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delVerboseOnInput</a:t>
            </a:r>
            <a:r>
              <a: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rgbClr val="00CC00"/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b="0" kern="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FILE</a:t>
            </a:r>
            <a:r>
              <a:rPr lang="en-US" sz="2600" b="0" kern="0" spc="-50" dirty="0">
                <a:solidFill>
                  <a:srgbClr val="00CC00"/>
                </a:solidFill>
                <a:latin typeface="Consolas" panose="020B0609020204030204" pitchFamily="49" charset="0"/>
              </a:rPr>
              <a:t> (y/n/q)? </a:t>
            </a:r>
            <a:r>
              <a:rPr lang="en-US" sz="2600" b="0" kern="0" spc="-50" dirty="0">
                <a:solidFill>
                  <a:srgbClr val="00B0F0"/>
                </a:solidFill>
                <a:latin typeface="Consolas" panose="020B0609020204030204" pitchFamily="49" charset="0"/>
              </a:rPr>
              <a:t>set </a:t>
            </a:r>
            <a:r>
              <a:rPr lang="en-US" sz="2600" b="0" kern="0" spc="-50" dirty="0" err="1">
                <a:solidFill>
                  <a:srgbClr val="00B0F0"/>
                </a:solidFill>
                <a:latin typeface="Consolas" panose="020B0609020204030204" pitchFamily="49" charset="0"/>
              </a:rPr>
              <a:t>ans</a:t>
            </a:r>
            <a:r>
              <a:rPr lang="en-US" sz="2600" b="0" kern="0" spc="-50" dirty="0">
                <a:solidFill>
                  <a:srgbClr val="00B0F0"/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rPr>
              <a:t>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rgbClr val="00B0F0"/>
                </a:solidFill>
                <a:latin typeface="Consolas" panose="020B0609020204030204" pitchFamily="49" charset="0"/>
              </a:rPr>
              <a:t>unset verbose</a:t>
            </a:r>
          </a:p>
          <a:p>
            <a:pPr marL="0" lv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</a:t>
            </a:r>
            <a:r>
              <a:rPr lang="en-US" sz="2600" b="0" kern="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fgrep</a:t>
            </a:r>
            <a:r>
              <a: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rPr>
              <a:t> "&lt;" -C1 </a:t>
            </a:r>
            <a:r>
              <a:rPr lang="en-US" sz="2600" b="0" kern="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delVerbosePlusEchoOnInput</a:t>
            </a:r>
            <a:endParaRPr lang="en-US" sz="2600" b="0" kern="0" spc="-5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28600" y="6477000"/>
            <a:ext cx="3609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5438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22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less ./del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./del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less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delVerboseOnInput</a:t>
              </a:r>
              <a:endPara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./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delVerboseOnInput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(y/n/q)?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unset verbose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0" y="2819400"/>
              <a:ext cx="152400" cy="990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23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101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01"/>
                            </p:stCondLst>
                            <p:childTnLst>
                              <p:par>
                                <p:cTn id="4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ctr" eaLnBrk="1" hangingPunct="1"/>
              <a:t>130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So the word </a:t>
            </a:r>
            <a:r>
              <a:rPr lang="en-US" altLang="zh-TW" sz="2000" b="1" dirty="0">
                <a:solidFill>
                  <a:schemeClr val="bg1"/>
                </a:solidFill>
                <a:latin typeface="Times New Roman" pitchFamily="18" charset="0"/>
              </a:rPr>
              <a:t>STACK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AB</a:t>
            </a:r>
            <a:r>
              <a:rPr lang="en-US" altLang="zh-TW" sz="2000" b="1" dirty="0">
                <a:solidFill>
                  <a:schemeClr val="bg1"/>
                </a:solidFill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C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Are we clear on the concept? 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uses regular expressions, but the second argument is never seen by ; the UNIX shell converts it into a list of files before it initiates the program – and the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UNIX shell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not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wildcards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chemeClr val="bg1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48104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ctr" eaLnBrk="1" hangingPunct="1"/>
              <a:t>131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So the word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</a:rPr>
              <a:t>STACK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solidFill>
                  <a:srgbClr val="FF0000"/>
                </a:solidFill>
                <a:latin typeface="Times New Roman" pitchFamily="18" charset="0"/>
              </a:rPr>
              <a:t>AB</a:t>
            </a: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Are we clear on the concept? 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uses regular expressions, but the second argument is never seen by ; the UNIX shell converts it into a list of files before it initiates the program – and the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UNIX shell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not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wildcards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chemeClr val="bg1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57222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ctr" eaLnBrk="1" hangingPunct="1"/>
              <a:t>132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</a:rPr>
              <a:t>So the word </a:t>
            </a:r>
            <a:r>
              <a:rPr lang="en-US" altLang="zh-TW" sz="2000" b="1" dirty="0">
                <a:latin typeface="Times New Roman" pitchFamily="18" charset="0"/>
              </a:rPr>
              <a:t>STACK</a:t>
            </a:r>
            <a:r>
              <a:rPr lang="en-US" altLang="zh-TW" sz="2000" dirty="0"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latin typeface="Times New Roman" pitchFamily="18" charset="0"/>
              </a:rPr>
              <a:t>AB</a:t>
            </a:r>
            <a:r>
              <a:rPr lang="en-US" altLang="zh-TW" sz="2000" b="1" dirty="0"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latin typeface="Times New Roman" pitchFamily="18" charset="0"/>
              </a:rPr>
              <a:t>C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Are we clear on the concept? </a:t>
            </a:r>
            <a:endParaRPr lang="en-US" altLang="zh-TW" sz="24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uses regular expressions, but the second argument is never seen by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; the UNIX shell converts it into a list of files before it initiates the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program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– and the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UNIX shell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not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wildcards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chemeClr val="bg1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62915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ctr" eaLnBrk="1" hangingPunct="1"/>
              <a:t>133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</a:rPr>
              <a:t>So the word </a:t>
            </a:r>
            <a:r>
              <a:rPr lang="en-US" altLang="zh-TW" sz="2000" b="1" dirty="0">
                <a:latin typeface="Times New Roman" pitchFamily="18" charset="0"/>
              </a:rPr>
              <a:t>STACK</a:t>
            </a:r>
            <a:r>
              <a:rPr lang="en-US" altLang="zh-TW" sz="2000" dirty="0"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latin typeface="Times New Roman" pitchFamily="18" charset="0"/>
              </a:rPr>
              <a:t>AB</a:t>
            </a:r>
            <a:r>
              <a:rPr lang="en-US" altLang="zh-TW" sz="2000" b="1" dirty="0"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latin typeface="Times New Roman" pitchFamily="18" charset="0"/>
              </a:rPr>
              <a:t>C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Are we clear on the concept? </a:t>
            </a:r>
            <a:endParaRPr lang="en-US" altLang="zh-TW" sz="24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uses regular expressions, but the second argument is never seen by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; the UNIX shell converts it into a list of files before it initiates the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program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– and the </a:t>
            </a:r>
            <a:r>
              <a:rPr lang="en-US" altLang="zh-TW" sz="2000" b="1" u="sng" dirty="0">
                <a:solidFill>
                  <a:srgbClr val="FF0000"/>
                </a:solidFill>
                <a:latin typeface="Times New Roman" pitchFamily="18" charset="0"/>
              </a:rPr>
              <a:t>UNIX shell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solidFill>
                  <a:srgbClr val="FF0000"/>
                </a:solidFill>
                <a:latin typeface="Times New Roman" pitchFamily="18" charset="0"/>
              </a:rPr>
              <a:t>not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solidFill>
                  <a:srgbClr val="FF0000"/>
                </a:solidFill>
                <a:latin typeface="Times New Roman" pitchFamily="18" charset="0"/>
              </a:rPr>
              <a:t>wildcards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chemeClr val="bg1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88214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ctr" eaLnBrk="1" hangingPunct="1"/>
              <a:t>134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</a:rPr>
              <a:t>So the word </a:t>
            </a:r>
            <a:r>
              <a:rPr lang="en-US" altLang="zh-TW" sz="2000" b="1" dirty="0">
                <a:latin typeface="Times New Roman" pitchFamily="18" charset="0"/>
              </a:rPr>
              <a:t>STACK</a:t>
            </a:r>
            <a:r>
              <a:rPr lang="en-US" altLang="zh-TW" sz="2000" dirty="0"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latin typeface="Times New Roman" pitchFamily="18" charset="0"/>
              </a:rPr>
              <a:t>AB</a:t>
            </a:r>
            <a:r>
              <a:rPr lang="en-US" altLang="zh-TW" sz="2000" b="1" dirty="0"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latin typeface="Times New Roman" pitchFamily="18" charset="0"/>
              </a:rPr>
              <a:t>C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Are we clear on the concept? 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uses regular expressions, but the second argument is never seen by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; the UNIX shell converts it into a list of files before it initiates the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program – and the </a:t>
            </a:r>
            <a:r>
              <a:rPr lang="en-US" altLang="zh-TW" sz="2000" b="1" u="sng" dirty="0">
                <a:latin typeface="Times New Roman" pitchFamily="18" charset="0"/>
              </a:rPr>
              <a:t>UNIX shell</a:t>
            </a:r>
            <a:r>
              <a:rPr lang="en-US" altLang="zh-TW" sz="2000" dirty="0"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latin typeface="Times New Roman" pitchFamily="18" charset="0"/>
              </a:rPr>
              <a:t>not</a:t>
            </a:r>
            <a:r>
              <a:rPr lang="en-US" altLang="zh-TW" sz="2000" dirty="0"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latin typeface="Times New Roman" pitchFamily="18" charset="0"/>
              </a:rPr>
              <a:t>wildcards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rgbClr val="FF0000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50178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ctr" eaLnBrk="1" hangingPunct="1"/>
              <a:t>135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</a:rPr>
              <a:t>So the word </a:t>
            </a:r>
            <a:r>
              <a:rPr lang="en-US" altLang="zh-TW" sz="2000" b="1" dirty="0">
                <a:latin typeface="Times New Roman" pitchFamily="18" charset="0"/>
              </a:rPr>
              <a:t>STACK</a:t>
            </a:r>
            <a:r>
              <a:rPr lang="en-US" altLang="zh-TW" sz="2000" dirty="0"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latin typeface="Times New Roman" pitchFamily="18" charset="0"/>
              </a:rPr>
              <a:t>AB</a:t>
            </a:r>
            <a:r>
              <a:rPr lang="en-US" altLang="zh-TW" sz="2000" b="1" dirty="0"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latin typeface="Times New Roman" pitchFamily="18" charset="0"/>
              </a:rPr>
              <a:t>C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Are we clear on the concept? 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uses regular expressions, but the second argument is never seen by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; the UNIX shell converts it into a list of files before it initiates the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program – and the </a:t>
            </a:r>
            <a:r>
              <a:rPr lang="en-US" altLang="zh-TW" sz="2000" b="1" u="sng" dirty="0">
                <a:latin typeface="Times New Roman" pitchFamily="18" charset="0"/>
              </a:rPr>
              <a:t>UNIX shell</a:t>
            </a:r>
            <a:r>
              <a:rPr lang="en-US" altLang="zh-TW" sz="2000" dirty="0"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latin typeface="Times New Roman" pitchFamily="18" charset="0"/>
              </a:rPr>
              <a:t>not</a:t>
            </a:r>
            <a:r>
              <a:rPr lang="en-US" altLang="zh-TW" sz="2000" dirty="0"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latin typeface="Times New Roman" pitchFamily="18" charset="0"/>
              </a:rPr>
              <a:t>wildcards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rgbClr val="FF0000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66CC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rgbClr val="00FF00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34964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ctr" eaLnBrk="1" hangingPunct="1"/>
              <a:t>136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</a:rPr>
              <a:t>So the word </a:t>
            </a:r>
            <a:r>
              <a:rPr lang="en-US" altLang="zh-TW" sz="2000" b="1" dirty="0">
                <a:latin typeface="Times New Roman" pitchFamily="18" charset="0"/>
              </a:rPr>
              <a:t>STACK</a:t>
            </a:r>
            <a:r>
              <a:rPr lang="en-US" altLang="zh-TW" sz="2000" dirty="0"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latin typeface="Times New Roman" pitchFamily="18" charset="0"/>
              </a:rPr>
              <a:t>AB</a:t>
            </a:r>
            <a:r>
              <a:rPr lang="en-US" altLang="zh-TW" sz="2000" b="1" dirty="0"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latin typeface="Times New Roman" pitchFamily="18" charset="0"/>
              </a:rPr>
              <a:t>C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Are we clear on the concept? 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uses regular expressions, but the second argument is never seen by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; the UNIX shell converts it into a list of files before it initiates the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program – and the </a:t>
            </a:r>
            <a:r>
              <a:rPr lang="en-US" altLang="zh-TW" sz="2000" b="1" u="sng" dirty="0">
                <a:latin typeface="Times New Roman" pitchFamily="18" charset="0"/>
              </a:rPr>
              <a:t>UNIX shell</a:t>
            </a:r>
            <a:r>
              <a:rPr lang="en-US" altLang="zh-TW" sz="2000" dirty="0"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latin typeface="Times New Roman" pitchFamily="18" charset="0"/>
              </a:rPr>
              <a:t>not</a:t>
            </a:r>
            <a:r>
              <a:rPr lang="en-US" altLang="zh-TW" sz="2000" dirty="0"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latin typeface="Times New Roman" pitchFamily="18" charset="0"/>
              </a:rPr>
              <a:t>wildcards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latin typeface="Courier" pitchFamily="49" charset="0"/>
              </a:rPr>
              <a:t>'AB*C'</a:t>
            </a:r>
            <a:r>
              <a:rPr lang="en-US" altLang="zh-TW" sz="2400" dirty="0"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66CC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rgbClr val="00FF00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rgbClr val="FF0000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rgbClr val="FF0000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59136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endParaRPr lang="en-US" altLang="zh-TW" sz="24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533400" y="1752600"/>
            <a:ext cx="8001000" cy="2057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'</a:t>
            </a:r>
            <a:r>
              <a:rPr lang="en-US" sz="1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"happy"</a:t>
            </a:r>
            <a:r>
              <a:rPr lang="en-US" sz="1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' | grep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color "[a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8153400" y="1905000"/>
            <a:ext cx="0" cy="304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9846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endParaRPr lang="en-US" altLang="zh-TW" sz="24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533400" y="1752600"/>
            <a:ext cx="8001000" cy="2057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'</a:t>
            </a:r>
            <a:r>
              <a:rPr lang="en-US" sz="1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"happy"</a:t>
            </a:r>
            <a:r>
              <a:rPr lang="en-US" sz="1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' | grep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color "[a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/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"</a:t>
            </a:r>
            <a:r>
              <a:rPr lang="en-US" sz="3200" dirty="0">
                <a:solidFill>
                  <a:srgbClr val="FF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py"</a:t>
            </a:r>
          </a:p>
          <a:p>
            <a:pPr eaLnBrk="1" hangingPunct="1"/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dirty="0">
              <a:solidFill>
                <a:srgbClr val="FFFFFF">
                  <a:lumMod val="85000"/>
                </a:srgbClr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143000" y="2819400"/>
            <a:ext cx="0" cy="304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370119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76267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less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delVerbosePlusEchoOnInput</a:t>
              </a:r>
              <a:endPara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echo; 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set verbose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0" y="1143000"/>
              <a:ext cx="76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  <a:solidFill>
            <a:schemeClr val="tx1"/>
          </a:solidFill>
        </p:spPr>
        <p:txBody>
          <a:bodyPr rIns="0"/>
          <a:lstStyle/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set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unset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./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delEchoOnInput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(y/n/q)?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set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unset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fgrep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"&lt;" -C1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delVerboseOnInput</a:t>
            </a:r>
            <a:endParaRPr lang="en-US" sz="2600" spc="-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set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unset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./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delVerboseOnInput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(y/n/q)? set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unset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fgrep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"&lt;" -C1 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delVerbosePlusEchoOnInput</a:t>
            </a:r>
            <a:endParaRPr lang="en-US" sz="2600" spc="-5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set echo; </a:t>
            </a: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  set </a:t>
            </a:r>
            <a:r>
              <a:rPr lang="en-US" sz="260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unset </a:t>
            </a:r>
            <a:r>
              <a:rPr lang="en-US" sz="2600" spc="-50" dirty="0" err="1">
                <a:solidFill>
                  <a:srgbClr val="F6368E"/>
                </a:solidFill>
                <a:latin typeface="Consolas" panose="020B0609020204030204" pitchFamily="49" charset="0"/>
              </a:rPr>
              <a:t>verbose;</a:t>
            </a:r>
            <a:r>
              <a:rPr lang="en-US" sz="2600" spc="-50" dirty="0" err="1">
                <a:solidFill>
                  <a:srgbClr val="00B0F0"/>
                </a:solidFill>
                <a:latin typeface="Consolas" panose="020B0609020204030204" pitchFamily="49" charset="0"/>
              </a:rPr>
              <a:t>unset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./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delVerbosePlusEchoOnInput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FILE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The "echo" and "verbose" variables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8600" y="6477000"/>
            <a:ext cx="3609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3246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18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delVerbosePlusEchoOnInput</a:t>
              </a:r>
              <a:endPara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echo; 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unset </a:t>
              </a:r>
              <a:r>
                <a:rPr lang="en-US" sz="2600" b="0" kern="0" spc="-50" dirty="0" err="1">
                  <a:solidFill>
                    <a:srgbClr val="F6368E"/>
                  </a:solidFill>
                  <a:latin typeface="Consolas" panose="020B0609020204030204" pitchFamily="49" charset="0"/>
                </a:rPr>
                <a:t>verbose;</a:t>
              </a:r>
              <a:r>
                <a:rPr lang="en-US" sz="2600" b="0" kern="0" spc="-5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unset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echo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685800"/>
              <a:ext cx="152400" cy="304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less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delVerbosePlusEchoOnInput</a:t>
              </a:r>
              <a:endPara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echo; 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= $&lt;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0" y="1143000"/>
              <a:ext cx="76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44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1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1"/>
                            </p:stCondLst>
                            <p:childTnLst>
                              <p:par>
                                <p:cTn id="2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color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happy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ts val="3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2800" dirty="0">
              <a:solidFill>
                <a:srgbClr val="000000"/>
              </a:solidFill>
              <a:latin typeface="High Tower Text" panose="02040502050506030303" pitchFamily="18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934200" y="2209800"/>
            <a:ext cx="0" cy="2377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61834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color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solidFill>
                  <a:srgbClr val="FF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ts val="300"/>
              </a:spcBef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2926080"/>
            <a:ext cx="0" cy="2377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2438400" y="3048000"/>
            <a:ext cx="5181600" cy="1600200"/>
          </a:xfrm>
          <a:prstGeom prst="wedgeRoundRectCallout">
            <a:avLst>
              <a:gd name="adj1" fmla="val -70245"/>
              <a:gd name="adj2" fmla="val -6844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But wait! We said 2-3, not 5!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endParaRPr lang="en-US" sz="24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520950" y="3467100"/>
            <a:ext cx="5029200" cy="1143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Well actually, it is a match of 3 and another of 2. But since they’re next to each other, we see 5 red letters.</a:t>
            </a:r>
          </a:p>
          <a:p>
            <a:pPr eaLnBrk="1" hangingPunct="1"/>
            <a:endParaRPr lang="en-US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59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color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solidFill>
                  <a:srgbClr val="FF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248400" y="2916936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438400" y="3048000"/>
            <a:ext cx="5181600" cy="1600200"/>
          </a:xfrm>
          <a:prstGeom prst="wedgeRoundRectCallout">
            <a:avLst>
              <a:gd name="adj1" fmla="val -70245"/>
              <a:gd name="adj2" fmla="val -6844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But wait! We said 2-3, not 5!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endParaRPr lang="en-US" sz="24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520950" y="3467100"/>
            <a:ext cx="5029200" cy="1143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Well actually, it is a match of 3 and another of 2. But since they’re next to each other, we see 5 red letters.</a:t>
            </a:r>
          </a:p>
          <a:p>
            <a:pPr eaLnBrk="1" hangingPunct="1"/>
            <a:endParaRPr lang="en-US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7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color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solidFill>
                  <a:srgbClr val="FF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  <a:cs typeface="Arial" pitchFamily="34" charset="0"/>
            </a:endParaRPr>
          </a:p>
          <a:p>
            <a:pPr eaLnBrk="1" hangingPunct="1">
              <a:lnSpc>
                <a:spcPct val="85000"/>
              </a:lnSpc>
              <a:spcBef>
                <a:spcPts val="300"/>
              </a:spcBef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3995928"/>
            <a:ext cx="0" cy="2377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667000" y="3962400"/>
            <a:ext cx="3200400" cy="842825"/>
          </a:xfrm>
          <a:prstGeom prst="wedgeRoundRectCallout">
            <a:avLst>
              <a:gd name="adj1" fmla="val -100018"/>
              <a:gd name="adj2" fmla="val -8470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See. It is one match of 3 and another of 2.</a:t>
            </a:r>
          </a:p>
        </p:txBody>
      </p:sp>
    </p:spTree>
    <p:extLst>
      <p:ext uri="{BB962C8B-B14F-4D97-AF65-F5344CB8AC3E}">
        <p14:creationId xmlns:p14="http://schemas.microsoft.com/office/powerpoint/2010/main" val="195184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color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solidFill>
                  <a:srgbClr val="FF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  <a:cs typeface="Arial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096000" y="4011168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667000" y="3962400"/>
            <a:ext cx="3200400" cy="842825"/>
          </a:xfrm>
          <a:prstGeom prst="wedgeRoundRectCallout">
            <a:avLst>
              <a:gd name="adj1" fmla="val -100018"/>
              <a:gd name="adj2" fmla="val -8470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See. It is one match of 3 and another of 2.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352800" y="2791968"/>
            <a:ext cx="3048000" cy="1098857"/>
          </a:xfrm>
          <a:prstGeom prst="wedgeRoundRectCallout">
            <a:avLst>
              <a:gd name="adj1" fmla="val -82284"/>
              <a:gd name="adj2" fmla="val 630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Now this one has 4. That could be two matches of size 2.</a:t>
            </a:r>
          </a:p>
        </p:txBody>
      </p:sp>
    </p:spTree>
    <p:extLst>
      <p:ext uri="{BB962C8B-B14F-4D97-AF65-F5344CB8AC3E}">
        <p14:creationId xmlns:p14="http://schemas.microsoft.com/office/powerpoint/2010/main" val="371617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color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solidFill>
                  <a:srgbClr val="FF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  <a:cs typeface="Arial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eaLnBrk="1" hangingPunct="1">
              <a:lnSpc>
                <a:spcPct val="85000"/>
              </a:lnSpc>
              <a:spcBef>
                <a:spcPts val="300"/>
              </a:spcBef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4724400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352800" y="2791968"/>
            <a:ext cx="3048000" cy="1098857"/>
          </a:xfrm>
          <a:prstGeom prst="wedgeRoundRectCallout">
            <a:avLst>
              <a:gd name="adj1" fmla="val -82284"/>
              <a:gd name="adj2" fmla="val 630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Now this one has 4. That could be two matches of size 2.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05001" y="4302987"/>
            <a:ext cx="5410199" cy="842825"/>
          </a:xfrm>
          <a:prstGeom prst="wedgeRoundRectCallout">
            <a:avLst>
              <a:gd name="adj1" fmla="val -62917"/>
              <a:gd name="adj2" fmla="val -267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But it is instead one match of size 3. (which only leaves 1 character – thus, not enough for a second match.)</a:t>
            </a:r>
          </a:p>
        </p:txBody>
      </p:sp>
    </p:spTree>
    <p:extLst>
      <p:ext uri="{BB962C8B-B14F-4D97-AF65-F5344CB8AC3E}">
        <p14:creationId xmlns:p14="http://schemas.microsoft.com/office/powerpoint/2010/main" val="426846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color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solidFill>
                  <a:srgbClr val="FF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  <a:cs typeface="Arial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eaLnBrk="1" hangingPunct="1">
              <a:lnSpc>
                <a:spcPct val="85000"/>
              </a:lnSpc>
              <a:spcBef>
                <a:spcPts val="300"/>
              </a:spcBef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4724400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05001" y="4302987"/>
            <a:ext cx="5410199" cy="842825"/>
          </a:xfrm>
          <a:prstGeom prst="wedgeRoundRectCallout">
            <a:avLst>
              <a:gd name="adj1" fmla="val -62917"/>
              <a:gd name="adj2" fmla="val -267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But it is instead one match of size 3. (which only leaves 1 character – thus, </a:t>
            </a:r>
            <a:r>
              <a:rPr lang="en-US" sz="24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not enough for a second match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.)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352800" y="2791968"/>
            <a:ext cx="3048000" cy="1098857"/>
          </a:xfrm>
          <a:prstGeom prst="wedgeRoundRectCallout">
            <a:avLst>
              <a:gd name="adj1" fmla="val -82284"/>
              <a:gd name="adj2" fmla="val 630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Now this one has 4. That could be two matches of size 2.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334000" y="2016989"/>
            <a:ext cx="3200400" cy="2174012"/>
          </a:xfrm>
          <a:prstGeom prst="wedgeRoundRectCallout">
            <a:avLst>
              <a:gd name="adj1" fmla="val -98385"/>
              <a:gd name="adj2" fmla="val 7843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Thus, we learn that regular expressions are greedy – always taking the longest possible match, without considering how this will affect later matches.</a:t>
            </a:r>
          </a:p>
        </p:txBody>
      </p:sp>
    </p:spTree>
    <p:extLst>
      <p:ext uri="{BB962C8B-B14F-4D97-AF65-F5344CB8AC3E}">
        <p14:creationId xmlns:p14="http://schemas.microsoft.com/office/powerpoint/2010/main" val="178926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 animBg="1"/>
      <p:bldP spid="10" grpId="1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33400" y="2011680"/>
            <a:ext cx="8001000" cy="30937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happy | </a:t>
            </a:r>
            <a:r>
              <a:rPr lang="en-US" sz="3200" dirty="0" err="1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color "[a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  <a:cs typeface="Arial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1999"/>
            <a:ext cx="8839200" cy="2057401"/>
          </a:xfrm>
          <a:solidFill>
            <a:schemeClr val="bg1"/>
          </a:solidFill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\{,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	Matches the preceding regular expression only if the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,\}</a:t>
            </a:r>
            <a:r>
              <a:rPr lang="en-US" altLang="zh-TW" sz="2400" dirty="0">
                <a:solidFill>
                  <a:srgbClr val="FF0000"/>
                </a:solidFill>
              </a:rPr>
              <a:t> 	</a:t>
            </a:r>
            <a:r>
              <a:rPr lang="en-US" altLang="zh-TW" sz="2400" dirty="0"/>
              <a:t>number of repetitions is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x or  </a:t>
            </a:r>
            <a:r>
              <a:rPr lang="en-US" altLang="zh-TW" sz="2400" dirty="0">
                <a:sym typeface="Symbol" pitchFamily="18" charset="2"/>
              </a:rPr>
              <a:t> </a:t>
            </a:r>
            <a:r>
              <a:rPr lang="en-US" altLang="zh-TW" sz="2400" dirty="0"/>
              <a:t>x, respectively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4724400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40590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33400" y="2011680"/>
            <a:ext cx="8001000" cy="30937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happy | </a:t>
            </a:r>
            <a:r>
              <a:rPr lang="en-US" sz="3200" dirty="0" err="1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color "[a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  <a:cs typeface="Arial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2057400"/>
          </a:xfrm>
          <a:solidFill>
            <a:schemeClr val="bg1"/>
          </a:solidFill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\{,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	Matches the preceding regular expression only if the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,\} 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dirty="0"/>
              <a:t>number of repetitions is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x or  </a:t>
            </a:r>
            <a:r>
              <a:rPr lang="en-US" altLang="zh-TW" sz="2400" dirty="0">
                <a:sym typeface="Symbol" pitchFamily="18" charset="2"/>
              </a:rPr>
              <a:t> </a:t>
            </a:r>
            <a:r>
              <a:rPr lang="en-US" altLang="zh-TW" sz="2400" dirty="0"/>
              <a:t>x, respectively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7400" y="4724400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232399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33400" y="2011680"/>
            <a:ext cx="8001000" cy="41605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happy | </a:t>
            </a:r>
            <a:r>
              <a:rPr lang="en-US" sz="3200" dirty="0" err="1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color "[a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  <a:cs typeface="Arial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p</a:t>
            </a:r>
          </a:p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2057400"/>
          </a:xfrm>
          <a:solidFill>
            <a:schemeClr val="bg1"/>
          </a:solidFill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\{,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	Matches the preceding regular expression only if the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,\} 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dirty="0"/>
              <a:t>number of repetitions is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x or  </a:t>
            </a:r>
            <a:r>
              <a:rPr lang="en-US" altLang="zh-TW" sz="2400" dirty="0">
                <a:sym typeface="Symbol" pitchFamily="18" charset="2"/>
              </a:rPr>
              <a:t> </a:t>
            </a:r>
            <a:r>
              <a:rPr lang="en-US" altLang="zh-TW" sz="2400" dirty="0"/>
              <a:t>x, respectively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990600" y="5815584"/>
            <a:ext cx="0" cy="2377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373467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  <a:solidFill>
            <a:schemeClr val="tx1"/>
          </a:solidFill>
        </p:spPr>
        <p:txBody>
          <a:bodyPr rIns="0"/>
          <a:lstStyle/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./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delEchoOnInput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(y/n/q)?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set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unset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fgrep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"&lt;" -C1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delVerboseOnInput</a:t>
            </a:r>
            <a:endParaRPr lang="en-US" sz="2600" spc="-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set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unset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./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delVerboseOnInput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(y/n/q)? set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unset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fgrep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"&lt;" -C1 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delVerbosePlusEchoOnInput</a:t>
            </a:r>
            <a:endParaRPr lang="en-US" sz="2600" spc="-5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set echo; </a:t>
            </a: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  set </a:t>
            </a:r>
            <a:r>
              <a:rPr lang="en-US" sz="260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unset </a:t>
            </a:r>
            <a:r>
              <a:rPr lang="en-US" sz="2600" spc="-50" dirty="0" err="1">
                <a:solidFill>
                  <a:srgbClr val="F6368E"/>
                </a:solidFill>
                <a:latin typeface="Consolas" panose="020B0609020204030204" pitchFamily="49" charset="0"/>
              </a:rPr>
              <a:t>verbose;</a:t>
            </a:r>
            <a:r>
              <a:rPr lang="en-US" sz="2600" spc="-50" dirty="0" err="1">
                <a:solidFill>
                  <a:srgbClr val="00B0F0"/>
                </a:solidFill>
                <a:latin typeface="Consolas" panose="020B0609020204030204" pitchFamily="49" charset="0"/>
              </a:rPr>
              <a:t>unset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./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delVerbosePlusEchoOnInput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FILE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(y/n/q)?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set </a:t>
            </a:r>
            <a:r>
              <a:rPr lang="en-US" sz="2600" spc="-50" dirty="0" err="1">
                <a:solidFill>
                  <a:srgbClr val="F6368E"/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n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The "echo" and "verbose" variables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334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delVerbosePlusEchoOnInput</a:t>
              </a:r>
              <a:endPara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echo; 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unset </a:t>
              </a:r>
              <a:r>
                <a:rPr lang="en-US" sz="2600" b="0" kern="0" spc="-50" dirty="0" err="1">
                  <a:solidFill>
                    <a:srgbClr val="F6368E"/>
                  </a:solidFill>
                  <a:latin typeface="Consolas" panose="020B0609020204030204" pitchFamily="49" charset="0"/>
                </a:rPr>
                <a:t>verbose;</a:t>
              </a:r>
              <a:r>
                <a:rPr lang="en-US" sz="2600" b="0" kern="0" spc="-5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unset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./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delVerbosePlusEchoOnInput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(y/n/q)?</a:t>
              </a: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rgbClr val="F6368E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 = $&lt;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0" y="914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delVerbosePlusEchoOnInput</a:t>
              </a:r>
              <a:endPara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echo; 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unset </a:t>
              </a:r>
              <a:r>
                <a:rPr lang="en-US" sz="2600" b="0" kern="0" spc="-50" dirty="0" err="1">
                  <a:solidFill>
                    <a:srgbClr val="F6368E"/>
                  </a:solidFill>
                  <a:latin typeface="Consolas" panose="020B0609020204030204" pitchFamily="49" charset="0"/>
                </a:rPr>
                <a:t>verbose;</a:t>
              </a:r>
              <a:r>
                <a:rPr lang="en-US" sz="2600" b="0" kern="0" spc="-5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unset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./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delVerbosePlusEchoOnInput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(y/n/q)?</a:t>
              </a: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verbose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0" y="914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27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33400" y="2011680"/>
            <a:ext cx="8001000" cy="41605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happy | </a:t>
            </a:r>
            <a:r>
              <a:rPr lang="en-US" sz="3200" dirty="0" err="1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color "[a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  <a:cs typeface="Arial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p</a:t>
            </a:r>
          </a:p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1,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  <a:cs typeface="Arial" pitchFamily="34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2057400"/>
          </a:xfrm>
          <a:solidFill>
            <a:schemeClr val="bg1"/>
          </a:solidFill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\{,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	Matches the preceding regular expression only if the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,\} 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dirty="0"/>
              <a:t>number of repetitions is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x or  </a:t>
            </a:r>
            <a:r>
              <a:rPr lang="en-US" altLang="zh-TW" sz="2400" dirty="0">
                <a:sym typeface="Symbol" pitchFamily="18" charset="2"/>
              </a:rPr>
              <a:t> </a:t>
            </a:r>
            <a:r>
              <a:rPr lang="en-US" altLang="zh-TW" sz="2400" dirty="0"/>
              <a:t>x, respectively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7400" y="5839968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296509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33400" y="2011680"/>
            <a:ext cx="8001000" cy="48463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happy | </a:t>
            </a:r>
            <a:r>
              <a:rPr lang="en-US" sz="3200" dirty="0" err="1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color "[a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  <a:cs typeface="Arial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p</a:t>
            </a:r>
          </a:p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1,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  <a:cs typeface="Arial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e</a:t>
            </a:r>
            <a:endParaRPr lang="en-US" sz="2400" dirty="0">
              <a:solidFill>
                <a:srgbClr val="000000"/>
              </a:solidFill>
              <a:latin typeface="High Tower Text" panose="02040502050506030303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2057400"/>
          </a:xfrm>
          <a:solidFill>
            <a:schemeClr val="bg1"/>
          </a:solidFill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\{,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	Matches the preceding regular expression only if the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,\} 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dirty="0"/>
              <a:t>number of repetitions is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x or  </a:t>
            </a:r>
            <a:r>
              <a:rPr lang="en-US" altLang="zh-TW" sz="2400" dirty="0">
                <a:sym typeface="Symbol" pitchFamily="18" charset="2"/>
              </a:rPr>
              <a:t> </a:t>
            </a:r>
            <a:r>
              <a:rPr lang="en-US" altLang="zh-TW" sz="2400" dirty="0"/>
              <a:t>x, respectively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990600" y="6537960"/>
            <a:ext cx="0" cy="2377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250273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" |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*[a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3568" y="3214686"/>
            <a:ext cx="8305800" cy="1052514"/>
            <a:chOff x="685800" y="3214686"/>
            <a:chExt cx="8305800" cy="1052514"/>
          </a:xfrm>
        </p:grpSpPr>
        <p:sp>
          <p:nvSpPr>
            <p:cNvPr id="11" name="Rounded Rectangular Callout 10"/>
            <p:cNvSpPr/>
            <p:nvPr/>
          </p:nvSpPr>
          <p:spPr bwMode="auto">
            <a:xfrm>
              <a:off x="685800" y="3810000"/>
              <a:ext cx="8305800" cy="457200"/>
            </a:xfrm>
            <a:prstGeom prst="wedgeRoundRectCallout">
              <a:avLst>
                <a:gd name="adj1" fmla="val -41213"/>
                <a:gd name="adj2" fmla="val -136593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Arial" pitchFamily="34" charset="0"/>
                </a:rPr>
                <a:t>Only one match, because there is no space </a:t>
              </a:r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  <a:cs typeface="Arial" pitchFamily="34" charset="0"/>
                </a:rPr>
                <a:t>here</a:t>
              </a:r>
              <a:r>
                <a:rPr lang="en-US" b="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Arial" pitchFamily="34" charset="0"/>
                </a:rPr>
                <a:t>, but a space is required </a:t>
              </a:r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  <a:cs typeface="Arial" pitchFamily="34" charset="0"/>
                </a:rPr>
                <a:t>here</a:t>
              </a:r>
              <a:r>
                <a:rPr lang="en-US" b="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Arial" pitchFamily="34" charset="0"/>
                </a:rPr>
                <a:t>.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3638128" y="3214686"/>
              <a:ext cx="1772072" cy="67151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7166520" y="3214686"/>
              <a:ext cx="1291680" cy="67151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33400" y="3505200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2586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*[a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28464" y="3703490"/>
            <a:ext cx="6019800" cy="1309686"/>
            <a:chOff x="685800" y="3109914"/>
            <a:chExt cx="6019800" cy="1309686"/>
          </a:xfrm>
        </p:grpSpPr>
        <p:sp>
          <p:nvSpPr>
            <p:cNvPr id="10" name="Rounded Rectangular Callout 9"/>
            <p:cNvSpPr/>
            <p:nvPr/>
          </p:nvSpPr>
          <p:spPr bwMode="auto">
            <a:xfrm>
              <a:off x="685800" y="3962400"/>
              <a:ext cx="6019800" cy="457200"/>
            </a:xfrm>
            <a:prstGeom prst="wedgeRoundRectCallout">
              <a:avLst>
                <a:gd name="adj1" fmla="val -43025"/>
                <a:gd name="adj2" fmla="val -186642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Arial" pitchFamily="34" charset="0"/>
                </a:rPr>
                <a:t>If we add a space </a:t>
              </a:r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  <a:cs typeface="Arial" pitchFamily="34" charset="0"/>
                </a:rPr>
                <a:t>here</a:t>
              </a:r>
              <a:r>
                <a:rPr lang="en-US" b="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Arial" pitchFamily="34" charset="0"/>
                </a:rPr>
                <a:t>, then there are now two matches.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rot="5400000" flipH="1" flipV="1">
              <a:off x="2733672" y="3348042"/>
              <a:ext cx="928686" cy="45243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533400" y="4187952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4320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419872" y="4725144"/>
            <a:ext cx="5256584" cy="2132856"/>
          </a:xfrm>
          <a:prstGeom prst="wedgeRoundRectCallout">
            <a:avLst>
              <a:gd name="adj1" fmla="val -45519"/>
              <a:gd name="adj2" fmla="val -10014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But getting the matches that we wanted by changing the input is a cheat. What we actually want is to use a correct pattern.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33400" y="4187952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8142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419872" y="4725144"/>
            <a:ext cx="5256584" cy="2132856"/>
          </a:xfrm>
          <a:prstGeom prst="wedgeRoundRectCallout">
            <a:avLst>
              <a:gd name="adj1" fmla="val -45519"/>
              <a:gd name="adj2" fmla="val -10014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But getting the matches that we wanted by changing the input is a cheat. What we actually want is to use a correct pattern. </a:t>
            </a:r>
          </a:p>
          <a:p>
            <a:pPr eaLnBrk="1" hangingPunct="1"/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Maybe the solution is 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to remove the space at the end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of the pattern, because it is that space which is preventing “the others” from matching (since there is no space after “others”).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6516216" y="3717032"/>
            <a:ext cx="648072" cy="20162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33400" y="4187952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6711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144854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  <a:endParaRPr lang="en-US" sz="2200" b="0" kern="0" dirty="0">
              <a:solidFill>
                <a:srgbClr val="000000"/>
              </a:solidFill>
              <a:latin typeface="High Tower Text" panose="02040502050506030303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419872" y="4725144"/>
            <a:ext cx="5256584" cy="2132856"/>
          </a:xfrm>
          <a:prstGeom prst="wedgeRoundRectCallout">
            <a:avLst>
              <a:gd name="adj1" fmla="val -45791"/>
              <a:gd name="adj2" fmla="val -6731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But getting the matches that we wanted by changing the input is a cheat. What we actually want is to use a correct pattern. </a:t>
            </a:r>
          </a:p>
          <a:p>
            <a:pPr eaLnBrk="1" hangingPunct="1"/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Maybe the solution is 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to remove the space at the end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of the pattern, because it is that space which is preventing “the others” from matching (since there is no space after “others”).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6516216" y="4496544"/>
            <a:ext cx="432048" cy="12367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7239000" y="4187952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2376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*[a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62000" y="5466928"/>
            <a:ext cx="7914456" cy="914400"/>
          </a:xfrm>
          <a:prstGeom prst="wedgeRoundRectCallout">
            <a:avLst>
              <a:gd name="adj1" fmla="val -47783"/>
              <a:gd name="adj2" fmla="val -12515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0" i="1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3 matches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? That doesn’t make sense – until we realize that the starting position of the 2</a:t>
            </a:r>
            <a:r>
              <a:rPr lang="en-US" b="0" baseline="3000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nd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and 3</a:t>
            </a:r>
            <a:r>
              <a:rPr lang="en-US" b="0" baseline="3000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rd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matches is actually at the end of a word (because that’s where the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b="0" i="1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previous matches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 ended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).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39752" y="4342984"/>
            <a:ext cx="2376264" cy="1822320"/>
            <a:chOff x="2339752" y="4342984"/>
            <a:chExt cx="2376264" cy="1822320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2339752" y="4342984"/>
              <a:ext cx="2160240" cy="182232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771800" y="4365104"/>
              <a:ext cx="1944216" cy="1800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33400" y="5105400"/>
            <a:ext cx="0" cy="210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6260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*[a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62000" y="5466928"/>
            <a:ext cx="7914456" cy="914400"/>
          </a:xfrm>
          <a:prstGeom prst="wedgeRoundRectCallout">
            <a:avLst>
              <a:gd name="adj1" fmla="val -47783"/>
              <a:gd name="adj2" fmla="val -12515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0" i="1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3 matches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? That doesn’t make sense – until we realize that the starting position of the 2</a:t>
            </a:r>
            <a:r>
              <a:rPr lang="en-US" b="0" baseline="3000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nd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and 3</a:t>
            </a:r>
            <a:r>
              <a:rPr lang="en-US" b="0" baseline="3000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rd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matches is actually at the end of a word (because that’s where the previous matches ended). 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These spaces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matched to 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85150" y="4581128"/>
            <a:ext cx="5448022" cy="1656184"/>
            <a:chOff x="357158" y="4581128"/>
            <a:chExt cx="5006930" cy="1656184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H="1" flipV="1">
              <a:off x="357158" y="4985926"/>
              <a:ext cx="4574882" cy="125138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 flipV="1">
              <a:off x="357158" y="4771612"/>
              <a:ext cx="4718898" cy="138111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 flipH="1" flipV="1">
              <a:off x="1005230" y="4581128"/>
              <a:ext cx="4358858" cy="1571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3" name="Straight Arrow Connector 12"/>
          <p:cNvCxnSpPr/>
          <p:nvPr/>
        </p:nvCxnSpPr>
        <p:spPr bwMode="auto">
          <a:xfrm flipH="1" flipV="1">
            <a:off x="6048316" y="4342984"/>
            <a:ext cx="1980068" cy="18097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533400" y="5105400"/>
            <a:ext cx="0" cy="210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5000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*[a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600200" y="6172200"/>
            <a:ext cx="5638800" cy="609600"/>
          </a:xfrm>
          <a:prstGeom prst="wedgeRoundRectCallout">
            <a:avLst>
              <a:gd name="adj1" fmla="val -53391"/>
              <a:gd name="adj2" fmla="val -14641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To get two matches, we should have allowed 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spaces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.  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6732240" y="5229200"/>
            <a:ext cx="506760" cy="11043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33400" y="5788152"/>
            <a:ext cx="0" cy="210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655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  <a:solidFill>
            <a:schemeClr val="tx1"/>
          </a:solidFill>
        </p:spPr>
        <p:txBody>
          <a:bodyPr rIns="0"/>
          <a:lstStyle/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set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unset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./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delVerboseOnInput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(y/n/q)? set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unset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fgrep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"&lt;" -C1 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delVerbosePlusEchoOnInput</a:t>
            </a:r>
            <a:endParaRPr lang="en-US" sz="2600" spc="-5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set echo; </a:t>
            </a: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  set </a:t>
            </a:r>
            <a:r>
              <a:rPr lang="en-US" sz="260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unset </a:t>
            </a:r>
            <a:r>
              <a:rPr lang="en-US" sz="2600" spc="-50" dirty="0" err="1">
                <a:solidFill>
                  <a:srgbClr val="F6368E"/>
                </a:solidFill>
                <a:latin typeface="Consolas" panose="020B0609020204030204" pitchFamily="49" charset="0"/>
              </a:rPr>
              <a:t>verbose;</a:t>
            </a:r>
            <a:r>
              <a:rPr lang="en-US" sz="2600" spc="-50" dirty="0" err="1">
                <a:solidFill>
                  <a:srgbClr val="00B0F0"/>
                </a:solidFill>
                <a:latin typeface="Consolas" panose="020B0609020204030204" pitchFamily="49" charset="0"/>
              </a:rPr>
              <a:t>unset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./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delVerbosePlusEchoOnInput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FILE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(y/n/q)?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set </a:t>
            </a:r>
            <a:r>
              <a:rPr lang="en-US" sz="2600" spc="-50" dirty="0" err="1">
                <a:solidFill>
                  <a:srgbClr val="F6368E"/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set </a:t>
            </a:r>
            <a:r>
              <a:rPr lang="en-US" sz="2600" spc="-50" dirty="0" err="1">
                <a:solidFill>
                  <a:srgbClr val="00B0F0"/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=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unset verbose ; unset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unset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unset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The "echo" and "verbose" variables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delVerbosePlusEchoOnInput</a:t>
              </a:r>
              <a:endPara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echo; 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unset </a:t>
              </a:r>
              <a:r>
                <a:rPr lang="en-US" sz="2600" b="0" kern="0" spc="-50" dirty="0" err="1">
                  <a:solidFill>
                    <a:srgbClr val="F6368E"/>
                  </a:solidFill>
                  <a:latin typeface="Consolas" panose="020B0609020204030204" pitchFamily="49" charset="0"/>
                </a:rPr>
                <a:t>verbose;</a:t>
              </a:r>
              <a:r>
                <a:rPr lang="en-US" sz="2600" b="0" kern="0" spc="-5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unset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./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delVerbosePlusEchoOnInput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(y/n/q)?</a:t>
              </a: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rgbClr val="F6368E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=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unset verbose ; 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unset echo</a:t>
              </a:r>
              <a:endParaRPr lang="en-US" sz="2600" b="0" kern="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endParaRPr lang="en-US" sz="2600" b="0" kern="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0" y="914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delVerbosePlusEchoOnInput</a:t>
              </a:r>
              <a:endPara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echo; 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unset </a:t>
              </a:r>
              <a:r>
                <a:rPr lang="en-US" sz="2600" b="0" kern="0" spc="-50" dirty="0" err="1">
                  <a:solidFill>
                    <a:srgbClr val="F6368E"/>
                  </a:solidFill>
                  <a:latin typeface="Consolas" panose="020B0609020204030204" pitchFamily="49" charset="0"/>
                </a:rPr>
                <a:t>verbose;</a:t>
              </a:r>
              <a:r>
                <a:rPr lang="en-US" sz="2600" b="0" kern="0" spc="-5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unset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./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delVerbosePlusEchoOnInput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(y/n/q)?</a:t>
              </a: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rgbClr val="F6368E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=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unset verbose ; 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unset verbose</a:t>
              </a:r>
              <a:endParaRPr lang="en-US" sz="2600" b="0" kern="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endParaRPr lang="en-US" sz="2600" b="0" kern="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0" y="914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delVerbosePlusEchoOnInput</a:t>
              </a:r>
              <a:endPara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echo; 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unset </a:t>
              </a:r>
              <a:r>
                <a:rPr lang="en-US" sz="2600" b="0" kern="0" spc="-50" dirty="0" err="1">
                  <a:solidFill>
                    <a:srgbClr val="F6368E"/>
                  </a:solidFill>
                  <a:latin typeface="Consolas" panose="020B0609020204030204" pitchFamily="49" charset="0"/>
                </a:rPr>
                <a:t>verbose;</a:t>
              </a:r>
              <a:r>
                <a:rPr lang="en-US" sz="2600" b="0" kern="0" spc="-5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unset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./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delVerbosePlusEchoOnInput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(y/n/q)?</a:t>
              </a: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rgbClr val="F6368E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=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unset verbose ; unset echo</a:t>
              </a:r>
              <a:endParaRPr lang="en-US" sz="2600" b="0" kern="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endParaRPr lang="en-US" sz="2600" b="0" kern="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0" y="914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22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delVerbosePlusEchoOnInput</a:t>
              </a:r>
              <a:endPara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echo; 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unset </a:t>
              </a:r>
              <a:r>
                <a:rPr lang="en-US" sz="2600" b="0" kern="0" spc="-50" dirty="0" err="1">
                  <a:solidFill>
                    <a:srgbClr val="F6368E"/>
                  </a:solidFill>
                  <a:latin typeface="Consolas" panose="020B0609020204030204" pitchFamily="49" charset="0"/>
                </a:rPr>
                <a:t>verbose;</a:t>
              </a:r>
              <a:r>
                <a:rPr lang="en-US" sz="2600" b="0" kern="0" spc="-5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unset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./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delVerbosePlusEchoOnInput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(y/n/q)?</a:t>
              </a: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rgbClr val="F6368E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=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endParaRPr lang="en-US" sz="2600" b="0" kern="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0" y="914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6096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75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*[a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600200" y="6172200"/>
            <a:ext cx="5638800" cy="609600"/>
          </a:xfrm>
          <a:prstGeom prst="wedgeRoundRectCallout">
            <a:avLst>
              <a:gd name="adj1" fmla="val -53391"/>
              <a:gd name="adj2" fmla="val -14641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To get two matches, we should have allowed spaces. (But 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not required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them.)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3429000" y="5229200"/>
            <a:ext cx="3951312" cy="13820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3262086" y="5373216"/>
            <a:ext cx="373810" cy="11763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533400" y="5788152"/>
            <a:ext cx="0" cy="210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3788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*[a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6021288"/>
            <a:ext cx="5638800" cy="760512"/>
            <a:chOff x="751384" y="6021288"/>
            <a:chExt cx="5638800" cy="760512"/>
          </a:xfrm>
        </p:grpSpPr>
        <p:sp>
          <p:nvSpPr>
            <p:cNvPr id="14" name="Rounded Rectangular Callout 13"/>
            <p:cNvSpPr/>
            <p:nvPr/>
          </p:nvSpPr>
          <p:spPr bwMode="auto">
            <a:xfrm>
              <a:off x="751384" y="6477000"/>
              <a:ext cx="5638800" cy="304800"/>
            </a:xfrm>
            <a:prstGeom prst="wedgeRoundRectCallout">
              <a:avLst>
                <a:gd name="adj1" fmla="val 38272"/>
                <a:gd name="adj2" fmla="val -187316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Arial" pitchFamily="34" charset="0"/>
                </a:rPr>
                <a:t>\&gt; really does have to match to the </a:t>
              </a:r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  <a:cs typeface="Arial" pitchFamily="34" charset="0"/>
                </a:rPr>
                <a:t>end</a:t>
              </a:r>
              <a:r>
                <a:rPr lang="en-US" b="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Arial" pitchFamily="34" charset="0"/>
                </a:rPr>
                <a:t> of a word. 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H="1" flipV="1">
              <a:off x="1759496" y="6021288"/>
              <a:ext cx="2736304" cy="60811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533400" y="6016752"/>
            <a:ext cx="0" cy="210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338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*[a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e"\!e\"e\'e | grep </a:t>
            </a:r>
            <a:r>
              <a:rPr lang="en-US" sz="2000" b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color "e\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+e_</a:t>
            </a:r>
            <a:r>
              <a:rPr lang="en-US" sz="2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:e</a:t>
            </a:r>
            <a:r>
              <a:rPr lang="en-US" sz="2000" b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.</a:t>
            </a:r>
            <a:r>
              <a:rPr lang="en-US" sz="2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!</a:t>
            </a:r>
            <a:r>
              <a:rPr lang="en-US" sz="2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  <a:r>
              <a:rPr lang="en-US" sz="2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'</a:t>
            </a:r>
            <a:r>
              <a:rPr lang="en-US" sz="2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FFFFFF">
                  <a:lumMod val="8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200400" y="6477000"/>
            <a:ext cx="5943600" cy="381000"/>
          </a:xfrm>
          <a:prstGeom prst="wedgeRoundRectCallout">
            <a:avLst>
              <a:gd name="adj1" fmla="val -75993"/>
              <a:gd name="adj2" fmla="val -5171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Punctuation and \n are OK, but 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_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and 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numbers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are not.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533400" y="6455664"/>
            <a:ext cx="0" cy="210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110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\&lt;</a:t>
            </a:r>
            <a:r>
              <a:rPr lang="en-US" altLang="zh-TW" sz="2400" dirty="0"/>
              <a:t>	The expression that follows must begin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505200"/>
            <a:ext cx="8839200" cy="3352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&lt;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others"|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color  "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others"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color  "^the"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others"|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color  "the"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  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color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  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599040" y="3617169"/>
            <a:ext cx="1371600" cy="3124199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33400" y="3995928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9544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\&lt;</a:t>
            </a:r>
            <a:r>
              <a:rPr lang="en-US" altLang="zh-TW" sz="2400" dirty="0"/>
              <a:t>	The expression that follows must begin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505200"/>
            <a:ext cx="8839200" cy="3352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&lt;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"^the"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o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color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  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 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004048" y="5674569"/>
            <a:ext cx="2514600" cy="914400"/>
          </a:xfrm>
          <a:prstGeom prst="wedgeRoundRectCallout">
            <a:avLst>
              <a:gd name="adj1" fmla="val 165"/>
              <a:gd name="adj2" fmla="val -11320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561947" y="5674569"/>
            <a:ext cx="2402541" cy="914400"/>
          </a:xfrm>
          <a:prstGeom prst="wedgeRoundRectCallout">
            <a:avLst>
              <a:gd name="adj1" fmla="val -56885"/>
              <a:gd name="adj2" fmla="val -21632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599040" y="3617169"/>
            <a:ext cx="1371600" cy="3124199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932040" y="5674569"/>
            <a:ext cx="2971800" cy="914400"/>
          </a:xfrm>
          <a:prstGeom prst="wedgeRoundRectCallout">
            <a:avLst>
              <a:gd name="adj1" fmla="val 409"/>
              <a:gd name="adj2" fmla="val -1563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None of these alternatives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533400" y="5394960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8411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\&lt;</a:t>
            </a:r>
            <a:r>
              <a:rPr lang="en-US" altLang="zh-TW" sz="2400" dirty="0"/>
              <a:t>	The expression that follows must begin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505200"/>
            <a:ext cx="8839200" cy="3352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&lt;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"^the"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o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color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  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 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004048" y="5674569"/>
            <a:ext cx="2514600" cy="914400"/>
          </a:xfrm>
          <a:prstGeom prst="wedgeRoundRectCallout">
            <a:avLst>
              <a:gd name="adj1" fmla="val 165"/>
              <a:gd name="adj2" fmla="val -11320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561947" y="5674569"/>
            <a:ext cx="2402541" cy="914400"/>
          </a:xfrm>
          <a:prstGeom prst="wedgeRoundRectCallout">
            <a:avLst>
              <a:gd name="adj1" fmla="val -56885"/>
              <a:gd name="adj2" fmla="val -21632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599040" y="3617169"/>
            <a:ext cx="1371600" cy="3124199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932040" y="5674569"/>
            <a:ext cx="2971800" cy="914400"/>
          </a:xfrm>
          <a:prstGeom prst="wedgeRoundRectCallout">
            <a:avLst>
              <a:gd name="adj1" fmla="val 409"/>
              <a:gd name="adj2" fmla="val -1563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None of these alternatives can find precisely those same 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two matches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.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624114" y="4023320"/>
            <a:ext cx="5124785" cy="2286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1763688" y="4023320"/>
            <a:ext cx="4176464" cy="2286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33400" y="5394960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5825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\&lt;</a:t>
            </a:r>
            <a:r>
              <a:rPr lang="en-US" altLang="zh-TW" sz="2400" dirty="0"/>
              <a:t>	The expression that follows must begin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505200"/>
            <a:ext cx="8839200" cy="3352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&lt;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"^the"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o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  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436096" y="5898976"/>
            <a:ext cx="2971800" cy="914400"/>
          </a:xfrm>
          <a:prstGeom prst="wedgeRoundRectCallout">
            <a:avLst>
              <a:gd name="adj1" fmla="val -142883"/>
              <a:gd name="adj2" fmla="val -6190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This is as close as you could get without using the “\&lt;” symbol.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33400" y="5852160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2325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\&lt;</a:t>
            </a:r>
            <a:r>
              <a:rPr lang="en-US" altLang="zh-TW" sz="2400" dirty="0"/>
              <a:t>	The expression that follows must begin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505200"/>
            <a:ext cx="8839200" cy="3352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&lt;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"^the"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o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 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33400" y="6547104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ounded Rectangular Callout 7"/>
          <p:cNvSpPr/>
          <p:nvPr/>
        </p:nvSpPr>
        <p:spPr bwMode="auto">
          <a:xfrm>
            <a:off x="1371600" y="6203776"/>
            <a:ext cx="3810000" cy="609600"/>
          </a:xfrm>
          <a:prstGeom prst="wedgeRoundRectCallout">
            <a:avLst>
              <a:gd name="adj1" fmla="val -80429"/>
              <a:gd name="adj2" fmla="val 150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But even it is not a perfect match, as can be seen by this space here.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76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\{…\}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 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“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" y="4828931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ular Callout 6"/>
          <p:cNvSpPr/>
          <p:nvPr/>
        </p:nvSpPr>
        <p:spPr bwMode="auto">
          <a:xfrm>
            <a:off x="6553200" y="5104800"/>
            <a:ext cx="1143000" cy="838800"/>
          </a:xfrm>
          <a:prstGeom prst="wedgeRoundRectCallout">
            <a:avLst>
              <a:gd name="adj1" fmla="val -14724"/>
              <a:gd name="adj2" fmla="val -1372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consonant</a:t>
            </a:r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子音</a:t>
            </a:r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)</a:t>
            </a:r>
          </a:p>
          <a:p>
            <a:pPr algn="ctr" eaLnBrk="1" hangingPunct="1"/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輔音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)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229600" y="5104800"/>
            <a:ext cx="685800" cy="838800"/>
          </a:xfrm>
          <a:prstGeom prst="wedgeRoundRectCallout">
            <a:avLst>
              <a:gd name="adj1" fmla="val -31275"/>
              <a:gd name="adj2" fmla="val -1372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vowel</a:t>
            </a:r>
            <a:b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母音</a:t>
            </a:r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)</a:t>
            </a:r>
            <a:b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元音</a:t>
            </a:r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)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733800" y="5104801"/>
            <a:ext cx="1143000" cy="838200"/>
          </a:xfrm>
          <a:prstGeom prst="wedgeRoundRectCallout">
            <a:avLst>
              <a:gd name="adj1" fmla="val -10586"/>
              <a:gd name="adj2" fmla="val -13495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consonant</a:t>
            </a:r>
            <a:b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子音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)</a:t>
            </a:r>
          </a:p>
          <a:p>
            <a:pPr algn="ctr" eaLnBrk="1" hangingPunct="1"/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輔音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)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410200" y="5104800"/>
            <a:ext cx="685800" cy="838800"/>
          </a:xfrm>
          <a:prstGeom prst="wedgeRoundRectCallout">
            <a:avLst>
              <a:gd name="adj1" fmla="val -26678"/>
              <a:gd name="adj2" fmla="val -13266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vowel</a:t>
            </a:r>
          </a:p>
          <a:p>
            <a:pPr algn="ctr" eaLnBrk="1" hangingPunct="1"/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母音</a:t>
            </a:r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)</a:t>
            </a:r>
          </a:p>
          <a:p>
            <a:pPr algn="ctr" eaLnBrk="1" hangingPunct="1"/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元音</a:t>
            </a:r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)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38200" y="5640161"/>
            <a:ext cx="4191000" cy="989239"/>
          </a:xfrm>
          <a:prstGeom prst="wedgeRoundRectCallout">
            <a:avLst>
              <a:gd name="adj1" fmla="val -51625"/>
              <a:gd name="adj2" fmla="val -1433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“</a:t>
            </a:r>
            <a:r>
              <a:rPr lang="en-US" b="0" dirty="0" err="1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gula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 is also matching to the pattern. But, since “</a:t>
            </a:r>
            <a:r>
              <a:rPr lang="en-US" b="0" dirty="0" err="1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regu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 already took the “g” &amp; “u”, we can’t find “</a:t>
            </a:r>
            <a:r>
              <a:rPr lang="en-US" b="0" dirty="0" err="1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gula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”.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486400" y="5640161"/>
            <a:ext cx="3276600" cy="989239"/>
          </a:xfrm>
          <a:prstGeom prst="wedgeRoundRectCallout">
            <a:avLst>
              <a:gd name="adj1" fmla="val -20261"/>
              <a:gd name="adj2" fmla="val -15184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This was a very long regular expression. Can we use grouping to make it shorter? 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97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</a:t>
            </a:r>
            <a:r>
              <a:rPr lang="en-US" altLang="zh-TW" sz="2400" b="1" dirty="0">
                <a:solidFill>
                  <a:srgbClr val="0C9B4D"/>
                </a:solidFill>
              </a:rPr>
              <a:t>\{</a:t>
            </a:r>
            <a:r>
              <a:rPr lang="en-US" altLang="zh-TW" sz="2400" dirty="0"/>
              <a:t>…</a:t>
            </a:r>
            <a:r>
              <a:rPr lang="en-US" altLang="zh-TW" sz="2400" b="1" dirty="0">
                <a:solidFill>
                  <a:srgbClr val="0C9B4D"/>
                </a:solidFill>
              </a:rPr>
              <a:t>\}</a:t>
            </a:r>
            <a:r>
              <a:rPr lang="en-US" altLang="zh-TW" sz="2400" dirty="0"/>
              <a:t>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 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"\([b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]\)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\{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\}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385790" y="4848283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ular Callout 6"/>
          <p:cNvSpPr/>
          <p:nvPr/>
        </p:nvSpPr>
        <p:spPr bwMode="auto">
          <a:xfrm>
            <a:off x="5486400" y="5640161"/>
            <a:ext cx="3276600" cy="989239"/>
          </a:xfrm>
          <a:prstGeom prst="wedgeRoundRectCallout">
            <a:avLst>
              <a:gd name="adj1" fmla="val -19402"/>
              <a:gd name="adj2" fmla="val -10634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This was a very long regular expression. Can we use </a:t>
            </a:r>
            <a:r>
              <a:rPr lang="en-US" dirty="0">
                <a:solidFill>
                  <a:srgbClr val="0C9B4D"/>
                </a:solidFill>
                <a:latin typeface="Arial" charset="0"/>
                <a:ea typeface="新細明體" charset="-120"/>
                <a:cs typeface="Arial" pitchFamily="34" charset="0"/>
              </a:rPr>
              <a:t>grouping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to make it shorter? 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0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tb</a:t>
            </a:r>
            <a:endParaRPr lang="en-US" altLang="zh-TW" sz="26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a\Tb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mb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mb</a:t>
            </a:r>
            <a:endParaRPr lang="en-US" altLang="zh-TW" sz="26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\</a:t>
            </a:r>
            <a:endParaRPr lang="en-US" altLang="zh-TW" sz="26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From this, we see that there are special sequences, such as: \t (tab), \n (newline), \\ (plain \).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</a:t>
            </a:r>
            <a:r>
              <a:rPr lang="en-US" altLang="zh-TW" sz="2400" b="1" dirty="0">
                <a:solidFill>
                  <a:srgbClr val="0C9B4D"/>
                </a:solidFill>
              </a:rPr>
              <a:t>\{</a:t>
            </a:r>
            <a:r>
              <a:rPr lang="en-US" altLang="zh-TW" sz="2400" dirty="0"/>
              <a:t>…</a:t>
            </a:r>
            <a:r>
              <a:rPr lang="en-US" altLang="zh-TW" sz="2400" b="1" dirty="0">
                <a:solidFill>
                  <a:srgbClr val="0C9B4D"/>
                </a:solidFill>
              </a:rPr>
              <a:t>\}</a:t>
            </a:r>
            <a:r>
              <a:rPr lang="en-US" altLang="zh-TW" sz="2400" dirty="0"/>
              <a:t>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 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"\([b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]\)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\{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\}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" y="5419344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ular Callout 6"/>
          <p:cNvSpPr/>
          <p:nvPr/>
        </p:nvSpPr>
        <p:spPr bwMode="auto">
          <a:xfrm>
            <a:off x="5486400" y="5640161"/>
            <a:ext cx="3276600" cy="989239"/>
          </a:xfrm>
          <a:prstGeom prst="wedgeRoundRectCallout">
            <a:avLst>
              <a:gd name="adj1" fmla="val -19402"/>
              <a:gd name="adj2" fmla="val -10634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This was a very long regular expression. Can we use </a:t>
            </a:r>
            <a:r>
              <a:rPr lang="en-US" dirty="0">
                <a:solidFill>
                  <a:srgbClr val="0C9B4D"/>
                </a:solidFill>
                <a:latin typeface="Arial" charset="0"/>
                <a:ea typeface="新細明體" charset="-120"/>
                <a:cs typeface="Arial" pitchFamily="34" charset="0"/>
              </a:rPr>
              <a:t>grouping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to make it shorter? 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62000" y="5754461"/>
            <a:ext cx="1600200" cy="341539"/>
          </a:xfrm>
          <a:prstGeom prst="wedgeRoundRectCallout">
            <a:avLst>
              <a:gd name="adj1" fmla="val -54734"/>
              <a:gd name="adj2" fmla="val -16389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Yes, we can.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8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</a:t>
            </a:r>
            <a:r>
              <a:rPr lang="en-US" altLang="zh-TW" sz="2400" b="1" dirty="0">
                <a:solidFill>
                  <a:srgbClr val="00B0F0"/>
                </a:solidFill>
              </a:rPr>
              <a:t>*</a:t>
            </a:r>
            <a:r>
              <a:rPr lang="en-US" altLang="zh-TW" sz="2400" dirty="0"/>
              <a:t>” and </a:t>
            </a:r>
            <a:r>
              <a:rPr lang="en-US" altLang="zh-TW" sz="2400" b="1" dirty="0">
                <a:solidFill>
                  <a:srgbClr val="0C9B4D"/>
                </a:solidFill>
              </a:rPr>
              <a:t>\{</a:t>
            </a:r>
            <a:r>
              <a:rPr lang="en-US" altLang="zh-TW" sz="2400" dirty="0"/>
              <a:t>…</a:t>
            </a:r>
            <a:r>
              <a:rPr lang="en-US" altLang="zh-TW" sz="2400" b="1" dirty="0">
                <a:solidFill>
                  <a:srgbClr val="0C9B4D"/>
                </a:solidFill>
              </a:rPr>
              <a:t>\}</a:t>
            </a:r>
            <a:r>
              <a:rPr lang="en-US" altLang="zh-TW" sz="2400" dirty="0"/>
              <a:t>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 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"\([b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]\)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\{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\}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D9D9D9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D9D9D9"/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rgbClr val="D9D9D9"/>
                </a:solidFill>
                <a:latin typeface="High Tower Text" pitchFamily="18" charset="0"/>
              </a:rPr>
              <a:t> 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D9D9D9"/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8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color</a:t>
            </a:r>
            <a:r>
              <a:rPr lang="en-US" sz="1100" b="0" kern="0" dirty="0">
                <a:solidFill>
                  <a:srgbClr val="D9D9D9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"\([b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]\)</a:t>
            </a:r>
            <a:r>
              <a:rPr lang="en-US" sz="2200" kern="0" dirty="0">
                <a:solidFill>
                  <a:srgbClr val="00B0F0"/>
                </a:solidFill>
                <a:latin typeface="High Tower Text" pitchFamily="18" charset="0"/>
              </a:rPr>
              <a:t>*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ir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regula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rs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  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echo</a:t>
            </a:r>
            <a:r>
              <a:rPr lang="en-US" sz="16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 </a:t>
            </a:r>
            <a:r>
              <a:rPr lang="en-US" sz="8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 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irregulars|grep</a:t>
            </a:r>
            <a:r>
              <a:rPr lang="en-US" sz="11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  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8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color</a:t>
            </a:r>
            <a:r>
              <a:rPr lang="en-US" sz="11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  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"\([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aeiou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][b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df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hj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np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tv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z]\)</a:t>
            </a:r>
            <a:r>
              <a:rPr lang="en-US" sz="2200" kern="0" dirty="0">
                <a:solidFill>
                  <a:srgbClr val="00B0F0"/>
                </a:solidFill>
                <a:latin typeface="High Tower Text" pitchFamily="18" charset="0"/>
                <a:cs typeface="Arial" pitchFamily="34" charset="0"/>
              </a:rPr>
              <a:t>*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ir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r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egular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200" b="0" kern="0" dirty="0">
              <a:solidFill>
                <a:srgbClr val="D9D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" y="6638544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9613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FF0000"/>
                </a:solidFill>
              </a:rPr>
              <a:t>Another reason for groups is to allow </a:t>
            </a:r>
            <a:r>
              <a:rPr lang="en-US" altLang="zh-TW" sz="2400" i="1" dirty="0" err="1">
                <a:solidFill>
                  <a:srgbClr val="0C9B4D"/>
                </a:solidFill>
              </a:rPr>
              <a:t>backreferences</a:t>
            </a:r>
            <a:r>
              <a:rPr lang="en-US" altLang="zh-TW" sz="2400" dirty="0"/>
              <a:t>.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86882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Define a group for a sub-portion of the regular expression.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Another reason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Backreferencing</a:t>
            </a:r>
            <a:r>
              <a:rPr lang="en-US" altLang="zh-TW" sz="2400" dirty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\1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\2</a:t>
            </a:r>
            <a:r>
              <a:rPr lang="en-US" altLang="zh-TW" sz="2400" dirty="0">
                <a:solidFill>
                  <a:srgbClr val="FF0000"/>
                </a:solidFill>
              </a:rPr>
              <a:t>...</a:t>
            </a:r>
            <a:r>
              <a:rPr lang="en-US" altLang="zh-TW" sz="2400" dirty="0"/>
              <a:t>  </a:t>
            </a:r>
            <a:r>
              <a:rPr lang="en-US" altLang="zh-TW" sz="2400" dirty="0">
                <a:solidFill>
                  <a:schemeClr val="bg1"/>
                </a:solidFill>
              </a:rPr>
              <a:t>to let you identify a rematch to the earlier pattern.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96778636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Define a group for a sub-portion of the regular expression.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Another reason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Backreferencing</a:t>
            </a:r>
            <a:r>
              <a:rPr lang="en-US" altLang="zh-TW" sz="2400" dirty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\1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\2</a:t>
            </a:r>
            <a:r>
              <a:rPr lang="en-US" altLang="zh-TW" sz="2400" dirty="0">
                <a:solidFill>
                  <a:srgbClr val="FF0000"/>
                </a:solidFill>
              </a:rPr>
              <a:t>...</a:t>
            </a:r>
            <a:r>
              <a:rPr lang="en-US" altLang="zh-TW" sz="2400" dirty="0"/>
              <a:t>  to let you identify a rematch to the earlier pattern.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</a:rPr>
              <a:t>More</a:t>
            </a:r>
            <a:r>
              <a:rPr lang="en-US" altLang="zh-TW" dirty="0">
                <a:solidFill>
                  <a:schemeClr val="accent2"/>
                </a:solidFill>
              </a:rPr>
              <a:t>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223736627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Another reason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Backreferencing</a:t>
            </a:r>
            <a:r>
              <a:rPr lang="en-US" altLang="zh-TW" sz="2400" dirty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\1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\2</a:t>
            </a:r>
            <a:r>
              <a:rPr lang="en-US" altLang="zh-TW" sz="2400" dirty="0">
                <a:solidFill>
                  <a:srgbClr val="FF0000"/>
                </a:solidFill>
              </a:rPr>
              <a:t>...</a:t>
            </a:r>
            <a:r>
              <a:rPr lang="en-US" altLang="zh-TW" sz="2400" dirty="0"/>
              <a:t>  to let you identify a rematch to the earlier pattern.</a:t>
            </a:r>
          </a:p>
          <a:p>
            <a:pPr marL="973138" lvl="1" indent="0">
              <a:lnSpc>
                <a:spcPct val="80000"/>
              </a:lnSpc>
              <a:buNone/>
            </a:pPr>
            <a:r>
              <a:rPr lang="en-US" altLang="zh-TW" sz="2400" dirty="0" err="1"/>
              <a:t>Eg</a:t>
            </a:r>
            <a:r>
              <a:rPr lang="en-US" altLang="zh-TW" sz="2400" dirty="0"/>
              <a:t>, suppose that you wanted to find any double-repeated letters, such as in “b</a:t>
            </a:r>
            <a:r>
              <a:rPr lang="en-US" altLang="zh-TW" sz="2400" b="1" dirty="0">
                <a:solidFill>
                  <a:srgbClr val="00FF00"/>
                </a:solidFill>
              </a:rPr>
              <a:t>a</a:t>
            </a:r>
            <a:r>
              <a:rPr lang="en-US" altLang="zh-TW" sz="2400" b="1" dirty="0">
                <a:solidFill>
                  <a:srgbClr val="0066CC"/>
                </a:solidFill>
              </a:rPr>
              <a:t>n</a:t>
            </a:r>
            <a:r>
              <a:rPr lang="en-US" altLang="zh-TW" sz="2400" b="1" dirty="0">
                <a:solidFill>
                  <a:srgbClr val="00FF00"/>
                </a:solidFill>
              </a:rPr>
              <a:t>a</a:t>
            </a:r>
            <a:r>
              <a:rPr lang="en-US" altLang="zh-TW" sz="2400" b="1" dirty="0">
                <a:solidFill>
                  <a:srgbClr val="0066CC"/>
                </a:solidFill>
              </a:rPr>
              <a:t>n</a:t>
            </a:r>
            <a:r>
              <a:rPr lang="en-US" altLang="zh-TW" sz="2400" dirty="0"/>
              <a:t>a” and “</a:t>
            </a:r>
            <a:r>
              <a:rPr lang="en-US" altLang="zh-TW" sz="2400" b="1" dirty="0" err="1">
                <a:solidFill>
                  <a:srgbClr val="00FF00"/>
                </a:solidFill>
              </a:rPr>
              <a:t>n</a:t>
            </a:r>
            <a:r>
              <a:rPr lang="en-US" altLang="zh-TW" sz="2400" b="1" dirty="0" err="1">
                <a:solidFill>
                  <a:srgbClr val="0066CC"/>
                </a:solidFill>
              </a:rPr>
              <a:t>o</a:t>
            </a:r>
            <a:r>
              <a:rPr lang="en-US" altLang="zh-TW" sz="2400" b="1" dirty="0" err="1">
                <a:solidFill>
                  <a:srgbClr val="00FF00"/>
                </a:solidFill>
              </a:rPr>
              <a:t>n</a:t>
            </a:r>
            <a:r>
              <a:rPr lang="en-US" altLang="zh-TW" sz="2400" b="1" dirty="0" err="1">
                <a:solidFill>
                  <a:srgbClr val="0066CC"/>
                </a:solidFill>
              </a:rPr>
              <a:t>o</a:t>
            </a:r>
            <a:r>
              <a:rPr lang="en-US" altLang="zh-TW" sz="2400" dirty="0" err="1"/>
              <a:t>gram</a:t>
            </a:r>
            <a:r>
              <a:rPr lang="en-US" altLang="zh-TW" sz="2400" dirty="0"/>
              <a:t>”.</a:t>
            </a:r>
            <a:br>
              <a:rPr lang="en-US" altLang="zh-TW" sz="2400" dirty="0"/>
            </a:br>
            <a:br>
              <a:rPr lang="en-US" altLang="zh-TW" sz="1050" dirty="0"/>
            </a:br>
            <a:r>
              <a:rPr lang="en-US" altLang="zh-TW" sz="2400" dirty="0"/>
              <a:t>Then your regular expression is: </a:t>
            </a:r>
            <a:r>
              <a:rPr lang="en-US" altLang="zh-TW" sz="2400" dirty="0">
                <a:solidFill>
                  <a:srgbClr val="00FF00"/>
                </a:solidFill>
              </a:rPr>
              <a:t>\([a-z]\)</a:t>
            </a:r>
            <a:r>
              <a:rPr lang="en-US" altLang="zh-TW" sz="2400" dirty="0">
                <a:solidFill>
                  <a:srgbClr val="0066CC"/>
                </a:solidFill>
              </a:rPr>
              <a:t>\([a-z]\)</a:t>
            </a:r>
            <a:r>
              <a:rPr lang="en-US" altLang="zh-TW" sz="2400" dirty="0">
                <a:solidFill>
                  <a:srgbClr val="00FF00"/>
                </a:solidFill>
              </a:rPr>
              <a:t>\1</a:t>
            </a:r>
            <a:r>
              <a:rPr lang="en-US" altLang="zh-TW" sz="2400" dirty="0">
                <a:solidFill>
                  <a:srgbClr val="0066CC"/>
                </a:solidFill>
              </a:rPr>
              <a:t>\2</a:t>
            </a:r>
            <a:br>
              <a:rPr lang="en-US" altLang="zh-TW" sz="2400" dirty="0">
                <a:solidFill>
                  <a:srgbClr val="0066CC"/>
                </a:solidFill>
              </a:rPr>
            </a:br>
            <a:endParaRPr lang="en-US" altLang="zh-TW" sz="400" dirty="0">
              <a:solidFill>
                <a:srgbClr val="0066CC"/>
              </a:solidFill>
            </a:endParaRPr>
          </a:p>
          <a:p>
            <a:pPr marL="973138" lvl="1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/>
              <a:t>(“banana” is a double-match, because there’s ba</a:t>
            </a:r>
            <a:r>
              <a:rPr lang="en-US" altLang="zh-TW" sz="2400" dirty="0">
                <a:solidFill>
                  <a:srgbClr val="00FF00"/>
                </a:solidFill>
              </a:rPr>
              <a:t>n</a:t>
            </a:r>
            <a:r>
              <a:rPr lang="en-US" altLang="zh-TW" sz="2400" dirty="0">
                <a:solidFill>
                  <a:srgbClr val="0066CC"/>
                </a:solidFill>
              </a:rPr>
              <a:t>a</a:t>
            </a:r>
            <a:r>
              <a:rPr lang="en-US" altLang="zh-TW" sz="2400" dirty="0">
                <a:solidFill>
                  <a:srgbClr val="00FF00"/>
                </a:solidFill>
              </a:rPr>
              <a:t>n</a:t>
            </a:r>
            <a:r>
              <a:rPr lang="en-US" altLang="zh-TW" sz="2400" dirty="0">
                <a:solidFill>
                  <a:srgbClr val="0066CC"/>
                </a:solidFill>
              </a:rPr>
              <a:t>a</a:t>
            </a:r>
            <a:r>
              <a:rPr lang="en-US" altLang="zh-TW" sz="2400" dirty="0"/>
              <a:t>.)</a:t>
            </a:r>
          </a:p>
        </p:txBody>
      </p:sp>
      <p:sp>
        <p:nvSpPr>
          <p:cNvPr id="2" name="Arc 1"/>
          <p:cNvSpPr/>
          <p:nvPr/>
        </p:nvSpPr>
        <p:spPr bwMode="auto">
          <a:xfrm>
            <a:off x="7092280" y="5949280"/>
            <a:ext cx="792088" cy="432048"/>
          </a:xfrm>
          <a:prstGeom prst="arc">
            <a:avLst>
              <a:gd name="adj1" fmla="val 463802"/>
              <a:gd name="adj2" fmla="val 10576821"/>
            </a:avLst>
          </a:prstGeom>
          <a:noFill/>
          <a:ln w="28575" cap="flat" cmpd="sng" algn="ctr">
            <a:solidFill>
              <a:srgbClr val="1975D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0" name="Arc 9"/>
          <p:cNvSpPr/>
          <p:nvPr/>
        </p:nvSpPr>
        <p:spPr bwMode="auto">
          <a:xfrm>
            <a:off x="6131294" y="5760098"/>
            <a:ext cx="1512168" cy="734008"/>
          </a:xfrm>
          <a:prstGeom prst="arc">
            <a:avLst>
              <a:gd name="adj1" fmla="val 405057"/>
              <a:gd name="adj2" fmla="val 10576821"/>
            </a:avLst>
          </a:prstGeom>
          <a:noFill/>
          <a:ln w="28575" cap="flat" cmpd="sng" algn="ctr">
            <a:solidFill>
              <a:srgbClr val="00FF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261658506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333399"/>
                </a:solidFill>
              </a:rPr>
              <a:t>Backreferencing</a:t>
            </a:r>
            <a:r>
              <a:rPr lang="en-US" altLang="zh-TW" dirty="0">
                <a:solidFill>
                  <a:srgbClr val="333399"/>
                </a:solidFill>
              </a:rPr>
              <a:t> example</a:t>
            </a:r>
            <a:br>
              <a:rPr lang="en-US" altLang="zh-TW" dirty="0">
                <a:solidFill>
                  <a:srgbClr val="333399"/>
                </a:solidFill>
              </a:rPr>
            </a:br>
            <a:r>
              <a:rPr lang="en-US" altLang="zh-TW" dirty="0">
                <a:solidFill>
                  <a:srgbClr val="333399"/>
                </a:solidFill>
              </a:rPr>
              <a:t>3 letter palindromes (</a:t>
            </a:r>
            <a:r>
              <a:rPr lang="zh-TW" altLang="en-US" sz="3600" dirty="0">
                <a:solidFill>
                  <a:srgbClr val="333399"/>
                </a:solidFill>
              </a:rPr>
              <a:t>回文</a:t>
            </a:r>
            <a:r>
              <a:rPr lang="en-US" altLang="zh-TW" dirty="0">
                <a:solidFill>
                  <a:srgbClr val="333399"/>
                </a:solidFill>
              </a:rPr>
              <a:t>)</a:t>
            </a:r>
            <a:endParaRPr lang="zh-TW" altLang="en-US" dirty="0">
              <a:solidFill>
                <a:srgbClr val="333399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2202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</a:t>
            </a:r>
            <a:r>
              <a:rPr lang="pl-PL" altLang="zh-TW" sz="2400" dirty="0">
                <a:latin typeface="Lucida Console" panose="020B0609040504020204" pitchFamily="49" charset="0"/>
              </a:rPr>
              <a:t>lewis.txt |</a:t>
            </a:r>
            <a:r>
              <a:rPr lang="zh-TW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err="1">
                <a:latin typeface="Lucida Console" panose="020B0609040504020204" pitchFamily="49" charset="0"/>
              </a:rPr>
              <a:t>grep</a:t>
            </a:r>
            <a:r>
              <a:rPr lang="pl-PL" altLang="zh-TW" sz="2400" dirty="0">
                <a:latin typeface="Lucida Console" panose="020B0609040504020204" pitchFamily="49" charset="0"/>
              </a:rPr>
              <a:t> "\&lt;\([a-z]\)[a-z]\1\&gt;"</a:t>
            </a:r>
            <a:r>
              <a:rPr lang="en-US" altLang="zh-TW" sz="2400" dirty="0">
                <a:latin typeface="Lucida Console" panose="020B0609040504020204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>
                <a:latin typeface="Lucida Console" panose="020B0609040504020204" pitchFamily="49" charset="0"/>
              </a:rPr>
              <a:t>-o | sort | uniq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eye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wow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TW" alt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01786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333399"/>
                </a:solidFill>
              </a:rPr>
              <a:t>Backreferencing</a:t>
            </a:r>
            <a:r>
              <a:rPr lang="en-US" altLang="zh-TW" dirty="0">
                <a:solidFill>
                  <a:srgbClr val="333399"/>
                </a:solidFill>
              </a:rPr>
              <a:t> example</a:t>
            </a:r>
            <a:br>
              <a:rPr lang="en-US" altLang="zh-TW" dirty="0">
                <a:solidFill>
                  <a:srgbClr val="333399"/>
                </a:solidFill>
              </a:rPr>
            </a:br>
            <a:r>
              <a:rPr lang="en-US" altLang="zh-TW" dirty="0">
                <a:solidFill>
                  <a:srgbClr val="333399"/>
                </a:solidFill>
              </a:rPr>
              <a:t>4 letter palindromes(</a:t>
            </a:r>
            <a:r>
              <a:rPr lang="zh-TW" altLang="en-US" sz="3600" dirty="0">
                <a:solidFill>
                  <a:srgbClr val="333399"/>
                </a:solidFill>
              </a:rPr>
              <a:t>回文</a:t>
            </a:r>
            <a:r>
              <a:rPr lang="en-US" altLang="zh-TW" dirty="0">
                <a:solidFill>
                  <a:srgbClr val="333399"/>
                </a:solidFill>
              </a:rPr>
              <a:t>)</a:t>
            </a:r>
            <a:endParaRPr lang="zh-TW" altLang="en-US" dirty="0">
              <a:solidFill>
                <a:srgbClr val="333399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2202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</a:t>
            </a:r>
            <a:r>
              <a:rPr lang="pl-PL" altLang="zh-TW" sz="2400" dirty="0">
                <a:latin typeface="Lucida Console" panose="020B0609040504020204" pitchFamily="49" charset="0"/>
              </a:rPr>
              <a:t>lewis.txt |</a:t>
            </a:r>
            <a:r>
              <a:rPr lang="zh-TW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err="1">
                <a:latin typeface="Lucida Console" panose="020B0609040504020204" pitchFamily="49" charset="0"/>
              </a:rPr>
              <a:t>grep</a:t>
            </a:r>
            <a:r>
              <a:rPr lang="en-US" altLang="zh-TW" sz="2400" dirty="0">
                <a:latin typeface="Lucida Console" panose="020B0609040504020204" pitchFamily="49" charset="0"/>
              </a:rPr>
              <a:t>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>
                <a:latin typeface="Lucida Console" panose="020B0609040504020204" pitchFamily="49" charset="0"/>
              </a:rPr>
              <a:t>"\&lt;\([a-z]\)\([a-z]\)\2\1\&gt;"</a:t>
            </a:r>
            <a:r>
              <a:rPr lang="en-US" altLang="zh-TW" sz="2400" dirty="0">
                <a:latin typeface="Lucida Console" panose="020B0609040504020204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>
                <a:latin typeface="Lucida Console" panose="020B0609040504020204" pitchFamily="49" charset="0"/>
              </a:rPr>
              <a:t>-o | sort | uniq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sees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TW" alt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4010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333399"/>
                </a:solidFill>
              </a:rPr>
              <a:t>Backreferencing</a:t>
            </a:r>
            <a:r>
              <a:rPr lang="en-US" altLang="zh-TW" dirty="0">
                <a:solidFill>
                  <a:srgbClr val="333399"/>
                </a:solidFill>
              </a:rPr>
              <a:t> example</a:t>
            </a:r>
            <a:br>
              <a:rPr lang="en-US" altLang="zh-TW" dirty="0">
                <a:solidFill>
                  <a:srgbClr val="333399"/>
                </a:solidFill>
              </a:rPr>
            </a:br>
            <a:r>
              <a:rPr lang="en-US" altLang="zh-TW" dirty="0">
                <a:solidFill>
                  <a:srgbClr val="333399"/>
                </a:solidFill>
              </a:rPr>
              <a:t>3-6 letter palindromes(</a:t>
            </a:r>
            <a:r>
              <a:rPr lang="zh-TW" altLang="en-US" sz="3600" dirty="0">
                <a:solidFill>
                  <a:srgbClr val="333399"/>
                </a:solidFill>
              </a:rPr>
              <a:t>回文</a:t>
            </a:r>
            <a:r>
              <a:rPr lang="en-US" altLang="zh-TW" dirty="0">
                <a:solidFill>
                  <a:srgbClr val="333399"/>
                </a:solidFill>
              </a:rPr>
              <a:t>)</a:t>
            </a:r>
            <a:endParaRPr lang="zh-TW" altLang="en-US" dirty="0">
              <a:solidFill>
                <a:srgbClr val="333399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2202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</a:t>
            </a:r>
            <a:r>
              <a:rPr lang="pl-PL" altLang="zh-TW" sz="2400" dirty="0">
                <a:latin typeface="Lucida Console" panose="020B0609040504020204" pitchFamily="49" charset="0"/>
              </a:rPr>
              <a:t>lewis.txt |</a:t>
            </a:r>
            <a:r>
              <a:rPr lang="zh-TW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err="1">
                <a:latin typeface="Lucida Console" panose="020B0609040504020204" pitchFamily="49" charset="0"/>
              </a:rPr>
              <a:t>grep</a:t>
            </a:r>
            <a:r>
              <a:rPr lang="en-US" altLang="zh-TW" sz="2400" dirty="0">
                <a:latin typeface="Lucida Console" panose="020B0609040504020204" pitchFamily="49" charset="0"/>
              </a:rPr>
              <a:t> –</a:t>
            </a:r>
            <a:r>
              <a:rPr lang="pl-PL" altLang="zh-TW" sz="2400" dirty="0">
                <a:latin typeface="Lucida Console" panose="020B0609040504020204" pitchFamily="49" charset="0"/>
              </a:rPr>
              <a:t>e "\&lt;\([a-z]\)[a-z]\1\&gt;"</a:t>
            </a:r>
            <a:r>
              <a:rPr lang="en-US" altLang="zh-TW" sz="2400" dirty="0">
                <a:latin typeface="Lucida Console" panose="020B0609040504020204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>
                <a:latin typeface="Lucida Console" panose="020B0609040504020204" pitchFamily="49" charset="0"/>
              </a:rPr>
              <a:t>-e "\&lt;\([a-z]\)\([a-z]\)\2\1\&gt;"</a:t>
            </a:r>
            <a:r>
              <a:rPr lang="en-US" altLang="zh-TW" sz="2400" dirty="0">
                <a:latin typeface="Lucida Console" panose="020B0609040504020204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-e </a:t>
            </a:r>
            <a:r>
              <a:rPr lang="pl-PL" altLang="zh-TW" sz="2400" dirty="0">
                <a:latin typeface="Lucida Console" panose="020B0609040504020204" pitchFamily="49" charset="0"/>
              </a:rPr>
              <a:t>"\&lt;\([a-z]\)\([a-z]\)[a-z]\2\1\&gt;</a:t>
            </a:r>
            <a:r>
              <a:rPr lang="en-US" altLang="zh-TW" sz="2400" dirty="0">
                <a:latin typeface="Lucida Console" panose="020B0609040504020204" pitchFamily="49" charset="0"/>
              </a:rPr>
              <a:t>"\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>
                <a:latin typeface="Lucida Console" panose="020B0609040504020204" pitchFamily="49" charset="0"/>
              </a:rPr>
              <a:t>-e "\&lt;\([a-z]\)\([a-z]\)\([a-z]\)\3\2\1\&gt;"</a:t>
            </a:r>
            <a:r>
              <a:rPr lang="en-US" altLang="zh-TW" sz="2400" dirty="0">
                <a:latin typeface="Lucida Console" panose="020B0609040504020204" pitchFamily="49" charset="0"/>
              </a:rPr>
              <a:t>\</a:t>
            </a:r>
            <a:br>
              <a:rPr lang="en-US" altLang="zh-TW" sz="2400" dirty="0">
                <a:latin typeface="Lucida Console" panose="020B0609040504020204" pitchFamily="49" charset="0"/>
              </a:rPr>
            </a:br>
            <a:r>
              <a:rPr lang="pl-PL" altLang="zh-TW" sz="2400" dirty="0">
                <a:latin typeface="Lucida Console" panose="020B0609040504020204" pitchFamily="49" charset="0"/>
              </a:rPr>
              <a:t>-o | sort | uniq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eye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level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madam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redder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sees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wow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TW" alt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904107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10600" cy="990600"/>
          </a:xfrm>
        </p:spPr>
        <p:txBody>
          <a:bodyPr/>
          <a:lstStyle/>
          <a:p>
            <a:r>
              <a:rPr lang="en-US" altLang="zh-TW" sz="4000" dirty="0">
                <a:solidFill>
                  <a:schemeClr val="accent2"/>
                </a:solidFill>
              </a:rPr>
              <a:t>POSIX: built-in patterns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12838"/>
            <a:ext cx="5257800" cy="5287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There are also some built-in character sets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They are equivalent to a to range that you could type by hand: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[:</a:t>
            </a:r>
            <a:r>
              <a:rPr lang="en-US" altLang="zh-TW" sz="2400" dirty="0" err="1"/>
              <a:t>alnum</a:t>
            </a:r>
            <a:r>
              <a:rPr lang="en-US" altLang="zh-TW" sz="2400" dirty="0"/>
              <a:t>:]  ==  [a-zA-Z0-9]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[:lower:]  ==  [a-z]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You don’t need to learn them for this class, but you can use them if you want (sometimes they make expressions more readable)</a:t>
            </a:r>
          </a:p>
        </p:txBody>
      </p:sp>
      <p:graphicFrame>
        <p:nvGraphicFramePr>
          <p:cNvPr id="118788" name="Group 4"/>
          <p:cNvGraphicFramePr>
            <a:graphicFrameLocks noGrp="1"/>
          </p:cNvGraphicFramePr>
          <p:nvPr/>
        </p:nvGraphicFramePr>
        <p:xfrm>
          <a:off x="5584825" y="1143000"/>
          <a:ext cx="3406775" cy="5577840"/>
        </p:xfrm>
        <a:graphic>
          <a:graphicData uri="http://schemas.openxmlformats.org/drawingml/2006/table">
            <a:tbl>
              <a:tblPr/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Character Group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Meaning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[:alnum:]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Alphanumeric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[:cntrl:]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Control Character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[:lower:]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Lower case character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[:space:]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Whitespace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[:alpha:]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Alphabetic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[:digit:]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Digit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[:print:]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Printable character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[:upper:]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Upper Case Character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[:blank:]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whitespace, tabe, etc.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[:graph:]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Printable and visible characters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[:punct:]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Punctuation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[:xdigit:]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Extended Digit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1447800" y="2362200"/>
            <a:ext cx="3962400" cy="1447800"/>
          </a:xfrm>
          <a:prstGeom prst="wedgeRectCallout">
            <a:avLst>
              <a:gd name="adj1" fmla="val -20330"/>
              <a:gd name="adj2" fmla="val -15888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 sz="2800" dirty="0">
                <a:solidFill>
                  <a:srgbClr val="000000"/>
                </a:solidFill>
                <a:cs typeface="Arial" pitchFamily="34" charset="0"/>
              </a:rPr>
              <a:t>I will not test you on these. But you are free to use them (if you do it correctly).</a:t>
            </a:r>
          </a:p>
          <a:p>
            <a:pPr eaLnBrk="1" hangingPunct="1"/>
            <a:endParaRPr lang="en-US" altLang="zh-TW" sz="2800" dirty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40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a\Tb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mb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mb</a:t>
            </a:r>
            <a:endParaRPr lang="en-US" altLang="zh-TW" sz="26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\</a:t>
            </a:r>
            <a:endParaRPr lang="en-US" altLang="zh-TW" sz="26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From this, we see that there are special sequences, such as: \t (tab), \n (newline), \\ (plain \).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55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</a:rPr>
              <a:t>Basic Regular Expression Syntax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^</a:t>
            </a:r>
            <a:r>
              <a:rPr lang="en-US" altLang="zh-TW" sz="28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/>
              <a:t>(caret,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as the first symbol of a regular expressio</a:t>
            </a:r>
            <a:r>
              <a:rPr lang="en-US" altLang="zh-TW" sz="2400" spc="-160" dirty="0"/>
              <a:t>n</a:t>
            </a:r>
            <a:r>
              <a:rPr lang="en-US" altLang="zh-TW" sz="2400" spc="-10" dirty="0"/>
              <a:t>) requires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front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begins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160" dirty="0">
                <a:solidFill>
                  <a:srgbClr val="0C9B4D"/>
                </a:solidFill>
              </a:rPr>
              <a:t>'A</a:t>
            </a:r>
            <a:r>
              <a:rPr lang="en-US" altLang="zh-TW" sz="2400" spc="-100" dirty="0">
                <a:solidFill>
                  <a:srgbClr val="0C9B4D"/>
                </a:solidFill>
              </a:rPr>
              <a:t>': </a:t>
            </a:r>
            <a:r>
              <a:rPr lang="en-US" altLang="zh-TW" sz="2400" b="1" u="sng" spc="-100" dirty="0">
                <a:solidFill>
                  <a:srgbClr val="0C9B4D"/>
                </a:solidFill>
              </a:rPr>
              <a:t>^</a:t>
            </a:r>
            <a:r>
              <a:rPr lang="en-US" altLang="zh-TW" sz="2400" b="1" u="sng" dirty="0">
                <a:solidFill>
                  <a:srgbClr val="0C9B4D"/>
                </a:solidFill>
              </a:rPr>
              <a:t>A</a:t>
            </a:r>
            <a:r>
              <a:rPr lang="en-US" altLang="zh-TW" sz="2400" spc="-100" dirty="0">
                <a:solidFill>
                  <a:srgbClr val="0C9B4D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>
                <a:solidFill>
                  <a:srgbClr val="000000"/>
                </a:solidFill>
              </a:rPr>
              <a:t>(dollar,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as the last symbol of a regular expressio</a:t>
            </a:r>
            <a:r>
              <a:rPr lang="en-US" altLang="zh-TW" sz="2400" spc="-160" dirty="0">
                <a:solidFill>
                  <a:srgbClr val="000000"/>
                </a:solidFill>
              </a:rPr>
              <a:t>n</a:t>
            </a:r>
            <a:r>
              <a:rPr lang="en-US" altLang="zh-TW" sz="2400" spc="-10" dirty="0">
                <a:solidFill>
                  <a:srgbClr val="000000"/>
                </a:solidFill>
              </a:rPr>
              <a:t>) requires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end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ends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20" dirty="0">
                <a:solidFill>
                  <a:srgbClr val="0C9B4D"/>
                </a:solidFill>
              </a:rPr>
              <a:t>'Z</a:t>
            </a:r>
            <a:r>
              <a:rPr lang="en-US" altLang="zh-TW" sz="2400" dirty="0">
                <a:solidFill>
                  <a:srgbClr val="0C9B4D"/>
                </a:solidFill>
              </a:rPr>
              <a:t>'</a:t>
            </a:r>
            <a:r>
              <a:rPr lang="en-US" altLang="zh-TW" sz="2400" spc="-100" dirty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>
                <a:solidFill>
                  <a:srgbClr val="0C9B4D"/>
                </a:solidFill>
              </a:rPr>
              <a:t>Z$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off special meaning for the next character. </a:t>
            </a: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>
                <a:solidFill>
                  <a:srgbClr val="0C9B4D"/>
                </a:solidFill>
              </a:rPr>
              <a:t>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characters.</a:t>
            </a:r>
            <a:br>
              <a:rPr lang="en-US" altLang="zh-TW" sz="2400" dirty="0"/>
            </a:b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to a range.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dirty="0">
                <a:solidFill>
                  <a:srgbClr val="0C9B4D"/>
                </a:solidFill>
              </a:rPr>
              <a:t>, a digit (</a:t>
            </a:r>
            <a:r>
              <a:rPr lang="en-US" altLang="zh-TW" sz="1800" dirty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>
                <a:solidFill>
                  <a:srgbClr val="0C9B4D"/>
                </a:solidFill>
              </a:rPr>
              <a:t>中的任一</a:t>
            </a:r>
            <a:r>
              <a:rPr lang="en-US" altLang="zh-TW" sz="2000" dirty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i="1" dirty="0">
                <a:solidFill>
                  <a:srgbClr val="0C9B4D"/>
                </a:solidFill>
              </a:rPr>
              <a:t>, </a:t>
            </a:r>
            <a:r>
              <a:rPr lang="en-US" altLang="zh-TW" sz="2000" dirty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>
                <a:solidFill>
                  <a:srgbClr val="0C9B4D"/>
                </a:solidFill>
              </a:rPr>
              <a:t>zA</a:t>
            </a:r>
            <a:r>
              <a:rPr lang="en-US" altLang="zh-TW" sz="2000" b="1" u="sng" dirty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.</a:t>
            </a:r>
            <a:r>
              <a:rPr lang="en-US" altLang="zh-TW" sz="2400" dirty="0">
                <a:solidFill>
                  <a:srgbClr val="000000"/>
                </a:solidFill>
              </a:rPr>
              <a:t>	(</a:t>
            </a:r>
            <a:r>
              <a:rPr lang="en-US" altLang="zh-TW" sz="2400" spc="30" dirty="0">
                <a:solidFill>
                  <a:srgbClr val="000000"/>
                </a:solidFill>
              </a:rPr>
              <a:t>p</a:t>
            </a:r>
            <a:r>
              <a:rPr lang="en-US" altLang="zh-TW" sz="2400" dirty="0">
                <a:solidFill>
                  <a:srgbClr val="000000"/>
                </a:solidFill>
              </a:rPr>
              <a:t>e</a:t>
            </a:r>
            <a:r>
              <a:rPr lang="en-US" altLang="zh-TW" sz="2400" spc="30" dirty="0">
                <a:solidFill>
                  <a:srgbClr val="000000"/>
                </a:solidFill>
              </a:rPr>
              <a:t>rio</a:t>
            </a:r>
            <a:r>
              <a:rPr lang="en-US" altLang="zh-TW" sz="2400" dirty="0">
                <a:solidFill>
                  <a:srgbClr val="000000"/>
                </a:solidFill>
              </a:rPr>
              <a:t>d) </a:t>
            </a:r>
            <a:r>
              <a:rPr lang="en-US" altLang="zh-TW" sz="2400" spc="-10" dirty="0">
                <a:solidFill>
                  <a:srgbClr val="000000"/>
                </a:solidFill>
              </a:rPr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acter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line</a:t>
            </a:r>
            <a:r>
              <a:rPr lang="en-US" altLang="zh-TW" sz="2400" dirty="0">
                <a:solidFill>
                  <a:srgbClr val="0C9B4D"/>
                </a:solidFill>
              </a:rPr>
              <a:t>:</a:t>
            </a:r>
            <a:r>
              <a:rPr lang="en-US" altLang="zh-TW" sz="1600" dirty="0">
                <a:solidFill>
                  <a:srgbClr val="0C9B4D"/>
                </a:solidFill>
              </a:rPr>
              <a:t> </a:t>
            </a:r>
            <a:r>
              <a:rPr lang="en-US" altLang="zh-TW" sz="2400" b="1" u="sng" dirty="0">
                <a:solidFill>
                  <a:srgbClr val="0C9B4D"/>
                </a:solidFill>
              </a:rPr>
              <a:t>^.$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of the preceding</a:t>
            </a:r>
            <a:r>
              <a:rPr lang="en-US" altLang="zh-TW" sz="2800" spc="-40" dirty="0"/>
              <a:t> </a:t>
            </a:r>
            <a:r>
              <a:rPr lang="en-US" altLang="zh-TW" sz="2400" spc="-40" dirty="0"/>
              <a:t>character</a:t>
            </a:r>
            <a:r>
              <a:rPr lang="en-US" altLang="zh-TW" sz="2000" spc="-40" dirty="0"/>
              <a:t> </a:t>
            </a:r>
            <a:r>
              <a:rPr lang="en-US" altLang="zh-TW" sz="2400" spc="-40" dirty="0"/>
              <a:t>or</a:t>
            </a:r>
            <a:r>
              <a:rPr lang="en-US" altLang="zh-TW" sz="2400" dirty="0"/>
              <a:t> expression.</a:t>
            </a:r>
            <a:r>
              <a:rPr lang="en-US" altLang="zh-TW" sz="200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eg</a:t>
            </a:r>
            <a:r>
              <a:rPr lang="en-US" altLang="zh-TW" sz="2400" i="1" dirty="0">
                <a:solidFill>
                  <a:srgbClr val="0C9B4D"/>
                </a:solidFill>
              </a:rPr>
              <a:t>,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a line begins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>
                <a:solidFill>
                  <a:srgbClr val="0C9B4D"/>
                </a:solidFill>
              </a:rPr>
              <a:t>'A</a:t>
            </a:r>
            <a:r>
              <a:rPr lang="en-US" altLang="zh-TW" sz="2400" dirty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u="sng" dirty="0">
                <a:solidFill>
                  <a:srgbClr val="0C9B4D"/>
                </a:solidFill>
              </a:rPr>
              <a:t>^A.*Z$</a:t>
            </a:r>
          </a:p>
        </p:txBody>
      </p:sp>
    </p:spTree>
    <p:extLst>
      <p:ext uri="{BB962C8B-B14F-4D97-AF65-F5344CB8AC3E}">
        <p14:creationId xmlns:p14="http://schemas.microsoft.com/office/powerpoint/2010/main" val="277920338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 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</a:t>
            </a:r>
            <a:r>
              <a:rPr lang="en-US" altLang="zh-TW" sz="2400" dirty="0"/>
              <a:t>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\{,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400" dirty="0"/>
              <a:t>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</a:t>
            </a:r>
            <a:r>
              <a:rPr lang="en-US" altLang="zh-TW" sz="2400" dirty="0"/>
              <a:t>number of repetitions is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x or  </a:t>
            </a:r>
            <a:r>
              <a:rPr lang="en-US" altLang="zh-TW" sz="2400" dirty="0">
                <a:sym typeface="Symbol" pitchFamily="18" charset="2"/>
              </a:rPr>
              <a:t> </a:t>
            </a:r>
            <a:r>
              <a:rPr lang="en-US" altLang="zh-TW" sz="2400" dirty="0"/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  </a:t>
            </a:r>
            <a:r>
              <a:rPr lang="en-US" altLang="zh-TW" sz="12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400" dirty="0"/>
              <a:t>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  </a:t>
            </a:r>
            <a:r>
              <a:rPr lang="en-US" altLang="zh-TW" sz="12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400" dirty="0"/>
              <a:t>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Another reason for groups is to allow </a:t>
            </a:r>
            <a:r>
              <a:rPr lang="en-US" altLang="zh-TW" sz="2400" i="1" dirty="0" err="1"/>
              <a:t>backreferences</a:t>
            </a:r>
            <a:r>
              <a:rPr lang="en-US" altLang="zh-TW" sz="2400" dirty="0"/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Backreferencing</a:t>
            </a:r>
            <a:r>
              <a:rPr lang="en-US" altLang="zh-TW" sz="2400" dirty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\1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\2</a:t>
            </a:r>
            <a:r>
              <a:rPr lang="en-US" altLang="zh-TW" sz="2400" dirty="0">
                <a:solidFill>
                  <a:srgbClr val="FF0000"/>
                </a:solidFill>
              </a:rPr>
              <a:t>...</a:t>
            </a:r>
            <a:r>
              <a:rPr lang="en-US" altLang="zh-TW" sz="2400" dirty="0"/>
              <a:t>  to let you identify a rematch to the earlier pattern.</a:t>
            </a:r>
          </a:p>
          <a:p>
            <a:pPr marL="973138" lvl="1" indent="0">
              <a:lnSpc>
                <a:spcPct val="80000"/>
              </a:lnSpc>
              <a:buNone/>
            </a:pPr>
            <a:r>
              <a:rPr lang="en-US" altLang="zh-TW" sz="2400" dirty="0" err="1"/>
              <a:t>Eg</a:t>
            </a:r>
            <a:r>
              <a:rPr lang="en-US" altLang="zh-TW" sz="2400" dirty="0"/>
              <a:t>, suppose that you wanted to find any double-repeated letters, such as in “b</a:t>
            </a:r>
            <a:r>
              <a:rPr lang="en-US" altLang="zh-TW" sz="2400" b="1" dirty="0">
                <a:solidFill>
                  <a:srgbClr val="00FF00"/>
                </a:solidFill>
              </a:rPr>
              <a:t>a</a:t>
            </a:r>
            <a:r>
              <a:rPr lang="en-US" altLang="zh-TW" sz="2400" b="1" dirty="0">
                <a:solidFill>
                  <a:srgbClr val="0066CC"/>
                </a:solidFill>
              </a:rPr>
              <a:t>n</a:t>
            </a:r>
            <a:r>
              <a:rPr lang="en-US" altLang="zh-TW" sz="2400" b="1" dirty="0">
                <a:solidFill>
                  <a:srgbClr val="00FF00"/>
                </a:solidFill>
              </a:rPr>
              <a:t>a</a:t>
            </a:r>
            <a:r>
              <a:rPr lang="en-US" altLang="zh-TW" sz="2400" b="1" dirty="0">
                <a:solidFill>
                  <a:srgbClr val="0066CC"/>
                </a:solidFill>
              </a:rPr>
              <a:t>n</a:t>
            </a:r>
            <a:r>
              <a:rPr lang="en-US" altLang="zh-TW" sz="2400" dirty="0"/>
              <a:t>a” and “</a:t>
            </a:r>
            <a:r>
              <a:rPr lang="en-US" altLang="zh-TW" sz="2400" b="1" dirty="0" err="1">
                <a:solidFill>
                  <a:srgbClr val="00FF00"/>
                </a:solidFill>
              </a:rPr>
              <a:t>n</a:t>
            </a:r>
            <a:r>
              <a:rPr lang="en-US" altLang="zh-TW" sz="2400" b="1" dirty="0" err="1">
                <a:solidFill>
                  <a:srgbClr val="0066CC"/>
                </a:solidFill>
              </a:rPr>
              <a:t>o</a:t>
            </a:r>
            <a:r>
              <a:rPr lang="en-US" altLang="zh-TW" sz="2400" b="1" dirty="0" err="1">
                <a:solidFill>
                  <a:srgbClr val="00FF00"/>
                </a:solidFill>
              </a:rPr>
              <a:t>n</a:t>
            </a:r>
            <a:r>
              <a:rPr lang="en-US" altLang="zh-TW" sz="2400" b="1" dirty="0" err="1">
                <a:solidFill>
                  <a:srgbClr val="0066CC"/>
                </a:solidFill>
              </a:rPr>
              <a:t>o</a:t>
            </a:r>
            <a:r>
              <a:rPr lang="en-US" altLang="zh-TW" sz="2400" dirty="0" err="1"/>
              <a:t>gram</a:t>
            </a:r>
            <a:r>
              <a:rPr lang="en-US" altLang="zh-TW" sz="2400" dirty="0"/>
              <a:t>”.</a:t>
            </a:r>
            <a:br>
              <a:rPr lang="en-US" altLang="zh-TW" sz="2400" dirty="0"/>
            </a:br>
            <a:br>
              <a:rPr lang="en-US" altLang="zh-TW" sz="1050" dirty="0"/>
            </a:br>
            <a:r>
              <a:rPr lang="en-US" altLang="zh-TW" sz="2400" dirty="0"/>
              <a:t>Then your regular expression is: </a:t>
            </a:r>
            <a:r>
              <a:rPr lang="en-US" altLang="zh-TW" sz="2400" dirty="0">
                <a:solidFill>
                  <a:srgbClr val="00FF00"/>
                </a:solidFill>
              </a:rPr>
              <a:t>\([a-z]\)</a:t>
            </a:r>
            <a:r>
              <a:rPr lang="en-US" altLang="zh-TW" sz="2400" dirty="0">
                <a:solidFill>
                  <a:srgbClr val="0066CC"/>
                </a:solidFill>
              </a:rPr>
              <a:t>\([a-z]\)</a:t>
            </a:r>
            <a:r>
              <a:rPr lang="en-US" altLang="zh-TW" sz="2400" dirty="0">
                <a:solidFill>
                  <a:srgbClr val="00FF00"/>
                </a:solidFill>
              </a:rPr>
              <a:t>\1</a:t>
            </a:r>
            <a:r>
              <a:rPr lang="en-US" altLang="zh-TW" sz="2400" dirty="0">
                <a:solidFill>
                  <a:srgbClr val="0066CC"/>
                </a:solidFill>
              </a:rPr>
              <a:t>\2</a:t>
            </a:r>
            <a:br>
              <a:rPr lang="en-US" altLang="zh-TW" sz="2400" dirty="0">
                <a:solidFill>
                  <a:srgbClr val="0066CC"/>
                </a:solidFill>
              </a:rPr>
            </a:br>
            <a:endParaRPr lang="en-US" altLang="zh-TW" sz="400" dirty="0">
              <a:solidFill>
                <a:srgbClr val="0066CC"/>
              </a:solidFill>
            </a:endParaRPr>
          </a:p>
          <a:p>
            <a:pPr marL="973138" lvl="1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/>
              <a:t>(“banana” is a double-match, because there’s ba</a:t>
            </a:r>
            <a:r>
              <a:rPr lang="en-US" altLang="zh-TW" sz="2400" dirty="0">
                <a:solidFill>
                  <a:srgbClr val="00FF00"/>
                </a:solidFill>
              </a:rPr>
              <a:t>n</a:t>
            </a:r>
            <a:r>
              <a:rPr lang="en-US" altLang="zh-TW" sz="2400" dirty="0">
                <a:solidFill>
                  <a:srgbClr val="0066CC"/>
                </a:solidFill>
              </a:rPr>
              <a:t>a</a:t>
            </a:r>
            <a:r>
              <a:rPr lang="en-US" altLang="zh-TW" sz="2400" dirty="0">
                <a:solidFill>
                  <a:srgbClr val="00FF00"/>
                </a:solidFill>
              </a:rPr>
              <a:t>n</a:t>
            </a:r>
            <a:r>
              <a:rPr lang="en-US" altLang="zh-TW" sz="2400" dirty="0">
                <a:solidFill>
                  <a:srgbClr val="0066CC"/>
                </a:solidFill>
              </a:rPr>
              <a:t>a</a:t>
            </a:r>
            <a:r>
              <a:rPr lang="en-US" altLang="zh-TW" sz="2400" dirty="0"/>
              <a:t>.)</a:t>
            </a:r>
          </a:p>
        </p:txBody>
      </p:sp>
      <p:sp>
        <p:nvSpPr>
          <p:cNvPr id="2" name="Arc 1"/>
          <p:cNvSpPr/>
          <p:nvPr/>
        </p:nvSpPr>
        <p:spPr bwMode="auto">
          <a:xfrm>
            <a:off x="7092280" y="5949280"/>
            <a:ext cx="792088" cy="432048"/>
          </a:xfrm>
          <a:prstGeom prst="arc">
            <a:avLst>
              <a:gd name="adj1" fmla="val 463802"/>
              <a:gd name="adj2" fmla="val 10576821"/>
            </a:avLst>
          </a:prstGeom>
          <a:noFill/>
          <a:ln w="28575" cap="flat" cmpd="sng" algn="ctr">
            <a:solidFill>
              <a:srgbClr val="1975D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0" name="Arc 9"/>
          <p:cNvSpPr/>
          <p:nvPr/>
        </p:nvSpPr>
        <p:spPr bwMode="auto">
          <a:xfrm>
            <a:off x="6131294" y="5760098"/>
            <a:ext cx="1512168" cy="734008"/>
          </a:xfrm>
          <a:prstGeom prst="arc">
            <a:avLst>
              <a:gd name="adj1" fmla="val 405057"/>
              <a:gd name="adj2" fmla="val 10576821"/>
            </a:avLst>
          </a:prstGeom>
          <a:noFill/>
          <a:ln w="28575" cap="flat" cmpd="sng" algn="ctr">
            <a:solidFill>
              <a:srgbClr val="00FF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327886219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>
                <a:latin typeface="Times New Roman" pitchFamily="18" charset="0"/>
              </a:rPr>
              <a:t>can be extended in 3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This does not alter the expressitivity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The OR operation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To specify patterns that cannot be represented by a nondeterministic finite state automaton (NFA)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gramars. Although context free grammars are important in computer science, they aren’t that useful for UNIX programming</a:t>
            </a:r>
          </a:p>
        </p:txBody>
      </p:sp>
      <p:sp>
        <p:nvSpPr>
          <p:cNvPr id="117765" name="Rectangle 3"/>
          <p:cNvSpPr>
            <a:spLocks noChangeArrowheads="1"/>
          </p:cNvSpPr>
          <p:nvPr/>
        </p:nvSpPr>
        <p:spPr bwMode="auto">
          <a:xfrm>
            <a:off x="228600" y="4419600"/>
            <a:ext cx="8534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marR="0" lvl="0" indent="-609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Arial" pitchFamily="34" charset="0"/>
              </a:rPr>
              <a:t>To specify patterns that cannot be represented by a nondeterministic finite state automaton (NDFA)</a:t>
            </a:r>
          </a:p>
          <a:p>
            <a:pPr marL="990600" marR="0" lvl="1" indent="-5334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Arial" pitchFamily="34" charset="0"/>
              </a:rPr>
              <a:t>Regular expressions are a simple case of context free </a:t>
            </a:r>
            <a:r>
              <a:rPr kumimoji="1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Arial" pitchFamily="34" charset="0"/>
              </a:rPr>
              <a:t>gramars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Arial" pitchFamily="34" charset="0"/>
              </a:rPr>
              <a:t>. Although context free grammars are important in computer science, they aren’t that useful for UNIX programming</a:t>
            </a:r>
          </a:p>
        </p:txBody>
      </p:sp>
    </p:spTree>
    <p:extLst>
      <p:ext uri="{BB962C8B-B14F-4D97-AF65-F5344CB8AC3E}">
        <p14:creationId xmlns:p14="http://schemas.microsoft.com/office/powerpoint/2010/main" val="419447425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can be extended in 3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This does not alter the expressivity (</a:t>
            </a:r>
            <a:r>
              <a:rPr lang="zh-TW" altLang="en-US" sz="2200" dirty="0">
                <a:solidFill>
                  <a:srgbClr val="FF0000"/>
                </a:solidFill>
                <a:latin typeface="Times New Roman" pitchFamily="18" charset="0"/>
              </a:rPr>
              <a:t>不會影響表達能力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The OR operation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To specify patterns that cannot be represented by a nondeterministic finite state automaton (NFA)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gramars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  <p:sp>
        <p:nvSpPr>
          <p:cNvPr id="118789" name="Rectangle 3"/>
          <p:cNvSpPr>
            <a:spLocks noChangeArrowheads="1"/>
          </p:cNvSpPr>
          <p:nvPr/>
        </p:nvSpPr>
        <p:spPr bwMode="auto">
          <a:xfrm>
            <a:off x="228600" y="4419600"/>
            <a:ext cx="8534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marR="0" lvl="0" indent="-609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Arial" pitchFamily="34" charset="0"/>
              </a:rPr>
              <a:t>To specify patterns that cannot be represented by a nondeterministic finite state automaton (NDFA)</a:t>
            </a:r>
          </a:p>
          <a:p>
            <a:pPr marL="990600" marR="0" lvl="1" indent="-5334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Arial" pitchFamily="34" charset="0"/>
              </a:rPr>
              <a:t>Regular expressions are a simple case of context free </a:t>
            </a:r>
            <a:r>
              <a:rPr kumimoji="1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Arial" pitchFamily="34" charset="0"/>
              </a:rPr>
              <a:t>gramars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Arial" pitchFamily="34" charset="0"/>
              </a:rPr>
              <a:t>. Although context free grammars are important in computer science, they aren’t that useful for UNIX programming</a:t>
            </a:r>
          </a:p>
        </p:txBody>
      </p:sp>
    </p:spTree>
    <p:extLst>
      <p:ext uri="{BB962C8B-B14F-4D97-AF65-F5344CB8AC3E}">
        <p14:creationId xmlns:p14="http://schemas.microsoft.com/office/powerpoint/2010/main" val="390910573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can be extended in 3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This does not alter the expressivity (</a:t>
            </a:r>
            <a:r>
              <a:rPr lang="zh-TW" altLang="en-US" sz="2200" dirty="0">
                <a:solidFill>
                  <a:srgbClr val="B2B2B2"/>
                </a:solidFill>
                <a:latin typeface="Times New Roman" pitchFamily="18" charset="0"/>
              </a:rPr>
              <a:t>不會影響表達能力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)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 dirty="0"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The OR operation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To specify patterns that cannot be represented by a nondeterministic finite state automaton (NFA)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gramars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  <p:sp>
        <p:nvSpPr>
          <p:cNvPr id="119813" name="Rectangle 3"/>
          <p:cNvSpPr>
            <a:spLocks noChangeArrowheads="1"/>
          </p:cNvSpPr>
          <p:nvPr/>
        </p:nvSpPr>
        <p:spPr bwMode="auto">
          <a:xfrm>
            <a:off x="228600" y="4419600"/>
            <a:ext cx="8534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marR="0" lvl="0" indent="-609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Arial" pitchFamily="34" charset="0"/>
              </a:rPr>
              <a:t>To specify patterns that cannot be represented by a nondeterministic finite state automaton (NDFA)</a:t>
            </a:r>
          </a:p>
          <a:p>
            <a:pPr marL="990600" marR="0" lvl="1" indent="-5334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Arial" pitchFamily="34" charset="0"/>
              </a:rPr>
              <a:t>Regular expressions are a simple case of context free </a:t>
            </a:r>
            <a:r>
              <a:rPr kumimoji="1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Arial" pitchFamily="34" charset="0"/>
              </a:rPr>
              <a:t>gramars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Arial" pitchFamily="34" charset="0"/>
              </a:rPr>
              <a:t>. Although context free grammars are important in computer science, they aren’t that useful for UNIX programming</a:t>
            </a:r>
          </a:p>
        </p:txBody>
      </p:sp>
    </p:spTree>
    <p:extLst>
      <p:ext uri="{BB962C8B-B14F-4D97-AF65-F5344CB8AC3E}">
        <p14:creationId xmlns:p14="http://schemas.microsoft.com/office/powerpoint/2010/main" val="1116022248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A02F4A-B205-4098-9C8E-4DA998FB1880}" type="slidenum">
              <a:rPr kumimoji="1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185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can be extended in 3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This does not alter the expressivity (</a:t>
            </a:r>
            <a:r>
              <a:rPr lang="zh-TW" altLang="en-US" sz="2200" dirty="0">
                <a:solidFill>
                  <a:srgbClr val="B2B2B2"/>
                </a:solidFill>
                <a:latin typeface="Times New Roman" pitchFamily="18" charset="0"/>
              </a:rPr>
              <a:t>不會影響表達能力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)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The OR operation</a:t>
            </a:r>
          </a:p>
          <a:p>
            <a:pPr marL="609600" indent="-609600" algn="just" eaLnBrk="1" hangingPunct="1">
              <a:lnSpc>
                <a:spcPct val="8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To specify patterns that cannot be represented by a nondeterministic finite state automaton (NFA)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gramars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  <p:sp>
        <p:nvSpPr>
          <p:cNvPr id="120837" name="Rectangle 3"/>
          <p:cNvSpPr>
            <a:spLocks noChangeArrowheads="1"/>
          </p:cNvSpPr>
          <p:nvPr/>
        </p:nvSpPr>
        <p:spPr bwMode="auto">
          <a:xfrm>
            <a:off x="228600" y="4419600"/>
            <a:ext cx="8534400" cy="2438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marR="0" lvl="0" indent="-609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Arial" pitchFamily="34" charset="0"/>
              </a:rPr>
              <a:t>To specify patterns that cannot be represented by a nondeterministic finite state automaton (NDFA)</a:t>
            </a:r>
          </a:p>
          <a:p>
            <a:pPr marL="990600" marR="0" lvl="1" indent="-5334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Arial" pitchFamily="34" charset="0"/>
              </a:rPr>
              <a:t>Regular expressions are a simple case of 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Arial" pitchFamily="34" charset="0"/>
              </a:rPr>
              <a:t>context free grammars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Arial" pitchFamily="34" charset="0"/>
              </a:rPr>
              <a:t>. Although context free grammars are important in computer science, 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Arial" pitchFamily="34" charset="0"/>
              </a:rPr>
              <a:t>they aren’t that useful for UNIX programming.</a:t>
            </a:r>
          </a:p>
        </p:txBody>
      </p:sp>
    </p:spTree>
    <p:extLst>
      <p:ext uri="{BB962C8B-B14F-4D97-AF65-F5344CB8AC3E}">
        <p14:creationId xmlns:p14="http://schemas.microsoft.com/office/powerpoint/2010/main" val="2529889399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can be extended in 2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latin typeface="Times New Roman" pitchFamily="18" charset="0"/>
              </a:rPr>
              <a:t>This does not alter the expressivity (</a:t>
            </a:r>
            <a:r>
              <a:rPr lang="zh-TW" altLang="en-US" sz="2200" dirty="0">
                <a:latin typeface="Times New Roman" pitchFamily="18" charset="0"/>
              </a:rPr>
              <a:t>不會影響表達能力</a:t>
            </a:r>
            <a:r>
              <a:rPr lang="en-US" altLang="zh-TW" sz="2400" dirty="0">
                <a:latin typeface="Times New Roman" pitchFamily="18" charset="0"/>
              </a:rPr>
              <a:t>)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 dirty="0"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 altLang="zh-TW" sz="2400" dirty="0">
                <a:latin typeface="Times New Roman" pitchFamily="18" charset="0"/>
              </a:rPr>
              <a:t>The OR operation</a:t>
            </a:r>
          </a:p>
        </p:txBody>
      </p:sp>
      <p:sp>
        <p:nvSpPr>
          <p:cNvPr id="133125" name="Rectangle 3"/>
          <p:cNvSpPr>
            <a:spLocks noChangeArrowheads="1"/>
          </p:cNvSpPr>
          <p:nvPr/>
        </p:nvSpPr>
        <p:spPr bwMode="auto">
          <a:xfrm>
            <a:off x="228600" y="4419600"/>
            <a:ext cx="8534400" cy="2438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marR="0" lvl="0" indent="-609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Arial" pitchFamily="34" charset="0"/>
              </a:rPr>
              <a:t>To specify patterns that cannot be represented by a nondeterministic finite state automaton (NDFA)</a:t>
            </a:r>
          </a:p>
          <a:p>
            <a:pPr marL="990600" marR="0" lvl="1" indent="-5334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Arial" pitchFamily="34" charset="0"/>
              </a:rPr>
              <a:t>Regular expressions are a simple case of 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Arial" pitchFamily="34" charset="0"/>
              </a:rPr>
              <a:t>context free grammars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Arial" pitchFamily="34" charset="0"/>
              </a:rPr>
              <a:t>. Although context free grammars are important in computer science, 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Arial" pitchFamily="34" charset="0"/>
              </a:rPr>
              <a:t>they aren’t that useful for UNIX programming</a:t>
            </a:r>
          </a:p>
        </p:txBody>
      </p:sp>
    </p:spTree>
    <p:extLst>
      <p:ext uri="{BB962C8B-B14F-4D97-AF65-F5344CB8AC3E}">
        <p14:creationId xmlns:p14="http://schemas.microsoft.com/office/powerpoint/2010/main" val="362168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xit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0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0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30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can be extended in 2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latin typeface="Times New Roman" pitchFamily="18" charset="0"/>
              </a:rPr>
              <a:t>This does not alter the expressivity (</a:t>
            </a:r>
            <a:r>
              <a:rPr lang="zh-TW" altLang="en-US" sz="2200" dirty="0">
                <a:latin typeface="Times New Roman" pitchFamily="18" charset="0"/>
              </a:rPr>
              <a:t>不會影響表達能力</a:t>
            </a:r>
            <a:r>
              <a:rPr lang="en-US" altLang="zh-TW" sz="2400" dirty="0">
                <a:latin typeface="Times New Roman" pitchFamily="18" charset="0"/>
              </a:rPr>
              <a:t>)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 dirty="0"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 altLang="zh-TW" sz="2400" dirty="0">
                <a:latin typeface="Times New Roman" pitchFamily="18" charset="0"/>
              </a:rPr>
              <a:t>The OR operation</a:t>
            </a:r>
          </a:p>
          <a:p>
            <a:pPr marL="990600" lvl="1" indent="-533400" algn="just" eaLnBrk="1" hangingPunct="1">
              <a:lnSpc>
                <a:spcPct val="80000"/>
              </a:lnSpc>
              <a:spcBef>
                <a:spcPct val="25000"/>
              </a:spcBef>
            </a:pPr>
            <a:endParaRPr lang="en-US" altLang="zh-TW" sz="2400" dirty="0">
              <a:latin typeface="Times New Roman" pitchFamily="18" charset="0"/>
            </a:endParaRPr>
          </a:p>
          <a:p>
            <a:pPr marL="609600" indent="-609600" algn="just" eaLnBrk="1" hangingPunct="1">
              <a:lnSpc>
                <a:spcPct val="80000"/>
              </a:lnSpc>
            </a:pPr>
            <a:r>
              <a:rPr lang="en-US" altLang="zh-TW" sz="2800" dirty="0">
                <a:latin typeface="Times New Roman" pitchFamily="18" charset="0"/>
              </a:rPr>
              <a:t>To make these extensions, we will need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800" b="1" u="sng" dirty="0">
                <a:solidFill>
                  <a:srgbClr val="FF0000"/>
                </a:solidFill>
                <a:latin typeface="Times New Roman" pitchFamily="18" charset="0"/>
              </a:rPr>
              <a:t>egrep</a:t>
            </a:r>
            <a:r>
              <a:rPr lang="en-US" altLang="zh-TW" sz="2800" dirty="0">
                <a:latin typeface="Times New Roman" pitchFamily="18" charset="0"/>
              </a:rPr>
              <a:t>,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a search program using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itchFamily="18" charset="0"/>
              </a:rPr>
              <a:t>extended regular expressions</a:t>
            </a:r>
          </a:p>
          <a:p>
            <a:pPr marL="990600" lvl="1" indent="-533400" algn="just"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gramars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</p:spTree>
    <p:extLst>
      <p:ext uri="{BB962C8B-B14F-4D97-AF65-F5344CB8AC3E}">
        <p14:creationId xmlns:p14="http://schemas.microsoft.com/office/powerpoint/2010/main" val="3107003067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839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^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	</a:t>
            </a:r>
            <a:r>
              <a:rPr kumimoji="1" lang="en-US" altLang="zh-TW" sz="2400" b="0" i="0" u="none" strike="noStrike" kern="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(caret,</a:t>
            </a:r>
            <a:r>
              <a:rPr kumimoji="1" lang="en-US" altLang="zh-TW" sz="2000" b="0" i="0" u="none" strike="noStrike" kern="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0" i="0" u="none" strike="noStrike" kern="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as the first symbol of a regular expressio</a:t>
            </a:r>
            <a:r>
              <a:rPr kumimoji="1" lang="en-US" altLang="zh-TW" sz="2400" b="0" i="0" u="none" strike="noStrike" kern="0" cap="none" spc="-1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n</a:t>
            </a:r>
            <a:r>
              <a:rPr kumimoji="1" lang="en-US" altLang="zh-TW" sz="2400" b="0" i="0" u="none" strike="noStrike" kern="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) requires</a:t>
            </a:r>
            <a:r>
              <a:rPr kumimoji="1" lang="en-US" altLang="zh-TW" sz="2000" b="0" i="0" u="none" strike="noStrike" kern="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0" i="0" u="none" strike="noStrike" kern="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the </a:t>
            </a:r>
            <a:r>
              <a:rPr kumimoji="1" lang="en-US" altLang="zh-TW" sz="24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expression</a:t>
            </a:r>
            <a:r>
              <a:rPr kumimoji="1" lang="en-US" altLang="zh-TW" sz="22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to</a:t>
            </a:r>
            <a:r>
              <a:rPr kumimoji="1" lang="en-US" altLang="zh-TW" sz="22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match</a:t>
            </a:r>
            <a:r>
              <a:rPr kumimoji="1" lang="en-US" altLang="zh-TW" sz="22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the</a:t>
            </a:r>
            <a:r>
              <a:rPr kumimoji="1" lang="en-US" altLang="zh-TW" sz="22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front</a:t>
            </a:r>
            <a:r>
              <a:rPr kumimoji="1" lang="en-US" altLang="zh-TW" sz="22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of</a:t>
            </a:r>
            <a:r>
              <a:rPr kumimoji="1" lang="en-US" altLang="zh-TW" sz="22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a lin</a:t>
            </a:r>
            <a:r>
              <a:rPr kumimoji="1" lang="en-US" altLang="zh-TW" sz="2400" b="0" i="0" u="none" strike="noStrike" kern="0" cap="none" spc="-1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e</a:t>
            </a:r>
            <a:r>
              <a:rPr kumimoji="1" lang="en-US" altLang="zh-TW" sz="24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.</a:t>
            </a:r>
            <a:r>
              <a:rPr kumimoji="1" lang="en-US" altLang="zh-TW" sz="18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0" i="1" u="none" strike="noStrike" kern="0" cap="none" spc="-40" normalizeH="0" baseline="0" noProof="0" dirty="0" err="1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e</a:t>
            </a:r>
            <a:r>
              <a:rPr kumimoji="1" lang="en-US" altLang="zh-TW" sz="2400" b="0" i="1" u="none" strike="noStrike" kern="0" cap="none" spc="-160" normalizeH="0" baseline="0" noProof="0" dirty="0" err="1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g</a:t>
            </a:r>
            <a:r>
              <a:rPr kumimoji="1" lang="en-US" altLang="zh-TW" sz="2400" b="0" i="1" u="none" strike="noStrike" kern="0" cap="none" spc="-4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.</a:t>
            </a:r>
            <a:r>
              <a:rPr kumimoji="1" lang="en-US" altLang="zh-TW" sz="1800" b="0" i="0" u="none" strike="noStrike" kern="0" cap="none" spc="-4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0" i="0" u="none" strike="noStrike" kern="0" cap="none" spc="-4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line</a:t>
            </a:r>
            <a:r>
              <a:rPr kumimoji="1" lang="en-US" altLang="zh-TW" sz="2200" b="0" i="0" u="none" strike="noStrike" kern="0" cap="none" spc="-4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0" i="0" u="none" strike="noStrike" kern="0" cap="none" spc="-4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begins</a:t>
            </a:r>
            <a:r>
              <a:rPr kumimoji="1" lang="en-US" altLang="zh-TW" sz="2200" b="0" i="0" u="none" strike="noStrike" kern="0" cap="none" spc="-4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0" i="0" u="none" strike="noStrike" kern="0" cap="none" spc="-4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with </a:t>
            </a:r>
            <a:r>
              <a:rPr kumimoji="1" lang="en-US" altLang="zh-TW" sz="2400" b="0" i="0" u="none" strike="noStrike" kern="0" cap="none" spc="-16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'A</a:t>
            </a:r>
            <a:r>
              <a:rPr kumimoji="1" lang="en-US" altLang="zh-TW" sz="2400" b="0" i="0" u="none" strike="noStrike" kern="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': </a:t>
            </a:r>
            <a:r>
              <a:rPr kumimoji="1" lang="en-US" altLang="zh-TW" sz="2400" b="1" i="0" u="sng" strike="noStrike" kern="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^</a:t>
            </a:r>
            <a:r>
              <a:rPr kumimoji="1" lang="en-US" altLang="zh-TW" sz="2400" b="1" i="0" u="sng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A</a:t>
            </a:r>
            <a:r>
              <a:rPr kumimoji="1" lang="en-US" altLang="zh-TW" sz="2400" b="0" i="0" u="none" strike="noStrike" kern="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$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	</a:t>
            </a:r>
            <a:r>
              <a:rPr kumimoji="1" lang="en-US" altLang="zh-TW" sz="2400" b="0" i="0" u="none" strike="noStrike" kern="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(dollar,</a:t>
            </a:r>
            <a:r>
              <a:rPr kumimoji="1" lang="en-US" altLang="zh-TW" sz="2000" b="0" i="0" u="none" strike="noStrike" kern="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0" i="0" u="none" strike="noStrike" kern="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as the last symbol of a regular expressio</a:t>
            </a:r>
            <a:r>
              <a:rPr kumimoji="1" lang="en-US" altLang="zh-TW" sz="2400" b="0" i="0" u="none" strike="noStrike" kern="0" cap="none" spc="-1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n</a:t>
            </a:r>
            <a:r>
              <a:rPr kumimoji="1" lang="en-US" altLang="zh-TW" sz="2400" b="0" i="0" u="none" strike="noStrike" kern="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) requires</a:t>
            </a:r>
            <a:r>
              <a:rPr kumimoji="1" lang="en-US" altLang="zh-TW" sz="2000" b="0" i="0" u="none" strike="noStrike" kern="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0" i="0" u="none" strike="noStrike" kern="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the </a:t>
            </a:r>
            <a:r>
              <a:rPr kumimoji="1" lang="en-US" altLang="zh-TW" sz="24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expression</a:t>
            </a:r>
            <a:r>
              <a:rPr kumimoji="1" lang="en-US" altLang="zh-TW" sz="22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to</a:t>
            </a:r>
            <a:r>
              <a:rPr kumimoji="1" lang="en-US" altLang="zh-TW" sz="22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match</a:t>
            </a:r>
            <a:r>
              <a:rPr kumimoji="1" lang="en-US" altLang="zh-TW" sz="22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the</a:t>
            </a:r>
            <a:r>
              <a:rPr kumimoji="1" lang="en-US" altLang="zh-TW" sz="22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end</a:t>
            </a:r>
            <a:r>
              <a:rPr kumimoji="1" lang="en-US" altLang="zh-TW" sz="22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of</a:t>
            </a:r>
            <a:r>
              <a:rPr kumimoji="1" lang="en-US" altLang="zh-TW" sz="22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a lin</a:t>
            </a:r>
            <a:r>
              <a:rPr kumimoji="1" lang="en-US" altLang="zh-TW" sz="2400" b="0" i="0" u="none" strike="noStrike" kern="0" cap="none" spc="-1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e</a:t>
            </a:r>
            <a:r>
              <a:rPr kumimoji="1" lang="en-US" altLang="zh-TW" sz="24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.</a:t>
            </a:r>
            <a:r>
              <a:rPr kumimoji="1" lang="en-US" altLang="zh-TW" sz="18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0" i="1" u="none" strike="noStrike" kern="0" cap="none" spc="-40" normalizeH="0" baseline="0" noProof="0" dirty="0" err="1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e</a:t>
            </a:r>
            <a:r>
              <a:rPr kumimoji="1" lang="en-US" altLang="zh-TW" sz="2400" b="0" i="1" u="none" strike="noStrike" kern="0" cap="none" spc="-160" normalizeH="0" baseline="0" noProof="0" dirty="0" err="1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g</a:t>
            </a:r>
            <a:r>
              <a:rPr kumimoji="1" lang="en-US" altLang="zh-TW" sz="2400" b="0" i="1" u="none" strike="noStrike" kern="0" cap="none" spc="-4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.</a:t>
            </a:r>
            <a:r>
              <a:rPr kumimoji="1" lang="en-US" altLang="zh-TW" sz="1800" b="0" i="0" u="none" strike="noStrike" kern="0" cap="none" spc="-4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0" i="0" u="none" strike="noStrike" kern="0" cap="none" spc="-4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line</a:t>
            </a:r>
            <a:r>
              <a:rPr kumimoji="1" lang="en-US" altLang="zh-TW" sz="2200" b="0" i="0" u="none" strike="noStrike" kern="0" cap="none" spc="-4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0" i="0" u="none" strike="noStrike" kern="0" cap="none" spc="-4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ends</a:t>
            </a:r>
            <a:r>
              <a:rPr kumimoji="1" lang="en-US" altLang="zh-TW" sz="2200" b="0" i="0" u="none" strike="noStrike" kern="0" cap="none" spc="-4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0" i="0" u="none" strike="noStrike" kern="0" cap="none" spc="-4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with </a:t>
            </a:r>
            <a:r>
              <a:rPr kumimoji="1" lang="en-US" altLang="zh-TW" sz="2400" b="0" i="0" u="none" strike="noStrike" kern="0" cap="none" spc="-2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'Z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'</a:t>
            </a:r>
            <a:r>
              <a:rPr kumimoji="1" lang="en-US" altLang="zh-TW" sz="2400" b="0" i="0" u="none" strike="noStrike" kern="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: </a:t>
            </a:r>
            <a:r>
              <a:rPr kumimoji="1" lang="en-US" altLang="zh-TW" sz="2400" b="1" i="0" u="sng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Z$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新細明體"/>
                <a:cs typeface="+mn-cs"/>
              </a:rPr>
              <a:t>\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	(backslash) turns off special meaning for the next character. </a:t>
            </a:r>
            <a:r>
              <a:rPr kumimoji="1" lang="en-US" altLang="zh-TW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eg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, to match to a literal "$": </a:t>
            </a:r>
            <a:r>
              <a:rPr kumimoji="1" lang="en-US" altLang="zh-TW" sz="2400" b="1" i="0" u="sng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Trebuchet MS" panose="020B0603020202020204" pitchFamily="34" charset="0"/>
                <a:ea typeface="新細明體"/>
                <a:cs typeface="+mn-cs"/>
              </a:rPr>
              <a:t>\</a:t>
            </a:r>
            <a:r>
              <a:rPr kumimoji="1" lang="en-US" altLang="zh-TW" sz="2400" b="1" i="0" u="sng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$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[</a:t>
            </a:r>
            <a:r>
              <a:rPr kumimoji="1" lang="en-US" altLang="zh-TW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]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	(brackets) matches to any one of the enclosed characters.</a:t>
            </a:r>
            <a:b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</a:br>
            <a:r>
              <a:rPr kumimoji="1" lang="en-US" altLang="zh-TW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eg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, to match to any vowel (</a:t>
            </a:r>
            <a:r>
              <a:rPr kumimoji="1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元音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): </a:t>
            </a:r>
            <a:r>
              <a:rPr kumimoji="1" lang="en-US" altLang="zh-TW" sz="2400" b="1" i="0" u="sng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gency FB" panose="020B0503020202020204" pitchFamily="34" charset="0"/>
                <a:ea typeface="新細明體"/>
                <a:cs typeface="+mn-cs"/>
              </a:rPr>
              <a:t>[</a:t>
            </a:r>
            <a:r>
              <a:rPr kumimoji="1" lang="en-US" altLang="zh-TW" sz="2400" b="1" i="0" u="sng" strike="noStrike" kern="0" cap="none" spc="0" normalizeH="0" baseline="0" noProof="0" dirty="0" err="1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aeiou</a:t>
            </a:r>
            <a:r>
              <a:rPr kumimoji="1" lang="en-US" altLang="zh-TW" sz="2400" b="1" i="0" u="sng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gency FB" panose="020B0503020202020204" pitchFamily="34" charset="0"/>
                <a:ea typeface="新細明體"/>
                <a:cs typeface="+mn-cs"/>
              </a:rPr>
              <a:t>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Char char="-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Arial" pitchFamily="34" charset="0"/>
              </a:rPr>
              <a:t>(hyphen, inside </a:t>
            </a: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新細明體"/>
                <a:cs typeface="Arial" pitchFamily="34" charset="0"/>
              </a:rPr>
              <a:t>[ ]</a:t>
            </a: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Arial" pitchFamily="34" charset="0"/>
              </a:rPr>
              <a:t>) matches to a range. </a:t>
            </a:r>
            <a:r>
              <a:rPr kumimoji="1" lang="en-US" altLang="zh-TW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Arial" pitchFamily="34" charset="0"/>
              </a:rPr>
              <a:t>eg</a:t>
            </a: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Arial" pitchFamily="34" charset="0"/>
              </a:rPr>
              <a:t>, a digit (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Arial" pitchFamily="34" charset="0"/>
              </a:rPr>
              <a:t>0</a:t>
            </a:r>
            <a:r>
              <a:rPr kumimoji="1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Arial" pitchFamily="34" charset="0"/>
              </a:rPr>
              <a:t>到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Arial" pitchFamily="34" charset="0"/>
              </a:rPr>
              <a:t>9</a:t>
            </a:r>
            <a:r>
              <a:rPr kumimoji="1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Arial" pitchFamily="34" charset="0"/>
              </a:rPr>
              <a:t>中的任一</a:t>
            </a: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Arial" pitchFamily="34" charset="0"/>
              </a:rPr>
              <a:t>): </a:t>
            </a:r>
            <a:r>
              <a:rPr kumimoji="1" lang="en-US" altLang="zh-TW" sz="2000" b="1" i="0" u="sng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gency FB" panose="020B0503020202020204" pitchFamily="34" charset="0"/>
                <a:ea typeface="新細明體"/>
                <a:cs typeface="Arial" pitchFamily="34" charset="0"/>
              </a:rPr>
              <a:t>[</a:t>
            </a:r>
            <a:r>
              <a:rPr kumimoji="1" lang="en-US" altLang="zh-TW" sz="2000" b="1" i="0" u="sng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Arial" pitchFamily="34" charset="0"/>
              </a:rPr>
              <a:t>0-9</a:t>
            </a:r>
            <a:r>
              <a:rPr kumimoji="1" lang="en-US" altLang="zh-TW" sz="2000" b="1" i="0" u="sng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gency FB" panose="020B0503020202020204" pitchFamily="34" charset="0"/>
                <a:ea typeface="新細明體"/>
                <a:cs typeface="Arial" pitchFamily="34" charset="0"/>
              </a:rPr>
              <a:t>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新細明體"/>
                <a:cs typeface="Arial" pitchFamily="34" charset="0"/>
              </a:rPr>
              <a:t>^	</a:t>
            </a: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Arial" pitchFamily="34" charset="0"/>
              </a:rPr>
              <a:t>(caret, as the first symbol inside </a:t>
            </a: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新細明體"/>
                <a:cs typeface="Arial" pitchFamily="34" charset="0"/>
              </a:rPr>
              <a:t>[ ]</a:t>
            </a: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Arial" pitchFamily="34" charset="0"/>
              </a:rPr>
              <a:t>) matches any one character except those enclosed in the </a:t>
            </a: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新細明體"/>
                <a:cs typeface="Arial" pitchFamily="34" charset="0"/>
              </a:rPr>
              <a:t>[ ]</a:t>
            </a: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Arial" pitchFamily="34" charset="0"/>
              </a:rPr>
              <a:t>. </a:t>
            </a:r>
            <a:r>
              <a:rPr kumimoji="1" lang="en-US" altLang="zh-TW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Arial" pitchFamily="34" charset="0"/>
              </a:rPr>
              <a:t>eg</a:t>
            </a:r>
            <a:r>
              <a:rPr kumimoji="1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Arial" pitchFamily="34" charset="0"/>
              </a:rPr>
              <a:t>, </a:t>
            </a: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Arial" pitchFamily="34" charset="0"/>
              </a:rPr>
              <a:t>not a letter: </a:t>
            </a:r>
            <a:r>
              <a:rPr kumimoji="1" lang="en-US" altLang="zh-TW" sz="2000" b="1" i="0" u="sng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gency FB" panose="020B0503020202020204" pitchFamily="34" charset="0"/>
                <a:ea typeface="新細明體"/>
                <a:cs typeface="Arial" pitchFamily="34" charset="0"/>
              </a:rPr>
              <a:t>[</a:t>
            </a:r>
            <a:r>
              <a:rPr kumimoji="1" lang="en-US" altLang="zh-TW" sz="2000" b="1" i="0" u="sng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Arial" pitchFamily="34" charset="0"/>
              </a:rPr>
              <a:t>^a-</a:t>
            </a:r>
            <a:r>
              <a:rPr kumimoji="1" lang="en-US" altLang="zh-TW" sz="2000" b="1" i="0" u="sng" strike="noStrike" kern="0" cap="none" spc="0" normalizeH="0" baseline="0" noProof="0" dirty="0" err="1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Arial" pitchFamily="34" charset="0"/>
              </a:rPr>
              <a:t>zA</a:t>
            </a:r>
            <a:r>
              <a:rPr kumimoji="1" lang="en-US" altLang="zh-TW" sz="2000" b="1" i="0" u="sng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Arial" pitchFamily="34" charset="0"/>
              </a:rPr>
              <a:t>-Z</a:t>
            </a:r>
            <a:r>
              <a:rPr kumimoji="1" lang="en-US" altLang="zh-TW" sz="2000" b="1" i="0" u="sng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gency FB" panose="020B0503020202020204" pitchFamily="34" charset="0"/>
                <a:ea typeface="新細明體"/>
                <a:cs typeface="Arial" pitchFamily="34" charset="0"/>
              </a:rPr>
              <a:t>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.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	(</a:t>
            </a:r>
            <a:r>
              <a:rPr kumimoji="1" lang="en-US" altLang="zh-TW" sz="2400" b="0" i="0" u="none" strike="noStrike" kern="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e</a:t>
            </a:r>
            <a:r>
              <a:rPr kumimoji="1" lang="en-US" altLang="zh-TW" sz="2400" b="0" i="0" u="none" strike="noStrike" kern="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rio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d) </a:t>
            </a:r>
            <a:r>
              <a:rPr kumimoji="1" lang="en-US" altLang="zh-TW" sz="2400" b="0" i="0" u="none" strike="noStrike" kern="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matches to any 1 character. </a:t>
            </a:r>
            <a:r>
              <a:rPr kumimoji="1" lang="en-US" altLang="zh-TW" sz="2400" b="0" i="1" u="none" strike="noStrike" kern="0" cap="none" spc="-10" normalizeH="0" baseline="0" noProof="0" dirty="0" err="1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e</a:t>
            </a:r>
            <a:r>
              <a:rPr kumimoji="1" lang="en-US" altLang="zh-TW" sz="2400" b="0" i="1" u="none" strike="noStrike" kern="0" cap="none" spc="-100" normalizeH="0" baseline="0" noProof="0" dirty="0" err="1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g</a:t>
            </a:r>
            <a:r>
              <a:rPr kumimoji="1" lang="en-US" altLang="zh-TW" sz="2400" b="0" i="0" u="none" strike="noStrike" kern="0" cap="none" spc="-1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,</a:t>
            </a:r>
            <a:r>
              <a:rPr kumimoji="1" lang="en-US" altLang="zh-TW" sz="2000" b="0" i="0" u="none" strike="noStrike" kern="0" cap="none" spc="-1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0" i="0" u="none" strike="noStrike" kern="0" cap="none" spc="-1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a</a:t>
            </a:r>
            <a:r>
              <a:rPr kumimoji="1" lang="en-US" altLang="zh-TW" sz="2000" b="0" i="0" u="none" strike="noStrike" kern="0" cap="none" spc="-1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0" i="0" u="none" strike="noStrike" kern="0" cap="none" spc="-1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1-char</a:t>
            </a:r>
            <a:r>
              <a:rPr kumimoji="1" lang="en-US" altLang="zh-TW" sz="2400" b="0" i="0" u="none" strike="noStrike" kern="0" cap="none" spc="-2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acter</a:t>
            </a:r>
            <a:r>
              <a:rPr kumimoji="1" lang="en-US" altLang="zh-TW" sz="2000" b="0" i="0" u="none" strike="noStrike" kern="0" cap="none" spc="-2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0" i="0" u="none" strike="noStrike" kern="0" cap="none" spc="-3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line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:</a:t>
            </a:r>
            <a:r>
              <a:rPr kumimoji="1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1" i="0" u="sng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^.$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*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	</a:t>
            </a:r>
            <a:r>
              <a:rPr kumimoji="1" lang="en-US" altLang="zh-TW" sz="24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(asterisk) matches to zero or more of the preceding</a:t>
            </a:r>
            <a:r>
              <a:rPr kumimoji="1" lang="en-US" altLang="zh-TW" sz="28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character</a:t>
            </a:r>
            <a:r>
              <a:rPr kumimoji="1" lang="en-US" altLang="zh-TW" sz="20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or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expression.</a:t>
            </a: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0" i="1" u="none" strike="noStrike" kern="0" cap="none" spc="-40" normalizeH="0" baseline="0" noProof="0" dirty="0" err="1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eg</a:t>
            </a:r>
            <a:r>
              <a:rPr kumimoji="1" lang="en-US" altLang="zh-TW" sz="2400" b="0" i="1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,</a:t>
            </a: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a line begins</a:t>
            </a: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with </a:t>
            </a:r>
            <a:r>
              <a:rPr kumimoji="1" lang="en-US" altLang="zh-TW" sz="2400" b="0" i="0" u="none" strike="noStrike" kern="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'A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' and ends with 'Z': </a:t>
            </a:r>
            <a:r>
              <a:rPr kumimoji="1" lang="en-US" altLang="zh-TW" sz="2400" b="1" i="0" u="sng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^A.*Z$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2133600" y="2425930"/>
            <a:ext cx="5410200" cy="2374670"/>
          </a:xfrm>
          <a:prstGeom prst="wedgeRoundRectCallout">
            <a:avLst>
              <a:gd name="adj1" fmla="val -22345"/>
              <a:gd name="adj2" fmla="val -111577"/>
              <a:gd name="adj3" fmla="val 16667"/>
            </a:avLst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1. 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^</a:t>
            </a:r>
            <a:r>
              <a:rPr kumimoji="1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,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 $</a:t>
            </a:r>
            <a:r>
              <a:rPr kumimoji="1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, 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\</a:t>
            </a:r>
            <a:r>
              <a:rPr kumimoji="1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, 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[]</a:t>
            </a:r>
            <a:r>
              <a:rPr kumimoji="1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,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 .</a:t>
            </a:r>
            <a:r>
              <a:rPr kumimoji="1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,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 *</a:t>
            </a:r>
            <a:r>
              <a:rPr kumimoji="1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 all interpret </a:t>
            </a:r>
            <a:br>
              <a:rPr kumimoji="1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</a:br>
            <a:r>
              <a:rPr kumimoji="1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    the same as grep.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2. But the next slide of </a:t>
            </a:r>
            <a:br>
              <a:rPr kumimoji="1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</a:br>
            <a:r>
              <a:rPr kumimoji="1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    symbols </a:t>
            </a:r>
            <a:r>
              <a:rPr kumimoji="1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aren’t</a:t>
            </a:r>
            <a:r>
              <a:rPr kumimoji="1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 the same.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3400" y="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新細明體"/>
                <a:cs typeface="+mj-cs"/>
              </a:rPr>
              <a:t>Extended</a:t>
            </a: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新細明體"/>
                <a:cs typeface="+mj-cs"/>
              </a:rPr>
              <a:t> Regular Expressions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j-cs"/>
              </a:rPr>
              <a:t>(</a:t>
            </a:r>
            <a:r>
              <a:rPr kumimoji="1" lang="en-US" altLang="zh-TW" sz="3600" b="0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rial"/>
                <a:ea typeface="新細明體"/>
                <a:cs typeface="+mj-cs"/>
              </a:rPr>
              <a:t>no differences</a:t>
            </a:r>
            <a:r>
              <a:rPr kumimoji="1" lang="en-US" altLang="zh-TW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j-cs"/>
              </a:rPr>
              <a:t> in this part)</a:t>
            </a:r>
          </a:p>
        </p:txBody>
      </p:sp>
    </p:spTree>
    <p:extLst>
      <p:ext uri="{BB962C8B-B14F-4D97-AF65-F5344CB8AC3E}">
        <p14:creationId xmlns:p14="http://schemas.microsoft.com/office/powerpoint/2010/main" val="182603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Extended</a:t>
            </a:r>
            <a:r>
              <a:rPr lang="en-US" altLang="zh-TW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?</a:t>
            </a:r>
            <a:r>
              <a:rPr lang="en-US" altLang="zh-TW" sz="2800" dirty="0"/>
              <a:t>	</a:t>
            </a:r>
            <a:r>
              <a:rPr lang="en-US" altLang="zh-TW" sz="2400" dirty="0"/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+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bg1"/>
                </a:solidFill>
              </a:rPr>
              <a:t>requires the</a:t>
            </a:r>
          </a:p>
        </p:txBody>
      </p:sp>
    </p:spTree>
    <p:extLst>
      <p:ext uri="{BB962C8B-B14F-4D97-AF65-F5344CB8AC3E}">
        <p14:creationId xmlns:p14="http://schemas.microsoft.com/office/powerpoint/2010/main" val="2101588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endParaRPr lang="en-US" altLang="zh-TW" sz="2600" b="1" dirty="0">
              <a:solidFill>
                <a:srgbClr val="BFBFBF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mb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mb</a:t>
            </a:r>
            <a:endParaRPr lang="en-US" altLang="zh-TW" sz="26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\</a:t>
            </a:r>
            <a:endParaRPr lang="en-US" altLang="zh-TW" sz="26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From this, we see that there are special sequences, such as: \t (tab), \n (newline), \\ (plain \).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0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Extended</a:t>
            </a:r>
            <a:r>
              <a:rPr lang="en-US" altLang="zh-TW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chemeClr val="bg2"/>
                </a:solidFill>
              </a:rPr>
              <a:t>?</a:t>
            </a:r>
            <a:r>
              <a:rPr lang="en-US" altLang="zh-TW" sz="2800" dirty="0">
                <a:solidFill>
                  <a:schemeClr val="bg2"/>
                </a:solidFill>
              </a:rPr>
              <a:t>	</a:t>
            </a:r>
            <a:r>
              <a:rPr lang="en-US" altLang="zh-TW" sz="2400" dirty="0">
                <a:solidFill>
                  <a:schemeClr val="bg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bg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+</a:t>
            </a:r>
            <a:r>
              <a:rPr lang="en-US" altLang="zh-TW" sz="2400" dirty="0"/>
              <a:t>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|	the OR operation. To search for one of 2 different words, you) </a:t>
            </a:r>
          </a:p>
        </p:txBody>
      </p:sp>
    </p:spTree>
    <p:extLst>
      <p:ext uri="{BB962C8B-B14F-4D97-AF65-F5344CB8AC3E}">
        <p14:creationId xmlns:p14="http://schemas.microsoft.com/office/powerpoint/2010/main" val="98823852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Extended</a:t>
            </a:r>
            <a:r>
              <a:rPr lang="en-US" altLang="zh-TW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</a:rPr>
              <a:t>?</a:t>
            </a:r>
            <a:r>
              <a:rPr lang="en-US" altLang="zh-TW" sz="2800" dirty="0">
                <a:solidFill>
                  <a:srgbClr val="B2B2B2"/>
                </a:solidFill>
              </a:rPr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+</a:t>
            </a:r>
            <a:r>
              <a:rPr lang="en-US" altLang="zh-TW" sz="2400" dirty="0">
                <a:solidFill>
                  <a:srgbClr val="B2B2B2"/>
                </a:solidFill>
              </a:rPr>
              <a:t>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|</a:t>
            </a:r>
            <a:r>
              <a:rPr lang="en-US" altLang="zh-TW" sz="2400" dirty="0"/>
              <a:t>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()	used with the OR operation to change the associativity of the OR operator.  So w(x)z matches to exactly these 2 strings: w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\{, \}, \&lt;, \&gt;, \(, \), \1, … \9</a:t>
            </a:r>
            <a:br>
              <a:rPr lang="en-US" altLang="zh-TW" sz="2400" dirty="0">
                <a:solidFill>
                  <a:schemeClr val="bg1"/>
                </a:solidFill>
              </a:rPr>
            </a:br>
            <a:r>
              <a:rPr lang="en-US" altLang="zh-TW" sz="2400" dirty="0">
                <a:solidFill>
                  <a:schemeClr val="bg1"/>
                </a:solidFill>
              </a:rPr>
              <a:t>These special symbols of regular expression are disallowed for extended regular expressions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	     - this has a negative impact on ex </a:t>
            </a:r>
          </a:p>
        </p:txBody>
      </p:sp>
    </p:spTree>
    <p:extLst>
      <p:ext uri="{BB962C8B-B14F-4D97-AF65-F5344CB8AC3E}">
        <p14:creationId xmlns:p14="http://schemas.microsoft.com/office/powerpoint/2010/main" val="426739989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Extended</a:t>
            </a:r>
            <a:r>
              <a:rPr lang="en-US" altLang="zh-TW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</a:rPr>
              <a:t>?</a:t>
            </a:r>
            <a:r>
              <a:rPr lang="en-US" altLang="zh-TW" sz="2800" dirty="0">
                <a:solidFill>
                  <a:srgbClr val="B2B2B2"/>
                </a:solidFill>
              </a:rPr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+</a:t>
            </a:r>
            <a:r>
              <a:rPr lang="en-US" altLang="zh-TW" sz="2400" dirty="0">
                <a:solidFill>
                  <a:srgbClr val="B2B2B2"/>
                </a:solidFill>
              </a:rPr>
              <a:t>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|</a:t>
            </a:r>
            <a:r>
              <a:rPr lang="en-US" altLang="zh-TW" sz="2400" dirty="0"/>
              <a:t>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()</a:t>
            </a:r>
            <a:r>
              <a:rPr lang="en-US" altLang="zh-TW" sz="2400" dirty="0"/>
              <a:t>	Can be used to change the associativity of the OR operator.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So </a:t>
            </a:r>
            <a:r>
              <a:rPr lang="en-US" altLang="zh-TW" sz="2400" dirty="0">
                <a:solidFill>
                  <a:srgbClr val="FF0000"/>
                </a:solidFill>
              </a:rPr>
              <a:t>w(</a:t>
            </a:r>
            <a:r>
              <a:rPr lang="en-US" altLang="zh-TW" sz="2400" dirty="0" err="1">
                <a:solidFill>
                  <a:srgbClr val="FF0000"/>
                </a:solidFill>
              </a:rPr>
              <a:t>x|y</a:t>
            </a:r>
            <a:r>
              <a:rPr lang="en-US" altLang="zh-TW" sz="2400" dirty="0">
                <a:solidFill>
                  <a:srgbClr val="FF0000"/>
                </a:solidFill>
              </a:rPr>
              <a:t>)z</a:t>
            </a:r>
            <a:r>
              <a:rPr lang="en-US" altLang="zh-TW" sz="2400" dirty="0"/>
              <a:t> matches to exactly these 2 strings: </a:t>
            </a:r>
            <a:r>
              <a:rPr lang="en-US" altLang="zh-TW" sz="2400" dirty="0" err="1">
                <a:solidFill>
                  <a:srgbClr val="FF0000"/>
                </a:solidFill>
              </a:rPr>
              <a:t>wxz</a:t>
            </a:r>
            <a:r>
              <a:rPr lang="en-US" altLang="zh-TW" sz="2400" dirty="0"/>
              <a:t> or </a:t>
            </a:r>
            <a:r>
              <a:rPr lang="en-US" altLang="zh-TW" sz="2400" dirty="0" err="1">
                <a:solidFill>
                  <a:srgbClr val="FF0000"/>
                </a:solidFill>
              </a:rPr>
              <a:t>wyz</a:t>
            </a:r>
            <a:r>
              <a:rPr lang="en-US" altLang="zh-TW" sz="2400" dirty="0"/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80031605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Extended</a:t>
            </a:r>
            <a:r>
              <a:rPr lang="en-US" altLang="zh-TW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</a:rPr>
              <a:t>?</a:t>
            </a:r>
            <a:r>
              <a:rPr lang="en-US" altLang="zh-TW" sz="2800" dirty="0">
                <a:solidFill>
                  <a:srgbClr val="B2B2B2"/>
                </a:solidFill>
              </a:rPr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+</a:t>
            </a:r>
            <a:r>
              <a:rPr lang="en-US" altLang="zh-TW" sz="2400" dirty="0">
                <a:solidFill>
                  <a:srgbClr val="B2B2B2"/>
                </a:solidFill>
              </a:rPr>
              <a:t>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|</a:t>
            </a:r>
            <a:r>
              <a:rPr lang="en-US" altLang="zh-TW" sz="2400" dirty="0">
                <a:solidFill>
                  <a:srgbClr val="B2B2B2"/>
                </a:solidFill>
              </a:rPr>
              <a:t>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()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Can be used to change the associativity of the OR operator.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So w(</a:t>
            </a:r>
            <a:r>
              <a:rPr lang="en-US" altLang="zh-TW" sz="2400" dirty="0" err="1">
                <a:solidFill>
                  <a:srgbClr val="B2B2B2"/>
                </a:solidFill>
              </a:rPr>
              <a:t>x|y</a:t>
            </a:r>
            <a:r>
              <a:rPr lang="en-US" altLang="zh-TW" sz="2400" dirty="0">
                <a:solidFill>
                  <a:srgbClr val="B2B2B2"/>
                </a:solidFill>
              </a:rPr>
              <a:t>)z matches to exactly these 2 strings: </a:t>
            </a:r>
            <a:r>
              <a:rPr lang="en-US" altLang="zh-TW" sz="2400" dirty="0" err="1">
                <a:solidFill>
                  <a:srgbClr val="B2B2B2"/>
                </a:solidFill>
              </a:rPr>
              <a:t>wxz</a:t>
            </a:r>
            <a:r>
              <a:rPr lang="en-US" altLang="zh-TW" sz="2400" dirty="0">
                <a:solidFill>
                  <a:srgbClr val="B2B2B2"/>
                </a:solidFill>
              </a:rPr>
              <a:t> or </a:t>
            </a:r>
            <a:r>
              <a:rPr lang="en-US" altLang="zh-TW" sz="2400" dirty="0" err="1">
                <a:solidFill>
                  <a:srgbClr val="B2B2B2"/>
                </a:solidFill>
              </a:rPr>
              <a:t>wyz</a:t>
            </a:r>
            <a:r>
              <a:rPr lang="en-US" altLang="zh-TW" sz="2400" dirty="0">
                <a:solidFill>
                  <a:srgbClr val="B2B2B2"/>
                </a:solidFill>
              </a:rPr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Also, the () operator can extend the range of </a:t>
            </a:r>
            <a:r>
              <a:rPr lang="en-US" altLang="zh-TW" sz="2400" b="1" dirty="0">
                <a:solidFill>
                  <a:srgbClr val="C00000"/>
                </a:solidFill>
              </a:rPr>
              <a:t>*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, +, and ?.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12" y="5085184"/>
            <a:ext cx="9144000" cy="115212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6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 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 multiple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bananas|egrep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"[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]*"</a:t>
            </a:r>
          </a:p>
          <a:p>
            <a:pPr marL="0" marR="0" lvl="0" indent="0" algn="l" defTabSz="914400" rtl="0" eaLnBrk="0" fontAlgn="base" latinLnBrk="0" hangingPunct="0">
              <a:lnSpc>
                <a:spcPct val="6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m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ul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le b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ana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as</a:t>
            </a:r>
          </a:p>
          <a:p>
            <a:pPr marL="0" marR="0" lvl="0" indent="0" algn="l" defTabSz="914400" rtl="0" eaLnBrk="0" fontAlgn="base" latinLnBrk="0" hangingPunct="0">
              <a:lnSpc>
                <a:spcPct val="6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 multiple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bananas|egrep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"[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]([b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])*"</a:t>
            </a:r>
          </a:p>
          <a:p>
            <a:pPr marL="0" marR="0" lvl="0" indent="0" algn="l" defTabSz="914400" rtl="0" eaLnBrk="0" fontAlgn="base" latinLnBrk="0" hangingPunct="0">
              <a:lnSpc>
                <a:spcPct val="6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m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lt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pl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b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anana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s</a:t>
            </a:r>
          </a:p>
          <a:p>
            <a:pPr marL="0" marR="0" lvl="0" indent="0" algn="l" defTabSz="914400" rtl="0" eaLnBrk="0" fontAlgn="base" latinLnBrk="0" hangingPunct="0">
              <a:lnSpc>
                <a:spcPct val="6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 </a:t>
            </a: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e</a:t>
            </a:r>
            <a:endParaRPr kumimoji="1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gh Tower Text" pitchFamily="18" charset="0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66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Extended</a:t>
            </a:r>
            <a:r>
              <a:rPr lang="en-US" altLang="zh-TW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</a:rPr>
              <a:t>?</a:t>
            </a:r>
            <a:r>
              <a:rPr lang="en-US" altLang="zh-TW" sz="2800" dirty="0">
                <a:solidFill>
                  <a:srgbClr val="B2B2B2"/>
                </a:solidFill>
              </a:rPr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+</a:t>
            </a:r>
            <a:r>
              <a:rPr lang="en-US" altLang="zh-TW" sz="2400" dirty="0">
                <a:solidFill>
                  <a:srgbClr val="B2B2B2"/>
                </a:solidFill>
              </a:rPr>
              <a:t>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|</a:t>
            </a:r>
            <a:r>
              <a:rPr lang="en-US" altLang="zh-TW" sz="2400" dirty="0">
                <a:solidFill>
                  <a:srgbClr val="B2B2B2"/>
                </a:solidFill>
              </a:rPr>
              <a:t>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()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Can be used to change the associativity of the OR operator.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So w(</a:t>
            </a:r>
            <a:r>
              <a:rPr lang="en-US" altLang="zh-TW" sz="2400" dirty="0" err="1">
                <a:solidFill>
                  <a:srgbClr val="B2B2B2"/>
                </a:solidFill>
              </a:rPr>
              <a:t>x|y</a:t>
            </a:r>
            <a:r>
              <a:rPr lang="en-US" altLang="zh-TW" sz="2400" dirty="0">
                <a:solidFill>
                  <a:srgbClr val="B2B2B2"/>
                </a:solidFill>
              </a:rPr>
              <a:t>)z matches to exactly these 2 strings: </a:t>
            </a:r>
            <a:r>
              <a:rPr lang="en-US" altLang="zh-TW" sz="2400" dirty="0" err="1">
                <a:solidFill>
                  <a:srgbClr val="B2B2B2"/>
                </a:solidFill>
              </a:rPr>
              <a:t>wxz</a:t>
            </a:r>
            <a:r>
              <a:rPr lang="en-US" altLang="zh-TW" sz="2400" dirty="0">
                <a:solidFill>
                  <a:srgbClr val="B2B2B2"/>
                </a:solidFill>
              </a:rPr>
              <a:t> or </a:t>
            </a:r>
            <a:r>
              <a:rPr lang="en-US" altLang="zh-TW" sz="2400" dirty="0" err="1">
                <a:solidFill>
                  <a:srgbClr val="B2B2B2"/>
                </a:solidFill>
              </a:rPr>
              <a:t>wyz</a:t>
            </a:r>
            <a:r>
              <a:rPr lang="en-US" altLang="zh-TW" sz="2400" dirty="0">
                <a:solidFill>
                  <a:srgbClr val="B2B2B2"/>
                </a:solidFill>
              </a:rPr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Also, the () operator can extend the range of </a:t>
            </a:r>
            <a:r>
              <a:rPr lang="en-US" altLang="zh-TW" sz="2400" b="1" dirty="0">
                <a:solidFill>
                  <a:srgbClr val="C00000"/>
                </a:solidFill>
              </a:rPr>
              <a:t>*</a:t>
            </a:r>
            <a:r>
              <a:rPr lang="en-US" altLang="zh-TW" sz="2400" dirty="0"/>
              <a:t>, </a:t>
            </a:r>
            <a:r>
              <a:rPr lang="en-US" altLang="zh-TW" sz="2400" b="1" dirty="0">
                <a:solidFill>
                  <a:srgbClr val="C00000"/>
                </a:solidFill>
              </a:rPr>
              <a:t>+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, and ?.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12" y="5085184"/>
            <a:ext cx="9144000" cy="177281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6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 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 multiple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bananas|egrep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"[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]*"</a:t>
            </a:r>
          </a:p>
          <a:p>
            <a:pPr marL="0" marR="0" lvl="0" indent="0" algn="l" defTabSz="914400" rtl="0" eaLnBrk="0" fontAlgn="base" latinLnBrk="0" hangingPunct="0">
              <a:lnSpc>
                <a:spcPct val="6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m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ul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le b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ana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as</a:t>
            </a:r>
          </a:p>
          <a:p>
            <a:pPr marL="0" marR="0" lvl="0" indent="0" algn="l" defTabSz="914400" rtl="0" eaLnBrk="0" fontAlgn="base" latinLnBrk="0" hangingPunct="0">
              <a:lnSpc>
                <a:spcPct val="6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 multiple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bananas|egrep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"[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]([b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])*"</a:t>
            </a:r>
          </a:p>
          <a:p>
            <a:pPr marL="0" marR="0" lvl="0" indent="0" algn="l" defTabSz="914400" rtl="0" eaLnBrk="0" fontAlgn="base" latinLnBrk="0" hangingPunct="0">
              <a:lnSpc>
                <a:spcPct val="6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m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lt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pl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b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anana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s</a:t>
            </a:r>
          </a:p>
          <a:p>
            <a:pPr marL="0" marR="0" lvl="0" indent="0" algn="l" defTabSz="914400" rtl="0" eaLnBrk="0" fontAlgn="base" latinLnBrk="0" hangingPunct="0">
              <a:lnSpc>
                <a:spcPct val="6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 multiple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bananas|egrep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"[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]+"</a:t>
            </a:r>
          </a:p>
          <a:p>
            <a:pPr marL="0" marR="0" lvl="0" indent="0" algn="l" defTabSz="914400" rtl="0" eaLnBrk="0" fontAlgn="base" latinLnBrk="0" hangingPunct="0">
              <a:lnSpc>
                <a:spcPct val="6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multiple b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ana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nas</a:t>
            </a:r>
          </a:p>
          <a:p>
            <a:pPr marL="0" marR="0" lvl="0" indent="0" algn="l" defTabSz="914400" rtl="0" eaLnBrk="0" fontAlgn="base" latinLnBrk="0" hangingPunct="0">
              <a:lnSpc>
                <a:spcPct val="6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 multiple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bananas|egrep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"[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]([b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])+"</a:t>
            </a:r>
          </a:p>
          <a:p>
            <a:pPr marL="0" marR="0" lvl="0" indent="0" algn="l" defTabSz="914400" rtl="0" eaLnBrk="0" fontAlgn="base" latinLnBrk="0" hangingPunct="0">
              <a:lnSpc>
                <a:spcPct val="6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multiple b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anana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51235647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Extended</a:t>
            </a:r>
            <a:r>
              <a:rPr lang="en-US" altLang="zh-TW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5496" y="5085184"/>
            <a:ext cx="9144000" cy="25922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6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 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 multiple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bananas|egrep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"[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]*"</a:t>
            </a:r>
          </a:p>
          <a:p>
            <a:pPr marL="0" marR="0" lvl="0" indent="0" algn="l" defTabSz="914400" rtl="0" eaLnBrk="0" fontAlgn="base" latinLnBrk="0" hangingPunct="0">
              <a:lnSpc>
                <a:spcPct val="6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m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ul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le b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ana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as</a:t>
            </a:r>
          </a:p>
          <a:p>
            <a:pPr marL="0" marR="0" lvl="0" indent="0" algn="l" defTabSz="914400" rtl="0" eaLnBrk="0" fontAlgn="base" latinLnBrk="0" hangingPunct="0">
              <a:lnSpc>
                <a:spcPct val="6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 multiple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bananas|egrep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"[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]([b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])*"</a:t>
            </a:r>
          </a:p>
          <a:p>
            <a:pPr marL="0" marR="0" lvl="0" indent="0" algn="l" defTabSz="914400" rtl="0" eaLnBrk="0" fontAlgn="base" latinLnBrk="0" hangingPunct="0">
              <a:lnSpc>
                <a:spcPct val="6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m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lt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pl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b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anana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s</a:t>
            </a:r>
          </a:p>
          <a:p>
            <a:pPr marL="0" marR="0" lvl="0" indent="0" algn="l" defTabSz="914400" rtl="0" eaLnBrk="0" fontAlgn="base" latinLnBrk="0" hangingPunct="0">
              <a:lnSpc>
                <a:spcPct val="6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 multiple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bananas|egrep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"[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]+"</a:t>
            </a:r>
          </a:p>
          <a:p>
            <a:pPr marL="0" marR="0" lvl="0" indent="0" algn="l" defTabSz="914400" rtl="0" eaLnBrk="0" fontAlgn="base" latinLnBrk="0" hangingPunct="0">
              <a:lnSpc>
                <a:spcPct val="6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multiple b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ana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nas</a:t>
            </a:r>
          </a:p>
          <a:p>
            <a:pPr marL="0" marR="0" lvl="0" indent="0" algn="l" defTabSz="914400" rtl="0" eaLnBrk="0" fontAlgn="base" latinLnBrk="0" hangingPunct="0">
              <a:lnSpc>
                <a:spcPct val="6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 multiple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bananas|egrep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"[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]([b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])+"</a:t>
            </a:r>
          </a:p>
          <a:p>
            <a:pPr marL="0" marR="0" lvl="0" indent="0" algn="l" defTabSz="914400" rtl="0" eaLnBrk="0" fontAlgn="base" latinLnBrk="0" hangingPunct="0">
              <a:lnSpc>
                <a:spcPct val="6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multiple b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anana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s</a:t>
            </a:r>
          </a:p>
          <a:p>
            <a:pPr marL="0" marR="0" lvl="0" indent="0" algn="l" defTabSz="914400" rtl="0" eaLnBrk="0" fontAlgn="base" latinLnBrk="0" hangingPunct="0">
              <a:lnSpc>
                <a:spcPct val="6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 multiple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bananas|egrep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"[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]([b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])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?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6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m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lt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pl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b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ana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s</a:t>
            </a:r>
          </a:p>
          <a:p>
            <a:pPr marL="0" marR="0" lvl="0" indent="0" algn="l" defTabSz="914400" rtl="0" eaLnBrk="0" fontAlgn="base" latinLnBrk="0" hangingPunct="0">
              <a:lnSpc>
                <a:spcPct val="6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endParaRPr kumimoji="1" lang="en-US" sz="22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4365104"/>
            <a:ext cx="9180512" cy="7200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4246984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</a:rPr>
              <a:t>?</a:t>
            </a:r>
            <a:r>
              <a:rPr lang="en-US" altLang="zh-TW" sz="2800" dirty="0">
                <a:solidFill>
                  <a:srgbClr val="B2B2B2"/>
                </a:solidFill>
              </a:rPr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+</a:t>
            </a:r>
            <a:r>
              <a:rPr lang="en-US" altLang="zh-TW" sz="2400" dirty="0">
                <a:solidFill>
                  <a:srgbClr val="B2B2B2"/>
                </a:solidFill>
              </a:rPr>
              <a:t>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|</a:t>
            </a:r>
            <a:r>
              <a:rPr lang="en-US" altLang="zh-TW" sz="2400" dirty="0">
                <a:solidFill>
                  <a:srgbClr val="B2B2B2"/>
                </a:solidFill>
              </a:rPr>
              <a:t>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()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Can be used to change the associativity of the OR operator.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So w(</a:t>
            </a:r>
            <a:r>
              <a:rPr lang="en-US" altLang="zh-TW" sz="2400" dirty="0" err="1">
                <a:solidFill>
                  <a:srgbClr val="B2B2B2"/>
                </a:solidFill>
              </a:rPr>
              <a:t>x|y</a:t>
            </a:r>
            <a:r>
              <a:rPr lang="en-US" altLang="zh-TW" sz="2400" dirty="0">
                <a:solidFill>
                  <a:srgbClr val="B2B2B2"/>
                </a:solidFill>
              </a:rPr>
              <a:t>)z matches to exactly these 2 strings: </a:t>
            </a:r>
            <a:r>
              <a:rPr lang="en-US" altLang="zh-TW" sz="2400" dirty="0" err="1">
                <a:solidFill>
                  <a:srgbClr val="B2B2B2"/>
                </a:solidFill>
              </a:rPr>
              <a:t>wxz</a:t>
            </a:r>
            <a:r>
              <a:rPr lang="en-US" altLang="zh-TW" sz="2400" dirty="0">
                <a:solidFill>
                  <a:srgbClr val="B2B2B2"/>
                </a:solidFill>
              </a:rPr>
              <a:t> or </a:t>
            </a:r>
            <a:r>
              <a:rPr lang="en-US" altLang="zh-TW" sz="2400" dirty="0" err="1">
                <a:solidFill>
                  <a:srgbClr val="B2B2B2"/>
                </a:solidFill>
              </a:rPr>
              <a:t>wyz</a:t>
            </a:r>
            <a:r>
              <a:rPr lang="en-US" altLang="zh-TW" sz="2400" dirty="0">
                <a:solidFill>
                  <a:srgbClr val="B2B2B2"/>
                </a:solidFill>
              </a:rPr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Also, the () operator can extend the range of </a:t>
            </a:r>
            <a:r>
              <a:rPr lang="en-US" altLang="zh-TW" sz="2400" b="1" dirty="0">
                <a:solidFill>
                  <a:srgbClr val="C00000"/>
                </a:solidFill>
              </a:rPr>
              <a:t>*</a:t>
            </a:r>
            <a:r>
              <a:rPr lang="en-US" altLang="zh-TW" sz="2400" dirty="0"/>
              <a:t>, </a:t>
            </a:r>
            <a:r>
              <a:rPr lang="en-US" altLang="zh-TW" sz="2400" b="1" dirty="0">
                <a:solidFill>
                  <a:srgbClr val="C00000"/>
                </a:solidFill>
              </a:rPr>
              <a:t>+</a:t>
            </a:r>
            <a:r>
              <a:rPr lang="en-US" altLang="zh-TW" sz="2400" dirty="0"/>
              <a:t>, and </a:t>
            </a:r>
            <a:r>
              <a:rPr lang="en-US" altLang="zh-TW" sz="2400" b="1" dirty="0">
                <a:solidFill>
                  <a:srgbClr val="C00000"/>
                </a:solidFill>
              </a:rPr>
              <a:t>?</a:t>
            </a:r>
            <a:r>
              <a:rPr lang="en-US" altLang="zh-TW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093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-0.00174 -0.096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And so, </a:t>
            </a:r>
            <a:r>
              <a:rPr kumimoji="1" lang="en-US" altLang="zh-TW" sz="44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sometimes</a:t>
            </a:r>
            <a:r>
              <a:rPr kumimoji="1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, </a:t>
            </a:r>
            <a:r>
              <a:rPr kumimoji="1" lang="en-US" altLang="zh-TW" sz="4400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grep</a:t>
            </a:r>
            <a:r>
              <a:rPr kumimoji="1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 is syntactically </a:t>
            </a:r>
            <a:r>
              <a:rPr kumimoji="1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weaker</a:t>
            </a:r>
            <a:r>
              <a:rPr kumimoji="1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 than </a:t>
            </a:r>
            <a:r>
              <a:rPr kumimoji="1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egrep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e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grep '</a:t>
            </a:r>
            <a:r>
              <a:rPr kumimoji="1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abc|def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'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   	     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lines containing the string “</a:t>
            </a:r>
            <a:r>
              <a:rPr kumimoji="1" lang="en-US" altLang="zh-TW" sz="24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abc|def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”</a:t>
            </a:r>
            <a:b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</a:b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			      - note: there’s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no special meaning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, unlike in egrep</a:t>
            </a:r>
            <a:endParaRPr kumimoji="1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e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grep '(a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$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)|(b(</a:t>
            </a:r>
            <a:r>
              <a:rPr kumimoji="1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c|d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)e)'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lines containing the string “</a:t>
            </a:r>
            <a:r>
              <a:rPr kumimoji="1" lang="en-US" altLang="zh-TW" sz="2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(a$)|(b(</a:t>
            </a:r>
            <a:r>
              <a:rPr kumimoji="1" lang="en-US" altLang="zh-TW" sz="24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c|d</a:t>
            </a:r>
            <a:r>
              <a:rPr kumimoji="1" lang="en-US" altLang="zh-TW" sz="2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)e)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”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			      - note: there’s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no special meaning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, unlike in egrep</a:t>
            </a:r>
            <a:endParaRPr kumimoji="1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e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grep '</a:t>
            </a:r>
            <a:r>
              <a:rPr kumimoji="1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ab+c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' 	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    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lines containing the string “</a:t>
            </a:r>
            <a:r>
              <a:rPr kumimoji="1" lang="en-US" altLang="zh-TW" sz="24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ab+c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”</a:t>
            </a:r>
            <a:b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</a:b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			      - note: there’s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no special meaning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, unlike in egrep</a:t>
            </a:r>
            <a:endParaRPr kumimoji="1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</a:t>
            </a:r>
            <a:endParaRPr kumimoji="1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17871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And so, </a:t>
            </a:r>
            <a:r>
              <a:rPr kumimoji="1" lang="en-US" altLang="zh-TW" sz="44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sometimes</a:t>
            </a:r>
            <a:r>
              <a:rPr kumimoji="1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, </a:t>
            </a:r>
            <a:r>
              <a:rPr kumimoji="1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grep</a:t>
            </a:r>
            <a:r>
              <a:rPr kumimoji="1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 is syntactically </a:t>
            </a:r>
            <a:r>
              <a:rPr kumimoji="1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weaker</a:t>
            </a:r>
            <a:r>
              <a:rPr kumimoji="1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 </a:t>
            </a:r>
            <a:r>
              <a:rPr kumimoji="1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than </a:t>
            </a:r>
            <a:r>
              <a:rPr kumimoji="1" lang="en-US" altLang="zh-TW" sz="4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egrep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egrep '</a:t>
            </a:r>
            <a:r>
              <a:rPr kumimoji="1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abc|def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'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  	     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lines containing </a:t>
            </a:r>
            <a:r>
              <a:rPr kumimoji="1" lang="en-US" altLang="zh-TW" sz="24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abc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 or </a:t>
            </a:r>
            <a:r>
              <a:rPr kumimoji="1" lang="en-US" altLang="zh-TW" sz="24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def</a:t>
            </a:r>
            <a:b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</a:b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			    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-</a:t>
            </a:r>
            <a:endParaRPr kumimoji="1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新細明體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egrep '(a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$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)|(b(</a:t>
            </a:r>
            <a:r>
              <a:rPr kumimoji="1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c|d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)e)'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lines ending in </a:t>
            </a:r>
            <a:r>
              <a:rPr kumimoji="1" lang="en-US" altLang="zh-TW" sz="2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a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 or containing either</a:t>
            </a:r>
            <a:r>
              <a:rPr kumimoji="1" lang="en-US" altLang="zh-TW" sz="2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 </a:t>
            </a:r>
            <a:r>
              <a:rPr kumimoji="1" lang="en-US" altLang="zh-TW" sz="24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bce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 or </a:t>
            </a:r>
            <a:r>
              <a:rPr kumimoji="1" lang="en-US" altLang="zh-TW" sz="24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bde</a:t>
            </a:r>
            <a:endParaRPr kumimoji="1" lang="en-US" altLang="zh-TW" sz="2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			    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-</a:t>
            </a:r>
            <a:endParaRPr kumimoji="1" lang="en-US" altLang="zh-TW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egrep '</a:t>
            </a:r>
            <a:r>
              <a:rPr kumimoji="1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ab+c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' 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	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    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lines containing </a:t>
            </a:r>
            <a:r>
              <a:rPr kumimoji="1" lang="en-US" altLang="zh-TW" sz="24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abc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, or </a:t>
            </a:r>
            <a:r>
              <a:rPr kumimoji="1" lang="en-US" altLang="zh-TW" sz="24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abbc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, or </a:t>
            </a:r>
            <a:r>
              <a:rPr kumimoji="1" lang="en-US" altLang="zh-TW" sz="24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abbbc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, </a:t>
            </a:r>
            <a:r>
              <a:rPr kumimoji="1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etc</a:t>
            </a:r>
            <a:b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</a:b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			    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-</a:t>
            </a:r>
            <a:endParaRPr kumimoji="1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新細明體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</a:t>
            </a:r>
            <a:endParaRPr kumimoji="1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 Narrow" pitchFamily="34" charset="0"/>
              <a:ea typeface="新細明體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35957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2"/>
          <p:cNvSpPr>
            <a:spLocks noChangeArrowheads="1"/>
          </p:cNvSpPr>
          <p:nvPr/>
        </p:nvSpPr>
        <p:spPr bwMode="auto">
          <a:xfrm>
            <a:off x="304800" y="0"/>
            <a:ext cx="853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But then, </a:t>
            </a:r>
            <a:r>
              <a:rPr kumimoji="1" lang="en-US" altLang="zh-TW" sz="44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sometimes</a:t>
            </a:r>
            <a:r>
              <a:rPr kumimoji="1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, </a:t>
            </a:r>
            <a:r>
              <a:rPr kumimoji="1" lang="en-US" altLang="zh-TW" sz="4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grep</a:t>
            </a:r>
            <a:r>
              <a:rPr kumimoji="1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 is syntactically </a:t>
            </a:r>
            <a:r>
              <a:rPr kumimoji="1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stronger</a:t>
            </a:r>
            <a:r>
              <a:rPr kumimoji="1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 </a:t>
            </a:r>
            <a:r>
              <a:rPr kumimoji="1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than </a:t>
            </a:r>
            <a:r>
              <a:rPr kumimoji="1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egrep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e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grep '</a:t>
            </a:r>
            <a:r>
              <a:rPr kumimoji="1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abc|def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'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   	     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lines containing the string “</a:t>
            </a:r>
            <a:r>
              <a:rPr kumimoji="1" lang="en-US" altLang="zh-TW" sz="2400" b="0" i="0" u="sng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abc|def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”</a:t>
            </a:r>
            <a:b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</a:b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			      - note: there’s no special meaning, unlike in egrep</a:t>
            </a:r>
            <a:endParaRPr kumimoji="1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 Narrow" pitchFamily="34" charset="0"/>
              <a:ea typeface="新細明體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e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grep '(a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$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)|(b(</a:t>
            </a:r>
            <a:r>
              <a:rPr kumimoji="1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c|d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)e)'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lines containing the string “</a:t>
            </a:r>
            <a:r>
              <a:rPr kumimoji="1" lang="en-US" altLang="zh-TW" sz="2400" b="0" i="0" u="sng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(a$)|(b(</a:t>
            </a:r>
            <a:r>
              <a:rPr kumimoji="1" lang="en-US" altLang="zh-TW" sz="2400" b="0" i="0" u="sng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c|d</a:t>
            </a:r>
            <a:r>
              <a:rPr kumimoji="1" lang="en-US" altLang="zh-TW" sz="2400" b="0" i="0" u="sng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)e)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”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			      - note: there’s no special meaning, unlike in egrep</a:t>
            </a:r>
            <a:endParaRPr kumimoji="1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新細明體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e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grep '</a:t>
            </a:r>
            <a:r>
              <a:rPr kumimoji="1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ab+c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' 	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    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lines containing the string “</a:t>
            </a:r>
            <a:r>
              <a:rPr kumimoji="1" lang="en-US" altLang="zh-TW" sz="2400" b="0" i="0" u="sng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ab+c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”</a:t>
            </a:r>
            <a:b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</a:b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			      - note: there’s no special meaning, unlike in egrep</a:t>
            </a:r>
            <a:endParaRPr kumimoji="1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 Narrow" pitchFamily="34" charset="0"/>
              <a:ea typeface="新細明體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e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grep '\([ab]\)\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1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'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   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lines containing  </a:t>
            </a:r>
            <a:r>
              <a:rPr kumimoji="1" lang="en-US" altLang="zh-TW" sz="2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aa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or </a:t>
            </a:r>
            <a:r>
              <a:rPr kumimoji="1" lang="en-US" altLang="zh-TW" sz="2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bb</a:t>
            </a:r>
            <a:endParaRPr kumimoji="1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			     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-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e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grep 'a\{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2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'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       	    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an error, because there is no closing \}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			    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-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e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grep '\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&lt;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a'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    	    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lines containing words that begin with </a:t>
            </a:r>
            <a:r>
              <a:rPr kumimoji="1" lang="en-US" altLang="zh-TW" sz="2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a</a:t>
            </a:r>
            <a:endParaRPr kumimoji="1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</a:t>
            </a:r>
            <a:endParaRPr kumimoji="1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46034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egrep '</a:t>
            </a:r>
            <a:r>
              <a:rPr kumimoji="1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abc|def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'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   	     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lines containing </a:t>
            </a:r>
            <a:r>
              <a:rPr kumimoji="1" lang="en-US" altLang="zh-TW" sz="2400" b="0" i="0" u="sng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abc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 or </a:t>
            </a:r>
            <a:r>
              <a:rPr kumimoji="1" lang="en-US" altLang="zh-TW" sz="2400" b="0" i="0" u="sng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def</a:t>
            </a:r>
            <a:b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</a:b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			     </a:t>
            </a:r>
            <a:endParaRPr kumimoji="1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 Narrow" pitchFamily="34" charset="0"/>
              <a:ea typeface="新細明體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egrep '(a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$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)|(b(</a:t>
            </a:r>
            <a:r>
              <a:rPr kumimoji="1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c|d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)e)'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lines ending in </a:t>
            </a:r>
            <a:r>
              <a:rPr kumimoji="1" lang="en-US" altLang="zh-TW" sz="2400" b="0" i="0" u="sng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a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 or containing either</a:t>
            </a:r>
            <a:r>
              <a:rPr kumimoji="1" lang="en-US" altLang="zh-TW" sz="2400" b="0" i="0" u="sng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 </a:t>
            </a:r>
            <a:r>
              <a:rPr kumimoji="1" lang="en-US" altLang="zh-TW" sz="2400" b="0" i="0" u="sng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bce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 or </a:t>
            </a:r>
            <a:r>
              <a:rPr kumimoji="1" lang="en-US" altLang="zh-TW" sz="2400" b="0" i="0" u="sng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bde</a:t>
            </a:r>
            <a:endParaRPr kumimoji="1" lang="en-US" altLang="zh-TW" sz="2400" b="0" i="0" u="sng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 Narrow" pitchFamily="34" charset="0"/>
              <a:ea typeface="新細明體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			     </a:t>
            </a:r>
            <a:endParaRPr kumimoji="1" lang="en-US" altLang="zh-TW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新細明體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egrep '</a:t>
            </a:r>
            <a:r>
              <a:rPr kumimoji="1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ab+c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' 	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    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lines containing </a:t>
            </a:r>
            <a:r>
              <a:rPr kumimoji="1" lang="en-US" altLang="zh-TW" sz="2400" b="0" i="0" u="sng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abc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, or </a:t>
            </a:r>
            <a:r>
              <a:rPr kumimoji="1" lang="en-US" altLang="zh-TW" sz="2400" b="0" i="0" u="sng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abbc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, or </a:t>
            </a:r>
            <a:r>
              <a:rPr kumimoji="1" lang="en-US" altLang="zh-TW" sz="2400" b="0" i="0" u="sng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abbbc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, </a:t>
            </a:r>
            <a:r>
              <a:rPr kumimoji="1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etc</a:t>
            </a:r>
            <a:b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</a:b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			    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-</a:t>
            </a:r>
            <a:endParaRPr kumimoji="1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新細明體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egrep '\([ab]\)\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1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'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   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lines containing  </a:t>
            </a:r>
            <a:r>
              <a:rPr kumimoji="1" lang="en-US" altLang="zh-TW" sz="2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(a)1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OR </a:t>
            </a:r>
            <a:r>
              <a:rPr kumimoji="1" lang="en-US" altLang="zh-TW" sz="2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(b)1</a:t>
            </a:r>
            <a:endParaRPr kumimoji="1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			      - note: there’s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no special meaning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, unlike in </a:t>
            </a:r>
            <a:r>
              <a:rPr kumimoji="1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grep</a:t>
            </a:r>
            <a:endParaRPr kumimoji="1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egrep 'a\{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2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'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       	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   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lines containing </a:t>
            </a:r>
            <a:r>
              <a:rPr kumimoji="1" lang="en-US" altLang="zh-TW" sz="2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a{</a:t>
            </a:r>
            <a:r>
              <a:rPr kumimoji="1" lang="en-US" altLang="zh-TW" sz="22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2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			     - note: there’s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no special meaning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, unlike in </a:t>
            </a:r>
            <a:r>
              <a:rPr kumimoji="1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grep</a:t>
            </a:r>
            <a:endParaRPr kumimoji="1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egrep '\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&lt;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a'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    	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   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lines containing </a:t>
            </a:r>
            <a:r>
              <a:rPr kumimoji="1" lang="en-US" altLang="zh-TW" sz="2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/>
                <a:cs typeface="Arial" pitchFamily="34" charset="0"/>
              </a:rPr>
              <a:t>&lt;a</a:t>
            </a:r>
            <a:endParaRPr kumimoji="1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			     - note: there’s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no special meaning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, unlike in </a:t>
            </a:r>
            <a:r>
              <a:rPr kumimoji="1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grep</a:t>
            </a:r>
            <a:endParaRPr kumimoji="1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		                  </a:t>
            </a: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(actually, there is, maybe, a meaning, as we’ll see in a minute…)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</a:t>
            </a:r>
            <a:endParaRPr kumimoji="1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4800" y="0"/>
            <a:ext cx="853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But then, </a:t>
            </a:r>
            <a:r>
              <a:rPr kumimoji="1" lang="en-US" altLang="zh-TW" sz="44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sometimes</a:t>
            </a:r>
            <a:r>
              <a:rPr kumimoji="1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, </a:t>
            </a:r>
            <a:r>
              <a:rPr kumimoji="1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grep</a:t>
            </a:r>
            <a:r>
              <a:rPr kumimoji="1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 is syntactically </a:t>
            </a:r>
            <a:r>
              <a:rPr kumimoji="1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stronger</a:t>
            </a:r>
            <a:r>
              <a:rPr kumimoji="1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 </a:t>
            </a:r>
            <a:r>
              <a:rPr kumimoji="1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than </a:t>
            </a:r>
            <a:r>
              <a:rPr kumimoji="1" lang="en-US" altLang="zh-TW" sz="4400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egrep</a:t>
            </a:r>
          </a:p>
        </p:txBody>
      </p:sp>
    </p:spTree>
    <p:extLst>
      <p:ext uri="{BB962C8B-B14F-4D97-AF65-F5344CB8AC3E}">
        <p14:creationId xmlns:p14="http://schemas.microsoft.com/office/powerpoint/2010/main" val="241786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Finding out if your quotes are wrong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4294967295"/>
          </p:nvPr>
        </p:nvSpPr>
        <p:spPr>
          <a:xfrm>
            <a:off x="152400" y="914400"/>
            <a:ext cx="8839200" cy="5943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3000"/>
              <a:t>You may become confused about when to use the backslash and when not to. </a:t>
            </a: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</a:rPr>
              <a:t>Q: So, how can you find out if you’re quoting correctly?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>
                <a:solidFill>
                  <a:schemeClr val="bg1"/>
                </a:solidFill>
              </a:rPr>
              <a:t>A: By adding an "echo" before the command so that 	you can see: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</a:t>
            </a:r>
            <a:r>
              <a:rPr lang="en-US" altLang="zh-TW" sz="2800" b="1">
                <a:solidFill>
                  <a:schemeClr val="bg1"/>
                </a:solidFill>
              </a:rPr>
              <a:t>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echo fgrep 'He said, "She said, '</a:t>
            </a:r>
            <a:r>
              <a:rPr lang="en-US" altLang="zh-TW" sz="800" b="1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"</a:t>
            </a:r>
            <a:r>
              <a:rPr lang="en-US" altLang="zh-TW" sz="600" b="1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'</a:t>
            </a:r>
            <a:r>
              <a:rPr lang="en-US" altLang="zh-TW" sz="800" b="1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Hello!</a:t>
            </a:r>
            <a:r>
              <a:rPr lang="en-US" altLang="zh-TW" sz="800" b="1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'</a:t>
            </a:r>
            <a:r>
              <a:rPr lang="en-US" altLang="zh-TW" sz="800" b="1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"</a:t>
            </a:r>
            <a:r>
              <a:rPr lang="en-US" altLang="zh-TW" b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\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" file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fgrep He said, "She said,'</a:t>
            </a:r>
            <a:r>
              <a:rPr lang="en-US" altLang="zh-TW" sz="800" b="1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Hello!</a:t>
            </a:r>
            <a:r>
              <a:rPr lang="en-US" altLang="zh-TW" sz="800" b="1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'</a:t>
            </a:r>
            <a:r>
              <a:rPr lang="en-US" altLang="zh-TW" sz="800" b="1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" file</a:t>
            </a:r>
            <a:endParaRPr lang="en-US" altLang="zh-TW" sz="2800" b="1">
              <a:solidFill>
                <a:schemeClr val="bg1"/>
              </a:solidFill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</a:t>
            </a:r>
            <a:endParaRPr lang="en-US" altLang="zh-TW" sz="1600" b="1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3000">
                <a:solidFill>
                  <a:schemeClr val="bg1"/>
                </a:solidFill>
              </a:rPr>
              <a:t>By putting the echo in the front, we don’t do the fgrep. Instead we are printing what the arguments to the fgrep would have actually been.</a:t>
            </a:r>
          </a:p>
          <a:p>
            <a:pPr marL="0" indent="0" eaLnBrk="1" hangingPunct="1"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en-US" altLang="zh-TW" sz="3000">
                <a:solidFill>
                  <a:schemeClr val="bg1"/>
                </a:solidFill>
              </a:rPr>
              <a:t>If you are debugging a shell script, and you want to see what your script is doing, you can duplicate lines and insert an "echo" in front of the copies. </a:t>
            </a:r>
          </a:p>
        </p:txBody>
      </p:sp>
    </p:spTree>
    <p:extLst>
      <p:ext uri="{BB962C8B-B14F-4D97-AF65-F5344CB8AC3E}">
        <p14:creationId xmlns:p14="http://schemas.microsoft.com/office/powerpoint/2010/main" val="3612633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endParaRPr lang="en-US" altLang="zh-TW" sz="2600" b="1" dirty="0">
              <a:solidFill>
                <a:srgbClr val="BFBFBF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a\Tb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latin typeface="High Tower Text" pitchFamily="18" charset="0"/>
              </a:rPr>
              <a:t>nb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mb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mb</a:t>
            </a:r>
            <a:endParaRPr lang="en-US" altLang="zh-TW" sz="26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\</a:t>
            </a:r>
            <a:endParaRPr lang="en-US" altLang="zh-TW" sz="26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From this, we see that there are special sequences, such as: \t (tab), \n (newline), \\ (plain \).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5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Nonstandard </a:t>
            </a:r>
            <a:r>
              <a:rPr lang="en-US" altLang="zh-TW" dirty="0">
                <a:solidFill>
                  <a:schemeClr val="accent2"/>
                </a:solidFill>
              </a:rPr>
              <a:t>Added Features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6019800"/>
          </a:xfrm>
        </p:spPr>
        <p:txBody>
          <a:bodyPr/>
          <a:lstStyle/>
          <a:p>
            <a:r>
              <a:rPr lang="en-US" sz="3000" dirty="0"/>
              <a:t>It is made quite clear, in our textbook (</a:t>
            </a:r>
            <a:r>
              <a:rPr lang="en-US" sz="3000" dirty="0">
                <a:hlinkClick r:id="rId2"/>
              </a:rPr>
              <a:t>http://www.grymoire.com/Unix/Regular.html</a:t>
            </a:r>
            <a:r>
              <a:rPr lang="en-US" sz="3000" dirty="0"/>
              <a:t>), that the weaknesses and strengths of regular expressions vs extended regular expressions are precisely as have just been described.</a:t>
            </a:r>
          </a:p>
        </p:txBody>
      </p:sp>
    </p:spTree>
    <p:extLst>
      <p:ext uri="{BB962C8B-B14F-4D97-AF65-F5344CB8AC3E}">
        <p14:creationId xmlns:p14="http://schemas.microsoft.com/office/powerpoint/2010/main" val="1236131608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6019800"/>
          </a:xfrm>
        </p:spPr>
        <p:txBody>
          <a:bodyPr/>
          <a:lstStyle/>
          <a:p>
            <a:r>
              <a:rPr lang="en-US" sz="3000" dirty="0"/>
              <a:t>It is made quite clear, in our textbook (</a:t>
            </a:r>
            <a:r>
              <a:rPr lang="en-US" sz="3000" dirty="0">
                <a:hlinkClick r:id="rId3"/>
              </a:rPr>
              <a:t>http://www.grymoire.com/Unix/Regular.html</a:t>
            </a:r>
            <a:r>
              <a:rPr lang="en-US" sz="3000" dirty="0"/>
              <a:t>), that the weaknesses and strengths of regular expressions vs extended regular expressions are precisely as have just been described.</a:t>
            </a:r>
          </a:p>
          <a:p>
            <a:r>
              <a:rPr lang="en-US" sz="3000" dirty="0"/>
              <a:t>But when I try it in Cygwin, I find </a:t>
            </a:r>
            <a:r>
              <a:rPr lang="en-US" sz="3000" dirty="0">
                <a:solidFill>
                  <a:srgbClr val="FF0000"/>
                </a:solidFill>
              </a:rPr>
              <a:t>nonstandard features</a:t>
            </a:r>
            <a:r>
              <a:rPr lang="en-US" sz="3000" dirty="0"/>
              <a:t> that have been added to both grep and egrep!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52400" y="762000"/>
            <a:ext cx="8839200" cy="236220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Nonstandard </a:t>
            </a:r>
            <a:r>
              <a:rPr lang="en-US" altLang="zh-TW" dirty="0">
                <a:solidFill>
                  <a:schemeClr val="accent2"/>
                </a:solidFill>
              </a:rPr>
              <a:t>Added Features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881648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6019800"/>
          </a:xfrm>
        </p:spPr>
        <p:txBody>
          <a:bodyPr/>
          <a:lstStyle/>
          <a:p>
            <a:r>
              <a:rPr lang="en-US" sz="3000" dirty="0"/>
              <a:t>It is made quite clear, in our textbook (</a:t>
            </a:r>
            <a:r>
              <a:rPr lang="en-US" sz="3000" dirty="0">
                <a:hlinkClick r:id="rId3"/>
              </a:rPr>
              <a:t>http://www.grymoire.com/Unix/Regular.html</a:t>
            </a:r>
            <a:r>
              <a:rPr lang="en-US" sz="3000" dirty="0"/>
              <a:t>), that the weaknesses and strengths of regular expressions vs extended regular expressions are precisely as have just been described.</a:t>
            </a:r>
          </a:p>
          <a:p>
            <a:r>
              <a:rPr lang="en-US" sz="3000" dirty="0"/>
              <a:t>But when I try it in Cygwin, I find </a:t>
            </a:r>
            <a:r>
              <a:rPr lang="en-US" sz="3000" dirty="0">
                <a:solidFill>
                  <a:srgbClr val="FF0000"/>
                </a:solidFill>
              </a:rPr>
              <a:t>nonstandard features </a:t>
            </a:r>
            <a:r>
              <a:rPr lang="en-US" sz="3000" dirty="0"/>
              <a:t>that have been added to both grep and </a:t>
            </a:r>
            <a:r>
              <a:rPr lang="en-US" sz="3000" dirty="0">
                <a:solidFill>
                  <a:schemeClr val="bg1">
                    <a:lumMod val="65000"/>
                  </a:schemeClr>
                </a:solidFill>
              </a:rPr>
              <a:t>egrep!</a:t>
            </a:r>
            <a:r>
              <a:rPr lang="en-US" sz="3000" dirty="0"/>
              <a:t> Consequently:</a:t>
            </a:r>
            <a:endParaRPr lang="en-US" sz="2600" dirty="0"/>
          </a:p>
          <a:p>
            <a:pPr lvl="1">
              <a:spcBef>
                <a:spcPts val="0"/>
              </a:spcBef>
            </a:pPr>
            <a:r>
              <a:rPr lang="en-US" sz="2600" dirty="0"/>
              <a:t>Each seems to have all of the expressivity and strength of the other.</a:t>
            </a:r>
          </a:p>
          <a:p>
            <a:pPr lvl="1"/>
            <a:r>
              <a:rPr lang="en-US" sz="2600" dirty="0"/>
              <a:t>Backwards compatibility (to the syntax in our textbook) seems to have been abandoned. </a:t>
            </a:r>
          </a:p>
          <a:p>
            <a:r>
              <a:rPr lang="en-US" sz="3000" dirty="0"/>
              <a:t>The following slide will list the added features…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2400" y="762000"/>
            <a:ext cx="8839200" cy="335280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Nonstandard Added Features</a:t>
            </a:r>
          </a:p>
        </p:txBody>
      </p:sp>
    </p:spTree>
    <p:extLst>
      <p:ext uri="{BB962C8B-B14F-4D97-AF65-F5344CB8AC3E}">
        <p14:creationId xmlns:p14="http://schemas.microsoft.com/office/powerpoint/2010/main" val="3623901920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6019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One day grep got jealous and said,</a:t>
            </a:r>
            <a:br>
              <a:rPr lang="en-US" sz="2800" dirty="0"/>
            </a:br>
            <a:r>
              <a:rPr lang="en-US" sz="2800" i="1" dirty="0"/>
              <a:t>“I wish I could be like egrep: using ‘?’ to quickly say </a:t>
            </a:r>
            <a:br>
              <a:rPr lang="en-US" sz="2800" i="1" dirty="0"/>
            </a:br>
            <a:r>
              <a:rPr lang="en-US" sz="2800" i="1" dirty="0"/>
              <a:t>‘0 or 1 times’, using ‘+’ to quickly say ‘1 or more times’, and creating OR patterns!”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 But grep had a problem. He couldn’t just borrow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the syntax, because many previously-designed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scripts already used literal “?”, “+”, or “|” symbols.</a:t>
            </a:r>
            <a:endParaRPr lang="en-US" sz="3200" dirty="0">
              <a:solidFill>
                <a:srgbClr val="0C9B4D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sz="2800" dirty="0">
                <a:solidFill>
                  <a:srgbClr val="0C9B4D"/>
                </a:solidFill>
              </a:rPr>
              <a:t>So instead he decided to use “\?”, “\+”, and “\|”.</a:t>
            </a:r>
            <a:endParaRPr lang="en-US" dirty="0">
              <a:solidFill>
                <a:srgbClr val="0C9B4D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28800" y="4267200"/>
            <a:ext cx="6400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charset="-120"/>
                <a:cs typeface="Arial" pitchFamily="34" charset="0"/>
              </a:rPr>
              <a:t>% grep -o "[0-9][0-9]* *+ *[0-9][0-9]*" text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charset="-120"/>
                <a:cs typeface="Arial" pitchFamily="34" charset="0"/>
              </a:rPr>
              <a:t>43 + 2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charset="-120"/>
                <a:cs typeface="Arial" pitchFamily="34" charset="0"/>
              </a:rPr>
              <a:t>500 + 123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charset="-120"/>
                <a:cs typeface="Arial" pitchFamily="34" charset="0"/>
              </a:rPr>
              <a:t>1+2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charset="-120"/>
                <a:cs typeface="Arial" pitchFamily="34" charset="0"/>
              </a:rPr>
              <a:t>% grep -o "[A-Z][^A-Z.,?]*?" text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charset="-120"/>
                <a:cs typeface="Arial" pitchFamily="34" charset="0"/>
              </a:rPr>
              <a:t>Is that a question?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charset="-120"/>
                <a:cs typeface="Arial" pitchFamily="34" charset="0"/>
              </a:rPr>
              <a:t>What time is it?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charset="-120"/>
                <a:cs typeface="Arial" pitchFamily="34" charset="0"/>
              </a:rPr>
              <a:t>%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828800" y="4267200"/>
            <a:ext cx="6400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charset="-120"/>
                <a:cs typeface="Arial" pitchFamily="34" charset="0"/>
              </a:rPr>
              <a:t>% grep -o "[0-9]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charset="-120"/>
                <a:cs typeface="Arial" pitchFamily="34" charset="0"/>
              </a:rPr>
              <a:t>\+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charset="-120"/>
                <a:cs typeface="Arial" pitchFamily="34" charset="0"/>
              </a:rPr>
              <a:t> *+ *[0-9]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charset="-120"/>
                <a:cs typeface="Arial" pitchFamily="34" charset="0"/>
              </a:rPr>
              <a:t>\+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charset="-120"/>
                <a:cs typeface="Arial" pitchFamily="34" charset="0"/>
              </a:rPr>
              <a:t>" text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charset="-120"/>
                <a:cs typeface="Arial" pitchFamily="34" charset="0"/>
              </a:rPr>
              <a:t>43 + 2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charset="-120"/>
                <a:cs typeface="Arial" pitchFamily="34" charset="0"/>
              </a:rPr>
              <a:t>500 + 123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charset="-120"/>
                <a:cs typeface="Arial" pitchFamily="34" charset="0"/>
              </a:rPr>
              <a:t>1+2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charset="-120"/>
                <a:cs typeface="Arial" pitchFamily="34" charset="0"/>
              </a:rPr>
              <a:t>% grep -o "[A-Z][^A-Z.,?]*?" text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charset="-120"/>
                <a:cs typeface="Arial" pitchFamily="34" charset="0"/>
              </a:rPr>
              <a:t>Is that a question?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charset="-120"/>
                <a:cs typeface="Arial" pitchFamily="34" charset="0"/>
              </a:rPr>
              <a:t>What time is it?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charset="-120"/>
                <a:cs typeface="Arial" pitchFamily="34" charset="0"/>
              </a:rPr>
              <a:t>%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85800" y="4234470"/>
            <a:ext cx="8153400" cy="26235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Arial" pitchFamily="34" charset="0"/>
              </a:rPr>
              <a:t>Although this would break any old scripts using pairs like “\?” or “\+”, yet these were far fewer than scripts containing “?” or “+”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Arial" pitchFamily="34" charset="0"/>
              </a:rPr>
              <a:t>Because the “\” in “\?” or “\+” would’ve been unnecessary, so unlikely to have been typed.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Nonstandard Added Features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52562" y="1219200"/>
            <a:ext cx="7005638" cy="2895600"/>
            <a:chOff x="1452562" y="1219200"/>
            <a:chExt cx="7005638" cy="2895600"/>
          </a:xfrm>
        </p:grpSpPr>
        <p:sp>
          <p:nvSpPr>
            <p:cNvPr id="4" name="Cloud Callout 3"/>
            <p:cNvSpPr/>
            <p:nvPr/>
          </p:nvSpPr>
          <p:spPr bwMode="auto">
            <a:xfrm>
              <a:off x="1452562" y="1219200"/>
              <a:ext cx="6853238" cy="2895600"/>
            </a:xfrm>
            <a:prstGeom prst="cloudCallout">
              <a:avLst>
                <a:gd name="adj1" fmla="val -52613"/>
                <a:gd name="adj2" fmla="val 4757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219325" y="1676400"/>
              <a:ext cx="6238875" cy="190015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新細明體" pitchFamily="18" charset="-120"/>
                  <a:cs typeface="Arial" pitchFamily="34" charset="0"/>
                </a:rPr>
                <a:t>I wish I could be like egrep: </a:t>
              </a:r>
              <a:b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新細明體" pitchFamily="18" charset="-120"/>
                  <a:cs typeface="Arial" pitchFamily="34" charset="0"/>
                </a:rPr>
              </a:b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新細明體" pitchFamily="18" charset="-120"/>
                  <a:cs typeface="Arial" pitchFamily="34" charset="0"/>
                </a:rPr>
                <a:t>using ‘?’ to say ‘0 or 1 times’, using ‘+’ to say ‘1 or more times’, and creating OR patterns!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charset="-120"/>
                <a:cs typeface="Arial" pitchFamily="34" charset="0"/>
              </a:endParaRPr>
            </a:p>
          </p:txBody>
        </p:sp>
      </p:grp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0"/>
          <a:stretch/>
        </p:blipFill>
        <p:spPr bwMode="auto">
          <a:xfrm>
            <a:off x="76200" y="3581400"/>
            <a:ext cx="14478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58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7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Nonstandard Added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6019800"/>
          </a:xfrm>
        </p:spPr>
        <p:txBody>
          <a:bodyPr/>
          <a:lstStyle/>
          <a:p>
            <a:r>
              <a:rPr lang="en-US" sz="2800" dirty="0"/>
              <a:t>But egrep was jealous, too. And sighed, </a:t>
            </a:r>
            <a:br>
              <a:rPr lang="en-US" sz="2800" dirty="0"/>
            </a:br>
            <a:r>
              <a:rPr lang="en-US" sz="2800" i="1" dirty="0"/>
              <a:t>“I wish I could use the ‘\{ \}’, ‘\&lt;’, ‘\&gt;’, and </a:t>
            </a:r>
            <a:r>
              <a:rPr lang="en-US" sz="2800" i="1" dirty="0" err="1"/>
              <a:t>backreferencing</a:t>
            </a:r>
            <a:r>
              <a:rPr lang="en-US" sz="2800" i="1" dirty="0"/>
              <a:t> methods of grep!”</a:t>
            </a:r>
          </a:p>
          <a:p>
            <a:pPr lvl="2"/>
            <a:r>
              <a:rPr lang="en-US" sz="2800" dirty="0" err="1">
                <a:solidFill>
                  <a:srgbClr val="0C9B4D"/>
                </a:solidFill>
              </a:rPr>
              <a:t>egrep’s</a:t>
            </a:r>
            <a:r>
              <a:rPr lang="en-US" sz="2800" dirty="0">
                <a:solidFill>
                  <a:srgbClr val="0C9B4D"/>
                </a:solidFill>
              </a:rPr>
              <a:t> solution was varied:</a:t>
            </a:r>
          </a:p>
          <a:p>
            <a:pPr lvl="3"/>
            <a:r>
              <a:rPr lang="en-US" sz="2800" dirty="0">
                <a:solidFill>
                  <a:srgbClr val="FF0000"/>
                </a:solidFill>
              </a:rPr>
              <a:t>Since “(” and “)” were already defined, use them for </a:t>
            </a:r>
            <a:r>
              <a:rPr lang="en-US" sz="2800" dirty="0" err="1">
                <a:solidFill>
                  <a:srgbClr val="FF0000"/>
                </a:solidFill>
              </a:rPr>
              <a:t>backreferencing</a:t>
            </a:r>
            <a:r>
              <a:rPr lang="en-US" sz="2800" dirty="0">
                <a:solidFill>
                  <a:srgbClr val="FF0000"/>
                </a:solidFill>
              </a:rPr>
              <a:t> too.</a:t>
            </a:r>
          </a:p>
          <a:p>
            <a:pPr lvl="3"/>
            <a:r>
              <a:rPr lang="en-US" sz="2800" dirty="0">
                <a:solidFill>
                  <a:srgbClr val="FF0000"/>
                </a:solidFill>
              </a:rPr>
              <a:t>Use the same “\&lt;”,“\&gt;”, “\1”, “\2”, …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“\9” symbols as grep uses.</a:t>
            </a:r>
          </a:p>
          <a:p>
            <a:pPr lvl="3"/>
            <a:r>
              <a:rPr lang="en-US" sz="2800" dirty="0">
                <a:solidFill>
                  <a:srgbClr val="FF0000"/>
                </a:solidFill>
              </a:rPr>
              <a:t>Use the “{” and “}” symbols in place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of grep’s “\{” and “\}” symbols.</a:t>
            </a:r>
          </a:p>
          <a:p>
            <a:pPr lvl="3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0"/>
          <a:stretch/>
        </p:blipFill>
        <p:spPr bwMode="auto">
          <a:xfrm>
            <a:off x="76200" y="3581400"/>
            <a:ext cx="14478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3584448"/>
            <a:ext cx="15144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524000" y="1217676"/>
            <a:ext cx="6929438" cy="2133600"/>
            <a:chOff x="1528762" y="1752600"/>
            <a:chExt cx="6929438" cy="2133600"/>
          </a:xfrm>
        </p:grpSpPr>
        <p:sp>
          <p:nvSpPr>
            <p:cNvPr id="11" name="Cloud Callout 10"/>
            <p:cNvSpPr/>
            <p:nvPr/>
          </p:nvSpPr>
          <p:spPr bwMode="auto">
            <a:xfrm>
              <a:off x="1528762" y="1752600"/>
              <a:ext cx="6853238" cy="2133600"/>
            </a:xfrm>
            <a:prstGeom prst="cloudCallout">
              <a:avLst>
                <a:gd name="adj1" fmla="val 39330"/>
                <a:gd name="adj2" fmla="val 5812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553200" y="2590800"/>
              <a:ext cx="990600" cy="533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19325" y="2209801"/>
              <a:ext cx="6238875" cy="1447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新細明體" pitchFamily="18" charset="-120"/>
                  <a:cs typeface="Arial" pitchFamily="34" charset="0"/>
                </a:rPr>
                <a:t>I wish I could use the ‘\{ \}’,</a:t>
              </a:r>
              <a:b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新細明體" pitchFamily="18" charset="-120"/>
                  <a:cs typeface="Arial" pitchFamily="34" charset="0"/>
                </a:rPr>
              </a:b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新細明體" pitchFamily="18" charset="-120"/>
                  <a:cs typeface="Arial" pitchFamily="34" charset="0"/>
                </a:rPr>
                <a:t> ‘\&lt;’, ‘\&gt;’, and </a:t>
              </a:r>
              <a:r>
                <a:rPr kumimoji="1" lang="en-US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新細明體" pitchFamily="18" charset="-120"/>
                  <a:cs typeface="Arial" pitchFamily="34" charset="0"/>
                </a:rPr>
                <a:t>backreferencing</a:t>
              </a: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新細明體" pitchFamily="18" charset="-120"/>
                  <a:cs typeface="Arial" pitchFamily="34" charset="0"/>
                </a:rPr>
                <a:t> methods of grep!”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charset="-12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69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Nonstandard Added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791200"/>
          </a:xfrm>
        </p:spPr>
        <p:txBody>
          <a:bodyPr/>
          <a:lstStyle/>
          <a:p>
            <a:r>
              <a:rPr lang="en-US" sz="2800" dirty="0"/>
              <a:t>Thus: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574800"/>
          <a:ext cx="8153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Regular Expression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Extended </a:t>
                      </a:r>
                      <a:br>
                        <a:rPr lang="en-US" dirty="0">
                          <a:solidFill>
                            <a:schemeClr val="accent2"/>
                          </a:solidFill>
                        </a:rPr>
                      </a:b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Regular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\?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baseline="0" dirty="0"/>
                        <a:t> or 1 times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\+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 more</a:t>
                      </a:r>
                      <a:r>
                        <a:rPr lang="en-US" baseline="0" dirty="0"/>
                        <a:t> times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\|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 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\( … 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( …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\{</a:t>
                      </a:r>
                      <a:r>
                        <a:rPr lang="en-US" b="1" baseline="0" dirty="0">
                          <a:solidFill>
                            <a:srgbClr val="0C9B4D"/>
                          </a:solidFill>
                        </a:rPr>
                        <a:t> … \}</a:t>
                      </a:r>
                      <a:endParaRPr lang="en-US" b="1" dirty="0">
                        <a:solidFill>
                          <a:srgbClr val="0C9B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 … }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Specify</a:t>
                      </a:r>
                      <a:r>
                        <a:rPr lang="en-US" baseline="0" dirty="0"/>
                        <a:t> a range of times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\1,</a:t>
                      </a:r>
                      <a:r>
                        <a:rPr lang="en-US" b="1" baseline="0" dirty="0">
                          <a:solidFill>
                            <a:srgbClr val="0C9B4D"/>
                          </a:solidFill>
                        </a:rPr>
                        <a:t> \2, …, \9</a:t>
                      </a:r>
                      <a:endParaRPr lang="en-US" b="1" dirty="0">
                        <a:solidFill>
                          <a:srgbClr val="0C9B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\1,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 \2, …, \9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Backreference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\&lt;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\&lt;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beginning</a:t>
                      </a:r>
                      <a:r>
                        <a:rPr lang="en-US" baseline="0" dirty="0"/>
                        <a:t> of a 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\&gt;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\&gt;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end of a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57200" y="6096000"/>
            <a:ext cx="7620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95400" y="6096000"/>
            <a:ext cx="5791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Added (non standard) 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  <a:sym typeface="Wingdings" panose="05000000000000000000" pitchFamily="2" charset="2"/>
              </a:rPr>
              <a:t> Won't be on the exam.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7200" y="5562600"/>
            <a:ext cx="762000" cy="304800"/>
          </a:xfrm>
          <a:prstGeom prst="rect">
            <a:avLst/>
          </a:prstGeom>
          <a:solidFill>
            <a:srgbClr val="0C9B4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95400" y="5562600"/>
            <a:ext cx="13716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Original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7200" y="2209800"/>
            <a:ext cx="8153400" cy="2971800"/>
            <a:chOff x="457200" y="2209800"/>
            <a:chExt cx="8153400" cy="29718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457200" y="2209800"/>
              <a:ext cx="8153400" cy="1828800"/>
            </a:xfrm>
            <a:prstGeom prst="rect">
              <a:avLst/>
            </a:prstGeom>
            <a:noFill/>
            <a:ln w="38100" cap="flat" cmpd="sng" algn="ctr">
              <a:solidFill>
                <a:srgbClr val="00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57200" y="4114800"/>
              <a:ext cx="8153400" cy="1066800"/>
            </a:xfrm>
            <a:prstGeom prst="rect">
              <a:avLst/>
            </a:prstGeom>
            <a:noFill/>
            <a:ln w="38100" cap="flat" cmpd="sng" algn="ctr">
              <a:solidFill>
                <a:srgbClr val="00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49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 cat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6075" indent="-346075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n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32.3e18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-3.25E+101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70.2E-12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.3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3.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 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'[0-9]*.'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8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6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'[0-9]*.'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32.3e18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.3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 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'[0-9]*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.'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8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50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'[0-9]*\.'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21.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90.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 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[0-9]*\.'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8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25522" y="5147352"/>
            <a:ext cx="381000" cy="3810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2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'[0-9][0-9]*\.'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21.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90.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 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'[0-9]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\{1,\}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\.'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8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33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endParaRPr lang="en-US" altLang="zh-TW" sz="2600" b="1" dirty="0">
              <a:solidFill>
                <a:srgbClr val="BFBFBF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a\Tb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latin typeface="High Tower Text" pitchFamily="18" charset="0"/>
              </a:rPr>
              <a:t>mb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latin typeface="High Tower Text" pitchFamily="18" charset="0"/>
              </a:rPr>
              <a:t>mb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\</a:t>
            </a:r>
            <a:endParaRPr lang="en-US" altLang="zh-TW" sz="26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From this, we see that there are special sequences, such as: \t (tab), \n (newline), \\ (plain \).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2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'[0-9]\{1,\}\.'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21.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90.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 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'[0-9]\{1,\}\.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8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707205" y="1778285"/>
            <a:ext cx="476036" cy="454632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13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'[0-9]\{1,\}\.[0-9]\{1,\}'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32.3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3.25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3.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 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'[0-9]\{1,\}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\(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\.[0-9]\{1,\}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\)\{,1\}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8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19528" y="1367319"/>
            <a:ext cx="476036" cy="454632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42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'[0-9]\{1,\}\(\.[0-9]\{1,\}\)\{,1\}'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32.3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18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3.25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E+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 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-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[0-9]\{1,\}\(\.[0-9]\{1,\}\)\{,1\}'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8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17816" y="2631040"/>
            <a:ext cx="399836" cy="3810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9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[+</a:t>
            </a:r>
            <a:r>
              <a:rPr lang="en-US" altLang="zh-TW" sz="2800" b="1" spc="-100" dirty="0">
                <a:solidFill>
                  <a:srgbClr val="0C9B4D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\([0-9]\{1,\}\.[0-9]\{1,\}\)\{1,\}'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32.3e18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70.2E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3.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 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'[+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-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\{,1\}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[0-9]\{1,\}\(\.[0-9]\{1,\}\)\{,1\}'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8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1000" y="1295400"/>
            <a:ext cx="1143000" cy="14478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61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[+</a:t>
            </a:r>
            <a:r>
              <a:rPr lang="en-US" altLang="zh-TW" sz="2800" b="1" spc="-100" dirty="0">
                <a:solidFill>
                  <a:srgbClr val="0C9B4D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]\{,1\}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[0-9]\{1,\}\(\.[0-9]\{1,\}\)\{,1\}'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32.3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 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'[+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-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]\{,1\}[0-9]\{1,\}\(\.[0-9]\{1,\}\)\{,1\}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8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250023" y="3047143"/>
            <a:ext cx="399836" cy="3810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3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[+</a:t>
            </a:r>
            <a:r>
              <a:rPr lang="en-US" altLang="zh-TW" sz="2800" b="1" spc="-100" dirty="0">
                <a:solidFill>
                  <a:srgbClr val="0C9B4D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]\{,1\}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[0-9]\{1,\}\(\.[0-9]\{1,\}\)\{,1\}[</a:t>
            </a:r>
            <a:r>
              <a:rPr lang="en-US" altLang="zh-TW" sz="2800" b="1" kern="1200" spc="-100" dirty="0" err="1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]'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32.3e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3.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9974561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 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'[+-]\{,1\}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'\(\.[0-9]\{1,\}\)\{,1\}[</a:t>
            </a:r>
            <a:r>
              <a:rPr lang="en-US" altLang="zh-TW" sz="2800" b="1" kern="1200" spc="-100" dirty="0" err="1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]'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32.3e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3.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n|grep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 --color -C9 '[+-]\{,1\}[0-9]\{1,\}'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'\(\.[0-9]\{1,\}\)\{,1\}[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[+-]\{,1\}'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8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401025" y="4255158"/>
            <a:ext cx="399836" cy="3810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58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 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'[+-]\{,1\}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'\(\.[0-9]\{1,\}\)\{,1\}[</a:t>
            </a:r>
            <a:r>
              <a:rPr lang="en-US" altLang="zh-TW" sz="2800" b="1" kern="1200" spc="-100" dirty="0" err="1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][+-]\{,1\}'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32.3e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-3.25E+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70.2E-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3.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n|grep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 --color -C9 '[+-]\{,1\}[0-9]\{1,\}'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'\(\.[0-9]\{1,\}\)\{,1\}[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][+-]\{,1\}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8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642145" y="4157444"/>
            <a:ext cx="533400" cy="5334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26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 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'[+-]\{,1\}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'\(\.[0-9]\{1,\}\)\{,1\}[</a:t>
            </a:r>
            <a:r>
              <a:rPr lang="en-US" altLang="zh-TW" sz="2800" b="1" kern="1200" spc="-100" dirty="0" err="1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][+-]\{,1\}[0-9]\{1,\}'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32.3e18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3. &lt;= Nope</a:t>
            </a:r>
          </a:p>
          <a:p>
            <a:pPr marL="0" indent="0" eaLnBrk="1" hangingPunct="1">
              <a:lnSpc>
                <a:spcPct val="79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791200"/>
            <a:ext cx="8229600" cy="1544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342900" algn="l" defTabSz="914400" rtl="0" eaLnBrk="1" fontAlgn="base" latinLnBrk="0" hangingPunct="1">
              <a:lnSpc>
                <a:spcPct val="7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n|grep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 --color -C9 '[+-]\{,1\}[0-9]\{1,\}'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marL="342900" marR="0" lvl="0" indent="-342900" algn="l" defTabSz="914400" rtl="0" eaLnBrk="1" fontAlgn="base" latinLnBrk="0" hangingPunct="1">
              <a:lnSpc>
                <a:spcPct val="7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'\(\.[0-9]\{1,\}\)\{,1\}'\</a:t>
            </a:r>
          </a:p>
          <a:p>
            <a:pPr marL="342900" marR="0" lvl="0" indent="-342900" algn="l" defTabSz="914400" rtl="0" eaLnBrk="1" fontAlgn="base" latinLnBrk="0" hangingPunct="1">
              <a:lnSpc>
                <a:spcPct val="7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\(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][+-]\{,1\}[0-9]\{1,\}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\)\{,1\}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8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64222" y="1211510"/>
            <a:ext cx="1295400" cy="19050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9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381000"/>
            <a:ext cx="82296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 </a:t>
            </a:r>
            <a:endParaRPr lang="en-US" altLang="zh-TW" sz="2800" b="1" kern="1200" spc="-100" dirty="0">
              <a:solidFill>
                <a:srgbClr val="000000">
                  <a:lumMod val="50000"/>
                  <a:lumOff val="50000"/>
                </a:srgbClr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endParaRPr lang="en-US" altLang="zh-TW" sz="2800" b="1" kern="1200" spc="-100" dirty="0">
              <a:solidFill>
                <a:srgbClr val="0C9B4D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32.3e18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 &lt;= Nope</a:t>
            </a:r>
          </a:p>
          <a:p>
            <a:pPr marL="0" indent="0" eaLnBrk="1" hangingPunct="1">
              <a:lnSpc>
                <a:spcPct val="79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81000"/>
            <a:ext cx="8229600" cy="1544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marR="0" lvl="0" indent="-292100" algn="l" defTabSz="914400" rtl="0" eaLnBrk="1" fontAlgn="base" latinLnBrk="0" hangingPunct="1">
              <a:lnSpc>
                <a:spcPct val="7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%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 cat 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n|grep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 --color -C9 '[+-]\{,1\}[0-9]\{1,\}'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marL="342900" marR="0" lvl="0" indent="-342900" algn="l" defTabSz="914400" rtl="0" eaLnBrk="1" fontAlgn="base" latinLnBrk="0" hangingPunct="1">
              <a:lnSpc>
                <a:spcPct val="7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'\(\.[0-9]\{1,\}\)\{,1\}'\</a:t>
            </a:r>
          </a:p>
          <a:p>
            <a:pPr marL="342900" marR="0" lvl="0" indent="-342900" algn="l" defTabSz="914400" rtl="0" eaLnBrk="1" fontAlgn="base" latinLnBrk="0" hangingPunct="1">
              <a:lnSpc>
                <a:spcPct val="7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'\([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][+-]\{,1\}[0-9]\{1,\}\)\{,1\}'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8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791200"/>
            <a:ext cx="8229600" cy="1544462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marL="0" marR="0" lvl="0" indent="342900" algn="l" defTabSz="914400" rtl="0" eaLnBrk="1" fontAlgn="base" latinLnBrk="0" hangingPunct="1">
              <a:lnSpc>
                <a:spcPct val="7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n|grep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 --color -C9 '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^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[+-]\{,1\}[0-9]\{1</a:t>
            </a:r>
            <a:r>
              <a:rPr kumimoji="1" lang="en-US" altLang="zh-TW" sz="2800" b="1" i="0" u="none" strike="noStrike" kern="1200" cap="none" spc="-22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,\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}'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marL="342900" marR="0" lvl="0" indent="-342900" algn="l" defTabSz="914400" rtl="0" eaLnBrk="1" fontAlgn="base" latinLnBrk="0" hangingPunct="1">
              <a:lnSpc>
                <a:spcPct val="7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'\(\.[0-9]\{1,\}\)\{,1\}'\</a:t>
            </a:r>
          </a:p>
          <a:p>
            <a:pPr marL="342900" marR="0" lvl="0" indent="-342900" algn="l" defTabSz="914400" rtl="0" eaLnBrk="1" fontAlgn="base" latinLnBrk="0" hangingPunct="1">
              <a:lnSpc>
                <a:spcPct val="7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'\([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][+-]\{,1\}[0-9]\{1,\}\)\{,1\}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$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8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57200" y="5029200"/>
            <a:ext cx="533400" cy="8382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61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endParaRPr lang="en-US" altLang="zh-TW" sz="2600" b="1" dirty="0">
              <a:solidFill>
                <a:srgbClr val="BFBFBF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a\Tb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mb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mb</a:t>
            </a:r>
            <a:endParaRPr lang="en-US" altLang="zh-TW" sz="2600" b="1" dirty="0">
              <a:solidFill>
                <a:srgbClr val="BFBFBF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endParaRPr lang="en-US" altLang="zh-TW" sz="2600" dirty="0"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From this, we see that there are special sequences, such as: \t (tab), \n (newline), \\ (plain \).</a:t>
            </a:r>
            <a:endParaRPr lang="en-US" altLang="zh-TW" sz="2800" dirty="0"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3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381000"/>
            <a:ext cx="82296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 </a:t>
            </a:r>
            <a:endParaRPr lang="en-US" altLang="zh-TW" sz="2800" b="1" kern="1200" spc="-100" dirty="0">
              <a:solidFill>
                <a:srgbClr val="000000">
                  <a:lumMod val="50000"/>
                  <a:lumOff val="50000"/>
                </a:srgbClr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endParaRPr lang="en-US" altLang="zh-TW" sz="2800" b="1" kern="1200" spc="-100" dirty="0">
              <a:solidFill>
                <a:srgbClr val="0C9B4D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32.3e18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3. &lt;= Nope</a:t>
            </a:r>
          </a:p>
          <a:p>
            <a:pPr marL="0" indent="0" eaLnBrk="1" hangingPunct="1">
              <a:lnSpc>
                <a:spcPct val="79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81000"/>
            <a:ext cx="8229600" cy="1544462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marL="292100" marR="0" lvl="0" indent="-292100" algn="l" defTabSz="914400" rtl="0" eaLnBrk="1" fontAlgn="base" latinLnBrk="0" hangingPunct="1">
              <a:lnSpc>
                <a:spcPct val="7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%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 cat 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n|grep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 --color -C9 '^[+-]\{,1\}[0-9]\{1,\}'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marL="342900" marR="0" lvl="0" indent="-342900" algn="l" defTabSz="914400" rtl="0" eaLnBrk="1" fontAlgn="base" latinLnBrk="0" hangingPunct="1">
              <a:lnSpc>
                <a:spcPct val="7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'\(\.[0-9]\{1,\}\)\{,1\}'\</a:t>
            </a:r>
          </a:p>
          <a:p>
            <a:pPr marL="342900" marR="0" lvl="0" indent="-342900" algn="l" defTabSz="914400" rtl="0" eaLnBrk="1" fontAlgn="base" latinLnBrk="0" hangingPunct="1">
              <a:lnSpc>
                <a:spcPct val="7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'\([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][+-]\{,1\}[0-9]\{1,\}\)\{,1\}$'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8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791200"/>
            <a:ext cx="8229600" cy="1544462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marL="0" marR="0" lvl="0" indent="342900" algn="l" defTabSz="914400" rtl="0" eaLnBrk="1" fontAlgn="base" latinLnBrk="0" hangingPunct="1">
              <a:lnSpc>
                <a:spcPct val="7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n|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grep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 --color -C9 '^[+-]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+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marL="342900" marR="0" lvl="0" indent="-342900" algn="l" defTabSz="914400" rtl="0" eaLnBrk="1" fontAlgn="base" latinLnBrk="0" hangingPunct="1">
              <a:lnSpc>
                <a:spcPct val="7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\.[0-9]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+)?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'\</a:t>
            </a:r>
          </a:p>
          <a:p>
            <a:pPr marL="342900" marR="0" lvl="0" indent="-342900" algn="l" defTabSz="914400" rtl="0" eaLnBrk="1" fontAlgn="base" latinLnBrk="0" hangingPunct="1">
              <a:lnSpc>
                <a:spcPct val="7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][+-]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+)?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$'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8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381000"/>
            <a:ext cx="82296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 </a:t>
            </a:r>
            <a:endParaRPr lang="en-US" altLang="zh-TW" sz="2800" b="1" kern="1200" spc="-100" dirty="0">
              <a:solidFill>
                <a:srgbClr val="000000">
                  <a:lumMod val="50000"/>
                  <a:lumOff val="50000"/>
                </a:srgbClr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endParaRPr lang="en-US" altLang="zh-TW" sz="2800" b="1" kern="1200" spc="-100" dirty="0">
              <a:solidFill>
                <a:srgbClr val="0C9B4D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32.3e18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3. &lt;= Nope</a:t>
            </a:r>
          </a:p>
          <a:p>
            <a:pPr marL="0" indent="0" eaLnBrk="1" hangingPunct="1">
              <a:lnSpc>
                <a:spcPct val="79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81000"/>
            <a:ext cx="8229600" cy="11167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7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%	</a:t>
            </a:r>
            <a:r>
              <a:rPr kumimoji="1" lang="en-US" altLang="zh-TW" sz="11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 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n|egrep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 --color -C9 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'^[+-]?[0-9]+'\</a:t>
            </a:r>
          </a:p>
          <a:p>
            <a:pPr marL="342900" marR="0" lvl="0" indent="-342900" algn="l" defTabSz="914400" rtl="0" eaLnBrk="1" fontAlgn="base" latinLnBrk="0" hangingPunct="1">
              <a:lnSpc>
                <a:spcPct val="7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'(\.[0-9]+)?'\</a:t>
            </a:r>
          </a:p>
          <a:p>
            <a:pPr marL="342900" marR="0" lvl="0" indent="-342900" algn="l" defTabSz="914400" rtl="0" eaLnBrk="1" fontAlgn="base" latinLnBrk="0" hangingPunct="1">
              <a:lnSpc>
                <a:spcPct val="7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'([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][+-]?[0-9]+)?$'</a:t>
            </a:r>
          </a:p>
        </p:txBody>
      </p:sp>
    </p:spTree>
    <p:extLst>
      <p:ext uri="{BB962C8B-B14F-4D97-AF65-F5344CB8AC3E}">
        <p14:creationId xmlns:p14="http://schemas.microsoft.com/office/powerpoint/2010/main" val="1517490951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16980"/>
            <a:ext cx="8305800" cy="533400"/>
          </a:xfrm>
          <a:noFill/>
        </p:spPr>
        <p:txBody>
          <a:bodyPr/>
          <a:lstStyle/>
          <a:p>
            <a:pPr lvl="0" algn="ctr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b="1" spc="-100" dirty="0" err="1">
                <a:solidFill>
                  <a:srgbClr val="0C9B4D"/>
                </a:solidFill>
                <a:latin typeface="Lucida Fax" panose="02060602050505020204" pitchFamily="18" charset="0"/>
              </a:rPr>
              <a:t>egrep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:</a:t>
            </a:r>
            <a:endParaRPr lang="en-US" altLang="zh-TW" sz="2800" b="1" kern="1200" spc="-100" dirty="0">
              <a:solidFill>
                <a:srgbClr val="FFC000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lvl="0" algn="ctr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b="1" kern="1200" spc="-100" dirty="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</a:t>
            </a:r>
            <a:r>
              <a:rPr lang="en-US" altLang="zh-TW" sz="2800" b="1" kern="1200" spc="-100" dirty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?[0-9]+(\.[0-9]+)?([</a:t>
            </a:r>
            <a:r>
              <a:rPr lang="en-US" altLang="zh-TW" sz="2800" b="1" kern="1200" spc="-100" dirty="0" err="1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lang="en-US" altLang="zh-TW" sz="2800" b="1" kern="1200" spc="-100" dirty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][+-]?[0-9]+)?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3036888" y="4157663"/>
            <a:ext cx="665162" cy="1036637"/>
            <a:chOff x="3036888" y="4157663"/>
            <a:chExt cx="665162" cy="1036637"/>
          </a:xfrm>
        </p:grpSpPr>
        <p:sp>
          <p:nvSpPr>
            <p:cNvPr id="9" name="Freeform 1036"/>
            <p:cNvSpPr>
              <a:spLocks/>
            </p:cNvSpPr>
            <p:nvPr/>
          </p:nvSpPr>
          <p:spPr bwMode="auto">
            <a:xfrm>
              <a:off x="3036888" y="4592638"/>
              <a:ext cx="434975" cy="601662"/>
            </a:xfrm>
            <a:custGeom>
              <a:avLst/>
              <a:gdLst>
                <a:gd name="T0" fmla="*/ 0 w 620"/>
                <a:gd name="T1" fmla="*/ 892 h 928"/>
                <a:gd name="T2" fmla="*/ 144 w 620"/>
                <a:gd name="T3" fmla="*/ 196 h 928"/>
                <a:gd name="T4" fmla="*/ 444 w 620"/>
                <a:gd name="T5" fmla="*/ 28 h 928"/>
                <a:gd name="T6" fmla="*/ 588 w 620"/>
                <a:gd name="T7" fmla="*/ 364 h 928"/>
                <a:gd name="T8" fmla="*/ 252 w 620"/>
                <a:gd name="T9" fmla="*/ 928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928"/>
                <a:gd name="T17" fmla="*/ 620 w 620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928">
                  <a:moveTo>
                    <a:pt x="0" y="892"/>
                  </a:moveTo>
                  <a:cubicBezTo>
                    <a:pt x="24" y="776"/>
                    <a:pt x="70" y="340"/>
                    <a:pt x="144" y="196"/>
                  </a:cubicBezTo>
                  <a:cubicBezTo>
                    <a:pt x="218" y="52"/>
                    <a:pt x="370" y="0"/>
                    <a:pt x="444" y="28"/>
                  </a:cubicBezTo>
                  <a:cubicBezTo>
                    <a:pt x="518" y="56"/>
                    <a:pt x="620" y="214"/>
                    <a:pt x="588" y="364"/>
                  </a:cubicBezTo>
                  <a:cubicBezTo>
                    <a:pt x="556" y="514"/>
                    <a:pt x="322" y="811"/>
                    <a:pt x="252" y="928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0" name="Text Box 1037"/>
            <p:cNvSpPr txBox="1">
              <a:spLocks noChangeArrowheads="1"/>
            </p:cNvSpPr>
            <p:nvPr/>
          </p:nvSpPr>
          <p:spPr bwMode="auto">
            <a:xfrm>
              <a:off x="3048000" y="4157663"/>
              <a:ext cx="65405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  <a:cs typeface="Arial" pitchFamily="34" charset="0"/>
                </a:rPr>
                <a:t>digit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507163" y="4883150"/>
            <a:ext cx="1169987" cy="947738"/>
            <a:chOff x="6507163" y="4883150"/>
            <a:chExt cx="1169987" cy="947738"/>
          </a:xfrm>
        </p:grpSpPr>
        <p:sp>
          <p:nvSpPr>
            <p:cNvPr id="32" name="Text Box 1069"/>
            <p:cNvSpPr txBox="1">
              <a:spLocks noChangeArrowheads="1"/>
            </p:cNvSpPr>
            <p:nvPr/>
          </p:nvSpPr>
          <p:spPr bwMode="auto">
            <a:xfrm>
              <a:off x="6651625" y="4883150"/>
              <a:ext cx="290513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  <a:cs typeface="Arial" pitchFamily="34" charset="0"/>
                </a:rPr>
                <a:t>+</a:t>
              </a:r>
            </a:p>
          </p:txBody>
        </p:sp>
        <p:sp>
          <p:nvSpPr>
            <p:cNvPr id="33" name="Text Box 1070"/>
            <p:cNvSpPr txBox="1">
              <a:spLocks noChangeArrowheads="1"/>
            </p:cNvSpPr>
            <p:nvPr/>
          </p:nvSpPr>
          <p:spPr bwMode="auto">
            <a:xfrm>
              <a:off x="6724650" y="5397500"/>
              <a:ext cx="290513" cy="433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  <a:cs typeface="Arial" pitchFamily="34" charset="0"/>
                </a:rPr>
                <a:t>-</a:t>
              </a:r>
            </a:p>
          </p:txBody>
        </p:sp>
        <p:sp>
          <p:nvSpPr>
            <p:cNvPr id="34" name="Freeform 1071"/>
            <p:cNvSpPr>
              <a:spLocks/>
            </p:cNvSpPr>
            <p:nvPr/>
          </p:nvSpPr>
          <p:spPr bwMode="auto">
            <a:xfrm>
              <a:off x="6516688" y="5232400"/>
              <a:ext cx="581025" cy="146050"/>
            </a:xfrm>
            <a:custGeom>
              <a:avLst/>
              <a:gdLst>
                <a:gd name="T0" fmla="*/ 0 w 912"/>
                <a:gd name="T1" fmla="*/ 212 h 236"/>
                <a:gd name="T2" fmla="*/ 276 w 912"/>
                <a:gd name="T3" fmla="*/ 44 h 236"/>
                <a:gd name="T4" fmla="*/ 684 w 912"/>
                <a:gd name="T5" fmla="*/ 32 h 236"/>
                <a:gd name="T6" fmla="*/ 912 w 912"/>
                <a:gd name="T7" fmla="*/ 236 h 2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236"/>
                <a:gd name="T14" fmla="*/ 912 w 912"/>
                <a:gd name="T15" fmla="*/ 236 h 2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236">
                  <a:moveTo>
                    <a:pt x="0" y="212"/>
                  </a:moveTo>
                  <a:cubicBezTo>
                    <a:pt x="46" y="184"/>
                    <a:pt x="162" y="74"/>
                    <a:pt x="276" y="44"/>
                  </a:cubicBezTo>
                  <a:cubicBezTo>
                    <a:pt x="390" y="14"/>
                    <a:pt x="578" y="0"/>
                    <a:pt x="684" y="32"/>
                  </a:cubicBezTo>
                  <a:cubicBezTo>
                    <a:pt x="790" y="64"/>
                    <a:pt x="865" y="194"/>
                    <a:pt x="912" y="236"/>
                  </a:cubicBezTo>
                </a:path>
              </a:pathLst>
            </a:custGeom>
            <a:noFill/>
            <a:ln w="19050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5" name="Freeform 1072"/>
            <p:cNvSpPr>
              <a:spLocks/>
            </p:cNvSpPr>
            <p:nvPr/>
          </p:nvSpPr>
          <p:spPr bwMode="auto">
            <a:xfrm>
              <a:off x="6507163" y="5568950"/>
              <a:ext cx="590550" cy="212725"/>
            </a:xfrm>
            <a:custGeom>
              <a:avLst/>
              <a:gdLst>
                <a:gd name="T0" fmla="*/ 0 w 924"/>
                <a:gd name="T1" fmla="*/ 24 h 266"/>
                <a:gd name="T2" fmla="*/ 192 w 924"/>
                <a:gd name="T3" fmla="*/ 228 h 266"/>
                <a:gd name="T4" fmla="*/ 732 w 924"/>
                <a:gd name="T5" fmla="*/ 228 h 266"/>
                <a:gd name="T6" fmla="*/ 924 w 924"/>
                <a:gd name="T7" fmla="*/ 0 h 2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4"/>
                <a:gd name="T13" fmla="*/ 0 h 266"/>
                <a:gd name="T14" fmla="*/ 924 w 924"/>
                <a:gd name="T15" fmla="*/ 266 h 2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4" h="266">
                  <a:moveTo>
                    <a:pt x="0" y="24"/>
                  </a:moveTo>
                  <a:cubicBezTo>
                    <a:pt x="30" y="58"/>
                    <a:pt x="70" y="194"/>
                    <a:pt x="192" y="228"/>
                  </a:cubicBezTo>
                  <a:cubicBezTo>
                    <a:pt x="314" y="262"/>
                    <a:pt x="610" y="266"/>
                    <a:pt x="732" y="228"/>
                  </a:cubicBezTo>
                  <a:cubicBezTo>
                    <a:pt x="854" y="190"/>
                    <a:pt x="884" y="47"/>
                    <a:pt x="924" y="0"/>
                  </a:cubicBezTo>
                </a:path>
              </a:pathLst>
            </a:custGeom>
            <a:noFill/>
            <a:ln w="19050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6" name="AutoShape 1074"/>
            <p:cNvSpPr>
              <a:spLocks noChangeArrowheads="1"/>
            </p:cNvSpPr>
            <p:nvPr/>
          </p:nvSpPr>
          <p:spPr bwMode="auto">
            <a:xfrm>
              <a:off x="7097713" y="5172075"/>
              <a:ext cx="579437" cy="577850"/>
            </a:xfrm>
            <a:prstGeom prst="flowChartConnector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zh-TW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153400" y="4157663"/>
            <a:ext cx="685800" cy="1036637"/>
            <a:chOff x="8153400" y="4157663"/>
            <a:chExt cx="685800" cy="1036637"/>
          </a:xfrm>
        </p:grpSpPr>
        <p:sp>
          <p:nvSpPr>
            <p:cNvPr id="20" name="Text Box 1053"/>
            <p:cNvSpPr txBox="1">
              <a:spLocks noChangeArrowheads="1"/>
            </p:cNvSpPr>
            <p:nvPr/>
          </p:nvSpPr>
          <p:spPr bwMode="auto">
            <a:xfrm>
              <a:off x="8153400" y="4157663"/>
              <a:ext cx="681038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  <a:cs typeface="Arial" pitchFamily="34" charset="0"/>
                </a:rPr>
                <a:t>digit</a:t>
              </a:r>
            </a:p>
          </p:txBody>
        </p:sp>
        <p:sp>
          <p:nvSpPr>
            <p:cNvPr id="37" name="Freeform 1076"/>
            <p:cNvSpPr>
              <a:spLocks/>
            </p:cNvSpPr>
            <p:nvPr/>
          </p:nvSpPr>
          <p:spPr bwMode="auto">
            <a:xfrm>
              <a:off x="8404225" y="4592638"/>
              <a:ext cx="434975" cy="601662"/>
            </a:xfrm>
            <a:custGeom>
              <a:avLst/>
              <a:gdLst>
                <a:gd name="T0" fmla="*/ 0 w 620"/>
                <a:gd name="T1" fmla="*/ 892 h 928"/>
                <a:gd name="T2" fmla="*/ 144 w 620"/>
                <a:gd name="T3" fmla="*/ 196 h 928"/>
                <a:gd name="T4" fmla="*/ 444 w 620"/>
                <a:gd name="T5" fmla="*/ 28 h 928"/>
                <a:gd name="T6" fmla="*/ 588 w 620"/>
                <a:gd name="T7" fmla="*/ 364 h 928"/>
                <a:gd name="T8" fmla="*/ 252 w 620"/>
                <a:gd name="T9" fmla="*/ 928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928"/>
                <a:gd name="T17" fmla="*/ 620 w 620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928">
                  <a:moveTo>
                    <a:pt x="0" y="892"/>
                  </a:moveTo>
                  <a:cubicBezTo>
                    <a:pt x="24" y="776"/>
                    <a:pt x="70" y="340"/>
                    <a:pt x="144" y="196"/>
                  </a:cubicBezTo>
                  <a:cubicBezTo>
                    <a:pt x="218" y="52"/>
                    <a:pt x="370" y="0"/>
                    <a:pt x="444" y="28"/>
                  </a:cubicBezTo>
                  <a:cubicBezTo>
                    <a:pt x="518" y="56"/>
                    <a:pt x="620" y="214"/>
                    <a:pt x="588" y="364"/>
                  </a:cubicBezTo>
                  <a:cubicBezTo>
                    <a:pt x="556" y="514"/>
                    <a:pt x="322" y="811"/>
                    <a:pt x="252" y="928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227763" y="5035550"/>
            <a:ext cx="2609850" cy="1517650"/>
            <a:chOff x="6227763" y="5035550"/>
            <a:chExt cx="2609850" cy="1517650"/>
          </a:xfrm>
        </p:grpSpPr>
        <p:sp>
          <p:nvSpPr>
            <p:cNvPr id="23" name="AutoShape 1057"/>
            <p:cNvSpPr>
              <a:spLocks noChangeArrowheads="1"/>
            </p:cNvSpPr>
            <p:nvPr/>
          </p:nvSpPr>
          <p:spPr bwMode="auto">
            <a:xfrm>
              <a:off x="8256588" y="5172075"/>
              <a:ext cx="581025" cy="579438"/>
            </a:xfrm>
            <a:prstGeom prst="flowChartConnector">
              <a:avLst/>
            </a:prstGeom>
            <a:solidFill>
              <a:srgbClr val="FFFFFF"/>
            </a:solidFill>
            <a:ln w="57150" cmpd="dbl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zh-TW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Arial" pitchFamily="34" charset="0"/>
              </a:endParaRPr>
            </a:p>
          </p:txBody>
        </p:sp>
        <p:sp>
          <p:nvSpPr>
            <p:cNvPr id="26" name="Line 1061"/>
            <p:cNvSpPr>
              <a:spLocks noChangeShapeType="1"/>
            </p:cNvSpPr>
            <p:nvPr/>
          </p:nvSpPr>
          <p:spPr bwMode="auto">
            <a:xfrm>
              <a:off x="7677150" y="5462588"/>
              <a:ext cx="579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8" name="Freeform 1077"/>
            <p:cNvSpPr>
              <a:spLocks/>
            </p:cNvSpPr>
            <p:nvPr/>
          </p:nvSpPr>
          <p:spPr bwMode="auto">
            <a:xfrm>
              <a:off x="6227763" y="5751513"/>
              <a:ext cx="2319337" cy="382587"/>
            </a:xfrm>
            <a:custGeom>
              <a:avLst/>
              <a:gdLst>
                <a:gd name="T0" fmla="*/ 0 w 2880"/>
                <a:gd name="T1" fmla="*/ 0 h 476"/>
                <a:gd name="T2" fmla="*/ 647 w 2880"/>
                <a:gd name="T3" fmla="*/ 357 h 476"/>
                <a:gd name="T4" fmla="*/ 2380 w 2880"/>
                <a:gd name="T5" fmla="*/ 419 h 476"/>
                <a:gd name="T6" fmla="*/ 2880 w 2880"/>
                <a:gd name="T7" fmla="*/ 12 h 4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0"/>
                <a:gd name="T13" fmla="*/ 0 h 476"/>
                <a:gd name="T14" fmla="*/ 2880 w 2880"/>
                <a:gd name="T15" fmla="*/ 476 h 4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0" h="476">
                  <a:moveTo>
                    <a:pt x="0" y="0"/>
                  </a:moveTo>
                  <a:cubicBezTo>
                    <a:pt x="108" y="60"/>
                    <a:pt x="250" y="287"/>
                    <a:pt x="647" y="357"/>
                  </a:cubicBezTo>
                  <a:cubicBezTo>
                    <a:pt x="1044" y="427"/>
                    <a:pt x="2008" y="476"/>
                    <a:pt x="2380" y="419"/>
                  </a:cubicBezTo>
                  <a:cubicBezTo>
                    <a:pt x="2752" y="362"/>
                    <a:pt x="2776" y="97"/>
                    <a:pt x="2880" y="12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9" name="Text Box 1078"/>
            <p:cNvSpPr txBox="1">
              <a:spLocks noChangeArrowheads="1"/>
            </p:cNvSpPr>
            <p:nvPr/>
          </p:nvSpPr>
          <p:spPr bwMode="auto">
            <a:xfrm>
              <a:off x="7315200" y="6118225"/>
              <a:ext cx="72390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  <a:cs typeface="Arial" pitchFamily="34" charset="0"/>
                </a:rPr>
                <a:t>digit</a:t>
              </a:r>
            </a:p>
          </p:txBody>
        </p:sp>
        <p:sp>
          <p:nvSpPr>
            <p:cNvPr id="40" name="Text Box 1079"/>
            <p:cNvSpPr txBox="1">
              <a:spLocks noChangeArrowheads="1"/>
            </p:cNvSpPr>
            <p:nvPr/>
          </p:nvSpPr>
          <p:spPr bwMode="auto">
            <a:xfrm>
              <a:off x="7637188" y="5035550"/>
              <a:ext cx="762275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  <a:cs typeface="Arial" pitchFamily="34" charset="0"/>
                </a:rPr>
                <a:t>digit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-152400" y="4883150"/>
            <a:ext cx="2319338" cy="946150"/>
            <a:chOff x="-152400" y="4883150"/>
            <a:chExt cx="2319338" cy="946150"/>
          </a:xfrm>
        </p:grpSpPr>
        <p:sp>
          <p:nvSpPr>
            <p:cNvPr id="4" name="AutoShape 1029"/>
            <p:cNvSpPr>
              <a:spLocks noChangeArrowheads="1"/>
            </p:cNvSpPr>
            <p:nvPr/>
          </p:nvSpPr>
          <p:spPr bwMode="auto">
            <a:xfrm>
              <a:off x="282575" y="5172075"/>
              <a:ext cx="579438" cy="577850"/>
            </a:xfrm>
            <a:prstGeom prst="flowChartConnector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zh-TW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Arial" pitchFamily="34" charset="0"/>
              </a:endParaRPr>
            </a:p>
          </p:txBody>
        </p:sp>
        <p:sp>
          <p:nvSpPr>
            <p:cNvPr id="11" name="AutoShape 1039"/>
            <p:cNvSpPr>
              <a:spLocks noChangeArrowheads="1"/>
            </p:cNvSpPr>
            <p:nvPr/>
          </p:nvSpPr>
          <p:spPr bwMode="auto">
            <a:xfrm>
              <a:off x="1587500" y="5172075"/>
              <a:ext cx="579438" cy="579438"/>
            </a:xfrm>
            <a:prstGeom prst="flowChartConnector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zh-TW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Arial" pitchFamily="34" charset="0"/>
              </a:endParaRPr>
            </a:p>
          </p:txBody>
        </p:sp>
        <p:sp>
          <p:nvSpPr>
            <p:cNvPr id="13" name="Text Box 1042"/>
            <p:cNvSpPr txBox="1">
              <a:spLocks noChangeArrowheads="1"/>
            </p:cNvSpPr>
            <p:nvPr/>
          </p:nvSpPr>
          <p:spPr bwMode="auto">
            <a:xfrm>
              <a:off x="1152525" y="4883150"/>
              <a:ext cx="290513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  <a:cs typeface="Arial" pitchFamily="34" charset="0"/>
                </a:rPr>
                <a:t>+</a:t>
              </a:r>
            </a:p>
          </p:txBody>
        </p:sp>
        <p:sp>
          <p:nvSpPr>
            <p:cNvPr id="14" name="Text Box 1043"/>
            <p:cNvSpPr txBox="1">
              <a:spLocks noChangeArrowheads="1"/>
            </p:cNvSpPr>
            <p:nvPr/>
          </p:nvSpPr>
          <p:spPr bwMode="auto">
            <a:xfrm>
              <a:off x="1152525" y="5395913"/>
              <a:ext cx="290513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  <a:cs typeface="Arial" pitchFamily="34" charset="0"/>
                </a:rPr>
                <a:t>-</a:t>
              </a:r>
            </a:p>
          </p:txBody>
        </p:sp>
        <p:sp>
          <p:nvSpPr>
            <p:cNvPr id="29" name="Freeform 1066"/>
            <p:cNvSpPr>
              <a:spLocks/>
            </p:cNvSpPr>
            <p:nvPr/>
          </p:nvSpPr>
          <p:spPr bwMode="auto">
            <a:xfrm>
              <a:off x="862013" y="5232400"/>
              <a:ext cx="735012" cy="192088"/>
            </a:xfrm>
            <a:custGeom>
              <a:avLst/>
              <a:gdLst>
                <a:gd name="T0" fmla="*/ 0 w 912"/>
                <a:gd name="T1" fmla="*/ 212 h 236"/>
                <a:gd name="T2" fmla="*/ 276 w 912"/>
                <a:gd name="T3" fmla="*/ 44 h 236"/>
                <a:gd name="T4" fmla="*/ 684 w 912"/>
                <a:gd name="T5" fmla="*/ 32 h 236"/>
                <a:gd name="T6" fmla="*/ 912 w 912"/>
                <a:gd name="T7" fmla="*/ 236 h 2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236"/>
                <a:gd name="T14" fmla="*/ 912 w 912"/>
                <a:gd name="T15" fmla="*/ 236 h 2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236">
                  <a:moveTo>
                    <a:pt x="0" y="212"/>
                  </a:moveTo>
                  <a:cubicBezTo>
                    <a:pt x="46" y="184"/>
                    <a:pt x="162" y="74"/>
                    <a:pt x="276" y="44"/>
                  </a:cubicBezTo>
                  <a:cubicBezTo>
                    <a:pt x="390" y="14"/>
                    <a:pt x="578" y="0"/>
                    <a:pt x="684" y="32"/>
                  </a:cubicBezTo>
                  <a:cubicBezTo>
                    <a:pt x="790" y="64"/>
                    <a:pt x="865" y="194"/>
                    <a:pt x="912" y="236"/>
                  </a:cubicBezTo>
                </a:path>
              </a:pathLst>
            </a:custGeom>
            <a:noFill/>
            <a:ln w="19050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0" name="Freeform 1067"/>
            <p:cNvSpPr>
              <a:spLocks/>
            </p:cNvSpPr>
            <p:nvPr/>
          </p:nvSpPr>
          <p:spPr bwMode="auto">
            <a:xfrm>
              <a:off x="852488" y="5568950"/>
              <a:ext cx="744537" cy="212725"/>
            </a:xfrm>
            <a:custGeom>
              <a:avLst/>
              <a:gdLst>
                <a:gd name="T0" fmla="*/ 0 w 924"/>
                <a:gd name="T1" fmla="*/ 24 h 266"/>
                <a:gd name="T2" fmla="*/ 192 w 924"/>
                <a:gd name="T3" fmla="*/ 228 h 266"/>
                <a:gd name="T4" fmla="*/ 732 w 924"/>
                <a:gd name="T5" fmla="*/ 228 h 266"/>
                <a:gd name="T6" fmla="*/ 924 w 924"/>
                <a:gd name="T7" fmla="*/ 0 h 2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4"/>
                <a:gd name="T13" fmla="*/ 0 h 266"/>
                <a:gd name="T14" fmla="*/ 924 w 924"/>
                <a:gd name="T15" fmla="*/ 266 h 2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4" h="266">
                  <a:moveTo>
                    <a:pt x="0" y="24"/>
                  </a:moveTo>
                  <a:cubicBezTo>
                    <a:pt x="30" y="58"/>
                    <a:pt x="70" y="194"/>
                    <a:pt x="192" y="228"/>
                  </a:cubicBezTo>
                  <a:cubicBezTo>
                    <a:pt x="314" y="262"/>
                    <a:pt x="610" y="266"/>
                    <a:pt x="732" y="228"/>
                  </a:cubicBezTo>
                  <a:cubicBezTo>
                    <a:pt x="854" y="190"/>
                    <a:pt x="884" y="47"/>
                    <a:pt x="924" y="0"/>
                  </a:cubicBezTo>
                </a:path>
              </a:pathLst>
            </a:custGeom>
            <a:noFill/>
            <a:ln w="19050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42" name="Line 1082"/>
            <p:cNvSpPr>
              <a:spLocks noChangeShapeType="1"/>
            </p:cNvSpPr>
            <p:nvPr/>
          </p:nvSpPr>
          <p:spPr bwMode="auto">
            <a:xfrm>
              <a:off x="-152400" y="5462588"/>
              <a:ext cx="4349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marR="0" lvl="0" indent="-2921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grep:</a:t>
            </a:r>
          </a:p>
          <a:p>
            <a:pPr marL="292100" marR="0" lvl="0" indent="-29210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\{,1\}[0-9]\{1,\}\(\.[0-9]\{1,\}\)\{,1\}</a:t>
            </a:r>
          </a:p>
          <a:p>
            <a:pPr marL="342900" marR="0" lvl="0" indent="-342900" algn="ctr" defTabSz="914400" rtl="0" eaLnBrk="1" fontAlgn="base" latinLnBrk="0" hangingPunct="1">
              <a:lnSpc>
                <a:spcPct val="7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\([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][+-]\{,1\}[0-9]\{1,\}\)\{,1\}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800" b="1" i="0" u="none" strike="noStrike" kern="1200" cap="none" spc="-10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1000" y="3546089"/>
            <a:ext cx="8305800" cy="675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marR="0" lvl="0" indent="-292100" algn="ctr" defTabSz="914400" rtl="0" eaLnBrk="1" fontAlgn="base" latinLnBrk="0" hangingPunct="1">
              <a:lnSpc>
                <a:spcPct val="7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=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57200" y="1600200"/>
            <a:ext cx="8229600" cy="675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marR="0" lvl="0" indent="-292100" algn="ctr" defTabSz="914400" rtl="0" eaLnBrk="1" fontAlgn="base" latinLnBrk="0" hangingPunct="1">
              <a:lnSpc>
                <a:spcPct val="7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=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7550" y="5035550"/>
            <a:ext cx="2754313" cy="1517650"/>
            <a:chOff x="717550" y="5035550"/>
            <a:chExt cx="2754313" cy="1517650"/>
          </a:xfrm>
        </p:grpSpPr>
        <p:sp>
          <p:nvSpPr>
            <p:cNvPr id="6" name="Line 1031"/>
            <p:cNvSpPr>
              <a:spLocks noChangeShapeType="1"/>
            </p:cNvSpPr>
            <p:nvPr/>
          </p:nvSpPr>
          <p:spPr bwMode="auto">
            <a:xfrm>
              <a:off x="2166938" y="5462588"/>
              <a:ext cx="72548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8" name="Text Box 1035"/>
            <p:cNvSpPr txBox="1">
              <a:spLocks noChangeArrowheads="1"/>
            </p:cNvSpPr>
            <p:nvPr/>
          </p:nvSpPr>
          <p:spPr bwMode="auto">
            <a:xfrm>
              <a:off x="2182813" y="5035550"/>
              <a:ext cx="72390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  <a:cs typeface="Arial" pitchFamily="34" charset="0"/>
                </a:rPr>
                <a:t>digit</a:t>
              </a:r>
            </a:p>
          </p:txBody>
        </p:sp>
        <p:sp>
          <p:nvSpPr>
            <p:cNvPr id="12" name="Freeform 1041"/>
            <p:cNvSpPr>
              <a:spLocks/>
            </p:cNvSpPr>
            <p:nvPr/>
          </p:nvSpPr>
          <p:spPr bwMode="auto">
            <a:xfrm>
              <a:off x="717550" y="5751513"/>
              <a:ext cx="2465388" cy="382587"/>
            </a:xfrm>
            <a:custGeom>
              <a:avLst/>
              <a:gdLst>
                <a:gd name="T0" fmla="*/ 0 w 3348"/>
                <a:gd name="T1" fmla="*/ 0 h 464"/>
                <a:gd name="T2" fmla="*/ 708 w 3348"/>
                <a:gd name="T3" fmla="*/ 348 h 464"/>
                <a:gd name="T4" fmla="*/ 2604 w 3348"/>
                <a:gd name="T5" fmla="*/ 408 h 464"/>
                <a:gd name="T6" fmla="*/ 3348 w 3348"/>
                <a:gd name="T7" fmla="*/ 12 h 4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48"/>
                <a:gd name="T13" fmla="*/ 0 h 464"/>
                <a:gd name="T14" fmla="*/ 3348 w 3348"/>
                <a:gd name="T15" fmla="*/ 464 h 4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48" h="464">
                  <a:moveTo>
                    <a:pt x="0" y="0"/>
                  </a:moveTo>
                  <a:cubicBezTo>
                    <a:pt x="118" y="58"/>
                    <a:pt x="274" y="280"/>
                    <a:pt x="708" y="348"/>
                  </a:cubicBezTo>
                  <a:cubicBezTo>
                    <a:pt x="1142" y="416"/>
                    <a:pt x="2164" y="464"/>
                    <a:pt x="2604" y="408"/>
                  </a:cubicBezTo>
                  <a:cubicBezTo>
                    <a:pt x="3044" y="352"/>
                    <a:pt x="3193" y="94"/>
                    <a:pt x="3348" y="12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5" name="Text Box 1044"/>
            <p:cNvSpPr txBox="1">
              <a:spLocks noChangeArrowheads="1"/>
            </p:cNvSpPr>
            <p:nvPr/>
          </p:nvSpPr>
          <p:spPr bwMode="auto">
            <a:xfrm>
              <a:off x="1676400" y="6118225"/>
              <a:ext cx="72390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  <a:cs typeface="Arial" pitchFamily="34" charset="0"/>
                </a:rPr>
                <a:t>digit</a:t>
              </a:r>
            </a:p>
          </p:txBody>
        </p:sp>
        <p:sp>
          <p:nvSpPr>
            <p:cNvPr id="7" name="AutoShape 1033"/>
            <p:cNvSpPr>
              <a:spLocks noChangeArrowheads="1"/>
            </p:cNvSpPr>
            <p:nvPr/>
          </p:nvSpPr>
          <p:spPr bwMode="auto">
            <a:xfrm>
              <a:off x="2892425" y="5172075"/>
              <a:ext cx="579438" cy="579438"/>
            </a:xfrm>
            <a:prstGeom prst="flowChartConnector">
              <a:avLst/>
            </a:prstGeom>
            <a:solidFill>
              <a:srgbClr val="FFFFFF"/>
            </a:solidFill>
            <a:ln w="57150" cmpd="dbl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zh-TW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411538" y="4233863"/>
            <a:ext cx="2271712" cy="1693862"/>
            <a:chOff x="3411538" y="4233863"/>
            <a:chExt cx="2271712" cy="1693862"/>
          </a:xfrm>
        </p:grpSpPr>
        <p:sp>
          <p:nvSpPr>
            <p:cNvPr id="43" name="Text Box 1084"/>
            <p:cNvSpPr txBox="1">
              <a:spLocks noChangeArrowheads="1"/>
            </p:cNvSpPr>
            <p:nvPr/>
          </p:nvSpPr>
          <p:spPr bwMode="auto">
            <a:xfrm>
              <a:off x="3411538" y="4605338"/>
              <a:ext cx="1157287" cy="1322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Arial" pitchFamily="34" charset="0"/>
                </a:rPr>
                <a:t>.</a:t>
              </a:r>
            </a:p>
          </p:txBody>
        </p:sp>
        <p:sp>
          <p:nvSpPr>
            <p:cNvPr id="16" name="AutoShape 1046"/>
            <p:cNvSpPr>
              <a:spLocks noChangeArrowheads="1"/>
            </p:cNvSpPr>
            <p:nvPr/>
          </p:nvSpPr>
          <p:spPr bwMode="auto">
            <a:xfrm>
              <a:off x="3762375" y="5172075"/>
              <a:ext cx="579438" cy="577850"/>
            </a:xfrm>
            <a:prstGeom prst="flowChartConnector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zh-TW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Arial" pitchFamily="34" charset="0"/>
              </a:endParaRPr>
            </a:p>
          </p:txBody>
        </p:sp>
        <p:sp>
          <p:nvSpPr>
            <p:cNvPr id="17" name="Line 1048"/>
            <p:cNvSpPr>
              <a:spLocks noChangeShapeType="1"/>
            </p:cNvSpPr>
            <p:nvPr/>
          </p:nvSpPr>
          <p:spPr bwMode="auto">
            <a:xfrm>
              <a:off x="3471863" y="5462588"/>
              <a:ext cx="2905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9" name="Line 1052"/>
            <p:cNvSpPr>
              <a:spLocks noChangeShapeType="1"/>
            </p:cNvSpPr>
            <p:nvPr/>
          </p:nvSpPr>
          <p:spPr bwMode="auto">
            <a:xfrm>
              <a:off x="4341813" y="5462588"/>
              <a:ext cx="576262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4" name="Freeform 1059"/>
            <p:cNvSpPr>
              <a:spLocks/>
            </p:cNvSpPr>
            <p:nvPr/>
          </p:nvSpPr>
          <p:spPr bwMode="auto">
            <a:xfrm>
              <a:off x="5067300" y="4592638"/>
              <a:ext cx="434975" cy="601662"/>
            </a:xfrm>
            <a:custGeom>
              <a:avLst/>
              <a:gdLst>
                <a:gd name="T0" fmla="*/ 0 w 620"/>
                <a:gd name="T1" fmla="*/ 892 h 928"/>
                <a:gd name="T2" fmla="*/ 144 w 620"/>
                <a:gd name="T3" fmla="*/ 196 h 928"/>
                <a:gd name="T4" fmla="*/ 444 w 620"/>
                <a:gd name="T5" fmla="*/ 28 h 928"/>
                <a:gd name="T6" fmla="*/ 588 w 620"/>
                <a:gd name="T7" fmla="*/ 364 h 928"/>
                <a:gd name="T8" fmla="*/ 252 w 620"/>
                <a:gd name="T9" fmla="*/ 928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928"/>
                <a:gd name="T17" fmla="*/ 620 w 620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928">
                  <a:moveTo>
                    <a:pt x="0" y="892"/>
                  </a:moveTo>
                  <a:cubicBezTo>
                    <a:pt x="24" y="776"/>
                    <a:pt x="70" y="340"/>
                    <a:pt x="144" y="196"/>
                  </a:cubicBezTo>
                  <a:cubicBezTo>
                    <a:pt x="218" y="52"/>
                    <a:pt x="370" y="0"/>
                    <a:pt x="444" y="28"/>
                  </a:cubicBezTo>
                  <a:cubicBezTo>
                    <a:pt x="518" y="56"/>
                    <a:pt x="620" y="214"/>
                    <a:pt x="588" y="364"/>
                  </a:cubicBezTo>
                  <a:cubicBezTo>
                    <a:pt x="556" y="514"/>
                    <a:pt x="322" y="811"/>
                    <a:pt x="252" y="928"/>
                  </a:cubicBezTo>
                </a:path>
              </a:pathLst>
            </a:custGeom>
            <a:noFill/>
            <a:ln w="19050">
              <a:solidFill>
                <a:srgbClr val="333399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5" name="Text Box 1060"/>
            <p:cNvSpPr txBox="1">
              <a:spLocks noChangeArrowheads="1"/>
            </p:cNvSpPr>
            <p:nvPr/>
          </p:nvSpPr>
          <p:spPr bwMode="auto">
            <a:xfrm>
              <a:off x="5029200" y="4233863"/>
              <a:ext cx="65405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  <a:cs typeface="Arial" pitchFamily="34" charset="0"/>
                </a:rPr>
                <a:t>digit</a:t>
              </a:r>
            </a:p>
          </p:txBody>
        </p:sp>
        <p:sp>
          <p:nvSpPr>
            <p:cNvPr id="41" name="Text Box 1080"/>
            <p:cNvSpPr txBox="1">
              <a:spLocks noChangeArrowheads="1"/>
            </p:cNvSpPr>
            <p:nvPr/>
          </p:nvSpPr>
          <p:spPr bwMode="auto">
            <a:xfrm>
              <a:off x="4267200" y="4965700"/>
              <a:ext cx="652463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  <a:cs typeface="Arial" pitchFamily="34" charset="0"/>
                </a:rPr>
                <a:t>digit</a:t>
              </a:r>
            </a:p>
          </p:txBody>
        </p:sp>
        <p:sp>
          <p:nvSpPr>
            <p:cNvPr id="18" name="AutoShape 1050"/>
            <p:cNvSpPr>
              <a:spLocks noChangeArrowheads="1"/>
            </p:cNvSpPr>
            <p:nvPr/>
          </p:nvSpPr>
          <p:spPr bwMode="auto">
            <a:xfrm>
              <a:off x="4922838" y="5172075"/>
              <a:ext cx="579437" cy="577850"/>
            </a:xfrm>
            <a:prstGeom prst="flowChartConnector">
              <a:avLst/>
            </a:prstGeom>
            <a:solidFill>
              <a:srgbClr val="FFFFFF"/>
            </a:solidFill>
            <a:ln w="57150" cmpd="dbl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zh-TW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Arial" pitchFamily="34" charset="0"/>
              </a:endParaRPr>
            </a:p>
          </p:txBody>
        </p:sp>
      </p:grpSp>
      <p:sp>
        <p:nvSpPr>
          <p:cNvPr id="68" name="Rectangle 3"/>
          <p:cNvSpPr txBox="1">
            <a:spLocks noChangeArrowheads="1"/>
          </p:cNvSpPr>
          <p:nvPr/>
        </p:nvSpPr>
        <p:spPr bwMode="auto">
          <a:xfrm>
            <a:off x="381000" y="231698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800" b="1" i="0" u="none" strike="noStrike" kern="1200" cap="none" spc="-10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+(\.[0-9]+)?([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][+-]?[0-9]+)?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marR="0" lvl="0" indent="-2921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800" b="1" i="0" u="none" strike="noStrike" kern="1200" cap="none" spc="-100" normalizeH="0" baseline="0" noProof="0" dirty="0">
              <a:ln>
                <a:noFill/>
              </a:ln>
              <a:solidFill>
                <a:srgbClr val="0C9B4D"/>
              </a:solidFill>
              <a:effectLst/>
              <a:uLnTx/>
              <a:uFillTx/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292100" marR="0" lvl="0" indent="-29210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[+-]\{,1\}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\{1,\}\(\.[0-9]\{1,\}\)\{,1\}</a:t>
            </a:r>
          </a:p>
          <a:p>
            <a:pPr marL="342900" marR="0" lvl="0" indent="-342900" algn="ctr" defTabSz="914400" rtl="0" eaLnBrk="1" fontAlgn="base" latinLnBrk="0" hangingPunct="1">
              <a:lnSpc>
                <a:spcPct val="7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\([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][+-]\{,1\}[0-9]\{1,\}\)\{,1\}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800" b="1" i="0" u="none" strike="noStrike" kern="1200" cap="none" spc="-10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381000" y="231698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800" b="1" i="0" u="none" strike="noStrike" kern="1200" cap="none" spc="-10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kumimoji="1" lang="en-US" altLang="zh-TW" sz="2800" b="1" i="0" u="none" strike="noStrike" kern="1200" cap="none" spc="-10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kumimoji="1" lang="en-US" altLang="zh-TW" sz="2800" b="1" i="0" u="none" strike="noStrike" kern="1200" cap="none" spc="-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(\.[0-9]+)?([Ee][+-]?[0-9]+)?</a:t>
            </a:r>
            <a:endParaRPr kumimoji="1" lang="en-US" altLang="zh-TW" sz="28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marR="0" lvl="0" indent="-2921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800" b="1" i="0" u="none" strike="noStrike" kern="1200" cap="none" spc="-100" normalizeH="0" baseline="0" noProof="0" dirty="0">
              <a:ln>
                <a:noFill/>
              </a:ln>
              <a:solidFill>
                <a:srgbClr val="0C9B4D"/>
              </a:solidFill>
              <a:effectLst/>
              <a:uLnTx/>
              <a:uFillTx/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292100" marR="0" lvl="0" indent="-29210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[+-]\{,1\}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\(\.[0-9]\{1,\}\)\{,1\}</a:t>
            </a:r>
          </a:p>
          <a:p>
            <a:pPr marL="342900" marR="0" lvl="0" indent="-342900" algn="ctr" defTabSz="914400" rtl="0" eaLnBrk="1" fontAlgn="base" latinLnBrk="0" hangingPunct="1">
              <a:lnSpc>
                <a:spcPct val="7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\([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][+-]\{,1\}[0-9]\{1,\}\)\{,1\}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800" b="1" i="0" u="none" strike="noStrike" kern="1200" cap="none" spc="-10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381000" y="231698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800" b="1" i="0" u="none" strike="noStrike" kern="1200" cap="none" spc="-10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kumimoji="1" lang="en-US" altLang="zh-TW" sz="2800" b="1" i="0" u="none" strike="noStrike" kern="1200" cap="none" spc="-10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kumimoji="1" lang="en-US" altLang="zh-TW" sz="2800" b="1" i="0" u="none" strike="noStrike" kern="1200" cap="none" spc="-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kumimoji="1" lang="en-US" altLang="zh-TW" sz="2800" b="1" i="0" u="none" strike="noStrike" kern="1200" cap="none" spc="-10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kumimoji="1" lang="en-US" altLang="zh-TW" sz="2800" b="1" i="0" u="none" strike="noStrike" kern="1200" cap="none" spc="-10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kumimoji="1" lang="en-US" altLang="zh-TW" sz="2800" b="1" i="0" u="none" strike="noStrike" kern="1200" cap="none" spc="-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</a:t>
            </a:r>
            <a:r>
              <a:rPr kumimoji="1" lang="en-US" altLang="zh-TW" sz="2800" b="1" i="0" u="none" strike="noStrike" kern="1200" cap="none" spc="-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?([Ee][+-]?[0-9]+)?</a:t>
            </a:r>
            <a:endParaRPr kumimoji="1" lang="en-US" altLang="zh-TW" sz="28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marR="0" lvl="0" indent="-2921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800" b="1" i="0" u="none" strike="noStrike" kern="1200" cap="none" spc="-100" normalizeH="0" baseline="0" noProof="0" dirty="0">
              <a:ln>
                <a:noFill/>
              </a:ln>
              <a:solidFill>
                <a:srgbClr val="0C9B4D"/>
              </a:solidFill>
              <a:effectLst/>
              <a:uLnTx/>
              <a:uFillTx/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292100" marR="0" lvl="0" indent="-29210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[+-]\{,1\}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\(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\)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\{,1\}</a:t>
            </a:r>
          </a:p>
          <a:p>
            <a:pPr marL="342900" marR="0" lvl="0" indent="-342900" algn="ctr" defTabSz="914400" rtl="0" eaLnBrk="1" fontAlgn="base" latinLnBrk="0" hangingPunct="1">
              <a:lnSpc>
                <a:spcPct val="7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\([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][+-]\{,1\}[0-9]\{1,\}\)\{,1\}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800" b="1" i="0" u="none" strike="noStrike" kern="1200" cap="none" spc="-10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381000" y="231698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800" b="1" i="0" u="none" strike="noStrike" kern="1200" cap="none" spc="-10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kumimoji="1" lang="en-US" altLang="zh-TW" sz="2800" b="1" i="0" u="none" strike="noStrike" kern="1200" cap="none" spc="-10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kumimoji="1" lang="en-US" altLang="zh-TW" sz="2800" b="1" i="0" u="none" strike="noStrike" kern="1200" cap="none" spc="-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kumimoji="1" lang="en-US" altLang="zh-TW" sz="2800" b="1" i="0" u="none" strike="noStrike" kern="1200" cap="none" spc="-10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kumimoji="1" lang="en-US" altLang="zh-TW" sz="2800" b="1" i="0" u="none" strike="noStrike" kern="1200" cap="none" spc="-10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kumimoji="1" lang="en-US" altLang="zh-TW" sz="2800" b="1" i="0" u="none" strike="noStrike" kern="1200" cap="none" spc="-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)?</a:t>
            </a:r>
            <a:r>
              <a:rPr kumimoji="1" lang="en-US" altLang="zh-TW" sz="2800" b="1" i="0" u="none" strike="noStrike" kern="1200" cap="none" spc="-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([Ee][+-]?[0-9]+)?</a:t>
            </a:r>
            <a:endParaRPr kumimoji="1" lang="en-US" altLang="zh-TW" sz="28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marR="0" lvl="0" indent="-2921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800" b="1" i="0" u="none" strike="noStrike" kern="1200" cap="none" spc="-100" normalizeH="0" baseline="0" noProof="0" dirty="0">
              <a:ln>
                <a:noFill/>
              </a:ln>
              <a:solidFill>
                <a:srgbClr val="0C9B4D"/>
              </a:solidFill>
              <a:effectLst/>
              <a:uLnTx/>
              <a:uFillTx/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292100" marR="0" lvl="0" indent="-29210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[+-]\{,1\}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\(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\)\{,1\}</a:t>
            </a:r>
          </a:p>
          <a:p>
            <a:pPr marL="342900" marR="0" lvl="0" indent="-342900" algn="ctr" defTabSz="914400" rtl="0" eaLnBrk="1" fontAlgn="base" latinLnBrk="0" hangingPunct="1">
              <a:lnSpc>
                <a:spcPct val="7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\([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][+-]\{,1\}[0-9]\{1,\}\)\{,1\}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800" b="1" i="0" u="none" strike="noStrike" kern="1200" cap="none" spc="-10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 bwMode="auto">
          <a:xfrm>
            <a:off x="381000" y="231698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800" b="1" i="0" u="none" strike="noStrike" kern="1200" cap="none" spc="-10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kumimoji="1" lang="en-US" altLang="zh-TW" sz="2800" b="1" i="0" u="none" strike="noStrike" kern="1200" cap="none" spc="-10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kumimoji="1" lang="en-US" altLang="zh-TW" sz="2800" b="1" i="0" u="none" strike="noStrike" kern="1200" cap="none" spc="-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kumimoji="1" lang="en-US" altLang="zh-TW" sz="2800" b="1" i="0" u="none" strike="noStrike" kern="1200" cap="none" spc="-10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kumimoji="1" lang="en-US" altLang="zh-TW" sz="2800" b="1" i="0" u="none" strike="noStrike" kern="1200" cap="none" spc="-10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kumimoji="1" lang="en-US" altLang="zh-TW" sz="2800" b="1" i="0" u="none" strike="noStrike" kern="1200" cap="none" spc="-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)?</a:t>
            </a:r>
            <a:r>
              <a:rPr kumimoji="1" lang="en-US" altLang="zh-TW" sz="2800" b="1" i="0" u="none" strike="noStrike" kern="1200" cap="none" spc="-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kumimoji="1" lang="en-US" altLang="zh-TW" sz="2800" b="1" i="0" u="none" strike="noStrike" kern="1200" cap="none" spc="-10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[Ee]</a:t>
            </a:r>
            <a:r>
              <a:rPr kumimoji="1" lang="en-US" altLang="zh-TW" sz="2800" b="1" i="0" u="none" strike="noStrike" kern="1200" cap="none" spc="-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[+-]?[0-9]+)?</a:t>
            </a:r>
            <a:endParaRPr kumimoji="1" lang="en-US" altLang="zh-TW" sz="28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marR="0" lvl="0" indent="-2921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800" b="1" i="0" u="none" strike="noStrike" kern="1200" cap="none" spc="-100" normalizeH="0" baseline="0" noProof="0" dirty="0">
              <a:ln>
                <a:noFill/>
              </a:ln>
              <a:solidFill>
                <a:srgbClr val="0C9B4D"/>
              </a:solidFill>
              <a:effectLst/>
              <a:uLnTx/>
              <a:uFillTx/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292100" marR="0" lvl="0" indent="-29210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[+-]\{,1\}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\(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\)\{,1\}</a:t>
            </a:r>
          </a:p>
          <a:p>
            <a:pPr marL="342900" marR="0" lvl="0" indent="-342900" algn="ctr" defTabSz="914400" rtl="0" eaLnBrk="1" fontAlgn="base" latinLnBrk="0" hangingPunct="1">
              <a:lnSpc>
                <a:spcPct val="7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\(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[+-]\{,1\}[0-9]\{1,\}\)\{,1\}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800" b="1" i="0" u="none" strike="noStrike" kern="1200" cap="none" spc="-10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381000" y="231698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800" b="1" i="0" u="none" strike="noStrike" kern="1200" cap="none" spc="-10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?[0-9]+)?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marR="0" lvl="0" indent="-2921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800" b="1" i="0" u="none" strike="noStrike" kern="1200" cap="none" spc="-100" normalizeH="0" baseline="0" noProof="0" dirty="0">
              <a:ln>
                <a:noFill/>
              </a:ln>
              <a:solidFill>
                <a:srgbClr val="0C9B4D"/>
              </a:solidFill>
              <a:effectLst/>
              <a:uLnTx/>
              <a:uFillTx/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292100" marR="0" lvl="0" indent="-29210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[+-]\{,1\}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\(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\)\{,1\}</a:t>
            </a:r>
          </a:p>
          <a:p>
            <a:pPr marL="342900" marR="0" lvl="0" indent="-342900" algn="ctr" defTabSz="914400" rtl="0" eaLnBrk="1" fontAlgn="base" latinLnBrk="0" hangingPunct="1">
              <a:lnSpc>
                <a:spcPct val="7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\(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\{,1\}[0-9]\{1,\}\)\{,1\}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800" b="1" i="0" u="none" strike="noStrike" kern="1200" cap="none" spc="-10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381000" y="231698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800" b="1" i="0" u="none" strike="noStrike" kern="1200" cap="none" spc="-10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+)?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marR="0" lvl="0" indent="-2921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800" b="1" i="0" u="none" strike="noStrike" kern="1200" cap="none" spc="-100" normalizeH="0" baseline="0" noProof="0" dirty="0">
              <a:ln>
                <a:noFill/>
              </a:ln>
              <a:solidFill>
                <a:srgbClr val="0C9B4D"/>
              </a:solidFill>
              <a:effectLst/>
              <a:uLnTx/>
              <a:uFillTx/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292100" marR="0" lvl="0" indent="-29210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[+-]\{,1\}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\(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\)\{,1\}</a:t>
            </a:r>
          </a:p>
          <a:p>
            <a:pPr marL="342900" marR="0" lvl="0" indent="-342900" algn="ctr" defTabSz="914400" rtl="0" eaLnBrk="1" fontAlgn="base" latinLnBrk="0" hangingPunct="1">
              <a:lnSpc>
                <a:spcPct val="7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\(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[+-]\{,1\}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\{1,\}\)\{,1\}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800" b="1" i="0" u="none" strike="noStrike" kern="1200" cap="none" spc="-10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81000" y="231698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800" b="1" i="0" u="none" strike="noStrike" kern="1200" cap="none" spc="-10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)?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marR="0" lvl="0" indent="-2921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800" b="1" i="0" u="none" strike="noStrike" kern="1200" cap="none" spc="-100" normalizeH="0" baseline="0" noProof="0" dirty="0">
              <a:ln>
                <a:noFill/>
              </a:ln>
              <a:solidFill>
                <a:srgbClr val="0C9B4D"/>
              </a:solidFill>
              <a:effectLst/>
              <a:uLnTx/>
              <a:uFillTx/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292100" marR="0" lvl="0" indent="-29210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[+-]\{,1\}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\(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\)\{,1\}</a:t>
            </a:r>
          </a:p>
          <a:p>
            <a:pPr marL="342900" marR="0" lvl="0" indent="-342900" algn="ctr" defTabSz="914400" rtl="0" eaLnBrk="1" fontAlgn="base" latinLnBrk="0" hangingPunct="1">
              <a:lnSpc>
                <a:spcPct val="7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\(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[+-]\{,1\}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\)\{,1\}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800" b="1" i="0" u="none" strike="noStrike" kern="1200" cap="none" spc="-10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340101" y="5172075"/>
            <a:ext cx="3176587" cy="930275"/>
            <a:chOff x="3340101" y="5172075"/>
            <a:chExt cx="3176587" cy="930275"/>
          </a:xfrm>
        </p:grpSpPr>
        <p:sp>
          <p:nvSpPr>
            <p:cNvPr id="21" name="Freeform 1054"/>
            <p:cNvSpPr>
              <a:spLocks/>
            </p:cNvSpPr>
            <p:nvPr/>
          </p:nvSpPr>
          <p:spPr bwMode="auto">
            <a:xfrm>
              <a:off x="3340101" y="5715000"/>
              <a:ext cx="2832100" cy="387350"/>
            </a:xfrm>
            <a:custGeom>
              <a:avLst/>
              <a:gdLst>
                <a:gd name="T0" fmla="*/ 0 w 2616"/>
                <a:gd name="T1" fmla="*/ 0 h 516"/>
                <a:gd name="T2" fmla="*/ 571 w 2616"/>
                <a:gd name="T3" fmla="*/ 396 h 516"/>
                <a:gd name="T4" fmla="*/ 2100 w 2616"/>
                <a:gd name="T5" fmla="*/ 456 h 516"/>
                <a:gd name="T6" fmla="*/ 2616 w 2616"/>
                <a:gd name="T7" fmla="*/ 36 h 5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16"/>
                <a:gd name="T13" fmla="*/ 0 h 516"/>
                <a:gd name="T14" fmla="*/ 2616 w 2616"/>
                <a:gd name="T15" fmla="*/ 516 h 5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16" h="516">
                  <a:moveTo>
                    <a:pt x="0" y="0"/>
                  </a:moveTo>
                  <a:cubicBezTo>
                    <a:pt x="95" y="64"/>
                    <a:pt x="221" y="320"/>
                    <a:pt x="571" y="396"/>
                  </a:cubicBezTo>
                  <a:cubicBezTo>
                    <a:pt x="921" y="472"/>
                    <a:pt x="1759" y="516"/>
                    <a:pt x="2100" y="456"/>
                  </a:cubicBezTo>
                  <a:cubicBezTo>
                    <a:pt x="2441" y="396"/>
                    <a:pt x="2509" y="123"/>
                    <a:pt x="2616" y="36"/>
                  </a:cubicBezTo>
                </a:path>
              </a:pathLst>
            </a:custGeom>
            <a:noFill/>
            <a:ln w="19050">
              <a:solidFill>
                <a:srgbClr val="D6009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7" name="AutoShape 1063"/>
            <p:cNvSpPr>
              <a:spLocks noChangeArrowheads="1"/>
            </p:cNvSpPr>
            <p:nvPr/>
          </p:nvSpPr>
          <p:spPr bwMode="auto">
            <a:xfrm>
              <a:off x="5937250" y="5172075"/>
              <a:ext cx="579438" cy="577850"/>
            </a:xfrm>
            <a:prstGeom prst="flowChartConnector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zh-TW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Arial" pitchFamily="34" charset="0"/>
              </a:endParaRPr>
            </a:p>
          </p:txBody>
        </p:sp>
        <p:sp>
          <p:nvSpPr>
            <p:cNvPr id="28" name="Line 1065"/>
            <p:cNvSpPr>
              <a:spLocks noChangeShapeType="1"/>
            </p:cNvSpPr>
            <p:nvPr/>
          </p:nvSpPr>
          <p:spPr bwMode="auto">
            <a:xfrm>
              <a:off x="5502275" y="5462588"/>
              <a:ext cx="434975" cy="0"/>
            </a:xfrm>
            <a:prstGeom prst="line">
              <a:avLst/>
            </a:prstGeom>
            <a:noFill/>
            <a:ln w="19050">
              <a:solidFill>
                <a:srgbClr val="D6009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Arial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724400" y="5027613"/>
            <a:ext cx="1503363" cy="1525587"/>
            <a:chOff x="4724400" y="5027613"/>
            <a:chExt cx="1503363" cy="1525587"/>
          </a:xfrm>
        </p:grpSpPr>
        <p:sp>
          <p:nvSpPr>
            <p:cNvPr id="76" name="Text Box 1055"/>
            <p:cNvSpPr txBox="1">
              <a:spLocks noChangeArrowheads="1"/>
            </p:cNvSpPr>
            <p:nvPr/>
          </p:nvSpPr>
          <p:spPr bwMode="auto">
            <a:xfrm>
              <a:off x="4724400" y="6118225"/>
              <a:ext cx="579438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  <a:cs typeface="Arial" pitchFamily="34" charset="0"/>
                </a:rPr>
                <a:t>E/e</a:t>
              </a:r>
            </a:p>
          </p:txBody>
        </p:sp>
        <p:sp>
          <p:nvSpPr>
            <p:cNvPr id="77" name="Text Box 1068"/>
            <p:cNvSpPr txBox="1">
              <a:spLocks noChangeArrowheads="1"/>
            </p:cNvSpPr>
            <p:nvPr/>
          </p:nvSpPr>
          <p:spPr bwMode="auto">
            <a:xfrm>
              <a:off x="5526947" y="5027613"/>
              <a:ext cx="700816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  <a:cs typeface="Arial" pitchFamily="34" charset="0"/>
                </a:rPr>
                <a:t>E/e</a:t>
              </a:r>
            </a:p>
          </p:txBody>
        </p:sp>
      </p:grpSp>
      <p:sp>
        <p:nvSpPr>
          <p:cNvPr id="82" name="Rectangle 3"/>
          <p:cNvSpPr txBox="1">
            <a:spLocks noChangeArrowheads="1"/>
          </p:cNvSpPr>
          <p:nvPr/>
        </p:nvSpPr>
        <p:spPr bwMode="auto">
          <a:xfrm>
            <a:off x="381000" y="231698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800" b="1" i="0" u="none" strike="noStrike" kern="1200" cap="none" spc="-10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)?(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?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marR="0" lvl="0" indent="-2921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800" b="1" i="0" u="none" strike="noStrike" kern="1200" cap="none" spc="-100" normalizeH="0" baseline="0" noProof="0" dirty="0">
              <a:ln>
                <a:noFill/>
              </a:ln>
              <a:solidFill>
                <a:srgbClr val="0C9B4D"/>
              </a:solidFill>
              <a:effectLst/>
              <a:uLnTx/>
              <a:uFillTx/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292100" marR="0" lvl="0" indent="-29210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[+-]\{,1\}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\(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\)\{,1\}</a:t>
            </a:r>
          </a:p>
          <a:p>
            <a:pPr marL="342900" marR="0" lvl="0" indent="-342900" algn="ctr" defTabSz="914400" rtl="0" eaLnBrk="1" fontAlgn="base" latinLnBrk="0" hangingPunct="1">
              <a:lnSpc>
                <a:spcPct val="7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\(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[+-]\{,1\}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\)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\{,1\}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800" b="1" i="0" u="none" strike="noStrike" kern="1200" cap="none" spc="-10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2895600" y="5177482"/>
            <a:ext cx="2604922" cy="568410"/>
            <a:chOff x="2895600" y="5177482"/>
            <a:chExt cx="2604922" cy="568410"/>
          </a:xfrm>
        </p:grpSpPr>
        <p:sp>
          <p:nvSpPr>
            <p:cNvPr id="89" name="Oval 88"/>
            <p:cNvSpPr/>
            <p:nvPr/>
          </p:nvSpPr>
          <p:spPr bwMode="auto">
            <a:xfrm>
              <a:off x="2895600" y="5177482"/>
              <a:ext cx="579297" cy="56841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4921225" y="5177482"/>
              <a:ext cx="579297" cy="56841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</p:grpSp>
      <p:sp>
        <p:nvSpPr>
          <p:cNvPr id="95" name="Oval 94"/>
          <p:cNvSpPr/>
          <p:nvPr/>
        </p:nvSpPr>
        <p:spPr bwMode="auto">
          <a:xfrm>
            <a:off x="4948915" y="5195685"/>
            <a:ext cx="527345" cy="532414"/>
          </a:xfrm>
          <a:prstGeom prst="ellipse">
            <a:avLst/>
          </a:prstGeom>
          <a:noFill/>
          <a:ln w="1905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2912220" y="5195685"/>
            <a:ext cx="535469" cy="532414"/>
          </a:xfrm>
          <a:prstGeom prst="ellipse">
            <a:avLst/>
          </a:prstGeom>
          <a:noFill/>
          <a:ln w="1905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381000" y="231698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800" b="1" i="0" u="none" strike="noStrike" kern="1200" cap="none" spc="-10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)?(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)?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marR="0" lvl="0" indent="-2921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800" b="1" i="0" u="none" strike="noStrike" kern="1200" cap="none" spc="-100" normalizeH="0" baseline="0" noProof="0" dirty="0">
              <a:ln>
                <a:noFill/>
              </a:ln>
              <a:solidFill>
                <a:srgbClr val="0C9B4D"/>
              </a:solidFill>
              <a:effectLst/>
              <a:uLnTx/>
              <a:uFillTx/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292100" marR="0" lvl="0" indent="-29210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[+-]\{,1\}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\(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\)\{,1\}</a:t>
            </a:r>
          </a:p>
          <a:p>
            <a:pPr marL="342900" marR="0" lvl="0" indent="-342900" algn="ctr" defTabSz="914400" rtl="0" eaLnBrk="1" fontAlgn="base" latinLnBrk="0" hangingPunct="1">
              <a:lnSpc>
                <a:spcPct val="7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\(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kumimoji="1" lang="en-US" altLang="zh-TW" sz="2800" b="1" i="0" u="none" strike="noStrike" kern="1200" cap="none" spc="-100" normalizeH="0" baseline="0" noProof="0" dirty="0" err="1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[+-]\{,1\}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</a:t>
            </a:r>
            <a:r>
              <a:rPr kumimoji="1" lang="en-US" altLang="zh-TW" sz="28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\)\{,1\}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800" b="1" i="0" u="none" strike="noStrike" kern="1200" cap="none" spc="-10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7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4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uiExpand="1" build="p"/>
      <p:bldP spid="44" grpId="0"/>
      <p:bldP spid="45" grpId="0"/>
      <p:bldP spid="46" grpId="0"/>
      <p:bldP spid="68" grpId="0" build="p"/>
      <p:bldP spid="69" grpId="0"/>
      <p:bldP spid="47" grpId="0" build="p"/>
      <p:bldP spid="48" grpId="0"/>
      <p:bldP spid="50" grpId="0" build="p"/>
      <p:bldP spid="51" grpId="0"/>
      <p:bldP spid="53" grpId="0" build="p"/>
      <p:bldP spid="54" grpId="0"/>
      <p:bldP spid="56" grpId="0" build="p"/>
      <p:bldP spid="57" grpId="0"/>
      <p:bldP spid="59" grpId="0" build="p"/>
      <p:bldP spid="60" grpId="0"/>
      <p:bldP spid="62" grpId="0" build="p"/>
      <p:bldP spid="63" grpId="0"/>
      <p:bldP spid="65" grpId="0" build="p"/>
      <p:bldP spid="66" grpId="0"/>
      <p:bldP spid="82" grpId="0" build="p"/>
      <p:bldP spid="83" grpId="0"/>
      <p:bldP spid="95" grpId="0" animBg="1"/>
      <p:bldP spid="95" grpId="1" animBg="1"/>
      <p:bldP spid="95" grpId="2" animBg="1"/>
      <p:bldP spid="96" grpId="0" animBg="1"/>
      <p:bldP spid="96" grpId="1" animBg="1"/>
      <p:bldP spid="96" grpId="2" animBg="1"/>
      <p:bldP spid="96" grpId="3" animBg="1"/>
      <p:bldP spid="96" grpId="4" animBg="1"/>
      <p:bldP spid="81" grpId="0" build="p"/>
      <p:bldP spid="84" grpId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Searching for something in a file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dirty="0">
                <a:solidFill>
                  <a:srgbClr val="E10B08"/>
                </a:solidFill>
              </a:rPr>
              <a:t>the </a:t>
            </a:r>
            <a:r>
              <a:rPr lang="en-US" altLang="zh-TW" dirty="0" err="1">
                <a:solidFill>
                  <a:srgbClr val="E10B08"/>
                </a:solidFill>
              </a:rPr>
              <a:t>greps</a:t>
            </a:r>
            <a:endParaRPr lang="en-US" altLang="zh-TW" dirty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763000" cy="510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The greps are three </a:t>
            </a:r>
            <a:r>
              <a:rPr lang="en-US" altLang="zh-TW" sz="3400" dirty="0">
                <a:latin typeface="Times New Roman" pitchFamily="18" charset="0"/>
              </a:rPr>
              <a:t>programs that find patterns in files (and which use mostly the same flags):</a:t>
            </a: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dirty="0">
                <a:latin typeface="Times New Roman" pitchFamily="18" charset="0"/>
              </a:rPr>
              <a:t>Use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get regular expression and print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 for regular-expression patterns.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fixed-string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searches for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This was in lecture 1.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doesn’t use regular expressions, despite its name.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egrep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extended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for an alternative pattern description system (extended regular expressions)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2700000" flipH="1">
            <a:off x="7347716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from</a:t>
            </a:r>
            <a:b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</a:b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Lecture 4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732070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5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US" altLang="zh-TW" sz="5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6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grep </a:t>
            </a:r>
            <a:r>
              <a:rPr lang="en-US" altLang="zh-TW" sz="5000" dirty="0">
                <a:solidFill>
                  <a:srgbClr val="0033CC"/>
                </a:solidFill>
                <a:latin typeface="+mn-lt"/>
              </a:rPr>
              <a:t>Flags</a:t>
            </a: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762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 	Not case sensitive (</a:t>
            </a:r>
            <a:r>
              <a:rPr kumimoji="1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i.e.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,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gnore case)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 Display line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umbers (with a colon after each)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v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 In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v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ert the matches (</a:t>
            </a:r>
            <a:r>
              <a:rPr kumimoji="1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i.e.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, print if not match)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w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W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hole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word matches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nly display the match, not the entire line containing it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	After this flag goes a regular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xpression to match 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In the case of </a:t>
            </a:r>
            <a:r>
              <a:rPr kumimoji="1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fgrep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, the “regular expression” is just a fixed string. But the flag is named “e” for consistency with the other greps. 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	Also, this flag is only required if you have multiple expressions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	Set the # of lines of context to print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fter each match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	Set the # of lines of context to print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efore each match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C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	Set the # of lines of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c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ontext to print before </a:t>
            </a:r>
            <a:r>
              <a:rPr kumimoji="1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and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after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--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color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 Highlight the matching pattern within its line of text</a:t>
            </a:r>
          </a:p>
        </p:txBody>
      </p:sp>
    </p:spTree>
    <p:extLst>
      <p:ext uri="{BB962C8B-B14F-4D97-AF65-F5344CB8AC3E}">
        <p14:creationId xmlns:p14="http://schemas.microsoft.com/office/powerpoint/2010/main" val="3312652240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5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US" altLang="zh-TW" sz="5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egrep</a:t>
            </a:r>
            <a:r>
              <a:rPr lang="en-US" altLang="zh-TW" sz="6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5000" dirty="0">
                <a:solidFill>
                  <a:srgbClr val="0033CC"/>
                </a:solidFill>
                <a:latin typeface="+mn-lt"/>
              </a:rPr>
              <a:t>Flags</a:t>
            </a: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762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 	Not case sensitive (</a:t>
            </a:r>
            <a:r>
              <a:rPr kumimoji="1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i.e.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,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gnore case)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 Display line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umbers (with a colon after each)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v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 In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v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ert the matches (</a:t>
            </a:r>
            <a:r>
              <a:rPr kumimoji="1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i.e.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, print if not match)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w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W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hole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word matches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nly display the match, not the entire line containing it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	After this flag goes a regular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xpression to match 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In the case of </a:t>
            </a:r>
            <a:r>
              <a:rPr kumimoji="1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fgrep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, the “regular expression” is just a fixed string. But the flag is named “e” for consistency with the other greps. 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	Also, this flag is only required if you have multiple expressions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	Set the # of lines of context to print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fter each match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	Set the # of lines of context to print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efore each match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C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	Set the # of lines of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c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ontext to print before </a:t>
            </a:r>
            <a:r>
              <a:rPr kumimoji="1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and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after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--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color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 Highlight the matching pattern within its line of text</a:t>
            </a:r>
          </a:p>
        </p:txBody>
      </p:sp>
    </p:spTree>
    <p:extLst>
      <p:ext uri="{BB962C8B-B14F-4D97-AF65-F5344CB8AC3E}">
        <p14:creationId xmlns:p14="http://schemas.microsoft.com/office/powerpoint/2010/main" val="3681647853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5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US" altLang="zh-TW" sz="5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r>
              <a:rPr lang="en-US" altLang="zh-TW" sz="6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5000" dirty="0">
                <a:solidFill>
                  <a:srgbClr val="0033CC"/>
                </a:solidFill>
                <a:latin typeface="+mn-lt"/>
              </a:rPr>
              <a:t>Flags</a:t>
            </a: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762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 	Not case sensitive (</a:t>
            </a:r>
            <a:r>
              <a:rPr kumimoji="1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i.e.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,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gnore case)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 Display line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umbers (with a colon after each)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v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 In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v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ert the matches (</a:t>
            </a:r>
            <a:r>
              <a:rPr kumimoji="1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i.e.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, print if not match)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w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W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hole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word matches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nly display the match, not the entire line containing it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	After this flag goes a regular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xpression to match 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In the case of </a:t>
            </a:r>
            <a:r>
              <a:rPr kumimoji="1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fgrep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, the “regular expression” is just a fixed string. But the flag is named “e” for consistency with the other greps. 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	Also, this flag is only required if you have multiple expressions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	Set the # of lines of context to print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fter each match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	Set the # of lines of context to print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efore each match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C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	Set the # of lines of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c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ontext to print before </a:t>
            </a:r>
            <a:r>
              <a:rPr kumimoji="1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and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after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--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color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 Highlight the matching pattern within its line of text</a:t>
            </a:r>
          </a:p>
        </p:txBody>
      </p:sp>
    </p:spTree>
    <p:extLst>
      <p:ext uri="{BB962C8B-B14F-4D97-AF65-F5344CB8AC3E}">
        <p14:creationId xmlns:p14="http://schemas.microsoft.com/office/powerpoint/2010/main" val="2476874753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F330-0647-43D5-93F6-974E9E9B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EB63-D634-4FBD-8382-96E58770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58223-6E35-459D-AEB6-1839030A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1007B-FCFD-4A6D-88C0-DDAB114167CB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227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028144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ABE2-E84E-4373-B475-6EB62F52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11760-67A0-4E05-94DD-5C7775384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BA20C-5984-409D-9E2F-B4518E80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1007B-FCFD-4A6D-88C0-DDAB114167CB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228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547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7ADE-CBDD-46B5-8363-F1AB0DB8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32A90-17BB-437E-8F3F-8C740B838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3706A-2E60-4A1F-A170-BED8CE60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1007B-FCFD-4A6D-88C0-DDAB114167CB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229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533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0C9B4D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rgbClr val="0C9B4D"/>
                </a:solidFill>
                <a:latin typeface="High Tower Text" pitchFamily="18" charset="0"/>
              </a:rPr>
              <a:t>t</a:t>
            </a:r>
            <a:r>
              <a:rPr lang="en-US" altLang="zh-TW" sz="2600" b="1" dirty="0" err="1">
                <a:latin typeface="High Tower Text" pitchFamily="18" charset="0"/>
              </a:rPr>
              <a:t>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0033CC"/>
                </a:solidFill>
                <a:latin typeface="High Tower Text" pitchFamily="18" charset="0"/>
              </a:rPr>
              <a:t>\\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</a:t>
            </a:r>
            <a:r>
              <a:rPr lang="en-US" altLang="zh-TW" sz="2600" b="1" dirty="0">
                <a:solidFill>
                  <a:srgbClr val="FF9900"/>
                </a:solidFill>
                <a:latin typeface="High Tower Text" pitchFamily="18" charset="0"/>
              </a:rPr>
              <a:t>'a\</a:t>
            </a:r>
            <a:r>
              <a:rPr lang="en-US" altLang="zh-TW" sz="2600" b="1" dirty="0" err="1">
                <a:solidFill>
                  <a:srgbClr val="FF9900"/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latin typeface="High Tower Text" pitchFamily="18" charset="0"/>
              </a:rPr>
              <a:t>mb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latin typeface="High Tower Text" pitchFamily="18" charset="0"/>
              </a:rPr>
              <a:t>mb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endParaRPr lang="en-US" altLang="zh-TW" sz="2600" dirty="0"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From this, we see that there are special sequences, such as: </a:t>
            </a:r>
            <a:r>
              <a:rPr lang="en-US" altLang="zh-TW" sz="2800" dirty="0">
                <a:solidFill>
                  <a:srgbClr val="0C9B4D"/>
                </a:solidFill>
              </a:rPr>
              <a:t>\t</a:t>
            </a:r>
            <a:r>
              <a:rPr lang="en-US" altLang="zh-TW" sz="2800" dirty="0"/>
              <a:t> (tab), </a:t>
            </a:r>
            <a:r>
              <a:rPr lang="en-US" altLang="zh-TW" sz="2800" dirty="0">
                <a:solidFill>
                  <a:srgbClr val="FF9900"/>
                </a:solidFill>
              </a:rPr>
              <a:t>\n</a:t>
            </a:r>
            <a:r>
              <a:rPr lang="en-US" altLang="zh-TW" sz="2800" dirty="0"/>
              <a:t> (newline), </a:t>
            </a:r>
            <a:r>
              <a:rPr lang="en-US" altLang="zh-TW" sz="2800" dirty="0">
                <a:solidFill>
                  <a:srgbClr val="0033CC"/>
                </a:solidFill>
              </a:rPr>
              <a:t>\\</a:t>
            </a:r>
            <a:r>
              <a:rPr lang="en-US" altLang="zh-TW" sz="2800" dirty="0"/>
              <a:t> (plain \).</a:t>
            </a:r>
            <a:endParaRPr lang="en-US" altLang="zh-TW" sz="2800" dirty="0"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525742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762000"/>
          </a:xfrm>
        </p:spPr>
        <p:txBody>
          <a:bodyPr/>
          <a:lstStyle/>
          <a:p>
            <a:r>
              <a:rPr lang="en-US" sz="4800" b="1" dirty="0">
                <a:solidFill>
                  <a:srgbClr val="333399"/>
                </a:solidFill>
              </a:rPr>
              <a:t>Midterm Over</a:t>
            </a:r>
            <a:r>
              <a:rPr lang="en-US" altLang="zh-TW" sz="4800" b="1" dirty="0">
                <a:solidFill>
                  <a:srgbClr val="333399"/>
                </a:solidFill>
              </a:rPr>
              <a:t>view</a:t>
            </a:r>
            <a:endParaRPr lang="en-US" sz="4800" b="1" dirty="0">
              <a:solidFill>
                <a:srgbClr val="33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839200" cy="5791200"/>
          </a:xfrm>
        </p:spPr>
        <p:txBody>
          <a:bodyPr/>
          <a:lstStyle/>
          <a:p>
            <a:r>
              <a:rPr lang="en-US" altLang="zh-TW" sz="3000" dirty="0"/>
              <a:t>All exam questions assume </a:t>
            </a:r>
            <a:r>
              <a:rPr lang="en-US" altLang="zh-TW" sz="3000" dirty="0" err="1"/>
              <a:t>tcsh</a:t>
            </a:r>
            <a:r>
              <a:rPr lang="en-US" altLang="zh-TW" sz="3000" dirty="0"/>
              <a:t> shell is used.</a:t>
            </a:r>
          </a:p>
          <a:p>
            <a:r>
              <a:rPr lang="en-US" altLang="zh-TW" sz="3000" dirty="0"/>
              <a:t>The use of </a:t>
            </a:r>
            <a:r>
              <a:rPr lang="en-US" altLang="zh-TW" sz="3000" dirty="0" err="1"/>
              <a:t>tcsh</a:t>
            </a:r>
            <a:r>
              <a:rPr lang="en-US" altLang="zh-TW" sz="3000" dirty="0"/>
              <a:t> (instead of bash) affects:</a:t>
            </a:r>
          </a:p>
          <a:p>
            <a:pPr lvl="1"/>
            <a:r>
              <a:rPr lang="en-US" altLang="zh-TW" sz="2800" dirty="0"/>
              <a:t>The quoting behavior</a:t>
            </a:r>
          </a:p>
          <a:p>
            <a:pPr lvl="1"/>
            <a:r>
              <a:rPr lang="en-US" altLang="zh-TW" sz="2800" dirty="0"/>
              <a:t>The </a:t>
            </a:r>
            <a:r>
              <a:rPr lang="en-US" altLang="zh-TW" sz="2800" dirty="0" err="1"/>
              <a:t>behavor</a:t>
            </a:r>
            <a:r>
              <a:rPr lang="en-US" altLang="zh-TW" sz="2800" dirty="0"/>
              <a:t> of echo’s backslash-quoting (as indicated in slides 31-61 of this </a:t>
            </a:r>
            <a:r>
              <a:rPr lang="en-US" altLang="zh-TW" sz="2800" dirty="0" err="1"/>
              <a:t>ppt</a:t>
            </a:r>
            <a:r>
              <a:rPr lang="en-US" altLang="zh-TW" sz="2800" dirty="0"/>
              <a:t>, (</a:t>
            </a:r>
            <a:r>
              <a:rPr lang="en-US" altLang="zh-TW" sz="2800" dirty="0" err="1"/>
              <a:t>ie</a:t>
            </a:r>
            <a:r>
              <a:rPr lang="en-US" altLang="zh-TW" sz="2800" dirty="0"/>
              <a:t>, lecture 6))</a:t>
            </a:r>
          </a:p>
          <a:p>
            <a:pPr lvl="1"/>
            <a:r>
              <a:rPr lang="en-US" altLang="zh-TW" sz="2800" dirty="0"/>
              <a:t>The shell commands like ‘</a:t>
            </a:r>
            <a:r>
              <a:rPr lang="en-US" altLang="zh-TW" sz="2800" dirty="0" err="1"/>
              <a:t>foreach</a:t>
            </a:r>
            <a:r>
              <a:rPr lang="en-US" altLang="zh-TW" sz="2800" dirty="0"/>
              <a:t>’, ‘switch’, etc.</a:t>
            </a:r>
          </a:p>
          <a:p>
            <a:pPr lvl="1"/>
            <a:r>
              <a:rPr lang="en-US" altLang="zh-TW" sz="2800" dirty="0"/>
              <a:t>The way of defining variables</a:t>
            </a:r>
          </a:p>
          <a:p>
            <a:pPr lvl="1"/>
            <a:r>
              <a:rPr lang="en-US" altLang="zh-TW" sz="2800" dirty="0"/>
              <a:t>Etc.</a:t>
            </a:r>
          </a:p>
          <a:p>
            <a:r>
              <a:rPr lang="en-US" altLang="zh-TW" sz="3000" dirty="0"/>
              <a:t>You should understand how all of the examples in all of the slides work. Try them out on your computer (but remember to be in </a:t>
            </a:r>
            <a:r>
              <a:rPr lang="en-US" altLang="zh-TW" sz="3000" dirty="0" err="1"/>
              <a:t>tcsh</a:t>
            </a:r>
            <a:r>
              <a:rPr lang="en-US" altLang="zh-TW" sz="3000" dirty="0"/>
              <a:t>).</a:t>
            </a:r>
          </a:p>
          <a:p>
            <a:pPr>
              <a:buNone/>
            </a:pPr>
            <a:endParaRPr lang="en-US" sz="3000" dirty="0"/>
          </a:p>
          <a:p>
            <a:pPr lvl="1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9457803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953000"/>
          </a:xfrm>
        </p:spPr>
        <p:txBody>
          <a:bodyPr/>
          <a:lstStyle/>
          <a:p>
            <a:r>
              <a:rPr lang="en-US" dirty="0">
                <a:solidFill>
                  <a:srgbClr val="333399"/>
                </a:solidFill>
              </a:rPr>
              <a:t>Let’s summarize what we </a:t>
            </a:r>
            <a:br>
              <a:rPr lang="en-US" dirty="0">
                <a:solidFill>
                  <a:srgbClr val="333399"/>
                </a:solidFill>
              </a:rPr>
            </a:br>
            <a:r>
              <a:rPr lang="en-US" dirty="0">
                <a:solidFill>
                  <a:srgbClr val="333399"/>
                </a:solidFill>
              </a:rPr>
              <a:t>have learned</a:t>
            </a:r>
            <a:br>
              <a:rPr lang="en-US" dirty="0">
                <a:solidFill>
                  <a:srgbClr val="333399"/>
                </a:solidFill>
              </a:rPr>
            </a:br>
            <a:br>
              <a:rPr lang="en-US" dirty="0"/>
            </a:br>
            <a:r>
              <a:rPr lang="en-US" sz="2800" dirty="0"/>
              <a:t>(Many of the commands we’ve learned have a lot of flags. But, to make your studying easier, only the flags indicated in the following slides will be covered on the midterm.)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152400" y="152400"/>
            <a:ext cx="883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kumimoji="0" lang="en-US" sz="4800" kern="0" dirty="0">
                <a:solidFill>
                  <a:srgbClr val="333399"/>
                </a:solidFill>
              </a:rPr>
              <a:t>Midterm Re</a:t>
            </a:r>
            <a:r>
              <a:rPr kumimoji="0" lang="en-US" altLang="zh-TW" sz="4800" kern="0" dirty="0">
                <a:solidFill>
                  <a:srgbClr val="333399"/>
                </a:solidFill>
              </a:rPr>
              <a:t>view</a:t>
            </a:r>
            <a:endParaRPr kumimoji="0" lang="en-US" sz="4800" kern="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37201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23570" name="Group 18"/>
          <p:cNvGraphicFramePr>
            <a:graphicFrameLocks noGrp="1"/>
          </p:cNvGraphicFramePr>
          <p:nvPr>
            <p:extLst/>
          </p:nvPr>
        </p:nvGraphicFramePr>
        <p:xfrm>
          <a:off x="152400" y="914397"/>
          <a:ext cx="8915400" cy="5151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cat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-n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) </a:t>
                      </a:r>
                      <a:r>
                        <a:rPr kumimoji="1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anose="020B0606020202030204" pitchFamily="34" charset="0"/>
                        </a:rPr>
                        <a:t>&lt;filename(s)&gt;</a:t>
                      </a:r>
                      <a:endParaRPr kumimoji="1" lang="en-US" altLang="en-US" sz="2800" b="0" i="1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 Narrow" panose="020B0606020202030204" pitchFamily="34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800" dirty="0"/>
                        <a:t>Display file(s) on screen (unless output is redirected</a:t>
                      </a:r>
                      <a:r>
                        <a:rPr lang="en-US" altLang="zh-TW" sz="2800" baseline="0" dirty="0"/>
                        <a:t>/</a:t>
                      </a:r>
                      <a:r>
                        <a:rPr lang="en-US" altLang="zh-TW" sz="2800" dirty="0"/>
                        <a:t>piped)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less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 </a:t>
                      </a:r>
                      <a:r>
                        <a:rPr kumimoji="1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anose="020B0606020202030204" pitchFamily="34" charset="0"/>
                        </a:rPr>
                        <a:t>&lt;filename&gt;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800" dirty="0"/>
                        <a:t>Interactively display file on screen (unless output is redirected/piped)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head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-n/#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) </a:t>
                      </a:r>
                      <a:r>
                        <a:rPr kumimoji="1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anose="020B0606020202030204" pitchFamily="34" charset="0"/>
                        </a:rPr>
                        <a:t>&lt;filename&gt;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gency FB" panose="020B0503020202020204" pitchFamily="34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Display specified number of top lines of a file (default = -n10)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tail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-n/#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) </a:t>
                      </a:r>
                      <a:r>
                        <a:rPr kumimoji="1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anose="020B0606020202030204" pitchFamily="34" charset="0"/>
                        </a:rPr>
                        <a:t>&lt;filename&gt;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gency FB" panose="020B0503020202020204" pitchFamily="34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Display specified number of end lines of a file (default = -n10)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paste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- </a:t>
                      </a:r>
                      <a:r>
                        <a:rPr kumimoji="1" lang="en-US" altLang="en-US" sz="3200" b="1" u="none" strike="noStrike" cap="none" normalizeH="0" baseline="1000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 </a:t>
                      </a:r>
                      <a:r>
                        <a:rPr kumimoji="1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anose="020B0606020202030204" pitchFamily="34" charset="0"/>
                        </a:rPr>
                        <a:t>&lt;filename(s)&gt;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</a:t>
                      </a:r>
                      <a:r>
                        <a:rPr lang="en-US" altLang="zh-TW" sz="2800" dirty="0"/>
                        <a:t>erge together lines from either the keyboard/</a:t>
                      </a:r>
                      <a:r>
                        <a:rPr lang="en-US" altLang="zh-TW" sz="2800" dirty="0" err="1"/>
                        <a:t>stdin</a:t>
                      </a:r>
                      <a:r>
                        <a:rPr lang="en-US" altLang="zh-TW" sz="2800" dirty="0"/>
                        <a:t> (-) and / or </a:t>
                      </a:r>
                      <a:br>
                        <a:rPr lang="en-US" altLang="zh-TW" sz="2800" dirty="0"/>
                      </a:br>
                      <a:r>
                        <a:rPr lang="en-US" altLang="zh-TW" sz="2800" dirty="0"/>
                        <a:t>from the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indicated files.</a:t>
                      </a:r>
                      <a:endParaRPr lang="en-US" altLang="zh-TW" sz="2800" dirty="0"/>
                    </a:p>
                  </a:txBody>
                  <a:tcPr marL="0" marR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4168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197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rgbClr val="333399"/>
                </a:solidFill>
              </a:rPr>
              <a:t>Viewing Files</a:t>
            </a:r>
            <a:endParaRPr lang="en-US" altLang="en-US" sz="480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065108"/>
      </p:ext>
    </p:extLst>
  </p:cSld>
  <p:clrMapOvr>
    <a:masterClrMapping/>
  </p:clrMapOvr>
  <p:transition/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23570" name="Group 18"/>
          <p:cNvGraphicFramePr>
            <a:graphicFrameLocks noGrp="1"/>
          </p:cNvGraphicFramePr>
          <p:nvPr>
            <p:extLst/>
          </p:nvPr>
        </p:nvGraphicFramePr>
        <p:xfrm>
          <a:off x="152400" y="914397"/>
          <a:ext cx="8610600" cy="601980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cd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Change directory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pwd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Display present working directory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ls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  <a:r>
                        <a:rPr kumimoji="1" lang="en-US" altLang="en-US" sz="28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lrt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gency FB" panose="020B0503020202020204" pitchFamily="34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List all files in a directory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cp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-p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gency FB" panose="020B0503020202020204" pitchFamily="34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Copy files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mv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Move files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rm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  <a:r>
                        <a:rPr kumimoji="1" lang="en-US" altLang="en-US" sz="28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fR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gency FB" panose="020B0503020202020204" pitchFamily="34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Delete files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mkdir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Make a directory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rmdir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Remove a directory </a:t>
                      </a:r>
                      <a:r>
                        <a:rPr kumimoji="0" lang="en-US" altLang="zh-TW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(must be empty)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1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tar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xcvf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dirty="0"/>
                        <a:t>Create (or extract) an archive file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25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chmod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b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</a:b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   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u+-</a:t>
                      </a:r>
                      <a:r>
                        <a:rPr kumimoji="1" lang="en-US" altLang="en-US" sz="28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xrw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gency FB" panose="020B0503020202020204" pitchFamily="34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Change file permissions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4168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197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4800" dirty="0">
                <a:solidFill>
                  <a:srgbClr val="333399"/>
                </a:solidFill>
              </a:rPr>
              <a:t>Managing 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1375483485"/>
      </p:ext>
    </p:extLst>
  </p:cSld>
  <p:clrMapOvr>
    <a:masterClrMapping/>
  </p:clrMapOvr>
  <p:transition/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066183"/>
              </p:ext>
            </p:extLst>
          </p:nvPr>
        </p:nvGraphicFramePr>
        <p:xfrm>
          <a:off x="152400" y="914400"/>
          <a:ext cx="9144000" cy="5699233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10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diff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Compare files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wc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cwl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Translate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fgrep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--color</a:t>
                      </a:r>
                      <a:b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        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inovw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Fixed string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grep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--color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   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inovw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gency FB" panose="020B0503020202020204" pitchFamily="34" charset="0"/>
                        <a:ea typeface="新細明體" pitchFamily="18" charset="-120"/>
                      </a:endParaRP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Regular expression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egrep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--color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   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inovw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Extended regular expression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974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4800" dirty="0">
                <a:solidFill>
                  <a:srgbClr val="333399"/>
                </a:solidFill>
              </a:rPr>
              <a:t>File Analysis Commands</a:t>
            </a:r>
          </a:p>
        </p:txBody>
      </p:sp>
    </p:spTree>
    <p:extLst>
      <p:ext uri="{BB962C8B-B14F-4D97-AF65-F5344CB8AC3E}">
        <p14:creationId xmlns:p14="http://schemas.microsoft.com/office/powerpoint/2010/main" val="163040066"/>
      </p:ext>
    </p:extLst>
  </p:cSld>
  <p:clrMapOvr>
    <a:masterClrMapping/>
  </p:clrMapOvr>
  <p:transition/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161843" name="Group 51"/>
          <p:cNvGraphicFramePr>
            <a:graphicFrameLocks noGrp="1"/>
          </p:cNvGraphicFramePr>
          <p:nvPr>
            <p:extLst/>
          </p:nvPr>
        </p:nvGraphicFramePr>
        <p:xfrm>
          <a:off x="152400" y="975360"/>
          <a:ext cx="8991600" cy="57302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echo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-n</a:t>
                      </a:r>
                      <a:r>
                        <a:rPr kumimoji="1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text back to the screen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shift</a:t>
                      </a:r>
                      <a:endParaRPr kumimoji="1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Remove $1 from $*, and then renumber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exit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Exit a script, returning the specified value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find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3200" b="0" i="0" u="none" strike="noStrike" cap="none" normalizeH="0" baseline="1000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1000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-name</a:t>
                      </a:r>
                      <a:r>
                        <a:rPr kumimoji="1" lang="en-US" altLang="en-US" sz="3200" b="0" i="0" u="none" strike="noStrike" cap="none" normalizeH="0" baseline="1000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Search subdirectories for a file pattern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history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previous commands you’ve typed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b="1" dirty="0">
                          <a:solidFill>
                            <a:srgbClr val="BFBFBF"/>
                          </a:solidFill>
                        </a:rPr>
                        <a:t> 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BFBFBF"/>
                          </a:solidFill>
                        </a:rPr>
                        <a:t>Identifies</a:t>
                      </a:r>
                      <a:r>
                        <a:rPr lang="en-US" sz="2800" baseline="0" dirty="0">
                          <a:solidFill>
                            <a:srgbClr val="BFBFBF"/>
                          </a:solidFill>
                        </a:rPr>
                        <a:t> the location of an executable</a:t>
                      </a:r>
                      <a:endParaRPr lang="en-US" sz="2800" dirty="0">
                        <a:solidFill>
                          <a:srgbClr val="BFBFBF"/>
                        </a:solidFill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man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help pages for a command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!</a:t>
                      </a:r>
                      <a:r>
                        <a:rPr kumimoji="1" lang="en-US" alt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charset="0"/>
                          <a:ea typeface="新細明體" pitchFamily="18" charset="-120"/>
                          <a:cs typeface="+mn-cs"/>
                        </a:rPr>
                        <a:t> </a:t>
                      </a:r>
                      <a:r>
                        <a:rPr kumimoji="1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新細明體" pitchFamily="18" charset="-120"/>
                          <a:cs typeface="+mn-cs"/>
                        </a:rPr>
                        <a:t>(won’t be</a:t>
                      </a:r>
                      <a:br>
                        <a:rPr kumimoji="1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新細明體" pitchFamily="18" charset="-120"/>
                          <a:cs typeface="+mn-cs"/>
                        </a:rPr>
                      </a:br>
                      <a:r>
                        <a:rPr kumimoji="1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新細明體" pitchFamily="18" charset="-120"/>
                          <a:cs typeface="+mn-cs"/>
                        </a:rPr>
                        <a:t>    on the test)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With a number after the ! (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eg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!54), it reruns that command number from history.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6211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4800" dirty="0">
                <a:solidFill>
                  <a:srgbClr val="333399"/>
                </a:solidFill>
              </a:rPr>
              <a:t>Other Basic Commands</a:t>
            </a:r>
          </a:p>
        </p:txBody>
      </p:sp>
    </p:spTree>
    <p:extLst>
      <p:ext uri="{BB962C8B-B14F-4D97-AF65-F5344CB8AC3E}">
        <p14:creationId xmlns:p14="http://schemas.microsoft.com/office/powerpoint/2010/main" val="1657837087"/>
      </p:ext>
    </p:extLst>
  </p:cSld>
  <p:clrMapOvr>
    <a:masterClrMapping/>
  </p:clrMapOvr>
  <p:transition/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161843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396195"/>
              </p:ext>
            </p:extLst>
          </p:nvPr>
        </p:nvGraphicFramePr>
        <p:xfrm>
          <a:off x="152400" y="959548"/>
          <a:ext cx="8991600" cy="5410772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xargs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Add the pipe input to the argument list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tee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copies of the pipe-input to two places: 1) a file, and 2) next pipe stage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Evaluate an expression and print result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anose="020B0606020202030204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Translate (or delete) certain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fcd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,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</a:t>
                      </a: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Remove specific characters or fields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--complement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sed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nf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</a:t>
                      </a: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I will only test these sed commands: 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          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=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z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7229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en-US" sz="4800" dirty="0">
                <a:solidFill>
                  <a:srgbClr val="333399"/>
                </a:solidFill>
              </a:rPr>
              <a:t>More Advanced Commands</a:t>
            </a:r>
          </a:p>
        </p:txBody>
      </p:sp>
    </p:spTree>
    <p:extLst>
      <p:ext uri="{BB962C8B-B14F-4D97-AF65-F5344CB8AC3E}">
        <p14:creationId xmlns:p14="http://schemas.microsoft.com/office/powerpoint/2010/main" val="4028478359"/>
      </p:ext>
    </p:extLst>
  </p:cSld>
  <p:clrMapOvr>
    <a:masterClrMapping/>
  </p:clrMapOvr>
  <p:transition/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rgbClr val="333399"/>
                </a:solidFill>
              </a:rPr>
              <a:t>Regarding C-shell commands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4038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0033CC"/>
                </a:solidFill>
              </a:rPr>
              <a:t>if () </a:t>
            </a:r>
            <a:r>
              <a:rPr lang="en-US" altLang="zh-TW" sz="3200" i="1" dirty="0" err="1">
                <a:solidFill>
                  <a:srgbClr val="0033CC"/>
                </a:solidFill>
              </a:rPr>
              <a:t>cmd</a:t>
            </a:r>
            <a:endParaRPr lang="en-US" altLang="zh-TW" sz="3200" i="1" dirty="0">
              <a:solidFill>
                <a:srgbClr val="0033CC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67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0033CC"/>
                </a:solidFill>
              </a:rPr>
              <a:t>if () then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0033CC"/>
                </a:solidFill>
              </a:rPr>
              <a:t>   else if () then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0033CC"/>
                </a:solidFill>
              </a:rPr>
              <a:t>   else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0033CC"/>
                </a:solidFill>
              </a:rPr>
              <a:t>   </a:t>
            </a:r>
            <a:r>
              <a:rPr lang="en-US" altLang="zh-TW" sz="3200" dirty="0" err="1">
                <a:solidFill>
                  <a:srgbClr val="0033CC"/>
                </a:solidFill>
              </a:rPr>
              <a:t>endif</a:t>
            </a:r>
            <a:r>
              <a:rPr lang="en-US" altLang="zh-TW" sz="3200" dirty="0">
                <a:solidFill>
                  <a:srgbClr val="0033CC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0033CC"/>
                </a:solidFill>
              </a:rPr>
              <a:t>if (-z/e </a:t>
            </a:r>
            <a:r>
              <a:rPr lang="en-US" altLang="zh-TW" sz="3200" i="1" dirty="0">
                <a:solidFill>
                  <a:srgbClr val="0033CC"/>
                </a:solidFill>
              </a:rPr>
              <a:t>file</a:t>
            </a:r>
            <a:r>
              <a:rPr lang="en-US" altLang="zh-TW" sz="3200" dirty="0">
                <a:solidFill>
                  <a:srgbClr val="0033CC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0033CC"/>
                </a:solidFill>
              </a:rPr>
              <a:t>switch ()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0033CC"/>
                </a:solidFill>
              </a:rPr>
              <a:t>while ()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3200" dirty="0" err="1">
                <a:solidFill>
                  <a:srgbClr val="0033CC"/>
                </a:solidFill>
              </a:rPr>
              <a:t>foreach</a:t>
            </a:r>
            <a:r>
              <a:rPr lang="en-US" altLang="zh-TW" sz="3200" dirty="0">
                <a:solidFill>
                  <a:srgbClr val="0033CC"/>
                </a:solidFill>
              </a:rPr>
              <a:t>  ($*)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0" y="1371600"/>
            <a:ext cx="3810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FontTx/>
              <a:buChar char="•"/>
              <a:defRPr/>
            </a:pPr>
            <a:r>
              <a:rPr kumimoji="0" lang="en-US" altLang="zh-TW" sz="3200" b="0" kern="0" dirty="0">
                <a:solidFill>
                  <a:srgbClr val="0033CC"/>
                </a:solidFill>
                <a:latin typeface="Arial"/>
                <a:cs typeface="Arial" pitchFamily="34" charset="0"/>
              </a:rPr>
              <a:t>$#</a:t>
            </a:r>
            <a:r>
              <a:rPr kumimoji="0" lang="en-US" altLang="zh-TW" sz="3200" b="0" kern="0" dirty="0" err="1">
                <a:solidFill>
                  <a:srgbClr val="0033CC"/>
                </a:solidFill>
                <a:latin typeface="Arial"/>
                <a:cs typeface="Arial" pitchFamily="34" charset="0"/>
              </a:rPr>
              <a:t>argv</a:t>
            </a:r>
            <a:endParaRPr kumimoji="0" lang="en-US" altLang="zh-TW" sz="3200" b="0" kern="0" dirty="0">
              <a:solidFill>
                <a:srgbClr val="0033CC"/>
              </a:solidFill>
              <a:latin typeface="Arial"/>
              <a:cs typeface="Arial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FontTx/>
              <a:buChar char="•"/>
              <a:defRPr/>
            </a:pPr>
            <a:r>
              <a:rPr kumimoji="0" lang="en-US" altLang="zh-TW" sz="3200" b="0" kern="0" dirty="0">
                <a:solidFill>
                  <a:srgbClr val="0033CC"/>
                </a:solidFill>
                <a:latin typeface="Arial"/>
                <a:cs typeface="Arial" pitchFamily="34" charset="0"/>
              </a:rPr>
              <a:t>$</a:t>
            </a:r>
            <a:r>
              <a:rPr kumimoji="0" lang="en-US" altLang="zh-TW" sz="3200" b="0" kern="0" dirty="0" err="1">
                <a:solidFill>
                  <a:srgbClr val="0033CC"/>
                </a:solidFill>
                <a:latin typeface="Arial"/>
                <a:cs typeface="Arial" pitchFamily="34" charset="0"/>
              </a:rPr>
              <a:t>argv</a:t>
            </a:r>
            <a:r>
              <a:rPr kumimoji="0" lang="en-US" altLang="zh-TW" sz="3200" b="0" kern="0" dirty="0">
                <a:solidFill>
                  <a:srgbClr val="0033CC"/>
                </a:solidFill>
                <a:latin typeface="Arial"/>
                <a:cs typeface="Arial" pitchFamily="34" charset="0"/>
              </a:rPr>
              <a:t>[$#</a:t>
            </a:r>
            <a:r>
              <a:rPr kumimoji="0" lang="en-US" altLang="zh-TW" sz="3200" b="0" kern="0" dirty="0" err="1">
                <a:solidFill>
                  <a:srgbClr val="0033CC"/>
                </a:solidFill>
                <a:latin typeface="Arial"/>
                <a:cs typeface="Arial" pitchFamily="34" charset="0"/>
              </a:rPr>
              <a:t>argv</a:t>
            </a:r>
            <a:r>
              <a:rPr kumimoji="0" lang="en-US" altLang="zh-TW" sz="3200" b="0" kern="0" dirty="0">
                <a:solidFill>
                  <a:srgbClr val="0033CC"/>
                </a:solidFill>
                <a:latin typeface="Arial"/>
                <a:cs typeface="Arial" pitchFamily="34" charset="0"/>
              </a:rPr>
              <a:t>]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FontTx/>
              <a:buChar char="•"/>
              <a:defRPr/>
            </a:pPr>
            <a:r>
              <a:rPr kumimoji="0" lang="en-US" altLang="zh-TW" sz="3200" b="0" kern="0" dirty="0">
                <a:solidFill>
                  <a:srgbClr val="0033CC"/>
                </a:solidFill>
                <a:latin typeface="Arial"/>
                <a:cs typeface="Arial" pitchFamily="34" charset="0"/>
              </a:rPr>
              <a:t>set X = $&lt;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FontTx/>
              <a:buChar char="•"/>
              <a:defRPr/>
            </a:pPr>
            <a:r>
              <a:rPr kumimoji="0" lang="en-US" altLang="zh-TW" sz="3200" b="0" kern="0" dirty="0">
                <a:solidFill>
                  <a:srgbClr val="0033CC"/>
                </a:solidFill>
                <a:latin typeface="Arial"/>
                <a:cs typeface="Arial" pitchFamily="34" charset="0"/>
              </a:rPr>
              <a:t>set X = word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FontTx/>
              <a:buChar char="•"/>
              <a:defRPr/>
            </a:pPr>
            <a:r>
              <a:rPr kumimoji="0" lang="en-US" altLang="zh-TW" sz="3200" b="0" kern="0" dirty="0">
                <a:solidFill>
                  <a:srgbClr val="0033CC"/>
                </a:solidFill>
                <a:latin typeface="Arial"/>
                <a:cs typeface="Arial" pitchFamily="34" charset="0"/>
              </a:rPr>
              <a:t>set X = $3:q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FontTx/>
              <a:buChar char="•"/>
              <a:defRPr/>
            </a:pPr>
            <a:r>
              <a:rPr kumimoji="0" lang="en-US" altLang="zh-TW" sz="3200" b="0" kern="0" dirty="0">
                <a:solidFill>
                  <a:srgbClr val="0033CC"/>
                </a:solidFill>
                <a:latin typeface="Arial"/>
                <a:cs typeface="Arial" pitchFamily="34" charset="0"/>
              </a:rPr>
              <a:t>set T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FontTx/>
              <a:buChar char="•"/>
              <a:defRPr/>
            </a:pPr>
            <a:r>
              <a:rPr kumimoji="0" lang="en-US" altLang="zh-TW" sz="3200" b="0" kern="0" dirty="0">
                <a:solidFill>
                  <a:srgbClr val="0033CC"/>
                </a:solidFill>
                <a:latin typeface="Arial"/>
                <a:cs typeface="Arial" pitchFamily="34" charset="0"/>
              </a:rPr>
              <a:t>unset T 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FontTx/>
              <a:buChar char="•"/>
              <a:defRPr/>
            </a:pPr>
            <a:r>
              <a:rPr kumimoji="0" lang="en-US" altLang="zh-TW" sz="3200" b="0" kern="0" dirty="0">
                <a:solidFill>
                  <a:srgbClr val="0033CC"/>
                </a:solidFill>
                <a:latin typeface="Arial"/>
                <a:cs typeface="Arial" pitchFamily="34" charset="0"/>
              </a:rPr>
              <a:t>@ X = $2 + $Y</a:t>
            </a:r>
          </a:p>
        </p:txBody>
      </p:sp>
    </p:spTree>
    <p:extLst>
      <p:ext uri="{BB962C8B-B14F-4D97-AF65-F5344CB8AC3E}">
        <p14:creationId xmlns:p14="http://schemas.microsoft.com/office/powerpoint/2010/main" val="221522334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60960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altLang="zh-TW" dirty="0">
                <a:ea typeface="新細明體" pitchFamily="18" charset="-120"/>
              </a:rPr>
              <a:t>User created variables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i="1" dirty="0">
                <a:ea typeface="新細明體" pitchFamily="18" charset="-120"/>
              </a:rPr>
              <a:t>	$</a:t>
            </a:r>
            <a:r>
              <a:rPr lang="en-US" altLang="zh-TW" sz="2400" i="1" dirty="0" err="1">
                <a:ea typeface="新細明體" pitchFamily="18" charset="-120"/>
              </a:rPr>
              <a:t>myvar</a:t>
            </a:r>
            <a:r>
              <a:rPr lang="en-US" altLang="zh-TW" sz="2400" i="1" dirty="0">
                <a:ea typeface="新細明體" pitchFamily="18" charset="-120"/>
              </a:rPr>
              <a:t>, $file1, etc.</a:t>
            </a:r>
          </a:p>
          <a:p>
            <a:pPr lvl="1">
              <a:spcBef>
                <a:spcPts val="0"/>
              </a:spcBef>
            </a:pPr>
            <a:r>
              <a:rPr lang="en-US" altLang="zh-TW" sz="2000" i="1" dirty="0">
                <a:ea typeface="新細明體" pitchFamily="18" charset="-120"/>
              </a:rPr>
              <a:t>This also include array definition and usage based on subscript range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zh-TW" dirty="0">
                <a:ea typeface="新細明體" pitchFamily="18" charset="-120"/>
              </a:rPr>
              <a:t>Keyword shell variables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i="1" dirty="0">
                <a:ea typeface="新細明體" pitchFamily="18" charset="-120"/>
              </a:rPr>
              <a:t>	$PATH, $prompt, $HOME, etc.</a:t>
            </a:r>
          </a:p>
          <a:p>
            <a:pPr lvl="1">
              <a:spcBef>
                <a:spcPts val="0"/>
              </a:spcBef>
            </a:pPr>
            <a:r>
              <a:rPr lang="en-US" altLang="zh-TW" sz="2000" i="1" dirty="0">
                <a:ea typeface="新細明體" pitchFamily="18" charset="-120"/>
              </a:rPr>
              <a:t>These have special meaning to the shell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zh-TW" dirty="0">
                <a:ea typeface="新細明體" pitchFamily="18" charset="-120"/>
              </a:rPr>
              <a:t>Positional parameters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i="1" dirty="0">
                <a:ea typeface="新細明體" pitchFamily="18" charset="-120"/>
              </a:rPr>
              <a:t>	$1, $2, etc.</a:t>
            </a:r>
          </a:p>
          <a:p>
            <a:pPr lvl="1">
              <a:spcBef>
                <a:spcPts val="0"/>
              </a:spcBef>
            </a:pPr>
            <a:r>
              <a:rPr lang="en-US" altLang="zh-TW" sz="2000" i="1" dirty="0">
                <a:ea typeface="新細明體" pitchFamily="18" charset="-120"/>
              </a:rPr>
              <a:t>You will need to use shift if there are more than 9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zh-TW" dirty="0">
                <a:ea typeface="新細明體" pitchFamily="18" charset="-120"/>
              </a:rPr>
              <a:t>Special parameters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i="1" dirty="0">
                <a:ea typeface="新細明體" pitchFamily="18" charset="-120"/>
              </a:rPr>
              <a:t>	$* - All arguments as a single string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>
                <a:ea typeface="新細明體" pitchFamily="18" charset="-120"/>
              </a:rPr>
              <a:t>	$# - The number of command-line arguments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>
                <a:ea typeface="新細明體" pitchFamily="18" charset="-120"/>
              </a:rPr>
              <a:t>	$#X - The number of elements in array X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>
                <a:ea typeface="新細明體" pitchFamily="18" charset="-120"/>
              </a:rPr>
              <a:t>	$&lt; - A line typed from keyboard (or redirected from a file) 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>
                <a:ea typeface="新細明體" pitchFamily="18" charset="-120"/>
              </a:rPr>
              <a:t>	$? - The exit status of the last command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>
                <a:ea typeface="新細明體" pitchFamily="18" charset="-120"/>
              </a:rPr>
              <a:t>	$?X-Test to see if variable X exists</a:t>
            </a:r>
          </a:p>
          <a:p>
            <a:pPr>
              <a:spcBef>
                <a:spcPts val="0"/>
              </a:spcBef>
            </a:pPr>
            <a:endParaRPr lang="en-US" altLang="zh-TW" sz="2400" i="1" dirty="0">
              <a:ea typeface="新細明體" pitchFamily="18" charset="-12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38200"/>
          </a:xfrm>
        </p:spPr>
        <p:txBody>
          <a:bodyPr anchorCtr="1"/>
          <a:lstStyle/>
          <a:p>
            <a:pPr eaLnBrk="1" hangingPunct="1"/>
            <a:r>
              <a:rPr lang="en-US" altLang="zh-TW" sz="4800" dirty="0">
                <a:solidFill>
                  <a:srgbClr val="333399"/>
                </a:solidFill>
              </a:rPr>
              <a:t>Summary of C-Shell Variables</a:t>
            </a:r>
          </a:p>
        </p:txBody>
      </p:sp>
    </p:spTree>
    <p:extLst>
      <p:ext uri="{BB962C8B-B14F-4D97-AF65-F5344CB8AC3E}">
        <p14:creationId xmlns:p14="http://schemas.microsoft.com/office/powerpoint/2010/main" val="3378745852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600" dirty="0">
                <a:solidFill>
                  <a:srgbClr val="333399"/>
                </a:solidFill>
              </a:rPr>
              <a:t>By now, you know all of these shell symbols</a:t>
            </a:r>
          </a:p>
        </p:txBody>
      </p:sp>
      <p:graphicFrame>
        <p:nvGraphicFramePr>
          <p:cNvPr id="197692" name="Group 60"/>
          <p:cNvGraphicFramePr>
            <a:graphicFrameLocks noGrp="1"/>
          </p:cNvGraphicFramePr>
          <p:nvPr>
            <p:extLst/>
          </p:nvPr>
        </p:nvGraphicFramePr>
        <p:xfrm>
          <a:off x="152400" y="620704"/>
          <a:ext cx="8839202" cy="6200784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.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..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~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Current directory  /  Parent directory  /  Home directory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/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Subdirectory separator in a path name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?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  *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Match one character  /  Match any number of characters   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[   ]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  [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^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]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Match one character from a set  /  not from a set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&lt;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file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Take standard input from a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&gt;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file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Redirect standard output to a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&gt;&gt;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Redirect standard output to the end of a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&gt;&amp;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Send standard error messages also to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| 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Use the 1st command’s output as input to the 2nd command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;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the 1st command and then run the 2</a:t>
                      </a:r>
                      <a:r>
                        <a:rPr kumimoji="1" lang="en-US" altLang="zh-TW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nd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&amp;&amp;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the 2nd command only if the 1st fails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376092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||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the 2nd command only if the 1st succeeds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(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;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;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…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)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command(s) in a subshell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`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`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Command substitution as an argument to another command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"   '   \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Quoting characters</a:t>
                      </a:r>
                      <a:r>
                        <a:rPr lang="en-US" sz="2000" baseline="0" dirty="0">
                          <a:latin typeface="Arial" pitchFamily="34" charset="0"/>
                          <a:cs typeface="Arial" pitchFamily="34" charset="0"/>
                        </a:rPr>
                        <a:t> to control symbol substitution 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$?, $?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V</a:t>
                      </a:r>
                      <a:endParaRPr kumimoji="1" lang="en-US" altLang="zh-TW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exit status of last command, existence check for variable V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9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$#, $#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V</a:t>
                      </a:r>
                      <a:endParaRPr lang="en-US" sz="2000" i="1" dirty="0"/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Number of: arguments to a script, elements in an array V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9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$*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$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num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V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Access the value(s) of: all arguments, an argument, a variable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9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089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0C9B4D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rgbClr val="0C9B4D"/>
                </a:solidFill>
                <a:latin typeface="High Tower Text" pitchFamily="18" charset="0"/>
              </a:rPr>
              <a:t>t</a:t>
            </a:r>
            <a:r>
              <a:rPr lang="en-US" altLang="zh-TW" sz="2600" b="1" dirty="0" err="1">
                <a:latin typeface="High Tower Text" pitchFamily="18" charset="0"/>
              </a:rPr>
              <a:t>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0033CC"/>
                </a:solidFill>
                <a:latin typeface="High Tower Text" pitchFamily="18" charset="0"/>
              </a:rPr>
              <a:t>\\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FF99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rgbClr val="FF9900"/>
                </a:solidFill>
                <a:latin typeface="High Tower Text" pitchFamily="18" charset="0"/>
              </a:rPr>
              <a:t>n</a:t>
            </a:r>
            <a:r>
              <a:rPr lang="en-US" altLang="zh-TW" sz="2600" b="1" dirty="0" err="1">
                <a:latin typeface="High Tower Text" pitchFamily="18" charset="0"/>
              </a:rPr>
              <a:t>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latin typeface="High Tower Text" pitchFamily="18" charset="0"/>
              </a:rPr>
              <a:t>mb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latin typeface="High Tower Text" pitchFamily="18" charset="0"/>
              </a:rPr>
              <a:t>mb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endParaRPr lang="en-US" altLang="zh-TW" sz="2600" dirty="0"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From this, we see that there are special sequences, such as: </a:t>
            </a:r>
            <a:r>
              <a:rPr lang="en-US" altLang="zh-TW" sz="2800" dirty="0">
                <a:solidFill>
                  <a:srgbClr val="0C9B4D"/>
                </a:solidFill>
              </a:rPr>
              <a:t>\t</a:t>
            </a:r>
            <a:r>
              <a:rPr lang="en-US" altLang="zh-TW" sz="2800" dirty="0"/>
              <a:t> (tab), </a:t>
            </a:r>
            <a:r>
              <a:rPr lang="en-US" altLang="zh-TW" sz="2800" dirty="0">
                <a:solidFill>
                  <a:srgbClr val="FF9900"/>
                </a:solidFill>
              </a:rPr>
              <a:t>\n</a:t>
            </a:r>
            <a:r>
              <a:rPr lang="en-US" altLang="zh-TW" sz="2800" dirty="0"/>
              <a:t> (newline), </a:t>
            </a:r>
            <a:r>
              <a:rPr lang="en-US" altLang="zh-TW" sz="2800" dirty="0">
                <a:solidFill>
                  <a:srgbClr val="0033CC"/>
                </a:solidFill>
              </a:rPr>
              <a:t>\\</a:t>
            </a:r>
            <a:r>
              <a:rPr lang="en-US" altLang="zh-TW" sz="2800" dirty="0"/>
              <a:t> (plain \).</a:t>
            </a:r>
            <a:endParaRPr lang="en-US" altLang="zh-TW" sz="2800" dirty="0"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latin typeface="High Tower Text" pitchFamily="18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343400" y="1295400"/>
            <a:ext cx="3657600" cy="1981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Only </a:t>
            </a:r>
            <a:r>
              <a:rPr lang="en-US" sz="24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these three 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had special meaning, so they are the only ones that didn’t produce outputs identical to the argument.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2438400" y="1524000"/>
            <a:ext cx="2971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2590800" y="1643063"/>
            <a:ext cx="2852738" cy="4905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2514600" y="1676400"/>
            <a:ext cx="3124200" cy="1752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19218759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162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4200" dirty="0">
                <a:solidFill>
                  <a:srgbClr val="333399"/>
                </a:solidFill>
              </a:rPr>
              <a:t>Also, know the difference between: wildcard patterns, regular expression patterns, and simple lists: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28600" y="1700808"/>
            <a:ext cx="8762999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marL="457200" indent="-457200" algn="l">
              <a:lnSpc>
                <a:spcPct val="83000"/>
              </a:lnSpc>
              <a:buFont typeface="Arial" panose="020B0604020202020204" pitchFamily="34" charset="0"/>
              <a:buChar char="•"/>
            </a:pPr>
            <a:r>
              <a:rPr lang="en-US" sz="3200" b="0" kern="0" dirty="0">
                <a:solidFill>
                  <a:srgbClr val="000000"/>
                </a:solidFill>
              </a:rPr>
              <a:t>A wild card pattern:</a:t>
            </a:r>
          </a:p>
          <a:p>
            <a:pPr algn="l">
              <a:lnSpc>
                <a:spcPct val="83000"/>
              </a:lnSpc>
            </a:pPr>
            <a:r>
              <a:rPr lang="en-US" sz="2800" b="0" kern="0" dirty="0">
                <a:solidFill>
                  <a:srgbClr val="000000"/>
                </a:solidFill>
              </a:rPr>
              <a:t>     % ls [a-e]*</a:t>
            </a:r>
          </a:p>
          <a:p>
            <a:pPr marL="914400" lvl="1" indent="-457200" algn="l">
              <a:lnSpc>
                <a:spcPct val="83000"/>
              </a:lnSpc>
              <a:buFont typeface="Wingdings" panose="05000000000000000000" pitchFamily="2" charset="2"/>
              <a:buChar char="§"/>
            </a:pPr>
            <a:r>
              <a:rPr lang="en-US" sz="2400" b="0" kern="0" dirty="0">
                <a:solidFill>
                  <a:srgbClr val="000000"/>
                </a:solidFill>
                <a:cs typeface="Arial" pitchFamily="34" charset="0"/>
              </a:rPr>
              <a:t>This lists all files beginning with one of the first 5 letters</a:t>
            </a:r>
          </a:p>
          <a:p>
            <a:pPr marL="457200" indent="-457200" algn="l">
              <a:lnSpc>
                <a:spcPct val="8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3200" b="0" kern="0" dirty="0">
                <a:solidFill>
                  <a:srgbClr val="000000"/>
                </a:solidFill>
              </a:rPr>
              <a:t>A regular expression pattern:</a:t>
            </a:r>
          </a:p>
          <a:p>
            <a:pPr algn="l">
              <a:lnSpc>
                <a:spcPct val="83000"/>
              </a:lnSpc>
            </a:pPr>
            <a:r>
              <a:rPr lang="en-US" altLang="zh-TW" sz="2800" b="0" kern="0" dirty="0">
                <a:solidFill>
                  <a:srgbClr val="000000"/>
                </a:solidFill>
              </a:rPr>
              <a:t>     % </a:t>
            </a:r>
            <a:r>
              <a:rPr lang="en-US" altLang="zh-TW" sz="2800" b="0" kern="0" dirty="0" err="1">
                <a:solidFill>
                  <a:srgbClr val="000000"/>
                </a:solidFill>
              </a:rPr>
              <a:t>grep</a:t>
            </a:r>
            <a:r>
              <a:rPr lang="en-US" altLang="zh-TW" sz="2800" b="0" kern="0" dirty="0">
                <a:solidFill>
                  <a:srgbClr val="000000"/>
                </a:solidFill>
              </a:rPr>
              <a:t> '[a-e]*'  </a:t>
            </a:r>
            <a:r>
              <a:rPr lang="en-US" altLang="zh-TW" sz="2800" b="0" i="1" kern="0" dirty="0">
                <a:solidFill>
                  <a:srgbClr val="000000"/>
                </a:solidFill>
              </a:rPr>
              <a:t>file</a:t>
            </a:r>
          </a:p>
          <a:p>
            <a:pPr marL="914400" lvl="1" indent="-457200" algn="l">
              <a:lnSpc>
                <a:spcPct val="83000"/>
              </a:lnSpc>
              <a:buFont typeface="Wingdings" panose="05000000000000000000" pitchFamily="2" charset="2"/>
              <a:buChar char="§"/>
            </a:pPr>
            <a:r>
              <a:rPr lang="en-US" altLang="zh-TW" sz="2400" b="0" kern="0" dirty="0">
                <a:solidFill>
                  <a:srgbClr val="000000"/>
                </a:solidFill>
                <a:cs typeface="Arial" pitchFamily="34" charset="0"/>
              </a:rPr>
              <a:t>This matches all lines with 0 or more of any letters a-e</a:t>
            </a:r>
          </a:p>
          <a:p>
            <a:pPr marL="1371600" lvl="2" indent="-457200" algn="l">
              <a:lnSpc>
                <a:spcPct val="83000"/>
              </a:lnSpc>
              <a:buFont typeface="Wingdings" panose="05000000000000000000" pitchFamily="2" charset="2"/>
              <a:buChar char="§"/>
            </a:pPr>
            <a:r>
              <a:rPr lang="en-US" altLang="zh-TW" sz="2400" b="0" kern="0" dirty="0">
                <a:solidFill>
                  <a:srgbClr val="000000"/>
                </a:solidFill>
                <a:cs typeface="Arial" pitchFamily="34" charset="0"/>
              </a:rPr>
              <a:t>For example, </a:t>
            </a:r>
            <a:r>
              <a:rPr lang="en-US" altLang="zh-TW" sz="2400" b="0" kern="0" dirty="0" err="1">
                <a:solidFill>
                  <a:srgbClr val="000000"/>
                </a:solidFill>
                <a:cs typeface="Arial" pitchFamily="34" charset="0"/>
              </a:rPr>
              <a:t>abcdebaceda</a:t>
            </a:r>
            <a:endParaRPr lang="en-US" altLang="zh-TW" sz="2400" b="0" kern="0" dirty="0">
              <a:solidFill>
                <a:srgbClr val="000000"/>
              </a:solidFill>
              <a:cs typeface="Arial" pitchFamily="34" charset="0"/>
            </a:endParaRPr>
          </a:p>
          <a:p>
            <a:pPr marL="1371600" lvl="2" indent="-457200" algn="l">
              <a:lnSpc>
                <a:spcPct val="83000"/>
              </a:lnSpc>
              <a:buFont typeface="Wingdings" panose="05000000000000000000" pitchFamily="2" charset="2"/>
              <a:buChar char="§"/>
            </a:pPr>
            <a:r>
              <a:rPr lang="en-US" altLang="zh-TW" sz="2400" b="0" kern="0" dirty="0">
                <a:solidFill>
                  <a:srgbClr val="000000"/>
                </a:solidFill>
                <a:cs typeface="Arial" pitchFamily="34" charset="0"/>
              </a:rPr>
              <a:t>But the empty string is also a match (because 0 is allowed)</a:t>
            </a:r>
          </a:p>
          <a:p>
            <a:pPr marL="457200" indent="-457200" algn="l">
              <a:lnSpc>
                <a:spcPct val="8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b="0" kern="0" dirty="0">
                <a:solidFill>
                  <a:srgbClr val="000000"/>
                </a:solidFill>
              </a:rPr>
              <a:t>A simple list:</a:t>
            </a:r>
          </a:p>
          <a:p>
            <a:pPr algn="l">
              <a:lnSpc>
                <a:spcPct val="83000"/>
              </a:lnSpc>
            </a:pPr>
            <a:r>
              <a:rPr lang="en-US" sz="2800" b="0" kern="0" dirty="0">
                <a:solidFill>
                  <a:srgbClr val="000000"/>
                </a:solidFill>
              </a:rPr>
              <a:t>     % </a:t>
            </a:r>
            <a:r>
              <a:rPr lang="en-US" sz="2800" b="0" kern="0" dirty="0" err="1">
                <a:solidFill>
                  <a:srgbClr val="000000"/>
                </a:solidFill>
              </a:rPr>
              <a:t>tr</a:t>
            </a:r>
            <a:r>
              <a:rPr lang="en-US" sz="2800" b="0" kern="0" dirty="0">
                <a:solidFill>
                  <a:srgbClr val="000000"/>
                </a:solidFill>
              </a:rPr>
              <a:t> -d '[a-e]*' &lt; </a:t>
            </a:r>
            <a:r>
              <a:rPr lang="en-US" sz="2800" b="0" i="1" kern="0" dirty="0">
                <a:solidFill>
                  <a:srgbClr val="000000"/>
                </a:solidFill>
              </a:rPr>
              <a:t>file</a:t>
            </a:r>
          </a:p>
          <a:p>
            <a:pPr marL="914400" lvl="1" indent="-457200" algn="l">
              <a:lnSpc>
                <a:spcPct val="83000"/>
              </a:lnSpc>
              <a:buFont typeface="Wingdings" panose="05000000000000000000" pitchFamily="2" charset="2"/>
              <a:buChar char="§"/>
            </a:pPr>
            <a:r>
              <a:rPr lang="en-US" sz="2400" b="0" kern="0" dirty="0">
                <a:solidFill>
                  <a:srgbClr val="000000"/>
                </a:solidFill>
                <a:cs typeface="Arial" pitchFamily="34" charset="0"/>
              </a:rPr>
              <a:t>This deleted every instance of any of the letters a-d.</a:t>
            </a:r>
            <a:br>
              <a:rPr lang="en-US" sz="2400" b="0" kern="0" dirty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b="0" kern="0" dirty="0">
                <a:solidFill>
                  <a:srgbClr val="000000"/>
                </a:solidFill>
                <a:cs typeface="Arial" pitchFamily="34" charset="0"/>
              </a:rPr>
              <a:t>But it </a:t>
            </a:r>
            <a:r>
              <a:rPr lang="en-US" sz="2400" kern="0" dirty="0">
                <a:solidFill>
                  <a:srgbClr val="000000"/>
                </a:solidFill>
                <a:cs typeface="Arial" pitchFamily="34" charset="0"/>
              </a:rPr>
              <a:t>also</a:t>
            </a:r>
            <a:r>
              <a:rPr lang="en-US" sz="2400" b="0" kern="0" dirty="0">
                <a:solidFill>
                  <a:srgbClr val="000000"/>
                </a:solidFill>
                <a:cs typeface="Arial" pitchFamily="34" charset="0"/>
              </a:rPr>
              <a:t> deletes the [, ], and * symbols</a:t>
            </a:r>
          </a:p>
          <a:p>
            <a:pPr marL="1371600" lvl="2" indent="-457200" algn="l">
              <a:lnSpc>
                <a:spcPct val="83000"/>
              </a:lnSpc>
              <a:buFont typeface="Wingdings" panose="05000000000000000000" pitchFamily="2" charset="2"/>
              <a:buChar char="§"/>
            </a:pPr>
            <a:r>
              <a:rPr lang="en-US" sz="2400" b="0" kern="0" dirty="0">
                <a:solidFill>
                  <a:srgbClr val="000000"/>
                </a:solidFill>
                <a:cs typeface="Arial" pitchFamily="34" charset="0"/>
              </a:rPr>
              <a:t>You see that? You don’t use  [ and ]  to enclose the lists for tr.</a:t>
            </a:r>
            <a:endParaRPr lang="en-US" sz="1800" b="0" kern="0" dirty="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761385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162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4200" dirty="0">
                <a:solidFill>
                  <a:srgbClr val="333399"/>
                </a:solidFill>
              </a:rPr>
              <a:t>Also, know the difference between: wildcard patterns, regular expression patterns, and simple lists: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28600" y="1700808"/>
            <a:ext cx="8762999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0" kern="0" dirty="0">
                <a:solidFill>
                  <a:srgbClr val="000000"/>
                </a:solidFill>
              </a:rPr>
              <a:t>You will be asked:</a:t>
            </a:r>
          </a:p>
          <a:p>
            <a:pPr marL="914400" lvl="1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0" kern="0" dirty="0">
                <a:solidFill>
                  <a:srgbClr val="000000"/>
                </a:solidFill>
                <a:cs typeface="Arial" pitchFamily="34" charset="0"/>
              </a:rPr>
              <a:t>To create patterns of each type</a:t>
            </a:r>
          </a:p>
          <a:p>
            <a:pPr marL="914400" lvl="1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0" kern="0" dirty="0">
                <a:solidFill>
                  <a:srgbClr val="000000"/>
                </a:solidFill>
                <a:cs typeface="Arial" pitchFamily="34" charset="0"/>
              </a:rPr>
              <a:t>And to identify the correct output of patterns that I give you.</a:t>
            </a:r>
          </a:p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0" kern="0" dirty="0">
                <a:solidFill>
                  <a:srgbClr val="000000"/>
                </a:solidFill>
              </a:rPr>
              <a:t>So you do need to understand them </a:t>
            </a:r>
            <a:br>
              <a:rPr lang="en-US" sz="2800" b="0" kern="0" dirty="0">
                <a:solidFill>
                  <a:srgbClr val="000000"/>
                </a:solidFill>
              </a:rPr>
            </a:br>
            <a:r>
              <a:rPr lang="en-US" sz="2800" b="0" kern="0" dirty="0">
                <a:solidFill>
                  <a:srgbClr val="000000"/>
                </a:solidFill>
              </a:rPr>
              <a:t>(and the differences between them).</a:t>
            </a: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004030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dirty="0">
                <a:solidFill>
                  <a:srgbClr val="333399"/>
                </a:solidFill>
              </a:rPr>
              <a:t>The *, ?, [], and [^] Wildcards</a:t>
            </a:r>
            <a:endParaRPr lang="en-US" altLang="zh-TW" sz="4800" dirty="0">
              <a:solidFill>
                <a:srgbClr val="333399"/>
              </a:solidFill>
              <a:latin typeface="Andale Mono" pitchFamily="49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724400"/>
          </a:xfrm>
        </p:spPr>
        <p:txBody>
          <a:bodyPr/>
          <a:lstStyle/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a*</a:t>
            </a:r>
            <a:r>
              <a:rPr lang="en-US" altLang="zh-TW" sz="2800" dirty="0"/>
              <a:t>  All files starting with 'a' 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*a*</a:t>
            </a:r>
            <a:r>
              <a:rPr lang="en-US" altLang="zh-TW" sz="2800" dirty="0"/>
              <a:t>  All filenames with 'a' in them 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*a*html</a:t>
            </a:r>
            <a:r>
              <a:rPr lang="en-US" altLang="zh-TW" sz="2800" dirty="0"/>
              <a:t>  All filenames with 'a' in them and ending with html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?????</a:t>
            </a:r>
            <a:r>
              <a:rPr lang="en-US" altLang="zh-TW" sz="2800" dirty="0"/>
              <a:t> - All 5 character filenames 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[</a:t>
            </a:r>
            <a:r>
              <a:rPr lang="en-US" altLang="zh-TW" sz="2800" b="1" dirty="0" err="1">
                <a:solidFill>
                  <a:schemeClr val="tx2"/>
                </a:solidFill>
                <a:latin typeface="Andale Mono" pitchFamily="49" charset="0"/>
              </a:rPr>
              <a:t>abc</a:t>
            </a:r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]*</a:t>
            </a:r>
            <a:r>
              <a:rPr lang="en-US" altLang="zh-TW" sz="2800" dirty="0"/>
              <a:t> - All filenames starting with a, b, or c 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[a-c]*</a:t>
            </a:r>
            <a:r>
              <a:rPr lang="en-US" altLang="zh-TW" sz="2800" dirty="0"/>
              <a:t> - Same as above but done as a range 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[^a-c]*</a:t>
            </a:r>
            <a:r>
              <a:rPr lang="en-US" altLang="zh-TW" sz="2800" dirty="0"/>
              <a:t> - All filenames not starting with a, b, or c </a:t>
            </a:r>
          </a:p>
          <a:p>
            <a:pPr marL="0" indent="0" eaLnBrk="1" hangingPunct="1">
              <a:buNone/>
            </a:pPr>
            <a:endParaRPr lang="en-US" altLang="zh-TW" sz="3100" dirty="0"/>
          </a:p>
        </p:txBody>
      </p:sp>
    </p:spTree>
    <p:extLst>
      <p:ext uri="{BB962C8B-B14F-4D97-AF65-F5344CB8AC3E}">
        <p14:creationId xmlns:p14="http://schemas.microsoft.com/office/powerpoint/2010/main" val="3647646060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</a:rPr>
              <a:t>^</a:t>
            </a:r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en-US" altLang="zh-TW" sz="2400" spc="-10" dirty="0">
                <a:solidFill>
                  <a:schemeClr val="bg1"/>
                </a:solidFill>
              </a:rPr>
              <a:t>(caret,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as the first symbol of a regular expressio</a:t>
            </a:r>
            <a:r>
              <a:rPr lang="en-US" altLang="zh-TW" sz="2400" spc="-160" dirty="0">
                <a:solidFill>
                  <a:schemeClr val="bg1"/>
                </a:solidFill>
              </a:rPr>
              <a:t>n</a:t>
            </a:r>
            <a:r>
              <a:rPr lang="en-US" altLang="zh-TW" sz="2400" spc="-10" dirty="0">
                <a:solidFill>
                  <a:schemeClr val="bg1"/>
                </a:solidFill>
              </a:rPr>
              <a:t>) requires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the </a:t>
            </a:r>
            <a:r>
              <a:rPr lang="en-US" altLang="zh-TW" sz="2400" spc="-40" dirty="0">
                <a:solidFill>
                  <a:schemeClr val="bg1"/>
                </a:solidFill>
              </a:rPr>
              <a:t>expression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to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match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the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front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of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a lin</a:t>
            </a:r>
            <a:r>
              <a:rPr lang="en-US" altLang="zh-TW" sz="2400" spc="-130" dirty="0">
                <a:solidFill>
                  <a:schemeClr val="bg1"/>
                </a:solidFill>
              </a:rPr>
              <a:t>e</a:t>
            </a:r>
            <a:r>
              <a:rPr lang="en-US" altLang="zh-TW" sz="2400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i="1" spc="-40" dirty="0" err="1">
                <a:solidFill>
                  <a:schemeClr val="bg1"/>
                </a:solidFill>
              </a:rPr>
              <a:t>e</a:t>
            </a:r>
            <a:r>
              <a:rPr lang="en-US" altLang="zh-TW" sz="2400" i="1" spc="-160" dirty="0" err="1">
                <a:solidFill>
                  <a:schemeClr val="bg1"/>
                </a:solidFill>
              </a:rPr>
              <a:t>g</a:t>
            </a:r>
            <a:r>
              <a:rPr lang="en-US" altLang="zh-TW" sz="2400" i="1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line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begins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with </a:t>
            </a:r>
            <a:r>
              <a:rPr lang="en-US" altLang="zh-TW" sz="2400" spc="-160" dirty="0">
                <a:solidFill>
                  <a:schemeClr val="bg1"/>
                </a:solidFill>
              </a:rPr>
              <a:t>'A</a:t>
            </a:r>
            <a:r>
              <a:rPr lang="en-US" altLang="zh-TW" sz="2400" spc="-100" dirty="0">
                <a:solidFill>
                  <a:schemeClr val="bg1"/>
                </a:solidFill>
              </a:rPr>
              <a:t>': ^A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$</a:t>
            </a:r>
            <a:r>
              <a:rPr lang="en-US" altLang="zh-TW" sz="2400" dirty="0">
                <a:solidFill>
                  <a:schemeClr val="bg1"/>
                </a:solidFill>
              </a:rPr>
              <a:t>	</a:t>
            </a:r>
            <a:r>
              <a:rPr lang="en-US" altLang="zh-TW" sz="2400" spc="-10" dirty="0">
                <a:solidFill>
                  <a:schemeClr val="bg1"/>
                </a:solidFill>
              </a:rPr>
              <a:t>(caret,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as the last symbol of a regular expressio</a:t>
            </a:r>
            <a:r>
              <a:rPr lang="en-US" altLang="zh-TW" sz="2400" spc="-160" dirty="0">
                <a:solidFill>
                  <a:schemeClr val="bg1"/>
                </a:solidFill>
              </a:rPr>
              <a:t>n</a:t>
            </a:r>
            <a:r>
              <a:rPr lang="en-US" altLang="zh-TW" sz="2400" spc="-10" dirty="0">
                <a:solidFill>
                  <a:schemeClr val="bg1"/>
                </a:solidFill>
              </a:rPr>
              <a:t>) requires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the </a:t>
            </a:r>
            <a:r>
              <a:rPr lang="en-US" altLang="zh-TW" sz="2400" spc="-40" dirty="0">
                <a:solidFill>
                  <a:schemeClr val="bg1"/>
                </a:solidFill>
              </a:rPr>
              <a:t>expression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to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match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the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end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of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a lin</a:t>
            </a:r>
            <a:r>
              <a:rPr lang="en-US" altLang="zh-TW" sz="2400" spc="-130" dirty="0">
                <a:solidFill>
                  <a:schemeClr val="bg1"/>
                </a:solidFill>
              </a:rPr>
              <a:t>e</a:t>
            </a:r>
            <a:r>
              <a:rPr lang="en-US" altLang="zh-TW" sz="2400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i="1" spc="-40" dirty="0" err="1">
                <a:solidFill>
                  <a:schemeClr val="bg1"/>
                </a:solidFill>
              </a:rPr>
              <a:t>e</a:t>
            </a:r>
            <a:r>
              <a:rPr lang="en-US" altLang="zh-TW" sz="2400" i="1" spc="-160" dirty="0" err="1">
                <a:solidFill>
                  <a:schemeClr val="bg1"/>
                </a:solidFill>
              </a:rPr>
              <a:t>g</a:t>
            </a:r>
            <a:r>
              <a:rPr lang="en-US" altLang="zh-TW" sz="2400" i="1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line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ends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with </a:t>
            </a:r>
            <a:r>
              <a:rPr lang="en-US" altLang="zh-TW" sz="2400" spc="-20" dirty="0">
                <a:solidFill>
                  <a:schemeClr val="bg1"/>
                </a:solidFill>
              </a:rPr>
              <a:t>'Z</a:t>
            </a:r>
            <a:r>
              <a:rPr lang="en-US" altLang="zh-TW" sz="2400" dirty="0">
                <a:solidFill>
                  <a:schemeClr val="bg1"/>
                </a:solidFill>
              </a:rPr>
              <a:t>'</a:t>
            </a:r>
            <a:r>
              <a:rPr lang="en-US" altLang="zh-TW" sz="2400" spc="-100" dirty="0">
                <a:solidFill>
                  <a:schemeClr val="bg1"/>
                </a:solidFill>
              </a:rPr>
              <a:t>: </a:t>
            </a:r>
            <a:r>
              <a:rPr lang="en-US" altLang="zh-TW" sz="2400" dirty="0">
                <a:solidFill>
                  <a:schemeClr val="bg1"/>
                </a:solidFill>
              </a:rPr>
              <a:t>Z$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off special meaning for the next character. </a:t>
            </a: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>
                <a:solidFill>
                  <a:srgbClr val="0C9B4D"/>
                </a:solidFill>
              </a:rPr>
              <a:t>$ </a:t>
            </a:r>
            <a:endParaRPr lang="en-US" altLang="zh-TW" sz="2400" dirty="0">
              <a:solidFill>
                <a:srgbClr val="0C9B4D"/>
              </a:solidFill>
            </a:endParaRP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characters.</a:t>
            </a:r>
            <a:br>
              <a:rPr lang="en-US" altLang="zh-TW" sz="2400" dirty="0"/>
            </a:b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400" dirty="0">
              <a:solidFill>
                <a:srgbClr val="0C9B4D"/>
              </a:solidFill>
            </a:endParaRP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to a range.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dirty="0">
                <a:solidFill>
                  <a:srgbClr val="0C9B4D"/>
                </a:solidFill>
              </a:rPr>
              <a:t>, a digit (</a:t>
            </a:r>
            <a:r>
              <a:rPr lang="en-US" altLang="zh-TW" sz="1800" dirty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>
                <a:solidFill>
                  <a:srgbClr val="0C9B4D"/>
                </a:solidFill>
              </a:rPr>
              <a:t>中的任一</a:t>
            </a:r>
            <a:r>
              <a:rPr lang="en-US" altLang="zh-TW" sz="2000" dirty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dirty="0">
              <a:solidFill>
                <a:srgbClr val="0C9B4D"/>
              </a:solidFill>
            </a:endParaRP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i="1" dirty="0">
                <a:solidFill>
                  <a:srgbClr val="0C9B4D"/>
                </a:solidFill>
              </a:rPr>
              <a:t>, </a:t>
            </a:r>
            <a:r>
              <a:rPr lang="en-US" altLang="zh-TW" sz="2000" dirty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>
                <a:solidFill>
                  <a:srgbClr val="0C9B4D"/>
                </a:solidFill>
              </a:rPr>
              <a:t>zA</a:t>
            </a:r>
            <a:r>
              <a:rPr lang="en-US" altLang="zh-TW" sz="2000" b="1" u="sng" dirty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?</a:t>
            </a:r>
            <a:r>
              <a:rPr lang="en-US" altLang="zh-TW" sz="2400" dirty="0"/>
              <a:t>	</a:t>
            </a:r>
            <a:r>
              <a:rPr lang="en-US" altLang="zh-TW" sz="2400" spc="-120" dirty="0"/>
              <a:t>(</a:t>
            </a:r>
            <a:r>
              <a:rPr lang="en-US" altLang="zh-TW" sz="2400" spc="-90" dirty="0"/>
              <a:t>q-ma</a:t>
            </a:r>
            <a:r>
              <a:rPr lang="en-US" altLang="zh-TW" sz="2400" spc="-20" dirty="0"/>
              <a:t>r</a:t>
            </a:r>
            <a:r>
              <a:rPr lang="en-US" altLang="zh-TW" sz="2400" spc="-120" dirty="0"/>
              <a:t>k</a:t>
            </a:r>
            <a:r>
              <a:rPr lang="en-US" altLang="zh-TW" sz="2400" spc="-20" dirty="0"/>
              <a:t>)</a:t>
            </a:r>
            <a:r>
              <a:rPr lang="en-US" altLang="zh-TW" sz="2300" spc="-20" dirty="0"/>
              <a:t> </a:t>
            </a:r>
            <a:r>
              <a:rPr lang="en-US" altLang="zh-TW" sz="2400" spc="-10" dirty="0"/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.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filename</a:t>
            </a:r>
            <a:r>
              <a:rPr lang="en-US" altLang="zh-TW" sz="2400" spc="-20" dirty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>
                <a:solidFill>
                  <a:srgbClr val="0C9B4D"/>
                </a:solidFill>
              </a:rPr>
              <a:t>?</a:t>
            </a:r>
            <a:r>
              <a:rPr lang="en-US" altLang="zh-TW" sz="2400" spc="-20" dirty="0"/>
              <a:t> </a:t>
            </a:r>
            <a:endParaRPr lang="en-US" altLang="zh-TW" sz="2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characters.</a:t>
            </a:r>
            <a:r>
              <a:rPr lang="en-US" altLang="zh-TW" sz="2800" spc="-40" dirty="0"/>
              <a:t> </a:t>
            </a:r>
            <a:br>
              <a:rPr lang="en-US" altLang="zh-TW" sz="2400" dirty="0"/>
            </a:br>
            <a:r>
              <a:rPr lang="en-US" altLang="zh-TW" sz="2400" dirty="0"/>
              <a:t>           </a:t>
            </a:r>
            <a:r>
              <a:rPr lang="en-US" altLang="zh-TW" sz="80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eg</a:t>
            </a:r>
            <a:r>
              <a:rPr lang="en-US" altLang="zh-TW" sz="2400" i="1" dirty="0">
                <a:solidFill>
                  <a:srgbClr val="0C9B4D"/>
                </a:solidFill>
              </a:rPr>
              <a:t>,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a filename begins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>
                <a:solidFill>
                  <a:srgbClr val="0C9B4D"/>
                </a:solidFill>
              </a:rPr>
              <a:t>'A</a:t>
            </a:r>
            <a:r>
              <a:rPr lang="en-US" altLang="zh-TW" sz="2400" dirty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dirty="0">
                <a:solidFill>
                  <a:schemeClr val="bg1"/>
                </a:solidFill>
              </a:rPr>
              <a:t>   </a:t>
            </a:r>
            <a:r>
              <a:rPr lang="en-US" altLang="zh-TW" sz="2400" b="1" u="sng" spc="30" dirty="0">
                <a:solidFill>
                  <a:srgbClr val="0C9B4D"/>
                </a:solidFill>
              </a:rPr>
              <a:t>A</a:t>
            </a:r>
            <a:r>
              <a:rPr lang="en-US" altLang="zh-TW" sz="2400" b="1" u="sng" spc="90" dirty="0">
                <a:solidFill>
                  <a:srgbClr val="0C9B4D"/>
                </a:solidFill>
              </a:rPr>
              <a:t>*</a:t>
            </a:r>
            <a:r>
              <a:rPr lang="en-US" altLang="zh-TW" sz="2400" b="1" u="sng" dirty="0">
                <a:solidFill>
                  <a:srgbClr val="0C9B4D"/>
                </a:solidFill>
              </a:rPr>
              <a:t>Z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Wildcard Symbols</a:t>
            </a:r>
          </a:p>
        </p:txBody>
      </p:sp>
    </p:spTree>
    <p:extLst>
      <p:ext uri="{BB962C8B-B14F-4D97-AF65-F5344CB8AC3E}">
        <p14:creationId xmlns:p14="http://schemas.microsoft.com/office/powerpoint/2010/main" val="894243559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rgbClr val="0033CC"/>
                </a:solidFill>
              </a:rPr>
              <a:t>Basic Regular Expressions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^</a:t>
            </a:r>
            <a:r>
              <a:rPr lang="en-US" altLang="zh-TW" sz="28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/>
              <a:t>(caret,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as the first symbol of a regular expressio</a:t>
            </a:r>
            <a:r>
              <a:rPr lang="en-US" altLang="zh-TW" sz="2400" spc="-160" dirty="0"/>
              <a:t>n</a:t>
            </a:r>
            <a:r>
              <a:rPr lang="en-US" altLang="zh-TW" sz="2400" spc="-10" dirty="0"/>
              <a:t>) requires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front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begins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160" dirty="0">
                <a:solidFill>
                  <a:srgbClr val="0C9B4D"/>
                </a:solidFill>
              </a:rPr>
              <a:t>'A</a:t>
            </a:r>
            <a:r>
              <a:rPr lang="en-US" altLang="zh-TW" sz="2400" spc="-100" dirty="0">
                <a:solidFill>
                  <a:srgbClr val="0C9B4D"/>
                </a:solidFill>
              </a:rPr>
              <a:t>': </a:t>
            </a:r>
            <a:r>
              <a:rPr lang="en-US" altLang="zh-TW" sz="2400" b="1" u="sng" spc="-100" dirty="0">
                <a:solidFill>
                  <a:srgbClr val="0C9B4D"/>
                </a:solidFill>
              </a:rPr>
              <a:t>^</a:t>
            </a:r>
            <a:r>
              <a:rPr lang="en-US" altLang="zh-TW" sz="2400" b="1" u="sng" dirty="0">
                <a:solidFill>
                  <a:srgbClr val="0C9B4D"/>
                </a:solidFill>
              </a:rPr>
              <a:t>A</a:t>
            </a:r>
            <a:r>
              <a:rPr lang="en-US" altLang="zh-TW" sz="2400" spc="-100" dirty="0">
                <a:solidFill>
                  <a:srgbClr val="0C9B4D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>
                <a:solidFill>
                  <a:srgbClr val="000000"/>
                </a:solidFill>
              </a:rPr>
              <a:t>(dollar,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as the last symbol of a regular expressio</a:t>
            </a:r>
            <a:r>
              <a:rPr lang="en-US" altLang="zh-TW" sz="2400" spc="-160" dirty="0">
                <a:solidFill>
                  <a:srgbClr val="000000"/>
                </a:solidFill>
              </a:rPr>
              <a:t>n</a:t>
            </a:r>
            <a:r>
              <a:rPr lang="en-US" altLang="zh-TW" sz="2400" spc="-10" dirty="0">
                <a:solidFill>
                  <a:srgbClr val="000000"/>
                </a:solidFill>
              </a:rPr>
              <a:t>) requires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end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ends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20" dirty="0">
                <a:solidFill>
                  <a:srgbClr val="0C9B4D"/>
                </a:solidFill>
              </a:rPr>
              <a:t>'Z</a:t>
            </a:r>
            <a:r>
              <a:rPr lang="en-US" altLang="zh-TW" sz="2400" dirty="0">
                <a:solidFill>
                  <a:srgbClr val="0C9B4D"/>
                </a:solidFill>
              </a:rPr>
              <a:t>'</a:t>
            </a:r>
            <a:r>
              <a:rPr lang="en-US" altLang="zh-TW" sz="2400" spc="-100" dirty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>
                <a:solidFill>
                  <a:srgbClr val="0C9B4D"/>
                </a:solidFill>
              </a:rPr>
              <a:t>Z$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off special meaning for the next character. </a:t>
            </a: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>
                <a:solidFill>
                  <a:srgbClr val="0C9B4D"/>
                </a:solidFill>
              </a:rPr>
              <a:t>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characters.</a:t>
            </a:r>
            <a:br>
              <a:rPr lang="en-US" altLang="zh-TW" sz="2400" dirty="0"/>
            </a:b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to a range.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dirty="0">
                <a:solidFill>
                  <a:srgbClr val="0C9B4D"/>
                </a:solidFill>
              </a:rPr>
              <a:t>, a digit (</a:t>
            </a:r>
            <a:r>
              <a:rPr lang="en-US" altLang="zh-TW" sz="1800" dirty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>
                <a:solidFill>
                  <a:srgbClr val="0C9B4D"/>
                </a:solidFill>
              </a:rPr>
              <a:t>中的任一</a:t>
            </a:r>
            <a:r>
              <a:rPr lang="en-US" altLang="zh-TW" sz="2000" dirty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i="1" dirty="0">
                <a:solidFill>
                  <a:srgbClr val="0C9B4D"/>
                </a:solidFill>
              </a:rPr>
              <a:t>, </a:t>
            </a:r>
            <a:r>
              <a:rPr lang="en-US" altLang="zh-TW" sz="2000" dirty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>
                <a:solidFill>
                  <a:srgbClr val="0C9B4D"/>
                </a:solidFill>
              </a:rPr>
              <a:t>zA</a:t>
            </a:r>
            <a:r>
              <a:rPr lang="en-US" altLang="zh-TW" sz="2000" b="1" u="sng" dirty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.</a:t>
            </a:r>
            <a:r>
              <a:rPr lang="en-US" altLang="zh-TW" sz="2400" dirty="0">
                <a:solidFill>
                  <a:srgbClr val="000000"/>
                </a:solidFill>
              </a:rPr>
              <a:t>	(</a:t>
            </a:r>
            <a:r>
              <a:rPr lang="en-US" altLang="zh-TW" sz="2400" spc="30" dirty="0">
                <a:solidFill>
                  <a:srgbClr val="000000"/>
                </a:solidFill>
              </a:rPr>
              <a:t>p</a:t>
            </a:r>
            <a:r>
              <a:rPr lang="en-US" altLang="zh-TW" sz="2400" dirty="0">
                <a:solidFill>
                  <a:srgbClr val="000000"/>
                </a:solidFill>
              </a:rPr>
              <a:t>e</a:t>
            </a:r>
            <a:r>
              <a:rPr lang="en-US" altLang="zh-TW" sz="2400" spc="30" dirty="0">
                <a:solidFill>
                  <a:srgbClr val="000000"/>
                </a:solidFill>
              </a:rPr>
              <a:t>rio</a:t>
            </a:r>
            <a:r>
              <a:rPr lang="en-US" altLang="zh-TW" sz="2400" dirty="0">
                <a:solidFill>
                  <a:srgbClr val="000000"/>
                </a:solidFill>
              </a:rPr>
              <a:t>d) </a:t>
            </a:r>
            <a:r>
              <a:rPr lang="en-US" altLang="zh-TW" sz="2400" spc="-10" dirty="0">
                <a:solidFill>
                  <a:srgbClr val="000000"/>
                </a:solidFill>
              </a:rPr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acter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line</a:t>
            </a:r>
            <a:r>
              <a:rPr lang="en-US" altLang="zh-TW" sz="2400" dirty="0">
                <a:solidFill>
                  <a:srgbClr val="0C9B4D"/>
                </a:solidFill>
              </a:rPr>
              <a:t>:</a:t>
            </a:r>
            <a:r>
              <a:rPr lang="en-US" altLang="zh-TW" sz="1600" dirty="0">
                <a:solidFill>
                  <a:srgbClr val="0C9B4D"/>
                </a:solidFill>
              </a:rPr>
              <a:t> </a:t>
            </a:r>
            <a:r>
              <a:rPr lang="en-US" altLang="zh-TW" sz="2400" b="1" u="sng" dirty="0">
                <a:solidFill>
                  <a:srgbClr val="0C9B4D"/>
                </a:solidFill>
              </a:rPr>
              <a:t>^.$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of the preceding</a:t>
            </a:r>
            <a:r>
              <a:rPr lang="en-US" altLang="zh-TW" sz="2800" spc="-40" dirty="0"/>
              <a:t> </a:t>
            </a:r>
            <a:r>
              <a:rPr lang="en-US" altLang="zh-TW" sz="2400" spc="-40" dirty="0"/>
              <a:t>character</a:t>
            </a:r>
            <a:r>
              <a:rPr lang="en-US" altLang="zh-TW" sz="2000" spc="-40" dirty="0"/>
              <a:t> </a:t>
            </a:r>
            <a:r>
              <a:rPr lang="en-US" altLang="zh-TW" sz="2400" spc="-40" dirty="0"/>
              <a:t>or</a:t>
            </a:r>
            <a:r>
              <a:rPr lang="en-US" altLang="zh-TW" sz="2400" dirty="0"/>
              <a:t> expression.</a:t>
            </a:r>
            <a:r>
              <a:rPr lang="en-US" altLang="zh-TW" sz="200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eg</a:t>
            </a:r>
            <a:r>
              <a:rPr lang="en-US" altLang="zh-TW" sz="2400" i="1" dirty="0">
                <a:solidFill>
                  <a:srgbClr val="0C9B4D"/>
                </a:solidFill>
              </a:rPr>
              <a:t>,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a line begins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>
                <a:solidFill>
                  <a:srgbClr val="0C9B4D"/>
                </a:solidFill>
              </a:rPr>
              <a:t>'A</a:t>
            </a:r>
            <a:r>
              <a:rPr lang="en-US" altLang="zh-TW" sz="2400" dirty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u="sng" dirty="0">
                <a:solidFill>
                  <a:srgbClr val="0C9B4D"/>
                </a:solidFill>
              </a:rPr>
              <a:t>^A.*Z$</a:t>
            </a:r>
          </a:p>
        </p:txBody>
      </p:sp>
    </p:spTree>
    <p:extLst>
      <p:ext uri="{BB962C8B-B14F-4D97-AF65-F5344CB8AC3E}">
        <p14:creationId xmlns:p14="http://schemas.microsoft.com/office/powerpoint/2010/main" val="186679703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0033CC"/>
                </a:solidFill>
              </a:rPr>
              <a:t>Advance Regular Expressions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600" b="1" dirty="0">
                <a:solidFill>
                  <a:srgbClr val="FF9900"/>
                </a:solidFill>
              </a:rPr>
              <a:t>\{x\}</a:t>
            </a:r>
            <a:r>
              <a:rPr lang="en-US" altLang="zh-TW" sz="2600" dirty="0"/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600" b="1" dirty="0">
                <a:solidFill>
                  <a:srgbClr val="FF9900"/>
                </a:solidFill>
              </a:rPr>
              <a:t>\{</a:t>
            </a:r>
            <a:r>
              <a:rPr lang="en-US" altLang="zh-TW" sz="2600" b="1" dirty="0" err="1">
                <a:solidFill>
                  <a:srgbClr val="FF9900"/>
                </a:solidFill>
              </a:rPr>
              <a:t>x,y</a:t>
            </a:r>
            <a:r>
              <a:rPr lang="en-US" altLang="zh-TW" sz="2600" b="1" dirty="0">
                <a:solidFill>
                  <a:srgbClr val="FF9900"/>
                </a:solidFill>
              </a:rPr>
              <a:t>\}</a:t>
            </a:r>
            <a:r>
              <a:rPr lang="en-US" altLang="zh-TW" sz="2600" dirty="0"/>
              <a:t>Matches the preceding regular expression only if it the number of repetitions is in the range of x to y</a:t>
            </a:r>
          </a:p>
          <a:p>
            <a:pPr marL="858838" indent="-858838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600" b="1" dirty="0">
                <a:solidFill>
                  <a:srgbClr val="FF9900"/>
                </a:solidFill>
              </a:rPr>
              <a:t>\{x,\}</a:t>
            </a:r>
            <a:r>
              <a:rPr lang="en-US" altLang="zh-TW" sz="2600" dirty="0"/>
              <a:t>	Matches the preceding regular expression only if it the number of repetitions is </a:t>
            </a:r>
            <a:r>
              <a:rPr lang="en-US" altLang="zh-TW" sz="2600" dirty="0">
                <a:sym typeface="Symbol" pitchFamily="18" charset="2"/>
              </a:rPr>
              <a:t> </a:t>
            </a:r>
            <a:r>
              <a:rPr lang="en-US" altLang="zh-TW" sz="2600" dirty="0"/>
              <a:t>x</a:t>
            </a:r>
          </a:p>
          <a:p>
            <a:pPr marL="858838" indent="-858838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600" b="1" dirty="0">
                <a:solidFill>
                  <a:srgbClr val="FF9900"/>
                </a:solidFill>
              </a:rPr>
              <a:t>\&lt;</a:t>
            </a:r>
            <a:r>
              <a:rPr lang="en-US" altLang="zh-TW" sz="2600" dirty="0"/>
              <a:t>	Matches the expression only if it starts a word (it is </a:t>
            </a:r>
            <a:r>
              <a:rPr lang="en-US" altLang="zh-TW" sz="2600" i="1" dirty="0"/>
              <a:t>somewhat analogous</a:t>
            </a:r>
            <a:r>
              <a:rPr lang="en-US" altLang="zh-TW" sz="2600" dirty="0"/>
              <a:t> to ^)  </a:t>
            </a:r>
          </a:p>
          <a:p>
            <a:pPr marL="858838" indent="-858838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600" b="1" dirty="0">
                <a:solidFill>
                  <a:srgbClr val="FF9900"/>
                </a:solidFill>
              </a:rPr>
              <a:t>\&gt;</a:t>
            </a:r>
            <a:r>
              <a:rPr lang="en-US" altLang="zh-TW" sz="2600" dirty="0"/>
              <a:t>	Matches the expression only if it ends a word (it is </a:t>
            </a:r>
            <a:r>
              <a:rPr lang="en-US" altLang="zh-TW" sz="2600" i="1" dirty="0"/>
              <a:t>somewhat analogous</a:t>
            </a:r>
            <a:r>
              <a:rPr lang="en-US" altLang="zh-TW" sz="2600" dirty="0"/>
              <a:t> to $)</a:t>
            </a:r>
          </a:p>
          <a:p>
            <a:pPr marL="858838" indent="-858838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600" b="1" dirty="0">
                <a:solidFill>
                  <a:srgbClr val="FF9900"/>
                </a:solidFill>
              </a:rPr>
              <a:t>\(</a:t>
            </a:r>
            <a:r>
              <a:rPr lang="en-US" altLang="zh-TW" sz="2600" dirty="0"/>
              <a:t>…</a:t>
            </a:r>
            <a:r>
              <a:rPr lang="en-US" altLang="zh-TW" sz="2600" b="1" dirty="0">
                <a:solidFill>
                  <a:srgbClr val="FF9900"/>
                </a:solidFill>
              </a:rPr>
              <a:t>\)</a:t>
            </a:r>
            <a:r>
              <a:rPr lang="en-US" altLang="zh-TW" sz="2600" dirty="0"/>
              <a:t>	Remembers the specific pattern matched, use it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600" b="1" dirty="0">
                <a:solidFill>
                  <a:srgbClr val="FF9900"/>
                </a:solidFill>
              </a:rPr>
              <a:t>\1</a:t>
            </a:r>
            <a:r>
              <a:rPr lang="en-US" altLang="zh-TW" sz="2600" dirty="0"/>
              <a:t>, </a:t>
            </a:r>
            <a:r>
              <a:rPr lang="en-US" altLang="zh-TW" sz="2600" b="1" dirty="0">
                <a:solidFill>
                  <a:srgbClr val="FF9900"/>
                </a:solidFill>
              </a:rPr>
              <a:t>\2</a:t>
            </a:r>
            <a:r>
              <a:rPr lang="en-US" altLang="zh-TW" sz="2600" dirty="0"/>
              <a:t>...  to let you identify a rematch to that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</a:t>
            </a:r>
            <a:r>
              <a:rPr lang="en-US" altLang="zh-TW" sz="2200" dirty="0"/>
              <a:t>This one is a bit tricky.  An example will make it simpler. Suppose that you wanted to find any double-repeated letters, such as in “ba</a:t>
            </a:r>
            <a:r>
              <a:rPr lang="en-US" altLang="zh-TW" sz="2200" b="1" dirty="0">
                <a:solidFill>
                  <a:srgbClr val="FF9933"/>
                </a:solidFill>
              </a:rPr>
              <a:t>n</a:t>
            </a:r>
            <a:r>
              <a:rPr lang="en-US" altLang="zh-TW" sz="2200" b="1" dirty="0">
                <a:solidFill>
                  <a:srgbClr val="0070C0"/>
                </a:solidFill>
              </a:rPr>
              <a:t>a</a:t>
            </a:r>
            <a:r>
              <a:rPr lang="en-US" altLang="zh-TW" sz="2200" b="1" dirty="0">
                <a:solidFill>
                  <a:srgbClr val="FF9933"/>
                </a:solidFill>
              </a:rPr>
              <a:t>n</a:t>
            </a:r>
            <a:r>
              <a:rPr lang="en-US" altLang="zh-TW" sz="2200" b="1" dirty="0">
                <a:solidFill>
                  <a:srgbClr val="0070C0"/>
                </a:solidFill>
              </a:rPr>
              <a:t>a</a:t>
            </a:r>
            <a:r>
              <a:rPr lang="en-US" altLang="zh-TW" sz="2200" dirty="0"/>
              <a:t>” and “</a:t>
            </a:r>
            <a:r>
              <a:rPr lang="en-US" altLang="zh-TW" sz="2200" b="1" dirty="0" err="1">
                <a:solidFill>
                  <a:srgbClr val="FF9933"/>
                </a:solidFill>
              </a:rPr>
              <a:t>n</a:t>
            </a:r>
            <a:r>
              <a:rPr lang="en-US" altLang="zh-TW" sz="2200" b="1" dirty="0" err="1">
                <a:solidFill>
                  <a:srgbClr val="0070C0"/>
                </a:solidFill>
              </a:rPr>
              <a:t>o</a:t>
            </a:r>
            <a:r>
              <a:rPr lang="en-US" altLang="zh-TW" sz="2200" b="1" dirty="0" err="1">
                <a:solidFill>
                  <a:srgbClr val="FF9933"/>
                </a:solidFill>
              </a:rPr>
              <a:t>n</a:t>
            </a:r>
            <a:r>
              <a:rPr lang="en-US" altLang="zh-TW" sz="2200" b="1" dirty="0" err="1">
                <a:solidFill>
                  <a:srgbClr val="0070C0"/>
                </a:solidFill>
              </a:rPr>
              <a:t>o</a:t>
            </a:r>
            <a:r>
              <a:rPr lang="en-US" altLang="zh-TW" sz="2200" dirty="0" err="1"/>
              <a:t>gram</a:t>
            </a:r>
            <a:r>
              <a:rPr lang="en-US" altLang="zh-TW" sz="2200" dirty="0"/>
              <a:t>”.</a:t>
            </a:r>
            <a:br>
              <a:rPr lang="en-US" altLang="zh-TW" sz="2000" dirty="0"/>
            </a:br>
            <a:br>
              <a:rPr lang="en-US" altLang="zh-TW" sz="1000" dirty="0"/>
            </a:br>
            <a:r>
              <a:rPr lang="en-US" altLang="zh-TW" sz="2000" dirty="0"/>
              <a:t>Then your regular expression is: </a:t>
            </a:r>
            <a:r>
              <a:rPr lang="en-US" altLang="zh-TW" sz="2000" dirty="0">
                <a:solidFill>
                  <a:srgbClr val="FF9933"/>
                </a:solidFill>
              </a:rPr>
              <a:t>\([</a:t>
            </a:r>
            <a:r>
              <a:rPr lang="en-US" altLang="zh-TW" sz="2000" dirty="0" err="1">
                <a:solidFill>
                  <a:srgbClr val="FF9933"/>
                </a:solidFill>
              </a:rPr>
              <a:t>bdcfghj</a:t>
            </a:r>
            <a:r>
              <a:rPr lang="en-US" altLang="zh-TW" sz="2000" dirty="0">
                <a:solidFill>
                  <a:srgbClr val="FF9933"/>
                </a:solidFill>
              </a:rPr>
              <a:t>-</a:t>
            </a:r>
            <a:r>
              <a:rPr lang="en-US" altLang="zh-TW" sz="2000" dirty="0" err="1">
                <a:solidFill>
                  <a:srgbClr val="FF9933"/>
                </a:solidFill>
              </a:rPr>
              <a:t>np</a:t>
            </a:r>
            <a:r>
              <a:rPr lang="en-US" altLang="zh-TW" sz="2000" dirty="0">
                <a:solidFill>
                  <a:srgbClr val="FF9933"/>
                </a:solidFill>
              </a:rPr>
              <a:t>-</a:t>
            </a:r>
            <a:r>
              <a:rPr lang="en-US" altLang="zh-TW" sz="2000" dirty="0" err="1">
                <a:solidFill>
                  <a:srgbClr val="FF9933"/>
                </a:solidFill>
              </a:rPr>
              <a:t>tv</a:t>
            </a:r>
            <a:r>
              <a:rPr lang="en-US" altLang="zh-TW" sz="2000" dirty="0">
                <a:solidFill>
                  <a:srgbClr val="FF9933"/>
                </a:solidFill>
              </a:rPr>
              <a:t>-z]\)</a:t>
            </a:r>
            <a:r>
              <a:rPr lang="en-US" altLang="zh-TW" sz="2000" dirty="0">
                <a:solidFill>
                  <a:srgbClr val="0066CC"/>
                </a:solidFill>
              </a:rPr>
              <a:t>\([</a:t>
            </a:r>
            <a:r>
              <a:rPr lang="en-US" altLang="zh-TW" sz="2000" dirty="0" err="1">
                <a:solidFill>
                  <a:srgbClr val="0066CC"/>
                </a:solidFill>
              </a:rPr>
              <a:t>aeiou</a:t>
            </a:r>
            <a:r>
              <a:rPr lang="en-US" altLang="zh-TW" sz="2000" dirty="0">
                <a:solidFill>
                  <a:srgbClr val="0066CC"/>
                </a:solidFill>
              </a:rPr>
              <a:t>]\)</a:t>
            </a:r>
            <a:r>
              <a:rPr lang="en-US" altLang="zh-TW" sz="2000" dirty="0">
                <a:solidFill>
                  <a:srgbClr val="FF9933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endParaRPr lang="en-US" altLang="zh-TW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458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tb</a:t>
            </a:r>
            <a:endParaRPr lang="en-US" altLang="zh-TW" sz="2600" b="1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mb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mb</a:t>
            </a:r>
            <a:endParaRPr lang="en-US" altLang="zh-TW" sz="2600" b="1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    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endParaRPr lang="en-US" altLang="zh-TW" sz="26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So, to make a \ print as a </a:t>
            </a:r>
            <a:r>
              <a:rPr lang="en-US" altLang="zh-TW" sz="2800" dirty="0">
                <a:solidFill>
                  <a:srgbClr val="FF0000"/>
                </a:solidFill>
              </a:rPr>
              <a:t>\</a:t>
            </a:r>
            <a:r>
              <a:rPr lang="en-US" altLang="zh-TW" sz="2800" dirty="0"/>
              <a:t> without getting used to interpret the next symbol, either: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use \\, or check that the next symbol doesn’t have special meaning.</a:t>
            </a: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279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0033CC"/>
                </a:solidFill>
                <a:latin typeface="High Tower Text" pitchFamily="18" charset="0"/>
              </a:rPr>
              <a:t>\\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mb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mb</a:t>
            </a:r>
            <a:endParaRPr lang="en-US" altLang="zh-TW" sz="2600" b="1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endParaRPr lang="en-US" altLang="zh-TW" sz="26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So, to make a \ print as a \ without getting used to interpret the next symbol, either: </a:t>
            </a:r>
            <a:r>
              <a:rPr lang="en-US" altLang="zh-TW" sz="2800" dirty="0">
                <a:solidFill>
                  <a:srgbClr val="0033CC"/>
                </a:solidFill>
              </a:rPr>
              <a:t>use \\</a:t>
            </a:r>
            <a:r>
              <a:rPr lang="en-US" altLang="zh-TW" sz="2800" dirty="0"/>
              <a:t>,</a:t>
            </a:r>
            <a:r>
              <a:rPr lang="en-US" altLang="zh-TW" sz="28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or check that the next symbol doesn’t have special meaning.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217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0033CC"/>
                </a:solidFill>
                <a:latin typeface="High Tower Text" pitchFamily="18" charset="0"/>
              </a:rPr>
              <a:t>\\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FF9900"/>
                </a:solidFill>
                <a:latin typeface="High Tower Text" pitchFamily="18" charset="0"/>
              </a:rPr>
              <a:t>\T</a:t>
            </a:r>
            <a:r>
              <a:rPr lang="en-US" altLang="zh-TW" sz="2600" b="1" dirty="0">
                <a:latin typeface="High Tower Text" pitchFamily="18" charset="0"/>
              </a:rPr>
              <a:t>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>
                <a:latin typeface="High Tower Text" pitchFamily="18" charset="0"/>
              </a:rPr>
              <a:t>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FF99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rgbClr val="FF9900"/>
                </a:solidFill>
                <a:latin typeface="High Tower Text" pitchFamily="18" charset="0"/>
              </a:rPr>
              <a:t>m</a:t>
            </a:r>
            <a:r>
              <a:rPr lang="en-US" altLang="zh-TW" sz="2600" b="1" dirty="0" err="1">
                <a:latin typeface="High Tower Text" pitchFamily="18" charset="0"/>
              </a:rPr>
              <a:t>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latin typeface="High Tower Text" pitchFamily="18" charset="0"/>
              </a:rPr>
              <a:t>mb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FF99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endParaRPr lang="en-US" altLang="zh-TW" sz="26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So, to make a \ print as a </a:t>
            </a:r>
            <a:r>
              <a:rPr lang="en-US" altLang="zh-TW" sz="2800" dirty="0">
                <a:solidFill>
                  <a:srgbClr val="FF0000"/>
                </a:solidFill>
              </a:rPr>
              <a:t>\</a:t>
            </a:r>
            <a:r>
              <a:rPr lang="en-US" altLang="zh-TW" sz="2800" dirty="0"/>
              <a:t> without getting used to interpret the next symbol, either: </a:t>
            </a:r>
            <a:r>
              <a:rPr lang="en-US" altLang="zh-TW" sz="2800" dirty="0">
                <a:solidFill>
                  <a:srgbClr val="0033CC"/>
                </a:solidFill>
              </a:rPr>
              <a:t>use \\</a:t>
            </a:r>
            <a:r>
              <a:rPr lang="en-US" altLang="zh-TW" sz="2800" dirty="0"/>
              <a:t>, or check that the </a:t>
            </a:r>
            <a:r>
              <a:rPr lang="en-US" altLang="zh-TW" sz="2800" dirty="0">
                <a:solidFill>
                  <a:srgbClr val="FF9900"/>
                </a:solidFill>
              </a:rPr>
              <a:t>next symbol doesn’t have special meaning</a:t>
            </a:r>
            <a:r>
              <a:rPr lang="en-US" altLang="zh-TW" sz="2800" dirty="0"/>
              <a:t>.</a:t>
            </a: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5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0033CC"/>
                </a:solidFill>
                <a:latin typeface="High Tower Text" pitchFamily="18" charset="0"/>
              </a:rPr>
              <a:t>\\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FF9900"/>
                </a:solidFill>
                <a:latin typeface="High Tower Text" pitchFamily="18" charset="0"/>
              </a:rPr>
              <a:t>\T</a:t>
            </a:r>
            <a:r>
              <a:rPr lang="en-US" altLang="zh-TW" sz="2600" b="1" dirty="0">
                <a:latin typeface="High Tower Text" pitchFamily="18" charset="0"/>
              </a:rPr>
              <a:t>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>
                <a:latin typeface="High Tower Text" pitchFamily="18" charset="0"/>
              </a:rPr>
              <a:t>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latin typeface="High Tower Text" pitchFamily="18" charset="0"/>
              </a:rPr>
              <a:t>nb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FF99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rgbClr val="FF9900"/>
                </a:solidFill>
                <a:latin typeface="High Tower Text" pitchFamily="18" charset="0"/>
              </a:rPr>
              <a:t>m</a:t>
            </a:r>
            <a:r>
              <a:rPr lang="en-US" altLang="zh-TW" sz="2600" b="1" dirty="0" err="1">
                <a:latin typeface="High Tower Text" pitchFamily="18" charset="0"/>
              </a:rPr>
              <a:t>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latin typeface="High Tower Text" pitchFamily="18" charset="0"/>
              </a:rPr>
              <a:t>mb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FF99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endParaRPr lang="en-US" altLang="zh-TW" sz="26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So, to make a \ print as a </a:t>
            </a:r>
            <a:r>
              <a:rPr lang="en-US" altLang="zh-TW" sz="2800" dirty="0">
                <a:solidFill>
                  <a:srgbClr val="FF0000"/>
                </a:solidFill>
              </a:rPr>
              <a:t>\</a:t>
            </a:r>
            <a:r>
              <a:rPr lang="en-US" altLang="zh-TW" sz="2800" dirty="0"/>
              <a:t> without getting used to interpret the next symbol, either: use </a:t>
            </a:r>
            <a:r>
              <a:rPr lang="en-US" altLang="zh-TW" sz="2800" dirty="0">
                <a:solidFill>
                  <a:srgbClr val="0033CC"/>
                </a:solidFill>
              </a:rPr>
              <a:t>\\</a:t>
            </a:r>
            <a:r>
              <a:rPr lang="en-US" altLang="zh-TW" sz="2800" dirty="0"/>
              <a:t>, or check that the </a:t>
            </a:r>
            <a:r>
              <a:rPr lang="en-US" altLang="zh-TW" sz="2800" dirty="0">
                <a:solidFill>
                  <a:srgbClr val="FF9900"/>
                </a:solidFill>
              </a:rPr>
              <a:t>next symbol doesn’t have special meaning</a:t>
            </a:r>
            <a:r>
              <a:rPr lang="en-US" altLang="zh-TW" sz="2800" dirty="0"/>
              <a:t>.</a:t>
            </a:r>
            <a:endParaRPr lang="en-US" altLang="zh-TW" sz="2800" dirty="0">
              <a:latin typeface="High Tower Text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800600" y="2667000"/>
            <a:ext cx="2971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That is why only </a:t>
            </a:r>
            <a:r>
              <a:rPr lang="en-US" sz="24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these four 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outputs have backslashes in them.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1295400" y="2514600"/>
            <a:ext cx="38100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H="1" flipV="1">
            <a:off x="1407318" y="3152775"/>
            <a:ext cx="3605213" cy="476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1447800" y="3352800"/>
            <a:ext cx="3564731" cy="14859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990600" y="3414713"/>
            <a:ext cx="4138613" cy="20716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2133600" y="914400"/>
            <a:ext cx="4800600" cy="266700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Note: a </a:t>
            </a:r>
            <a:r>
              <a:rPr lang="en-US" sz="2400" b="0" i="1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few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students may find that their echo command does not work quite this way, even though they are in C shell. </a:t>
            </a:r>
          </a:p>
          <a:p>
            <a:pPr algn="ctr" eaLnBrk="1" hangingPunct="1"/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Well: this slide presents the version of echo that I’m teaching, so learn this behavior.</a:t>
            </a:r>
          </a:p>
        </p:txBody>
      </p:sp>
    </p:spTree>
    <p:extLst>
      <p:ext uri="{BB962C8B-B14F-4D97-AF65-F5344CB8AC3E}">
        <p14:creationId xmlns:p14="http://schemas.microsoft.com/office/powerpoint/2010/main" val="311223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 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            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</p:txBody>
      </p:sp>
    </p:spTree>
    <p:extLst>
      <p:ext uri="{BB962C8B-B14F-4D97-AF65-F5344CB8AC3E}">
        <p14:creationId xmlns:p14="http://schemas.microsoft.com/office/powerpoint/2010/main" val="115495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Finding out if your quotes are wrong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152400" y="914400"/>
            <a:ext cx="8839200" cy="5943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3000" dirty="0">
                <a:solidFill>
                  <a:srgbClr val="B2B2B2"/>
                </a:solidFill>
              </a:rPr>
              <a:t>You may become confused about when to use the backslash and when not to. </a:t>
            </a: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Q: So, how can you find out if you’re quoting correctly?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00B050"/>
                </a:solidFill>
              </a:rPr>
              <a:t>A: By adding an "echo" before the command so that 	you can see how it ends up: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/>
              <a:t>%</a:t>
            </a:r>
            <a:r>
              <a:rPr lang="en-US" altLang="zh-TW" sz="2800" b="1" dirty="0"/>
              <a:t> </a:t>
            </a:r>
            <a:r>
              <a:rPr lang="en-US" altLang="zh-TW" sz="2800" b="1" dirty="0">
                <a:latin typeface="High Tower Text" pitchFamily="18" charset="0"/>
              </a:rPr>
              <a:t>echo </a:t>
            </a:r>
            <a:r>
              <a:rPr lang="en-US" altLang="zh-TW" sz="2800" b="1" dirty="0" err="1">
                <a:latin typeface="High Tower Text" pitchFamily="18" charset="0"/>
              </a:rPr>
              <a:t>fgrep</a:t>
            </a:r>
            <a:r>
              <a:rPr lang="en-US" altLang="zh-TW" sz="2800" b="1" dirty="0">
                <a:latin typeface="High Tower Text" pitchFamily="18" charset="0"/>
              </a:rPr>
              <a:t> 'He said, "She said, '</a:t>
            </a:r>
            <a:r>
              <a:rPr lang="en-US" altLang="zh-TW" sz="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"</a:t>
            </a:r>
            <a:r>
              <a:rPr lang="en-US" altLang="zh-TW" sz="6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'</a:t>
            </a:r>
            <a:r>
              <a:rPr lang="en-US" altLang="zh-TW" sz="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Hello!</a:t>
            </a:r>
            <a:r>
              <a:rPr lang="en-US" altLang="zh-TW" sz="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'</a:t>
            </a:r>
            <a:r>
              <a:rPr lang="en-US" altLang="zh-TW" sz="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"</a:t>
            </a:r>
            <a:r>
              <a:rPr lang="en-US" altLang="zh-TW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\</a:t>
            </a:r>
            <a:r>
              <a:rPr lang="en-US" altLang="zh-TW" sz="2800" b="1" dirty="0">
                <a:latin typeface="High Tower Text" pitchFamily="18" charset="0"/>
              </a:rPr>
              <a:t>" </a:t>
            </a:r>
            <a:r>
              <a:rPr lang="en-US" altLang="zh-TW" sz="2800" b="1" dirty="0" err="1">
                <a:latin typeface="High Tower Text" pitchFamily="18" charset="0"/>
              </a:rPr>
              <a:t>infile</a:t>
            </a:r>
            <a:endParaRPr lang="en-US" altLang="zh-TW" sz="28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dirty="0" err="1">
                <a:latin typeface="High Tower Text" pitchFamily="18" charset="0"/>
              </a:rPr>
              <a:t>fgrep</a:t>
            </a:r>
            <a:r>
              <a:rPr lang="en-US" altLang="zh-TW" sz="2800" b="1" dirty="0">
                <a:latin typeface="High Tower Text" pitchFamily="18" charset="0"/>
              </a:rPr>
              <a:t> He said, "She said,'</a:t>
            </a:r>
            <a:r>
              <a:rPr lang="en-US" altLang="zh-TW" sz="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Hello!</a:t>
            </a:r>
            <a:r>
              <a:rPr lang="en-US" altLang="zh-TW" sz="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'</a:t>
            </a:r>
            <a:r>
              <a:rPr lang="en-US" altLang="zh-TW" sz="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" </a:t>
            </a:r>
            <a:r>
              <a:rPr lang="en-US" altLang="zh-TW" sz="2800" b="1" dirty="0" err="1">
                <a:latin typeface="High Tower Text" pitchFamily="18" charset="0"/>
              </a:rPr>
              <a:t>infile</a:t>
            </a:r>
            <a:endParaRPr lang="en-US" altLang="zh-TW" sz="2800" b="1" dirty="0"/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 dirty="0"/>
              <a:t>%</a:t>
            </a:r>
            <a:endParaRPr lang="en-US" altLang="zh-TW" sz="1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3000" dirty="0">
                <a:solidFill>
                  <a:schemeClr val="bg1"/>
                </a:solidFill>
              </a:rPr>
              <a:t>By putting the echo in the front, we don’t do the </a:t>
            </a:r>
            <a:r>
              <a:rPr lang="en-US" altLang="zh-TW" sz="3000" dirty="0" err="1">
                <a:solidFill>
                  <a:schemeClr val="bg1"/>
                </a:solidFill>
              </a:rPr>
              <a:t>fgrep</a:t>
            </a:r>
            <a:r>
              <a:rPr lang="en-US" altLang="zh-TW" sz="3000" dirty="0">
                <a:solidFill>
                  <a:schemeClr val="bg1"/>
                </a:solidFill>
              </a:rPr>
              <a:t>. Instead we are printing what the arguments to the </a:t>
            </a:r>
            <a:r>
              <a:rPr lang="en-US" altLang="zh-TW" sz="3000" dirty="0" err="1">
                <a:solidFill>
                  <a:schemeClr val="bg1"/>
                </a:solidFill>
              </a:rPr>
              <a:t>fgrep</a:t>
            </a:r>
            <a:r>
              <a:rPr lang="en-US" altLang="zh-TW" sz="3000" dirty="0">
                <a:solidFill>
                  <a:schemeClr val="bg1"/>
                </a:solidFill>
              </a:rPr>
              <a:t> would have actually been.</a:t>
            </a:r>
          </a:p>
          <a:p>
            <a:pPr marL="0" indent="0" eaLnBrk="1" hangingPunct="1"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en-US" altLang="zh-TW" sz="3000" dirty="0">
                <a:solidFill>
                  <a:schemeClr val="bg1"/>
                </a:solidFill>
              </a:rPr>
              <a:t>If you are debugging a shell script, and you want to see what your script is doing, you can duplicate lines and insert an "echo" in front of the copies. </a:t>
            </a:r>
          </a:p>
        </p:txBody>
      </p:sp>
    </p:spTree>
    <p:extLst>
      <p:ext uri="{BB962C8B-B14F-4D97-AF65-F5344CB8AC3E}">
        <p14:creationId xmlns:p14="http://schemas.microsoft.com/office/powerpoint/2010/main" val="819062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hit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Ctrl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-C to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back to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prompt</a:t>
            </a:r>
            <a:endParaRPr lang="es-ES" altLang="zh-TW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 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            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</p:txBody>
      </p:sp>
    </p:spTree>
    <p:extLst>
      <p:ext uri="{BB962C8B-B14F-4D97-AF65-F5344CB8AC3E}">
        <p14:creationId xmlns:p14="http://schemas.microsoft.com/office/powerpoint/2010/main" val="2037588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 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            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</p:txBody>
      </p:sp>
    </p:spTree>
    <p:extLst>
      <p:ext uri="{BB962C8B-B14F-4D97-AF65-F5344CB8AC3E}">
        <p14:creationId xmlns:p14="http://schemas.microsoft.com/office/powerpoint/2010/main" val="216675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hit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Ctrl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-C to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back to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prompt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 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            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</p:txBody>
      </p:sp>
    </p:spTree>
    <p:extLst>
      <p:ext uri="{BB962C8B-B14F-4D97-AF65-F5344CB8AC3E}">
        <p14:creationId xmlns:p14="http://schemas.microsoft.com/office/powerpoint/2010/main" val="168932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     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	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</p:txBody>
      </p:sp>
    </p:spTree>
    <p:extLst>
      <p:ext uri="{BB962C8B-B14F-4D97-AF65-F5344CB8AC3E}">
        <p14:creationId xmlns:p14="http://schemas.microsoft.com/office/powerpoint/2010/main" val="265065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	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</p:txBody>
      </p:sp>
    </p:spTree>
    <p:extLst>
      <p:ext uri="{BB962C8B-B14F-4D97-AF65-F5344CB8AC3E}">
        <p14:creationId xmlns:p14="http://schemas.microsoft.com/office/powerpoint/2010/main" val="264379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	     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</p:txBody>
      </p:sp>
    </p:spTree>
    <p:extLst>
      <p:ext uri="{BB962C8B-B14F-4D97-AF65-F5344CB8AC3E}">
        <p14:creationId xmlns:p14="http://schemas.microsoft.com/office/powerpoint/2010/main" val="69388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</p:txBody>
      </p:sp>
    </p:spTree>
    <p:extLst>
      <p:ext uri="{BB962C8B-B14F-4D97-AF65-F5344CB8AC3E}">
        <p14:creationId xmlns:p14="http://schemas.microsoft.com/office/powerpoint/2010/main" val="415417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      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07751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Does </a:t>
            </a:r>
            <a:r>
              <a:rPr lang="en-US" altLang="zh-TW" sz="540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4000" dirty="0">
                <a:solidFill>
                  <a:srgbClr val="0033CC"/>
                </a:solidFill>
              </a:rPr>
              <a:t> do wildcard expansion?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Here, we see that the current directory holds just two files that have one-letter names. </a:t>
            </a: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983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Does </a:t>
            </a:r>
            <a:r>
              <a:rPr lang="en-US" altLang="zh-TW" sz="540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4000" dirty="0">
                <a:solidFill>
                  <a:srgbClr val="0033CC"/>
                </a:solidFill>
              </a:rPr>
              <a:t> do wildcard expansion?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s-E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Here, the ? is not quoted. So it will get expanded before calling echo. Thus, echo outputs the two file names. </a:t>
            </a: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86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Finding out if your quotes are wrong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4294967295"/>
          </p:nvPr>
        </p:nvSpPr>
        <p:spPr>
          <a:xfrm>
            <a:off x="152400" y="914400"/>
            <a:ext cx="8839200" cy="5943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3000" dirty="0">
                <a:solidFill>
                  <a:srgbClr val="B2B2B2"/>
                </a:solidFill>
              </a:rPr>
              <a:t>You may become confused about when to use the backslash and when not to. </a:t>
            </a: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 dirty="0">
                <a:solidFill>
                  <a:srgbClr val="BFBFBF"/>
                </a:solidFill>
              </a:rPr>
              <a:t>Q: So, how can you find out if you’re quoting correctly?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BFBFBF"/>
                </a:solidFill>
              </a:rPr>
              <a:t>A: By adding an "echo" before the command so that 	you can see how it ends up: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/>
              <a:t>%</a:t>
            </a:r>
            <a:r>
              <a:rPr lang="en-US" altLang="zh-TW" sz="2800" b="1" dirty="0"/>
              <a:t> </a:t>
            </a:r>
            <a:r>
              <a:rPr lang="en-US" altLang="zh-TW" sz="2800" b="1" dirty="0">
                <a:latin typeface="High Tower Text" pitchFamily="18" charset="0"/>
              </a:rPr>
              <a:t>echo </a:t>
            </a:r>
            <a:r>
              <a:rPr lang="en-US" altLang="zh-TW" sz="2800" b="1" dirty="0" err="1">
                <a:solidFill>
                  <a:srgbClr val="BFBFBF"/>
                </a:solidFill>
                <a:latin typeface="High Tower Text" pitchFamily="18" charset="0"/>
              </a:rPr>
              <a:t>fgrep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 'He said, "She said, '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"</a:t>
            </a:r>
            <a:r>
              <a:rPr lang="en-US" altLang="zh-TW" sz="6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Hello!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"</a:t>
            </a:r>
            <a:r>
              <a:rPr lang="en-US" altLang="zh-TW" b="1" dirty="0">
                <a:solidFill>
                  <a:srgbClr val="BFBFBF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\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" </a:t>
            </a:r>
            <a:r>
              <a:rPr lang="en-US" altLang="zh-TW" sz="2800" b="1" dirty="0" err="1">
                <a:solidFill>
                  <a:srgbClr val="BFBFBF"/>
                </a:solidFill>
                <a:latin typeface="High Tower Text" pitchFamily="18" charset="0"/>
              </a:rPr>
              <a:t>infile</a:t>
            </a:r>
            <a:endParaRPr lang="en-US" altLang="zh-TW" sz="2800" b="1" dirty="0">
              <a:solidFill>
                <a:srgbClr val="BFBFBF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dirty="0" err="1">
                <a:solidFill>
                  <a:srgbClr val="BFBFBF"/>
                </a:solidFill>
                <a:latin typeface="High Tower Text" pitchFamily="18" charset="0"/>
              </a:rPr>
              <a:t>fgrep</a:t>
            </a:r>
            <a:r>
              <a:rPr lang="en-US" altLang="zh-TW" sz="2800" b="1" dirty="0">
                <a:latin typeface="High Tower Text" pitchFamily="18" charset="0"/>
              </a:rPr>
              <a:t> He said, "She said,'</a:t>
            </a:r>
            <a:r>
              <a:rPr lang="en-US" altLang="zh-TW" sz="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Hello!</a:t>
            </a:r>
            <a:r>
              <a:rPr lang="en-US" altLang="zh-TW" sz="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'</a:t>
            </a:r>
            <a:r>
              <a:rPr lang="en-US" altLang="zh-TW" sz="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" </a:t>
            </a:r>
            <a:r>
              <a:rPr lang="en-US" altLang="zh-TW" sz="2800" b="1" dirty="0" err="1">
                <a:latin typeface="High Tower Text" pitchFamily="18" charset="0"/>
              </a:rPr>
              <a:t>infile</a:t>
            </a:r>
            <a:endParaRPr lang="en-US" altLang="zh-TW" sz="2800" b="1" dirty="0"/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 dirty="0"/>
              <a:t>%</a:t>
            </a:r>
            <a:endParaRPr lang="en-US" altLang="zh-TW" sz="1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3000" dirty="0"/>
              <a:t>By putting the echo in the front, we don’t do the </a:t>
            </a:r>
            <a:r>
              <a:rPr lang="en-US" altLang="zh-TW" sz="3000" dirty="0" err="1"/>
              <a:t>fgrep</a:t>
            </a:r>
            <a:r>
              <a:rPr lang="en-US" altLang="zh-TW" sz="3000" dirty="0"/>
              <a:t>. Instead we are printing what the arguments to the </a:t>
            </a:r>
            <a:r>
              <a:rPr lang="en-US" altLang="zh-TW" sz="3000" dirty="0" err="1"/>
              <a:t>fgrep</a:t>
            </a:r>
            <a:r>
              <a:rPr lang="en-US" altLang="zh-TW" sz="3000" dirty="0"/>
              <a:t> would have actually been.</a:t>
            </a:r>
          </a:p>
          <a:p>
            <a:pPr marL="0" indent="0" eaLnBrk="1" hangingPunct="1"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en-US" altLang="zh-TW" sz="3000" dirty="0">
                <a:solidFill>
                  <a:schemeClr val="bg1"/>
                </a:solidFill>
              </a:rPr>
              <a:t>If you are debugging a shell script, and you want to see what your script is doing, you can duplicate lines and insert an "echo" in front of the copies. </a:t>
            </a:r>
          </a:p>
        </p:txBody>
      </p:sp>
    </p:spTree>
    <p:extLst>
      <p:ext uri="{BB962C8B-B14F-4D97-AF65-F5344CB8AC3E}">
        <p14:creationId xmlns:p14="http://schemas.microsoft.com/office/powerpoint/2010/main" val="3847096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Does </a:t>
            </a:r>
            <a:r>
              <a:rPr lang="en-US" altLang="zh-TW" sz="540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4000" dirty="0">
                <a:solidFill>
                  <a:srgbClr val="0033CC"/>
                </a:solidFill>
              </a:rPr>
              <a:t> do wildcard expansion?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Here, the output of the first echo is A B. These then become the arguments to the second echo. So it produces </a:t>
            </a:r>
            <a:r>
              <a:rPr lang="en-US" altLang="zh-TW" sz="2800" u="sng" dirty="0"/>
              <a:t>the same output as if you’d typed: echo A B</a:t>
            </a:r>
            <a:endParaRPr lang="en-US" altLang="zh-TW" sz="2800" u="sng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584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Does </a:t>
            </a:r>
            <a:r>
              <a:rPr lang="en-US" altLang="zh-TW" sz="540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4000" dirty="0">
                <a:solidFill>
                  <a:srgbClr val="0033CC"/>
                </a:solidFill>
              </a:rPr>
              <a:t> do wildcard expansion?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</a:t>
            </a:r>
            <a:r>
              <a:rPr lang="es-ES" altLang="zh-TW" sz="2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|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The piped-input to </a:t>
            </a:r>
            <a:r>
              <a:rPr lang="en-US" altLang="zh-TW" sz="2800" dirty="0" err="1"/>
              <a:t>xargs</a:t>
            </a:r>
            <a:r>
              <a:rPr lang="en-US" altLang="zh-TW" sz="2800" dirty="0"/>
              <a:t> is just a </a:t>
            </a:r>
            <a:r>
              <a:rPr lang="en-US" altLang="zh-TW" sz="2800" dirty="0">
                <a:solidFill>
                  <a:srgbClr val="0C9B4D"/>
                </a:solidFill>
              </a:rPr>
              <a:t>question mark </a:t>
            </a:r>
            <a:r>
              <a:rPr lang="en-US" altLang="zh-TW" sz="2800" dirty="0"/>
              <a:t>(as  we see </a:t>
            </a:r>
            <a:r>
              <a:rPr lang="en-US" altLang="zh-TW" sz="2800" dirty="0">
                <a:solidFill>
                  <a:srgbClr val="0C9B4D"/>
                </a:solidFill>
              </a:rPr>
              <a:t>here</a:t>
            </a:r>
            <a:r>
              <a:rPr lang="en-US" altLang="zh-TW" sz="2800" dirty="0"/>
              <a:t>), but the output of </a:t>
            </a:r>
            <a:r>
              <a:rPr lang="en-US" altLang="zh-TW" sz="2800" dirty="0">
                <a:solidFill>
                  <a:srgbClr val="FF0000"/>
                </a:solidFill>
              </a:rPr>
              <a:t>the echo that receives its arguments from the pipe</a:t>
            </a:r>
            <a:r>
              <a:rPr lang="en-US" altLang="zh-TW" sz="2800" dirty="0"/>
              <a:t> is … </a:t>
            </a:r>
            <a:br>
              <a:rPr lang="en-US" altLang="zh-TW" sz="2800" dirty="0"/>
            </a:br>
            <a:br>
              <a:rPr lang="en-US" altLang="zh-TW" sz="2800" dirty="0"/>
            </a:br>
            <a:endParaRPr lang="en-US" altLang="zh-TW" sz="280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3581400" y="4267200"/>
            <a:ext cx="2173014" cy="966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Arc 7"/>
          <p:cNvSpPr/>
          <p:nvPr/>
        </p:nvSpPr>
        <p:spPr bwMode="auto">
          <a:xfrm rot="10800000">
            <a:off x="76197" y="3505199"/>
            <a:ext cx="4876801" cy="1823545"/>
          </a:xfrm>
          <a:prstGeom prst="arc">
            <a:avLst>
              <a:gd name="adj1" fmla="val 19332050"/>
              <a:gd name="adj2" fmla="val 1068241"/>
            </a:avLst>
          </a:prstGeom>
          <a:noFill/>
          <a:ln w="38100" cap="flat" cmpd="sng" algn="ctr">
            <a:solidFill>
              <a:srgbClr val="0C9B4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721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</a:t>
            </a:r>
            <a:r>
              <a:rPr lang="es-ES" altLang="zh-TW" sz="2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|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The piped-input to </a:t>
            </a:r>
            <a:r>
              <a:rPr lang="en-US" altLang="zh-TW" sz="2800" dirty="0" err="1"/>
              <a:t>xargs</a:t>
            </a:r>
            <a:r>
              <a:rPr lang="en-US" altLang="zh-TW" sz="2800" dirty="0"/>
              <a:t> is just a </a:t>
            </a:r>
            <a:r>
              <a:rPr lang="en-US" altLang="zh-TW" sz="2800" dirty="0">
                <a:solidFill>
                  <a:srgbClr val="0C9B4D"/>
                </a:solidFill>
              </a:rPr>
              <a:t>question mark </a:t>
            </a:r>
            <a:r>
              <a:rPr lang="en-US" altLang="zh-TW" sz="2800" dirty="0"/>
              <a:t>(as  we see </a:t>
            </a:r>
            <a:r>
              <a:rPr lang="en-US" altLang="zh-TW" sz="2800" dirty="0">
                <a:solidFill>
                  <a:srgbClr val="0C9B4D"/>
                </a:solidFill>
              </a:rPr>
              <a:t>here</a:t>
            </a:r>
            <a:r>
              <a:rPr lang="en-US" altLang="zh-TW" sz="2800" dirty="0"/>
              <a:t>), but the output of </a:t>
            </a:r>
            <a:r>
              <a:rPr lang="en-US" altLang="zh-TW" sz="2800" dirty="0">
                <a:solidFill>
                  <a:srgbClr val="FF0000"/>
                </a:solidFill>
              </a:rPr>
              <a:t>the echo that receives its arguments from the pipe</a:t>
            </a:r>
            <a:r>
              <a:rPr lang="en-US" altLang="zh-TW" sz="2800" dirty="0"/>
              <a:t> is a </a:t>
            </a:r>
            <a:r>
              <a:rPr lang="en-US" altLang="zh-TW" sz="2800" dirty="0">
                <a:solidFill>
                  <a:srgbClr val="0033CC"/>
                </a:solidFill>
              </a:rPr>
              <a:t>question mark</a:t>
            </a:r>
            <a:r>
              <a:rPr lang="en-US" altLang="zh-TW" sz="2800" dirty="0"/>
              <a:t>,</a:t>
            </a:r>
            <a:r>
              <a:rPr lang="en-US" altLang="zh-TW" sz="2800" dirty="0">
                <a:solidFill>
                  <a:schemeClr val="bg1"/>
                </a:solidFill>
              </a:rPr>
              <a:t> which is NOT the same output that we would’ve gotten if we’d typed: echo ? (as can be seen here)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Does </a:t>
            </a:r>
            <a:r>
              <a:rPr lang="en-US" altLang="zh-TW" sz="540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4000" dirty="0">
                <a:solidFill>
                  <a:srgbClr val="0033CC"/>
                </a:solidFill>
              </a:rPr>
              <a:t> do wildcard expansion?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762000" y="4495800"/>
            <a:ext cx="4572000" cy="1143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 flipV="1">
            <a:off x="3581400" y="4267200"/>
            <a:ext cx="2173014" cy="966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Arc 8"/>
          <p:cNvSpPr/>
          <p:nvPr/>
        </p:nvSpPr>
        <p:spPr bwMode="auto">
          <a:xfrm rot="10800000">
            <a:off x="76197" y="3505199"/>
            <a:ext cx="4876801" cy="1823545"/>
          </a:xfrm>
          <a:prstGeom prst="arc">
            <a:avLst>
              <a:gd name="adj1" fmla="val 19332050"/>
              <a:gd name="adj2" fmla="val 1068241"/>
            </a:avLst>
          </a:prstGeom>
          <a:noFill/>
          <a:ln w="38100" cap="flat" cmpd="sng" algn="ctr">
            <a:solidFill>
              <a:srgbClr val="0C9B4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5266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Does </a:t>
            </a:r>
            <a:r>
              <a:rPr lang="en-US" altLang="zh-TW" sz="540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4000" dirty="0">
                <a:solidFill>
                  <a:srgbClr val="0033CC"/>
                </a:solidFill>
              </a:rPr>
              <a:t> do wildcard expansion?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</a:t>
            </a:r>
            <a:r>
              <a:rPr lang="es-ES" altLang="zh-TW" sz="2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|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The piped-input to </a:t>
            </a:r>
            <a:r>
              <a:rPr lang="en-US" altLang="zh-TW" sz="2800" dirty="0" err="1"/>
              <a:t>xargs</a:t>
            </a:r>
            <a:r>
              <a:rPr lang="en-US" altLang="zh-TW" sz="2800" dirty="0"/>
              <a:t> is just a </a:t>
            </a:r>
            <a:r>
              <a:rPr lang="en-US" altLang="zh-TW" sz="2800" dirty="0">
                <a:solidFill>
                  <a:srgbClr val="0C9B4D"/>
                </a:solidFill>
              </a:rPr>
              <a:t>question mark </a:t>
            </a:r>
            <a:r>
              <a:rPr lang="en-US" altLang="zh-TW" sz="2800" dirty="0"/>
              <a:t>(as  we see </a:t>
            </a:r>
            <a:r>
              <a:rPr lang="en-US" altLang="zh-TW" sz="2800" dirty="0">
                <a:solidFill>
                  <a:srgbClr val="0C9B4D"/>
                </a:solidFill>
              </a:rPr>
              <a:t>here</a:t>
            </a:r>
            <a:r>
              <a:rPr lang="en-US" altLang="zh-TW" sz="2800" dirty="0"/>
              <a:t>), but the output of </a:t>
            </a:r>
            <a:r>
              <a:rPr lang="en-US" altLang="zh-TW" sz="2800" dirty="0">
                <a:solidFill>
                  <a:srgbClr val="FF0000"/>
                </a:solidFill>
              </a:rPr>
              <a:t>the echo that receives its arguments from the pipe</a:t>
            </a:r>
            <a:r>
              <a:rPr lang="en-US" altLang="zh-TW" sz="2800" dirty="0"/>
              <a:t> is a </a:t>
            </a:r>
            <a:r>
              <a:rPr lang="en-US" altLang="zh-TW" sz="2800" dirty="0">
                <a:solidFill>
                  <a:srgbClr val="0033CC"/>
                </a:solidFill>
              </a:rPr>
              <a:t>question mark</a:t>
            </a:r>
            <a:r>
              <a:rPr lang="en-US" altLang="zh-TW" sz="2800" dirty="0"/>
              <a:t>, which is </a:t>
            </a:r>
            <a:r>
              <a:rPr lang="en-US" altLang="zh-TW" sz="2800" u="sng" dirty="0"/>
              <a:t>NOT</a:t>
            </a:r>
            <a:r>
              <a:rPr lang="en-US" altLang="zh-TW" sz="2800" dirty="0"/>
              <a:t> the same output that we would’ve gotten if we’d typed: </a:t>
            </a:r>
            <a:r>
              <a:rPr lang="en-US" altLang="zh-TW" sz="2800" u="sng" dirty="0"/>
              <a:t>echo ?</a:t>
            </a:r>
            <a:r>
              <a:rPr lang="en-US" altLang="zh-TW" sz="2800" dirty="0"/>
              <a:t> (as can be seen </a:t>
            </a:r>
            <a:r>
              <a:rPr lang="en-US" altLang="zh-TW" sz="2800" dirty="0">
                <a:solidFill>
                  <a:srgbClr val="CC0099"/>
                </a:solidFill>
              </a:rPr>
              <a:t>here</a:t>
            </a:r>
            <a:r>
              <a:rPr lang="en-US" altLang="zh-TW" sz="2800" dirty="0"/>
              <a:t>).</a:t>
            </a:r>
            <a:endParaRPr lang="en-US" altLang="zh-TW" sz="2800" dirty="0">
              <a:latin typeface="High Tower Text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3581400" y="4267200"/>
            <a:ext cx="2173014" cy="966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762000" y="4495800"/>
            <a:ext cx="4572000" cy="1143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Arc 12"/>
          <p:cNvSpPr/>
          <p:nvPr/>
        </p:nvSpPr>
        <p:spPr bwMode="auto">
          <a:xfrm>
            <a:off x="-6477000" y="2476500"/>
            <a:ext cx="15544800" cy="4610100"/>
          </a:xfrm>
          <a:prstGeom prst="arc">
            <a:avLst>
              <a:gd name="adj1" fmla="val 16200000"/>
              <a:gd name="adj2" fmla="val 1033602"/>
            </a:avLst>
          </a:prstGeom>
          <a:noFill/>
          <a:ln w="38100" cap="flat" cmpd="sng" algn="ctr">
            <a:solidFill>
              <a:srgbClr val="CC0099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6" name="Arc 15"/>
          <p:cNvSpPr/>
          <p:nvPr/>
        </p:nvSpPr>
        <p:spPr bwMode="auto">
          <a:xfrm rot="10800000">
            <a:off x="76197" y="3505199"/>
            <a:ext cx="4876801" cy="1823545"/>
          </a:xfrm>
          <a:prstGeom prst="arc">
            <a:avLst>
              <a:gd name="adj1" fmla="val 19332050"/>
              <a:gd name="adj2" fmla="val 1068241"/>
            </a:avLst>
          </a:prstGeom>
          <a:noFill/>
          <a:ln w="38100" cap="flat" cmpd="sng" algn="ctr">
            <a:solidFill>
              <a:srgbClr val="0C9B4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503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Does </a:t>
            </a:r>
            <a:r>
              <a:rPr lang="en-US" altLang="zh-TW" sz="540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4000" dirty="0">
                <a:solidFill>
                  <a:srgbClr val="0033CC"/>
                </a:solidFill>
              </a:rPr>
              <a:t> do wildcard expansion?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'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'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|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s-E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Thus, we have discovered that the </a:t>
            </a:r>
            <a:r>
              <a:rPr lang="en-US" altLang="zh-TW" sz="2800" dirty="0" err="1"/>
              <a:t>xargs</a:t>
            </a:r>
            <a:r>
              <a:rPr lang="en-US" altLang="zh-TW" sz="2800" dirty="0"/>
              <a:t> command does not allow wildcard substitution before it passes arguments to the next command (</a:t>
            </a:r>
            <a:r>
              <a:rPr lang="en-US" altLang="zh-TW" sz="2800" i="1" dirty="0"/>
              <a:t>i.e.</a:t>
            </a:r>
            <a:r>
              <a:rPr lang="en-US" altLang="zh-TW" sz="2800" dirty="0"/>
              <a:t>, it passes arguments as-is).</a:t>
            </a: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48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Does </a:t>
            </a:r>
            <a:r>
              <a:rPr lang="en-US" altLang="zh-TW" sz="540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4000" dirty="0">
                <a:solidFill>
                  <a:srgbClr val="0033CC"/>
                </a:solidFill>
              </a:rPr>
              <a:t> do wildcard expansion?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'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'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|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 echo `echo '</a:t>
            </a:r>
            <a:r>
              <a:rPr lang="es-ES" altLang="zh-TW" sz="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en-US" altLang="zh-TW" sz="2800" dirty="0"/>
              <a:t>Here we see that the same </a:t>
            </a:r>
            <a:r>
              <a:rPr lang="en-US" altLang="zh-TW" sz="2800" b="1" dirty="0"/>
              <a:t>cannot</a:t>
            </a:r>
            <a:r>
              <a:rPr lang="en-US" altLang="zh-TW" sz="2800" dirty="0"/>
              <a:t> be said for ``. The `` command clearly applies shell substitution before passing the resultant arguments to the outside echo. (We know this because the result was “A B”, not “?”.)</a:t>
            </a: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44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      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8727465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>
              <a:defRPr/>
            </a:pPr>
            <a:r>
              <a:rPr lang="en-US" altLang="zh-TW" sz="2400" dirty="0"/>
              <a:t>Suppose you want to write a C-shell script that recognizes whether the second command-line parameter begins with "-e”. It then prints that argument, but only if it begins with “-e”.</a:t>
            </a:r>
          </a:p>
          <a:p>
            <a:pPr>
              <a:defRPr/>
            </a:pPr>
            <a:endParaRPr lang="en-US" altLang="zh-TW" sz="2400" dirty="0"/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1 2 3 4</a:t>
            </a:r>
          </a:p>
          <a:p>
            <a:pPr marL="0" indent="0"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-e </a:t>
            </a:r>
            <a:r>
              <a:rPr lang="en-US" altLang="zh-TW" sz="2400" dirty="0" err="1"/>
              <a:t>e</a:t>
            </a:r>
            <a:r>
              <a:rPr lang="en-US" altLang="zh-TW" sz="2400" dirty="0"/>
              <a:t> 2 3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1 -e 2 3</a:t>
            </a:r>
          </a:p>
          <a:p>
            <a:pPr>
              <a:buFontTx/>
              <a:buNone/>
              <a:defRPr/>
            </a:pPr>
            <a:r>
              <a:rPr lang="en-US" altLang="zh-TW" sz="2400" dirty="0"/>
              <a:t>-e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1 -</a:t>
            </a:r>
            <a:r>
              <a:rPr lang="en-US" altLang="zh-TW" sz="2400" dirty="0" err="1"/>
              <a:t>exyz</a:t>
            </a:r>
            <a:r>
              <a:rPr lang="en-US" altLang="zh-TW" sz="2400" dirty="0"/>
              <a:t> </a:t>
            </a:r>
          </a:p>
          <a:p>
            <a:pPr>
              <a:buFontTx/>
              <a:buNone/>
              <a:defRPr/>
            </a:pPr>
            <a:r>
              <a:rPr lang="en-US" altLang="zh-TW" sz="2400" dirty="0"/>
              <a:t>-</a:t>
            </a:r>
            <a:r>
              <a:rPr lang="en-US" altLang="zh-TW" sz="2400" dirty="0" err="1"/>
              <a:t>exyz</a:t>
            </a:r>
            <a:endParaRPr lang="en-US" altLang="zh-TW" sz="2400" dirty="0"/>
          </a:p>
          <a:p>
            <a:pPr>
              <a:buFontTx/>
              <a:buNone/>
              <a:defRPr/>
            </a:pPr>
            <a:r>
              <a:rPr lang="en-US" altLang="zh-TW" sz="2400" dirty="0"/>
              <a:t>%		</a:t>
            </a:r>
            <a:endParaRPr lang="zh-TW" altLang="en-US" sz="2400" dirty="0"/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>
                <a:solidFill>
                  <a:srgbClr val="FF0000"/>
                </a:solidFill>
              </a:rPr>
              <a:t>Q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19" y="-228600"/>
            <a:ext cx="9168019" cy="7086600"/>
          </a:xfrm>
          <a:prstGeom prst="rect">
            <a:avLst/>
          </a:prstGeom>
        </p:spPr>
      </p:pic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286000" y="2286000"/>
            <a:ext cx="3581400" cy="1524000"/>
          </a:xfrm>
          <a:prstGeom prst="wedgeRectCallout">
            <a:avLst>
              <a:gd name="adj1" fmla="val -59710"/>
              <a:gd name="adj2" fmla="val -11362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 dirty="0">
                <a:solidFill>
                  <a:schemeClr val="tx2"/>
                </a:solidFill>
                <a:latin typeface="Arial Narrow" panose="020B0606020202030204" pitchFamily="34" charset="0"/>
              </a:rPr>
              <a:t>Now, let’s look at this one…</a:t>
            </a:r>
          </a:p>
        </p:txBody>
      </p:sp>
    </p:spTree>
    <p:extLst>
      <p:ext uri="{BB962C8B-B14F-4D97-AF65-F5344CB8AC3E}">
        <p14:creationId xmlns:p14="http://schemas.microsoft.com/office/powerpoint/2010/main" val="232369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Searching for something in a file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dirty="0">
                <a:solidFill>
                  <a:srgbClr val="E10B08"/>
                </a:solidFill>
              </a:rPr>
              <a:t>the </a:t>
            </a:r>
            <a:r>
              <a:rPr lang="en-US" altLang="zh-TW" dirty="0" err="1">
                <a:solidFill>
                  <a:srgbClr val="E10B08"/>
                </a:solidFill>
              </a:rPr>
              <a:t>greps</a:t>
            </a:r>
            <a:endParaRPr lang="en-US" altLang="zh-TW" dirty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763000" cy="510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The greps are three </a:t>
            </a:r>
            <a:r>
              <a:rPr lang="en-US" altLang="zh-TW" sz="3400" dirty="0">
                <a:latin typeface="Times New Roman" pitchFamily="18" charset="0"/>
              </a:rPr>
              <a:t>programs that find patterns in files (and which use mostly the same flags):</a:t>
            </a: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dirty="0">
                <a:latin typeface="Times New Roman" pitchFamily="18" charset="0"/>
              </a:rPr>
              <a:t>Use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get regular expression and print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 for regular-expression patterns.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fixed-string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searches for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This was in lecture 1.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doesn’t use regular expressions, despite its name.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egrep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extended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for an alternative pattern description system (extended regular expressions)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1385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Searching for something in a file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dirty="0">
                <a:solidFill>
                  <a:srgbClr val="E10B08"/>
                </a:solidFill>
              </a:rPr>
              <a:t>the </a:t>
            </a:r>
            <a:r>
              <a:rPr lang="en-US" altLang="zh-TW" dirty="0" err="1">
                <a:solidFill>
                  <a:srgbClr val="E10B08"/>
                </a:solidFill>
              </a:rPr>
              <a:t>greps</a:t>
            </a:r>
            <a:endParaRPr lang="en-US" altLang="zh-TW" dirty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763000" cy="510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The greps are three </a:t>
            </a:r>
            <a:r>
              <a:rPr lang="en-US" altLang="zh-TW" sz="3400" dirty="0">
                <a:latin typeface="Times New Roman" pitchFamily="18" charset="0"/>
              </a:rPr>
              <a:t>programs that find patterns in files (and which use mostly the same flags):</a:t>
            </a: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dirty="0">
                <a:latin typeface="Times New Roman" pitchFamily="18" charset="0"/>
              </a:rPr>
              <a:t>Use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get regular expression and print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 for regular-expression patterns.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fixed-string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searches for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D60093"/>
                </a:solidFill>
                <a:latin typeface="Times New Roman" pitchFamily="18" charset="0"/>
              </a:rPr>
              <a:t>This was in lecture 1.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doesn’t use regular expressions, despite its name.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egrep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extended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for an alternative pattern description system (extended regular expressions)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1600200"/>
            <a:ext cx="9144000" cy="243840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5562600"/>
            <a:ext cx="9144000" cy="129540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094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Finding out if your quotes are wrong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152400" y="914400"/>
            <a:ext cx="8839200" cy="5943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3000" dirty="0">
                <a:solidFill>
                  <a:srgbClr val="BFBFBF"/>
                </a:solidFill>
              </a:rPr>
              <a:t>You may become confused about when to use the backslash and when not to. </a:t>
            </a: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 dirty="0">
                <a:solidFill>
                  <a:srgbClr val="BFBFBF"/>
                </a:solidFill>
              </a:rPr>
              <a:t>Q: So, how can you find out if you’re quoting correctly?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BFBFBF"/>
                </a:solidFill>
              </a:rPr>
              <a:t>A: By adding an "echo" before the command so that 	you can see how it ends up: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BFBFBF"/>
                </a:solidFill>
              </a:rPr>
              <a:t>%</a:t>
            </a:r>
            <a:r>
              <a:rPr lang="en-US" altLang="zh-TW" sz="2800" b="1" dirty="0">
                <a:solidFill>
                  <a:srgbClr val="BFBFBF"/>
                </a:solidFill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echo </a:t>
            </a:r>
            <a:r>
              <a:rPr lang="en-US" altLang="zh-TW" sz="2800" b="1" dirty="0" err="1">
                <a:solidFill>
                  <a:srgbClr val="BFBFBF"/>
                </a:solidFill>
                <a:latin typeface="High Tower Text" pitchFamily="18" charset="0"/>
              </a:rPr>
              <a:t>fgrep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 'He said, "She said, '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"</a:t>
            </a:r>
            <a:r>
              <a:rPr lang="en-US" altLang="zh-TW" sz="6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Hello!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"</a:t>
            </a:r>
            <a:r>
              <a:rPr lang="en-US" altLang="zh-TW" b="1" dirty="0">
                <a:solidFill>
                  <a:srgbClr val="BFBFBF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\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" </a:t>
            </a:r>
            <a:r>
              <a:rPr lang="en-US" altLang="zh-TW" sz="2800" b="1" dirty="0" err="1">
                <a:solidFill>
                  <a:srgbClr val="BFBFBF"/>
                </a:solidFill>
                <a:latin typeface="High Tower Text" pitchFamily="18" charset="0"/>
              </a:rPr>
              <a:t>infile</a:t>
            </a:r>
            <a:endParaRPr lang="en-US" altLang="zh-TW" sz="2800" b="1" dirty="0">
              <a:solidFill>
                <a:srgbClr val="BFBFBF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dirty="0" err="1">
                <a:solidFill>
                  <a:srgbClr val="BFBFBF"/>
                </a:solidFill>
                <a:latin typeface="High Tower Text" pitchFamily="18" charset="0"/>
              </a:rPr>
              <a:t>fgrep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 He said, "She said,'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Hello!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" </a:t>
            </a:r>
            <a:r>
              <a:rPr lang="en-US" altLang="zh-TW" sz="2800" b="1" dirty="0" err="1">
                <a:solidFill>
                  <a:srgbClr val="BFBFBF"/>
                </a:solidFill>
                <a:latin typeface="High Tower Text" pitchFamily="18" charset="0"/>
              </a:rPr>
              <a:t>infile</a:t>
            </a:r>
            <a:endParaRPr lang="en-US" altLang="zh-TW" sz="2800" b="1" dirty="0">
              <a:solidFill>
                <a:srgbClr val="BFBFBF"/>
              </a:solidFill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 dirty="0">
                <a:solidFill>
                  <a:srgbClr val="BFBFBF"/>
                </a:solidFill>
              </a:rPr>
              <a:t>%</a:t>
            </a:r>
            <a:endParaRPr lang="en-US" altLang="zh-TW" sz="1600" b="1" dirty="0">
              <a:solidFill>
                <a:srgbClr val="BFBFBF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3000" dirty="0">
                <a:solidFill>
                  <a:srgbClr val="BFBFBF"/>
                </a:solidFill>
              </a:rPr>
              <a:t>By putting the echo in the front, we don’t do the </a:t>
            </a:r>
            <a:r>
              <a:rPr lang="en-US" altLang="zh-TW" sz="3000" dirty="0" err="1">
                <a:solidFill>
                  <a:srgbClr val="BFBFBF"/>
                </a:solidFill>
              </a:rPr>
              <a:t>fgrep</a:t>
            </a:r>
            <a:r>
              <a:rPr lang="en-US" altLang="zh-TW" sz="3000" dirty="0">
                <a:solidFill>
                  <a:srgbClr val="BFBFBF"/>
                </a:solidFill>
              </a:rPr>
              <a:t>. Instead we are printing what the arguments to the </a:t>
            </a:r>
            <a:r>
              <a:rPr lang="en-US" altLang="zh-TW" sz="3000" dirty="0" err="1">
                <a:solidFill>
                  <a:srgbClr val="BFBFBF"/>
                </a:solidFill>
              </a:rPr>
              <a:t>fgrep</a:t>
            </a:r>
            <a:r>
              <a:rPr lang="en-US" altLang="zh-TW" sz="3000" dirty="0">
                <a:solidFill>
                  <a:srgbClr val="BFBFBF"/>
                </a:solidFill>
              </a:rPr>
              <a:t> would have actually been.</a:t>
            </a:r>
          </a:p>
          <a:p>
            <a:pPr marL="0" indent="0" eaLnBrk="1" hangingPunct="1"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en-US" altLang="zh-TW" sz="3000" dirty="0">
                <a:solidFill>
                  <a:srgbClr val="FF0000"/>
                </a:solidFill>
              </a:rPr>
              <a:t>If you are debugging a script, and want to see what it is doing, you can duplicate lines and insert an "echo" in front of the copies. Or, you can</a:t>
            </a:r>
            <a:r>
              <a:rPr lang="en-US" altLang="zh-TW" sz="2800" dirty="0">
                <a:solidFill>
                  <a:srgbClr val="FF0000"/>
                </a:solidFill>
              </a:rPr>
              <a:t>…</a:t>
            </a:r>
            <a:r>
              <a:rPr lang="en-US" altLang="zh-TW" sz="2400" i="1" dirty="0">
                <a:solidFill>
                  <a:srgbClr val="FF0000"/>
                </a:solidFill>
              </a:rPr>
              <a:t>(next slide)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endParaRPr lang="en-US" altLang="zh-TW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015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>
                <a:solidFill>
                  <a:srgbClr val="0066CC"/>
                </a:solidFill>
              </a:rPr>
              <a:t>fgrep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>
                <a:solidFill>
                  <a:srgbClr val="FF0000"/>
                </a:solidFill>
                <a:latin typeface="High Tower Text" pitchFamily="18" charset="0"/>
              </a:rPr>
              <a:t>fgrep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searches for a string in a file.</a:t>
            </a:r>
          </a:p>
          <a:p>
            <a:pPr marL="0" indent="0" eaLnBrk="1" hangingPunct="1">
              <a:buFontTx/>
              <a:buNone/>
            </a:pP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228600" y="1524000"/>
            <a:ext cx="8686800" cy="528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>
                <a:solidFill>
                  <a:srgbClr val="339933"/>
                </a:solidFill>
              </a:rPr>
              <a:t>%</a:t>
            </a:r>
            <a:r>
              <a:rPr lang="en-US" altLang="zh-TW" sz="2400" dirty="0">
                <a:solidFill>
                  <a:srgbClr val="339933"/>
                </a:solidFill>
                <a:latin typeface="High Tower Text" pitchFamily="18" charset="0"/>
              </a:rPr>
              <a:t> fgrep </a:t>
            </a:r>
            <a:r>
              <a:rPr lang="en-US" altLang="zh-TW" sz="2400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>
                <a:solidFill>
                  <a:srgbClr val="339933"/>
                </a:solidFill>
                <a:latin typeface="High Tower Text" pitchFamily="18" charset="0"/>
              </a:rPr>
              <a:t>color experiment </a:t>
            </a:r>
            <a:r>
              <a:rPr lang="en-US" altLang="zh-TW" sz="2400" dirty="0" err="1">
                <a:solidFill>
                  <a:srgbClr val="339933"/>
                </a:solidFill>
                <a:latin typeface="High Tower Text" pitchFamily="18" charset="0"/>
              </a:rPr>
              <a:t>jekyll</a:t>
            </a:r>
            <a:endParaRPr lang="en-US" altLang="zh-TW" sz="2400" dirty="0">
              <a:solidFill>
                <a:srgbClr val="339933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salt being laid on glass saucers, as though for an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in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salt which I knew, from my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s, to be the last ingredient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had yet to be attempted; it yet remained to be seen if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my discovery in a more noble spirit, had I risked the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first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, began to run low. I sent out for a fresh</a:t>
            </a:r>
          </a:p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/>
              <a:t>%</a:t>
            </a:r>
            <a:r>
              <a:rPr lang="en-US" altLang="zh-TW" sz="2400" dirty="0">
                <a:latin typeface="High Tower Text" pitchFamily="18" charset="0"/>
              </a:rPr>
              <a:t> fgrep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>
                <a:latin typeface="High Tower Text" pitchFamily="18" charset="0"/>
              </a:rPr>
              <a:t>color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</a:rPr>
              <a:t>w experiment </a:t>
            </a:r>
            <a:r>
              <a:rPr lang="en-US" altLang="zh-TW" sz="2400" dirty="0" err="1">
                <a:latin typeface="High Tower Text" pitchFamily="18" charset="0"/>
              </a:rPr>
              <a:t>jekyll</a:t>
            </a:r>
            <a:endParaRPr lang="en-US" altLang="zh-TW" sz="2400" dirty="0">
              <a:latin typeface="High Tower Text" pitchFamily="18" charset="0"/>
            </a:endParaRP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salt being laid on glass saucers, as though for an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in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had yet to be attempted; it yet remained to be seen if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my discovery in a more noble spirit, had I risked the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first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, began to run low. I sent out for a fresh</a:t>
            </a:r>
          </a:p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/>
              <a:t>%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1524000"/>
            <a:ext cx="8534400" cy="228600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74490" y="0"/>
            <a:ext cx="4800600" cy="1036638"/>
          </a:xfrm>
          <a:prstGeom prst="wedgeRoundRectCallout">
            <a:avLst>
              <a:gd name="adj1" fmla="val -27049"/>
              <a:gd name="adj2" fmla="val 18327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5 lines match. But some are singular and some are plural.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343400" y="6268418"/>
            <a:ext cx="4800600" cy="544958"/>
          </a:xfrm>
          <a:prstGeom prst="wedgeRoundRectCallout">
            <a:avLst>
              <a:gd name="adj1" fmla="val -56277"/>
              <a:gd name="adj2" fmla="val -29202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4 lines match. All are singular.</a:t>
            </a:r>
          </a:p>
        </p:txBody>
      </p:sp>
      <p:sp>
        <p:nvSpPr>
          <p:cNvPr id="10" name="Trapezoid 9"/>
          <p:cNvSpPr>
            <a:spLocks noChangeAspect="1"/>
          </p:cNvSpPr>
          <p:nvPr/>
        </p:nvSpPr>
        <p:spPr bwMode="auto">
          <a:xfrm rot="-2700000">
            <a:off x="-577084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1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-31090" y="-12576"/>
            <a:ext cx="3851920" cy="1536576"/>
          </a:xfrm>
          <a:prstGeom prst="wedgeRoundRectCallout">
            <a:avLst>
              <a:gd name="adj1" fmla="val 14997"/>
              <a:gd name="adj2" fmla="val 20707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But, if I require “whole-word” matches, then the plural one won’t match.</a:t>
            </a:r>
          </a:p>
        </p:txBody>
      </p:sp>
    </p:spTree>
    <p:extLst>
      <p:ext uri="{BB962C8B-B14F-4D97-AF65-F5344CB8AC3E}">
        <p14:creationId xmlns:p14="http://schemas.microsoft.com/office/powerpoint/2010/main" val="261822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>
                <a:solidFill>
                  <a:srgbClr val="0066CC"/>
                </a:solidFill>
              </a:rPr>
              <a:t>fgrep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>
                <a:solidFill>
                  <a:srgbClr val="FF0000"/>
                </a:solidFill>
                <a:latin typeface="High Tower Text" pitchFamily="18" charset="0"/>
              </a:rPr>
              <a:t>fgrep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searches for a string in a file.</a:t>
            </a:r>
          </a:p>
          <a:p>
            <a:pPr marL="0" indent="0" eaLnBrk="1" hangingPunct="1">
              <a:buFontTx/>
              <a:buNone/>
            </a:pP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228600" y="1524000"/>
            <a:ext cx="8686800" cy="528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>
                <a:solidFill>
                  <a:srgbClr val="339933"/>
                </a:solidFill>
              </a:rPr>
              <a:t>%</a:t>
            </a:r>
            <a:r>
              <a:rPr lang="en-US" altLang="zh-TW" sz="2400" dirty="0">
                <a:solidFill>
                  <a:srgbClr val="339933"/>
                </a:solidFill>
                <a:latin typeface="High Tower Text" pitchFamily="18" charset="0"/>
              </a:rPr>
              <a:t> fgrep </a:t>
            </a:r>
            <a:r>
              <a:rPr lang="en-US" altLang="zh-TW" sz="2400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>
                <a:solidFill>
                  <a:srgbClr val="339933"/>
                </a:solidFill>
                <a:latin typeface="High Tower Text" pitchFamily="18" charset="0"/>
              </a:rPr>
              <a:t>color experiment </a:t>
            </a:r>
            <a:r>
              <a:rPr lang="en-US" altLang="zh-TW" sz="2400" dirty="0" err="1">
                <a:solidFill>
                  <a:srgbClr val="339933"/>
                </a:solidFill>
                <a:latin typeface="High Tower Text" pitchFamily="18" charset="0"/>
              </a:rPr>
              <a:t>jekyll</a:t>
            </a:r>
            <a:endParaRPr lang="en-US" altLang="zh-TW" sz="2400" dirty="0">
              <a:solidFill>
                <a:srgbClr val="339933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salt being laid on glass saucers, as though for an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in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salt which I knew, from my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s, to be the last ingredient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had yet to be attempted; it yet remained to be seen if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my discovery in a more noble spirit, had I risked the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first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, began to run low. I sent out for a fresh</a:t>
            </a:r>
          </a:p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/>
              <a:t>%</a:t>
            </a:r>
            <a:r>
              <a:rPr lang="en-US" altLang="zh-TW" sz="2400" dirty="0">
                <a:latin typeface="High Tower Text" pitchFamily="18" charset="0"/>
              </a:rPr>
              <a:t> fgrep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>
                <a:latin typeface="High Tower Text" pitchFamily="18" charset="0"/>
              </a:rPr>
              <a:t>color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</a:rPr>
              <a:t>w experiment </a:t>
            </a:r>
            <a:r>
              <a:rPr lang="en-US" altLang="zh-TW" sz="2400" dirty="0" err="1">
                <a:latin typeface="High Tower Text" pitchFamily="18" charset="0"/>
              </a:rPr>
              <a:t>jekyll</a:t>
            </a:r>
            <a:endParaRPr lang="en-US" altLang="zh-TW" sz="2400" dirty="0">
              <a:latin typeface="High Tower Text" pitchFamily="18" charset="0"/>
            </a:endParaRP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salt being laid on glass saucers, as though for an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in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had yet to be attempted; it yet remained to be seen if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my discovery in a more noble spirit, had I risked the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first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, began to run low. I sent out for a fresh</a:t>
            </a:r>
          </a:p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/>
              <a:t>%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 err="1">
                <a:latin typeface="High Tower Text" pitchFamily="18" charset="0"/>
              </a:rPr>
              <a:t>fgrep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>
                <a:latin typeface="High Tower Text" pitchFamily="18" charset="0"/>
              </a:rPr>
              <a:t>color experiments </a:t>
            </a:r>
            <a:r>
              <a:rPr lang="en-US" altLang="zh-TW" sz="2400" dirty="0" err="1">
                <a:latin typeface="High Tower Text" pitchFamily="18" charset="0"/>
              </a:rPr>
              <a:t>jekyll</a:t>
            </a:r>
            <a:endParaRPr lang="en-US" altLang="zh-TW" sz="2400" dirty="0">
              <a:latin typeface="High Tower Text" pitchFamily="18" charset="0"/>
            </a:endParaRPr>
          </a:p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>
                <a:latin typeface="High Tower Text" pitchFamily="18" charset="0"/>
              </a:rPr>
              <a:t>salt which I knew, from my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experiments</a:t>
            </a:r>
            <a:r>
              <a:rPr lang="en-US" altLang="zh-TW" sz="2400" dirty="0">
                <a:latin typeface="High Tower Text" pitchFamily="18" charset="0"/>
              </a:rPr>
              <a:t>, to be the last ingredient</a:t>
            </a:r>
          </a:p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/>
              <a:t>%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1524000"/>
            <a:ext cx="8534400" cy="2193032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74490" y="0"/>
            <a:ext cx="4800600" cy="1036638"/>
          </a:xfrm>
          <a:prstGeom prst="wedgeRoundRectCallout">
            <a:avLst>
              <a:gd name="adj1" fmla="val -27049"/>
              <a:gd name="adj2" fmla="val 18327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5 lines match. But some are singular and some are plural.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1520" y="3861048"/>
            <a:ext cx="8534400" cy="180020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343400" y="6268418"/>
            <a:ext cx="4800600" cy="544958"/>
          </a:xfrm>
          <a:prstGeom prst="wedgeRoundRectCallout">
            <a:avLst>
              <a:gd name="adj1" fmla="val -56277"/>
              <a:gd name="adj2" fmla="val -29202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4 lines match. All are singular.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275856" y="3884513"/>
            <a:ext cx="4800600" cy="1036638"/>
          </a:xfrm>
          <a:prstGeom prst="wedgeRoundRectCallout">
            <a:avLst>
              <a:gd name="adj1" fmla="val -46097"/>
              <a:gd name="adj2" fmla="val 13156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To get the 1 plural line, we just use a longer search string.</a:t>
            </a:r>
          </a:p>
        </p:txBody>
      </p:sp>
      <p:sp>
        <p:nvSpPr>
          <p:cNvPr id="12" name="Trapezoid 11"/>
          <p:cNvSpPr>
            <a:spLocks noChangeAspect="1"/>
          </p:cNvSpPr>
          <p:nvPr/>
        </p:nvSpPr>
        <p:spPr bwMode="auto">
          <a:xfrm rot="-2700000">
            <a:off x="-577084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1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-31090" y="-12576"/>
            <a:ext cx="3851920" cy="1536576"/>
          </a:xfrm>
          <a:prstGeom prst="wedgeRoundRectCallout">
            <a:avLst>
              <a:gd name="adj1" fmla="val 14997"/>
              <a:gd name="adj2" fmla="val 20707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But, if I require “whole-word” matches, then the plural one won’t match.</a:t>
            </a:r>
          </a:p>
        </p:txBody>
      </p:sp>
    </p:spTree>
    <p:extLst>
      <p:ext uri="{BB962C8B-B14F-4D97-AF65-F5344CB8AC3E}">
        <p14:creationId xmlns:p14="http://schemas.microsoft.com/office/powerpoint/2010/main" val="91992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>
                <a:solidFill>
                  <a:srgbClr val="0066CC"/>
                </a:solidFill>
              </a:rPr>
              <a:t>fgrep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>
                <a:solidFill>
                  <a:srgbClr val="FF0000"/>
                </a:solidFill>
                <a:latin typeface="High Tower Text" pitchFamily="18" charset="0"/>
              </a:rPr>
              <a:t>fgrep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searches for a string in a file.</a:t>
            </a:r>
          </a:p>
          <a:p>
            <a:pPr marL="0" indent="0" eaLnBrk="1" hangingPunct="1">
              <a:buFontTx/>
              <a:buNone/>
            </a:pP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228600" y="1524000"/>
            <a:ext cx="868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/>
              <a:t>%</a:t>
            </a:r>
            <a:r>
              <a:rPr lang="en-US" altLang="zh-TW" sz="2400" dirty="0">
                <a:latin typeface="High Tower Text" pitchFamily="18" charset="0"/>
              </a:rPr>
              <a:t> fgrep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>
                <a:latin typeface="High Tower Text" pitchFamily="18" charset="0"/>
              </a:rPr>
              <a:t>color experiment </a:t>
            </a:r>
            <a:r>
              <a:rPr lang="en-US" altLang="zh-TW" sz="2400" dirty="0" err="1">
                <a:latin typeface="High Tower Text" pitchFamily="18" charset="0"/>
              </a:rPr>
              <a:t>jekyll</a:t>
            </a:r>
            <a:endParaRPr lang="en-US" altLang="zh-TW" sz="2400" dirty="0">
              <a:latin typeface="High Tower Text" pitchFamily="18" charset="0"/>
            </a:endParaRP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salt being laid on glass saucers, as though for an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in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salt which I knew, from my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s, to be the last ingredient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had yet to be attempted; it yet remained to be seen if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my discovery in a more noble spirit, had I risked the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first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, began to run low. I sent out for a fresh</a:t>
            </a:r>
          </a:p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/>
              <a:t>%</a:t>
            </a:r>
            <a:r>
              <a:rPr lang="en-US" altLang="zh-TW" sz="2400" dirty="0">
                <a:latin typeface="High Tower Text" pitchFamily="18" charset="0"/>
              </a:rPr>
              <a:t> fgrep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>
                <a:latin typeface="High Tower Text" pitchFamily="18" charset="0"/>
              </a:rPr>
              <a:t>color "the experiment" </a:t>
            </a:r>
            <a:r>
              <a:rPr lang="en-US" altLang="zh-TW" sz="2400" dirty="0" err="1">
                <a:latin typeface="High Tower Text" pitchFamily="18" charset="0"/>
              </a:rPr>
              <a:t>jekyll</a:t>
            </a:r>
            <a:endParaRPr lang="en-US" altLang="zh-TW" sz="2400" dirty="0">
              <a:latin typeface="High Tower Text" pitchFamily="18" charset="0"/>
            </a:endParaRP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my discovery in a more noble spirit, had I risked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the experiment</a:t>
            </a:r>
          </a:p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/>
              <a:t>%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28600" y="1524000"/>
            <a:ext cx="8534400" cy="2193032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339752" y="685800"/>
            <a:ext cx="4724400" cy="2286000"/>
          </a:xfrm>
          <a:prstGeom prst="wedgeRoundRectCallout">
            <a:avLst>
              <a:gd name="adj1" fmla="val -48889"/>
              <a:gd name="adj2" fmla="val 8903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1 match for “the experiment”.</a:t>
            </a:r>
          </a:p>
          <a:p>
            <a:pPr algn="ctr"/>
            <a:r>
              <a:rPr lang="en-US" altLang="zh-TW" sz="2800" dirty="0"/>
              <a:t>Notice that we need the quotes ("..."), or else the multi-word string would look like separate arguments.</a:t>
            </a:r>
          </a:p>
        </p:txBody>
      </p:sp>
      <p:sp>
        <p:nvSpPr>
          <p:cNvPr id="7" name="Trapezoid 6"/>
          <p:cNvSpPr>
            <a:spLocks noChangeAspect="1"/>
          </p:cNvSpPr>
          <p:nvPr/>
        </p:nvSpPr>
        <p:spPr bwMode="auto">
          <a:xfrm rot="-2700000">
            <a:off x="-577084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1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92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5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US" altLang="zh-TW" sz="5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r>
              <a:rPr lang="en-US" altLang="zh-TW" sz="6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5000" dirty="0">
                <a:solidFill>
                  <a:srgbClr val="0033CC"/>
                </a:solidFill>
                <a:latin typeface="+mn-lt"/>
              </a:rPr>
              <a:t>Flags</a:t>
            </a: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762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Not case sensitive (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gnore case)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 line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umbers (with a colon after each)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ert the matches (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print if not match)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 matches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nly display the match, not the entire line containing it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After this flag goes an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xpression to match </a:t>
            </a:r>
          </a:p>
          <a:p>
            <a:pPr marL="628650" indent="-628650">
              <a:spcBef>
                <a:spcPts val="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</a:t>
            </a:r>
            <a:r>
              <a:rPr lang="en-US" altLang="zh-TW" sz="24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fgrep</a:t>
            </a: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“expression” is just a fixed string. But the flag is named “e” for consistency with the other greps. </a:t>
            </a:r>
          </a:p>
          <a:p>
            <a:pPr marL="628650" indent="-628650">
              <a:spcBef>
                <a:spcPts val="0"/>
              </a:spcBef>
            </a:pP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You only need this flag if you want to match </a:t>
            </a:r>
            <a:r>
              <a:rPr lang="en-US" altLang="zh-TW" sz="24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things.</a:t>
            </a:r>
            <a:endParaRPr lang="en-US" altLang="zh-TW" sz="24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context to print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fter each match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context to print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efore each match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ontext to print before 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</a:t>
            </a:r>
          </a:p>
          <a:p>
            <a:pPr marL="342900" indent="-34290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Highlight the matching pattern within its line of text</a:t>
            </a:r>
          </a:p>
        </p:txBody>
      </p:sp>
    </p:spTree>
    <p:extLst>
      <p:ext uri="{BB962C8B-B14F-4D97-AF65-F5344CB8AC3E}">
        <p14:creationId xmlns:p14="http://schemas.microsoft.com/office/powerpoint/2010/main" val="34368459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cloth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is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over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there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with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watch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on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other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  <a:p>
            <a:pPr marL="342900" indent="-342900">
              <a:spcBef>
                <a:spcPts val="0"/>
              </a:spcBef>
            </a:pP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242316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3429000" y="1616968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7014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\  \\n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cloth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is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over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there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with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watch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on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other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  <a:p>
            <a:pPr marL="342900" indent="-342900">
              <a:spcBef>
                <a:spcPts val="0"/>
              </a:spcBef>
            </a:pP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653796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4953000" y="1616968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2088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\  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clo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ere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wi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er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3858768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7467600" y="1616968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2497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\  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9 -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clo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is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over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ere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wi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watch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on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er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653796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8153400" y="1616968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9457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\  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1 -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clo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is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7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altLang="zh-TW" sz="2400" b="0" dirty="0">
              <a:solidFill>
                <a:srgbClr val="00B0F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ere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wi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er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571500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8153400" y="1616968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6336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\  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iC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9 -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clo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is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over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ere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wi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watch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on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er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 err="1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653796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8229600" y="1616968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6478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Checking without using an echo</a:t>
            </a:r>
            <a:r>
              <a:rPr lang="en-US" altLang="zh-TW"/>
              <a:t>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 marL="858838" indent="-858838" eaLnBrk="1" hangingPunct="1"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The C shell has 2 variables that, when set, will help </a:t>
            </a:r>
          </a:p>
          <a:p>
            <a:pPr marL="858838" indent="-858838"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you follow the trail of variable and symbol expansions: </a:t>
            </a:r>
          </a:p>
          <a:p>
            <a:pPr marL="858838" indent="-858838" eaLnBrk="1" hangingPunct="1">
              <a:spcBef>
                <a:spcPct val="70000"/>
              </a:spcBef>
              <a:buFontTx/>
              <a:buNone/>
            </a:pPr>
            <a:r>
              <a:rPr lang="en-US" altLang="zh-TW" sz="3000" b="1" dirty="0"/>
              <a:t>   set </a:t>
            </a:r>
            <a:r>
              <a:rPr lang="en-US" altLang="zh-TW" sz="3000" b="1" dirty="0">
                <a:solidFill>
                  <a:srgbClr val="0033CC"/>
                </a:solidFill>
              </a:rPr>
              <a:t>verbose</a:t>
            </a:r>
            <a:br>
              <a:rPr lang="en-US" altLang="zh-TW" sz="3000" dirty="0">
                <a:solidFill>
                  <a:srgbClr val="3860D7"/>
                </a:solidFill>
              </a:rPr>
            </a:br>
            <a:r>
              <a:rPr lang="en-US" altLang="zh-TW" sz="3000" dirty="0">
                <a:solidFill>
                  <a:srgbClr val="3860D7"/>
                </a:solidFill>
              </a:rPr>
              <a:t>	</a:t>
            </a:r>
            <a:r>
              <a:rPr lang="en-US" altLang="zh-TW" sz="2600" dirty="0"/>
              <a:t>will echo every line of your script before the 	variables have been evaluated. </a:t>
            </a:r>
          </a:p>
          <a:p>
            <a:pPr marL="858838" indent="-858838" eaLnBrk="1" hangingPunct="1">
              <a:spcBef>
                <a:spcPct val="70000"/>
              </a:spcBef>
              <a:buFontTx/>
              <a:buNone/>
            </a:pPr>
            <a:r>
              <a:rPr lang="en-US" altLang="zh-TW" sz="3000" b="1" dirty="0"/>
              <a:t>   set </a:t>
            </a:r>
            <a:r>
              <a:rPr lang="en-US" altLang="zh-TW" sz="3000" b="1" dirty="0">
                <a:solidFill>
                  <a:srgbClr val="0033CC"/>
                </a:solidFill>
              </a:rPr>
              <a:t>echo</a:t>
            </a:r>
            <a:br>
              <a:rPr lang="en-US" altLang="zh-TW" sz="3000" dirty="0"/>
            </a:br>
            <a:r>
              <a:rPr lang="en-US" altLang="zh-TW" sz="3000" dirty="0"/>
              <a:t>	</a:t>
            </a:r>
            <a:r>
              <a:rPr lang="en-US" altLang="zh-TW" sz="2600" dirty="0"/>
              <a:t>will display each line after the variables and meta-characters have been substituted. </a:t>
            </a:r>
          </a:p>
          <a:p>
            <a:pPr marL="858838" indent="-858838" eaLnBrk="1" hangingPunct="1">
              <a:spcBef>
                <a:spcPts val="0"/>
              </a:spcBef>
              <a:buFontTx/>
              <a:buNone/>
            </a:pPr>
            <a:r>
              <a:rPr lang="en-US" altLang="zh-TW" sz="2600" dirty="0"/>
              <a:t>   </a:t>
            </a:r>
          </a:p>
          <a:p>
            <a:pPr marL="858838" indent="-858838" eaLnBrk="1" hangingPunct="1">
              <a:spcBef>
                <a:spcPts val="0"/>
              </a:spcBef>
              <a:buFontTx/>
              <a:buNone/>
            </a:pPr>
            <a:r>
              <a:rPr lang="en-US" altLang="zh-TW" sz="2600" dirty="0"/>
              <a:t>If you wish to turn these variables off again, use </a:t>
            </a:r>
            <a:r>
              <a:rPr lang="en-US" altLang="zh-TW" sz="2600" b="1" dirty="0"/>
              <a:t>unset</a:t>
            </a:r>
          </a:p>
          <a:p>
            <a:pPr marL="858838" indent="-858838" eaLnBrk="1" hangingPunct="1">
              <a:spcBef>
                <a:spcPts val="0"/>
              </a:spcBef>
              <a:buFontTx/>
              <a:buNone/>
            </a:pPr>
            <a:r>
              <a:rPr lang="en-US" altLang="zh-TW" sz="2600" dirty="0"/>
              <a:t>instead of </a:t>
            </a:r>
            <a:r>
              <a:rPr lang="en-US" altLang="zh-TW" sz="2600" b="1" dirty="0"/>
              <a:t>set</a:t>
            </a:r>
            <a:r>
              <a:rPr lang="en-US" altLang="zh-TW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92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\  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iwC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9 -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1956816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8534400" y="1616968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1292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\  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iwC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9 -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color the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cloth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is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over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there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with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watch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on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other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 err="1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tHiNg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653796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8686800" y="1616968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524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\  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nC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9 -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color e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cloth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is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ov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r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with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watch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on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oth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r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tHiNg.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653796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6312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\  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color e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altLang="zh-TW" sz="2800" dirty="0">
                <a:solidFill>
                  <a:srgbClr val="A9A9A9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ov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r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oth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r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3867912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9484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\  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no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color e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4242816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2381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\  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no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e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e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e r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r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r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 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r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5404104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9024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333399"/>
                </a:solidFill>
              </a:rPr>
              <a:t>When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E10B08"/>
                </a:solidFill>
              </a:rPr>
              <a:t>fgrep</a:t>
            </a:r>
            <a:r>
              <a:rPr lang="en-US" altLang="zh-TW" dirty="0">
                <a:solidFill>
                  <a:srgbClr val="E10B08"/>
                </a:solidFill>
              </a:rPr>
              <a:t> </a:t>
            </a:r>
            <a:r>
              <a:rPr lang="en-US" altLang="zh-TW" dirty="0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534400" cy="5638800"/>
          </a:xfrm>
        </p:spPr>
        <p:txBody>
          <a:bodyPr/>
          <a:lstStyle/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>
                <a:latin typeface="Times New Roman" pitchFamily="18" charset="0"/>
              </a:rPr>
              <a:t>Key limitations of fgrep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latin typeface="Times New Roman" pitchFamily="18" charset="0"/>
              </a:rPr>
              <a:t>you cannot use it to get approximate matches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latin typeface="Times New Roman" pitchFamily="18" charset="0"/>
              </a:rPr>
              <a:t>you cannot use it to get matches of more complicated patterns that cannot be described by just giving a fixed string.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Sometimes you are not sure about the string you want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for example, you might know only that the word you are seeking begins with 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z 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and ends with 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-ic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, and had the sequence 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gm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 in it somewhere.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What you need, then, is something more than fgrep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You need a program that can understand a language in which you can say things like 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"begins with z and ends with -ic or -ics and had gm in it somewhere."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u="sng">
                <a:solidFill>
                  <a:schemeClr val="bg1"/>
                </a:solidFill>
                <a:latin typeface="Times New Roman" pitchFamily="18" charset="0"/>
              </a:rPr>
              <a:t>You need grep, a searching program for</a:t>
            </a:r>
            <a:r>
              <a:rPr lang="en-US" altLang="zh-TW" sz="2400" b="1" u="sng">
                <a:solidFill>
                  <a:schemeClr val="bg1"/>
                </a:solidFill>
                <a:latin typeface="Times New Roman" pitchFamily="18" charset="0"/>
              </a:rPr>
              <a:t> regular expressions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Reg xpressionoa</a:t>
            </a:r>
            <a:endParaRPr lang="en-US" altLang="zh-TW" sz="2400" b="1" u="sng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7783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fgrep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534400" cy="5638800"/>
          </a:xfrm>
        </p:spPr>
        <p:txBody>
          <a:bodyPr/>
          <a:lstStyle/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>
                <a:solidFill>
                  <a:srgbClr val="B2B2B2"/>
                </a:solidFill>
                <a:latin typeface="Times New Roman" pitchFamily="18" charset="0"/>
              </a:rPr>
              <a:t>Key limitations of fgrep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solidFill>
                  <a:srgbClr val="B2B2B2"/>
                </a:solidFill>
                <a:latin typeface="Times New Roman" pitchFamily="18" charset="0"/>
              </a:rPr>
              <a:t>you cannot use it to get approximate matches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solidFill>
                  <a:srgbClr val="B2B2B2"/>
                </a:solidFill>
                <a:latin typeface="Times New Roman" pitchFamily="18" charset="0"/>
              </a:rPr>
              <a:t>you cannot use it to get matches of more complicated patterns that cannot be described by just giving a fixed string.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>
                <a:latin typeface="Times New Roman" pitchFamily="18" charset="0"/>
              </a:rPr>
              <a:t>Sometimes you are not sure about the string you want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latin typeface="Times New Roman" pitchFamily="18" charset="0"/>
              </a:rPr>
              <a:t>for example, you might know only that the word you are seeking begins with </a:t>
            </a:r>
            <a:r>
              <a:rPr lang="en-US" altLang="zh-TW" sz="2400" b="1">
                <a:latin typeface="Times New Roman" pitchFamily="18" charset="0"/>
              </a:rPr>
              <a:t>z </a:t>
            </a:r>
            <a:r>
              <a:rPr lang="en-US" altLang="zh-TW" sz="2400">
                <a:latin typeface="Times New Roman" pitchFamily="18" charset="0"/>
              </a:rPr>
              <a:t>and ends with </a:t>
            </a:r>
            <a:r>
              <a:rPr lang="en-US" altLang="zh-TW" sz="2400" b="1">
                <a:latin typeface="Times New Roman" pitchFamily="18" charset="0"/>
              </a:rPr>
              <a:t>-ic</a:t>
            </a:r>
            <a:r>
              <a:rPr lang="en-US" altLang="zh-TW" sz="2400">
                <a:latin typeface="Times New Roman" pitchFamily="18" charset="0"/>
              </a:rPr>
              <a:t>, and had the sequence </a:t>
            </a:r>
            <a:r>
              <a:rPr lang="en-US" altLang="zh-TW" sz="2400" b="1">
                <a:latin typeface="Times New Roman" pitchFamily="18" charset="0"/>
              </a:rPr>
              <a:t>gm</a:t>
            </a:r>
            <a:r>
              <a:rPr lang="en-US" altLang="zh-TW" sz="2400">
                <a:latin typeface="Times New Roman" pitchFamily="18" charset="0"/>
              </a:rPr>
              <a:t> in it somewhere.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What you need, then, is something more than fgrep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You need a program that can understand a language in which you can say things like 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"begins with z and ends with -ic or -ics and had gm in it somewhere."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u="sng">
                <a:solidFill>
                  <a:schemeClr val="bg1"/>
                </a:solidFill>
                <a:latin typeface="Times New Roman" pitchFamily="18" charset="0"/>
              </a:rPr>
              <a:t>You need grep, a searching program for</a:t>
            </a:r>
            <a:r>
              <a:rPr lang="en-US" altLang="zh-TW" sz="2400" b="1" u="sng">
                <a:solidFill>
                  <a:schemeClr val="bg1"/>
                </a:solidFill>
                <a:latin typeface="Times New Roman" pitchFamily="18" charset="0"/>
              </a:rPr>
              <a:t> regular expressions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Reg xpressionoa</a:t>
            </a:r>
            <a:endParaRPr lang="en-US" altLang="zh-TW" sz="2400" b="1" u="sng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8379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fgrep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534400" cy="5638800"/>
          </a:xfrm>
        </p:spPr>
        <p:txBody>
          <a:bodyPr/>
          <a:lstStyle/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Key limitations of </a:t>
            </a:r>
            <a:r>
              <a:rPr lang="en-US" altLang="zh-TW" sz="2800" dirty="0" err="1">
                <a:solidFill>
                  <a:srgbClr val="B2B2B2"/>
                </a:solidFill>
                <a:latin typeface="Times New Roman" pitchFamily="18" charset="0"/>
              </a:rPr>
              <a:t>fgrep</a:t>
            </a:r>
            <a:endParaRPr lang="en-US" altLang="zh-TW" sz="2800" dirty="0">
              <a:solidFill>
                <a:srgbClr val="B2B2B2"/>
              </a:solidFill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cannot use it to get approximate matches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cannot use it to get matches of more complicated patterns that cannot be described by just giving a fixed string.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Sometimes you are not sure about the string you want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for example, you might know only that the word you are seeking begins with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z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and ends with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, and had the sequence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gm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 in it somewhere.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latin typeface="Times New Roman" pitchFamily="18" charset="0"/>
              </a:rPr>
              <a:t>What you need, then, is something more than </a:t>
            </a:r>
            <a:r>
              <a:rPr lang="en-US" altLang="zh-TW" sz="2800" dirty="0" err="1">
                <a:latin typeface="Times New Roman" pitchFamily="18" charset="0"/>
              </a:rPr>
              <a:t>fgrep</a:t>
            </a:r>
            <a:endParaRPr lang="en-US" altLang="zh-TW" sz="2800" dirty="0"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latin typeface="Times New Roman" pitchFamily="18" charset="0"/>
              </a:rPr>
              <a:t>You need a program that can understand a language in which you can say things like </a:t>
            </a:r>
            <a:r>
              <a:rPr lang="en-US" altLang="zh-TW" sz="2400" b="1" dirty="0">
                <a:latin typeface="Times New Roman" pitchFamily="18" charset="0"/>
              </a:rPr>
              <a:t>"begins with z and ends with </a:t>
            </a:r>
            <a:r>
              <a:rPr lang="en-US" altLang="zh-TW" sz="2400" b="1" dirty="0" err="1">
                <a:latin typeface="Times New Roman" pitchFamily="18" charset="0"/>
              </a:rPr>
              <a:t>ic</a:t>
            </a:r>
            <a:r>
              <a:rPr lang="en-US" altLang="zh-TW" sz="2400" b="1" dirty="0">
                <a:latin typeface="Times New Roman" pitchFamily="18" charset="0"/>
              </a:rPr>
              <a:t> or </a:t>
            </a:r>
            <a:r>
              <a:rPr lang="en-US" altLang="zh-TW" sz="2400" b="1" dirty="0" err="1">
                <a:latin typeface="Times New Roman" pitchFamily="18" charset="0"/>
              </a:rPr>
              <a:t>ics</a:t>
            </a:r>
            <a:r>
              <a:rPr lang="en-US" altLang="zh-TW" sz="2400" b="1" dirty="0">
                <a:latin typeface="Times New Roman" pitchFamily="18" charset="0"/>
              </a:rPr>
              <a:t> and had gm in it somewhere."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u="sng" dirty="0">
                <a:solidFill>
                  <a:schemeClr val="bg1"/>
                </a:solidFill>
                <a:latin typeface="Times New Roman" pitchFamily="18" charset="0"/>
              </a:rPr>
              <a:t>You need </a:t>
            </a:r>
            <a:r>
              <a:rPr lang="en-US" altLang="zh-TW" sz="2400" u="sng" dirty="0" err="1">
                <a:solidFill>
                  <a:schemeClr val="bg1"/>
                </a:solidFill>
                <a:latin typeface="Times New Roman" pitchFamily="18" charset="0"/>
              </a:rPr>
              <a:t>grep</a:t>
            </a:r>
            <a:r>
              <a:rPr lang="en-US" altLang="zh-TW" sz="2400" u="sng" dirty="0">
                <a:solidFill>
                  <a:schemeClr val="bg1"/>
                </a:solidFill>
                <a:latin typeface="Times New Roman" pitchFamily="18" charset="0"/>
              </a:rPr>
              <a:t>, a searching program for</a:t>
            </a:r>
            <a:r>
              <a:rPr lang="en-US" altLang="zh-TW" sz="2400" b="1" u="sng" dirty="0">
                <a:solidFill>
                  <a:schemeClr val="bg1"/>
                </a:solidFill>
                <a:latin typeface="Times New Roman" pitchFamily="18" charset="0"/>
              </a:rPr>
              <a:t> regular expressions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b="1" dirty="0" err="1">
                <a:solidFill>
                  <a:schemeClr val="bg1"/>
                </a:solidFill>
                <a:latin typeface="Times New Roman" pitchFamily="18" charset="0"/>
              </a:rPr>
              <a:t>Reg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Times New Roman" pitchFamily="18" charset="0"/>
              </a:rPr>
              <a:t>xpressionoa</a:t>
            </a:r>
            <a:endParaRPr lang="en-US" altLang="zh-TW" sz="2400" b="1" u="sng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301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fgrep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534400" cy="5638800"/>
          </a:xfrm>
        </p:spPr>
        <p:txBody>
          <a:bodyPr/>
          <a:lstStyle/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Key limitations of </a:t>
            </a:r>
            <a:r>
              <a:rPr lang="en-US" altLang="zh-TW" sz="2800" dirty="0" err="1">
                <a:solidFill>
                  <a:srgbClr val="B2B2B2"/>
                </a:solidFill>
                <a:latin typeface="Times New Roman" pitchFamily="18" charset="0"/>
              </a:rPr>
              <a:t>fgrep</a:t>
            </a:r>
            <a:endParaRPr lang="en-US" altLang="zh-TW" sz="2800" dirty="0">
              <a:solidFill>
                <a:srgbClr val="B2B2B2"/>
              </a:solidFill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cannot use it to get approximate matches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cannot use it to get matches of more complicated patterns that cannot be described by just giving a fixed string.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Sometimes you are not sure about the string you want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for example, you might know only that the word you are seeking begins with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z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and ends with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, and had the sequence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gm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 in it somewhere.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What you need, then, is something more than </a:t>
            </a:r>
            <a:r>
              <a:rPr lang="en-US" altLang="zh-TW" sz="2800" dirty="0" err="1">
                <a:solidFill>
                  <a:srgbClr val="B2B2B2"/>
                </a:solidFill>
                <a:latin typeface="Times New Roman" pitchFamily="18" charset="0"/>
              </a:rPr>
              <a:t>fgrep</a:t>
            </a:r>
            <a:endParaRPr lang="en-US" altLang="zh-TW" sz="2800" dirty="0">
              <a:solidFill>
                <a:srgbClr val="B2B2B2"/>
              </a:solidFill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need a program that can understand a language in which you can say things like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"begins with z and ends with 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 or 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ics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 and had gm in it somewhere."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u="sng" dirty="0">
                <a:solidFill>
                  <a:srgbClr val="000000"/>
                </a:solidFill>
                <a:latin typeface="Times New Roman" pitchFamily="18" charset="0"/>
              </a:rPr>
              <a:t>You need </a:t>
            </a:r>
            <a:r>
              <a:rPr lang="en-US" altLang="zh-TW" sz="2400" u="sng" dirty="0" err="1">
                <a:solidFill>
                  <a:srgbClr val="000000"/>
                </a:solidFill>
                <a:latin typeface="Times New Roman" pitchFamily="18" charset="0"/>
              </a:rPr>
              <a:t>grep</a:t>
            </a:r>
            <a:r>
              <a:rPr lang="en-US" altLang="zh-TW" sz="2400" u="sng" dirty="0">
                <a:solidFill>
                  <a:srgbClr val="000000"/>
                </a:solidFill>
                <a:latin typeface="Times New Roman" pitchFamily="18" charset="0"/>
              </a:rPr>
              <a:t>, a searching program for</a:t>
            </a:r>
            <a:r>
              <a:rPr lang="en-US" altLang="zh-TW" sz="2400" b="1" u="sng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b="1" u="sng" dirty="0">
                <a:solidFill>
                  <a:srgbClr val="FF0000"/>
                </a:solidFill>
                <a:latin typeface="Times New Roman" pitchFamily="18" charset="0"/>
              </a:rPr>
              <a:t>regular expressions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b="1" dirty="0" err="1">
                <a:solidFill>
                  <a:schemeClr val="bg1"/>
                </a:solidFill>
                <a:latin typeface="Times New Roman" pitchFamily="18" charset="0"/>
              </a:rPr>
              <a:t>Reg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Times New Roman" pitchFamily="18" charset="0"/>
              </a:rPr>
              <a:t>xpressionoa</a:t>
            </a:r>
            <a:endParaRPr lang="en-US" altLang="zh-TW" sz="2400" b="1" u="sng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73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  <a:solidFill>
            <a:schemeClr val="tx1"/>
          </a:solidFill>
        </p:spPr>
        <p:txBody>
          <a:bodyPr rIns="0"/>
          <a:lstStyle/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ls FILE del*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4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delEchoOnInput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delVerbosePlusEchoOnInput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sz="24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delVerboseOnInput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less del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The "echo" and "verbose" variables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68580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33600" y="160020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00" y="1530029"/>
            <a:ext cx="3609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endParaRPr lang="en-US" sz="2600" dirty="0"/>
          </a:p>
        </p:txBody>
      </p:sp>
      <p:sp>
        <p:nvSpPr>
          <p:cNvPr id="10" name="Rectangle 9"/>
          <p:cNvSpPr/>
          <p:nvPr/>
        </p:nvSpPr>
        <p:spPr>
          <a:xfrm>
            <a:off x="226970" y="605117"/>
            <a:ext cx="3609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endParaRPr lang="en-US" sz="26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19400" y="68580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" y="160020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78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1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1"/>
                            </p:stCondLst>
                            <p:childTnLst>
                              <p:par>
                                <p:cTn id="2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401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1"/>
                            </p:stCondLst>
                            <p:childTnLst>
                              <p:par>
                                <p:cTn id="5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fgrep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534400" cy="5608637"/>
          </a:xfrm>
        </p:spPr>
        <p:txBody>
          <a:bodyPr/>
          <a:lstStyle/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Key limitations of </a:t>
            </a:r>
            <a:r>
              <a:rPr lang="en-US" altLang="zh-TW" sz="2800" dirty="0" err="1">
                <a:solidFill>
                  <a:srgbClr val="B2B2B2"/>
                </a:solidFill>
                <a:latin typeface="Times New Roman" pitchFamily="18" charset="0"/>
              </a:rPr>
              <a:t>fgrep</a:t>
            </a:r>
            <a:endParaRPr lang="en-US" altLang="zh-TW" sz="2800" dirty="0">
              <a:solidFill>
                <a:srgbClr val="B2B2B2"/>
              </a:solidFill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cannot use it to get approximate matches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cannot use it to get matches of more complicated patterns that cannot be described by just giving a fixed string.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Sometimes you are not sure about the string you want.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for example, you might know only that the word you are seeking begins with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z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and ends with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, and had the sequence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gm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 in it somewhere.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What you need, then, is something more than </a:t>
            </a:r>
            <a:r>
              <a:rPr lang="en-US" altLang="zh-TW" sz="2800" dirty="0" err="1">
                <a:solidFill>
                  <a:srgbClr val="B2B2B2"/>
                </a:solidFill>
                <a:latin typeface="Times New Roman" pitchFamily="18" charset="0"/>
              </a:rPr>
              <a:t>fgrep</a:t>
            </a:r>
            <a:endParaRPr lang="en-US" altLang="zh-TW" sz="2800" dirty="0">
              <a:solidFill>
                <a:srgbClr val="B2B2B2"/>
              </a:solidFill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need a program that can understand a language in which you can say things like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"begins with z and ends with 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 or 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ics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 and had gm in it somewhere."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u="sng" dirty="0">
                <a:solidFill>
                  <a:srgbClr val="B2B2B2"/>
                </a:solidFill>
                <a:latin typeface="Times New Roman" pitchFamily="18" charset="0"/>
              </a:rPr>
              <a:t>You need </a:t>
            </a:r>
            <a:r>
              <a:rPr lang="en-US" altLang="zh-TW" sz="2400" u="sng" dirty="0" err="1">
                <a:solidFill>
                  <a:srgbClr val="B2B2B2"/>
                </a:solidFill>
                <a:latin typeface="Times New Roman" pitchFamily="18" charset="0"/>
              </a:rPr>
              <a:t>grep</a:t>
            </a:r>
            <a:r>
              <a:rPr lang="en-US" altLang="zh-TW" sz="2400" u="sng" dirty="0">
                <a:solidFill>
                  <a:srgbClr val="B2B2B2"/>
                </a:solidFill>
                <a:latin typeface="Times New Roman" pitchFamily="18" charset="0"/>
              </a:rPr>
              <a:t>, a searching program for</a:t>
            </a:r>
            <a:r>
              <a:rPr lang="en-US" altLang="zh-TW" sz="2400" b="1" u="sng" dirty="0">
                <a:solidFill>
                  <a:srgbClr val="B2B2B2"/>
                </a:solidFill>
                <a:latin typeface="Times New Roman" pitchFamily="18" charset="0"/>
              </a:rPr>
              <a:t> regular expressions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</a:rPr>
              <a:t>Reg. expressions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are</a:t>
            </a:r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</a:rPr>
              <a:t> keyboard-based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pattern specifications</a:t>
            </a:r>
            <a:endParaRPr lang="en-US" altLang="zh-TW" sz="2400" u="sng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969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Searching for something in a file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dirty="0">
                <a:solidFill>
                  <a:srgbClr val="E10B08"/>
                </a:solidFill>
              </a:rPr>
              <a:t>the </a:t>
            </a:r>
            <a:r>
              <a:rPr lang="en-US" altLang="zh-TW" dirty="0" err="1">
                <a:solidFill>
                  <a:srgbClr val="E10B08"/>
                </a:solidFill>
              </a:rPr>
              <a:t>greps</a:t>
            </a:r>
            <a:endParaRPr lang="en-US" altLang="zh-TW" dirty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763000" cy="510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The greps are three </a:t>
            </a:r>
            <a:r>
              <a:rPr lang="en-US" altLang="zh-TW" sz="3400" dirty="0">
                <a:latin typeface="Times New Roman" pitchFamily="18" charset="0"/>
              </a:rPr>
              <a:t>programs that find patterns in files (and which use mostly the same flags):</a:t>
            </a: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dirty="0">
                <a:latin typeface="Times New Roman" pitchFamily="18" charset="0"/>
              </a:rPr>
              <a:t>Use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get regular expression and print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 for regular-expression patterns.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fixed-string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searches for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>
                <a:solidFill>
                  <a:srgbClr val="0033CC"/>
                </a:solidFill>
                <a:latin typeface="Times New Roman" pitchFamily="18" charset="0"/>
              </a:rPr>
              <a:t>This was in lecture 1.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doesn’t use regular expressions, despite its name.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egrep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extended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for an alternative pattern description system (extended regular expressions)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1600200"/>
            <a:ext cx="9144000" cy="24384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5562600"/>
            <a:ext cx="9144000" cy="12954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73277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Searching for something in a file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dirty="0">
                <a:solidFill>
                  <a:srgbClr val="E10B08"/>
                </a:solidFill>
              </a:rPr>
              <a:t>the </a:t>
            </a:r>
            <a:r>
              <a:rPr lang="en-US" altLang="zh-TW" dirty="0" err="1">
                <a:solidFill>
                  <a:srgbClr val="E10B08"/>
                </a:solidFill>
              </a:rPr>
              <a:t>greps</a:t>
            </a:r>
            <a:endParaRPr lang="en-US" altLang="zh-TW" dirty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763000" cy="510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The greps are three </a:t>
            </a:r>
            <a:r>
              <a:rPr lang="en-US" altLang="zh-TW" sz="3400" dirty="0">
                <a:latin typeface="Times New Roman" pitchFamily="18" charset="0"/>
              </a:rPr>
              <a:t>programs that find patterns in files (and which use mostly the same flags):</a:t>
            </a: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dirty="0">
                <a:latin typeface="Times New Roman" pitchFamily="18" charset="0"/>
              </a:rPr>
              <a:t>Use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get</a:t>
            </a:r>
            <a:r>
              <a:rPr lang="en-US" altLang="zh-TW" sz="24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b="1" i="1" dirty="0">
                <a:solidFill>
                  <a:srgbClr val="0033CC"/>
                </a:solidFill>
                <a:latin typeface="Times New Roman" pitchFamily="18" charset="0"/>
              </a:rPr>
              <a:t>regular</a:t>
            </a:r>
            <a:r>
              <a:rPr lang="en-US" altLang="zh-TW" sz="2400" b="1" i="1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b="1" i="1" dirty="0">
                <a:solidFill>
                  <a:srgbClr val="0033CC"/>
                </a:solidFill>
                <a:latin typeface="Times New Roman" pitchFamily="18" charset="0"/>
              </a:rPr>
              <a:t>expression</a:t>
            </a:r>
            <a:r>
              <a:rPr lang="en-US" altLang="zh-TW" sz="2800" b="1" i="1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and print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 for regular-expression patterns.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fixed-string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searches for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>
                <a:solidFill>
                  <a:srgbClr val="0033CC"/>
                </a:solidFill>
                <a:latin typeface="Times New Roman" pitchFamily="18" charset="0"/>
              </a:rPr>
              <a:t>This was in lecture 1.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doesn’t use regular expressions, despite its name.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egrep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extended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for an alternative pattern description system (extended regular expressions)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1600200"/>
            <a:ext cx="9144000" cy="11430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3962400"/>
            <a:ext cx="9144000" cy="2895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800600" y="3886200"/>
            <a:ext cx="2286000" cy="1295400"/>
          </a:xfrm>
          <a:prstGeom prst="wedgeRectCallout">
            <a:avLst>
              <a:gd name="adj1" fmla="val -89980"/>
              <a:gd name="adj2" fmla="val -8882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 dirty="0">
                <a:solidFill>
                  <a:schemeClr val="tx2"/>
                </a:solidFill>
              </a:rPr>
              <a:t>So, what is this?</a:t>
            </a:r>
          </a:p>
        </p:txBody>
      </p:sp>
    </p:spTree>
    <p:extLst>
      <p:ext uri="{BB962C8B-B14F-4D97-AF65-F5344CB8AC3E}">
        <p14:creationId xmlns:p14="http://schemas.microsoft.com/office/powerpoint/2010/main" val="80625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>
              <a:defRPr/>
            </a:pPr>
            <a:r>
              <a:rPr lang="en-US" altLang="zh-TW" sz="2400" dirty="0"/>
              <a:t>Suppose you want to write a C-shell script that recognizes whether the second command-line parameter begins with "-e”. It then prints that argument, but only if it begins with “-e”.</a:t>
            </a:r>
          </a:p>
          <a:p>
            <a:pPr>
              <a:defRPr/>
            </a:pPr>
            <a:endParaRPr lang="en-US" altLang="zh-TW" sz="2400" dirty="0"/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1 2 3 4</a:t>
            </a:r>
          </a:p>
          <a:p>
            <a:pPr marL="0" indent="0"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-e </a:t>
            </a:r>
            <a:r>
              <a:rPr lang="en-US" altLang="zh-TW" sz="2400" dirty="0" err="1"/>
              <a:t>e</a:t>
            </a:r>
            <a:r>
              <a:rPr lang="en-US" altLang="zh-TW" sz="2400" dirty="0"/>
              <a:t> 2 3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1 -e 2 3</a:t>
            </a:r>
          </a:p>
          <a:p>
            <a:pPr>
              <a:buFontTx/>
              <a:buNone/>
              <a:defRPr/>
            </a:pPr>
            <a:r>
              <a:rPr lang="en-US" altLang="zh-TW" sz="2400" dirty="0"/>
              <a:t>-e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1 -</a:t>
            </a:r>
            <a:r>
              <a:rPr lang="en-US" altLang="zh-TW" sz="2400" dirty="0" err="1"/>
              <a:t>exyz</a:t>
            </a:r>
            <a:r>
              <a:rPr lang="en-US" altLang="zh-TW" sz="2400" dirty="0"/>
              <a:t> </a:t>
            </a:r>
          </a:p>
          <a:p>
            <a:pPr>
              <a:buFontTx/>
              <a:buNone/>
              <a:defRPr/>
            </a:pPr>
            <a:r>
              <a:rPr lang="en-US" altLang="zh-TW" sz="2400" dirty="0"/>
              <a:t>-</a:t>
            </a:r>
            <a:r>
              <a:rPr lang="en-US" altLang="zh-TW" sz="2400" dirty="0" err="1"/>
              <a:t>exyz</a:t>
            </a:r>
            <a:endParaRPr lang="en-US" altLang="zh-TW" sz="2400" dirty="0"/>
          </a:p>
          <a:p>
            <a:pPr>
              <a:buFontTx/>
              <a:buNone/>
              <a:defRPr/>
            </a:pPr>
            <a:r>
              <a:rPr lang="en-US" altLang="zh-TW" sz="2400" dirty="0"/>
              <a:t>%		</a:t>
            </a:r>
            <a:endParaRPr lang="zh-TW" altLang="en-US" sz="2400" dirty="0"/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>
                <a:solidFill>
                  <a:srgbClr val="FF0000"/>
                </a:solidFill>
              </a:rPr>
              <a:t>Q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19" y="-228600"/>
            <a:ext cx="9168019" cy="7086600"/>
          </a:xfrm>
          <a:prstGeom prst="rect">
            <a:avLst/>
          </a:prstGeom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800600" y="3886200"/>
            <a:ext cx="2286000" cy="1295400"/>
          </a:xfrm>
          <a:prstGeom prst="wedgeRectCallout">
            <a:avLst>
              <a:gd name="adj1" fmla="val -158629"/>
              <a:gd name="adj2" fmla="val -28151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 dirty="0">
                <a:solidFill>
                  <a:schemeClr val="tx2"/>
                </a:solidFill>
              </a:rPr>
              <a:t>Let’s </a:t>
            </a:r>
            <a:br>
              <a:rPr kumimoji="0" lang="en-US" altLang="zh-TW" sz="4000" b="0" dirty="0">
                <a:solidFill>
                  <a:schemeClr val="tx2"/>
                </a:solidFill>
              </a:rPr>
            </a:br>
            <a:r>
              <a:rPr kumimoji="0" lang="en-US" altLang="zh-TW" sz="4000" b="0" dirty="0">
                <a:solidFill>
                  <a:schemeClr val="tx2"/>
                </a:solidFill>
              </a:rPr>
              <a:t>find out</a:t>
            </a:r>
          </a:p>
        </p:txBody>
      </p:sp>
    </p:spTree>
    <p:extLst>
      <p:ext uri="{BB962C8B-B14F-4D97-AF65-F5344CB8AC3E}">
        <p14:creationId xmlns:p14="http://schemas.microsoft.com/office/powerpoint/2010/main" val="15225701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Regular Expression Symbols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^</a:t>
            </a:r>
            <a:r>
              <a:rPr lang="en-US" altLang="zh-TW" sz="28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/>
              <a:t>(caret,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as the first symbol of a regular expressio</a:t>
            </a:r>
            <a:r>
              <a:rPr lang="en-US" altLang="zh-TW" sz="2400" spc="-160" dirty="0"/>
              <a:t>n</a:t>
            </a:r>
            <a:r>
              <a:rPr lang="en-US" altLang="zh-TW" sz="2400" spc="-10" dirty="0"/>
              <a:t>) requires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front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begins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160" dirty="0">
                <a:solidFill>
                  <a:srgbClr val="0C9B4D"/>
                </a:solidFill>
              </a:rPr>
              <a:t>'A</a:t>
            </a:r>
            <a:r>
              <a:rPr lang="en-US" altLang="zh-TW" sz="2400" spc="-100" dirty="0">
                <a:solidFill>
                  <a:srgbClr val="0C9B4D"/>
                </a:solidFill>
              </a:rPr>
              <a:t>': </a:t>
            </a:r>
            <a:r>
              <a:rPr lang="en-US" altLang="zh-TW" sz="2400" b="1" u="sng" spc="-100" dirty="0">
                <a:solidFill>
                  <a:srgbClr val="0C9B4D"/>
                </a:solidFill>
              </a:rPr>
              <a:t>^</a:t>
            </a:r>
            <a:r>
              <a:rPr lang="en-US" altLang="zh-TW" sz="2400" b="1" u="sng" dirty="0">
                <a:solidFill>
                  <a:srgbClr val="0C9B4D"/>
                </a:solidFill>
              </a:rPr>
              <a:t>A</a:t>
            </a:r>
            <a:r>
              <a:rPr lang="en-US" altLang="zh-TW" sz="2400" spc="-100" dirty="0">
                <a:solidFill>
                  <a:srgbClr val="0C9B4D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>
                <a:solidFill>
                  <a:srgbClr val="000000"/>
                </a:solidFill>
              </a:rPr>
              <a:t>(caret,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as the last symbol of a regular expressio</a:t>
            </a:r>
            <a:r>
              <a:rPr lang="en-US" altLang="zh-TW" sz="2400" spc="-160" dirty="0">
                <a:solidFill>
                  <a:srgbClr val="000000"/>
                </a:solidFill>
              </a:rPr>
              <a:t>n</a:t>
            </a:r>
            <a:r>
              <a:rPr lang="en-US" altLang="zh-TW" sz="2400" spc="-10" dirty="0">
                <a:solidFill>
                  <a:srgbClr val="000000"/>
                </a:solidFill>
              </a:rPr>
              <a:t>) requires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end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ends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20" dirty="0">
                <a:solidFill>
                  <a:srgbClr val="0C9B4D"/>
                </a:solidFill>
              </a:rPr>
              <a:t>'Z</a:t>
            </a:r>
            <a:r>
              <a:rPr lang="en-US" altLang="zh-TW" sz="2400" dirty="0">
                <a:solidFill>
                  <a:srgbClr val="0C9B4D"/>
                </a:solidFill>
              </a:rPr>
              <a:t>'</a:t>
            </a:r>
            <a:r>
              <a:rPr lang="en-US" altLang="zh-TW" sz="2400" spc="-100" dirty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>
                <a:solidFill>
                  <a:srgbClr val="0C9B4D"/>
                </a:solidFill>
              </a:rPr>
              <a:t>Z$</a:t>
            </a:r>
          </a:p>
          <a:p>
            <a:pPr>
              <a:buFontTx/>
              <a:buNone/>
            </a:pPr>
            <a:endParaRPr lang="en-US" altLang="zh-TW" sz="2400" b="1" u="sng" dirty="0">
              <a:solidFill>
                <a:srgbClr val="0C9B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0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Regular Expression Symbols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</a:rPr>
              <a:t>^</a:t>
            </a:r>
            <a:r>
              <a:rPr lang="en-US" altLang="zh-TW" sz="2800" dirty="0">
                <a:solidFill>
                  <a:srgbClr val="B2B2B2"/>
                </a:solidFill>
              </a:rPr>
              <a:t>	</a:t>
            </a:r>
            <a:r>
              <a:rPr lang="en-US" altLang="zh-TW" sz="2400" spc="-10" dirty="0">
                <a:solidFill>
                  <a:srgbClr val="B2B2B2"/>
                </a:solidFill>
              </a:rPr>
              <a:t>(caret,</a:t>
            </a:r>
            <a:r>
              <a:rPr lang="en-US" altLang="zh-TW" sz="2000" spc="-10" dirty="0">
                <a:solidFill>
                  <a:srgbClr val="B2B2B2"/>
                </a:solidFill>
              </a:rPr>
              <a:t> </a:t>
            </a:r>
            <a:r>
              <a:rPr lang="en-US" altLang="zh-TW" sz="2400" spc="-10" dirty="0">
                <a:solidFill>
                  <a:srgbClr val="B2B2B2"/>
                </a:solidFill>
              </a:rPr>
              <a:t>as the first symbol of a regular expressio</a:t>
            </a:r>
            <a:r>
              <a:rPr lang="en-US" altLang="zh-TW" sz="2400" spc="-160" dirty="0">
                <a:solidFill>
                  <a:srgbClr val="B2B2B2"/>
                </a:solidFill>
              </a:rPr>
              <a:t>n</a:t>
            </a:r>
            <a:r>
              <a:rPr lang="en-US" altLang="zh-TW" sz="2400" spc="-10" dirty="0">
                <a:solidFill>
                  <a:srgbClr val="B2B2B2"/>
                </a:solidFill>
              </a:rPr>
              <a:t>) requires</a:t>
            </a:r>
            <a:r>
              <a:rPr lang="en-US" altLang="zh-TW" sz="2000" spc="-10" dirty="0">
                <a:solidFill>
                  <a:srgbClr val="B2B2B2"/>
                </a:solidFill>
              </a:rPr>
              <a:t> </a:t>
            </a:r>
            <a:r>
              <a:rPr lang="en-US" altLang="zh-TW" sz="2400" spc="-10" dirty="0">
                <a:solidFill>
                  <a:srgbClr val="B2B2B2"/>
                </a:solidFill>
              </a:rPr>
              <a:t>the </a:t>
            </a:r>
            <a:r>
              <a:rPr lang="en-US" altLang="zh-TW" sz="2400" spc="-40" dirty="0">
                <a:solidFill>
                  <a:srgbClr val="B2B2B2"/>
                </a:solidFill>
              </a:rPr>
              <a:t>expression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to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match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the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front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of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a lin</a:t>
            </a:r>
            <a:r>
              <a:rPr lang="en-US" altLang="zh-TW" sz="2400" spc="-130" dirty="0">
                <a:solidFill>
                  <a:srgbClr val="B2B2B2"/>
                </a:solidFill>
              </a:rPr>
              <a:t>e</a:t>
            </a:r>
            <a:r>
              <a:rPr lang="en-US" altLang="zh-TW" sz="2400" spc="-40" dirty="0">
                <a:solidFill>
                  <a:srgbClr val="B2B2B2"/>
                </a:solidFill>
              </a:rPr>
              <a:t>.</a:t>
            </a:r>
            <a:r>
              <a:rPr lang="en-US" altLang="zh-TW" sz="1800" spc="-40" dirty="0">
                <a:solidFill>
                  <a:srgbClr val="B2B2B2"/>
                </a:solidFill>
              </a:rPr>
              <a:t> </a:t>
            </a:r>
            <a:r>
              <a:rPr lang="en-US" altLang="zh-TW" sz="2400" i="1" spc="-40" dirty="0" err="1">
                <a:solidFill>
                  <a:srgbClr val="B2B2B2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B2B2B2"/>
                </a:solidFill>
              </a:rPr>
              <a:t>g</a:t>
            </a:r>
            <a:r>
              <a:rPr lang="en-US" altLang="zh-TW" sz="2400" i="1" spc="-40" dirty="0">
                <a:solidFill>
                  <a:srgbClr val="B2B2B2"/>
                </a:solidFill>
              </a:rPr>
              <a:t>.</a:t>
            </a:r>
            <a:r>
              <a:rPr lang="en-US" altLang="zh-TW" sz="18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line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begins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with </a:t>
            </a:r>
            <a:r>
              <a:rPr lang="en-US" altLang="zh-TW" sz="2400" spc="-160" dirty="0">
                <a:solidFill>
                  <a:srgbClr val="B2B2B2"/>
                </a:solidFill>
              </a:rPr>
              <a:t>'A</a:t>
            </a:r>
            <a:r>
              <a:rPr lang="en-US" altLang="zh-TW" sz="2400" spc="-100" dirty="0">
                <a:solidFill>
                  <a:srgbClr val="B2B2B2"/>
                </a:solidFill>
              </a:rPr>
              <a:t>': </a:t>
            </a:r>
            <a:r>
              <a:rPr lang="en-US" altLang="zh-TW" sz="2400" b="1" u="sng" spc="-100" dirty="0">
                <a:solidFill>
                  <a:srgbClr val="B2B2B2"/>
                </a:solidFill>
              </a:rPr>
              <a:t>^</a:t>
            </a:r>
            <a:r>
              <a:rPr lang="en-US" altLang="zh-TW" sz="2400" b="1" u="sng" dirty="0">
                <a:solidFill>
                  <a:srgbClr val="B2B2B2"/>
                </a:solidFill>
              </a:rPr>
              <a:t>A</a:t>
            </a:r>
            <a:r>
              <a:rPr lang="en-US" altLang="zh-TW" sz="2400" spc="-100" dirty="0">
                <a:solidFill>
                  <a:srgbClr val="B2B2B2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$</a:t>
            </a:r>
            <a:r>
              <a:rPr lang="en-US" altLang="zh-TW" sz="2400" dirty="0">
                <a:solidFill>
                  <a:srgbClr val="B2B2B2"/>
                </a:solidFill>
              </a:rPr>
              <a:t>	</a:t>
            </a:r>
            <a:r>
              <a:rPr lang="en-US" altLang="zh-TW" sz="2400" spc="-10" dirty="0">
                <a:solidFill>
                  <a:srgbClr val="B2B2B2"/>
                </a:solidFill>
              </a:rPr>
              <a:t>(caret,</a:t>
            </a:r>
            <a:r>
              <a:rPr lang="en-US" altLang="zh-TW" sz="2000" spc="-10" dirty="0">
                <a:solidFill>
                  <a:srgbClr val="B2B2B2"/>
                </a:solidFill>
              </a:rPr>
              <a:t> </a:t>
            </a:r>
            <a:r>
              <a:rPr lang="en-US" altLang="zh-TW" sz="2400" spc="-10" dirty="0">
                <a:solidFill>
                  <a:srgbClr val="B2B2B2"/>
                </a:solidFill>
              </a:rPr>
              <a:t>as the last symbol of a regular expressio</a:t>
            </a:r>
            <a:r>
              <a:rPr lang="en-US" altLang="zh-TW" sz="2400" spc="-160" dirty="0">
                <a:solidFill>
                  <a:srgbClr val="B2B2B2"/>
                </a:solidFill>
              </a:rPr>
              <a:t>n</a:t>
            </a:r>
            <a:r>
              <a:rPr lang="en-US" altLang="zh-TW" sz="2400" spc="-10" dirty="0">
                <a:solidFill>
                  <a:srgbClr val="B2B2B2"/>
                </a:solidFill>
              </a:rPr>
              <a:t>) requires</a:t>
            </a:r>
            <a:r>
              <a:rPr lang="en-US" altLang="zh-TW" sz="2000" spc="-10" dirty="0">
                <a:solidFill>
                  <a:srgbClr val="B2B2B2"/>
                </a:solidFill>
              </a:rPr>
              <a:t> </a:t>
            </a:r>
            <a:r>
              <a:rPr lang="en-US" altLang="zh-TW" sz="2400" spc="-10" dirty="0">
                <a:solidFill>
                  <a:srgbClr val="B2B2B2"/>
                </a:solidFill>
              </a:rPr>
              <a:t>the </a:t>
            </a:r>
            <a:r>
              <a:rPr lang="en-US" altLang="zh-TW" sz="2400" spc="-40" dirty="0">
                <a:solidFill>
                  <a:srgbClr val="B2B2B2"/>
                </a:solidFill>
              </a:rPr>
              <a:t>expression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to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match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the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end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of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a lin</a:t>
            </a:r>
            <a:r>
              <a:rPr lang="en-US" altLang="zh-TW" sz="2400" spc="-130" dirty="0">
                <a:solidFill>
                  <a:srgbClr val="B2B2B2"/>
                </a:solidFill>
              </a:rPr>
              <a:t>e</a:t>
            </a:r>
            <a:r>
              <a:rPr lang="en-US" altLang="zh-TW" sz="2400" spc="-40" dirty="0">
                <a:solidFill>
                  <a:srgbClr val="B2B2B2"/>
                </a:solidFill>
              </a:rPr>
              <a:t>.</a:t>
            </a:r>
            <a:r>
              <a:rPr lang="en-US" altLang="zh-TW" sz="1800" spc="-40" dirty="0">
                <a:solidFill>
                  <a:srgbClr val="B2B2B2"/>
                </a:solidFill>
              </a:rPr>
              <a:t> </a:t>
            </a:r>
            <a:r>
              <a:rPr lang="en-US" altLang="zh-TW" sz="2400" i="1" spc="-40" dirty="0" err="1">
                <a:solidFill>
                  <a:srgbClr val="B2B2B2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B2B2B2"/>
                </a:solidFill>
              </a:rPr>
              <a:t>g</a:t>
            </a:r>
            <a:r>
              <a:rPr lang="en-US" altLang="zh-TW" sz="2400" i="1" spc="-40" dirty="0">
                <a:solidFill>
                  <a:srgbClr val="B2B2B2"/>
                </a:solidFill>
              </a:rPr>
              <a:t>.</a:t>
            </a:r>
            <a:r>
              <a:rPr lang="en-US" altLang="zh-TW" sz="18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line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ends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with </a:t>
            </a:r>
            <a:r>
              <a:rPr lang="en-US" altLang="zh-TW" sz="2400" spc="-20" dirty="0">
                <a:solidFill>
                  <a:srgbClr val="B2B2B2"/>
                </a:solidFill>
              </a:rPr>
              <a:t>'Z</a:t>
            </a:r>
            <a:r>
              <a:rPr lang="en-US" altLang="zh-TW" sz="2400" dirty="0">
                <a:solidFill>
                  <a:srgbClr val="B2B2B2"/>
                </a:solidFill>
              </a:rPr>
              <a:t>'</a:t>
            </a:r>
            <a:r>
              <a:rPr lang="en-US" altLang="zh-TW" sz="2400" spc="-100" dirty="0">
                <a:solidFill>
                  <a:srgbClr val="B2B2B2"/>
                </a:solidFill>
              </a:rPr>
              <a:t>: </a:t>
            </a:r>
            <a:r>
              <a:rPr lang="en-US" altLang="zh-TW" sz="2400" b="1" u="sng" dirty="0">
                <a:solidFill>
                  <a:srgbClr val="B2B2B2"/>
                </a:solidFill>
              </a:rPr>
              <a:t>Z$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off special meaning for the next character. </a:t>
            </a: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>
                <a:solidFill>
                  <a:srgbClr val="0C9B4D"/>
                </a:solidFill>
              </a:rPr>
              <a:t>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characters.</a:t>
            </a:r>
            <a:br>
              <a:rPr lang="en-US" altLang="zh-TW" sz="2400" dirty="0"/>
            </a:b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to a range.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dirty="0">
                <a:solidFill>
                  <a:srgbClr val="0C9B4D"/>
                </a:solidFill>
              </a:rPr>
              <a:t>, a digit (</a:t>
            </a:r>
            <a:r>
              <a:rPr lang="en-US" altLang="zh-TW" sz="1800" dirty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>
                <a:solidFill>
                  <a:srgbClr val="0C9B4D"/>
                </a:solidFill>
              </a:rPr>
              <a:t>中的任一</a:t>
            </a:r>
            <a:r>
              <a:rPr lang="en-US" altLang="zh-TW" sz="2000" dirty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i="1" dirty="0">
                <a:solidFill>
                  <a:srgbClr val="0C9B4D"/>
                </a:solidFill>
              </a:rPr>
              <a:t>, </a:t>
            </a:r>
            <a:r>
              <a:rPr lang="en-US" altLang="zh-TW" sz="2000" dirty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>
                <a:solidFill>
                  <a:srgbClr val="0C9B4D"/>
                </a:solidFill>
              </a:rPr>
              <a:t>zA</a:t>
            </a:r>
            <a:r>
              <a:rPr lang="en-US" altLang="zh-TW" sz="2000" b="1" u="sng" dirty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.</a:t>
            </a:r>
            <a:r>
              <a:rPr lang="en-US" altLang="zh-TW" sz="2400" dirty="0">
                <a:solidFill>
                  <a:srgbClr val="000000"/>
                </a:solidFill>
              </a:rPr>
              <a:t>	(</a:t>
            </a:r>
            <a:r>
              <a:rPr lang="en-US" altLang="zh-TW" sz="2400" spc="30" dirty="0">
                <a:solidFill>
                  <a:srgbClr val="000000"/>
                </a:solidFill>
              </a:rPr>
              <a:t>p</a:t>
            </a:r>
            <a:r>
              <a:rPr lang="en-US" altLang="zh-TW" sz="2400" dirty="0">
                <a:solidFill>
                  <a:srgbClr val="000000"/>
                </a:solidFill>
              </a:rPr>
              <a:t>e</a:t>
            </a:r>
            <a:r>
              <a:rPr lang="en-US" altLang="zh-TW" sz="2400" spc="30" dirty="0">
                <a:solidFill>
                  <a:srgbClr val="000000"/>
                </a:solidFill>
              </a:rPr>
              <a:t>rio</a:t>
            </a:r>
            <a:r>
              <a:rPr lang="en-US" altLang="zh-TW" sz="2400" dirty="0">
                <a:solidFill>
                  <a:srgbClr val="000000"/>
                </a:solidFill>
              </a:rPr>
              <a:t>d) </a:t>
            </a:r>
            <a:r>
              <a:rPr lang="en-US" altLang="zh-TW" sz="2400" spc="-10" dirty="0">
                <a:solidFill>
                  <a:srgbClr val="000000"/>
                </a:solidFill>
              </a:rPr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acter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line</a:t>
            </a:r>
            <a:r>
              <a:rPr lang="en-US" altLang="zh-TW" sz="2400" dirty="0">
                <a:solidFill>
                  <a:srgbClr val="0C9B4D"/>
                </a:solidFill>
              </a:rPr>
              <a:t>:</a:t>
            </a:r>
            <a:r>
              <a:rPr lang="en-US" altLang="zh-TW" sz="1600" dirty="0">
                <a:solidFill>
                  <a:srgbClr val="0C9B4D"/>
                </a:solidFill>
              </a:rPr>
              <a:t> </a:t>
            </a:r>
            <a:r>
              <a:rPr lang="en-US" altLang="zh-TW" sz="2400" b="1" u="sng" dirty="0">
                <a:solidFill>
                  <a:srgbClr val="0C9B4D"/>
                </a:solidFill>
              </a:rPr>
              <a:t>^.$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of the preceding</a:t>
            </a:r>
            <a:r>
              <a:rPr lang="en-US" altLang="zh-TW" sz="2800" spc="-40" dirty="0"/>
              <a:t> </a:t>
            </a:r>
            <a:r>
              <a:rPr lang="en-US" altLang="zh-TW" sz="2400" spc="-40" dirty="0"/>
              <a:t>character</a:t>
            </a:r>
            <a:r>
              <a:rPr lang="en-US" altLang="zh-TW" sz="2000" spc="-40" dirty="0"/>
              <a:t> </a:t>
            </a:r>
            <a:r>
              <a:rPr lang="en-US" altLang="zh-TW" sz="2400" spc="-40" dirty="0"/>
              <a:t>or</a:t>
            </a:r>
            <a:r>
              <a:rPr lang="en-US" altLang="zh-TW" sz="2400" dirty="0"/>
              <a:t> expression.</a:t>
            </a:r>
            <a:r>
              <a:rPr lang="en-US" altLang="zh-TW" sz="200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eg</a:t>
            </a:r>
            <a:r>
              <a:rPr lang="en-US" altLang="zh-TW" sz="2400" i="1" dirty="0">
                <a:solidFill>
                  <a:srgbClr val="0C9B4D"/>
                </a:solidFill>
              </a:rPr>
              <a:t>,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a line begins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>
                <a:solidFill>
                  <a:srgbClr val="0C9B4D"/>
                </a:solidFill>
              </a:rPr>
              <a:t>'A</a:t>
            </a:r>
            <a:r>
              <a:rPr lang="en-US" altLang="zh-TW" sz="2400" dirty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u="sng" dirty="0">
                <a:solidFill>
                  <a:srgbClr val="0C9B4D"/>
                </a:solidFill>
              </a:rPr>
              <a:t>^A.*Z$</a:t>
            </a:r>
          </a:p>
        </p:txBody>
      </p:sp>
    </p:spTree>
    <p:extLst>
      <p:ext uri="{BB962C8B-B14F-4D97-AF65-F5344CB8AC3E}">
        <p14:creationId xmlns:p14="http://schemas.microsoft.com/office/powerpoint/2010/main" val="374507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022"/>
            <a:ext cx="4495800" cy="1248102"/>
          </a:xfrm>
        </p:spPr>
        <p:txBody>
          <a:bodyPr/>
          <a:lstStyle/>
          <a:p>
            <a:pPr marL="512763" indent="-512763">
              <a:buNone/>
            </a:pPr>
            <a:r>
              <a:rPr lang="en-US" sz="2400" dirty="0">
                <a:solidFill>
                  <a:srgbClr val="C00000"/>
                </a:solidFill>
              </a:rPr>
              <a:t>Q:	Give the regular expression for this Deterministic Finite State Automaton (DFA):</a:t>
            </a: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785360" y="228600"/>
            <a:ext cx="4282440" cy="1573923"/>
            <a:chOff x="1965960" y="4038600"/>
            <a:chExt cx="4282440" cy="1573923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1965960" y="4038600"/>
              <a:ext cx="1066800" cy="990600"/>
            </a:xfrm>
            <a:prstGeom prst="ellipse">
              <a:avLst/>
            </a:prstGeom>
            <a:solidFill>
              <a:srgbClr val="BBE0E3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 dirty="0">
                  <a:latin typeface="Arial" charset="0"/>
                </a:rPr>
                <a:t>start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419600" y="5155324"/>
              <a:ext cx="1676400" cy="4571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800" dirty="0">
                  <a:latin typeface="Arial" charset="0"/>
                </a:rPr>
                <a:t>a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altLang="zh-TW" b="0" dirty="0">
                <a:latin typeface="Arial" charset="0"/>
              </a:endParaRPr>
            </a:p>
          </p:txBody>
        </p:sp>
        <p:cxnSp>
          <p:nvCxnSpPr>
            <p:cNvPr id="11" name="Straight Arrow Connector 8"/>
            <p:cNvCxnSpPr>
              <a:cxnSpLocks noChangeShapeType="1"/>
            </p:cNvCxnSpPr>
            <p:nvPr/>
          </p:nvCxnSpPr>
          <p:spPr bwMode="auto">
            <a:xfrm>
              <a:off x="3032760" y="4533900"/>
              <a:ext cx="153619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108960" y="4038600"/>
              <a:ext cx="1539240" cy="533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800" dirty="0">
                  <a:latin typeface="Arial" charset="0"/>
                </a:rPr>
                <a:t>a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7" name="Oval 16"/>
          <p:cNvSpPr/>
          <p:nvPr/>
        </p:nvSpPr>
        <p:spPr bwMode="auto">
          <a:xfrm>
            <a:off x="7391400" y="152400"/>
            <a:ext cx="1219200" cy="1143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709160" y="3210912"/>
            <a:ext cx="3749040" cy="1573923"/>
            <a:chOff x="1965960" y="4038600"/>
            <a:chExt cx="3749040" cy="1573923"/>
          </a:xfrm>
        </p:grpSpPr>
        <p:sp>
          <p:nvSpPr>
            <p:cNvPr id="19" name="Oval 3"/>
            <p:cNvSpPr>
              <a:spLocks noChangeArrowheads="1"/>
            </p:cNvSpPr>
            <p:nvPr/>
          </p:nvSpPr>
          <p:spPr bwMode="auto">
            <a:xfrm>
              <a:off x="1965960" y="4038600"/>
              <a:ext cx="1066800" cy="990600"/>
            </a:xfrm>
            <a:prstGeom prst="ellipse">
              <a:avLst/>
            </a:prstGeom>
            <a:solidFill>
              <a:srgbClr val="BBE0E3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 dirty="0">
                  <a:latin typeface="Arial" charset="0"/>
                </a:rPr>
                <a:t>start</a:t>
              </a:r>
            </a:p>
          </p:txBody>
        </p:sp>
        <p:sp>
          <p:nvSpPr>
            <p:cNvPr id="20" name="Arc 19"/>
            <p:cNvSpPr/>
            <p:nvPr/>
          </p:nvSpPr>
          <p:spPr bwMode="auto">
            <a:xfrm>
              <a:off x="2590800" y="4648200"/>
              <a:ext cx="914400" cy="914400"/>
            </a:xfrm>
            <a:prstGeom prst="arc">
              <a:avLst>
                <a:gd name="adj1" fmla="val 15951920"/>
                <a:gd name="adj2" fmla="val 11407186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2747141" y="5155324"/>
              <a:ext cx="1676400" cy="4571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800" dirty="0">
                  <a:latin typeface="Arial" charset="0"/>
                </a:rPr>
                <a:t>a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altLang="zh-TW" b="0" dirty="0">
                <a:latin typeface="Arial" charset="0"/>
              </a:endParaRPr>
            </a:p>
          </p:txBody>
        </p:sp>
        <p:cxnSp>
          <p:nvCxnSpPr>
            <p:cNvPr id="23" name="Straight Arrow Connector 8"/>
            <p:cNvCxnSpPr>
              <a:cxnSpLocks noChangeShapeType="1"/>
            </p:cNvCxnSpPr>
            <p:nvPr/>
          </p:nvCxnSpPr>
          <p:spPr bwMode="auto">
            <a:xfrm>
              <a:off x="3035808" y="4533900"/>
              <a:ext cx="153619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3108960" y="4038600"/>
              <a:ext cx="1539240" cy="533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800" dirty="0">
                  <a:latin typeface="Arial" charset="0"/>
                </a:rPr>
                <a:t>a</a:t>
              </a:r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7315200" y="3134712"/>
            <a:ext cx="1219200" cy="1143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0" y="1158765"/>
            <a:ext cx="44196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</a:t>
            </a:r>
            <a:r>
              <a:rPr lang="en-US" sz="2400" kern="0" dirty="0">
                <a:solidFill>
                  <a:srgbClr val="0C9B4D"/>
                </a:solidFill>
              </a:rPr>
              <a:t>aa*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0" y="167640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What does it mean, in English?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0" y="205740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“Any string of at least one a.”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0" y="3032235"/>
            <a:ext cx="4632960" cy="124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Give the reg. expression for this Nondeterministic Finite State Automaton (NDFA):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0" y="4191000"/>
            <a:ext cx="44196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</a:t>
            </a:r>
            <a:r>
              <a:rPr lang="en-US" sz="2400" kern="0" dirty="0">
                <a:solidFill>
                  <a:srgbClr val="0C9B4D"/>
                </a:solidFill>
              </a:rPr>
              <a:t>a*a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0" y="4708635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Why is this nondeterministic?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0" y="5105400"/>
            <a:ext cx="6629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lnSpc>
                <a:spcPct val="90000"/>
              </a:lnSpc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Because the same character occurs in two labels of out-edges from the same state.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0" y="5883165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What does it mean, in English?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0" y="632460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“Any string of at least one a.”</a:t>
            </a:r>
          </a:p>
        </p:txBody>
      </p:sp>
    </p:spTree>
    <p:extLst>
      <p:ext uri="{BB962C8B-B14F-4D97-AF65-F5344CB8AC3E}">
        <p14:creationId xmlns:p14="http://schemas.microsoft.com/office/powerpoint/2010/main" val="236453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27" grpId="0"/>
      <p:bldP spid="27" grpId="1"/>
      <p:bldP spid="28" grpId="0"/>
      <p:bldP spid="28" grpId="1"/>
      <p:bldP spid="29" grpId="0"/>
      <p:bldP spid="29" grpId="1"/>
      <p:bldP spid="32" grpId="0" build="p"/>
      <p:bldP spid="32" grpId="1" build="allAtOnce"/>
      <p:bldP spid="33" grpId="0"/>
      <p:bldP spid="33" grpId="1"/>
      <p:bldP spid="34" grpId="0"/>
      <p:bldP spid="34" grpId="1"/>
      <p:bldP spid="35" grpId="0"/>
      <p:bldP spid="35" grpId="1"/>
      <p:bldP spid="36" grpId="0"/>
      <p:bldP spid="3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022"/>
            <a:ext cx="4495800" cy="1248102"/>
          </a:xfrm>
        </p:spPr>
        <p:txBody>
          <a:bodyPr/>
          <a:lstStyle/>
          <a:p>
            <a:pPr marL="512763" indent="-512763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Q:	Give the regular expression for this Deterministic Finite State Automaton (DFA):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785360" y="152400"/>
            <a:ext cx="4282440" cy="1650123"/>
            <a:chOff x="4785360" y="152400"/>
            <a:chExt cx="4282440" cy="1650123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4785360" y="228600"/>
              <a:ext cx="4282440" cy="1573923"/>
              <a:chOff x="1965960" y="4038600"/>
              <a:chExt cx="4282440" cy="1573923"/>
            </a:xfrm>
          </p:grpSpPr>
          <p:sp>
            <p:nvSpPr>
              <p:cNvPr id="7" name="Oval 3"/>
              <p:cNvSpPr>
                <a:spLocks noChangeArrowheads="1"/>
              </p:cNvSpPr>
              <p:nvPr/>
            </p:nvSpPr>
            <p:spPr bwMode="auto">
              <a:xfrm>
                <a:off x="1965960" y="4038600"/>
                <a:ext cx="1066800" cy="990600"/>
              </a:xfrm>
              <a:prstGeom prst="ellipse">
                <a:avLst/>
              </a:prstGeom>
              <a:solidFill>
                <a:srgbClr val="BBE0E3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n-US" altLang="zh-TW" b="0" dirty="0">
                    <a:latin typeface="Arial" charset="0"/>
                  </a:rPr>
                  <a:t>start</a:t>
                </a: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4419600" y="5155324"/>
                <a:ext cx="1676400" cy="457199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280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4648200" y="4038600"/>
                <a:ext cx="1066800" cy="990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US" altLang="zh-TW" b="0" dirty="0">
                  <a:latin typeface="Arial" charset="0"/>
                </a:endParaRPr>
              </a:p>
            </p:txBody>
          </p:sp>
          <p:cxnSp>
            <p:nvCxnSpPr>
              <p:cNvPr id="11" name="Straight Arrow Connector 8"/>
              <p:cNvCxnSpPr>
                <a:cxnSpLocks noChangeShapeType="1"/>
              </p:cNvCxnSpPr>
              <p:nvPr/>
            </p:nvCxnSpPr>
            <p:spPr bwMode="auto">
              <a:xfrm>
                <a:off x="3032760" y="4533900"/>
                <a:ext cx="1536192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3108960" y="4038600"/>
                <a:ext cx="1539240" cy="533400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280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3" name="Arc 12"/>
              <p:cNvSpPr/>
              <p:nvPr/>
            </p:nvSpPr>
            <p:spPr bwMode="auto">
              <a:xfrm>
                <a:off x="5334000" y="4648200"/>
                <a:ext cx="914400" cy="9144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b="0">
                  <a:latin typeface="Arial" charset="0"/>
                  <a:ea typeface="新細明體" charset="-120"/>
                </a:endParaRPr>
              </a:p>
            </p:txBody>
          </p:sp>
        </p:grpSp>
        <p:sp>
          <p:nvSpPr>
            <p:cNvPr id="17" name="Oval 16"/>
            <p:cNvSpPr/>
            <p:nvPr/>
          </p:nvSpPr>
          <p:spPr bwMode="auto">
            <a:xfrm>
              <a:off x="7391400" y="152400"/>
              <a:ext cx="1219200" cy="1143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709160" y="3134712"/>
            <a:ext cx="3825240" cy="1650123"/>
            <a:chOff x="4709160" y="3134712"/>
            <a:chExt cx="3825240" cy="1650123"/>
          </a:xfrm>
        </p:grpSpPr>
        <p:grpSp>
          <p:nvGrpSpPr>
            <p:cNvPr id="18" name="Group 16"/>
            <p:cNvGrpSpPr>
              <a:grpSpLocks/>
            </p:cNvGrpSpPr>
            <p:nvPr/>
          </p:nvGrpSpPr>
          <p:grpSpPr bwMode="auto">
            <a:xfrm>
              <a:off x="4709160" y="3210912"/>
              <a:ext cx="3749040" cy="1573923"/>
              <a:chOff x="1965960" y="4038600"/>
              <a:chExt cx="3749040" cy="1573923"/>
            </a:xfrm>
          </p:grpSpPr>
          <p:sp>
            <p:nvSpPr>
              <p:cNvPr id="19" name="Oval 3"/>
              <p:cNvSpPr>
                <a:spLocks noChangeArrowheads="1"/>
              </p:cNvSpPr>
              <p:nvPr/>
            </p:nvSpPr>
            <p:spPr bwMode="auto">
              <a:xfrm>
                <a:off x="1965960" y="4038600"/>
                <a:ext cx="1066800" cy="990600"/>
              </a:xfrm>
              <a:prstGeom prst="ellipse">
                <a:avLst/>
              </a:prstGeom>
              <a:solidFill>
                <a:srgbClr val="BBE0E3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n-US" altLang="zh-TW" b="0" dirty="0">
                    <a:latin typeface="Arial" charset="0"/>
                  </a:rPr>
                  <a:t>start</a:t>
                </a:r>
              </a:p>
            </p:txBody>
          </p:sp>
          <p:sp>
            <p:nvSpPr>
              <p:cNvPr id="20" name="Arc 19"/>
              <p:cNvSpPr/>
              <p:nvPr/>
            </p:nvSpPr>
            <p:spPr bwMode="auto">
              <a:xfrm>
                <a:off x="2590800" y="4648200"/>
                <a:ext cx="914400" cy="914400"/>
              </a:xfrm>
              <a:prstGeom prst="arc">
                <a:avLst>
                  <a:gd name="adj1" fmla="val 15975819"/>
                  <a:gd name="adj2" fmla="val 11407036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b="0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2747141" y="5155324"/>
                <a:ext cx="1676400" cy="457199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280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22" name="Oval 6"/>
              <p:cNvSpPr>
                <a:spLocks noChangeArrowheads="1"/>
              </p:cNvSpPr>
              <p:nvPr/>
            </p:nvSpPr>
            <p:spPr bwMode="auto">
              <a:xfrm>
                <a:off x="4648200" y="4038600"/>
                <a:ext cx="1066800" cy="990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US" altLang="zh-TW" b="0" dirty="0">
                  <a:latin typeface="Arial" charset="0"/>
                </a:endParaRPr>
              </a:p>
            </p:txBody>
          </p:sp>
          <p:cxnSp>
            <p:nvCxnSpPr>
              <p:cNvPr id="23" name="Straight Arrow Connector 8"/>
              <p:cNvCxnSpPr>
                <a:cxnSpLocks noChangeShapeType="1"/>
              </p:cNvCxnSpPr>
              <p:nvPr/>
            </p:nvCxnSpPr>
            <p:spPr bwMode="auto">
              <a:xfrm>
                <a:off x="3035808" y="4533900"/>
                <a:ext cx="1536192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>
                <a:off x="3108960" y="4038600"/>
                <a:ext cx="1539240" cy="533400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2800" dirty="0">
                    <a:latin typeface="Arial" charset="0"/>
                  </a:rPr>
                  <a:t>a</a:t>
                </a:r>
              </a:p>
            </p:txBody>
          </p:sp>
        </p:grpSp>
        <p:sp>
          <p:nvSpPr>
            <p:cNvPr id="26" name="Oval 25"/>
            <p:cNvSpPr/>
            <p:nvPr/>
          </p:nvSpPr>
          <p:spPr bwMode="auto">
            <a:xfrm>
              <a:off x="7315200" y="3134712"/>
              <a:ext cx="1219200" cy="1143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0" y="1158765"/>
            <a:ext cx="44196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/>
                </a:solidFill>
              </a:rPr>
              <a:t>A:</a:t>
            </a:r>
            <a:r>
              <a:rPr lang="en-US" sz="2400" b="0" kern="0" dirty="0">
                <a:solidFill>
                  <a:srgbClr val="C00000"/>
                </a:solidFill>
              </a:rPr>
              <a:t>	</a:t>
            </a:r>
            <a:r>
              <a:rPr lang="en-US" sz="2400" kern="0" dirty="0">
                <a:solidFill>
                  <a:srgbClr val="0C9B4D"/>
                </a:solidFill>
              </a:rPr>
              <a:t>aa*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0" y="167640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>
                    <a:lumMod val="50000"/>
                  </a:schemeClr>
                </a:solidFill>
              </a:rPr>
              <a:t>Q:	What does it mean, in English?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0" y="205740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/>
                </a:solidFill>
              </a:rPr>
              <a:t>A:</a:t>
            </a:r>
            <a:r>
              <a:rPr lang="en-US" sz="2400" b="0" kern="0" dirty="0">
                <a:solidFill>
                  <a:srgbClr val="C00000"/>
                </a:solidFill>
              </a:rPr>
              <a:t>	“Any string of at least one a.”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0" y="3032235"/>
            <a:ext cx="4632960" cy="124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>
                    <a:lumMod val="50000"/>
                  </a:schemeClr>
                </a:solidFill>
              </a:rPr>
              <a:t>Q:	Give the reg. expression for this Nondeterministic Finite State Automaton (NDFA):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0" y="4191000"/>
            <a:ext cx="44196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/>
                </a:solidFill>
              </a:rPr>
              <a:t>A:</a:t>
            </a:r>
            <a:r>
              <a:rPr lang="en-US" sz="2400" kern="0" dirty="0">
                <a:solidFill>
                  <a:srgbClr val="0C9B4D"/>
                </a:solidFill>
              </a:rPr>
              <a:t>	a*a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0" y="4708635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>
                    <a:lumMod val="50000"/>
                  </a:schemeClr>
                </a:solidFill>
              </a:rPr>
              <a:t>Q:	Why is this nondeterministic?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0" y="5105400"/>
            <a:ext cx="6629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lnSpc>
                <a:spcPct val="90000"/>
              </a:lnSpc>
              <a:buFontTx/>
              <a:buNone/>
            </a:pPr>
            <a:r>
              <a:rPr lang="en-US" sz="2400" b="0" kern="0" dirty="0">
                <a:solidFill>
                  <a:schemeClr val="bg1">
                    <a:lumMod val="50000"/>
                  </a:schemeClr>
                </a:solidFill>
              </a:rPr>
              <a:t>A:	Because the same character occurs in two labels of out-edges from the same state.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0" y="5883165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What does it mean, in English?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0" y="632460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/>
                </a:solidFill>
              </a:rPr>
              <a:t>A:</a:t>
            </a:r>
            <a:r>
              <a:rPr lang="en-US" sz="2400" b="0" kern="0" dirty="0">
                <a:solidFill>
                  <a:srgbClr val="C00000"/>
                </a:solidFill>
              </a:rPr>
              <a:t>	“Any string of at least one a.”</a:t>
            </a:r>
          </a:p>
        </p:txBody>
      </p:sp>
    </p:spTree>
    <p:extLst>
      <p:ext uri="{BB962C8B-B14F-4D97-AF65-F5344CB8AC3E}">
        <p14:creationId xmlns:p14="http://schemas.microsoft.com/office/powerpoint/2010/main" val="366219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-0.24913 0.0821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65" y="409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38333 0.0932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465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0.18577 0.0020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88" y="9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36545 0.1844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4" y="921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18577 -0.0861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88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28" grpId="0"/>
      <p:bldP spid="29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422"/>
            <a:ext cx="7543800" cy="1248102"/>
          </a:xfrm>
        </p:spPr>
        <p:txBody>
          <a:bodyPr/>
          <a:lstStyle/>
          <a:p>
            <a:pPr marL="512763" indent="-512763">
              <a:buNone/>
            </a:pPr>
            <a:r>
              <a:rPr lang="en-US" sz="2400" dirty="0">
                <a:solidFill>
                  <a:srgbClr val="C00000"/>
                </a:solidFill>
              </a:rPr>
              <a:t>Q:	Draw the NDFA for this regular expression: 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                         </a:t>
            </a:r>
            <a:r>
              <a:rPr lang="en-US" sz="2400" b="1" dirty="0">
                <a:solidFill>
                  <a:srgbClr val="C00000"/>
                </a:solidFill>
              </a:rPr>
              <a:t>    </a:t>
            </a:r>
            <a:r>
              <a:rPr lang="en-US" sz="2400" b="1" dirty="0">
                <a:solidFill>
                  <a:srgbClr val="0C9B4D"/>
                </a:solidFill>
              </a:rPr>
              <a:t>a*a*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0" y="1311165"/>
            <a:ext cx="44196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0" y="346053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What does it mean, in English?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0" y="384153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“Any string of 0 or more a’s.”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0" y="4800600"/>
            <a:ext cx="78486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Was there an easier way of saying the same thing?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0" y="5197365"/>
            <a:ext cx="6629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lnSpc>
                <a:spcPct val="90000"/>
              </a:lnSpc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Yes: </a:t>
            </a:r>
            <a:r>
              <a:rPr lang="en-US" sz="2400" kern="0" dirty="0">
                <a:solidFill>
                  <a:srgbClr val="0C9B4D"/>
                </a:solidFill>
              </a:rPr>
              <a:t>a*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95400" y="1255582"/>
            <a:ext cx="4358640" cy="1676399"/>
            <a:chOff x="4709160" y="152400"/>
            <a:chExt cx="4358640" cy="1676399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4785360" y="228600"/>
              <a:ext cx="4282440" cy="1573923"/>
              <a:chOff x="1965960" y="4038600"/>
              <a:chExt cx="4282440" cy="1573923"/>
            </a:xfrm>
          </p:grpSpPr>
          <p:sp>
            <p:nvSpPr>
              <p:cNvPr id="7" name="Oval 3"/>
              <p:cNvSpPr>
                <a:spLocks noChangeArrowheads="1"/>
              </p:cNvSpPr>
              <p:nvPr/>
            </p:nvSpPr>
            <p:spPr bwMode="auto">
              <a:xfrm>
                <a:off x="1965960" y="4038600"/>
                <a:ext cx="1066800" cy="990600"/>
              </a:xfrm>
              <a:prstGeom prst="ellipse">
                <a:avLst/>
              </a:prstGeom>
              <a:solidFill>
                <a:srgbClr val="BBE0E3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n-US" altLang="zh-TW" b="0" dirty="0">
                    <a:latin typeface="Arial" charset="0"/>
                  </a:rPr>
                  <a:t>start</a:t>
                </a: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4419600" y="5155324"/>
                <a:ext cx="1676400" cy="457199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280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4648200" y="4038600"/>
                <a:ext cx="1066800" cy="990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US" altLang="zh-TW" b="0" dirty="0">
                  <a:latin typeface="Arial" charset="0"/>
                </a:endParaRPr>
              </a:p>
            </p:txBody>
          </p:sp>
          <p:cxnSp>
            <p:nvCxnSpPr>
              <p:cNvPr id="11" name="Straight Arrow Connector 8"/>
              <p:cNvCxnSpPr>
                <a:cxnSpLocks noChangeShapeType="1"/>
              </p:cNvCxnSpPr>
              <p:nvPr/>
            </p:nvCxnSpPr>
            <p:spPr bwMode="auto">
              <a:xfrm>
                <a:off x="3108960" y="4533900"/>
                <a:ext cx="1463040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3108960" y="4038600"/>
                <a:ext cx="1539240" cy="533400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280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3" name="Arc 12"/>
              <p:cNvSpPr/>
              <p:nvPr/>
            </p:nvSpPr>
            <p:spPr bwMode="auto">
              <a:xfrm>
                <a:off x="5334000" y="4648200"/>
                <a:ext cx="914400" cy="9144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b="0">
                  <a:latin typeface="Arial" charset="0"/>
                  <a:ea typeface="新細明體" charset="-120"/>
                </a:endParaRPr>
              </a:p>
            </p:txBody>
          </p:sp>
        </p:grpSp>
        <p:sp>
          <p:nvSpPr>
            <p:cNvPr id="17" name="Oval 16"/>
            <p:cNvSpPr/>
            <p:nvPr/>
          </p:nvSpPr>
          <p:spPr bwMode="auto">
            <a:xfrm>
              <a:off x="4709160" y="152400"/>
              <a:ext cx="1219200" cy="1143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0" name="Arc 29"/>
            <p:cNvSpPr/>
            <p:nvPr/>
          </p:nvSpPr>
          <p:spPr bwMode="auto">
            <a:xfrm>
              <a:off x="5486400" y="841248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391400" y="152400"/>
              <a:ext cx="1219200" cy="1143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5715000" y="1371600"/>
              <a:ext cx="1524000" cy="4571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800" dirty="0">
                  <a:latin typeface="Arial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06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27" grpId="1"/>
      <p:bldP spid="28" grpId="0"/>
      <p:bldP spid="28" grpId="1"/>
      <p:bldP spid="29" grpId="0"/>
      <p:bldP spid="29" grpId="1"/>
      <p:bldP spid="34" grpId="0"/>
      <p:bldP spid="3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 dirty="0">
                <a:solidFill>
                  <a:schemeClr val="accent2"/>
                </a:solidFill>
              </a:rPr>
            </a:br>
            <a:r>
              <a:rPr lang="en-US" altLang="zh-TW" dirty="0">
                <a:solidFill>
                  <a:srgbClr val="0C9B4D"/>
                </a:solidFill>
              </a:rPr>
              <a:t>grep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839200" cy="51054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Suppose you can’t remember how to spell a word. </a:t>
            </a:r>
          </a:p>
          <a:p>
            <a:pPr marL="0" indent="0" algn="just" eaLnBrk="1" hangingPunct="1">
              <a:lnSpc>
                <a:spcPct val="80000"/>
              </a:lnSpc>
              <a:spcBef>
                <a:spcPts val="1800"/>
              </a:spcBef>
              <a:buFontTx/>
              <a:buNone/>
              <a:tabLst>
                <a:tab pos="338138" algn="l"/>
              </a:tabLst>
            </a:pP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You remember it starts with a “</a:t>
            </a:r>
            <a:r>
              <a:rPr lang="en-US" altLang="zh-TW" sz="2800" b="1" dirty="0">
                <a:solidFill>
                  <a:srgbClr val="FF0000"/>
                </a:solidFill>
                <a:latin typeface="Times New Roman" pitchFamily="18" charset="0"/>
              </a:rPr>
              <a:t>z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” (but you don’t remember the second letter so you can’t just look it up in a dictionary).</a:t>
            </a:r>
          </a:p>
          <a:p>
            <a:pPr marL="0" indent="0" algn="just" eaLnBrk="1" hangingPunct="1">
              <a:lnSpc>
                <a:spcPct val="80000"/>
              </a:lnSpc>
              <a:spcBef>
                <a:spcPts val="1800"/>
              </a:spcBef>
              <a:buFontTx/>
              <a:buNone/>
              <a:tabLst>
                <a:tab pos="338138" algn="l"/>
              </a:tabLst>
            </a:pP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But you do know that it has a “</a:t>
            </a:r>
            <a:r>
              <a:rPr lang="en-US" altLang="zh-TW" sz="2800" b="1" dirty="0">
                <a:solidFill>
                  <a:srgbClr val="FF0000"/>
                </a:solidFill>
                <a:latin typeface="Times New Roman" pitchFamily="18" charset="0"/>
              </a:rPr>
              <a:t>gm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” somewhere in it and that it ends in “</a:t>
            </a:r>
            <a:r>
              <a:rPr lang="en-US" altLang="zh-TW" sz="2800" b="1" dirty="0" err="1">
                <a:solidFill>
                  <a:srgbClr val="FF0000"/>
                </a:solidFill>
                <a:latin typeface="Times New Roman" pitchFamily="18" charset="0"/>
              </a:rPr>
              <a:t>ic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” or “</a:t>
            </a:r>
            <a:r>
              <a:rPr lang="en-US" altLang="zh-TW" sz="2800" b="1" dirty="0" err="1">
                <a:solidFill>
                  <a:srgbClr val="FF0000"/>
                </a:solidFill>
                <a:latin typeface="Times New Roman" pitchFamily="18" charset="0"/>
              </a:rPr>
              <a:t>ics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”.  </a:t>
            </a:r>
          </a:p>
          <a:p>
            <a:pPr marL="0" indent="0" algn="just" eaLnBrk="1" hangingPunct="1">
              <a:lnSpc>
                <a:spcPct val="80000"/>
              </a:lnSpc>
              <a:spcBef>
                <a:spcPts val="1800"/>
              </a:spcBef>
              <a:buFontTx/>
              <a:buNone/>
              <a:tabLst>
                <a:tab pos="338138" algn="l"/>
              </a:tabLst>
            </a:pP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Then you can find it in 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itchFamily="18" charset="0"/>
              </a:rPr>
              <a:t>grep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 with: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dirty="0">
                <a:solidFill>
                  <a:srgbClr val="000000"/>
                </a:solidFill>
              </a:rPr>
              <a:t>%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  '^z.*gm.*</a:t>
            </a:r>
            <a:r>
              <a:rPr lang="en-US" altLang="zh-TW" dirty="0" err="1">
                <a:solidFill>
                  <a:srgbClr val="000000"/>
                </a:solidFill>
                <a:latin typeface="High Tower Text" pitchFamily="18" charset="0"/>
              </a:rPr>
              <a:t>ic</a:t>
            </a:r>
            <a:r>
              <a:rPr lang="en-US" altLang="zh-TW" dirty="0" err="1">
                <a:solidFill>
                  <a:srgbClr val="CF3E0E"/>
                </a:solidFill>
                <a:latin typeface="High Tower Text" pitchFamily="18" charset="0"/>
              </a:rPr>
              <a:t>s</a:t>
            </a:r>
            <a:r>
              <a:rPr lang="en-US" altLang="zh-TW" dirty="0">
                <a:solidFill>
                  <a:srgbClr val="CF3E0E"/>
                </a:solidFill>
                <a:latin typeface="High Tower Text" pitchFamily="18" charset="0"/>
              </a:rPr>
              <a:t>*</a:t>
            </a:r>
            <a:r>
              <a:rPr lang="en-US" altLang="zh-TW" sz="2800" dirty="0">
                <a:solidFill>
                  <a:srgbClr val="000000"/>
                </a:solidFill>
              </a:rPr>
              <a:t>$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'  dictionary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zeugmatic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dirty="0">
                <a:solidFill>
                  <a:srgbClr val="CC3300"/>
                </a:solidFill>
                <a:latin typeface="Times New Roman" pitchFamily="18" charset="0"/>
              </a:rPr>
              <a:t>This “</a:t>
            </a:r>
            <a:r>
              <a:rPr lang="en-US" altLang="zh-TW" sz="2800" dirty="0" err="1">
                <a:solidFill>
                  <a:srgbClr val="CC3300"/>
                </a:solidFill>
                <a:latin typeface="Times New Roman" pitchFamily="18" charset="0"/>
              </a:rPr>
              <a:t>ics</a:t>
            </a:r>
            <a:r>
              <a:rPr lang="en-US" altLang="zh-TW" sz="2800" dirty="0">
                <a:solidFill>
                  <a:srgbClr val="CC3300"/>
                </a:solidFill>
                <a:latin typeface="Times New Roman" pitchFamily="18" charset="0"/>
              </a:rPr>
              <a:t>*” is imprecise </a:t>
            </a:r>
            <a:r>
              <a:rPr lang="en-US" altLang="zh-TW" sz="2800" spc="-100" dirty="0">
                <a:solidFill>
                  <a:srgbClr val="CC3300"/>
                </a:solidFill>
                <a:latin typeface="Times New Roman" pitchFamily="18" charset="0"/>
              </a:rPr>
              <a:t>(</a:t>
            </a:r>
            <a:r>
              <a:rPr lang="zh-TW" altLang="en-US" sz="2000" dirty="0">
                <a:solidFill>
                  <a:srgbClr val="CC3300"/>
                </a:solidFill>
                <a:latin typeface="Times New Roman" pitchFamily="18" charset="0"/>
              </a:rPr>
              <a:t>不精</a:t>
            </a:r>
            <a:r>
              <a:rPr lang="zh-TW" altLang="en-US" sz="2000" spc="-100" dirty="0">
                <a:solidFill>
                  <a:srgbClr val="CC3300"/>
                </a:solidFill>
                <a:latin typeface="Times New Roman" pitchFamily="18" charset="0"/>
              </a:rPr>
              <a:t>确</a:t>
            </a:r>
            <a:r>
              <a:rPr lang="en-US" altLang="zh-TW" sz="2800" dirty="0">
                <a:solidFill>
                  <a:srgbClr val="CC3300"/>
                </a:solidFill>
                <a:latin typeface="Times New Roman" pitchFamily="18" charset="0"/>
              </a:rPr>
              <a:t>) because it can match </a:t>
            </a:r>
            <a:r>
              <a:rPr lang="en-US" altLang="zh-TW" sz="2800" dirty="0" err="1">
                <a:solidFill>
                  <a:srgbClr val="CC3300"/>
                </a:solidFill>
                <a:latin typeface="Times New Roman" pitchFamily="18" charset="0"/>
              </a:rPr>
              <a:t>ic</a:t>
            </a:r>
            <a:r>
              <a:rPr lang="en-US" altLang="zh-TW" sz="2800" dirty="0">
                <a:solidFill>
                  <a:srgbClr val="CC3300"/>
                </a:solidFill>
                <a:latin typeface="Times New Roman" pitchFamily="18" charset="0"/>
              </a:rPr>
              <a:t>, </a:t>
            </a:r>
            <a:r>
              <a:rPr lang="en-US" altLang="zh-TW" sz="2800" dirty="0" err="1">
                <a:solidFill>
                  <a:srgbClr val="CC3300"/>
                </a:solidFill>
                <a:latin typeface="Times New Roman" pitchFamily="18" charset="0"/>
              </a:rPr>
              <a:t>ics</a:t>
            </a:r>
            <a:r>
              <a:rPr lang="en-US" altLang="zh-TW" sz="2800" dirty="0">
                <a:solidFill>
                  <a:srgbClr val="CC3300"/>
                </a:solidFill>
                <a:latin typeface="Times New Roman" pitchFamily="18" charset="0"/>
              </a:rPr>
              <a:t>, </a:t>
            </a:r>
            <a:r>
              <a:rPr lang="en-US" altLang="zh-TW" sz="2800" dirty="0" err="1">
                <a:solidFill>
                  <a:srgbClr val="CC3300"/>
                </a:solidFill>
                <a:latin typeface="Times New Roman" pitchFamily="18" charset="0"/>
              </a:rPr>
              <a:t>icss</a:t>
            </a:r>
            <a:r>
              <a:rPr lang="en-US" altLang="zh-TW" sz="2800" dirty="0">
                <a:solidFill>
                  <a:srgbClr val="CC3300"/>
                </a:solidFill>
                <a:latin typeface="Times New Roman" pitchFamily="18" charset="0"/>
              </a:rPr>
              <a:t>, </a:t>
            </a:r>
            <a:r>
              <a:rPr lang="en-US" altLang="zh-TW" sz="2800" dirty="0" err="1">
                <a:solidFill>
                  <a:srgbClr val="CC3300"/>
                </a:solidFill>
                <a:latin typeface="Times New Roman" pitchFamily="18" charset="0"/>
              </a:rPr>
              <a:t>icsss</a:t>
            </a:r>
            <a:r>
              <a:rPr lang="en-US" altLang="zh-TW" sz="2800" dirty="0">
                <a:solidFill>
                  <a:srgbClr val="CC3300"/>
                </a:solidFill>
                <a:latin typeface="Times New Roman" pitchFamily="18" charset="0"/>
              </a:rPr>
              <a:t>, etc.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  But, as we see, i</a:t>
            </a:r>
            <a:r>
              <a:rPr lang="en-US" altLang="zh-TW" sz="2800" dirty="0">
                <a:latin typeface="Times New Roman" pitchFamily="18" charset="0"/>
              </a:rPr>
              <a:t>t’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s good enough in this case.</a:t>
            </a:r>
          </a:p>
          <a:p>
            <a:pPr marL="0" indent="0" eaLnBrk="1" hangingPunct="1">
              <a:lnSpc>
                <a:spcPct val="80000"/>
              </a:lnSpc>
              <a:tabLst>
                <a:tab pos="338138" algn="l"/>
              </a:tabLst>
            </a:pPr>
            <a:endParaRPr lang="zh-TW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676400" y="4648200"/>
            <a:ext cx="2438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6261" name="Line 6"/>
          <p:cNvSpPr>
            <a:spLocks noChangeShapeType="1"/>
          </p:cNvSpPr>
          <p:nvPr/>
        </p:nvSpPr>
        <p:spPr bwMode="auto">
          <a:xfrm flipV="1">
            <a:off x="1447800" y="4953000"/>
            <a:ext cx="20574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9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6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62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  <a:solidFill>
            <a:schemeClr val="tx1"/>
          </a:solidFill>
        </p:spPr>
        <p:txBody>
          <a:bodyPr bIns="0" anchor="b" anchorCtr="0"/>
          <a:lstStyle/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#!/bin/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csh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name ($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argv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if ( -f $name ) then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echo -n "delete the file $name (y/n/q)? "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else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echo -n "delete the entire directory"\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"$name (y/n/q)? "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set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switch ( $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case n: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 continue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case q: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 exit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case y: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rm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rf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$name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endsw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end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 (END)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The "echo" and "verbose" variables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28600" y="6553199"/>
            <a:ext cx="1752600" cy="36977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296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b="0" dirty="0">
                <a:latin typeface="Consolas" panose="020B0609020204030204" pitchFamily="49" charset="0"/>
                <a:ea typeface="新細明體" charset="-120"/>
              </a:rPr>
              <a:t>d</a:t>
            </a:r>
            <a:r>
              <a:rPr kumimoji="1" lang="en-US" sz="2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新細明體" charset="-120"/>
              </a:rPr>
              <a:t>el (END)</a:t>
            </a:r>
          </a:p>
        </p:txBody>
      </p:sp>
    </p:spTree>
    <p:extLst>
      <p:ext uri="{BB962C8B-B14F-4D97-AF65-F5344CB8AC3E}">
        <p14:creationId xmlns:p14="http://schemas.microsoft.com/office/powerpoint/2010/main" val="32153641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The grep command line format</a:t>
            </a:r>
            <a:endParaRPr lang="en-US" altLang="zh-TW" dirty="0"/>
          </a:p>
        </p:txBody>
      </p:sp>
      <p:sp>
        <p:nvSpPr>
          <p:cNvPr id="91140" name="Rectangle 5"/>
          <p:cNvSpPr>
            <a:spLocks noChangeArrowheads="1"/>
          </p:cNvSpPr>
          <p:nvPr/>
        </p:nvSpPr>
        <p:spPr bwMode="auto">
          <a:xfrm>
            <a:off x="152400" y="1554162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85750" indent="-285750" eaLnBrk="1" hangingPunct="1">
              <a:buFontTx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Format:</a:t>
            </a:r>
          </a:p>
          <a:p>
            <a:pPr marL="285750" indent="-285750" eaLnBrk="1" hangingPunct="1"/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	 grep [</a:t>
            </a:r>
            <a:r>
              <a:rPr lang="en-US" altLang="zh-TW" sz="2400" b="0" dirty="0">
                <a:solidFill>
                  <a:srgbClr val="000000"/>
                </a:solidFill>
                <a:cs typeface="Arial" pitchFamily="34" charset="0"/>
              </a:rPr>
              <a:t>options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]  </a:t>
            </a:r>
            <a:r>
              <a:rPr lang="en-US" altLang="zh-TW" sz="2400" b="0" dirty="0" err="1">
                <a:solidFill>
                  <a:srgbClr val="000000"/>
                </a:solidFill>
                <a:cs typeface="Arial" pitchFamily="34" charset="0"/>
              </a:rPr>
              <a:t>regular_expression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         </a:t>
            </a:r>
            <a:r>
              <a:rPr lang="en-US" altLang="zh-TW" sz="2400" b="0" dirty="0" err="1">
                <a:solidFill>
                  <a:srgbClr val="000000"/>
                </a:solidFill>
                <a:cs typeface="Arial" pitchFamily="34" charset="0"/>
              </a:rPr>
              <a:t>files_to_search_in</a:t>
            </a:r>
            <a:endParaRPr lang="en-US" altLang="zh-TW" sz="2400" b="0" dirty="0">
              <a:solidFill>
                <a:srgbClr val="000000"/>
              </a:solidFill>
              <a:cs typeface="Arial" pitchFamily="34" charset="0"/>
            </a:endParaRPr>
          </a:p>
          <a:p>
            <a:pPr marL="285750" indent="-285750" eaLnBrk="1" hangingPunct="1"/>
            <a:endParaRPr lang="en-US" altLang="zh-TW" sz="1400" b="0" dirty="0">
              <a:solidFill>
                <a:srgbClr val="000000"/>
              </a:solidFill>
              <a:latin typeface="High Tower Text" pitchFamily="18" charset="0"/>
              <a:cs typeface="Arial" pitchFamily="34" charset="0"/>
            </a:endParaRPr>
          </a:p>
          <a:p>
            <a:pPr marL="285750" indent="-285750" eaLnBrk="1" hangingPunct="1">
              <a:buFontTx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Example:</a:t>
            </a:r>
          </a:p>
          <a:p>
            <a:pPr marL="285750" indent="-285750" eaLnBrk="1" hangingPunct="1"/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	grep       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-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     '[s]t[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aeiou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][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rv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]'         file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  file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2</a:t>
            </a:r>
          </a:p>
          <a:p>
            <a:pPr marL="285750" indent="-285750" eaLnBrk="1" hangingPunct="1"/>
            <a:endParaRPr lang="en-US" altLang="zh-TW" sz="1400" b="0" dirty="0">
              <a:solidFill>
                <a:srgbClr val="000000"/>
              </a:solidFill>
              <a:latin typeface="High Tower Text" pitchFamily="18" charset="0"/>
              <a:cs typeface="Arial" pitchFamily="34" charset="0"/>
            </a:endParaRPr>
          </a:p>
          <a:p>
            <a:pPr marL="285750" indent="-285750" eaLnBrk="1" hangingPunct="1">
              <a:buFontTx/>
              <a:buChar char="•"/>
            </a:pP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This means: </a:t>
            </a:r>
          </a:p>
          <a:p>
            <a:pPr marL="285750" indent="-285750" eaLnBrk="1" hangingPunct="1"/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	without distinguishing between upper and lower case, search the files </a:t>
            </a:r>
            <a:r>
              <a:rPr lang="en-US" altLang="zh-TW" sz="24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file1</a:t>
            </a: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altLang="zh-TW" sz="24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file2</a:t>
            </a: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for lines that contain: St or </a:t>
            </a:r>
            <a:r>
              <a:rPr lang="en-US" altLang="zh-TW" sz="2400" b="0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st</a:t>
            </a: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, followed by a vowel letter, followed by an r or v. </a:t>
            </a:r>
          </a:p>
          <a:p>
            <a:pPr marL="285750" indent="-285750" eaLnBrk="1" hangingPunct="1"/>
            <a:endParaRPr lang="en-US" altLang="zh-TW" sz="2400" b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eaLnBrk="1" hangingPunct="1">
              <a:buFontTx/>
              <a:buChar char="•"/>
            </a:pP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 it looks for: </a:t>
            </a:r>
          </a:p>
          <a:p>
            <a:pPr marL="285750" indent="-285750" eaLnBrk="1" hangingPunct="1"/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  <a:cs typeface="Arial" pitchFamily="34" charset="0"/>
              </a:rPr>
              <a:t>	   Steve, mystery, stevewhaga@nsysu.edu, store,</a:t>
            </a: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etc. </a:t>
            </a:r>
            <a:endParaRPr lang="en-US" altLang="zh-TW" sz="2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141" name="Line 7"/>
          <p:cNvSpPr>
            <a:spLocks noChangeShapeType="1"/>
          </p:cNvSpPr>
          <p:nvPr/>
        </p:nvSpPr>
        <p:spPr bwMode="auto">
          <a:xfrm>
            <a:off x="1905000" y="239236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91142" name="Line 8"/>
          <p:cNvSpPr>
            <a:spLocks noChangeShapeType="1"/>
          </p:cNvSpPr>
          <p:nvPr/>
        </p:nvSpPr>
        <p:spPr bwMode="auto">
          <a:xfrm>
            <a:off x="3657600" y="239236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91143" name="Line 9"/>
          <p:cNvSpPr>
            <a:spLocks noChangeShapeType="1"/>
          </p:cNvSpPr>
          <p:nvPr/>
        </p:nvSpPr>
        <p:spPr bwMode="auto">
          <a:xfrm>
            <a:off x="6629400" y="239236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1801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The grep command line format</a:t>
            </a:r>
            <a:endParaRPr lang="en-US" altLang="zh-TW" dirty="0"/>
          </a:p>
        </p:txBody>
      </p:sp>
      <p:sp>
        <p:nvSpPr>
          <p:cNvPr id="92163" name="Rectangle 4"/>
          <p:cNvSpPr>
            <a:spLocks noChangeArrowheads="1"/>
          </p:cNvSpPr>
          <p:nvPr/>
        </p:nvSpPr>
        <p:spPr bwMode="auto">
          <a:xfrm>
            <a:off x="152400" y="1554162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85750" indent="-285750" eaLnBrk="1" hangingPunct="1">
              <a:buFontTx/>
              <a:buChar char="•"/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Format:</a:t>
            </a:r>
          </a:p>
          <a:p>
            <a:pPr marL="285750" indent="-285750" eaLnBrk="1" hangingPunct="1"/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	 grep [</a:t>
            </a:r>
            <a:r>
              <a:rPr lang="en-US" altLang="zh-TW" sz="2400" b="0" dirty="0">
                <a:solidFill>
                  <a:srgbClr val="B2B2B2"/>
                </a:solidFill>
                <a:cs typeface="Arial" pitchFamily="34" charset="0"/>
              </a:rPr>
              <a:t>options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]  </a:t>
            </a:r>
            <a:r>
              <a:rPr lang="en-US" altLang="zh-TW" sz="2400" b="0" dirty="0" err="1">
                <a:solidFill>
                  <a:srgbClr val="B2B2B2"/>
                </a:solidFill>
                <a:cs typeface="Arial" pitchFamily="34" charset="0"/>
              </a:rPr>
              <a:t>regular_expression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         </a:t>
            </a:r>
            <a:r>
              <a:rPr lang="en-US" altLang="zh-TW" sz="2400" b="0" dirty="0" err="1">
                <a:solidFill>
                  <a:srgbClr val="B2B2B2"/>
                </a:solidFill>
                <a:cs typeface="Arial" pitchFamily="34" charset="0"/>
              </a:rPr>
              <a:t>files_to_search_in</a:t>
            </a:r>
            <a:endParaRPr lang="en-US" altLang="zh-TW" sz="2400" b="0" dirty="0">
              <a:solidFill>
                <a:srgbClr val="B2B2B2"/>
              </a:solidFill>
              <a:cs typeface="Arial" pitchFamily="34" charset="0"/>
            </a:endParaRPr>
          </a:p>
          <a:p>
            <a:pPr marL="285750" indent="-285750" eaLnBrk="1" hangingPunct="1"/>
            <a:endParaRPr lang="en-US" altLang="zh-TW" sz="1400" b="0" dirty="0">
              <a:solidFill>
                <a:srgbClr val="B2B2B2"/>
              </a:solidFill>
              <a:latin typeface="High Tower Text" pitchFamily="18" charset="0"/>
              <a:cs typeface="Arial" pitchFamily="34" charset="0"/>
            </a:endParaRPr>
          </a:p>
          <a:p>
            <a:pPr marL="285750" indent="-285750" eaLnBrk="1" hangingPunct="1">
              <a:buFontTx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Example:</a:t>
            </a:r>
          </a:p>
          <a:p>
            <a:pPr marL="285750" indent="-285750" eaLnBrk="1" hangingPunct="1"/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	grep       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-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     '[s]t[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aeiou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][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rv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]'         file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  file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2</a:t>
            </a:r>
          </a:p>
          <a:p>
            <a:pPr marL="285750" indent="-285750" eaLnBrk="1" hangingPunct="1"/>
            <a:endParaRPr lang="en-US" altLang="zh-TW" sz="1400" b="0" dirty="0">
              <a:solidFill>
                <a:srgbClr val="000000"/>
              </a:solidFill>
              <a:latin typeface="High Tower Text" pitchFamily="18" charset="0"/>
              <a:cs typeface="Arial" pitchFamily="34" charset="0"/>
            </a:endParaRPr>
          </a:p>
          <a:p>
            <a:pPr marL="285750" indent="-285750" eaLnBrk="1" hangingPunct="1">
              <a:buFontTx/>
              <a:buChar char="•"/>
            </a:pP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This means: </a:t>
            </a:r>
          </a:p>
          <a:p>
            <a:pPr marL="285750" indent="-285750" eaLnBrk="1" hangingPunct="1"/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without distinguishing between upper and lower case, search the files </a:t>
            </a: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file1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file2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for lines that: contain s, followed by a t, followed by a vowel letter, followed by an r or v. </a:t>
            </a:r>
          </a:p>
          <a:p>
            <a:pPr marL="285750" indent="-285750" eaLnBrk="1" hangingPunct="1"/>
            <a:endParaRPr lang="en-US" altLang="zh-TW" sz="24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eaLnBrk="1" hangingPunct="1">
              <a:buFontTx/>
              <a:buChar char="•"/>
            </a:pP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 it looks for: </a:t>
            </a:r>
          </a:p>
          <a:p>
            <a:pPr marL="285750" indent="-285750" eaLnBrk="1" hangingPunct="1"/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  <a:cs typeface="Arial" pitchFamily="34" charset="0"/>
              </a:rPr>
              <a:t>	   Steve, mystery, stevewhaga@nsysu.edu, store,</a:t>
            </a: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etc. </a:t>
            </a:r>
          </a:p>
        </p:txBody>
      </p:sp>
    </p:spTree>
    <p:extLst>
      <p:ext uri="{BB962C8B-B14F-4D97-AF65-F5344CB8AC3E}">
        <p14:creationId xmlns:p14="http://schemas.microsoft.com/office/powerpoint/2010/main" val="32278582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The grep command line format</a:t>
            </a:r>
            <a:endParaRPr lang="en-US" altLang="zh-TW" dirty="0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152400" y="1554162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85750" indent="-285750" eaLnBrk="1" hangingPunct="1">
              <a:buFontTx/>
              <a:buChar char="•"/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Format:</a:t>
            </a:r>
          </a:p>
          <a:p>
            <a:pPr marL="285750" indent="-285750" eaLnBrk="1" hangingPunct="1"/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	 grep [</a:t>
            </a:r>
            <a:r>
              <a:rPr lang="en-US" altLang="zh-TW" sz="2400" b="0" dirty="0">
                <a:solidFill>
                  <a:srgbClr val="B2B2B2"/>
                </a:solidFill>
                <a:cs typeface="Arial" pitchFamily="34" charset="0"/>
              </a:rPr>
              <a:t>options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]  </a:t>
            </a:r>
            <a:r>
              <a:rPr lang="en-US" altLang="zh-TW" sz="2400" b="0" dirty="0" err="1">
                <a:solidFill>
                  <a:srgbClr val="B2B2B2"/>
                </a:solidFill>
                <a:cs typeface="Arial" pitchFamily="34" charset="0"/>
              </a:rPr>
              <a:t>regular_expression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         </a:t>
            </a:r>
            <a:r>
              <a:rPr lang="en-US" altLang="zh-TW" sz="2400" b="0" dirty="0" err="1">
                <a:solidFill>
                  <a:srgbClr val="B2B2B2"/>
                </a:solidFill>
                <a:cs typeface="Arial" pitchFamily="34" charset="0"/>
              </a:rPr>
              <a:t>files_to_search_in</a:t>
            </a:r>
            <a:endParaRPr lang="en-US" altLang="zh-TW" sz="2400" b="0" dirty="0">
              <a:solidFill>
                <a:srgbClr val="B2B2B2"/>
              </a:solidFill>
              <a:cs typeface="Arial" pitchFamily="34" charset="0"/>
            </a:endParaRPr>
          </a:p>
          <a:p>
            <a:pPr marL="285750" indent="-285750" eaLnBrk="1" hangingPunct="1"/>
            <a:endParaRPr lang="en-US" altLang="zh-TW" sz="1400" b="0" dirty="0">
              <a:solidFill>
                <a:srgbClr val="B2B2B2"/>
              </a:solidFill>
              <a:latin typeface="High Tower Text" pitchFamily="18" charset="0"/>
              <a:cs typeface="Arial" pitchFamily="34" charset="0"/>
            </a:endParaRPr>
          </a:p>
          <a:p>
            <a:pPr marL="285750" indent="-285750" eaLnBrk="1" hangingPunct="1">
              <a:buFontTx/>
              <a:buChar char="•"/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Example:</a:t>
            </a:r>
          </a:p>
          <a:p>
            <a:pPr marL="285750" indent="-285750" eaLnBrk="1" hangingPunct="1"/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	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grep       </a:t>
            </a: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-</a:t>
            </a:r>
            <a:r>
              <a:rPr lang="en-US" altLang="zh-TW" sz="2800" b="0" dirty="0" err="1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     '</a:t>
            </a:r>
            <a:r>
              <a:rPr lang="en-US" altLang="zh-TW" sz="2800" b="0" dirty="0">
                <a:solidFill>
                  <a:srgbClr val="996633"/>
                </a:solidFill>
                <a:latin typeface="High Tower Text" pitchFamily="18" charset="0"/>
                <a:cs typeface="Arial" pitchFamily="34" charset="0"/>
              </a:rPr>
              <a:t>[s]</a:t>
            </a:r>
            <a:r>
              <a:rPr lang="en-US" altLang="zh-TW" sz="2800" b="0" dirty="0">
                <a:solidFill>
                  <a:srgbClr val="CC3300"/>
                </a:solidFill>
                <a:latin typeface="High Tower Text" pitchFamily="18" charset="0"/>
                <a:cs typeface="Arial" pitchFamily="34" charset="0"/>
              </a:rPr>
              <a:t>t</a:t>
            </a:r>
            <a:r>
              <a:rPr lang="en-US" altLang="zh-TW" sz="2800" b="0" dirty="0">
                <a:solidFill>
                  <a:srgbClr val="00FF00"/>
                </a:solidFill>
                <a:latin typeface="High Tower Text" pitchFamily="18" charset="0"/>
                <a:cs typeface="Arial" pitchFamily="34" charset="0"/>
              </a:rPr>
              <a:t>[</a:t>
            </a:r>
            <a:r>
              <a:rPr lang="en-US" altLang="zh-TW" sz="2800" b="0" dirty="0" err="1">
                <a:solidFill>
                  <a:srgbClr val="00FF00"/>
                </a:solidFill>
                <a:latin typeface="High Tower Text" pitchFamily="18" charset="0"/>
                <a:cs typeface="Arial" pitchFamily="34" charset="0"/>
              </a:rPr>
              <a:t>aeiou</a:t>
            </a:r>
            <a:r>
              <a:rPr lang="en-US" altLang="zh-TW" sz="2800" b="0" dirty="0">
                <a:solidFill>
                  <a:srgbClr val="00FF00"/>
                </a:solidFill>
                <a:latin typeface="High Tower Text" pitchFamily="18" charset="0"/>
                <a:cs typeface="Arial" pitchFamily="34" charset="0"/>
              </a:rPr>
              <a:t>]</a:t>
            </a:r>
            <a:r>
              <a:rPr lang="en-US" altLang="zh-TW" sz="2800" b="0" dirty="0">
                <a:solidFill>
                  <a:srgbClr val="CC00FF"/>
                </a:solidFill>
                <a:latin typeface="High Tower Text" pitchFamily="18" charset="0"/>
                <a:cs typeface="Arial" pitchFamily="34" charset="0"/>
              </a:rPr>
              <a:t>[</a:t>
            </a:r>
            <a:r>
              <a:rPr lang="en-US" altLang="zh-TW" sz="2800" b="0" dirty="0" err="1">
                <a:solidFill>
                  <a:srgbClr val="CC00FF"/>
                </a:solidFill>
                <a:latin typeface="High Tower Text" pitchFamily="18" charset="0"/>
                <a:cs typeface="Arial" pitchFamily="34" charset="0"/>
              </a:rPr>
              <a:t>rv</a:t>
            </a:r>
            <a:r>
              <a:rPr lang="en-US" altLang="zh-TW" sz="2800" b="0" dirty="0">
                <a:solidFill>
                  <a:srgbClr val="CC00FF"/>
                </a:solidFill>
                <a:latin typeface="High Tower Text" pitchFamily="18" charset="0"/>
                <a:cs typeface="Arial" pitchFamily="34" charset="0"/>
              </a:rPr>
              <a:t>]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'         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file</a:t>
            </a: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  file</a:t>
            </a: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2</a:t>
            </a:r>
          </a:p>
          <a:p>
            <a:pPr marL="285750" indent="-285750" eaLnBrk="1" hangingPunct="1"/>
            <a:endParaRPr lang="en-US" altLang="zh-TW" sz="1400" b="0" dirty="0">
              <a:solidFill>
                <a:srgbClr val="B2B2B2"/>
              </a:solidFill>
              <a:latin typeface="High Tower Text" pitchFamily="18" charset="0"/>
              <a:cs typeface="Arial" pitchFamily="34" charset="0"/>
            </a:endParaRPr>
          </a:p>
          <a:p>
            <a:pPr marL="285750" indent="-285750" eaLnBrk="1" hangingPunct="1">
              <a:buFontTx/>
              <a:buChar char="•"/>
            </a:pP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This means: </a:t>
            </a:r>
          </a:p>
          <a:p>
            <a:pPr marL="285750" indent="-285750" eaLnBrk="1" hangingPunct="1"/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without distinguishing between upper and lower case, search the files </a:t>
            </a: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file1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file2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for lines that: contain</a:t>
            </a:r>
            <a:r>
              <a:rPr lang="en-US" altLang="zh-TW" sz="2400" b="0" dirty="0">
                <a:solidFill>
                  <a:srgbClr val="996633"/>
                </a:solidFill>
                <a:latin typeface="Arial" pitchFamily="34" charset="0"/>
                <a:cs typeface="Arial" pitchFamily="34" charset="0"/>
              </a:rPr>
              <a:t> s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followed by a </a:t>
            </a:r>
            <a:r>
              <a:rPr lang="en-US" altLang="zh-TW" sz="2400" b="0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followed by a</a:t>
            </a:r>
            <a:r>
              <a:rPr lang="en-US" altLang="zh-TW" sz="2400" b="0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vowel letter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followed by an </a:t>
            </a:r>
            <a:r>
              <a:rPr lang="en-US" altLang="zh-TW" sz="2400" b="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r or v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285750" indent="-285750" eaLnBrk="1" hangingPunct="1"/>
            <a:endParaRPr lang="en-US" altLang="zh-TW" sz="24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eaLnBrk="1" hangingPunct="1">
              <a:buFontTx/>
              <a:buChar char="•"/>
            </a:pP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 it looks for: </a:t>
            </a:r>
          </a:p>
          <a:p>
            <a:pPr marL="285750" indent="-285750" eaLnBrk="1" hangingPunct="1"/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  <a:cs typeface="Arial" pitchFamily="34" charset="0"/>
              </a:rPr>
              <a:t>	   Steve, mystery, stevewhaga@nsysu.edu, store,</a:t>
            </a: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etc. </a:t>
            </a:r>
          </a:p>
        </p:txBody>
      </p:sp>
    </p:spTree>
    <p:extLst>
      <p:ext uri="{BB962C8B-B14F-4D97-AF65-F5344CB8AC3E}">
        <p14:creationId xmlns:p14="http://schemas.microsoft.com/office/powerpoint/2010/main" val="35541871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The grep command line format</a:t>
            </a:r>
            <a:endParaRPr lang="en-US" altLang="zh-TW" dirty="0"/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152400" y="1554162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85750" indent="-285750" eaLnBrk="1" hangingPunct="1">
              <a:buFontTx/>
              <a:buChar char="•"/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Format:</a:t>
            </a:r>
          </a:p>
          <a:p>
            <a:pPr marL="285750" indent="-285750" eaLnBrk="1" hangingPunct="1"/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	 grep [</a:t>
            </a:r>
            <a:r>
              <a:rPr lang="en-US" altLang="zh-TW" sz="2400" b="0" dirty="0">
                <a:solidFill>
                  <a:srgbClr val="B2B2B2"/>
                </a:solidFill>
                <a:cs typeface="Arial" pitchFamily="34" charset="0"/>
              </a:rPr>
              <a:t>options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]  </a:t>
            </a:r>
            <a:r>
              <a:rPr lang="en-US" altLang="zh-TW" sz="2400" b="0" dirty="0" err="1">
                <a:solidFill>
                  <a:srgbClr val="B2B2B2"/>
                </a:solidFill>
                <a:cs typeface="Arial" pitchFamily="34" charset="0"/>
              </a:rPr>
              <a:t>regular_expression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         </a:t>
            </a:r>
            <a:r>
              <a:rPr lang="en-US" altLang="zh-TW" sz="2400" b="0" dirty="0" err="1">
                <a:solidFill>
                  <a:srgbClr val="B2B2B2"/>
                </a:solidFill>
                <a:cs typeface="Arial" pitchFamily="34" charset="0"/>
              </a:rPr>
              <a:t>files_to_search_in</a:t>
            </a:r>
            <a:endParaRPr lang="en-US" altLang="zh-TW" sz="2400" b="0" dirty="0">
              <a:solidFill>
                <a:srgbClr val="B2B2B2"/>
              </a:solidFill>
              <a:cs typeface="Arial" pitchFamily="34" charset="0"/>
            </a:endParaRPr>
          </a:p>
          <a:p>
            <a:pPr marL="285750" indent="-285750" eaLnBrk="1" hangingPunct="1"/>
            <a:endParaRPr lang="en-US" altLang="zh-TW" sz="1400" b="0" dirty="0">
              <a:solidFill>
                <a:srgbClr val="B2B2B2"/>
              </a:solidFill>
              <a:latin typeface="High Tower Text" pitchFamily="18" charset="0"/>
              <a:cs typeface="Arial" pitchFamily="34" charset="0"/>
            </a:endParaRPr>
          </a:p>
          <a:p>
            <a:pPr marL="285750" indent="-285750" eaLnBrk="1" hangingPunct="1">
              <a:buFontTx/>
              <a:buChar char="•"/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Example:</a:t>
            </a:r>
          </a:p>
          <a:p>
            <a:pPr marL="285750" indent="-285750" eaLnBrk="1" hangingPunct="1"/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	grep       </a:t>
            </a: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-</a:t>
            </a:r>
            <a:r>
              <a:rPr lang="en-US" altLang="zh-TW" sz="2800" b="0" dirty="0" err="1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     '</a:t>
            </a:r>
            <a:r>
              <a:rPr lang="en-US" altLang="zh-TW" sz="2800" b="0" dirty="0">
                <a:solidFill>
                  <a:srgbClr val="996633"/>
                </a:solidFill>
                <a:latin typeface="High Tower Text" pitchFamily="18" charset="0"/>
                <a:cs typeface="Arial" pitchFamily="34" charset="0"/>
              </a:rPr>
              <a:t>[s]</a:t>
            </a:r>
            <a:r>
              <a:rPr lang="en-US" altLang="zh-TW" sz="2800" b="0" dirty="0">
                <a:solidFill>
                  <a:srgbClr val="CC3300"/>
                </a:solidFill>
                <a:latin typeface="High Tower Text" pitchFamily="18" charset="0"/>
                <a:cs typeface="Arial" pitchFamily="34" charset="0"/>
              </a:rPr>
              <a:t>t</a:t>
            </a:r>
            <a:r>
              <a:rPr lang="en-US" altLang="zh-TW" sz="2800" b="0" dirty="0">
                <a:solidFill>
                  <a:srgbClr val="00FF00"/>
                </a:solidFill>
                <a:latin typeface="High Tower Text" pitchFamily="18" charset="0"/>
                <a:cs typeface="Arial" pitchFamily="34" charset="0"/>
              </a:rPr>
              <a:t>[</a:t>
            </a:r>
            <a:r>
              <a:rPr lang="en-US" altLang="zh-TW" sz="2800" b="0" dirty="0" err="1">
                <a:solidFill>
                  <a:srgbClr val="00FF00"/>
                </a:solidFill>
                <a:latin typeface="High Tower Text" pitchFamily="18" charset="0"/>
                <a:cs typeface="Arial" pitchFamily="34" charset="0"/>
              </a:rPr>
              <a:t>aeiou</a:t>
            </a:r>
            <a:r>
              <a:rPr lang="en-US" altLang="zh-TW" sz="2800" b="0" dirty="0">
                <a:solidFill>
                  <a:srgbClr val="00FF00"/>
                </a:solidFill>
                <a:latin typeface="High Tower Text" pitchFamily="18" charset="0"/>
                <a:cs typeface="Arial" pitchFamily="34" charset="0"/>
              </a:rPr>
              <a:t>]</a:t>
            </a:r>
            <a:r>
              <a:rPr lang="en-US" altLang="zh-TW" sz="2800" b="0" dirty="0">
                <a:solidFill>
                  <a:srgbClr val="CC00FF"/>
                </a:solidFill>
                <a:latin typeface="High Tower Text" pitchFamily="18" charset="0"/>
                <a:cs typeface="Arial" pitchFamily="34" charset="0"/>
              </a:rPr>
              <a:t>[</a:t>
            </a:r>
            <a:r>
              <a:rPr lang="en-US" altLang="zh-TW" sz="2800" b="0" dirty="0" err="1">
                <a:solidFill>
                  <a:srgbClr val="CC00FF"/>
                </a:solidFill>
                <a:latin typeface="High Tower Text" pitchFamily="18" charset="0"/>
                <a:cs typeface="Arial" pitchFamily="34" charset="0"/>
              </a:rPr>
              <a:t>rv</a:t>
            </a:r>
            <a:r>
              <a:rPr lang="en-US" altLang="zh-TW" sz="2800" b="0" dirty="0">
                <a:solidFill>
                  <a:srgbClr val="CC00FF"/>
                </a:solidFill>
                <a:latin typeface="High Tower Text" pitchFamily="18" charset="0"/>
                <a:cs typeface="Arial" pitchFamily="34" charset="0"/>
              </a:rPr>
              <a:t>]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'         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file</a:t>
            </a: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  file</a:t>
            </a: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2</a:t>
            </a:r>
          </a:p>
          <a:p>
            <a:pPr marL="285750" indent="-285750" eaLnBrk="1" hangingPunct="1"/>
            <a:endParaRPr lang="en-US" altLang="zh-TW" sz="1400" b="0" dirty="0">
              <a:solidFill>
                <a:srgbClr val="B2B2B2"/>
              </a:solidFill>
              <a:latin typeface="High Tower Text" pitchFamily="18" charset="0"/>
              <a:cs typeface="Arial" pitchFamily="34" charset="0"/>
            </a:endParaRPr>
          </a:p>
          <a:p>
            <a:pPr marL="285750" indent="-285750" eaLnBrk="1" hangingPunct="1">
              <a:buFontTx/>
              <a:buChar char="•"/>
            </a:pP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This means: </a:t>
            </a:r>
          </a:p>
          <a:p>
            <a:pPr marL="285750" indent="-285750" eaLnBrk="1" hangingPunct="1"/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without distinguishing between upper and lower case, search the files </a:t>
            </a: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file1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file2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for lines that: contain</a:t>
            </a:r>
            <a:r>
              <a:rPr lang="en-US" altLang="zh-TW" sz="2400" b="0" dirty="0">
                <a:solidFill>
                  <a:srgbClr val="996633"/>
                </a:solidFill>
                <a:latin typeface="Arial" pitchFamily="34" charset="0"/>
                <a:cs typeface="Arial" pitchFamily="34" charset="0"/>
              </a:rPr>
              <a:t> s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followed by a </a:t>
            </a:r>
            <a:r>
              <a:rPr lang="en-US" altLang="zh-TW" sz="2400" b="0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followed by a</a:t>
            </a:r>
            <a:r>
              <a:rPr lang="en-US" altLang="zh-TW" sz="2400" b="0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vowel letter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followed by an </a:t>
            </a:r>
            <a:r>
              <a:rPr lang="en-US" altLang="zh-TW" sz="2400" b="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r or v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285750" indent="-285750" eaLnBrk="1" hangingPunct="1"/>
            <a:endParaRPr lang="en-US" altLang="zh-TW" sz="24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eaLnBrk="1" hangingPunct="1">
              <a:buFontTx/>
              <a:buChar char="•"/>
            </a:pP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 it looks for: </a:t>
            </a:r>
          </a:p>
          <a:p>
            <a:pPr marL="285750" indent="-285750" eaLnBrk="1" hangingPunct="1"/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	   </a:t>
            </a:r>
            <a:r>
              <a:rPr lang="en-US" altLang="zh-TW" sz="2800" dirty="0">
                <a:solidFill>
                  <a:srgbClr val="996633"/>
                </a:solidFill>
                <a:latin typeface="High Tower Text" pitchFamily="18" charset="0"/>
                <a:cs typeface="Arial" pitchFamily="34" charset="0"/>
              </a:rPr>
              <a:t>s</a:t>
            </a:r>
            <a:r>
              <a:rPr lang="en-US" altLang="zh-TW" sz="2800" dirty="0">
                <a:solidFill>
                  <a:srgbClr val="CC3300"/>
                </a:solidFill>
                <a:latin typeface="High Tower Text" pitchFamily="18" charset="0"/>
                <a:cs typeface="Arial" pitchFamily="34" charset="0"/>
              </a:rPr>
              <a:t>t</a:t>
            </a:r>
            <a:r>
              <a:rPr lang="en-US" altLang="zh-TW" sz="2800" dirty="0">
                <a:solidFill>
                  <a:srgbClr val="00CC00"/>
                </a:solidFill>
                <a:latin typeface="High Tower Text" pitchFamily="18" charset="0"/>
                <a:cs typeface="Arial" pitchFamily="34" charset="0"/>
              </a:rPr>
              <a:t>o</a:t>
            </a:r>
            <a:r>
              <a:rPr lang="en-US" altLang="zh-TW" sz="2800" dirty="0">
                <a:solidFill>
                  <a:srgbClr val="CC00FF"/>
                </a:solidFill>
                <a:latin typeface="High Tower Text" pitchFamily="18" charset="0"/>
                <a:cs typeface="Arial" pitchFamily="34" charset="0"/>
              </a:rPr>
              <a:t>r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e,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  </a:t>
            </a:r>
            <a:r>
              <a:rPr lang="en-US" altLang="zh-TW" sz="2800" dirty="0">
                <a:solidFill>
                  <a:srgbClr val="996633"/>
                </a:solidFill>
                <a:latin typeface="High Tower Text" pitchFamily="18" charset="0"/>
                <a:cs typeface="Arial" pitchFamily="34" charset="0"/>
              </a:rPr>
              <a:t>S</a:t>
            </a:r>
            <a:r>
              <a:rPr lang="en-US" altLang="zh-TW" sz="2800" dirty="0">
                <a:solidFill>
                  <a:srgbClr val="CC3300"/>
                </a:solidFill>
                <a:latin typeface="High Tower Text" pitchFamily="18" charset="0"/>
                <a:cs typeface="Arial" pitchFamily="34" charset="0"/>
              </a:rPr>
              <a:t>t</a:t>
            </a:r>
            <a:r>
              <a:rPr lang="en-US" altLang="zh-TW" sz="2800" dirty="0">
                <a:solidFill>
                  <a:srgbClr val="00CC00"/>
                </a:solidFill>
                <a:latin typeface="High Tower Text" pitchFamily="18" charset="0"/>
                <a:cs typeface="Arial" pitchFamily="34" charset="0"/>
              </a:rPr>
              <a:t>e</a:t>
            </a:r>
            <a:r>
              <a:rPr lang="en-US" altLang="zh-TW" sz="2800" dirty="0">
                <a:solidFill>
                  <a:srgbClr val="CC00FF"/>
                </a:solidFill>
                <a:latin typeface="High Tower Text" pitchFamily="18" charset="0"/>
                <a:cs typeface="Arial" pitchFamily="34" charset="0"/>
              </a:rPr>
              <a:t>v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e,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  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my</a:t>
            </a:r>
            <a:r>
              <a:rPr lang="en-US" altLang="zh-TW" sz="2800" dirty="0">
                <a:solidFill>
                  <a:srgbClr val="996633"/>
                </a:solidFill>
                <a:latin typeface="High Tower Text" pitchFamily="18" charset="0"/>
                <a:cs typeface="Arial" pitchFamily="34" charset="0"/>
              </a:rPr>
              <a:t>s</a:t>
            </a:r>
            <a:r>
              <a:rPr lang="en-US" altLang="zh-TW" sz="2800" dirty="0">
                <a:solidFill>
                  <a:srgbClr val="CC3300"/>
                </a:solidFill>
                <a:latin typeface="High Tower Text" pitchFamily="18" charset="0"/>
                <a:cs typeface="Arial" pitchFamily="34" charset="0"/>
              </a:rPr>
              <a:t>t</a:t>
            </a:r>
            <a:r>
              <a:rPr lang="en-US" altLang="zh-TW" sz="2800" dirty="0">
                <a:solidFill>
                  <a:srgbClr val="00CC00"/>
                </a:solidFill>
                <a:latin typeface="High Tower Text" pitchFamily="18" charset="0"/>
                <a:cs typeface="Arial" pitchFamily="34" charset="0"/>
              </a:rPr>
              <a:t>e</a:t>
            </a:r>
            <a:r>
              <a:rPr lang="en-US" altLang="zh-TW" sz="2800" dirty="0">
                <a:solidFill>
                  <a:srgbClr val="CC00FF"/>
                </a:solidFill>
                <a:latin typeface="High Tower Text" pitchFamily="18" charset="0"/>
                <a:cs typeface="Arial" pitchFamily="34" charset="0"/>
              </a:rPr>
              <a:t>r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y,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 </a:t>
            </a:r>
            <a:r>
              <a:rPr lang="en-US" altLang="zh-TW" sz="2800" dirty="0">
                <a:solidFill>
                  <a:srgbClr val="996633"/>
                </a:solidFill>
                <a:latin typeface="High Tower Text" pitchFamily="18" charset="0"/>
                <a:cs typeface="Arial" pitchFamily="34" charset="0"/>
              </a:rPr>
              <a:t>s</a:t>
            </a:r>
            <a:r>
              <a:rPr lang="en-US" altLang="zh-TW" sz="2800" dirty="0">
                <a:solidFill>
                  <a:srgbClr val="CC3300"/>
                </a:solidFill>
                <a:latin typeface="High Tower Text" pitchFamily="18" charset="0"/>
                <a:cs typeface="Arial" pitchFamily="34" charset="0"/>
              </a:rPr>
              <a:t>t</a:t>
            </a:r>
            <a:r>
              <a:rPr lang="en-US" altLang="zh-TW" sz="2800" dirty="0">
                <a:solidFill>
                  <a:srgbClr val="00CC00"/>
                </a:solidFill>
                <a:latin typeface="High Tower Text" pitchFamily="18" charset="0"/>
                <a:cs typeface="Arial" pitchFamily="34" charset="0"/>
              </a:rPr>
              <a:t>e</a:t>
            </a:r>
            <a:r>
              <a:rPr lang="en-US" altLang="zh-TW" sz="2800" dirty="0">
                <a:solidFill>
                  <a:srgbClr val="CC00FF"/>
                </a:solidFill>
                <a:latin typeface="High Tower Text" pitchFamily="18" charset="0"/>
                <a:cs typeface="Arial" pitchFamily="34" charset="0"/>
              </a:rPr>
              <a:t>v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ewhaga@nsysu.edu,</a:t>
            </a:r>
            <a:r>
              <a:rPr lang="en-US" altLang="zh-TW" sz="2400" b="0" dirty="0">
                <a:solidFill>
                  <a:srgbClr val="B2B2B2"/>
                </a:solidFill>
                <a:latin typeface="Arial" pitchFamily="34" charset="0"/>
                <a:cs typeface="Arial" pitchFamily="34" charset="0"/>
              </a:rPr>
              <a:t>  etc.</a:t>
            </a: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90241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grep</a:t>
            </a:r>
            <a:endParaRPr lang="en-US" altLang="zh-TW"/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686800" cy="49530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You have a file of names and addresses. For example: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High Tower Text" pitchFamily="18" charset="0"/>
              </a:rPr>
              <a:t>	John Doe: </a:t>
            </a:r>
            <a:r>
              <a:rPr lang="en-US" altLang="zh-TW" sz="2400" dirty="0">
                <a:latin typeface="Times New Roman" pitchFamily="18" charset="0"/>
              </a:rPr>
              <a:t>213</a:t>
            </a:r>
            <a:r>
              <a:rPr lang="en-US" altLang="zh-TW" sz="2400" dirty="0">
                <a:latin typeface="High Tower Text" pitchFamily="18" charset="0"/>
              </a:rPr>
              <a:t> Elm  Street, Palm City, CA </a:t>
            </a:r>
            <a:r>
              <a:rPr lang="en-US" altLang="zh-TW" sz="2400" dirty="0">
                <a:latin typeface="Times New Roman" pitchFamily="18" charset="0"/>
              </a:rPr>
              <a:t>95000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High Tower Text" pitchFamily="18" charset="0"/>
              </a:rPr>
              <a:t>	Jane Smith: </a:t>
            </a:r>
            <a:r>
              <a:rPr lang="en-US" altLang="zh-TW" sz="2400" dirty="0">
                <a:latin typeface="Times New Roman" pitchFamily="18" charset="0"/>
              </a:rPr>
              <a:t>1234</a:t>
            </a:r>
            <a:r>
              <a:rPr lang="en-US" altLang="zh-TW" sz="2400" dirty="0">
                <a:latin typeface="High Tower Text" pitchFamily="18" charset="0"/>
              </a:rPr>
              <a:t> Pine Lane, Springfield, NV </a:t>
            </a:r>
            <a:r>
              <a:rPr lang="en-US" altLang="zh-TW" sz="2400" dirty="0">
                <a:latin typeface="Times New Roman" pitchFamily="18" charset="0"/>
              </a:rPr>
              <a:t>85102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High Tower Text" pitchFamily="18" charset="0"/>
              </a:rPr>
              <a:t>	…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Suppose that you want to find people who live near you – and, because of where you live, that would mean people with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zipcodes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: 95060, 95062, 95064, 95065, 95066. 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These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zipcodes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 are all for California. But Some people have types CA, other Ca, and still others California. Moreover, they may (or may not) have placed a space (or more than one space) after the state and before the address.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% grep 'C[Aa][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liforna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]* *9506[024-6]' addresses</a:t>
            </a:r>
          </a:p>
        </p:txBody>
      </p:sp>
    </p:spTree>
    <p:extLst>
      <p:ext uri="{BB962C8B-B14F-4D97-AF65-F5344CB8AC3E}">
        <p14:creationId xmlns:p14="http://schemas.microsoft.com/office/powerpoint/2010/main" val="12022874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grep</a:t>
            </a:r>
            <a:endParaRPr lang="en-US" altLang="zh-TW"/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905000"/>
            <a:ext cx="8686800" cy="49530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have a file of names and addresses. For example: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John Doe: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213</a:t>
            </a: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 Elm  Street, Palm City, CA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95000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Jane Smith: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1234</a:t>
            </a: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 Pine Lane, Springfield, NV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85102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…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solidFill>
                <a:srgbClr val="B2B2B2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Suppose that you want to find people who live near you – and, because of where you live, that would mean people with </a:t>
            </a:r>
            <a:r>
              <a:rPr lang="en-US" altLang="zh-TW" sz="2400" dirty="0" err="1">
                <a:latin typeface="Times New Roman" pitchFamily="18" charset="0"/>
              </a:rPr>
              <a:t>zipcodes</a:t>
            </a:r>
            <a:r>
              <a:rPr lang="en-US" altLang="zh-TW" sz="2400" dirty="0">
                <a:latin typeface="Times New Roman" pitchFamily="18" charset="0"/>
              </a:rPr>
              <a:t>: 95060, 95062, 95064, 95065, 95066. 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These </a:t>
            </a:r>
            <a:r>
              <a:rPr lang="en-US" altLang="zh-TW" sz="2400" dirty="0" err="1">
                <a:latin typeface="Times New Roman" pitchFamily="18" charset="0"/>
              </a:rPr>
              <a:t>zipcodes</a:t>
            </a:r>
            <a:r>
              <a:rPr lang="en-US" altLang="zh-TW" sz="2400" dirty="0">
                <a:latin typeface="Times New Roman" pitchFamily="18" charset="0"/>
              </a:rPr>
              <a:t> are all for California. But some people have typed CA, others Ca, and still others California. Moreover, they may (or may not) have placed a space (or more than one space) after the state and before the </a:t>
            </a:r>
            <a:r>
              <a:rPr lang="en-US" altLang="zh-TW" sz="2400" dirty="0" err="1">
                <a:latin typeface="Times New Roman" pitchFamily="18" charset="0"/>
              </a:rPr>
              <a:t>zipcode</a:t>
            </a:r>
            <a:r>
              <a:rPr lang="en-US" altLang="zh-TW" sz="2400" dirty="0">
                <a:latin typeface="Times New Roman" pitchFamily="18" charset="0"/>
              </a:rPr>
              <a:t>.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% 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grep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 'C[Aa][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liforna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]* *9506[024-6]' addresses</a:t>
            </a:r>
          </a:p>
        </p:txBody>
      </p:sp>
    </p:spTree>
    <p:extLst>
      <p:ext uri="{BB962C8B-B14F-4D97-AF65-F5344CB8AC3E}">
        <p14:creationId xmlns:p14="http://schemas.microsoft.com/office/powerpoint/2010/main" val="11407218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grep</a:t>
            </a:r>
            <a:endParaRPr lang="en-US" altLang="zh-TW"/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905000"/>
            <a:ext cx="8686800" cy="49530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have a file of names and addresses. For example: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John Doe: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213</a:t>
            </a: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 Elm  Street, Palm City, CA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95000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Jane Smith: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1234</a:t>
            </a: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 Pine Lane, Springfield, NV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85102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…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solidFill>
                <a:srgbClr val="B2B2B2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Suppose that you want to find people who live near you – and, because of where you live, that would mean people with </a:t>
            </a:r>
            <a:r>
              <a:rPr lang="en-US" altLang="zh-TW" sz="2400" dirty="0" err="1">
                <a:latin typeface="Times New Roman" pitchFamily="18" charset="0"/>
              </a:rPr>
              <a:t>zipcodes</a:t>
            </a:r>
            <a:r>
              <a:rPr lang="en-US" altLang="zh-TW" sz="2400" dirty="0">
                <a:latin typeface="Times New Roman" pitchFamily="18" charset="0"/>
              </a:rPr>
              <a:t>: 95060, 95062, 95064, 95065, 95066. 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These </a:t>
            </a:r>
            <a:r>
              <a:rPr lang="en-US" altLang="zh-TW" sz="2400" dirty="0" err="1">
                <a:latin typeface="Times New Roman" pitchFamily="18" charset="0"/>
              </a:rPr>
              <a:t>zipcodes</a:t>
            </a:r>
            <a:r>
              <a:rPr lang="en-US" altLang="zh-TW" sz="2400" dirty="0">
                <a:latin typeface="Times New Roman" pitchFamily="18" charset="0"/>
              </a:rPr>
              <a:t> are all for California. But some people have typed CA, others Ca, and still others California. Moreover, they may (or may not) have placed a space (or more than one space) after the state and before the </a:t>
            </a:r>
            <a:r>
              <a:rPr lang="en-US" altLang="zh-TW" sz="2400" dirty="0" err="1">
                <a:latin typeface="Times New Roman" pitchFamily="18" charset="0"/>
              </a:rPr>
              <a:t>zipcode</a:t>
            </a:r>
            <a:r>
              <a:rPr lang="en-US" altLang="zh-TW" sz="2400" dirty="0">
                <a:latin typeface="Times New Roman" pitchFamily="18" charset="0"/>
              </a:rPr>
              <a:t>.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 err="1">
                <a:latin typeface="High Tower Text" pitchFamily="18" charset="0"/>
              </a:rPr>
              <a:t>grep</a:t>
            </a:r>
            <a:r>
              <a:rPr lang="en-US" altLang="zh-TW" dirty="0">
                <a:latin typeface="High Tower Text" pitchFamily="18" charset="0"/>
              </a:rPr>
              <a:t> 'C[Aa][</a:t>
            </a:r>
            <a:r>
              <a:rPr lang="en-US" altLang="zh-TW" dirty="0" err="1">
                <a:latin typeface="High Tower Text" pitchFamily="18" charset="0"/>
              </a:rPr>
              <a:t>liforna</a:t>
            </a:r>
            <a:r>
              <a:rPr lang="en-US" altLang="zh-TW" dirty="0">
                <a:latin typeface="High Tower Text" pitchFamily="18" charset="0"/>
              </a:rPr>
              <a:t>]* *</a:t>
            </a:r>
            <a:r>
              <a:rPr lang="en-US" altLang="zh-TW" dirty="0">
                <a:latin typeface="Times New Roman" pitchFamily="18" charset="0"/>
              </a:rPr>
              <a:t>9506</a:t>
            </a:r>
            <a:r>
              <a:rPr lang="en-US" altLang="zh-TW" dirty="0">
                <a:latin typeface="High Tower Text" pitchFamily="18" charset="0"/>
              </a:rPr>
              <a:t>[</a:t>
            </a:r>
            <a:r>
              <a:rPr lang="en-US" altLang="zh-TW" dirty="0">
                <a:latin typeface="Times New Roman" pitchFamily="18" charset="0"/>
              </a:rPr>
              <a:t>024-6</a:t>
            </a:r>
            <a:r>
              <a:rPr lang="en-US" altLang="zh-TW" dirty="0">
                <a:latin typeface="High Tower Text" pitchFamily="18" charset="0"/>
              </a:rPr>
              <a:t>]' addresses</a:t>
            </a:r>
          </a:p>
        </p:txBody>
      </p:sp>
    </p:spTree>
    <p:extLst>
      <p:ext uri="{BB962C8B-B14F-4D97-AF65-F5344CB8AC3E}">
        <p14:creationId xmlns:p14="http://schemas.microsoft.com/office/powerpoint/2010/main" val="79579948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grep</a:t>
            </a:r>
            <a:endParaRPr lang="en-US" altLang="zh-TW"/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905000"/>
            <a:ext cx="8686800" cy="49530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have a file of names and addresses. For example: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John Doe: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213</a:t>
            </a: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 Elm  Street, Palm City, CA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95000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Jane Smith: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1234</a:t>
            </a: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 Pine Lane, Springfield, NV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85102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…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solidFill>
                <a:srgbClr val="B2B2B2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</a:rPr>
              <a:t>Suppose that you want to find people who live near you – and, because of where you live, that would mean people with </a:t>
            </a:r>
            <a:r>
              <a:rPr lang="en-US" altLang="zh-TW" sz="2400" dirty="0" err="1">
                <a:solidFill>
                  <a:schemeClr val="bg2"/>
                </a:solidFill>
                <a:latin typeface="Times New Roman" pitchFamily="18" charset="0"/>
              </a:rPr>
              <a:t>zipcodes</a:t>
            </a:r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</a:rPr>
              <a:t>:</a:t>
            </a:r>
            <a:r>
              <a:rPr lang="en-US" altLang="zh-TW" sz="2400" dirty="0">
                <a:latin typeface="Times New Roman" pitchFamily="18" charset="0"/>
              </a:rPr>
              <a:t> 9506</a:t>
            </a:r>
            <a:r>
              <a:rPr lang="en-US" altLang="zh-TW" sz="2400" dirty="0">
                <a:solidFill>
                  <a:srgbClr val="0099FF"/>
                </a:solidFill>
                <a:latin typeface="Times New Roman" pitchFamily="18" charset="0"/>
              </a:rPr>
              <a:t>0</a:t>
            </a:r>
            <a:r>
              <a:rPr lang="en-US" altLang="zh-TW" sz="2400" dirty="0">
                <a:latin typeface="Times New Roman" pitchFamily="18" charset="0"/>
              </a:rPr>
              <a:t>, 9506</a:t>
            </a:r>
            <a:r>
              <a:rPr lang="en-US" altLang="zh-TW" sz="2400" dirty="0">
                <a:solidFill>
                  <a:srgbClr val="0099FF"/>
                </a:solidFill>
                <a:latin typeface="Times New Roman" pitchFamily="18" charset="0"/>
              </a:rPr>
              <a:t>2</a:t>
            </a:r>
            <a:r>
              <a:rPr lang="en-US" altLang="zh-TW" sz="2400" dirty="0">
                <a:latin typeface="Times New Roman" pitchFamily="18" charset="0"/>
              </a:rPr>
              <a:t>, 9506</a:t>
            </a:r>
            <a:r>
              <a:rPr lang="en-US" altLang="zh-TW" sz="2400" dirty="0">
                <a:solidFill>
                  <a:srgbClr val="0099FF"/>
                </a:solidFill>
                <a:latin typeface="Times New Roman" pitchFamily="18" charset="0"/>
              </a:rPr>
              <a:t>4</a:t>
            </a:r>
            <a:r>
              <a:rPr lang="en-US" altLang="zh-TW" sz="2400" dirty="0">
                <a:latin typeface="Times New Roman" pitchFamily="18" charset="0"/>
              </a:rPr>
              <a:t>, 9506</a:t>
            </a:r>
            <a:r>
              <a:rPr lang="en-US" altLang="zh-TW" sz="2400" dirty="0">
                <a:solidFill>
                  <a:srgbClr val="0099FF"/>
                </a:solidFill>
                <a:latin typeface="Times New Roman" pitchFamily="18" charset="0"/>
              </a:rPr>
              <a:t>5</a:t>
            </a:r>
            <a:r>
              <a:rPr lang="en-US" altLang="zh-TW" sz="2400" dirty="0">
                <a:latin typeface="Times New Roman" pitchFamily="18" charset="0"/>
              </a:rPr>
              <a:t>, 9506</a:t>
            </a:r>
            <a:r>
              <a:rPr lang="en-US" altLang="zh-TW" sz="2400" dirty="0">
                <a:solidFill>
                  <a:srgbClr val="0099FF"/>
                </a:solidFill>
                <a:latin typeface="Times New Roman" pitchFamily="18" charset="0"/>
              </a:rPr>
              <a:t>6</a:t>
            </a:r>
            <a:r>
              <a:rPr lang="en-US" altLang="zh-TW" sz="2400" dirty="0">
                <a:latin typeface="Times New Roman" pitchFamily="18" charset="0"/>
              </a:rPr>
              <a:t>. 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</a:rPr>
              <a:t>These </a:t>
            </a:r>
            <a:r>
              <a:rPr lang="en-US" altLang="zh-TW" sz="2400" dirty="0" err="1">
                <a:solidFill>
                  <a:schemeClr val="bg2"/>
                </a:solidFill>
                <a:latin typeface="Times New Roman" pitchFamily="18" charset="0"/>
              </a:rPr>
              <a:t>zipcodes</a:t>
            </a:r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</a:rPr>
              <a:t> are all for California. But some people have typed</a:t>
            </a:r>
            <a:r>
              <a:rPr lang="en-US" altLang="zh-TW" sz="2400" dirty="0">
                <a:latin typeface="Times New Roman" pitchFamily="18" charset="0"/>
              </a:rPr>
              <a:t> </a:t>
            </a:r>
            <a:r>
              <a:rPr lang="en-US" altLang="zh-TW" sz="2400" dirty="0">
                <a:solidFill>
                  <a:srgbClr val="CC3300"/>
                </a:solidFill>
                <a:latin typeface="Times New Roman" pitchFamily="18" charset="0"/>
              </a:rPr>
              <a:t>CA</a:t>
            </a:r>
            <a:r>
              <a:rPr lang="en-US" altLang="zh-TW" sz="2400" dirty="0">
                <a:latin typeface="Times New Roman" pitchFamily="18" charset="0"/>
              </a:rPr>
              <a:t>, others </a:t>
            </a:r>
            <a:r>
              <a:rPr lang="en-US" altLang="zh-TW" sz="2400" dirty="0">
                <a:solidFill>
                  <a:srgbClr val="CC3300"/>
                </a:solidFill>
                <a:latin typeface="Times New Roman" pitchFamily="18" charset="0"/>
              </a:rPr>
              <a:t>Ca</a:t>
            </a:r>
            <a:r>
              <a:rPr lang="en-US" altLang="zh-TW" sz="2400" dirty="0">
                <a:latin typeface="Times New Roman" pitchFamily="18" charset="0"/>
              </a:rPr>
              <a:t>, and still others </a:t>
            </a:r>
            <a:r>
              <a:rPr lang="en-US" altLang="zh-TW" sz="2400" dirty="0">
                <a:solidFill>
                  <a:srgbClr val="CC3300"/>
                </a:solidFill>
                <a:latin typeface="Times New Roman" pitchFamily="18" charset="0"/>
              </a:rPr>
              <a:t>California</a:t>
            </a:r>
            <a:r>
              <a:rPr lang="en-US" altLang="zh-TW" sz="2400" dirty="0">
                <a:latin typeface="Times New Roman" pitchFamily="18" charset="0"/>
              </a:rPr>
              <a:t>. Moreover, they may (or may not) have placed a </a:t>
            </a:r>
            <a:r>
              <a:rPr lang="en-US" altLang="zh-TW" sz="2400" dirty="0">
                <a:solidFill>
                  <a:srgbClr val="00CC00"/>
                </a:solidFill>
                <a:latin typeface="Times New Roman" pitchFamily="18" charset="0"/>
              </a:rPr>
              <a:t>space</a:t>
            </a:r>
            <a:r>
              <a:rPr lang="en-US" altLang="zh-TW" sz="2400" dirty="0">
                <a:latin typeface="Times New Roman" pitchFamily="18" charset="0"/>
              </a:rPr>
              <a:t> (or more than one space) after the state and before the </a:t>
            </a:r>
            <a:r>
              <a:rPr lang="en-US" altLang="zh-TW" sz="2400" dirty="0" err="1">
                <a:latin typeface="Times New Roman" pitchFamily="18" charset="0"/>
              </a:rPr>
              <a:t>zipcode</a:t>
            </a:r>
            <a:r>
              <a:rPr lang="en-US" altLang="zh-TW" sz="2400" dirty="0">
                <a:latin typeface="Times New Roman" pitchFamily="18" charset="0"/>
              </a:rPr>
              <a:t>.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 err="1">
                <a:latin typeface="High Tower Text" pitchFamily="18" charset="0"/>
              </a:rPr>
              <a:t>grep</a:t>
            </a:r>
            <a:r>
              <a:rPr lang="en-US" altLang="zh-TW" dirty="0">
                <a:latin typeface="High Tower Text" pitchFamily="18" charset="0"/>
              </a:rPr>
              <a:t> '</a:t>
            </a:r>
            <a:r>
              <a:rPr lang="en-US" altLang="zh-TW" dirty="0">
                <a:solidFill>
                  <a:srgbClr val="CC3300"/>
                </a:solidFill>
                <a:latin typeface="High Tower Text" pitchFamily="18" charset="0"/>
              </a:rPr>
              <a:t>C[Aa][</a:t>
            </a:r>
            <a:r>
              <a:rPr lang="en-US" altLang="zh-TW" dirty="0" err="1">
                <a:solidFill>
                  <a:srgbClr val="CC3300"/>
                </a:solidFill>
                <a:latin typeface="High Tower Text" pitchFamily="18" charset="0"/>
              </a:rPr>
              <a:t>liforna</a:t>
            </a:r>
            <a:r>
              <a:rPr lang="en-US" altLang="zh-TW" dirty="0">
                <a:solidFill>
                  <a:srgbClr val="CC3300"/>
                </a:solidFill>
                <a:latin typeface="High Tower Text" pitchFamily="18" charset="0"/>
              </a:rPr>
              <a:t>]*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00CC00"/>
                </a:solidFill>
                <a:latin typeface="High Tower Text" pitchFamily="18" charset="0"/>
              </a:rPr>
              <a:t>*</a:t>
            </a:r>
            <a:r>
              <a:rPr lang="en-US" altLang="zh-TW" dirty="0">
                <a:latin typeface="Times New Roman" pitchFamily="18" charset="0"/>
              </a:rPr>
              <a:t>9506</a:t>
            </a:r>
            <a:r>
              <a:rPr lang="en-US" altLang="zh-TW" dirty="0">
                <a:solidFill>
                  <a:srgbClr val="0099FF"/>
                </a:solidFill>
                <a:latin typeface="High Tower Text" pitchFamily="18" charset="0"/>
              </a:rPr>
              <a:t>[</a:t>
            </a:r>
            <a:r>
              <a:rPr lang="en-US" altLang="zh-TW" dirty="0">
                <a:solidFill>
                  <a:srgbClr val="0099FF"/>
                </a:solidFill>
                <a:latin typeface="Times New Roman" pitchFamily="18" charset="0"/>
              </a:rPr>
              <a:t>024-6</a:t>
            </a:r>
            <a:r>
              <a:rPr lang="en-US" altLang="zh-TW" dirty="0">
                <a:solidFill>
                  <a:srgbClr val="0099FF"/>
                </a:solidFill>
                <a:latin typeface="High Tower Text" pitchFamily="18" charset="0"/>
              </a:rPr>
              <a:t>]</a:t>
            </a:r>
            <a:r>
              <a:rPr lang="en-US" altLang="zh-TW" dirty="0">
                <a:latin typeface="High Tower Text" pitchFamily="18" charset="0"/>
              </a:rPr>
              <a:t>' addresses</a:t>
            </a:r>
          </a:p>
        </p:txBody>
      </p:sp>
    </p:spTree>
    <p:extLst>
      <p:ext uri="{BB962C8B-B14F-4D97-AF65-F5344CB8AC3E}">
        <p14:creationId xmlns:p14="http://schemas.microsoft.com/office/powerpoint/2010/main" val="2026516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 dirty="0">
                <a:solidFill>
                  <a:schemeClr val="accent2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another sample regular expression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zh-TW" altLang="en-US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latin typeface="High Tower Text" pitchFamily="18" charset="0"/>
              </a:rPr>
              <a:t> grep </a:t>
            </a:r>
            <a:r>
              <a:rPr lang="en-US" altLang="zh-TW" sz="2800" dirty="0">
                <a:latin typeface="Times New Roman" pitchFamily="18" charset="0"/>
              </a:rPr>
              <a:t>-</a:t>
            </a:r>
            <a:r>
              <a:rPr lang="en-US" altLang="zh-TW" dirty="0">
                <a:latin typeface="High Tower Text" pitchFamily="18" charset="0"/>
              </a:rPr>
              <a:t>o "</a:t>
            </a:r>
            <a:r>
              <a:rPr lang="en-US" altLang="zh-TW" dirty="0">
                <a:solidFill>
                  <a:schemeClr val="accent2"/>
                </a:solidFill>
                <a:latin typeface="High Tower Text" pitchFamily="18" charset="0"/>
              </a:rPr>
              <a:t>[a</a:t>
            </a:r>
            <a:r>
              <a:rPr lang="en-US" altLang="zh-TW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chemeClr val="accent2"/>
                </a:solidFill>
                <a:latin typeface="High Tower Text" pitchFamily="18" charset="0"/>
              </a:rPr>
              <a:t>z]*</a:t>
            </a:r>
            <a:r>
              <a:rPr lang="en-US" altLang="zh-TW" dirty="0">
                <a:solidFill>
                  <a:srgbClr val="C00000"/>
                </a:solidFill>
                <a:latin typeface="High Tower Text" pitchFamily="18" charset="0"/>
              </a:rPr>
              <a:t>in</a:t>
            </a:r>
            <a:r>
              <a:rPr lang="en-US" altLang="zh-TW" dirty="0">
                <a:solidFill>
                  <a:schemeClr val="accent2"/>
                </a:solidFill>
                <a:latin typeface="High Tower Text" pitchFamily="18" charset="0"/>
              </a:rPr>
              <a:t>[a</a:t>
            </a:r>
            <a:r>
              <a:rPr lang="en-US" altLang="zh-TW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chemeClr val="accent2"/>
                </a:solidFill>
                <a:latin typeface="High Tower Text" pitchFamily="18" charset="0"/>
              </a:rPr>
              <a:t>z]</a:t>
            </a:r>
            <a:r>
              <a:rPr lang="en-US" altLang="zh-TW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..</a:t>
            </a:r>
            <a:r>
              <a:rPr lang="en-US" altLang="zh-TW" dirty="0">
                <a:latin typeface="High Tower Text" pitchFamily="18" charset="0"/>
              </a:rPr>
              <a:t>" </a:t>
            </a:r>
            <a:r>
              <a:rPr lang="en-US" altLang="zh-TW" dirty="0" err="1">
                <a:latin typeface="High Tower Text" pitchFamily="18" charset="0"/>
              </a:rPr>
              <a:t>helloworld.c</a:t>
            </a:r>
            <a:endParaRPr lang="en-US" altLang="zh-TW" dirty="0">
              <a:latin typeface="High Tower Text" pitchFamily="18" charset="0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include &lt;</a:t>
            </a:r>
          </a:p>
          <a:p>
            <a:pPr marL="0" indent="0" algn="just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main()</a:t>
            </a:r>
          </a:p>
          <a:p>
            <a:pPr marL="0" indent="0" algn="just" eaLnBrk="1" hangingPunct="1">
              <a:buFontTx/>
              <a:buNone/>
            </a:pPr>
            <a:r>
              <a:rPr lang="en-US" altLang="zh-TW" dirty="0" err="1">
                <a:latin typeface="Times New Roman" pitchFamily="18" charset="0"/>
              </a:rPr>
              <a:t>printf</a:t>
            </a:r>
            <a:r>
              <a:rPr lang="en-US" altLang="zh-TW" dirty="0">
                <a:latin typeface="Times New Roman" pitchFamily="18" charset="0"/>
              </a:rPr>
              <a:t>(</a:t>
            </a:r>
            <a:r>
              <a:rPr lang="en-US" altLang="zh-TW" dirty="0">
                <a:latin typeface="High Tower Text" pitchFamily="18" charset="0"/>
              </a:rPr>
              <a:t>"</a:t>
            </a:r>
            <a:endParaRPr lang="en-US" altLang="zh-TW" dirty="0">
              <a:latin typeface="Times New Roman" pitchFamily="18" charset="0"/>
            </a:endParaRPr>
          </a:p>
          <a:p>
            <a:pPr marL="0" indent="0" algn="just" eaLnBrk="1" hangingPunct="1">
              <a:buFontTx/>
              <a:buNone/>
            </a:pPr>
            <a:endParaRPr lang="en-US" altLang="zh-TW" sz="1600" dirty="0">
              <a:latin typeface="Times New Roman" pitchFamily="18" charset="0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Only print the words which contain the substring “</a:t>
            </a:r>
            <a:r>
              <a:rPr lang="en-US" altLang="zh-TW" dirty="0">
                <a:solidFill>
                  <a:srgbClr val="C00000"/>
                </a:solidFill>
                <a:latin typeface="Times New Roman" pitchFamily="18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” (and print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</a:rPr>
              <a:t>two extra characters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after each such </a:t>
            </a:r>
            <a:r>
              <a:rPr lang="en-US" altLang="zh-TW" dirty="0">
                <a:solidFill>
                  <a:schemeClr val="accent2"/>
                </a:solidFill>
                <a:latin typeface="Times New Roman" pitchFamily="18" charset="0"/>
              </a:rPr>
              <a:t>word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).</a:t>
            </a:r>
            <a:endParaRPr lang="en-US" altLang="zh-TW" dirty="0">
              <a:solidFill>
                <a:srgbClr val="CC00FF"/>
              </a:solidFill>
              <a:latin typeface="Courier" pitchFamily="49" charset="0"/>
            </a:endParaRPr>
          </a:p>
          <a:p>
            <a:pPr marL="0" indent="0" eaLnBrk="1" hangingPunct="1"/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/>
            <a:endParaRPr lang="zh-TW" altLang="en-US" sz="1800" dirty="0">
              <a:solidFill>
                <a:srgbClr val="000000"/>
              </a:solidFill>
              <a:latin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22444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 dirty="0">
                <a:solidFill>
                  <a:schemeClr val="accent2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another sample regular expression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8800"/>
            <a:ext cx="9144000" cy="3962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zh-TW" altLang="en-US" sz="6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None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 err="1">
                <a:latin typeface="High Tower Text" pitchFamily="18" charset="0"/>
              </a:rPr>
              <a:t>grep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</a:rPr>
              <a:t>w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400" dirty="0">
                <a:latin typeface="High Tower Text" pitchFamily="18" charset="0"/>
              </a:rPr>
              <a:t>color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</a:rPr>
              <a:t>e 'three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400" dirty="0">
                <a:latin typeface="High Tower Text" pitchFamily="18" charset="0"/>
              </a:rPr>
              <a:t>'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</a:rPr>
              <a:t>e 'four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400" dirty="0">
                <a:latin typeface="High Tower Text" pitchFamily="18" charset="0"/>
              </a:rPr>
              <a:t>' lewis.txt 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very large house with a housekeeper called Mrs. Macready and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three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shall be only a statue of a Faun in her horrible house until the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four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time of those four thrones at </a:t>
            </a:r>
            <a:r>
              <a:rPr lang="en-US" altLang="zh-TW" sz="2400" dirty="0" err="1">
                <a:latin typeface="High Tower Text" pitchFamily="18" charset="0"/>
              </a:rPr>
              <a:t>Cair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 err="1">
                <a:latin typeface="High Tower Text" pitchFamily="18" charset="0"/>
              </a:rPr>
              <a:t>Paravel</a:t>
            </a:r>
            <a:r>
              <a:rPr lang="en-US" altLang="zh-TW" sz="2400" dirty="0">
                <a:latin typeface="High Tower Text" pitchFamily="18" charset="0"/>
              </a:rPr>
              <a:t>).  Once you were all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four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else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400" dirty="0">
                <a:latin typeface="High Tower Text" pitchFamily="18" charset="0"/>
              </a:rPr>
              <a:t>namely a little dwarf who stood with his back to it about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four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there's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sugar,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and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some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matches.</a:t>
            </a:r>
            <a:r>
              <a:rPr lang="en-US" altLang="zh-TW" sz="2000" dirty="0">
                <a:latin typeface="High Tower Text" pitchFamily="18" charset="0"/>
              </a:rPr>
              <a:t>  </a:t>
            </a:r>
            <a:r>
              <a:rPr lang="en-US" altLang="zh-TW" sz="2400" dirty="0">
                <a:latin typeface="High Tower Text" pitchFamily="18" charset="0"/>
              </a:rPr>
              <a:t>And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if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someone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will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get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two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or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three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"Four thrones in </a:t>
            </a:r>
            <a:r>
              <a:rPr lang="en-US" altLang="zh-TW" sz="2400" dirty="0" err="1">
                <a:latin typeface="High Tower Text" pitchFamily="18" charset="0"/>
              </a:rPr>
              <a:t>Cair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 err="1">
                <a:latin typeface="High Tower Text" pitchFamily="18" charset="0"/>
              </a:rPr>
              <a:t>Paravel</a:t>
            </a:r>
            <a:r>
              <a:rPr lang="en-US" altLang="zh-TW" sz="2400" dirty="0">
                <a:latin typeface="High Tower Text" pitchFamily="18" charset="0"/>
              </a:rPr>
              <a:t>," said the Witch.  "How if only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three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hill and came straight across and stood before </a:t>
            </a:r>
            <a:r>
              <a:rPr lang="en-US" altLang="zh-TW" sz="2400" dirty="0" err="1">
                <a:latin typeface="High Tower Text" pitchFamily="18" charset="0"/>
              </a:rPr>
              <a:t>Aslan</a:t>
            </a:r>
            <a:r>
              <a:rPr lang="en-US" altLang="zh-TW" sz="2400" dirty="0">
                <a:latin typeface="High Tower Text" pitchFamily="18" charset="0"/>
              </a:rPr>
              <a:t>.  The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three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flashing so quickly that they looked like three knives and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239187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  <a:solidFill>
            <a:schemeClr val="tx1"/>
          </a:solidFill>
        </p:spPr>
        <p:txBody>
          <a:bodyPr rIns="0"/>
          <a:lstStyle/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ls FILE del*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4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delEchoOnInput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delVerbosePlusEchoOnInput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sz="24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delVerboseOnInput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less del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./del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FILE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(y/n/q)?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less ./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delEchoOnInput</a:t>
            </a:r>
            <a:endParaRPr lang="en-US" sz="2600" spc="-5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The "echo" and "verbose" variables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66470" y="2147668"/>
            <a:ext cx="3609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n</a:t>
            </a:r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110" y="2460697"/>
            <a:ext cx="3609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endParaRPr lang="en-US" sz="2600" dirty="0"/>
          </a:p>
        </p:txBody>
      </p:sp>
      <p:sp>
        <p:nvSpPr>
          <p:cNvPr id="6" name="Rectangle 5"/>
          <p:cNvSpPr/>
          <p:nvPr/>
        </p:nvSpPr>
        <p:spPr>
          <a:xfrm>
            <a:off x="232429" y="1841683"/>
            <a:ext cx="3609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endParaRPr lang="en-US" sz="2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19600" y="2532888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9600" y="2523744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79040" y="192024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190500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91200" y="223113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86400" y="223113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14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1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1"/>
                            </p:stCondLst>
                            <p:childTnLst>
                              <p:par>
                                <p:cTn id="2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1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1"/>
                            </p:stCondLst>
                            <p:childTnLst>
                              <p:par>
                                <p:cTn id="7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495800"/>
          </a:xfrm>
        </p:spPr>
        <p:txBody>
          <a:bodyPr/>
          <a:lstStyle/>
          <a:p>
            <a:pPr marL="0" indent="0" eaLnBrk="1" hangingPunct="1"/>
            <a:endParaRPr lang="zh-TW" altLang="en-US" sz="7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r>
              <a:rPr lang="zh-TW" altLang="en-US" sz="24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grep '^word'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filez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{“word” at the start of a line}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grep 'word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'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filez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{“word” at the end of a line}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grep '^word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'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filez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{lines containing only “word”}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grep '\^s'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filez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 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{lines containing “^s”}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grep '[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Ww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]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ord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'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filez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{search for “Word” or “word”}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grep 'B[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oO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][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bB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]'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filez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1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{search for BOB, Bob, </a:t>
            </a:r>
            <a:r>
              <a:rPr lang="en-US" altLang="zh-TW" sz="2800" dirty="0" err="1">
                <a:solidFill>
                  <a:srgbClr val="000000"/>
                </a:solidFill>
                <a:latin typeface="Arial Narrow" pitchFamily="34" charset="0"/>
              </a:rPr>
              <a:t>BOb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 or </a:t>
            </a:r>
            <a:r>
              <a:rPr lang="en-US" altLang="zh-TW" sz="2800" dirty="0" err="1">
                <a:solidFill>
                  <a:srgbClr val="000000"/>
                </a:solidFill>
                <a:latin typeface="Arial Narrow" pitchFamily="34" charset="0"/>
              </a:rPr>
              <a:t>BoB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 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grep '^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'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filez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     	 </a:t>
            </a:r>
            <a:r>
              <a:rPr lang="en-US" altLang="zh-TW" sz="1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{search for blank lines}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grep '[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0-9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][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0-9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]'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filez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	 </a:t>
            </a:r>
            <a:r>
              <a:rPr lang="en-US" altLang="zh-TW" sz="1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{search for pairs of numeric digits}</a:t>
            </a:r>
            <a:endParaRPr lang="en-US" altLang="zh-TW" sz="2800" dirty="0">
              <a:solidFill>
                <a:srgbClr val="000000"/>
              </a:solidFill>
              <a:latin typeface="High Tower Text" pitchFamily="18" charset="0"/>
            </a:endParaRPr>
          </a:p>
        </p:txBody>
      </p:sp>
      <p:sp>
        <p:nvSpPr>
          <p:cNvPr id="110596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Searching for something in a file</a:t>
            </a:r>
            <a:br>
              <a:rPr lang="en-US" altLang="zh-TW" sz="4400" b="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TW" sz="4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some more grep examples</a:t>
            </a:r>
          </a:p>
        </p:txBody>
      </p:sp>
    </p:spTree>
    <p:extLst>
      <p:ext uri="{BB962C8B-B14F-4D97-AF65-F5344CB8AC3E}">
        <p14:creationId xmlns:p14="http://schemas.microsoft.com/office/powerpoint/2010/main" val="18565762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876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</a:pPr>
            <a:endParaRPr lang="zh-TW" altLang="en-US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80000"/>
              </a:lnSpc>
            </a:pPr>
            <a:endParaRPr lang="zh-TW" altLang="en-US" sz="20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zh-TW" altLang="en-US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grep '[^a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0-9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]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filez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{anything not a letter or number}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grep '^.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'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filez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    	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{lines with exactly one character}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grep '"word"'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filez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    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{"word" within double quotes}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grep '"*word"*'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filez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	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{“word”, with or without quotes}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grep '^\.'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filez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		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{any line that starts with “.”}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grep '^\.[a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z][a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z]'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filez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{line start with “.” followed by 2 					  lower-case letters}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Searching for something in a file</a:t>
            </a:r>
            <a:br>
              <a:rPr lang="en-US" altLang="zh-TW" sz="4400" b="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TW" sz="4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some more grep examples</a:t>
            </a:r>
          </a:p>
        </p:txBody>
      </p:sp>
    </p:spTree>
    <p:extLst>
      <p:ext uri="{BB962C8B-B14F-4D97-AF65-F5344CB8AC3E}">
        <p14:creationId xmlns:p14="http://schemas.microsoft.com/office/powerpoint/2010/main" val="18107923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Regular Expression Symbols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^</a:t>
            </a:r>
            <a:r>
              <a:rPr lang="en-US" altLang="zh-TW" sz="28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/>
              <a:t>(caret,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as the first symbol of a regular expressio</a:t>
            </a:r>
            <a:r>
              <a:rPr lang="en-US" altLang="zh-TW" sz="2400" spc="-160" dirty="0"/>
              <a:t>n</a:t>
            </a:r>
            <a:r>
              <a:rPr lang="en-US" altLang="zh-TW" sz="2400" spc="-10" dirty="0"/>
              <a:t>) requires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front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begins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160" dirty="0">
                <a:solidFill>
                  <a:srgbClr val="0C9B4D"/>
                </a:solidFill>
              </a:rPr>
              <a:t>'A</a:t>
            </a:r>
            <a:r>
              <a:rPr lang="en-US" altLang="zh-TW" sz="2400" spc="-100" dirty="0">
                <a:solidFill>
                  <a:srgbClr val="0C9B4D"/>
                </a:solidFill>
              </a:rPr>
              <a:t>': </a:t>
            </a:r>
            <a:r>
              <a:rPr lang="en-US" altLang="zh-TW" sz="2400" b="1" u="sng" spc="-100" dirty="0">
                <a:solidFill>
                  <a:srgbClr val="0C9B4D"/>
                </a:solidFill>
              </a:rPr>
              <a:t>^</a:t>
            </a:r>
            <a:r>
              <a:rPr lang="en-US" altLang="zh-TW" sz="2400" b="1" u="sng" dirty="0">
                <a:solidFill>
                  <a:srgbClr val="0C9B4D"/>
                </a:solidFill>
              </a:rPr>
              <a:t>A</a:t>
            </a:r>
            <a:r>
              <a:rPr lang="en-US" altLang="zh-TW" sz="2400" spc="-100" dirty="0">
                <a:solidFill>
                  <a:srgbClr val="0C9B4D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>
                <a:solidFill>
                  <a:srgbClr val="000000"/>
                </a:solidFill>
              </a:rPr>
              <a:t>(dollar,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as the last symbol of a regular expressio</a:t>
            </a:r>
            <a:r>
              <a:rPr lang="en-US" altLang="zh-TW" sz="2400" spc="-160" dirty="0">
                <a:solidFill>
                  <a:srgbClr val="000000"/>
                </a:solidFill>
              </a:rPr>
              <a:t>n</a:t>
            </a:r>
            <a:r>
              <a:rPr lang="en-US" altLang="zh-TW" sz="2400" spc="-10" dirty="0">
                <a:solidFill>
                  <a:srgbClr val="000000"/>
                </a:solidFill>
              </a:rPr>
              <a:t>) requires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end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ends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20" dirty="0">
                <a:solidFill>
                  <a:srgbClr val="0C9B4D"/>
                </a:solidFill>
              </a:rPr>
              <a:t>'Z</a:t>
            </a:r>
            <a:r>
              <a:rPr lang="en-US" altLang="zh-TW" sz="2400" dirty="0">
                <a:solidFill>
                  <a:srgbClr val="0C9B4D"/>
                </a:solidFill>
              </a:rPr>
              <a:t>'</a:t>
            </a:r>
            <a:r>
              <a:rPr lang="en-US" altLang="zh-TW" sz="2400" spc="-100" dirty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>
                <a:solidFill>
                  <a:srgbClr val="0C9B4D"/>
                </a:solidFill>
              </a:rPr>
              <a:t>Z$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off special meaning for the next character. </a:t>
            </a: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>
                <a:solidFill>
                  <a:srgbClr val="0C9B4D"/>
                </a:solidFill>
              </a:rPr>
              <a:t>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characters.</a:t>
            </a:r>
            <a:br>
              <a:rPr lang="en-US" altLang="zh-TW" sz="2400" dirty="0"/>
            </a:b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to a range.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dirty="0">
                <a:solidFill>
                  <a:srgbClr val="0C9B4D"/>
                </a:solidFill>
              </a:rPr>
              <a:t>, a digit (</a:t>
            </a:r>
            <a:r>
              <a:rPr lang="en-US" altLang="zh-TW" sz="1800" dirty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>
                <a:solidFill>
                  <a:srgbClr val="0C9B4D"/>
                </a:solidFill>
              </a:rPr>
              <a:t>中的任一</a:t>
            </a:r>
            <a:r>
              <a:rPr lang="en-US" altLang="zh-TW" sz="2000" dirty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i="1" dirty="0">
                <a:solidFill>
                  <a:srgbClr val="0C9B4D"/>
                </a:solidFill>
              </a:rPr>
              <a:t>, </a:t>
            </a:r>
            <a:r>
              <a:rPr lang="en-US" altLang="zh-TW" sz="2000" dirty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>
                <a:solidFill>
                  <a:srgbClr val="0C9B4D"/>
                </a:solidFill>
              </a:rPr>
              <a:t>zA</a:t>
            </a:r>
            <a:r>
              <a:rPr lang="en-US" altLang="zh-TW" sz="2000" b="1" u="sng" dirty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.</a:t>
            </a:r>
            <a:r>
              <a:rPr lang="en-US" altLang="zh-TW" sz="2400" dirty="0">
                <a:solidFill>
                  <a:srgbClr val="000000"/>
                </a:solidFill>
              </a:rPr>
              <a:t>	(</a:t>
            </a:r>
            <a:r>
              <a:rPr lang="en-US" altLang="zh-TW" sz="2400" spc="30" dirty="0">
                <a:solidFill>
                  <a:srgbClr val="000000"/>
                </a:solidFill>
              </a:rPr>
              <a:t>p</a:t>
            </a:r>
            <a:r>
              <a:rPr lang="en-US" altLang="zh-TW" sz="2400" dirty="0">
                <a:solidFill>
                  <a:srgbClr val="000000"/>
                </a:solidFill>
              </a:rPr>
              <a:t>e</a:t>
            </a:r>
            <a:r>
              <a:rPr lang="en-US" altLang="zh-TW" sz="2400" spc="30" dirty="0">
                <a:solidFill>
                  <a:srgbClr val="000000"/>
                </a:solidFill>
              </a:rPr>
              <a:t>rio</a:t>
            </a:r>
            <a:r>
              <a:rPr lang="en-US" altLang="zh-TW" sz="2400" dirty="0">
                <a:solidFill>
                  <a:srgbClr val="000000"/>
                </a:solidFill>
              </a:rPr>
              <a:t>d) </a:t>
            </a:r>
            <a:r>
              <a:rPr lang="en-US" altLang="zh-TW" sz="2400" spc="-10" dirty="0">
                <a:solidFill>
                  <a:srgbClr val="000000"/>
                </a:solidFill>
              </a:rPr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acter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line</a:t>
            </a:r>
            <a:r>
              <a:rPr lang="en-US" altLang="zh-TW" sz="2400" dirty="0">
                <a:solidFill>
                  <a:srgbClr val="0C9B4D"/>
                </a:solidFill>
              </a:rPr>
              <a:t>:</a:t>
            </a:r>
            <a:r>
              <a:rPr lang="en-US" altLang="zh-TW" sz="1600" dirty="0">
                <a:solidFill>
                  <a:srgbClr val="0C9B4D"/>
                </a:solidFill>
              </a:rPr>
              <a:t> </a:t>
            </a:r>
            <a:r>
              <a:rPr lang="en-US" altLang="zh-TW" sz="2400" b="1" u="sng" dirty="0">
                <a:solidFill>
                  <a:srgbClr val="0C9B4D"/>
                </a:solidFill>
              </a:rPr>
              <a:t>^.$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of the preceding</a:t>
            </a:r>
            <a:r>
              <a:rPr lang="en-US" altLang="zh-TW" sz="2800" spc="-40" dirty="0"/>
              <a:t> </a:t>
            </a:r>
            <a:r>
              <a:rPr lang="en-US" altLang="zh-TW" sz="2400" spc="-40" dirty="0"/>
              <a:t>character</a:t>
            </a:r>
            <a:r>
              <a:rPr lang="en-US" altLang="zh-TW" sz="2000" spc="-40" dirty="0"/>
              <a:t> </a:t>
            </a:r>
            <a:r>
              <a:rPr lang="en-US" altLang="zh-TW" sz="2400" spc="-40" dirty="0"/>
              <a:t>or</a:t>
            </a:r>
            <a:r>
              <a:rPr lang="en-US" altLang="zh-TW" sz="2400" dirty="0"/>
              <a:t> expression.</a:t>
            </a:r>
            <a:r>
              <a:rPr lang="en-US" altLang="zh-TW" sz="200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eg</a:t>
            </a:r>
            <a:r>
              <a:rPr lang="en-US" altLang="zh-TW" sz="2400" i="1" dirty="0">
                <a:solidFill>
                  <a:srgbClr val="0C9B4D"/>
                </a:solidFill>
              </a:rPr>
              <a:t>,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a line begins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>
                <a:solidFill>
                  <a:srgbClr val="0C9B4D"/>
                </a:solidFill>
              </a:rPr>
              <a:t>'A</a:t>
            </a:r>
            <a:r>
              <a:rPr lang="en-US" altLang="zh-TW" sz="2400" dirty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u="sng" dirty="0">
                <a:solidFill>
                  <a:srgbClr val="0C9B4D"/>
                </a:solidFill>
              </a:rPr>
              <a:t>^A.*Z$</a:t>
            </a:r>
          </a:p>
        </p:txBody>
      </p:sp>
    </p:spTree>
    <p:extLst>
      <p:ext uri="{BB962C8B-B14F-4D97-AF65-F5344CB8AC3E}">
        <p14:creationId xmlns:p14="http://schemas.microsoft.com/office/powerpoint/2010/main" val="27995709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Regular Expression Symbols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^</a:t>
            </a:r>
            <a:r>
              <a:rPr lang="en-US" altLang="zh-TW" sz="28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/>
              <a:t>(caret,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as the first symbol of a regular expressio</a:t>
            </a:r>
            <a:r>
              <a:rPr lang="en-US" altLang="zh-TW" sz="2400" spc="-160" dirty="0"/>
              <a:t>n</a:t>
            </a:r>
            <a:r>
              <a:rPr lang="en-US" altLang="zh-TW" sz="2400" spc="-10" dirty="0"/>
              <a:t>) requires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front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begins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160" dirty="0">
                <a:solidFill>
                  <a:srgbClr val="0C9B4D"/>
                </a:solidFill>
              </a:rPr>
              <a:t>'A</a:t>
            </a:r>
            <a:r>
              <a:rPr lang="en-US" altLang="zh-TW" sz="2400" spc="-100" dirty="0">
                <a:solidFill>
                  <a:srgbClr val="0C9B4D"/>
                </a:solidFill>
              </a:rPr>
              <a:t>': </a:t>
            </a:r>
            <a:r>
              <a:rPr lang="en-US" altLang="zh-TW" sz="2400" b="1" u="sng" spc="-100" dirty="0">
                <a:solidFill>
                  <a:srgbClr val="0C9B4D"/>
                </a:solidFill>
              </a:rPr>
              <a:t>^</a:t>
            </a:r>
            <a:r>
              <a:rPr lang="en-US" altLang="zh-TW" sz="2400" b="1" u="sng" dirty="0">
                <a:solidFill>
                  <a:srgbClr val="0C9B4D"/>
                </a:solidFill>
              </a:rPr>
              <a:t>A</a:t>
            </a:r>
            <a:r>
              <a:rPr lang="en-US" altLang="zh-TW" sz="2400" spc="-100" dirty="0">
                <a:solidFill>
                  <a:srgbClr val="0C9B4D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>
                <a:solidFill>
                  <a:srgbClr val="000000"/>
                </a:solidFill>
              </a:rPr>
              <a:t>(dollar,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as the last symbol of a regular expressio</a:t>
            </a:r>
            <a:r>
              <a:rPr lang="en-US" altLang="zh-TW" sz="2400" spc="-160" dirty="0">
                <a:solidFill>
                  <a:srgbClr val="000000"/>
                </a:solidFill>
              </a:rPr>
              <a:t>n</a:t>
            </a:r>
            <a:r>
              <a:rPr lang="en-US" altLang="zh-TW" sz="2400" spc="-10" dirty="0">
                <a:solidFill>
                  <a:srgbClr val="000000"/>
                </a:solidFill>
              </a:rPr>
              <a:t>) requires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end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ends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20" dirty="0">
                <a:solidFill>
                  <a:srgbClr val="0C9B4D"/>
                </a:solidFill>
              </a:rPr>
              <a:t>'Z</a:t>
            </a:r>
            <a:r>
              <a:rPr lang="en-US" altLang="zh-TW" sz="2400" dirty="0">
                <a:solidFill>
                  <a:srgbClr val="0C9B4D"/>
                </a:solidFill>
              </a:rPr>
              <a:t>'</a:t>
            </a:r>
            <a:r>
              <a:rPr lang="en-US" altLang="zh-TW" sz="2400" spc="-100" dirty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>
                <a:solidFill>
                  <a:srgbClr val="0C9B4D"/>
                </a:solidFill>
              </a:rPr>
              <a:t>Z$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off special meaning for the next character. </a:t>
            </a: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>
                <a:solidFill>
                  <a:srgbClr val="0C9B4D"/>
                </a:solidFill>
              </a:rPr>
              <a:t>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characters.</a:t>
            </a:r>
            <a:br>
              <a:rPr lang="en-US" altLang="zh-TW" sz="2400" dirty="0"/>
            </a:b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to a range.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dirty="0">
                <a:solidFill>
                  <a:srgbClr val="0C9B4D"/>
                </a:solidFill>
              </a:rPr>
              <a:t>, a digit (</a:t>
            </a:r>
            <a:r>
              <a:rPr lang="en-US" altLang="zh-TW" sz="1800" dirty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>
                <a:solidFill>
                  <a:srgbClr val="0C9B4D"/>
                </a:solidFill>
              </a:rPr>
              <a:t>中的任一</a:t>
            </a:r>
            <a:r>
              <a:rPr lang="en-US" altLang="zh-TW" sz="2000" dirty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i="1" dirty="0">
                <a:solidFill>
                  <a:srgbClr val="0C9B4D"/>
                </a:solidFill>
              </a:rPr>
              <a:t>, </a:t>
            </a:r>
            <a:r>
              <a:rPr lang="en-US" altLang="zh-TW" sz="2000" dirty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>
                <a:solidFill>
                  <a:srgbClr val="0C9B4D"/>
                </a:solidFill>
              </a:rPr>
              <a:t>zA</a:t>
            </a:r>
            <a:r>
              <a:rPr lang="en-US" altLang="zh-TW" sz="2000" b="1" u="sng" dirty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.</a:t>
            </a:r>
            <a:r>
              <a:rPr lang="en-US" altLang="zh-TW" sz="2400" dirty="0">
                <a:solidFill>
                  <a:srgbClr val="000000"/>
                </a:solidFill>
              </a:rPr>
              <a:t>	(</a:t>
            </a:r>
            <a:r>
              <a:rPr lang="en-US" altLang="zh-TW" sz="2400" spc="30" dirty="0">
                <a:solidFill>
                  <a:srgbClr val="000000"/>
                </a:solidFill>
              </a:rPr>
              <a:t>p</a:t>
            </a:r>
            <a:r>
              <a:rPr lang="en-US" altLang="zh-TW" sz="2400" dirty="0">
                <a:solidFill>
                  <a:srgbClr val="000000"/>
                </a:solidFill>
              </a:rPr>
              <a:t>e</a:t>
            </a:r>
            <a:r>
              <a:rPr lang="en-US" altLang="zh-TW" sz="2400" spc="30" dirty="0">
                <a:solidFill>
                  <a:srgbClr val="000000"/>
                </a:solidFill>
              </a:rPr>
              <a:t>rio</a:t>
            </a:r>
            <a:r>
              <a:rPr lang="en-US" altLang="zh-TW" sz="2400" dirty="0">
                <a:solidFill>
                  <a:srgbClr val="000000"/>
                </a:solidFill>
              </a:rPr>
              <a:t>d) </a:t>
            </a:r>
            <a:r>
              <a:rPr lang="en-US" altLang="zh-TW" sz="2400" spc="-10" dirty="0">
                <a:solidFill>
                  <a:srgbClr val="000000"/>
                </a:solidFill>
              </a:rPr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acter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line</a:t>
            </a:r>
            <a:r>
              <a:rPr lang="en-US" altLang="zh-TW" sz="2400" dirty="0">
                <a:solidFill>
                  <a:srgbClr val="0C9B4D"/>
                </a:solidFill>
              </a:rPr>
              <a:t>:</a:t>
            </a:r>
            <a:r>
              <a:rPr lang="en-US" altLang="zh-TW" sz="1600" dirty="0">
                <a:solidFill>
                  <a:srgbClr val="0C9B4D"/>
                </a:solidFill>
              </a:rPr>
              <a:t> </a:t>
            </a:r>
            <a:r>
              <a:rPr lang="en-US" altLang="zh-TW" sz="2400" b="1" u="sng" dirty="0">
                <a:solidFill>
                  <a:srgbClr val="0C9B4D"/>
                </a:solidFill>
              </a:rPr>
              <a:t>^.$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of the preceding</a:t>
            </a:r>
            <a:r>
              <a:rPr lang="en-US" altLang="zh-TW" sz="2800" spc="-40" dirty="0"/>
              <a:t> </a:t>
            </a:r>
            <a:r>
              <a:rPr lang="en-US" altLang="zh-TW" sz="2400" spc="-40" dirty="0"/>
              <a:t>character</a:t>
            </a:r>
            <a:r>
              <a:rPr lang="en-US" altLang="zh-TW" sz="2000" spc="-40" dirty="0"/>
              <a:t> </a:t>
            </a:r>
            <a:r>
              <a:rPr lang="en-US" altLang="zh-TW" sz="2400" spc="-40" dirty="0"/>
              <a:t>or</a:t>
            </a:r>
            <a:r>
              <a:rPr lang="en-US" altLang="zh-TW" sz="2400" dirty="0"/>
              <a:t> expression.</a:t>
            </a:r>
            <a:r>
              <a:rPr lang="en-US" altLang="zh-TW" sz="200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eg</a:t>
            </a:r>
            <a:r>
              <a:rPr lang="en-US" altLang="zh-TW" sz="2400" i="1" dirty="0">
                <a:solidFill>
                  <a:srgbClr val="0C9B4D"/>
                </a:solidFill>
              </a:rPr>
              <a:t>,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a line begins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>
                <a:solidFill>
                  <a:srgbClr val="0C9B4D"/>
                </a:solidFill>
              </a:rPr>
              <a:t>'A</a:t>
            </a:r>
            <a:r>
              <a:rPr lang="en-US" altLang="zh-TW" sz="2400" dirty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u="sng" dirty="0">
                <a:solidFill>
                  <a:srgbClr val="0C9B4D"/>
                </a:solidFill>
              </a:rPr>
              <a:t>^A.*Z$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990600"/>
            <a:ext cx="9144000" cy="1752600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662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</a:rPr>
              <a:t>^</a:t>
            </a:r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en-US" altLang="zh-TW" sz="2400" spc="-10" dirty="0">
                <a:solidFill>
                  <a:schemeClr val="bg1"/>
                </a:solidFill>
              </a:rPr>
              <a:t>(caret,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as the first symbol of a regular expressio</a:t>
            </a:r>
            <a:r>
              <a:rPr lang="en-US" altLang="zh-TW" sz="2400" spc="-160" dirty="0">
                <a:solidFill>
                  <a:schemeClr val="bg1"/>
                </a:solidFill>
              </a:rPr>
              <a:t>n</a:t>
            </a:r>
            <a:r>
              <a:rPr lang="en-US" altLang="zh-TW" sz="2400" spc="-10" dirty="0">
                <a:solidFill>
                  <a:schemeClr val="bg1"/>
                </a:solidFill>
              </a:rPr>
              <a:t>) requires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the </a:t>
            </a:r>
            <a:r>
              <a:rPr lang="en-US" altLang="zh-TW" sz="2400" spc="-40" dirty="0">
                <a:solidFill>
                  <a:schemeClr val="bg1"/>
                </a:solidFill>
              </a:rPr>
              <a:t>expression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to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match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the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front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of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a lin</a:t>
            </a:r>
            <a:r>
              <a:rPr lang="en-US" altLang="zh-TW" sz="2400" spc="-130" dirty="0">
                <a:solidFill>
                  <a:schemeClr val="bg1"/>
                </a:solidFill>
              </a:rPr>
              <a:t>e</a:t>
            </a:r>
            <a:r>
              <a:rPr lang="en-US" altLang="zh-TW" sz="2400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i="1" spc="-40" dirty="0" err="1">
                <a:solidFill>
                  <a:schemeClr val="bg1"/>
                </a:solidFill>
              </a:rPr>
              <a:t>e</a:t>
            </a:r>
            <a:r>
              <a:rPr lang="en-US" altLang="zh-TW" sz="2400" i="1" spc="-160" dirty="0" err="1">
                <a:solidFill>
                  <a:schemeClr val="bg1"/>
                </a:solidFill>
              </a:rPr>
              <a:t>g</a:t>
            </a:r>
            <a:r>
              <a:rPr lang="en-US" altLang="zh-TW" sz="2400" i="1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line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begins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with </a:t>
            </a:r>
            <a:r>
              <a:rPr lang="en-US" altLang="zh-TW" sz="2400" spc="-160" dirty="0">
                <a:solidFill>
                  <a:schemeClr val="bg1"/>
                </a:solidFill>
              </a:rPr>
              <a:t>'A</a:t>
            </a:r>
            <a:r>
              <a:rPr lang="en-US" altLang="zh-TW" sz="2400" spc="-100" dirty="0">
                <a:solidFill>
                  <a:schemeClr val="bg1"/>
                </a:solidFill>
              </a:rPr>
              <a:t>': ^A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$</a:t>
            </a:r>
            <a:r>
              <a:rPr lang="en-US" altLang="zh-TW" sz="2400" dirty="0">
                <a:solidFill>
                  <a:schemeClr val="bg1"/>
                </a:solidFill>
              </a:rPr>
              <a:t>	</a:t>
            </a:r>
            <a:r>
              <a:rPr lang="en-US" altLang="zh-TW" sz="2400" spc="-10" dirty="0">
                <a:solidFill>
                  <a:schemeClr val="bg1"/>
                </a:solidFill>
              </a:rPr>
              <a:t>(caret,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as the last symbol of a regular expressio</a:t>
            </a:r>
            <a:r>
              <a:rPr lang="en-US" altLang="zh-TW" sz="2400" spc="-160" dirty="0">
                <a:solidFill>
                  <a:schemeClr val="bg1"/>
                </a:solidFill>
              </a:rPr>
              <a:t>n</a:t>
            </a:r>
            <a:r>
              <a:rPr lang="en-US" altLang="zh-TW" sz="2400" spc="-10" dirty="0">
                <a:solidFill>
                  <a:schemeClr val="bg1"/>
                </a:solidFill>
              </a:rPr>
              <a:t>) requires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the </a:t>
            </a:r>
            <a:r>
              <a:rPr lang="en-US" altLang="zh-TW" sz="2400" spc="-40" dirty="0">
                <a:solidFill>
                  <a:schemeClr val="bg1"/>
                </a:solidFill>
              </a:rPr>
              <a:t>expression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to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match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the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end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of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a lin</a:t>
            </a:r>
            <a:r>
              <a:rPr lang="en-US" altLang="zh-TW" sz="2400" spc="-130" dirty="0">
                <a:solidFill>
                  <a:schemeClr val="bg1"/>
                </a:solidFill>
              </a:rPr>
              <a:t>e</a:t>
            </a:r>
            <a:r>
              <a:rPr lang="en-US" altLang="zh-TW" sz="2400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i="1" spc="-40" dirty="0" err="1">
                <a:solidFill>
                  <a:schemeClr val="bg1"/>
                </a:solidFill>
              </a:rPr>
              <a:t>e</a:t>
            </a:r>
            <a:r>
              <a:rPr lang="en-US" altLang="zh-TW" sz="2400" i="1" spc="-160" dirty="0" err="1">
                <a:solidFill>
                  <a:schemeClr val="bg1"/>
                </a:solidFill>
              </a:rPr>
              <a:t>g</a:t>
            </a:r>
            <a:r>
              <a:rPr lang="en-US" altLang="zh-TW" sz="2400" i="1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line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ends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with </a:t>
            </a:r>
            <a:r>
              <a:rPr lang="en-US" altLang="zh-TW" sz="2400" spc="-20" dirty="0">
                <a:solidFill>
                  <a:schemeClr val="bg1"/>
                </a:solidFill>
              </a:rPr>
              <a:t>'Z</a:t>
            </a:r>
            <a:r>
              <a:rPr lang="en-US" altLang="zh-TW" sz="2400" dirty="0">
                <a:solidFill>
                  <a:schemeClr val="bg1"/>
                </a:solidFill>
              </a:rPr>
              <a:t>'</a:t>
            </a:r>
            <a:r>
              <a:rPr lang="en-US" altLang="zh-TW" sz="2400" spc="-100" dirty="0">
                <a:solidFill>
                  <a:schemeClr val="bg1"/>
                </a:solidFill>
              </a:rPr>
              <a:t>: </a:t>
            </a:r>
            <a:r>
              <a:rPr lang="en-US" altLang="zh-TW" sz="2400" dirty="0">
                <a:solidFill>
                  <a:schemeClr val="bg1"/>
                </a:solidFill>
              </a:rPr>
              <a:t>Z$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off special meaning for the next character. </a:t>
            </a: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>
                <a:solidFill>
                  <a:srgbClr val="0C9B4D"/>
                </a:solidFill>
              </a:rPr>
              <a:t>$ </a:t>
            </a:r>
            <a:endParaRPr lang="en-US" altLang="zh-TW" sz="2400" dirty="0">
              <a:solidFill>
                <a:srgbClr val="0C9B4D"/>
              </a:solidFill>
            </a:endParaRP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characters.</a:t>
            </a:r>
            <a:br>
              <a:rPr lang="en-US" altLang="zh-TW" sz="2400" dirty="0"/>
            </a:b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400" dirty="0">
              <a:solidFill>
                <a:srgbClr val="0C9B4D"/>
              </a:solidFill>
            </a:endParaRP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to a range.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dirty="0">
                <a:solidFill>
                  <a:srgbClr val="0C9B4D"/>
                </a:solidFill>
              </a:rPr>
              <a:t>, a digit (</a:t>
            </a:r>
            <a:r>
              <a:rPr lang="en-US" altLang="zh-TW" sz="1800" dirty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>
                <a:solidFill>
                  <a:srgbClr val="0C9B4D"/>
                </a:solidFill>
              </a:rPr>
              <a:t>中的任一</a:t>
            </a:r>
            <a:r>
              <a:rPr lang="en-US" altLang="zh-TW" sz="2000" dirty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dirty="0">
              <a:solidFill>
                <a:srgbClr val="0C9B4D"/>
              </a:solidFill>
            </a:endParaRP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i="1" dirty="0">
                <a:solidFill>
                  <a:srgbClr val="0C9B4D"/>
                </a:solidFill>
              </a:rPr>
              <a:t>, </a:t>
            </a:r>
            <a:r>
              <a:rPr lang="en-US" altLang="zh-TW" sz="2000" dirty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>
                <a:solidFill>
                  <a:srgbClr val="0C9B4D"/>
                </a:solidFill>
              </a:rPr>
              <a:t>zA</a:t>
            </a:r>
            <a:r>
              <a:rPr lang="en-US" altLang="zh-TW" sz="2000" b="1" u="sng" dirty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?</a:t>
            </a:r>
            <a:r>
              <a:rPr lang="en-US" altLang="zh-TW" sz="2400" dirty="0"/>
              <a:t>	</a:t>
            </a:r>
            <a:r>
              <a:rPr lang="en-US" altLang="zh-TW" sz="2400" spc="-120" dirty="0"/>
              <a:t>(</a:t>
            </a:r>
            <a:r>
              <a:rPr lang="en-US" altLang="zh-TW" sz="2400" spc="-90" dirty="0"/>
              <a:t>q-ma</a:t>
            </a:r>
            <a:r>
              <a:rPr lang="en-US" altLang="zh-TW" sz="2400" spc="-20" dirty="0"/>
              <a:t>r</a:t>
            </a:r>
            <a:r>
              <a:rPr lang="en-US" altLang="zh-TW" sz="2400" spc="-120" dirty="0"/>
              <a:t>k</a:t>
            </a:r>
            <a:r>
              <a:rPr lang="en-US" altLang="zh-TW" sz="2400" spc="-20" dirty="0"/>
              <a:t>)</a:t>
            </a:r>
            <a:r>
              <a:rPr lang="en-US" altLang="zh-TW" sz="2300" spc="-20" dirty="0"/>
              <a:t> </a:t>
            </a:r>
            <a:r>
              <a:rPr lang="en-US" altLang="zh-TW" sz="2400" spc="-10" dirty="0"/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.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filename</a:t>
            </a:r>
            <a:r>
              <a:rPr lang="en-US" altLang="zh-TW" sz="2400" spc="-20" dirty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>
                <a:solidFill>
                  <a:srgbClr val="0C9B4D"/>
                </a:solidFill>
              </a:rPr>
              <a:t>?</a:t>
            </a:r>
            <a:r>
              <a:rPr lang="en-US" altLang="zh-TW" sz="2400" spc="-20" dirty="0"/>
              <a:t> </a:t>
            </a:r>
            <a:endParaRPr lang="en-US" altLang="zh-TW" sz="2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characters.</a:t>
            </a:r>
            <a:r>
              <a:rPr lang="en-US" altLang="zh-TW" sz="2800" spc="-40" dirty="0"/>
              <a:t> </a:t>
            </a:r>
            <a:br>
              <a:rPr lang="en-US" altLang="zh-TW" sz="2400" dirty="0"/>
            </a:br>
            <a:r>
              <a:rPr lang="en-US" altLang="zh-TW" sz="2400" dirty="0"/>
              <a:t>           </a:t>
            </a:r>
            <a:r>
              <a:rPr lang="en-US" altLang="zh-TW" sz="80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eg</a:t>
            </a:r>
            <a:r>
              <a:rPr lang="en-US" altLang="zh-TW" sz="2400" i="1" dirty="0">
                <a:solidFill>
                  <a:srgbClr val="0C9B4D"/>
                </a:solidFill>
              </a:rPr>
              <a:t>,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a filename begins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>
                <a:solidFill>
                  <a:srgbClr val="0C9B4D"/>
                </a:solidFill>
              </a:rPr>
              <a:t>'A</a:t>
            </a:r>
            <a:r>
              <a:rPr lang="en-US" altLang="zh-TW" sz="2400" dirty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dirty="0">
                <a:solidFill>
                  <a:schemeClr val="bg1"/>
                </a:solidFill>
              </a:rPr>
              <a:t>   </a:t>
            </a:r>
            <a:r>
              <a:rPr lang="en-US" altLang="zh-TW" sz="2400" b="1" u="sng" spc="30" dirty="0">
                <a:solidFill>
                  <a:srgbClr val="0C9B4D"/>
                </a:solidFill>
              </a:rPr>
              <a:t>A</a:t>
            </a:r>
            <a:r>
              <a:rPr lang="en-US" altLang="zh-TW" sz="2400" b="1" u="sng" spc="90" dirty="0">
                <a:solidFill>
                  <a:srgbClr val="0C9B4D"/>
                </a:solidFill>
              </a:rPr>
              <a:t>*</a:t>
            </a:r>
            <a:r>
              <a:rPr lang="en-US" altLang="zh-TW" sz="2400" b="1" u="sng" dirty="0">
                <a:solidFill>
                  <a:srgbClr val="0C9B4D"/>
                </a:solidFill>
              </a:rPr>
              <a:t>Z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Recall: Wildcard Symbols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1219200" y="3581400"/>
            <a:ext cx="5943600" cy="533400"/>
          </a:xfrm>
          <a:prstGeom prst="wedgeRoundRectCallout">
            <a:avLst>
              <a:gd name="adj1" fmla="val -63179"/>
              <a:gd name="adj2" fmla="val -2341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Its </a:t>
            </a:r>
            <a:r>
              <a:rPr lang="en-US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the same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in </a:t>
            </a:r>
            <a:r>
              <a:rPr lang="en-US" sz="3200" b="0" dirty="0" err="1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csh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and </a:t>
            </a:r>
            <a:r>
              <a:rPr lang="en-US" sz="3200" b="0" dirty="0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.</a:t>
            </a:r>
            <a:endParaRPr lang="en-US" sz="3200" b="0" dirty="0">
              <a:solidFill>
                <a:srgbClr val="000000"/>
              </a:solidFill>
              <a:latin typeface="Lucida Fax" panose="02060602050505020204" pitchFamily="18" charset="0"/>
              <a:ea typeface="新細明體" charset="-120"/>
              <a:cs typeface="Arial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219200" y="4937760"/>
            <a:ext cx="5943600" cy="838200"/>
          </a:xfrm>
          <a:prstGeom prst="wedgeRoundRectCallout">
            <a:avLst>
              <a:gd name="adj1" fmla="val -63724"/>
              <a:gd name="adj2" fmla="val 2225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Its </a:t>
            </a:r>
            <a:r>
              <a:rPr lang="en-US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the same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in </a:t>
            </a:r>
            <a:r>
              <a:rPr lang="en-US" sz="3200" b="0" dirty="0" err="1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csh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and </a:t>
            </a:r>
            <a:r>
              <a:rPr lang="en-US" sz="3200" b="0" dirty="0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grep, </a:t>
            </a:r>
            <a:r>
              <a:rPr lang="en-US" sz="3200" b="0" spc="-60" dirty="0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but with a different symbol)</a:t>
            </a:r>
            <a:r>
              <a:rPr lang="en-US" sz="3200" b="0" spc="-6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.</a:t>
            </a:r>
            <a:endParaRPr lang="en-US" sz="3200" b="0" spc="-60" dirty="0">
              <a:solidFill>
                <a:srgbClr val="000000"/>
              </a:solidFill>
              <a:latin typeface="Lucida Fax" panose="02060602050505020204" pitchFamily="18" charset="0"/>
              <a:ea typeface="新細明體" charset="-120"/>
              <a:cs typeface="Arial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219200" y="5833872"/>
            <a:ext cx="5943600" cy="533400"/>
          </a:xfrm>
          <a:prstGeom prst="wedgeRoundRectCallout">
            <a:avLst>
              <a:gd name="adj1" fmla="val -63179"/>
              <a:gd name="adj2" fmla="val -2341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Its </a:t>
            </a:r>
            <a:r>
              <a:rPr lang="en-US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different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in </a:t>
            </a:r>
            <a:r>
              <a:rPr lang="en-US" sz="3200" b="0" dirty="0" err="1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csh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and </a:t>
            </a:r>
            <a:r>
              <a:rPr lang="en-US" sz="3200" b="0" dirty="0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.</a:t>
            </a:r>
            <a:endParaRPr lang="en-US" sz="3200" b="0" dirty="0">
              <a:solidFill>
                <a:srgbClr val="000000"/>
              </a:solidFill>
              <a:latin typeface="Lucida Fax" panose="02060602050505020204" pitchFamily="18" charset="0"/>
              <a:ea typeface="新細明體" charset="-120"/>
              <a:cs typeface="Arial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219200" y="2743200"/>
            <a:ext cx="5943600" cy="533400"/>
          </a:xfrm>
          <a:prstGeom prst="wedgeRoundRectCallout">
            <a:avLst>
              <a:gd name="adj1" fmla="val -63179"/>
              <a:gd name="adj2" fmla="val -2341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Its </a:t>
            </a:r>
            <a:r>
              <a:rPr lang="en-US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the same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in </a:t>
            </a:r>
            <a:r>
              <a:rPr lang="en-US" sz="3200" b="0" dirty="0" err="1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csh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and </a:t>
            </a:r>
            <a:r>
              <a:rPr lang="en-US" sz="3200" b="0" dirty="0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.</a:t>
            </a:r>
            <a:endParaRPr lang="en-US" sz="3200" b="0" dirty="0">
              <a:solidFill>
                <a:srgbClr val="000000"/>
              </a:solidFill>
              <a:latin typeface="Lucida Fax" panose="02060602050505020204" pitchFamily="18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219200" y="4724400"/>
            <a:ext cx="5867400" cy="1447800"/>
          </a:xfrm>
          <a:prstGeom prst="wedgeRoundRectCallout">
            <a:avLst>
              <a:gd name="adj1" fmla="val -25473"/>
              <a:gd name="adj2" fmla="val -10015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Actually there is 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a difference </a:t>
            </a:r>
            <a:b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in how they treat a</a:t>
            </a:r>
            <a:r>
              <a:rPr lang="en-US" altLang="zh-TW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 </a:t>
            </a:r>
            <a:r>
              <a:rPr lang="en-US" altLang="zh-TW" sz="3200" b="0" spc="10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'</a:t>
            </a:r>
            <a:r>
              <a:rPr lang="en-US" altLang="zh-TW" sz="3200" b="0" spc="100" dirty="0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[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'  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when it has no closing</a:t>
            </a:r>
            <a:r>
              <a:rPr lang="en-US" altLang="zh-TW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 </a:t>
            </a:r>
            <a:r>
              <a:rPr lang="en-US" altLang="zh-TW" sz="3200" b="0" spc="10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'</a:t>
            </a:r>
            <a:r>
              <a:rPr lang="en-US" altLang="zh-TW" sz="3200" b="0" spc="100" dirty="0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'…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19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ular Callout 9"/>
          <p:cNvSpPr/>
          <p:nvPr/>
        </p:nvSpPr>
        <p:spPr bwMode="auto">
          <a:xfrm>
            <a:off x="4419600" y="1676400"/>
            <a:ext cx="4343400" cy="1752600"/>
          </a:xfrm>
          <a:prstGeom prst="wedgeRoundRectCallout">
            <a:avLst>
              <a:gd name="adj1" fmla="val -68161"/>
              <a:gd name="adj2" fmla="val 4996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“</a:t>
            </a:r>
            <a:r>
              <a:rPr lang="en-US" altLang="zh-TW" sz="320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[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 has no closing “</a:t>
            </a:r>
            <a:r>
              <a:rPr lang="en-US" altLang="zh-TW" sz="320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”. </a:t>
            </a:r>
            <a:r>
              <a:rPr lang="en-US" altLang="zh-TW" sz="3200" b="0" spc="-3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So grep sees this as an </a:t>
            </a:r>
            <a:r>
              <a:rPr lang="en-US" altLang="zh-TW" sz="320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incomplete pattern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.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4114800" y="3200400"/>
            <a:ext cx="14478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6" name="Rounded Rectangular Callout 5"/>
          <p:cNvSpPr/>
          <p:nvPr/>
        </p:nvSpPr>
        <p:spPr bwMode="auto">
          <a:xfrm>
            <a:off x="0" y="5763126"/>
            <a:ext cx="4343400" cy="1094874"/>
          </a:xfrm>
          <a:prstGeom prst="wedgeRoundRectCallout">
            <a:avLst>
              <a:gd name="adj1" fmla="val 32548"/>
              <a:gd name="adj2" fmla="val -16222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5000"/>
              </a:lnSpc>
            </a:pP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“\” turns off the special meaning of the “</a:t>
            </a:r>
            <a:r>
              <a:rPr lang="en-US" altLang="zh-TW" sz="320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[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6019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cd subdir; cat x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400" dirty="0">
                <a:latin typeface="Lucida Console" panose="020B0609040504020204" pitchFamily="49" charset="0"/>
              </a:rPr>
              <a:t> grep --color '[' x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grep: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Invalid regular expression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400" dirty="0">
                <a:latin typeface="Lucida Console" panose="020B0609040504020204" pitchFamily="49" charset="0"/>
              </a:rPr>
              <a:t> grep --color '\[' x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latin typeface="Lucida Console" panose="020B0609040504020204" pitchFamily="49" charset="0"/>
              </a:rPr>
              <a:t>a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latin typeface="Lucida Console" panose="020B0609040504020204" pitchFamily="49" charset="0"/>
              </a:rPr>
              <a:t>]d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572000" y="4648200"/>
            <a:ext cx="4038600" cy="1295400"/>
          </a:xfrm>
          <a:prstGeom prst="wedgeRoundRectCallout">
            <a:avLst>
              <a:gd name="adj1" fmla="val -131839"/>
              <a:gd name="adj2" fmla="val -3462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The file has two lines</a:t>
            </a:r>
            <a:r>
              <a:rPr lang="en-US" altLang="zh-TW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with</a:t>
            </a:r>
            <a:r>
              <a:rPr lang="en-US" altLang="zh-TW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“</a:t>
            </a:r>
            <a:r>
              <a:rPr lang="en-US" altLang="zh-TW" sz="320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[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</a:t>
            </a:r>
            <a:r>
              <a:rPr lang="en-US" altLang="zh-TW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symbols.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838200" y="2590800"/>
            <a:ext cx="6096000" cy="2286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C9B4D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 flipV="1">
            <a:off x="838200" y="1600200"/>
            <a:ext cx="6248400" cy="3276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C9B4D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57200" y="990600"/>
            <a:ext cx="457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3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b="0" kern="0" spc="-160">
                <a:solidFill>
                  <a:srgbClr val="333399"/>
                </a:solidFill>
              </a:rPr>
              <a:t>Ho</a:t>
            </a:r>
            <a:r>
              <a:rPr lang="en-US" altLang="zh-TW" b="0" kern="0" spc="-100">
                <a:solidFill>
                  <a:srgbClr val="333399"/>
                </a:solidFill>
              </a:rPr>
              <a:t>w</a:t>
            </a:r>
            <a:r>
              <a:rPr lang="en-US" altLang="zh-TW" sz="4000" b="0" kern="0" spc="-100">
                <a:solidFill>
                  <a:srgbClr val="333399"/>
                </a:solidFill>
              </a:rPr>
              <a:t> </a:t>
            </a:r>
            <a:r>
              <a:rPr lang="en-US" altLang="zh-TW" b="0" kern="0" spc="-160">
                <a:solidFill>
                  <a:srgbClr val="333399"/>
                </a:solidFill>
              </a:rPr>
              <a:t>g</a:t>
            </a:r>
            <a:r>
              <a:rPr lang="en-US" altLang="zh-TW" b="0" kern="0" spc="-100">
                <a:solidFill>
                  <a:srgbClr val="333399"/>
                </a:solidFill>
              </a:rPr>
              <a:t>rep</a:t>
            </a:r>
            <a:r>
              <a:rPr lang="en-US" altLang="zh-TW" sz="4000" b="0" kern="0" spc="-100">
                <a:solidFill>
                  <a:srgbClr val="333399"/>
                </a:solidFill>
              </a:rPr>
              <a:t> </a:t>
            </a:r>
            <a:r>
              <a:rPr lang="en-US" altLang="zh-TW" b="0" kern="0" spc="-100">
                <a:solidFill>
                  <a:srgbClr val="333399"/>
                </a:solidFill>
              </a:rPr>
              <a:t>&amp;</a:t>
            </a:r>
            <a:r>
              <a:rPr lang="en-US" altLang="zh-TW" sz="4000" b="0" kern="0" spc="-100">
                <a:solidFill>
                  <a:srgbClr val="333399"/>
                </a:solidFill>
              </a:rPr>
              <a:t> </a:t>
            </a:r>
            <a:r>
              <a:rPr lang="en-US" altLang="zh-TW" b="0" kern="0" spc="-100">
                <a:solidFill>
                  <a:srgbClr val="333399"/>
                </a:solidFill>
              </a:rPr>
              <a:t>csh</a:t>
            </a:r>
            <a:r>
              <a:rPr lang="en-US" altLang="zh-TW" sz="4000" b="0" kern="0" spc="-100">
                <a:solidFill>
                  <a:srgbClr val="333399"/>
                </a:solidFill>
              </a:rPr>
              <a:t> </a:t>
            </a:r>
            <a:r>
              <a:rPr lang="en-US" altLang="zh-TW" b="0" kern="0" spc="-100">
                <a:solidFill>
                  <a:srgbClr val="333399"/>
                </a:solidFill>
              </a:rPr>
              <a:t>treat a</a:t>
            </a:r>
            <a:r>
              <a:rPr lang="en-US" altLang="zh-TW" sz="4000" b="0" kern="0" spc="-100">
                <a:solidFill>
                  <a:srgbClr val="333399"/>
                </a:solidFill>
              </a:rPr>
              <a:t> </a:t>
            </a:r>
            <a:r>
              <a:rPr lang="en-US" altLang="zh-TW" b="0" kern="0" spc="-100">
                <a:solidFill>
                  <a:srgbClr val="333399"/>
                </a:solidFill>
              </a:rPr>
              <a:t>“</a:t>
            </a:r>
            <a:r>
              <a:rPr lang="en-US" altLang="zh-TW" kern="0" spc="-100">
                <a:solidFill>
                  <a:srgbClr val="333399"/>
                </a:solidFill>
                <a:latin typeface="Agency FB" panose="020B0503020202020204" pitchFamily="34" charset="0"/>
              </a:rPr>
              <a:t>[</a:t>
            </a:r>
            <a:r>
              <a:rPr lang="en-US" altLang="zh-TW" b="0" kern="0" spc="-100">
                <a:solidFill>
                  <a:srgbClr val="333399"/>
                </a:solidFill>
              </a:rPr>
              <a:t>”</a:t>
            </a:r>
            <a:r>
              <a:rPr lang="en-US" altLang="zh-TW" sz="4000" b="0" kern="0" spc="-100">
                <a:solidFill>
                  <a:srgbClr val="333399"/>
                </a:solidFill>
              </a:rPr>
              <a:t> </a:t>
            </a:r>
            <a:r>
              <a:rPr lang="en-US" altLang="zh-TW" b="0" kern="0" spc="-300">
                <a:solidFill>
                  <a:srgbClr val="333399"/>
                </a:solidFill>
              </a:rPr>
              <a:t>w/</a:t>
            </a:r>
            <a:r>
              <a:rPr lang="en-US" altLang="zh-TW" b="0" kern="0" spc="-100">
                <a:solidFill>
                  <a:srgbClr val="333399"/>
                </a:solidFill>
              </a:rPr>
              <a:t>out</a:t>
            </a:r>
            <a:r>
              <a:rPr lang="en-US" altLang="zh-TW" sz="4000" b="0" kern="0" spc="-100">
                <a:solidFill>
                  <a:srgbClr val="333399"/>
                </a:solidFill>
              </a:rPr>
              <a:t> </a:t>
            </a:r>
            <a:r>
              <a:rPr lang="en-US" altLang="zh-TW" b="0" kern="0" spc="-100">
                <a:solidFill>
                  <a:srgbClr val="333399"/>
                </a:solidFill>
              </a:rPr>
              <a:t>“</a:t>
            </a:r>
            <a:r>
              <a:rPr lang="en-US" altLang="zh-TW" kern="0" spc="-100">
                <a:solidFill>
                  <a:srgbClr val="333399"/>
                </a:solidFill>
                <a:latin typeface="Agency FB" panose="020B0503020202020204" pitchFamily="34" charset="0"/>
              </a:rPr>
              <a:t>]</a:t>
            </a:r>
            <a:r>
              <a:rPr lang="en-US" altLang="zh-TW" b="0" kern="0" spc="-100">
                <a:solidFill>
                  <a:srgbClr val="333399"/>
                </a:solidFill>
              </a:rPr>
              <a:t>”</a:t>
            </a:r>
            <a:endParaRPr lang="en-US" altLang="zh-TW" b="0" kern="0" spc="-10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1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6019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cd subdir; cat x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'[' x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grep: Invalid regular expression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'\[' x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latin typeface="Lucida Console" panose="020B0609040504020204" pitchFamily="49" charset="0"/>
              </a:rPr>
              <a:t>a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latin typeface="Lucida Console" panose="020B0609040504020204" pitchFamily="49" charset="0"/>
              </a:rPr>
              <a:t>]d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fr-FR" altLang="zh-TW" sz="2400" dirty="0">
                <a:latin typeface="Lucida Console" panose="020B0609040504020204" pitchFamily="49" charset="0"/>
              </a:rPr>
              <a:t>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'['  '[]'   ]   ]]   x   </a:t>
            </a:r>
            <a:r>
              <a:rPr lang="fr-FR" altLang="zh-TW" sz="2400" dirty="0" err="1">
                <a:latin typeface="Lucida Console" panose="020B0609040504020204" pitchFamily="49" charset="0"/>
              </a:rPr>
              <a:t>x</a:t>
            </a:r>
            <a:r>
              <a:rPr lang="fr-FR" altLang="zh-TW" sz="2400" dirty="0"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altLang="zh-TW" sz="2400" dirty="0">
                <a:latin typeface="Lucida Console" panose="020B0609040504020204" pitchFamily="49" charset="0"/>
              </a:rPr>
              <a:t>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'['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 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\[</a:t>
            </a:r>
            <a:r>
              <a:rPr lang="en-US" sz="1600" dirty="0"/>
              <a:t>⭅</a:t>
            </a:r>
            <a:r>
              <a:rPr lang="fr-FR" altLang="zh-TW" sz="2400" dirty="0" err="1">
                <a:latin typeface="Arial Narrow" panose="020B0606020202030204" pitchFamily="34" charset="0"/>
                <a:sym typeface="Wingdings" panose="05000000000000000000" pitchFamily="2" charset="2"/>
              </a:rPr>
              <a:t>Same</a:t>
            </a:r>
            <a:r>
              <a:rPr lang="fr-FR" altLang="zh-TW" sz="2000" dirty="0"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>
                <a:latin typeface="Arial Narrow" panose="020B0606020202030204" pitchFamily="34" charset="0"/>
                <a:sym typeface="Wingdings" panose="05000000000000000000" pitchFamily="2" charset="2"/>
              </a:rPr>
              <a:t>as</a:t>
            </a:r>
            <a:r>
              <a:rPr lang="fr-FR" altLang="zh-TW" sz="2000" dirty="0"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>
                <a:latin typeface="Arial Narrow" panose="020B0606020202030204" pitchFamily="34" charset="0"/>
                <a:sym typeface="Wingdings" panose="05000000000000000000" pitchFamily="2" charset="2"/>
              </a:rPr>
              <a:t>"</a:t>
            </a:r>
            <a:r>
              <a:rPr lang="fr-FR" altLang="zh-TW" sz="2400" dirty="0" err="1">
                <a:latin typeface="Arial Narrow" panose="020B0606020202030204" pitchFamily="34" charset="0"/>
                <a:sym typeface="Wingdings" panose="05000000000000000000" pitchFamily="2" charset="2"/>
              </a:rPr>
              <a:t>ls</a:t>
            </a:r>
            <a:r>
              <a:rPr lang="fr-FR" altLang="zh-TW" sz="2400" dirty="0"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>
                <a:latin typeface="Agency FB" panose="020B0503020202020204" pitchFamily="34" charset="0"/>
                <a:sym typeface="Wingdings" panose="05000000000000000000" pitchFamily="2" charset="2"/>
              </a:rPr>
              <a:t>[</a:t>
            </a:r>
            <a:r>
              <a:rPr lang="fr-FR" altLang="zh-TW" sz="2400" spc="-100" dirty="0">
                <a:latin typeface="Arial Narrow" panose="020B0606020202030204" pitchFamily="34" charset="0"/>
                <a:sym typeface="Wingdings" panose="05000000000000000000" pitchFamily="2" charset="2"/>
              </a:rPr>
              <a:t>"</a:t>
            </a:r>
            <a:r>
              <a:rPr lang="fr-FR" altLang="zh-TW" sz="2400" dirty="0">
                <a:latin typeface="Arial Narrow" panose="020B0606020202030204" pitchFamily="34" charset="0"/>
                <a:sym typeface="Wingdings" panose="05000000000000000000" pitchFamily="2" charset="2"/>
              </a:rPr>
              <a:t>,</a:t>
            </a:r>
            <a:r>
              <a:rPr lang="fr-FR" altLang="zh-TW" sz="2000" dirty="0"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 err="1">
                <a:latin typeface="Arial Narrow" panose="020B0606020202030204" pitchFamily="34" charset="0"/>
                <a:sym typeface="Wingdings" panose="05000000000000000000" pitchFamily="2" charset="2"/>
              </a:rPr>
              <a:t>because</a:t>
            </a:r>
            <a:r>
              <a:rPr lang="fr-FR" altLang="zh-TW" sz="2400" dirty="0"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the</a:t>
            </a:r>
            <a:r>
              <a:rPr lang="fr-FR" altLang="zh-TW" sz="2000" dirty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>
                <a:solidFill>
                  <a:srgbClr val="0C9B4D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[</a:t>
            </a:r>
            <a:r>
              <a:rPr lang="fr-FR" altLang="zh-TW" sz="2000" dirty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 err="1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already</a:t>
            </a:r>
            <a:r>
              <a:rPr lang="fr-FR" altLang="zh-TW" sz="2000" dirty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has</a:t>
            </a:r>
            <a:r>
              <a:rPr lang="fr-FR" altLang="zh-TW" sz="2000" dirty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no</a:t>
            </a:r>
            <a:r>
              <a:rPr lang="fr-FR" altLang="zh-TW" sz="2000" dirty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 err="1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special</a:t>
            </a:r>
            <a:r>
              <a:rPr lang="fr-FR" altLang="zh-TW" sz="2400" dirty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 err="1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meaning</a:t>
            </a:r>
            <a:endParaRPr lang="en-US" altLang="zh-TW" sz="2400" dirty="0">
              <a:solidFill>
                <a:srgbClr val="0C9B4D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b="0" kern="0" spc="-160">
                <a:solidFill>
                  <a:srgbClr val="333399"/>
                </a:solidFill>
              </a:rPr>
              <a:t>Ho</a:t>
            </a:r>
            <a:r>
              <a:rPr lang="en-US" altLang="zh-TW" b="0" kern="0" spc="-100">
                <a:solidFill>
                  <a:srgbClr val="333399"/>
                </a:solidFill>
              </a:rPr>
              <a:t>w</a:t>
            </a:r>
            <a:r>
              <a:rPr lang="en-US" altLang="zh-TW" sz="4000" b="0" kern="0" spc="-100">
                <a:solidFill>
                  <a:srgbClr val="333399"/>
                </a:solidFill>
              </a:rPr>
              <a:t> </a:t>
            </a:r>
            <a:r>
              <a:rPr lang="en-US" altLang="zh-TW" b="0" kern="0" spc="-160">
                <a:solidFill>
                  <a:srgbClr val="333399"/>
                </a:solidFill>
              </a:rPr>
              <a:t>g</a:t>
            </a:r>
            <a:r>
              <a:rPr lang="en-US" altLang="zh-TW" b="0" kern="0" spc="-100">
                <a:solidFill>
                  <a:srgbClr val="333399"/>
                </a:solidFill>
              </a:rPr>
              <a:t>rep</a:t>
            </a:r>
            <a:r>
              <a:rPr lang="en-US" altLang="zh-TW" sz="4000" b="0" kern="0" spc="-100">
                <a:solidFill>
                  <a:srgbClr val="333399"/>
                </a:solidFill>
              </a:rPr>
              <a:t> </a:t>
            </a:r>
            <a:r>
              <a:rPr lang="en-US" altLang="zh-TW" b="0" kern="0" spc="-100">
                <a:solidFill>
                  <a:srgbClr val="333399"/>
                </a:solidFill>
              </a:rPr>
              <a:t>&amp;</a:t>
            </a:r>
            <a:r>
              <a:rPr lang="en-US" altLang="zh-TW" sz="4000" b="0" kern="0" spc="-100">
                <a:solidFill>
                  <a:srgbClr val="333399"/>
                </a:solidFill>
              </a:rPr>
              <a:t> </a:t>
            </a:r>
            <a:r>
              <a:rPr lang="en-US" altLang="zh-TW" b="0" kern="0" spc="-100">
                <a:solidFill>
                  <a:srgbClr val="333399"/>
                </a:solidFill>
              </a:rPr>
              <a:t>csh</a:t>
            </a:r>
            <a:r>
              <a:rPr lang="en-US" altLang="zh-TW" sz="4000" b="0" kern="0" spc="-100">
                <a:solidFill>
                  <a:srgbClr val="333399"/>
                </a:solidFill>
              </a:rPr>
              <a:t> </a:t>
            </a:r>
            <a:r>
              <a:rPr lang="en-US" altLang="zh-TW" b="0" kern="0" spc="-100">
                <a:solidFill>
                  <a:srgbClr val="333399"/>
                </a:solidFill>
              </a:rPr>
              <a:t>treat a</a:t>
            </a:r>
            <a:r>
              <a:rPr lang="en-US" altLang="zh-TW" sz="4000" b="0" kern="0" spc="-100">
                <a:solidFill>
                  <a:srgbClr val="333399"/>
                </a:solidFill>
              </a:rPr>
              <a:t> </a:t>
            </a:r>
            <a:r>
              <a:rPr lang="en-US" altLang="zh-TW" b="0" kern="0" spc="-100">
                <a:solidFill>
                  <a:srgbClr val="333399"/>
                </a:solidFill>
              </a:rPr>
              <a:t>“</a:t>
            </a:r>
            <a:r>
              <a:rPr lang="en-US" altLang="zh-TW" kern="0" spc="-100">
                <a:solidFill>
                  <a:srgbClr val="333399"/>
                </a:solidFill>
                <a:latin typeface="Agency FB" panose="020B0503020202020204" pitchFamily="34" charset="0"/>
              </a:rPr>
              <a:t>[</a:t>
            </a:r>
            <a:r>
              <a:rPr lang="en-US" altLang="zh-TW" b="0" kern="0" spc="-100">
                <a:solidFill>
                  <a:srgbClr val="333399"/>
                </a:solidFill>
              </a:rPr>
              <a:t>”</a:t>
            </a:r>
            <a:r>
              <a:rPr lang="en-US" altLang="zh-TW" sz="4000" b="0" kern="0" spc="-100">
                <a:solidFill>
                  <a:srgbClr val="333399"/>
                </a:solidFill>
              </a:rPr>
              <a:t> </a:t>
            </a:r>
            <a:r>
              <a:rPr lang="en-US" altLang="zh-TW" b="0" kern="0" spc="-300">
                <a:solidFill>
                  <a:srgbClr val="333399"/>
                </a:solidFill>
              </a:rPr>
              <a:t>w/</a:t>
            </a:r>
            <a:r>
              <a:rPr lang="en-US" altLang="zh-TW" b="0" kern="0" spc="-100">
                <a:solidFill>
                  <a:srgbClr val="333399"/>
                </a:solidFill>
              </a:rPr>
              <a:t>out</a:t>
            </a:r>
            <a:r>
              <a:rPr lang="en-US" altLang="zh-TW" sz="4000" b="0" kern="0" spc="-100">
                <a:solidFill>
                  <a:srgbClr val="333399"/>
                </a:solidFill>
              </a:rPr>
              <a:t> </a:t>
            </a:r>
            <a:r>
              <a:rPr lang="en-US" altLang="zh-TW" b="0" kern="0" spc="-100">
                <a:solidFill>
                  <a:srgbClr val="333399"/>
                </a:solidFill>
              </a:rPr>
              <a:t>“</a:t>
            </a:r>
            <a:r>
              <a:rPr lang="en-US" altLang="zh-TW" kern="0" spc="-100">
                <a:solidFill>
                  <a:srgbClr val="333399"/>
                </a:solidFill>
                <a:latin typeface="Agency FB" panose="020B0503020202020204" pitchFamily="34" charset="0"/>
              </a:rPr>
              <a:t>]</a:t>
            </a:r>
            <a:r>
              <a:rPr lang="en-US" altLang="zh-TW" b="0" kern="0" spc="-100">
                <a:solidFill>
                  <a:srgbClr val="333399"/>
                </a:solidFill>
              </a:rPr>
              <a:t>”</a:t>
            </a:r>
            <a:endParaRPr lang="en-US" altLang="zh-TW" b="0" kern="0" spc="-100" dirty="0">
              <a:solidFill>
                <a:srgbClr val="333399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990600"/>
            <a:ext cx="457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Tx/>
              <a:buNone/>
            </a:pPr>
            <a:endParaRPr lang="en-US" altLang="zh-TW" sz="22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6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18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419600" y="1676400"/>
            <a:ext cx="4343400" cy="1752600"/>
          </a:xfrm>
          <a:prstGeom prst="wedgeRoundRectCallout">
            <a:avLst>
              <a:gd name="adj1" fmla="val -68161"/>
              <a:gd name="adj2" fmla="val 4996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“</a:t>
            </a:r>
            <a:r>
              <a:rPr lang="en-US" altLang="zh-TW" sz="320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[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 has no closing “</a:t>
            </a:r>
            <a:r>
              <a:rPr lang="en-US" altLang="zh-TW" sz="320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”. </a:t>
            </a:r>
            <a:r>
              <a:rPr lang="en-US" altLang="zh-TW" sz="3200" b="0" spc="-3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So grep sees this as an </a:t>
            </a:r>
            <a:r>
              <a:rPr lang="en-US" altLang="zh-TW" sz="320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incomplete pattern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.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4114800" y="3200400"/>
            <a:ext cx="14478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1431410" y="4464932"/>
            <a:ext cx="7483990" cy="1250068"/>
            <a:chOff x="1431410" y="4495800"/>
            <a:chExt cx="7483990" cy="1250068"/>
          </a:xfrm>
        </p:grpSpPr>
        <p:sp>
          <p:nvSpPr>
            <p:cNvPr id="14" name="Isosceles Triangle 13"/>
            <p:cNvSpPr/>
            <p:nvPr/>
          </p:nvSpPr>
          <p:spPr bwMode="auto">
            <a:xfrm rot="13860084">
              <a:off x="1883898" y="4877885"/>
              <a:ext cx="415495" cy="1320471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2438400" y="4495800"/>
              <a:ext cx="6477000" cy="10668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altLang="zh-TW" sz="3200" b="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Arial" pitchFamily="34" charset="0"/>
                </a:rPr>
                <a:t>“</a:t>
              </a:r>
              <a:r>
                <a:rPr lang="en-US" altLang="zh-TW" sz="3200" dirty="0">
                  <a:solidFill>
                    <a:srgbClr val="000000"/>
                  </a:solidFill>
                  <a:latin typeface="Agency FB" panose="020B0503020202020204" pitchFamily="34" charset="0"/>
                  <a:ea typeface="新細明體" charset="-120"/>
                  <a:cs typeface="Arial" pitchFamily="34" charset="0"/>
                </a:rPr>
                <a:t>[</a:t>
              </a:r>
              <a:r>
                <a:rPr lang="en-US" altLang="zh-TW" sz="3200" b="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Arial" pitchFamily="34" charset="0"/>
                </a:rPr>
                <a:t>” has no closing “</a:t>
              </a:r>
              <a:r>
                <a:rPr lang="en-US" altLang="zh-TW" sz="3200" dirty="0">
                  <a:solidFill>
                    <a:srgbClr val="000000"/>
                  </a:solidFill>
                  <a:latin typeface="Agency FB" panose="020B0503020202020204" pitchFamily="34" charset="0"/>
                  <a:ea typeface="新細明體" charset="-120"/>
                  <a:cs typeface="Arial" pitchFamily="34" charset="0"/>
                </a:rPr>
                <a:t>]</a:t>
              </a:r>
              <a:r>
                <a:rPr lang="en-US" altLang="zh-TW" sz="3200" b="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Arial" pitchFamily="34" charset="0"/>
                </a:rPr>
                <a:t>”. </a:t>
              </a:r>
              <a:r>
                <a:rPr lang="en-US" altLang="zh-TW" sz="3200" b="0" spc="-3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Arial" pitchFamily="34" charset="0"/>
                </a:rPr>
                <a:t>So </a:t>
              </a:r>
              <a:r>
                <a:rPr lang="en-US" altLang="zh-TW" sz="3200" b="0" spc="-30" dirty="0" err="1">
                  <a:solidFill>
                    <a:srgbClr val="000000"/>
                  </a:solidFill>
                  <a:latin typeface="Arial" charset="0"/>
                  <a:ea typeface="新細明體" charset="-120"/>
                  <a:cs typeface="Arial" pitchFamily="34" charset="0"/>
                </a:rPr>
                <a:t>csh</a:t>
              </a:r>
              <a:r>
                <a:rPr lang="en-US" altLang="zh-TW" sz="3200" b="0" spc="-3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Arial" pitchFamily="34" charset="0"/>
                </a:rPr>
                <a:t> reasons that this as </a:t>
              </a:r>
              <a:r>
                <a:rPr lang="en-US" altLang="zh-TW" sz="3200" dirty="0">
                  <a:solidFill>
                    <a:srgbClr val="0C9B4D"/>
                  </a:solidFill>
                  <a:latin typeface="Arial" charset="0"/>
                  <a:ea typeface="新細明體" charset="-120"/>
                  <a:cs typeface="Arial" pitchFamily="34" charset="0"/>
                </a:rPr>
                <a:t>not a pattern</a:t>
              </a:r>
              <a:r>
                <a:rPr lang="en-US" altLang="zh-TW" sz="3200" b="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Arial" pitchFamily="34" charset="0"/>
                </a:rPr>
                <a:t>. </a:t>
              </a:r>
              <a:endParaRPr lang="zh-TW" alt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  <a:p>
              <a:pPr eaLnBrk="1" hangingPunct="1"/>
              <a:endPara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20523886">
              <a:off x="2170374" y="4940144"/>
              <a:ext cx="395421" cy="51856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94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6019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cd subdir; cat x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990600"/>
            <a:ext cx="457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zh-TW" dirty="0">
                <a:solidFill>
                  <a:schemeClr val="accent2"/>
                </a:solidFill>
              </a:rPr>
              <a:t>Q:What if we want to find a “]”? </a:t>
            </a:r>
            <a:br>
              <a:rPr lang="en-US" altLang="zh-TW" dirty="0">
                <a:solidFill>
                  <a:schemeClr val="accent2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A: OK. W/out “[”, a “]” isn't special.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3355848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grep --color '[' x</a:t>
            </a: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355848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grep --color '</a:t>
            </a:r>
            <a:r>
              <a:rPr lang="en-US" altLang="zh-TW" sz="2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' x</a:t>
            </a: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28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8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b="0" kern="0" spc="-100" dirty="0">
                <a:solidFill>
                  <a:srgbClr val="0C9B4D"/>
                </a:solidFill>
              </a:rPr>
              <a:t>'</a:t>
            </a:r>
            <a:r>
              <a:rPr lang="en-US" altLang="zh-TW" b="0" kern="0" dirty="0">
                <a:solidFill>
                  <a:srgbClr val="0C9B4D"/>
                </a:solidFill>
              </a:rPr>
              <a:t>s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OK</a:t>
            </a:r>
            <a:r>
              <a:rPr lang="en-US" altLang="zh-TW" b="0" kern="0" dirty="0">
                <a:solidFill>
                  <a:srgbClr val="0C9B4D"/>
                </a:solidFill>
              </a:rPr>
              <a:t>: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w/o</a:t>
            </a:r>
            <a:r>
              <a:rPr lang="en-US" altLang="zh-TW" b="0" kern="0" dirty="0">
                <a:solidFill>
                  <a:srgbClr val="0C9B4D"/>
                </a:solidFill>
              </a:rPr>
              <a:t>ut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“[”,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“]”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isn't specia</a:t>
            </a:r>
            <a:r>
              <a:rPr lang="en-US" altLang="zh-TW" b="0" kern="0" spc="-100" dirty="0">
                <a:solidFill>
                  <a:srgbClr val="0C9B4D"/>
                </a:solidFill>
              </a:rPr>
              <a:t>l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zh-TW" dirty="0">
                <a:solidFill>
                  <a:schemeClr val="accent2"/>
                </a:solidFill>
              </a:rPr>
              <a:t>Q:What if we want to find a “]”? </a:t>
            </a:r>
            <a:br>
              <a:rPr lang="en-US" altLang="zh-TW" dirty="0">
                <a:solidFill>
                  <a:schemeClr val="accent2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990600"/>
            <a:ext cx="8382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</a:t>
            </a:r>
            <a:r>
              <a:rPr lang="en-US" altLang="zh-TW" sz="2400" b="0" dirty="0">
                <a:latin typeface="Lucida Console" panose="020B0609040504020204" pitchFamily="49" charset="0"/>
              </a:rPr>
              <a:t>d subdir; c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at x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a[a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b]b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cXc</a:t>
            </a: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d[]d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e]]e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fX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]f\f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b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d[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d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]]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e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fX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f\f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%</a:t>
            </a: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fr-FR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ls</a:t>
            </a:r>
            <a:endParaRPr lang="fr-FR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6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'['  '[]'   ]   ]]   x   </a:t>
            </a:r>
            <a:r>
              <a:rPr lang="fr-FR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 </a:t>
            </a: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fr-FR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']'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fr-FR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*]*</a:t>
            </a:r>
            <a:endParaRPr lang="en-US" altLang="zh-TW" sz="2400" b="0" kern="0" dirty="0">
              <a:solidFill>
                <a:srgbClr val="0C9B4D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990600"/>
            <a:ext cx="457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Tx/>
              <a:buNone/>
            </a:pPr>
            <a:endParaRPr lang="en-US" altLang="zh-TW" sz="22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6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18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2362200" y="5334000"/>
            <a:ext cx="6705600" cy="1143000"/>
          </a:xfrm>
          <a:prstGeom prst="wedgeRoundRectCallout">
            <a:avLst>
              <a:gd name="adj1" fmla="val -59112"/>
              <a:gd name="adj2" fmla="val 5483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3200" b="0" spc="-2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To make a wildcard equivalent to the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regular expression "]", we'd use "*]*".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92822" y="4343400"/>
            <a:ext cx="8374978" cy="1511746"/>
            <a:chOff x="692822" y="4343400"/>
            <a:chExt cx="8374978" cy="1511746"/>
          </a:xfrm>
        </p:grpSpPr>
        <p:sp>
          <p:nvSpPr>
            <p:cNvPr id="9" name="Rounded Rectangular Callout 8"/>
            <p:cNvSpPr/>
            <p:nvPr/>
          </p:nvSpPr>
          <p:spPr bwMode="auto">
            <a:xfrm>
              <a:off x="2362200" y="4343400"/>
              <a:ext cx="6705600" cy="1143000"/>
            </a:xfrm>
            <a:prstGeom prst="wedgeRoundRectCallout">
              <a:avLst>
                <a:gd name="adj1" fmla="val -58966"/>
                <a:gd name="adj2" fmla="val 5397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TW" sz="3200" b="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Arial" pitchFamily="34" charset="0"/>
                </a:rPr>
                <a:t>Notice only one filename matched, even though others have a "]". </a:t>
              </a:r>
              <a:endParaRPr lang="zh-TW" alt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 rot="14076232">
              <a:off x="1510384" y="4622089"/>
              <a:ext cx="415495" cy="2050619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14370694">
              <a:off x="2076205" y="4865266"/>
              <a:ext cx="605420" cy="338922"/>
            </a:xfrm>
            <a:prstGeom prst="triangle">
              <a:avLst>
                <a:gd name="adj" fmla="val 939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2903097">
              <a:off x="2431942" y="5102047"/>
              <a:ext cx="162214" cy="338922"/>
            </a:xfrm>
            <a:prstGeom prst="triangle">
              <a:avLst>
                <a:gd name="adj" fmla="val 9370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2903097">
              <a:off x="2595293" y="5031779"/>
              <a:ext cx="162214" cy="338922"/>
            </a:xfrm>
            <a:prstGeom prst="triangle">
              <a:avLst>
                <a:gd name="adj" fmla="val 9370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57200" y="3355848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grep --color '</a:t>
            </a:r>
            <a:r>
              <a:rPr lang="en-US" altLang="zh-TW" sz="2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' x</a:t>
            </a: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3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8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b="0" kern="0" spc="-100" dirty="0">
                <a:solidFill>
                  <a:srgbClr val="0C9B4D"/>
                </a:solidFill>
              </a:rPr>
              <a:t>'</a:t>
            </a:r>
            <a:r>
              <a:rPr lang="en-US" altLang="zh-TW" b="0" kern="0" dirty="0">
                <a:solidFill>
                  <a:srgbClr val="0C9B4D"/>
                </a:solidFill>
              </a:rPr>
              <a:t>s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OK</a:t>
            </a:r>
            <a:r>
              <a:rPr lang="en-US" altLang="zh-TW" b="0" kern="0" dirty="0">
                <a:solidFill>
                  <a:srgbClr val="0C9B4D"/>
                </a:solidFill>
              </a:rPr>
              <a:t>: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w/o</a:t>
            </a:r>
            <a:r>
              <a:rPr lang="en-US" altLang="zh-TW" b="0" kern="0" dirty="0">
                <a:solidFill>
                  <a:srgbClr val="0C9B4D"/>
                </a:solidFill>
              </a:rPr>
              <a:t>ut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“[”,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“]”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isn't specia</a:t>
            </a:r>
            <a:r>
              <a:rPr lang="en-US" altLang="zh-TW" b="0" kern="0" spc="-100" dirty="0">
                <a:solidFill>
                  <a:srgbClr val="0C9B4D"/>
                </a:solidFill>
              </a:rPr>
              <a:t>l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zh-TW" dirty="0">
                <a:solidFill>
                  <a:schemeClr val="accent2"/>
                </a:solidFill>
              </a:rPr>
              <a:t>Q:What if we want to find a “]”? </a:t>
            </a:r>
            <a:br>
              <a:rPr lang="en-US" altLang="zh-TW" dirty="0">
                <a:solidFill>
                  <a:schemeClr val="accent2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990600"/>
            <a:ext cx="8382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a[a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b]b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cXc</a:t>
            </a: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d[]d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e]]e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fX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]f\f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grep --color '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 x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b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d[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d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]]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e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fX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f\f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fr-FR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ls</a:t>
            </a:r>
            <a:endParaRPr lang="fr-FR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6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'['  '[]'   ]   ]]   x   </a:t>
            </a:r>
            <a:r>
              <a:rPr lang="fr-FR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</a:t>
            </a:r>
            <a:r>
              <a:rPr lang="fr-FR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']'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</a:t>
            </a:r>
            <a:r>
              <a:rPr lang="fr-FR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*]*</a:t>
            </a:r>
            <a:endParaRPr lang="en-US" altLang="zh-TW" sz="2400" b="0" kern="0" dirty="0">
              <a:solidFill>
                <a:srgbClr val="0C9B4D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'[]'   ]   ]]   x]</a:t>
            </a: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2362200" y="4953000"/>
            <a:ext cx="6705600" cy="1143000"/>
          </a:xfrm>
          <a:prstGeom prst="wedgeRoundRectCallout">
            <a:avLst>
              <a:gd name="adj1" fmla="val -59112"/>
              <a:gd name="adj2" fmla="val 5483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3200" b="0" spc="-2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To make a wildcard equivalent to the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regular expression "]", we'd use "*]*".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92822" y="3962400"/>
            <a:ext cx="8374978" cy="1511746"/>
            <a:chOff x="692822" y="4343400"/>
            <a:chExt cx="8374978" cy="1511746"/>
          </a:xfrm>
        </p:grpSpPr>
        <p:sp>
          <p:nvSpPr>
            <p:cNvPr id="24" name="Rounded Rectangular Callout 23"/>
            <p:cNvSpPr/>
            <p:nvPr/>
          </p:nvSpPr>
          <p:spPr bwMode="auto">
            <a:xfrm>
              <a:off x="2362200" y="4343400"/>
              <a:ext cx="6705600" cy="1143000"/>
            </a:xfrm>
            <a:prstGeom prst="wedgeRoundRectCallout">
              <a:avLst>
                <a:gd name="adj1" fmla="val -58966"/>
                <a:gd name="adj2" fmla="val 5397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TW" sz="3200" b="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Arial" pitchFamily="34" charset="0"/>
                </a:rPr>
                <a:t>Notice only one filename matched, even though others have a "]". </a:t>
              </a:r>
              <a:endParaRPr lang="zh-TW" alt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25" name="Isosceles Triangle 24"/>
            <p:cNvSpPr/>
            <p:nvPr/>
          </p:nvSpPr>
          <p:spPr bwMode="auto">
            <a:xfrm rot="14076232">
              <a:off x="1510384" y="4622089"/>
              <a:ext cx="415495" cy="2050619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26" name="Isosceles Triangle 25"/>
            <p:cNvSpPr/>
            <p:nvPr/>
          </p:nvSpPr>
          <p:spPr bwMode="auto">
            <a:xfrm rot="14370694">
              <a:off x="2076205" y="4865266"/>
              <a:ext cx="605420" cy="338922"/>
            </a:xfrm>
            <a:prstGeom prst="triangle">
              <a:avLst>
                <a:gd name="adj" fmla="val 939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27" name="Isosceles Triangle 26"/>
            <p:cNvSpPr/>
            <p:nvPr/>
          </p:nvSpPr>
          <p:spPr bwMode="auto">
            <a:xfrm rot="2903097">
              <a:off x="2431942" y="5102047"/>
              <a:ext cx="162214" cy="338922"/>
            </a:xfrm>
            <a:prstGeom prst="triangle">
              <a:avLst>
                <a:gd name="adj" fmla="val 9370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28" name="Isosceles Triangle 27"/>
            <p:cNvSpPr/>
            <p:nvPr/>
          </p:nvSpPr>
          <p:spPr bwMode="auto">
            <a:xfrm rot="2903097">
              <a:off x="2595293" y="5031779"/>
              <a:ext cx="162214" cy="338922"/>
            </a:xfrm>
            <a:prstGeom prst="triangle">
              <a:avLst>
                <a:gd name="adj" fmla="val 9370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896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ISC1480">
  <a:themeElements>
    <a:clrScheme name="CISC1480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ISC1480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ISC1480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C1480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33507</TotalTime>
  <Words>36300</Words>
  <Application>Microsoft Office PowerPoint</Application>
  <PresentationFormat>On-screen Show (4:3)</PresentationFormat>
  <Paragraphs>4119</Paragraphs>
  <Slides>245</Slides>
  <Notes>101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245</vt:i4>
      </vt:variant>
    </vt:vector>
  </HeadingPairs>
  <TitlesOfParts>
    <vt:vector size="271" baseType="lpstr">
      <vt:lpstr>ＭＳ Ｐゴシック</vt:lpstr>
      <vt:lpstr>ＭＳ Ｐゴシック</vt:lpstr>
      <vt:lpstr>新細明體</vt:lpstr>
      <vt:lpstr>Agency FB</vt:lpstr>
      <vt:lpstr>Andale Mono</vt:lpstr>
      <vt:lpstr>Arial</vt:lpstr>
      <vt:lpstr>Arial Narrow</vt:lpstr>
      <vt:lpstr>Arial Unicode MS</vt:lpstr>
      <vt:lpstr>Book Antiqua</vt:lpstr>
      <vt:lpstr>Comic Sans MS</vt:lpstr>
      <vt:lpstr>Consolas</vt:lpstr>
      <vt:lpstr>Courier</vt:lpstr>
      <vt:lpstr>High Tower Text</vt:lpstr>
      <vt:lpstr>Lucida Console</vt:lpstr>
      <vt:lpstr>Lucida Fax</vt:lpstr>
      <vt:lpstr>Lucida Grande</vt:lpstr>
      <vt:lpstr>Monotype Sorts</vt:lpstr>
      <vt:lpstr>Symbol</vt:lpstr>
      <vt:lpstr>Times New Roman</vt:lpstr>
      <vt:lpstr>Trebuchet MS</vt:lpstr>
      <vt:lpstr>Wingdings</vt:lpstr>
      <vt:lpstr>Default Design</vt:lpstr>
      <vt:lpstr>2_Default Design</vt:lpstr>
      <vt:lpstr>1_Default Design</vt:lpstr>
      <vt:lpstr>CISC1480</vt:lpstr>
      <vt:lpstr>3_Default Design</vt:lpstr>
      <vt:lpstr>Midterm Information</vt:lpstr>
      <vt:lpstr>Finding out if your quotes are wrong</vt:lpstr>
      <vt:lpstr>Finding out if your quotes are wrong</vt:lpstr>
      <vt:lpstr>Finding out if your quotes are wrong</vt:lpstr>
      <vt:lpstr>Finding out if your quotes are wrong</vt:lpstr>
      <vt:lpstr>Checking without using an echo </vt:lpstr>
      <vt:lpstr>The "echo" and "verbose" variables</vt:lpstr>
      <vt:lpstr>The "echo" and "verbose" variables</vt:lpstr>
      <vt:lpstr>The "echo" and "verbose" variables</vt:lpstr>
      <vt:lpstr>The "echo" and "verbose" variables</vt:lpstr>
      <vt:lpstr>The "echo" and "verbose" variables</vt:lpstr>
      <vt:lpstr>The "echo" and "verbose" variables</vt:lpstr>
      <vt:lpstr>The "echo" and "verbose" variables</vt:lpstr>
      <vt:lpstr>The "echo" and "verbose" variables</vt:lpstr>
      <vt:lpstr>The "echo" and "verbose" variables</vt:lpstr>
      <vt:lpstr>The "echo" and "verbose" variables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What is the output of this?</vt:lpstr>
      <vt:lpstr>What is the output of this?</vt:lpstr>
      <vt:lpstr>What is the output of this?</vt:lpstr>
      <vt:lpstr>What is the output of this?</vt:lpstr>
      <vt:lpstr>What is the output of this?</vt:lpstr>
      <vt:lpstr>What is the output of this?</vt:lpstr>
      <vt:lpstr>What is the output of this?</vt:lpstr>
      <vt:lpstr>What is the output of this?</vt:lpstr>
      <vt:lpstr>What is the output of this?</vt:lpstr>
      <vt:lpstr>Does xargs do wildcard expansion?</vt:lpstr>
      <vt:lpstr>Does xargs do wildcard expansion?</vt:lpstr>
      <vt:lpstr>Does xargs do wildcard expansion?</vt:lpstr>
      <vt:lpstr>Does xargs do wildcard expansion?</vt:lpstr>
      <vt:lpstr>Does xargs do wildcard expansion?</vt:lpstr>
      <vt:lpstr>Does xargs do wildcard expansion?</vt:lpstr>
      <vt:lpstr>Does xargs do wildcard expansion?</vt:lpstr>
      <vt:lpstr>Does xargs do wildcard expansion?</vt:lpstr>
      <vt:lpstr>What is the output of this?</vt:lpstr>
      <vt:lpstr>PowerPoint Presentation</vt:lpstr>
      <vt:lpstr>Searching for something in a file the greps</vt:lpstr>
      <vt:lpstr>Searching for something in a file the greps</vt:lpstr>
      <vt:lpstr>fgrep</vt:lpstr>
      <vt:lpstr>fgrep</vt:lpstr>
      <vt:lpstr>fgrep</vt:lpstr>
      <vt:lpstr>Important fgrep Flags</vt:lpstr>
      <vt:lpstr>fgrep</vt:lpstr>
      <vt:lpstr>fgrep</vt:lpstr>
      <vt:lpstr>fgrep</vt:lpstr>
      <vt:lpstr>fgrep</vt:lpstr>
      <vt:lpstr>fgrep</vt:lpstr>
      <vt:lpstr>fgrep</vt:lpstr>
      <vt:lpstr>fgrep</vt:lpstr>
      <vt:lpstr>fgrep</vt:lpstr>
      <vt:lpstr>fgrep</vt:lpstr>
      <vt:lpstr>fgrep</vt:lpstr>
      <vt:lpstr>fgrep</vt:lpstr>
      <vt:lpstr>fgrep</vt:lpstr>
      <vt:lpstr>When fgrep is not enough</vt:lpstr>
      <vt:lpstr>When fgrep is not enough</vt:lpstr>
      <vt:lpstr>When fgrep is not enough</vt:lpstr>
      <vt:lpstr>When fgrep is not enough</vt:lpstr>
      <vt:lpstr>When fgrep is not enough</vt:lpstr>
      <vt:lpstr>Searching for something in a file the greps</vt:lpstr>
      <vt:lpstr>Searching for something in a file the greps</vt:lpstr>
      <vt:lpstr>PowerPoint Presentation</vt:lpstr>
      <vt:lpstr>Regular Expression Symbols</vt:lpstr>
      <vt:lpstr>Regular Expression Symbols</vt:lpstr>
      <vt:lpstr>PowerPoint Presentation</vt:lpstr>
      <vt:lpstr>PowerPoint Presentation</vt:lpstr>
      <vt:lpstr>PowerPoint Presentation</vt:lpstr>
      <vt:lpstr>Searching for something in a file grep</vt:lpstr>
      <vt:lpstr>The grep command line format</vt:lpstr>
      <vt:lpstr>The grep command line format</vt:lpstr>
      <vt:lpstr>The grep command line format</vt:lpstr>
      <vt:lpstr>The grep command line format</vt:lpstr>
      <vt:lpstr>Searching for something in a file grep</vt:lpstr>
      <vt:lpstr>Searching for something in a file grep</vt:lpstr>
      <vt:lpstr>Searching for something in a file grep</vt:lpstr>
      <vt:lpstr>Searching for something in a file grep</vt:lpstr>
      <vt:lpstr>Searching for something in a file another sample regular expression</vt:lpstr>
      <vt:lpstr>Searching for something in a file another sample regular expression</vt:lpstr>
      <vt:lpstr>PowerPoint Presentation</vt:lpstr>
      <vt:lpstr>PowerPoint Presentation</vt:lpstr>
      <vt:lpstr>Regular Expression Symbols</vt:lpstr>
      <vt:lpstr>Regular Expression Symbols</vt:lpstr>
      <vt:lpstr>Recall: Wildcard Symbols</vt:lpstr>
      <vt:lpstr>PowerPoint Presentation</vt:lpstr>
      <vt:lpstr>PowerPoint Presentation</vt:lpstr>
      <vt:lpstr>Q:What if we want to find a “]”?  A: OK. W/out “[”, a “]” isn't special.</vt:lpstr>
      <vt:lpstr>Q:What if we want to find a “]”?   </vt:lpstr>
      <vt:lpstr>Q:What if we want to find a “]”?   </vt:lpstr>
      <vt:lpstr>Q:What if we want to find a “]”?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wildcard […] behaves similarly.</vt:lpstr>
      <vt:lpstr>A wildcard […] behaves similarly.</vt:lpstr>
      <vt:lpstr>A wildcard […] behaves similarly.</vt:lpstr>
      <vt:lpstr>A wildcard […] behaves similarly.</vt:lpstr>
      <vt:lpstr>A wildcard […] behaves similarly.</vt:lpstr>
      <vt:lpstr>A wildcard […] behaves similarly.</vt:lpstr>
      <vt:lpstr>A wildcard […] behaves similarly.</vt:lpstr>
      <vt:lpstr>A wildcard […] behaves similarly.</vt:lpstr>
      <vt:lpstr>A wildcard […] behaves similarly.</vt:lpstr>
      <vt:lpstr>Recall: Wildcard Symbols</vt:lpstr>
      <vt:lpstr>PowerPoint Presentation</vt:lpstr>
      <vt:lpstr>Recall: Wildcard Symbols</vt:lpstr>
      <vt:lpstr>Regular Expression Symbols</vt:lpstr>
      <vt:lpstr>Regular Expressions Are we clear on the concept?</vt:lpstr>
      <vt:lpstr>Regular Expressions Are we clear on the concept?</vt:lpstr>
      <vt:lpstr>Regular Expressions Are we clear on the concept?</vt:lpstr>
      <vt:lpstr>Regular Expressions Are we clear on the concept?</vt:lpstr>
      <vt:lpstr>Regular Expressions Are we clear on the concept?</vt:lpstr>
      <vt:lpstr>Regular Expressions Are we clear on the concept?</vt:lpstr>
      <vt:lpstr>Regular Expressions Are we clear on the concept?</vt:lpstr>
      <vt:lpstr>Regular Expressions Are we clear on the concept?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Backreferencing example 3 letter palindromes (回文)</vt:lpstr>
      <vt:lpstr>Backreferencing example 4 letter palindromes(回文)</vt:lpstr>
      <vt:lpstr>Backreferencing example 3-6 letter palindromes(回文)</vt:lpstr>
      <vt:lpstr>POSIX: built-in patterns</vt:lpstr>
      <vt:lpstr>Basic Regular Expression Syntax</vt:lpstr>
      <vt:lpstr>More Regular Expression Syntax</vt:lpstr>
      <vt:lpstr>When grep is not enough</vt:lpstr>
      <vt:lpstr>When grep is not enough</vt:lpstr>
      <vt:lpstr>When grep is not enough</vt:lpstr>
      <vt:lpstr>When grep is not enough</vt:lpstr>
      <vt:lpstr>When grep is not enough</vt:lpstr>
      <vt:lpstr>When grep is not enough</vt:lpstr>
      <vt:lpstr>PowerPoint Presentation</vt:lpstr>
      <vt:lpstr>Extended Regular Expressions</vt:lpstr>
      <vt:lpstr>Extended Regular Expressions</vt:lpstr>
      <vt:lpstr>Extended Regular Expressions</vt:lpstr>
      <vt:lpstr>Extended Regular Expressions</vt:lpstr>
      <vt:lpstr>Extended Regular Expressions</vt:lpstr>
      <vt:lpstr>Extended Regular Expressions</vt:lpstr>
      <vt:lpstr>Extended Regular Expressions</vt:lpstr>
      <vt:lpstr>PowerPoint Presentation</vt:lpstr>
      <vt:lpstr>PowerPoint Presentation</vt:lpstr>
      <vt:lpstr>PowerPoint Presentation</vt:lpstr>
      <vt:lpstr>PowerPoint Presentation</vt:lpstr>
      <vt:lpstr>Nonstandard Added Features</vt:lpstr>
      <vt:lpstr>Nonstandard Added Features</vt:lpstr>
      <vt:lpstr>Nonstandard Added Features</vt:lpstr>
      <vt:lpstr>Nonstandard Added Features</vt:lpstr>
      <vt:lpstr>Nonstandard Added Features</vt:lpstr>
      <vt:lpstr>Nonstandard Added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Searching for something in a file the greps</vt:lpstr>
      <vt:lpstr>Important grep Flags</vt:lpstr>
      <vt:lpstr>Important egrep Flags</vt:lpstr>
      <vt:lpstr>Important fgrep Flags</vt:lpstr>
      <vt:lpstr>PowerPoint Presentation</vt:lpstr>
      <vt:lpstr>PowerPoint Presentation</vt:lpstr>
      <vt:lpstr>PowerPoint Presentation</vt:lpstr>
      <vt:lpstr>Midterm Overview</vt:lpstr>
      <vt:lpstr>Let’s summarize what we  have learned  (Many of the commands we’ve learned have a lot of flags. But, to make your studying easier, only the flags indicated in the following slides will be covered on the midterm.)</vt:lpstr>
      <vt:lpstr>Viewing Files</vt:lpstr>
      <vt:lpstr>Managing Files and Directories</vt:lpstr>
      <vt:lpstr>File Analysis Commands</vt:lpstr>
      <vt:lpstr>Other Basic Commands</vt:lpstr>
      <vt:lpstr>More Advanced Commands</vt:lpstr>
      <vt:lpstr>Regarding C-shell commands</vt:lpstr>
      <vt:lpstr>Summary of C-Shell Variables</vt:lpstr>
      <vt:lpstr>By now, you know all of these shell symbols</vt:lpstr>
      <vt:lpstr>Also, know the difference between: wildcard patterns, regular expression patterns, and simple lists:</vt:lpstr>
      <vt:lpstr>Also, know the difference between: wildcard patterns, regular expression patterns, and simple lists:</vt:lpstr>
      <vt:lpstr>The *, ?, [], and [^] Wildcards</vt:lpstr>
      <vt:lpstr>Wildcard Symbols</vt:lpstr>
      <vt:lpstr>Basic Regular Expressions</vt:lpstr>
      <vt:lpstr>Advance Regular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Haga</dc:creator>
  <cp:lastModifiedBy>Me</cp:lastModifiedBy>
  <cp:revision>542</cp:revision>
  <cp:lastPrinted>2005-05-27T21:26:31Z</cp:lastPrinted>
  <dcterms:created xsi:type="dcterms:W3CDTF">2005-05-23T21:56:35Z</dcterms:created>
  <dcterms:modified xsi:type="dcterms:W3CDTF">2023-03-26T17:23:46Z</dcterms:modified>
</cp:coreProperties>
</file>