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E48A-04B7-4001-958E-130B02318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0ABEB-2535-46EB-B7E6-24283C304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A0FE-35F1-4A73-87E4-348D7F77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1EC6-8EA6-4CB1-A408-83CA71E8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596D-E0D1-4778-A5D9-B38D49AD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3E74-A94E-438B-8514-CEA38254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B10E5-2F83-48A4-95E0-A10544327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5B28-F342-4036-8BC6-3318B3A8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30D2-036A-4B7D-B04B-3B977779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52E1-DB54-43CA-83A9-54D96C99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55ACA-8197-4F8F-A9E0-C1F32093B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33C7B-107B-40B0-905F-FBB80F6CF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389F-E268-45B8-BB80-2D817B6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5F7C-5FAC-4C3C-A598-B1EB942B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D4AF-DB48-437F-BFAE-579B94DF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ECB4-9B03-4339-89CC-D4793AB2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B718-B013-46D8-99B7-5A9B9140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273B-7DCA-4AB8-BA08-2758F4AB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6144-4082-41E3-AD04-BEB16F0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2CB9-4D5D-4C2E-A7D8-46C368DE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5485-2887-45EF-9C56-B28896E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255B-3FD6-4550-B37E-376F86308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28A40-096B-40EC-B594-6506D515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7AC5-CCA6-4C32-A8F4-35092BE3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2E9E-A3E0-41AD-8705-72B0FE75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23B-F8EF-4923-A3B9-482792B6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28C7-85F7-4106-9251-2842C5BA2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D7B8-3037-4A64-93FC-66C5AC71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7BE01-E4DB-4FA0-9D4D-E1393DBC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1789-1EE9-48BF-AFEC-57A10079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8B4F-3FB8-41A9-B967-2A0FDEB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43E2-6734-48E5-A86C-FEF495EB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EA5A-3E5E-4444-86D1-237A636DE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5FFC-624C-47AF-BF67-4C01472EE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C5675-1483-48B1-A6CA-080A08A2A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37E3A-17D4-4777-8003-8C1356BDA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E7D58-DCCF-43E2-90D7-944D086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DB526-BC85-4647-9568-A45307F6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2E2F-2BBD-4AC6-AE54-CFD8A69D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ACD-7479-461A-8D4E-2F3D9EF2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30105-DA0F-42FE-B690-15BDFD0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99829-0559-4AA4-A76E-D1CC283F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27A6F-1283-4AD3-BE4E-9EC1E8FD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93AC9-48E3-4392-9A4D-27E17FCA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0D7B0-26EA-4AC7-B8C7-083C6704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94353-B267-433F-A35B-959A917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E890-3CEB-4890-A4B4-CFC891FB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FA8F-8CBD-45B1-829F-7D21118E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FB21-539E-4B09-B3F1-2C0AEB5A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7F676-08D3-43DE-A025-98C63302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9C8C1-CBFF-41A9-9EF0-7DF74F2A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2E3A-F3EA-47E7-A155-FE2432C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CE03-4071-4B07-B061-4E6B30CD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35A9B-3F98-4A93-AE34-D8C32E6B4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E2521-5F7A-4C3B-89E9-5CFE4575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30D27-E46C-400C-A107-F7B13442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82E7-8F69-4547-9E92-DB0A770E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B226-83E8-464C-83B9-10E67E2C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7F964-BFC9-4223-96E2-1F54FBA8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B1DE-4936-4E30-84CE-075CB4DD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7B08-A9B8-42E1-A5E9-CB0E0EC27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BB5C-FBA1-42AB-BDD3-FDBA6552635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8B088-5E5F-48FD-A0E4-1127DA9C6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A78F-9C30-4E1A-8919-7183CDFDB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C48C-2296-4D17-B681-E196096D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DF75C-4C4F-4376-96EE-6D1D66C1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D44D5D8-4C1D-4124-B791-0436923A93CC}"/>
              </a:ext>
            </a:extLst>
          </p:cNvPr>
          <p:cNvSpPr/>
          <p:nvPr/>
        </p:nvSpPr>
        <p:spPr>
          <a:xfrm>
            <a:off x="10642601" y="507999"/>
            <a:ext cx="1549400" cy="266701"/>
          </a:xfrm>
          <a:prstGeom prst="wedgeRoundRectCallout">
            <a:avLst>
              <a:gd name="adj1" fmla="val -23921"/>
              <a:gd name="adj2" fmla="val -4757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But wait!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A433445-4E90-4082-A6BE-4928C5737E67}"/>
              </a:ext>
            </a:extLst>
          </p:cNvPr>
          <p:cNvSpPr/>
          <p:nvPr/>
        </p:nvSpPr>
        <p:spPr>
          <a:xfrm>
            <a:off x="10642601" y="1325879"/>
            <a:ext cx="1549400" cy="266701"/>
          </a:xfrm>
          <a:prstGeom prst="wedgeRoundRectCallout">
            <a:avLst>
              <a:gd name="adj1" fmla="val -108219"/>
              <a:gd name="adj2" fmla="val 31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date!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B8D1A2-34F9-4FD1-B263-D2712042239E}"/>
              </a:ext>
            </a:extLst>
          </p:cNvPr>
          <p:cNvSpPr/>
          <p:nvPr/>
        </p:nvSpPr>
        <p:spPr>
          <a:xfrm>
            <a:off x="10642600" y="1599385"/>
            <a:ext cx="1549400" cy="984789"/>
          </a:xfrm>
          <a:prstGeom prst="roundRect">
            <a:avLst>
              <a:gd name="adj" fmla="val 476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(Because I</a:t>
            </a:r>
          </a:p>
          <a:p>
            <a:pPr algn="ctr">
              <a:lnSpc>
                <a:spcPct val="78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thought the</a:t>
            </a:r>
          </a:p>
          <a:p>
            <a:pPr algn="ctr">
              <a:lnSpc>
                <a:spcPct val="78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midterm was on April </a:t>
            </a:r>
            <a:r>
              <a:rPr lang="en-US" sz="1900" spc="-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00" spc="-100" baseline="30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900" spc="-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900" spc="-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646DD73-E7FB-41F9-8BC1-0D471DDAE7A4}"/>
              </a:ext>
            </a:extLst>
          </p:cNvPr>
          <p:cNvSpPr/>
          <p:nvPr/>
        </p:nvSpPr>
        <p:spPr>
          <a:xfrm>
            <a:off x="10642601" y="779779"/>
            <a:ext cx="1549400" cy="266701"/>
          </a:xfrm>
          <a:prstGeom prst="wedgeRoundRectCallout">
            <a:avLst>
              <a:gd name="adj1" fmla="val -96580"/>
              <a:gd name="adj2" fmla="val 36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date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2C4DD1-8471-4E45-A4E0-7D5F61BDABC8}"/>
              </a:ext>
            </a:extLst>
          </p:cNvPr>
          <p:cNvSpPr/>
          <p:nvPr/>
        </p:nvSpPr>
        <p:spPr>
          <a:xfrm>
            <a:off x="10642600" y="1054101"/>
            <a:ext cx="1549400" cy="2667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is not before</a:t>
            </a:r>
          </a:p>
        </p:txBody>
      </p:sp>
    </p:spTree>
    <p:extLst>
      <p:ext uri="{BB962C8B-B14F-4D97-AF65-F5344CB8AC3E}">
        <p14:creationId xmlns:p14="http://schemas.microsoft.com/office/powerpoint/2010/main" val="18824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F459F-DA57-4448-9C46-66FC1067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F357146-9899-4469-96D1-C6141814C187}"/>
              </a:ext>
            </a:extLst>
          </p:cNvPr>
          <p:cNvSpPr/>
          <p:nvPr/>
        </p:nvSpPr>
        <p:spPr>
          <a:xfrm>
            <a:off x="1585678" y="3450412"/>
            <a:ext cx="1549400" cy="700675"/>
          </a:xfrm>
          <a:prstGeom prst="wedgeRoundRectCallout">
            <a:avLst>
              <a:gd name="adj1" fmla="val -96580"/>
              <a:gd name="adj2" fmla="val 36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 click here</a:t>
            </a:r>
          </a:p>
        </p:txBody>
      </p:sp>
    </p:spTree>
    <p:extLst>
      <p:ext uri="{BB962C8B-B14F-4D97-AF65-F5344CB8AC3E}">
        <p14:creationId xmlns:p14="http://schemas.microsoft.com/office/powerpoint/2010/main" val="8333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CD05-2FCF-4EB0-A765-496687F8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0B43-D8D2-4BEB-8671-21E7C5DE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9603-A38A-46A3-9555-1D7E1539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9D51A9-8D3D-46AD-8440-7C305DF9F476}"/>
              </a:ext>
            </a:extLst>
          </p:cNvPr>
          <p:cNvSpPr/>
          <p:nvPr/>
        </p:nvSpPr>
        <p:spPr>
          <a:xfrm>
            <a:off x="2732310" y="4640585"/>
            <a:ext cx="1549400" cy="700675"/>
          </a:xfrm>
          <a:prstGeom prst="wedgeRoundRectCallout">
            <a:avLst>
              <a:gd name="adj1" fmla="val -62857"/>
              <a:gd name="adj2" fmla="val 165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 scroll down…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5145231-BE15-4B7F-8B47-2B64AE0B7D19}"/>
              </a:ext>
            </a:extLst>
          </p:cNvPr>
          <p:cNvSpPr/>
          <p:nvPr/>
        </p:nvSpPr>
        <p:spPr>
          <a:xfrm>
            <a:off x="4198252" y="1099099"/>
            <a:ext cx="1709062" cy="700675"/>
          </a:xfrm>
          <a:prstGeom prst="wedgeRoundRectCallout">
            <a:avLst>
              <a:gd name="adj1" fmla="val -118126"/>
              <a:gd name="adj2" fmla="val -212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syllabus.</a:t>
            </a:r>
          </a:p>
        </p:txBody>
      </p:sp>
    </p:spTree>
    <p:extLst>
      <p:ext uri="{BB962C8B-B14F-4D97-AF65-F5344CB8AC3E}">
        <p14:creationId xmlns:p14="http://schemas.microsoft.com/office/powerpoint/2010/main" val="71479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2E839-E8B1-4BC5-B1D6-90C2CB8C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E89C528-66F5-4D13-B995-5871EF5422A8}"/>
              </a:ext>
            </a:extLst>
          </p:cNvPr>
          <p:cNvSpPr/>
          <p:nvPr/>
        </p:nvSpPr>
        <p:spPr>
          <a:xfrm>
            <a:off x="7427614" y="3280095"/>
            <a:ext cx="1749941" cy="891525"/>
          </a:xfrm>
          <a:prstGeom prst="wedgeRoundRectCallout">
            <a:avLst>
              <a:gd name="adj1" fmla="val -142482"/>
              <a:gd name="adj2" fmla="val 26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says midterm is April 10th</a:t>
            </a:r>
          </a:p>
        </p:txBody>
      </p:sp>
    </p:spTree>
    <p:extLst>
      <p:ext uri="{BB962C8B-B14F-4D97-AF65-F5344CB8AC3E}">
        <p14:creationId xmlns:p14="http://schemas.microsoft.com/office/powerpoint/2010/main" val="218751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2B66D-2399-4A27-81C7-C1789EB2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2629CF2-A7D9-4D64-B07E-796F9C9ED739}"/>
              </a:ext>
            </a:extLst>
          </p:cNvPr>
          <p:cNvSpPr/>
          <p:nvPr/>
        </p:nvSpPr>
        <p:spPr>
          <a:xfrm>
            <a:off x="9278224" y="4144162"/>
            <a:ext cx="2885814" cy="1048623"/>
          </a:xfrm>
          <a:prstGeom prst="wedgeRoundRectCallout">
            <a:avLst>
              <a:gd name="adj1" fmla="val -98877"/>
              <a:gd name="adj2" fmla="val 24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NSYSU’s Academic Calendar also indicates April 10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33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64973C-9351-4FC0-B6BD-E41FA2B9B655}"/>
              </a:ext>
            </a:extLst>
          </p:cNvPr>
          <p:cNvSpPr txBox="1">
            <a:spLocks/>
          </p:cNvSpPr>
          <p:nvPr/>
        </p:nvSpPr>
        <p:spPr>
          <a:xfrm>
            <a:off x="838200" y="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41710-ED2F-4F75-9DFB-612CB8144773}"/>
              </a:ext>
            </a:extLst>
          </p:cNvPr>
          <p:cNvSpPr/>
          <p:nvPr/>
        </p:nvSpPr>
        <p:spPr>
          <a:xfrm>
            <a:off x="255722" y="0"/>
            <a:ext cx="1155196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Q. So what is the point?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A. The homework assignment had a typo. (I had </a:t>
            </a:r>
          </a:p>
          <a:p>
            <a:r>
              <a:rPr lang="en-US" sz="4000" dirty="0">
                <a:solidFill>
                  <a:schemeClr val="tx1"/>
                </a:solidFill>
              </a:rPr>
              <a:t>     intended to make it due on April 8</a:t>
            </a:r>
            <a:r>
              <a:rPr lang="en-US" sz="4000" baseline="30000" dirty="0">
                <a:solidFill>
                  <a:schemeClr val="tx1"/>
                </a:solidFill>
              </a:rPr>
              <a:t>th</a:t>
            </a:r>
            <a:r>
              <a:rPr lang="en-US" sz="4000" dirty="0">
                <a:solidFill>
                  <a:schemeClr val="tx1"/>
                </a:solidFill>
              </a:rPr>
              <a:t>.)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Q. So what are we supposed to do about it?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A. It seem unfair to change a homework’s posted due</a:t>
            </a:r>
          </a:p>
          <a:p>
            <a:r>
              <a:rPr lang="en-US" sz="4000" dirty="0">
                <a:solidFill>
                  <a:schemeClr val="tx1"/>
                </a:solidFill>
              </a:rPr>
              <a:t>     date, so the homework will be due on April 15</a:t>
            </a:r>
            <a:r>
              <a:rPr lang="en-US" sz="4000" baseline="30000" dirty="0">
                <a:solidFill>
                  <a:schemeClr val="tx1"/>
                </a:solidFill>
              </a:rPr>
              <a:t>th</a:t>
            </a:r>
            <a:r>
              <a:rPr lang="en-US" sz="4000" dirty="0">
                <a:solidFill>
                  <a:schemeClr val="tx1"/>
                </a:solidFill>
              </a:rPr>
              <a:t>.)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Q. But wouldn’t that mean that we won’t see the</a:t>
            </a:r>
          </a:p>
          <a:p>
            <a:r>
              <a:rPr lang="en-US" sz="4000" dirty="0">
                <a:solidFill>
                  <a:schemeClr val="tx1"/>
                </a:solidFill>
              </a:rPr>
              <a:t>     solution before the midterm?</a:t>
            </a:r>
          </a:p>
          <a:p>
            <a:r>
              <a:rPr lang="en-US" sz="4000" dirty="0">
                <a:solidFill>
                  <a:schemeClr val="tx1"/>
                </a:solidFill>
              </a:rPr>
              <a:t>A. Correct. The midterm will still be on April 10</a:t>
            </a:r>
            <a:r>
              <a:rPr lang="en-US" sz="4000" baseline="30000" dirty="0">
                <a:solidFill>
                  <a:schemeClr val="tx1"/>
                </a:solidFill>
              </a:rPr>
              <a:t>th</a:t>
            </a:r>
            <a:r>
              <a:rPr lang="en-US" sz="40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444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6</cp:revision>
  <dcterms:created xsi:type="dcterms:W3CDTF">2023-04-03T17:08:17Z</dcterms:created>
  <dcterms:modified xsi:type="dcterms:W3CDTF">2023-04-03T17:48:30Z</dcterms:modified>
</cp:coreProperties>
</file>