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</p:sldMasterIdLst>
  <p:notesMasterIdLst>
    <p:notesMasterId r:id="rId134"/>
  </p:notesMasterIdLst>
  <p:handoutMasterIdLst>
    <p:handoutMasterId r:id="rId135"/>
  </p:handoutMasterIdLst>
  <p:sldIdLst>
    <p:sldId id="2166" r:id="rId3"/>
    <p:sldId id="2189" r:id="rId4"/>
    <p:sldId id="2190" r:id="rId5"/>
    <p:sldId id="2191" r:id="rId6"/>
    <p:sldId id="2192" r:id="rId7"/>
    <p:sldId id="2193" r:id="rId8"/>
    <p:sldId id="2453" r:id="rId9"/>
    <p:sldId id="2241" r:id="rId10"/>
    <p:sldId id="2242" r:id="rId11"/>
    <p:sldId id="2243" r:id="rId12"/>
    <p:sldId id="2244" r:id="rId13"/>
    <p:sldId id="2245" r:id="rId14"/>
    <p:sldId id="2246" r:id="rId15"/>
    <p:sldId id="2247" r:id="rId16"/>
    <p:sldId id="2248" r:id="rId17"/>
    <p:sldId id="2249" r:id="rId18"/>
    <p:sldId id="2250" r:id="rId19"/>
    <p:sldId id="2251" r:id="rId20"/>
    <p:sldId id="2252" r:id="rId21"/>
    <p:sldId id="2253" r:id="rId22"/>
    <p:sldId id="2254" r:id="rId23"/>
    <p:sldId id="2255" r:id="rId24"/>
    <p:sldId id="2256" r:id="rId25"/>
    <p:sldId id="2257" r:id="rId26"/>
    <p:sldId id="2258" r:id="rId27"/>
    <p:sldId id="2259" r:id="rId28"/>
    <p:sldId id="2260" r:id="rId29"/>
    <p:sldId id="2261" r:id="rId30"/>
    <p:sldId id="2262" r:id="rId31"/>
    <p:sldId id="2263" r:id="rId32"/>
    <p:sldId id="2264" r:id="rId33"/>
    <p:sldId id="2265" r:id="rId34"/>
    <p:sldId id="2266" r:id="rId35"/>
    <p:sldId id="2267" r:id="rId36"/>
    <p:sldId id="2268" r:id="rId37"/>
    <p:sldId id="2269" r:id="rId38"/>
    <p:sldId id="2270" r:id="rId39"/>
    <p:sldId id="2271" r:id="rId40"/>
    <p:sldId id="2272" r:id="rId41"/>
    <p:sldId id="2273" r:id="rId42"/>
    <p:sldId id="2274" r:id="rId43"/>
    <p:sldId id="2275" r:id="rId44"/>
    <p:sldId id="2276" r:id="rId45"/>
    <p:sldId id="2277" r:id="rId46"/>
    <p:sldId id="2278" r:id="rId47"/>
    <p:sldId id="2279" r:id="rId48"/>
    <p:sldId id="2280" r:id="rId49"/>
    <p:sldId id="2281" r:id="rId50"/>
    <p:sldId id="2282" r:id="rId51"/>
    <p:sldId id="2283" r:id="rId52"/>
    <p:sldId id="2284" r:id="rId53"/>
    <p:sldId id="2285" r:id="rId54"/>
    <p:sldId id="2286" r:id="rId55"/>
    <p:sldId id="2287" r:id="rId56"/>
    <p:sldId id="2375" r:id="rId57"/>
    <p:sldId id="2376" r:id="rId58"/>
    <p:sldId id="2377" r:id="rId59"/>
    <p:sldId id="2378" r:id="rId60"/>
    <p:sldId id="2379" r:id="rId61"/>
    <p:sldId id="2380" r:id="rId62"/>
    <p:sldId id="2381" r:id="rId63"/>
    <p:sldId id="2382" r:id="rId64"/>
    <p:sldId id="2383" r:id="rId65"/>
    <p:sldId id="2384" r:id="rId66"/>
    <p:sldId id="2385" r:id="rId67"/>
    <p:sldId id="2386" r:id="rId68"/>
    <p:sldId id="2387" r:id="rId69"/>
    <p:sldId id="2388" r:id="rId70"/>
    <p:sldId id="2389" r:id="rId71"/>
    <p:sldId id="2390" r:id="rId72"/>
    <p:sldId id="2391" r:id="rId73"/>
    <p:sldId id="2392" r:id="rId74"/>
    <p:sldId id="2393" r:id="rId75"/>
    <p:sldId id="2394" r:id="rId76"/>
    <p:sldId id="2395" r:id="rId77"/>
    <p:sldId id="2396" r:id="rId78"/>
    <p:sldId id="2397" r:id="rId79"/>
    <p:sldId id="2398" r:id="rId80"/>
    <p:sldId id="2399" r:id="rId81"/>
    <p:sldId id="2400" r:id="rId82"/>
    <p:sldId id="2401" r:id="rId83"/>
    <p:sldId id="2402" r:id="rId84"/>
    <p:sldId id="2403" r:id="rId85"/>
    <p:sldId id="2404" r:id="rId86"/>
    <p:sldId id="2405" r:id="rId87"/>
    <p:sldId id="2406" r:id="rId88"/>
    <p:sldId id="2407" r:id="rId89"/>
    <p:sldId id="2408" r:id="rId90"/>
    <p:sldId id="2409" r:id="rId91"/>
    <p:sldId id="2410" r:id="rId92"/>
    <p:sldId id="2411" r:id="rId93"/>
    <p:sldId id="2412" r:id="rId94"/>
    <p:sldId id="2413" r:id="rId95"/>
    <p:sldId id="2414" r:id="rId96"/>
    <p:sldId id="2415" r:id="rId97"/>
    <p:sldId id="2416" r:id="rId98"/>
    <p:sldId id="2417" r:id="rId99"/>
    <p:sldId id="2418" r:id="rId100"/>
    <p:sldId id="2419" r:id="rId101"/>
    <p:sldId id="2420" r:id="rId102"/>
    <p:sldId id="2421" r:id="rId103"/>
    <p:sldId id="2422" r:id="rId104"/>
    <p:sldId id="2423" r:id="rId105"/>
    <p:sldId id="2424" r:id="rId106"/>
    <p:sldId id="2425" r:id="rId107"/>
    <p:sldId id="2426" r:id="rId108"/>
    <p:sldId id="2427" r:id="rId109"/>
    <p:sldId id="2428" r:id="rId110"/>
    <p:sldId id="2429" r:id="rId111"/>
    <p:sldId id="2430" r:id="rId112"/>
    <p:sldId id="2431" r:id="rId113"/>
    <p:sldId id="2432" r:id="rId114"/>
    <p:sldId id="2433" r:id="rId115"/>
    <p:sldId id="2434" r:id="rId116"/>
    <p:sldId id="2435" r:id="rId117"/>
    <p:sldId id="2436" r:id="rId118"/>
    <p:sldId id="2437" r:id="rId119"/>
    <p:sldId id="2438" r:id="rId120"/>
    <p:sldId id="2439" r:id="rId121"/>
    <p:sldId id="2440" r:id="rId122"/>
    <p:sldId id="2441" r:id="rId123"/>
    <p:sldId id="2442" r:id="rId124"/>
    <p:sldId id="2443" r:id="rId125"/>
    <p:sldId id="2444" r:id="rId126"/>
    <p:sldId id="2445" r:id="rId127"/>
    <p:sldId id="2446" r:id="rId128"/>
    <p:sldId id="2447" r:id="rId129"/>
    <p:sldId id="2448" r:id="rId130"/>
    <p:sldId id="2449" r:id="rId131"/>
    <p:sldId id="2450" r:id="rId132"/>
    <p:sldId id="2451" r:id="rId1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600"/>
    <a:srgbClr val="BFBFBF"/>
    <a:srgbClr val="FFC1C1"/>
    <a:srgbClr val="FF9900"/>
    <a:srgbClr val="0C9B4D"/>
    <a:srgbClr val="0033CC"/>
    <a:srgbClr val="FF66FF"/>
    <a:srgbClr val="008000"/>
    <a:srgbClr val="CCFFCC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4" autoAdjust="0"/>
    <p:restoredTop sz="94624" autoAdjust="0"/>
  </p:normalViewPr>
  <p:slideViewPr>
    <p:cSldViewPr>
      <p:cViewPr varScale="1">
        <p:scale>
          <a:sx n="50" d="100"/>
          <a:sy n="50" d="100"/>
        </p:scale>
        <p:origin x="44" y="1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8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5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7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7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2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7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1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2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18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8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1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23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Sed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\n,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\,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comment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183272" y="316525"/>
            <a:ext cx="258013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Review</a:t>
            </a:r>
            <a:b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of Lecture 8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1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8915400" cy="67413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4000" dirty="0">
                <a:solidFill>
                  <a:schemeClr val="accent2"/>
                </a:solidFill>
              </a:rPr>
              <a:t> Indeed, </a:t>
            </a:r>
            <a:r>
              <a:rPr lang="en-US" altLang="zh-TW" sz="4000" dirty="0" err="1">
                <a:solidFill>
                  <a:schemeClr val="accent2"/>
                </a:solidFill>
              </a:rPr>
              <a:t>sed</a:t>
            </a:r>
            <a:r>
              <a:rPr lang="en-US" altLang="zh-TW" sz="4000" dirty="0">
                <a:solidFill>
                  <a:schemeClr val="accent2"/>
                </a:solidFill>
              </a:rPr>
              <a:t> </a:t>
            </a:r>
            <a:r>
              <a:rPr lang="en-US" altLang="zh-TW" sz="4000" i="1" dirty="0">
                <a:solidFill>
                  <a:schemeClr val="accent2"/>
                </a:solidFill>
              </a:rPr>
              <a:t>is</a:t>
            </a:r>
            <a:r>
              <a:rPr lang="en-US" altLang="zh-TW" sz="4000" dirty="0">
                <a:solidFill>
                  <a:schemeClr val="accent2"/>
                </a:solidFill>
              </a:rPr>
              <a:t> programming language</a:t>
            </a:r>
          </a:p>
          <a:p>
            <a:pPr eaLnBrk="1" hangingPunct="1"/>
            <a:endParaRPr lang="en-US" altLang="zh-TW" sz="105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3600" dirty="0">
                <a:solidFill>
                  <a:srgbClr val="FF0000"/>
                </a:solidFill>
              </a:rPr>
              <a:t>But what programming language would be complete without control flow? </a:t>
            </a:r>
          </a:p>
          <a:p>
            <a:pPr eaLnBrk="1" hangingPunct="1"/>
            <a:r>
              <a:rPr lang="en-US" altLang="zh-TW" sz="3600" dirty="0" err="1">
                <a:solidFill>
                  <a:srgbClr val="FF0000"/>
                </a:solidFill>
              </a:rPr>
              <a:t>Sed</a:t>
            </a:r>
            <a:r>
              <a:rPr lang="en-US" altLang="zh-TW" sz="3600" dirty="0">
                <a:solidFill>
                  <a:srgbClr val="FF0000"/>
                </a:solidFill>
              </a:rPr>
              <a:t> achieves control flow by providing conditional and unconditional branches.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TW" sz="3600" dirty="0">
                <a:solidFill>
                  <a:srgbClr val="FF0000"/>
                </a:solidFill>
              </a:rPr>
              <a:t>If you think about it, that is the </a:t>
            </a:r>
            <a:r>
              <a:rPr lang="en-US" altLang="zh-TW" sz="3600" i="1" dirty="0">
                <a:solidFill>
                  <a:srgbClr val="FF0000"/>
                </a:solidFill>
              </a:rPr>
              <a:t>same way</a:t>
            </a:r>
            <a:r>
              <a:rPr lang="en-US" altLang="zh-TW" sz="3600" dirty="0">
                <a:solidFill>
                  <a:srgbClr val="FF0000"/>
                </a:solidFill>
              </a:rPr>
              <a:t> computer </a:t>
            </a:r>
            <a:r>
              <a:rPr lang="en-US" altLang="zh-TW" sz="3600" i="1" u="sng" dirty="0">
                <a:solidFill>
                  <a:srgbClr val="FF0000"/>
                </a:solidFill>
              </a:rPr>
              <a:t>hardware</a:t>
            </a:r>
            <a:r>
              <a:rPr lang="en-US" altLang="zh-TW" sz="3600" dirty="0">
                <a:solidFill>
                  <a:srgbClr val="FF0000"/>
                </a:solidFill>
              </a:rPr>
              <a:t> achieves control flow. </a:t>
            </a:r>
            <a:endParaRPr lang="en-US" altLang="zh-TW" sz="100" i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altLang="zh-TW" sz="3200" dirty="0">
                <a:solidFill>
                  <a:srgbClr val="FF0000"/>
                </a:solidFill>
              </a:rPr>
              <a:t>And, if you think more about it, a computer can run your compiled programs, so:</a:t>
            </a:r>
          </a:p>
          <a:p>
            <a:pPr lvl="2" eaLnBrk="1" hangingPunct="1">
              <a:spcAft>
                <a:spcPts val="0"/>
              </a:spcAft>
              <a:buFontTx/>
              <a:buChar char="-"/>
            </a:pPr>
            <a:r>
              <a:rPr lang="en-US" altLang="zh-TW" sz="3000" dirty="0">
                <a:solidFill>
                  <a:srgbClr val="FF0000"/>
                </a:solidFill>
              </a:rPr>
              <a:t>So, this must be enough syntax to achieve any desired control flow:  if/else, while, or for.</a:t>
            </a:r>
          </a:p>
        </p:txBody>
      </p:sp>
    </p:spTree>
    <p:extLst>
      <p:ext uri="{BB962C8B-B14F-4D97-AF65-F5344CB8AC3E}">
        <p14:creationId xmlns:p14="http://schemas.microsoft.com/office/powerpoint/2010/main" val="247144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We’ve now covered all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lvl="0"/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altLang="zh-TW" spc="-20" dirty="0">
                <a:solidFill>
                  <a:srgbClr val="FF0000"/>
                </a:solidFill>
              </a:rPr>
              <a:t>a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c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18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 err="1">
                <a:solidFill>
                  <a:srgbClr val="FF0000"/>
                </a:solidFill>
              </a:rPr>
              <a:t>i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s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x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y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1952" y="3070317"/>
            <a:ext cx="1596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Direct to </a:t>
            </a:r>
            <a:r>
              <a:rPr lang="en-US" sz="5400" b="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stdout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11560" y="1465881"/>
            <a:ext cx="792088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2440" y="1465881"/>
            <a:ext cx="374543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436096" y="1465881"/>
            <a:ext cx="792088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23928" y="1465881"/>
            <a:ext cx="374543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78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5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We’ve now covered all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lvl="0"/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altLang="zh-TW" spc="-20" dirty="0">
                <a:solidFill>
                  <a:srgbClr val="FF0000"/>
                </a:solidFill>
              </a:rPr>
              <a:t>a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c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18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 err="1">
                <a:solidFill>
                  <a:srgbClr val="FF0000"/>
                </a:solidFill>
              </a:rPr>
              <a:t>i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s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x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y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1952" y="3070317"/>
            <a:ext cx="1596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Update the pattern space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2440" y="1465881"/>
            <a:ext cx="374543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2000" y="1465881"/>
            <a:ext cx="792088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23928" y="1465881"/>
            <a:ext cx="374543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1560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516216" y="1465881"/>
            <a:ext cx="432048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436096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03648" y="1465881"/>
            <a:ext cx="792088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740352" y="1465881"/>
            <a:ext cx="792088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4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5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9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We’ve now covered all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lvl="0"/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altLang="zh-TW" spc="-20" dirty="0">
                <a:solidFill>
                  <a:srgbClr val="FF0000"/>
                </a:solidFill>
              </a:rPr>
              <a:t>a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c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18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 err="1">
                <a:solidFill>
                  <a:srgbClr val="FF0000"/>
                </a:solidFill>
              </a:rPr>
              <a:t>i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s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x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y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1952" y="3070317"/>
            <a:ext cx="1596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Use 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hold space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2440" y="1465881"/>
            <a:ext cx="374543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2000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23928" y="1465881"/>
            <a:ext cx="374543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1560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436096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45217" y="1465881"/>
            <a:ext cx="1712890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403648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812360" y="1465880"/>
            <a:ext cx="720080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3175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380311" y="1465881"/>
            <a:ext cx="385649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588224" y="1465881"/>
            <a:ext cx="360040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5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5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We’ve now covered all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lvl="0"/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altLang="zh-TW" spc="-20" dirty="0">
                <a:solidFill>
                  <a:srgbClr val="FF0000"/>
                </a:solidFill>
              </a:rPr>
              <a:t>a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c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18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 err="1">
                <a:solidFill>
                  <a:srgbClr val="FF0000"/>
                </a:solidFill>
              </a:rPr>
              <a:t>i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s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x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y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1952" y="3070317"/>
            <a:ext cx="1596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2440" y="1465881"/>
            <a:ext cx="374543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2000" y="1465881"/>
            <a:ext cx="864096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23928" y="1465881"/>
            <a:ext cx="374543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1560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436096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3175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403648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802880" y="1465880"/>
            <a:ext cx="729560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380312" y="1465881"/>
            <a:ext cx="38564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483768" y="3068960"/>
            <a:ext cx="360040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11560" y="3068960"/>
            <a:ext cx="1584176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245217" y="1465880"/>
            <a:ext cx="1678711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71601" y="1465881"/>
            <a:ext cx="1224136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588224" y="1465881"/>
            <a:ext cx="360040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5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We’ve now covered all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lvl="0"/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altLang="zh-TW" spc="-20" dirty="0">
                <a:solidFill>
                  <a:srgbClr val="FF0000"/>
                </a:solidFill>
              </a:rPr>
              <a:t>a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c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18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 err="1">
                <a:solidFill>
                  <a:srgbClr val="FF0000"/>
                </a:solidFill>
              </a:rPr>
              <a:t>i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s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x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y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1952" y="3070317"/>
            <a:ext cx="1596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Predicated execution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2440" y="1465881"/>
            <a:ext cx="374543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2000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95936" y="1465881"/>
            <a:ext cx="302535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1560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436096" y="1465881"/>
            <a:ext cx="864096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403648" y="1465881"/>
            <a:ext cx="864096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802880" y="1465880"/>
            <a:ext cx="729560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380311" y="1465881"/>
            <a:ext cx="385649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245216" y="1465880"/>
            <a:ext cx="1750719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11560" y="3068960"/>
            <a:ext cx="1584176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3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555776" y="3068960"/>
            <a:ext cx="288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3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195736" y="3068960"/>
            <a:ext cx="360040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427984" y="3068960"/>
            <a:ext cx="3024336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588224" y="1465881"/>
            <a:ext cx="360040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3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rgbClr val="FF0000"/>
                </a:solidFill>
              </a:rPr>
              <a:t>So that just leaves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lvl="0"/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altLang="zh-TW" spc="-20" dirty="0">
                <a:solidFill>
                  <a:srgbClr val="FF0000"/>
                </a:solidFill>
              </a:rPr>
              <a:t>a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c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18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 err="1">
                <a:solidFill>
                  <a:srgbClr val="FF0000"/>
                </a:solidFill>
              </a:rPr>
              <a:t>i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0070C0"/>
                </a:solidFill>
              </a:rPr>
              <a:t>l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0070C0"/>
                </a:solidFill>
              </a:rPr>
              <a:t> </a:t>
            </a:r>
            <a:r>
              <a:rPr lang="en-US" altLang="zh-TW" spc="-20" dirty="0">
                <a:solidFill>
                  <a:srgbClr val="0070C0"/>
                </a:solidFill>
              </a:rPr>
              <a:t>r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s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0070C0"/>
                </a:solidFill>
              </a:rPr>
              <a:t>w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x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y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1952" y="3070317"/>
            <a:ext cx="1596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Unusual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Output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2440" y="1465881"/>
            <a:ext cx="374543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2000" y="1465881"/>
            <a:ext cx="864096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95936" y="1465881"/>
            <a:ext cx="302535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1560" y="1465881"/>
            <a:ext cx="792088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436096" y="1465880"/>
            <a:ext cx="864096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403648" y="1465880"/>
            <a:ext cx="864096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802880" y="1465880"/>
            <a:ext cx="729560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52320" y="1465881"/>
            <a:ext cx="360040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245216" y="1465880"/>
            <a:ext cx="1750719" cy="522959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11560" y="3068960"/>
            <a:ext cx="1584176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3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555776" y="3068960"/>
            <a:ext cx="288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3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195736" y="3068960"/>
            <a:ext cx="360040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427984" y="3068960"/>
            <a:ext cx="3024336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588224" y="1465881"/>
            <a:ext cx="360040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157329" y="1465881"/>
            <a:ext cx="441251" cy="45590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6156175" y="1465881"/>
            <a:ext cx="462591" cy="45590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6916480" y="1465881"/>
            <a:ext cx="446568" cy="45590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8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5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Unusual Output</a:t>
            </a:r>
            <a:endParaRPr lang="en-US" altLang="zh-TW" sz="48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9512" y="1097360"/>
            <a:ext cx="8686800" cy="5585048"/>
          </a:xfrm>
        </p:spPr>
        <p:txBody>
          <a:bodyPr/>
          <a:lstStyle/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dirty="0"/>
              <a:t>→	List out the pattern space to </a:t>
            </a:r>
            <a:r>
              <a:rPr lang="en-US" altLang="zh-TW" dirty="0" err="1"/>
              <a:t>stdout</a:t>
            </a:r>
            <a:r>
              <a:rPr lang="en-US" altLang="zh-TW" dirty="0"/>
              <a:t> in a form that is “visually unambiguous”. </a:t>
            </a:r>
            <a:br>
              <a:rPr lang="en-US" altLang="zh-TW" dirty="0"/>
            </a:br>
            <a:r>
              <a:rPr lang="en-US" altLang="zh-TW" sz="2800" dirty="0"/>
              <a:t>(</a:t>
            </a:r>
            <a:r>
              <a:rPr lang="en-US" altLang="zh-TW" sz="2800" i="1" dirty="0"/>
              <a:t>Basically, its just the p command, but with special formatting.</a:t>
            </a:r>
            <a:r>
              <a:rPr lang="en-US" altLang="zh-TW" sz="2800" dirty="0"/>
              <a:t>)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 </a:t>
            </a:r>
            <a:r>
              <a:rPr lang="en-US" altLang="zh-TW" spc="-10" dirty="0">
                <a:solidFill>
                  <a:schemeClr val="bg1">
                    <a:lumMod val="75000"/>
                  </a:schemeClr>
                </a:solidFill>
              </a:rPr>
              <a:t>Reads</a:t>
            </a:r>
            <a:r>
              <a:rPr lang="en-US" altLang="zh-TW" sz="2800" spc="-1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10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TW" sz="2800" spc="-1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10" dirty="0">
                <a:solidFill>
                  <a:schemeClr val="bg1">
                    <a:lumMod val="75000"/>
                  </a:schemeClr>
                </a:solidFill>
              </a:rPr>
              <a:t>comple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te file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and prints it to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st</a:t>
            </a:r>
            <a:r>
              <a:rPr lang="en-US" altLang="zh-TW" spc="-10" dirty="0" err="1">
                <a:solidFill>
                  <a:schemeClr val="bg1">
                    <a:lumMod val="75000"/>
                  </a:schemeClr>
                </a:solidFill>
              </a:rPr>
              <a:t>do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ut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but only after the current program finishes.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Basically, just the “a” command with indirection, where the provided argument is the file to print, rather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than that argument being the thing to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print</a:t>
            </a:r>
            <a:r>
              <a:rPr lang="en-US" altLang="zh-TW" sz="2800" i="1" spc="-3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	Write the pattern space to the file indicated in the provided argument. If the file exist, overwrite it.</a:t>
            </a:r>
          </a:p>
        </p:txBody>
      </p:sp>
    </p:spTree>
    <p:extLst>
      <p:ext uri="{BB962C8B-B14F-4D97-AF65-F5344CB8AC3E}">
        <p14:creationId xmlns:p14="http://schemas.microsoft.com/office/powerpoint/2010/main" val="2127662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</a:t>
            </a:r>
            <a:r>
              <a:rPr lang="en-US" altLang="zh-TW" sz="4800" dirty="0">
                <a:solidFill>
                  <a:schemeClr val="accent2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4800" dirty="0">
                <a:solidFill>
                  <a:schemeClr val="accent2"/>
                </a:solidFill>
              </a:rPr>
              <a:t>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5943600"/>
          </a:xfrm>
        </p:spPr>
        <p:txBody>
          <a:bodyPr/>
          <a:lstStyle/>
          <a:p>
            <a:pPr marL="288925" indent="-288925">
              <a:lnSpc>
                <a:spcPct val="90000"/>
              </a:lnSpc>
              <a:spcBef>
                <a:spcPts val="100"/>
              </a:spcBef>
            </a:pPr>
            <a:r>
              <a:rPr lang="en-US" sz="2800" dirty="0"/>
              <a:t>Except for adding a “$</a:t>
            </a:r>
            <a:r>
              <a:rPr lang="en-US" sz="2800" spc="-300" dirty="0"/>
              <a:t>”</a:t>
            </a:r>
            <a:r>
              <a:rPr lang="en-US" sz="2800" dirty="0"/>
              <a:t>, </a:t>
            </a:r>
            <a:r>
              <a:rPr lang="en-US" sz="2800" dirty="0" err="1"/>
              <a:t>se</a:t>
            </a:r>
            <a:r>
              <a:rPr lang="en-US" sz="2800" spc="-100" dirty="0" err="1"/>
              <a:t>d’s</a:t>
            </a:r>
            <a:r>
              <a:rPr lang="en-US" sz="2400" spc="-100" dirty="0"/>
              <a:t> </a:t>
            </a:r>
            <a:r>
              <a:rPr lang="en-US" sz="2800" spc="-100" dirty="0">
                <a:latin typeface="Lucida Console" panose="020B0609040504020204" pitchFamily="49" charset="0"/>
              </a:rPr>
              <a:t>l</a:t>
            </a:r>
            <a:r>
              <a:rPr lang="en-US" sz="2400" spc="-100" dirty="0"/>
              <a:t> </a:t>
            </a:r>
            <a:r>
              <a:rPr lang="en-US" sz="2800" dirty="0"/>
              <a:t>changes nothing her</a:t>
            </a:r>
            <a:r>
              <a:rPr lang="en-US" sz="2800" spc="-100" dirty="0"/>
              <a:t>e: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echo hello world |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-n l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 world$</a:t>
            </a:r>
          </a:p>
          <a:p>
            <a:pPr marL="288925" indent="-288925">
              <a:lnSpc>
                <a:spcPct val="90000"/>
              </a:lnSpc>
              <a:spcBef>
                <a:spcPts val="1800"/>
              </a:spcBef>
            </a:pPr>
            <a:r>
              <a:rPr lang="en-US" sz="2800" dirty="0"/>
              <a:t>It is useful for </a:t>
            </a:r>
            <a:r>
              <a:rPr lang="en-US" sz="2800" dirty="0" err="1">
                <a:solidFill>
                  <a:srgbClr val="FFC000"/>
                </a:solidFill>
              </a:rPr>
              <a:t>unicode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9393"/>
                </a:solidFill>
              </a:rPr>
              <a:t>nonprintable</a:t>
            </a:r>
            <a:r>
              <a:rPr lang="en-US" sz="2800" dirty="0"/>
              <a:t> characters: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echo '</a:t>
            </a:r>
            <a:r>
              <a:rPr lang="zh-TW" altLang="en-US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你好</a:t>
            </a:r>
            <a:r>
              <a:rPr lang="en-US" altLang="zh-TW" sz="2600" b="1" dirty="0">
                <a:solidFill>
                  <a:srgbClr val="FF9393"/>
                </a:solidFill>
                <a:latin typeface="Lucida Console" panose="020B0609040504020204" pitchFamily="49" charset="0"/>
              </a:rPr>
              <a:t>\r</a:t>
            </a:r>
            <a:r>
              <a:rPr lang="en-US" altLang="zh-TW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|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l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\344\275\240\345\245\275\r$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zh-TW" alt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你好</a:t>
            </a:r>
            <a:endParaRPr lang="en-US" sz="2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</a:pPr>
            <a:r>
              <a:rPr lang="en-US" sz="2800" dirty="0"/>
              <a:t>It prints directly </a:t>
            </a:r>
            <a:r>
              <a:rPr lang="en-US" sz="2800" spc="-20" dirty="0"/>
              <a:t>and immedia</a:t>
            </a:r>
            <a:r>
              <a:rPr lang="en-US" sz="2800" dirty="0"/>
              <a:t>tely</a:t>
            </a:r>
            <a:r>
              <a:rPr lang="en-US" sz="2400" dirty="0"/>
              <a:t> </a:t>
            </a:r>
            <a:r>
              <a:rPr lang="en-US" sz="2800" dirty="0"/>
              <a:t>to</a:t>
            </a:r>
            <a:r>
              <a:rPr lang="en-US" sz="2400" dirty="0"/>
              <a:t> </a:t>
            </a:r>
            <a:r>
              <a:rPr lang="en-US" sz="2800" dirty="0" err="1"/>
              <a:t>st</a:t>
            </a:r>
            <a:r>
              <a:rPr lang="en-US" sz="2800" spc="-50" dirty="0" err="1"/>
              <a:t>dout</a:t>
            </a:r>
            <a:r>
              <a:rPr lang="en-US" sz="2800" dirty="0"/>
              <a:t>. Similar</a:t>
            </a:r>
            <a:r>
              <a:rPr lang="en-US" sz="2400" dirty="0"/>
              <a:t> </a:t>
            </a:r>
            <a:r>
              <a:rPr lang="en-US" sz="2800" dirty="0"/>
              <a:t>to</a:t>
            </a:r>
            <a:r>
              <a:rPr lang="en-US" sz="2400" dirty="0"/>
              <a:t> </a:t>
            </a:r>
            <a:r>
              <a:rPr lang="en-US" sz="2800" spc="-200" dirty="0">
                <a:latin typeface="Lucida Console" panose="020B0609040504020204" pitchFamily="49" charset="0"/>
              </a:rPr>
              <a:t>p</a:t>
            </a:r>
            <a:r>
              <a:rPr lang="en-US" sz="2800" spc="-200" dirty="0"/>
              <a:t>:</a:t>
            </a:r>
            <a:r>
              <a:rPr lang="en-US" sz="2800" dirty="0"/>
              <a:t> </a:t>
            </a:r>
            <a:endParaRPr lang="en-US" sz="24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</a:t>
            </a:r>
            <a:r>
              <a:rPr lang="pt-BR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pt-BR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s/$/:</a:t>
            </a:r>
            <a:r>
              <a:rPr lang="zh-TW" altLang="en-US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你好</a:t>
            </a:r>
            <a:r>
              <a:rPr lang="en-US" altLang="zh-TW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?/</a:t>
            </a:r>
            <a:r>
              <a:rPr lang="pt-BR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p</a:t>
            </a:r>
            <a:r>
              <a:rPr lang="pt-BR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  <a:r>
              <a:rPr lang="pt-BR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pt-BR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  <a:r>
              <a:rPr lang="pt-BR" sz="2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s/..$/</a:t>
            </a:r>
            <a:r>
              <a:rPr lang="zh-TW" altLang="en-US" sz="2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再見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\!/</a:t>
            </a:r>
            <a:r>
              <a:rPr lang="en-US" altLang="zh-TW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1:</a:t>
            </a:r>
            <a:r>
              <a:rPr lang="zh-TW" altLang="en-US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你好</a:t>
            </a:r>
            <a:r>
              <a:rPr lang="en-US" altLang="zh-TW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?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1:\344\275\240\345\245\275?$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1:</a:t>
            </a:r>
            <a:r>
              <a:rPr lang="zh-TW" altLang="en-US" sz="2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你再見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2:</a:t>
            </a:r>
            <a:r>
              <a:rPr lang="zh-TW" altLang="en-US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你好</a:t>
            </a:r>
            <a:r>
              <a:rPr lang="en-US" altLang="zh-TW" sz="26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?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2:\344\275\240\345\245\275?$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2:</a:t>
            </a:r>
            <a:r>
              <a:rPr lang="zh-TW" altLang="en-US" sz="2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你再見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419872" y="2600739"/>
            <a:ext cx="1652398" cy="252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39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2627784" y="2564904"/>
            <a:ext cx="57606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3854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Unusual Output</a:t>
            </a:r>
            <a:endParaRPr lang="en-US" altLang="zh-TW" sz="48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9512" y="1097360"/>
            <a:ext cx="8686800" cy="5585048"/>
          </a:xfrm>
        </p:spPr>
        <p:txBody>
          <a:bodyPr/>
          <a:lstStyle/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dirty="0"/>
              <a:t>→	List out the pattern space to </a:t>
            </a:r>
            <a:r>
              <a:rPr lang="en-US" altLang="zh-TW" dirty="0" err="1"/>
              <a:t>stdout</a:t>
            </a:r>
            <a:r>
              <a:rPr lang="en-US" altLang="zh-TW" dirty="0"/>
              <a:t> in a form that is “visually unambiguous”. </a:t>
            </a:r>
            <a:br>
              <a:rPr lang="en-US" altLang="zh-TW" dirty="0"/>
            </a:br>
            <a:r>
              <a:rPr lang="en-US" altLang="zh-TW" sz="2800" dirty="0"/>
              <a:t>(</a:t>
            </a:r>
            <a:r>
              <a:rPr lang="en-US" altLang="zh-TW" sz="2800" i="1" dirty="0"/>
              <a:t>Basically, its just the p command, but with special formatting.</a:t>
            </a:r>
            <a:r>
              <a:rPr lang="en-US" altLang="zh-TW" sz="2800" dirty="0"/>
              <a:t>)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 </a:t>
            </a:r>
            <a:r>
              <a:rPr lang="en-US" altLang="zh-TW" spc="-10" dirty="0">
                <a:solidFill>
                  <a:schemeClr val="bg1">
                    <a:lumMod val="75000"/>
                  </a:schemeClr>
                </a:solidFill>
              </a:rPr>
              <a:t>Reads</a:t>
            </a:r>
            <a:r>
              <a:rPr lang="en-US" altLang="zh-TW" sz="2800" spc="-1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10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TW" sz="2800" spc="-1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10" dirty="0">
                <a:solidFill>
                  <a:schemeClr val="bg1">
                    <a:lumMod val="75000"/>
                  </a:schemeClr>
                </a:solidFill>
              </a:rPr>
              <a:t>comple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te file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and prints it to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st</a:t>
            </a:r>
            <a:r>
              <a:rPr lang="en-US" altLang="zh-TW" spc="-10" dirty="0" err="1">
                <a:solidFill>
                  <a:schemeClr val="bg1">
                    <a:lumMod val="75000"/>
                  </a:schemeClr>
                </a:solidFill>
              </a:rPr>
              <a:t>do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ut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but only after the current program finishes.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Basically, just the “a” command with indirection, where the provided argument is the file to print, rather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than that argument being the thing to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print</a:t>
            </a:r>
            <a:r>
              <a:rPr lang="en-US" altLang="zh-TW" sz="2800" i="1" spc="-3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	Write the pattern space to the file indicated in the provided argument. If the file exist, overwrite it.</a:t>
            </a:r>
          </a:p>
        </p:txBody>
      </p:sp>
    </p:spTree>
    <p:extLst>
      <p:ext uri="{BB962C8B-B14F-4D97-AF65-F5344CB8AC3E}">
        <p14:creationId xmlns:p14="http://schemas.microsoft.com/office/powerpoint/2010/main" val="24245753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Unusual Output</a:t>
            </a:r>
            <a:endParaRPr lang="en-US" altLang="zh-TW" sz="48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9512" y="1097360"/>
            <a:ext cx="8686800" cy="5585048"/>
          </a:xfrm>
        </p:spPr>
        <p:txBody>
          <a:bodyPr/>
          <a:lstStyle/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→	List out the pattern space to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stdout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in a form that is “visually unambiguous”. </a:t>
            </a:r>
            <a:br>
              <a:rPr lang="en-US" altLang="zh-TW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Basically, its just the p command, but with special formatting.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dirty="0"/>
              <a:t>→ </a:t>
            </a:r>
            <a:r>
              <a:rPr lang="en-US" altLang="zh-TW" spc="-10" dirty="0"/>
              <a:t>Reads</a:t>
            </a:r>
            <a:r>
              <a:rPr lang="en-US" altLang="zh-TW" sz="2800" spc="-10" dirty="0"/>
              <a:t> </a:t>
            </a:r>
            <a:r>
              <a:rPr lang="en-US" altLang="zh-TW" spc="-10" dirty="0"/>
              <a:t>a</a:t>
            </a:r>
            <a:r>
              <a:rPr lang="en-US" altLang="zh-TW" sz="2800" spc="-10" dirty="0"/>
              <a:t> </a:t>
            </a:r>
            <a:r>
              <a:rPr lang="en-US" altLang="zh-TW" spc="-10" dirty="0"/>
              <a:t>comple</a:t>
            </a:r>
            <a:r>
              <a:rPr lang="en-US" altLang="zh-TW" dirty="0"/>
              <a:t>te file</a:t>
            </a:r>
            <a:r>
              <a:rPr lang="en-US" altLang="zh-TW" sz="2800" dirty="0"/>
              <a:t> </a:t>
            </a:r>
            <a:r>
              <a:rPr lang="en-US" altLang="zh-TW" dirty="0"/>
              <a:t>and prints it to </a:t>
            </a:r>
            <a:r>
              <a:rPr lang="en-US" altLang="zh-TW" dirty="0" err="1"/>
              <a:t>st</a:t>
            </a:r>
            <a:r>
              <a:rPr lang="en-US" altLang="zh-TW" spc="-10" dirty="0" err="1"/>
              <a:t>do</a:t>
            </a:r>
            <a:r>
              <a:rPr lang="en-US" altLang="zh-TW" dirty="0" err="1"/>
              <a:t>ut</a:t>
            </a:r>
            <a:r>
              <a:rPr lang="en-US" altLang="zh-TW" dirty="0"/>
              <a:t>, but only after the current program finishes. </a:t>
            </a:r>
            <a:r>
              <a:rPr lang="en-US" altLang="zh-TW" sz="2800" dirty="0"/>
              <a:t>(</a:t>
            </a:r>
            <a:r>
              <a:rPr lang="en-US" altLang="zh-TW" sz="2800" i="1" dirty="0"/>
              <a:t>Basically, just the “a” command with indirection, where the provided argument is the file to print, rather</a:t>
            </a:r>
            <a:r>
              <a:rPr lang="en-US" altLang="zh-TW" sz="2400" i="1" dirty="0"/>
              <a:t> </a:t>
            </a:r>
            <a:r>
              <a:rPr lang="en-US" altLang="zh-TW" sz="2800" i="1" dirty="0"/>
              <a:t>than that argument being the thing to</a:t>
            </a:r>
            <a:r>
              <a:rPr lang="en-US" altLang="zh-TW" sz="2400" i="1" dirty="0"/>
              <a:t> </a:t>
            </a:r>
            <a:r>
              <a:rPr lang="en-US" altLang="zh-TW" sz="2800" i="1" dirty="0"/>
              <a:t>print</a:t>
            </a:r>
            <a:r>
              <a:rPr lang="en-US" altLang="zh-TW" sz="2800" i="1" spc="-300" dirty="0"/>
              <a:t>.</a:t>
            </a:r>
            <a:r>
              <a:rPr lang="en-US" altLang="zh-TW" sz="2800" dirty="0"/>
              <a:t>) 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	Write the pattern space to the file indicated in the provided argument. If the file exist, overwrite it.</a:t>
            </a:r>
          </a:p>
        </p:txBody>
      </p:sp>
    </p:spTree>
    <p:extLst>
      <p:ext uri="{BB962C8B-B14F-4D97-AF65-F5344CB8AC3E}">
        <p14:creationId xmlns:p14="http://schemas.microsoft.com/office/powerpoint/2010/main" val="81843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dirty="0"/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chemeClr val="bg1"/>
                </a:solidFill>
              </a:rPr>
              <a:t>x </a:t>
            </a:r>
            <a:r>
              <a:rPr lang="en-US" altLang="zh-TW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bx</a:t>
            </a:r>
            <a:r>
              <a:rPr lang="en-US" altLang="zh-TW" sz="14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→ This </a:t>
            </a:r>
            <a:r>
              <a:rPr lang="en-US" altLang="zh-TW" u="sng" dirty="0">
                <a:solidFill>
                  <a:srgbClr val="008000"/>
                </a:solidFill>
              </a:rPr>
              <a:t>b</a:t>
            </a:r>
            <a:r>
              <a:rPr lang="en-US" altLang="zh-TW" dirty="0">
                <a:solidFill>
                  <a:srgbClr val="008000"/>
                </a:solidFill>
              </a:rPr>
              <a:t>ranches to a label called ‘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dirty="0">
                <a:solidFill>
                  <a:srgbClr val="008000"/>
                </a:solidFill>
              </a:rPr>
              <a:t>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>
                <a:solidFill>
                  <a:srgbClr val="008000"/>
                </a:solidFill>
              </a:rPr>
              <a:t>		 </a:t>
            </a:r>
            <a:r>
              <a:rPr lang="en-US" altLang="zh-TW" sz="2800" dirty="0">
                <a:solidFill>
                  <a:srgbClr val="008000"/>
                </a:solidFill>
              </a:rPr>
              <a:t>(If no label is given, then branch to the 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en-US" altLang="zh-TW" sz="2800" dirty="0">
                <a:solidFill>
                  <a:srgbClr val="008000"/>
                </a:solidFill>
              </a:rPr>
              <a:t>)</a:t>
            </a:r>
            <a:endParaRPr lang="en-US" altLang="zh-TW" dirty="0">
              <a:solidFill>
                <a:srgbClr val="008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sz="14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→This </a:t>
            </a:r>
            <a:r>
              <a:rPr lang="en-US" altLang="zh-TW" u="sng" dirty="0">
                <a:solidFill>
                  <a:srgbClr val="008000"/>
                </a:solidFill>
              </a:rPr>
              <a:t>t</a:t>
            </a:r>
            <a:r>
              <a:rPr lang="en-US" altLang="zh-TW" dirty="0">
                <a:solidFill>
                  <a:srgbClr val="008000"/>
                </a:solidFill>
              </a:rPr>
              <a:t>ests to conditionally branch to label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‘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dirty="0">
                <a:solidFill>
                  <a:srgbClr val="008000"/>
                </a:solidFill>
              </a:rPr>
              <a:t>’,</a:t>
            </a:r>
            <a:br>
              <a:rPr lang="en-US" altLang="zh-TW" dirty="0">
                <a:solidFill>
                  <a:srgbClr val="008000"/>
                </a:solidFill>
              </a:rPr>
            </a:br>
            <a:r>
              <a:rPr lang="en-US" altLang="zh-TW" dirty="0">
                <a:solidFill>
                  <a:srgbClr val="008000"/>
                </a:solidFill>
              </a:rPr>
              <a:t>	 if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any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008000"/>
                </a:solidFill>
              </a:rPr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008000"/>
                </a:solidFill>
              </a:rPr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008000"/>
                </a:solidFill>
              </a:rPr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8000"/>
                </a:solidFill>
              </a:rPr>
              <a:t>So, if you want to cause a reset, use “</a:t>
            </a:r>
            <a:r>
              <a:rPr lang="en-US" altLang="zh-TW" b="1" dirty="0" err="1">
                <a:solidFill>
                  <a:srgbClr val="FF0000"/>
                </a:solidFill>
              </a:rPr>
              <a:t>t</a:t>
            </a:r>
            <a:r>
              <a:rPr lang="en-US" altLang="zh-TW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b="1" dirty="0">
                <a:solidFill>
                  <a:srgbClr val="008000"/>
                </a:solidFill>
              </a:rPr>
              <a:t>;: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dirty="0">
                <a:solidFill>
                  <a:srgbClr val="008000"/>
                </a:solidFill>
              </a:rPr>
              <a:t>”.</a:t>
            </a:r>
            <a:endParaRPr lang="en-US" altLang="zh-TW" sz="24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sz="1000" b="1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→Opposite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of ‘t’</a:t>
            </a:r>
            <a:r>
              <a:rPr lang="en-US" altLang="zh-TW" sz="20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-</a:t>
            </a:r>
            <a:r>
              <a:rPr lang="en-US" altLang="zh-TW" sz="20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branch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if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not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fla</a:t>
            </a:r>
            <a:r>
              <a:rPr lang="en-US" altLang="zh-TW" spc="-170" dirty="0">
                <a:solidFill>
                  <a:srgbClr val="008000"/>
                </a:solidFill>
              </a:rPr>
              <a:t>g</a:t>
            </a:r>
            <a:r>
              <a:rPr lang="en-US" altLang="zh-TW" dirty="0">
                <a:solidFill>
                  <a:srgbClr val="008000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572814" cy="5877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b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>
                <a:solidFill>
                  <a:srgbClr val="FF0000"/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152128" y="3645024"/>
            <a:ext cx="6660232" cy="1584176"/>
          </a:xfrm>
          <a:prstGeom prst="wedgeRectCallout">
            <a:avLst>
              <a:gd name="adj1" fmla="val -59326"/>
              <a:gd name="adj2" fmla="val 1152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cs typeface="+mn-cs"/>
              </a:rPr>
              <a:t>So this name doesn’t follow the pattern of most other capitalized commands: its behavior is unrelated to newlines.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836712"/>
            <a:ext cx="657984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b="0" kern="0" dirty="0">
                <a:solidFill>
                  <a:srgbClr val="000000"/>
                </a:solidFill>
              </a:rPr>
              <a:t> control flow is simple, but ugly:</a:t>
            </a:r>
          </a:p>
        </p:txBody>
      </p:sp>
    </p:spTree>
    <p:extLst>
      <p:ext uri="{BB962C8B-B14F-4D97-AF65-F5344CB8AC3E}">
        <p14:creationId xmlns:p14="http://schemas.microsoft.com/office/powerpoint/2010/main" val="17133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r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Here we’ll make a file named “F1” containing two lines, one saying “hello”, the other, “bye”: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echo hello &gt; F1; echo bye &gt;&gt; F1;</a:t>
            </a:r>
          </a:p>
          <a:p>
            <a:r>
              <a:rPr lang="en-US" dirty="0">
                <a:solidFill>
                  <a:srgbClr val="FF0000"/>
                </a:solidFill>
              </a:rPr>
              <a:t>Here we’ll read that file within a </a:t>
            </a:r>
            <a:r>
              <a:rPr lang="en-US" dirty="0" err="1">
                <a:solidFill>
                  <a:srgbClr val="FF0000"/>
                </a:solidFill>
              </a:rPr>
              <a:t>sed</a:t>
            </a:r>
            <a:r>
              <a:rPr lang="en-US" dirty="0">
                <a:solidFill>
                  <a:srgbClr val="FF0000"/>
                </a:solidFill>
              </a:rPr>
              <a:t> program: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'rF1'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r>
              <a:rPr lang="en-US" dirty="0">
                <a:solidFill>
                  <a:srgbClr val="FF0000"/>
                </a:solidFill>
              </a:rPr>
              <a:t>Notice how the above worked like an “a” does: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ahello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nbye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endParaRPr lang="en-US" sz="26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r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marL="0" indent="0">
              <a:buNone/>
            </a:pPr>
            <a:endParaRPr lang="en-US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two lines, one saying “hello”, the other, “bye”: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% echo hello &gt; F1; echo bye &gt;&gt; F1;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we’ll read that file within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'rF1'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r>
              <a:rPr lang="en-US" dirty="0">
                <a:solidFill>
                  <a:srgbClr val="E10000"/>
                </a:solidFill>
              </a:rPr>
              <a:t>Notice how the above worked like an “a” does: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ahello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nbye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4604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r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% echo hello &gt; F1; echo bye &gt;&gt; F1;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we’ll read that file within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'rF1'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r>
              <a:rPr lang="en-US" dirty="0">
                <a:solidFill>
                  <a:srgbClr val="CC0000"/>
                </a:solidFill>
              </a:rPr>
              <a:t>Notice how the above worked like an “a” does: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ahello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nbye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16050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r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marL="457200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we’ll read that file within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'rF1'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r>
              <a:rPr lang="en-US" dirty="0">
                <a:solidFill>
                  <a:srgbClr val="990000"/>
                </a:solidFill>
              </a:rPr>
              <a:t>Notice how the above worked like an “a” does: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ahello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nbye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93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r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we’ll read that file within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'rF1'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>
              <a:spcBef>
                <a:spcPts val="1500"/>
              </a:spcBef>
            </a:pPr>
            <a:r>
              <a:rPr lang="en-US" dirty="0">
                <a:solidFill>
                  <a:srgbClr val="800000"/>
                </a:solidFill>
              </a:rPr>
              <a:t>Notice how the above worked like an “a” does: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ahello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nbye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2431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r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548680"/>
            <a:ext cx="8910638" cy="6019800"/>
          </a:xfrm>
        </p:spPr>
        <p:txBody>
          <a:bodyPr/>
          <a:lstStyle/>
          <a:p>
            <a:pPr marL="0" indent="0">
              <a:buNone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'rF1'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4F0000"/>
                </a:solidFill>
              </a:rPr>
              <a:t>Notice how the above worked like an “a” does: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ahello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nbye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10893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r command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4860032" y="0"/>
            <a:ext cx="4283968" cy="792088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Indeed, r &amp; a are similar:</a:t>
            </a:r>
          </a:p>
          <a:p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548680"/>
            <a:ext cx="8910638" cy="6019800"/>
          </a:xfrm>
        </p:spPr>
        <p:txBody>
          <a:bodyPr/>
          <a:lstStyle/>
          <a:p>
            <a:pPr marL="0" indent="0">
              <a:buNone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'rF1'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    </a:t>
            </a:r>
            <a:r>
              <a:rPr lang="en-US" sz="2600" b="1" dirty="0">
                <a:solidFill>
                  <a:srgbClr val="FF0000"/>
                </a:solidFill>
                <a:latin typeface="+mj-lt"/>
                <a:sym typeface="Wingdings 3" panose="05040102010807070707" pitchFamily="18" charset="2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sym typeface="Wingdings 3" panose="05040102010807070707" pitchFamily="18" charset="2"/>
              </a:rPr>
              <a:t>  </a:t>
            </a:r>
            <a:endParaRPr lang="en-US" sz="26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 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>
              <a:spcBef>
                <a:spcPts val="1800"/>
              </a:spcBef>
            </a:pPr>
            <a:r>
              <a:rPr lang="en-US" dirty="0"/>
              <a:t>Notice how the above worked like an “a” does: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ahello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nbye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860032" y="0"/>
            <a:ext cx="4283968" cy="1440160"/>
          </a:xfrm>
          <a:prstGeom prst="roundRect">
            <a:avLst>
              <a:gd name="adj" fmla="val 27238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Indeed, r &amp; a are similar: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Both print </a:t>
            </a:r>
            <a:r>
              <a:rPr lang="en-US" sz="2400" b="0" i="1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after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 all other output for the current line.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91680" y="2559224"/>
            <a:ext cx="2983128" cy="682096"/>
            <a:chOff x="1691680" y="1844824"/>
            <a:chExt cx="2983128" cy="682096"/>
          </a:xfrm>
        </p:grpSpPr>
        <p:sp>
          <p:nvSpPr>
            <p:cNvPr id="6" name="Rectangle 5"/>
            <p:cNvSpPr/>
            <p:nvPr/>
          </p:nvSpPr>
          <p:spPr>
            <a:xfrm>
              <a:off x="1907704" y="1929384"/>
              <a:ext cx="2767104" cy="504754"/>
            </a:xfrm>
            <a:prstGeom prst="rect">
              <a:avLst/>
            </a:prstGeom>
          </p:spPr>
          <p:txBody>
            <a:bodyPr wrap="none" tIns="27432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800" dirty="0">
                  <a:solidFill>
                    <a:srgbClr val="FF0000"/>
                  </a:solidFill>
                  <a:cs typeface="+mn-cs"/>
                  <a:sym typeface="Wingdings 3" panose="05040102010807070707" pitchFamily="18" charset="2"/>
                </a:rPr>
                <a:t>        … then these.</a:t>
              </a:r>
              <a:endParaRPr lang="en-US" sz="2800" dirty="0">
                <a:solidFill>
                  <a:srgbClr val="000000"/>
                </a:solidFill>
                <a:cs typeface="+mn-c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2048983" y="218843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1691680" y="1844824"/>
              <a:ext cx="288032" cy="682096"/>
            </a:xfrm>
            <a:prstGeom prst="rightBrace">
              <a:avLst>
                <a:gd name="adj1" fmla="val 20065"/>
                <a:gd name="adj2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3608" y="2127176"/>
            <a:ext cx="1948047" cy="504754"/>
            <a:chOff x="1043608" y="1413301"/>
            <a:chExt cx="1948047" cy="504754"/>
          </a:xfrm>
        </p:grpSpPr>
        <p:cxnSp>
          <p:nvCxnSpPr>
            <p:cNvPr id="8" name="Straight Arrow Connector 7"/>
            <p:cNvCxnSpPr/>
            <p:nvPr/>
          </p:nvCxnSpPr>
          <p:spPr bwMode="auto">
            <a:xfrm flipH="1">
              <a:off x="1043608" y="1664804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>
              <a:off x="1907704" y="1413301"/>
              <a:ext cx="1083951" cy="504754"/>
            </a:xfrm>
            <a:prstGeom prst="rect">
              <a:avLst/>
            </a:prstGeom>
          </p:spPr>
          <p:txBody>
            <a:bodyPr wrap="none" tIns="27432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cs typeface="+mn-cs"/>
                  <a:sym typeface="Wingdings 3" panose="05040102010807070707" pitchFamily="18" charset="2"/>
                </a:rPr>
                <a:t>This…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1680" y="5799584"/>
            <a:ext cx="2983128" cy="682096"/>
            <a:chOff x="1691680" y="1844824"/>
            <a:chExt cx="2983128" cy="682096"/>
          </a:xfrm>
        </p:grpSpPr>
        <p:sp>
          <p:nvSpPr>
            <p:cNvPr id="17" name="Rectangle 16"/>
            <p:cNvSpPr/>
            <p:nvPr/>
          </p:nvSpPr>
          <p:spPr>
            <a:xfrm>
              <a:off x="1907704" y="1929384"/>
              <a:ext cx="2767104" cy="504754"/>
            </a:xfrm>
            <a:prstGeom prst="rect">
              <a:avLst/>
            </a:prstGeom>
          </p:spPr>
          <p:txBody>
            <a:bodyPr wrap="none" tIns="27432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800" dirty="0">
                  <a:solidFill>
                    <a:srgbClr val="FF0000"/>
                  </a:solidFill>
                  <a:cs typeface="+mn-cs"/>
                  <a:sym typeface="Wingdings 3" panose="05040102010807070707" pitchFamily="18" charset="2"/>
                </a:rPr>
                <a:t>        … then these.</a:t>
              </a:r>
              <a:endParaRPr lang="en-US" sz="2800" dirty="0">
                <a:solidFill>
                  <a:srgbClr val="000000"/>
                </a:solidFill>
                <a:cs typeface="+mn-cs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2048983" y="218843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Right Brace 18"/>
            <p:cNvSpPr/>
            <p:nvPr/>
          </p:nvSpPr>
          <p:spPr bwMode="auto">
            <a:xfrm>
              <a:off x="1691680" y="1844824"/>
              <a:ext cx="288032" cy="682096"/>
            </a:xfrm>
            <a:prstGeom prst="rightBrace">
              <a:avLst>
                <a:gd name="adj1" fmla="val 20065"/>
                <a:gd name="adj2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17027" y="5368440"/>
            <a:ext cx="1948047" cy="504754"/>
            <a:chOff x="1043608" y="1413301"/>
            <a:chExt cx="1948047" cy="504754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H="1">
              <a:off x="1043608" y="1664804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907704" y="1413301"/>
              <a:ext cx="1083951" cy="504754"/>
            </a:xfrm>
            <a:prstGeom prst="rect">
              <a:avLst/>
            </a:prstGeom>
          </p:spPr>
          <p:txBody>
            <a:bodyPr wrap="none" tIns="27432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cs typeface="+mn-cs"/>
                  <a:sym typeface="Wingdings 3" panose="05040102010807070707" pitchFamily="18" charset="2"/>
                </a:rPr>
                <a:t>This…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91680" y="1479104"/>
            <a:ext cx="2983128" cy="682096"/>
            <a:chOff x="1691680" y="1844824"/>
            <a:chExt cx="2983128" cy="682096"/>
          </a:xfrm>
        </p:grpSpPr>
        <p:sp>
          <p:nvSpPr>
            <p:cNvPr id="24" name="Rectangle 23"/>
            <p:cNvSpPr/>
            <p:nvPr/>
          </p:nvSpPr>
          <p:spPr>
            <a:xfrm>
              <a:off x="1907704" y="1929384"/>
              <a:ext cx="2767104" cy="504754"/>
            </a:xfrm>
            <a:prstGeom prst="rect">
              <a:avLst/>
            </a:prstGeom>
          </p:spPr>
          <p:txBody>
            <a:bodyPr wrap="none" tIns="27432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800" dirty="0">
                  <a:solidFill>
                    <a:srgbClr val="FF0000"/>
                  </a:solidFill>
                  <a:cs typeface="+mn-cs"/>
                  <a:sym typeface="Wingdings 3" panose="05040102010807070707" pitchFamily="18" charset="2"/>
                </a:rPr>
                <a:t>        … then these.</a:t>
              </a:r>
              <a:endParaRPr lang="en-US" sz="2800" dirty="0">
                <a:solidFill>
                  <a:srgbClr val="000000"/>
                </a:solidFill>
                <a:cs typeface="+mn-cs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2048983" y="218843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/>
            <p:cNvSpPr/>
            <p:nvPr/>
          </p:nvSpPr>
          <p:spPr bwMode="auto">
            <a:xfrm>
              <a:off x="1691680" y="1844824"/>
              <a:ext cx="288032" cy="682096"/>
            </a:xfrm>
            <a:prstGeom prst="rightBrace">
              <a:avLst>
                <a:gd name="adj1" fmla="val 20065"/>
                <a:gd name="adj2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3608" y="1047581"/>
            <a:ext cx="1948047" cy="504754"/>
            <a:chOff x="1043608" y="1413301"/>
            <a:chExt cx="1948047" cy="504754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1043608" y="1664804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1907704" y="1413301"/>
              <a:ext cx="1083951" cy="504754"/>
            </a:xfrm>
            <a:prstGeom prst="rect">
              <a:avLst/>
            </a:prstGeom>
          </p:spPr>
          <p:txBody>
            <a:bodyPr wrap="none" tIns="27432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cs typeface="+mn-cs"/>
                  <a:sym typeface="Wingdings 3" panose="05040102010807070707" pitchFamily="18" charset="2"/>
                </a:rPr>
                <a:t>This…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91680" y="4719464"/>
            <a:ext cx="2983128" cy="682096"/>
            <a:chOff x="1691680" y="1844824"/>
            <a:chExt cx="2983128" cy="682096"/>
          </a:xfrm>
        </p:grpSpPr>
        <p:sp>
          <p:nvSpPr>
            <p:cNvPr id="31" name="Rectangle 30"/>
            <p:cNvSpPr/>
            <p:nvPr/>
          </p:nvSpPr>
          <p:spPr>
            <a:xfrm>
              <a:off x="1907704" y="1929384"/>
              <a:ext cx="2767104" cy="504754"/>
            </a:xfrm>
            <a:prstGeom prst="rect">
              <a:avLst/>
            </a:prstGeom>
          </p:spPr>
          <p:txBody>
            <a:bodyPr wrap="none" tIns="27432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800" dirty="0">
                  <a:solidFill>
                    <a:srgbClr val="FF0000"/>
                  </a:solidFill>
                  <a:cs typeface="+mn-cs"/>
                  <a:sym typeface="Wingdings 3" panose="05040102010807070707" pitchFamily="18" charset="2"/>
                </a:rPr>
                <a:t>        … then these.</a:t>
              </a:r>
              <a:endParaRPr lang="en-US" sz="2800" dirty="0">
                <a:solidFill>
                  <a:srgbClr val="000000"/>
                </a:solidFill>
                <a:cs typeface="+mn-c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 flipH="1">
              <a:off x="2048983" y="218843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Right Brace 32"/>
            <p:cNvSpPr/>
            <p:nvPr/>
          </p:nvSpPr>
          <p:spPr bwMode="auto">
            <a:xfrm>
              <a:off x="1691680" y="1844824"/>
              <a:ext cx="288032" cy="682096"/>
            </a:xfrm>
            <a:prstGeom prst="rightBrace">
              <a:avLst>
                <a:gd name="adj1" fmla="val 20065"/>
                <a:gd name="adj2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3608" y="4287416"/>
            <a:ext cx="1948047" cy="504754"/>
            <a:chOff x="1043608" y="1413301"/>
            <a:chExt cx="1948047" cy="504754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H="1">
              <a:off x="1043608" y="1664804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1907704" y="1413301"/>
              <a:ext cx="1083951" cy="504754"/>
            </a:xfrm>
            <a:prstGeom prst="rect">
              <a:avLst/>
            </a:prstGeom>
          </p:spPr>
          <p:txBody>
            <a:bodyPr wrap="none" tIns="27432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cs typeface="+mn-cs"/>
                  <a:sym typeface="Wingdings 3" panose="05040102010807070707" pitchFamily="18" charset="2"/>
                </a:rPr>
                <a:t>This…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0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r command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860032" y="0"/>
            <a:ext cx="4283968" cy="1440160"/>
          </a:xfrm>
          <a:prstGeom prst="roundRect">
            <a:avLst>
              <a:gd name="adj" fmla="val 27238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Indeed, r &amp; a are similar: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Both print </a:t>
            </a:r>
            <a:r>
              <a:rPr lang="en-US" sz="2400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after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all other output for the current line.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860032" y="0"/>
            <a:ext cx="4283968" cy="2232248"/>
          </a:xfrm>
          <a:prstGeom prst="roundRect">
            <a:avLst>
              <a:gd name="adj" fmla="val 17712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Indeed, r &amp; a are similar: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Both print </a:t>
            </a:r>
            <a:r>
              <a:rPr lang="en-US" sz="2400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after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all other output for the current line.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Both use all the rest of the line as their argument.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548680"/>
            <a:ext cx="8910638" cy="6019800"/>
          </a:xfrm>
        </p:spPr>
        <p:txBody>
          <a:bodyPr/>
          <a:lstStyle/>
          <a:p>
            <a:pPr marL="0" indent="0">
              <a:buNone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'rF</a:t>
            </a:r>
            <a:r>
              <a:rPr lang="en-US" sz="2600" b="1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1;z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6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6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6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6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Notice how the above worked like an “a” does: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ahello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nbye;z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bye;z</a:t>
            </a:r>
            <a:endParaRPr lang="en-US" sz="26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bye;z</a:t>
            </a:r>
            <a:endParaRPr lang="en-US" sz="26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275856" y="5511552"/>
            <a:ext cx="5832648" cy="864096"/>
          </a:xfrm>
          <a:prstGeom prst="wedgeRoundRectCallout">
            <a:avLst>
              <a:gd name="adj1" fmla="val -80205"/>
              <a:gd name="adj2" fmla="val -7476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We saw this behavior back in lecture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sz="2600" b="0" spc="-2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8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,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for a (also for c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, see slide 31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ab</a:t>
            </a:r>
            <a:r>
              <a:rPr lang="en-US" sz="2600" b="0" spc="-1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ov</a:t>
            </a:r>
            <a:r>
              <a:rPr lang="en-US" sz="2600" b="0" spc="-19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e</a:t>
            </a:r>
            <a:r>
              <a:rPr lang="en-US" sz="2600" b="0" spc="-1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)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316832" y="1047057"/>
            <a:ext cx="5711552" cy="2442797"/>
            <a:chOff x="2316832" y="1412777"/>
            <a:chExt cx="5711552" cy="2442797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2316832" y="2226774"/>
              <a:ext cx="5711552" cy="1628800"/>
            </a:xfrm>
            <a:prstGeom prst="wedgeRoundRectCallout">
              <a:avLst>
                <a:gd name="adj1" fmla="val -21547"/>
                <a:gd name="adj2" fmla="val -78255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sz="26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The file “F1;z” probably doesn’t exist, so, it’s an error.</a:t>
              </a:r>
            </a:p>
            <a:p>
              <a:pPr>
                <a:lnSpc>
                  <a:spcPct val="90000"/>
                </a:lnSpc>
              </a:pPr>
              <a:r>
                <a:rPr lang="en-US" sz="26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But rather than crashing, </a:t>
              </a:r>
              <a:r>
                <a:rPr lang="en-US" sz="2600" b="0" dirty="0" err="1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sed</a:t>
              </a:r>
              <a:r>
                <a:rPr lang="en-US" sz="26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 handles these situations by ignoring the r.</a:t>
              </a:r>
            </a:p>
          </p:txBody>
        </p:sp>
        <p:sp>
          <p:nvSpPr>
            <p:cNvPr id="13" name="Right Brace 12"/>
            <p:cNvSpPr/>
            <p:nvPr/>
          </p:nvSpPr>
          <p:spPr bwMode="auto">
            <a:xfrm rot="5400000">
              <a:off x="3796214" y="1182225"/>
              <a:ext cx="299242" cy="760345"/>
            </a:xfrm>
            <a:prstGeom prst="rightBrace">
              <a:avLst>
                <a:gd name="adj1" fmla="val 33552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1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2" grpI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548680"/>
            <a:ext cx="8910638" cy="6019800"/>
          </a:xfrm>
        </p:spPr>
        <p:txBody>
          <a:bodyPr/>
          <a:lstStyle/>
          <a:p>
            <a:pPr marL="0" indent="0">
              <a:buNone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'rF</a:t>
            </a:r>
            <a:r>
              <a:rPr lang="en-US" sz="2600" b="1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1\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sz="2600" b="1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 ;s/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.*/(&amp;)/;'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(1)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(2)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>
              <a:spcBef>
                <a:spcPts val="100"/>
              </a:spcBef>
            </a:pPr>
            <a:r>
              <a:rPr lang="en-US" dirty="0"/>
              <a:t>Notice how the above worked like an “a” does:</a:t>
            </a:r>
          </a:p>
          <a:p>
            <a:pPr marL="457200" indent="0">
              <a:lnSpc>
                <a:spcPct val="99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2|sed '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ahello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nbye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;s/.*/(&amp;)/;'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(1)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(2)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r command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860032" y="0"/>
            <a:ext cx="4283968" cy="2232248"/>
          </a:xfrm>
          <a:prstGeom prst="roundRect">
            <a:avLst>
              <a:gd name="adj" fmla="val 17712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Indeed, r &amp; a are similar: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Both print </a:t>
            </a:r>
            <a:r>
              <a:rPr lang="en-US" sz="2400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after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all other output for the current line.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Both use all the rest of the line as their argument.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860032" y="0"/>
            <a:ext cx="4283968" cy="2852936"/>
          </a:xfrm>
          <a:prstGeom prst="roundRect">
            <a:avLst>
              <a:gd name="adj" fmla="val 1364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Indeed, r &amp; a are similar: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Both print </a:t>
            </a:r>
            <a:r>
              <a:rPr lang="en-US" sz="2400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after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all other output for the current line.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Both use all the rest of the line as their argument.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Both print directly to </a:t>
            </a:r>
            <a:r>
              <a:rPr lang="en-US" sz="2400" b="0" dirty="0" err="1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stdout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, not the pattern space.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540968" y="4797152"/>
            <a:ext cx="5603032" cy="787896"/>
          </a:xfrm>
          <a:prstGeom prst="wedgeRoundRectCallout">
            <a:avLst>
              <a:gd name="adj1" fmla="val -65250"/>
              <a:gd name="adj2" fmla="val -6319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See that the entire pattern space gets put inside these parentheses. 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491880" y="5589240"/>
            <a:ext cx="5652120" cy="449560"/>
          </a:xfrm>
          <a:prstGeom prst="wedgeRoundRectCallout">
            <a:avLst>
              <a:gd name="adj1" fmla="val -91073"/>
              <a:gd name="adj2" fmla="val 3348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See only the number in parentheses. 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364088" y="6021288"/>
            <a:ext cx="2376264" cy="737592"/>
          </a:xfrm>
          <a:prstGeom prst="wedgeRoundRectCallout">
            <a:avLst>
              <a:gd name="adj1" fmla="val 79697"/>
              <a:gd name="adj2" fmla="val -55206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Conclude: a prints to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stdout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. 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195736" y="2780928"/>
            <a:ext cx="4824536" cy="449560"/>
          </a:xfrm>
          <a:prstGeom prst="wedgeRoundRectCallout">
            <a:avLst>
              <a:gd name="adj1" fmla="val -72570"/>
              <a:gd name="adj2" fmla="val -6795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See that r behaved the same.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95736" y="2782349"/>
            <a:ext cx="6216386" cy="979395"/>
            <a:chOff x="2195736" y="2782349"/>
            <a:chExt cx="6216386" cy="979395"/>
          </a:xfrm>
        </p:grpSpPr>
        <p:sp>
          <p:nvSpPr>
            <p:cNvPr id="3" name="Isosceles Triangle 2"/>
            <p:cNvSpPr/>
            <p:nvPr/>
          </p:nvSpPr>
          <p:spPr bwMode="auto">
            <a:xfrm rot="3646778">
              <a:off x="7086169" y="1813395"/>
              <a:ext cx="357000" cy="2294907"/>
            </a:xfrm>
            <a:prstGeom prst="triangle">
              <a:avLst>
                <a:gd name="adj" fmla="val 37086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2195736" y="3307992"/>
              <a:ext cx="4824536" cy="453752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3000"/>
                </a:lnSpc>
              </a:pPr>
              <a:r>
                <a:rPr lang="en-US" sz="26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Conclude: r also prints to </a:t>
              </a:r>
              <a:r>
                <a:rPr lang="en-US" sz="2600" b="0" dirty="0" err="1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stdout</a:t>
              </a:r>
              <a:r>
                <a:rPr lang="en-US" sz="2600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26111">
              <a:off x="6281760" y="3019086"/>
              <a:ext cx="516489" cy="358553"/>
            </a:xfrm>
            <a:prstGeom prst="triangle">
              <a:avLst>
                <a:gd name="adj" fmla="val 100000"/>
              </a:avLst>
            </a:prstGeom>
            <a:solidFill>
              <a:srgbClr val="FFFFCC"/>
            </a:solidFill>
            <a:ln w="9525" cap="flat" cmpd="sng" algn="ctr">
              <a:solidFill>
                <a:srgbClr val="FFF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3016342">
              <a:off x="6682849" y="3131733"/>
              <a:ext cx="221677" cy="211097"/>
            </a:xfrm>
            <a:prstGeom prst="triangle">
              <a:avLst>
                <a:gd name="adj" fmla="val 93034"/>
              </a:avLst>
            </a:prstGeom>
            <a:solidFill>
              <a:srgbClr val="FFFFCC"/>
            </a:solidFill>
            <a:ln w="9525" cap="flat" cmpd="sng" algn="ctr">
              <a:solidFill>
                <a:srgbClr val="FFF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79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Unusual Output</a:t>
            </a:r>
            <a:endParaRPr lang="en-US" altLang="zh-TW" sz="48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9512" y="1097360"/>
            <a:ext cx="8686800" cy="5585048"/>
          </a:xfrm>
        </p:spPr>
        <p:txBody>
          <a:bodyPr/>
          <a:lstStyle/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→	List out the pattern space to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stdout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in a form that is “visually unambiguous”. </a:t>
            </a:r>
            <a:br>
              <a:rPr lang="en-US" altLang="zh-TW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Basically, its just the p command, but with special formatting.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dirty="0"/>
              <a:t>→ </a:t>
            </a:r>
            <a:r>
              <a:rPr lang="en-US" altLang="zh-TW" spc="-10" dirty="0"/>
              <a:t>Reads</a:t>
            </a:r>
            <a:r>
              <a:rPr lang="en-US" altLang="zh-TW" sz="2800" spc="-10" dirty="0"/>
              <a:t> </a:t>
            </a:r>
            <a:r>
              <a:rPr lang="en-US" altLang="zh-TW" spc="-10" dirty="0"/>
              <a:t>a</a:t>
            </a:r>
            <a:r>
              <a:rPr lang="en-US" altLang="zh-TW" sz="2800" spc="-10" dirty="0"/>
              <a:t> </a:t>
            </a:r>
            <a:r>
              <a:rPr lang="en-US" altLang="zh-TW" spc="-10" dirty="0"/>
              <a:t>comple</a:t>
            </a:r>
            <a:r>
              <a:rPr lang="en-US" altLang="zh-TW" dirty="0"/>
              <a:t>te file</a:t>
            </a:r>
            <a:r>
              <a:rPr lang="en-US" altLang="zh-TW" sz="2800" dirty="0"/>
              <a:t> </a:t>
            </a:r>
            <a:r>
              <a:rPr lang="en-US" altLang="zh-TW" dirty="0"/>
              <a:t>and prints it to </a:t>
            </a:r>
            <a:r>
              <a:rPr lang="en-US" altLang="zh-TW" dirty="0" err="1"/>
              <a:t>st</a:t>
            </a:r>
            <a:r>
              <a:rPr lang="en-US" altLang="zh-TW" spc="-10" dirty="0" err="1"/>
              <a:t>do</a:t>
            </a:r>
            <a:r>
              <a:rPr lang="en-US" altLang="zh-TW" dirty="0" err="1"/>
              <a:t>ut</a:t>
            </a:r>
            <a:r>
              <a:rPr lang="en-US" altLang="zh-TW" dirty="0"/>
              <a:t>, but only after the current program finishes. </a:t>
            </a:r>
            <a:r>
              <a:rPr lang="en-US" altLang="zh-TW" sz="2800" dirty="0"/>
              <a:t>(</a:t>
            </a:r>
            <a:r>
              <a:rPr lang="en-US" altLang="zh-TW" sz="2800" i="1" dirty="0"/>
              <a:t>Basically, just the “a” command with indirection, where the provided argument is the file to print, rather</a:t>
            </a:r>
            <a:r>
              <a:rPr lang="en-US" altLang="zh-TW" sz="2400" i="1" dirty="0"/>
              <a:t> </a:t>
            </a:r>
            <a:r>
              <a:rPr lang="en-US" altLang="zh-TW" sz="2800" i="1" dirty="0"/>
              <a:t>than that argument being the thing to</a:t>
            </a:r>
            <a:r>
              <a:rPr lang="en-US" altLang="zh-TW" sz="2400" i="1" dirty="0"/>
              <a:t> </a:t>
            </a:r>
            <a:r>
              <a:rPr lang="en-US" altLang="zh-TW" sz="2800" i="1" dirty="0"/>
              <a:t>print</a:t>
            </a:r>
            <a:r>
              <a:rPr lang="en-US" altLang="zh-TW" sz="2800" i="1" spc="-300" dirty="0"/>
              <a:t>.</a:t>
            </a:r>
            <a:r>
              <a:rPr lang="en-US" altLang="zh-TW" sz="2800" dirty="0"/>
              <a:t>) 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	Write the pattern space to the file indicated in the provided argument. If the file exist, overwrite it.</a:t>
            </a:r>
          </a:p>
        </p:txBody>
      </p:sp>
    </p:spTree>
    <p:extLst>
      <p:ext uri="{BB962C8B-B14F-4D97-AF65-F5344CB8AC3E}">
        <p14:creationId xmlns:p14="http://schemas.microsoft.com/office/powerpoint/2010/main" val="158057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x </a:t>
            </a:r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</a:rPr>
              <a:t>bx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 This </a:t>
            </a:r>
            <a:r>
              <a:rPr lang="en-US" altLang="zh-TW" u="sng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	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(If no label is given, then branch to the </a:t>
            </a: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400" dirty="0"/>
              <a:t> </a:t>
            </a:r>
            <a:r>
              <a:rPr lang="en-US" altLang="zh-TW" dirty="0"/>
              <a:t>→This </a:t>
            </a:r>
            <a:r>
              <a:rPr lang="en-US" altLang="zh-TW" u="sng" dirty="0"/>
              <a:t>t</a:t>
            </a:r>
            <a:r>
              <a:rPr lang="en-US" altLang="zh-TW" dirty="0"/>
              <a:t>ests to conditionally branch to label</a:t>
            </a:r>
            <a:r>
              <a:rPr lang="en-US" altLang="zh-TW" sz="2800" dirty="0"/>
              <a:t> </a:t>
            </a:r>
            <a:r>
              <a:rPr lang="en-US" altLang="zh-TW" dirty="0"/>
              <a:t>‘x’,</a:t>
            </a:r>
            <a:br>
              <a:rPr lang="en-US" altLang="zh-TW" dirty="0"/>
            </a:br>
            <a:r>
              <a:rPr lang="en-US" altLang="zh-TW" dirty="0"/>
              <a:t>	 if</a:t>
            </a:r>
            <a:r>
              <a:rPr lang="en-US" altLang="zh-TW" sz="2800" dirty="0"/>
              <a:t> </a:t>
            </a:r>
            <a:r>
              <a:rPr lang="en-US" altLang="zh-TW" dirty="0"/>
              <a:t>any</a:t>
            </a:r>
            <a:r>
              <a:rPr lang="en-US" altLang="zh-TW" sz="2800" dirty="0"/>
              <a:t> </a:t>
            </a:r>
            <a:r>
              <a:rPr lang="en-US" altLang="zh-TW" dirty="0"/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>
                <a:solidFill>
                  <a:srgbClr val="FFC1C1"/>
                </a:solidFill>
              </a:rPr>
              <a:t>t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/>
              <a:t>T</a:t>
            </a:r>
            <a:r>
              <a:rPr lang="en-US" altLang="zh-TW" b="1" dirty="0" err="1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/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C1C1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14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b</a:t>
            </a:r>
            <a:r>
              <a:rPr lang="en-US" altLang="zh-TW" kern="0" dirty="0" err="1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400" b="0" kern="0" dirty="0">
                <a:solidFill>
                  <a:srgbClr val="FF0000"/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:a; s/o//p; ta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"."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Unusual Output</a:t>
            </a:r>
            <a:endParaRPr lang="en-US" altLang="zh-TW" sz="48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9512" y="1097360"/>
            <a:ext cx="8686800" cy="5585048"/>
          </a:xfrm>
        </p:spPr>
        <p:txBody>
          <a:bodyPr/>
          <a:lstStyle/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→	List out the pattern space to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stdout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in a form that is “visually unambiguous”. </a:t>
            </a:r>
            <a:br>
              <a:rPr lang="en-US" altLang="zh-TW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Basically, its just the p command, but with special formatting.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→ </a:t>
            </a:r>
            <a:r>
              <a:rPr lang="en-US" altLang="zh-TW" spc="-10" dirty="0">
                <a:solidFill>
                  <a:schemeClr val="bg1">
                    <a:lumMod val="50000"/>
                  </a:schemeClr>
                </a:solidFill>
              </a:rPr>
              <a:t>Reads</a:t>
            </a:r>
            <a:r>
              <a:rPr lang="en-US" altLang="zh-TW" sz="2800" spc="-1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pc="-1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altLang="zh-TW" sz="2800" spc="-1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pc="-10" dirty="0">
                <a:solidFill>
                  <a:schemeClr val="bg1">
                    <a:lumMod val="50000"/>
                  </a:schemeClr>
                </a:solidFill>
              </a:rPr>
              <a:t>comple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te file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 prints it to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zh-TW" spc="-10" dirty="0" err="1">
                <a:solidFill>
                  <a:schemeClr val="bg1">
                    <a:lumMod val="50000"/>
                  </a:schemeClr>
                </a:solidFill>
              </a:rPr>
              <a:t>do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but only after the current program finishes.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Basically, just the “a” command with indirection, where the provided argument is the file to print, rather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than that argument being the thing to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en-US" altLang="zh-TW" sz="2800" i="1" spc="-3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746125" indent="-746125" eaLnBrk="1" hangingPunct="1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dirty="0"/>
              <a:t>→	Write the pattern space to the file indicated in the provided argument. If the file exist, overwrite it.</a:t>
            </a:r>
          </a:p>
        </p:txBody>
      </p:sp>
    </p:spTree>
    <p:extLst>
      <p:ext uri="{BB962C8B-B14F-4D97-AF65-F5344CB8AC3E}">
        <p14:creationId xmlns:p14="http://schemas.microsoft.com/office/powerpoint/2010/main" val="316419024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w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9019158" cy="5943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0000"/>
                </a:solidFill>
              </a:rPr>
              <a:t>See how we can make a file: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echo hello |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-n wF1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ls F1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F1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See how the file overwrites when you run </a:t>
            </a:r>
            <a:r>
              <a:rPr lang="en-US" dirty="0" err="1">
                <a:solidFill>
                  <a:srgbClr val="FF0000"/>
                </a:solidFill>
              </a:rPr>
              <a:t>sed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cat F1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  <a:endParaRPr lang="en-US" sz="26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echo bye |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-n wF1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cat F1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bye</a:t>
            </a:r>
            <a:endParaRPr lang="en-US" sz="26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pc="-30" dirty="0">
                <a:solidFill>
                  <a:srgbClr val="FF0000"/>
                </a:solidFill>
              </a:rPr>
              <a:t>Ad</a:t>
            </a:r>
            <a:r>
              <a:rPr lang="en-US" spc="-20" dirty="0">
                <a:solidFill>
                  <a:srgbClr val="FF0000"/>
                </a:solidFill>
              </a:rPr>
              <a:t>dit</a:t>
            </a:r>
            <a:r>
              <a:rPr lang="en-US" spc="-30" dirty="0">
                <a:solidFill>
                  <a:srgbClr val="FF0000"/>
                </a:solidFill>
              </a:rPr>
              <a:t>iona</a:t>
            </a:r>
            <a:r>
              <a:rPr lang="en-US" spc="-20" dirty="0">
                <a:solidFill>
                  <a:srgbClr val="FF0000"/>
                </a:solidFill>
              </a:rPr>
              <a:t>l</a:t>
            </a:r>
            <a:r>
              <a:rPr lang="en-US" sz="2800" spc="-20" dirty="0">
                <a:solidFill>
                  <a:srgbClr val="FF0000"/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writes</a:t>
            </a:r>
            <a:r>
              <a:rPr lang="en-US" sz="2800" spc="-20" dirty="0">
                <a:solidFill>
                  <a:srgbClr val="FF0000"/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within the program</a:t>
            </a:r>
            <a:r>
              <a:rPr lang="en-US" sz="2800" spc="-20" dirty="0">
                <a:solidFill>
                  <a:srgbClr val="FF0000"/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will </a:t>
            </a:r>
            <a:r>
              <a:rPr lang="en-US" spc="-30" dirty="0">
                <a:solidFill>
                  <a:srgbClr val="FF0000"/>
                </a:solidFill>
              </a:rPr>
              <a:t>appen</a:t>
            </a:r>
            <a:r>
              <a:rPr lang="en-US" spc="-70" dirty="0">
                <a:solidFill>
                  <a:srgbClr val="FF0000"/>
                </a:solidFill>
              </a:rPr>
              <a:t>d:</a:t>
            </a:r>
            <a:endParaRPr lang="en-US" sz="2600" b="1" spc="-7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seq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3|sed -n 's/./&lt;&amp;&gt;/;wF1'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cat F1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&lt;1&gt;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&lt;2&gt;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&lt;3&gt;</a:t>
            </a:r>
            <a:endParaRPr lang="en-US" sz="26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 The w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9019158" cy="5943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pc="-30" dirty="0">
                <a:solidFill>
                  <a:srgbClr val="FF0000"/>
                </a:solidFill>
              </a:rPr>
              <a:t>As with r, the rest of the line is the filename</a:t>
            </a:r>
            <a:r>
              <a:rPr lang="en-US" spc="-70" dirty="0">
                <a:solidFill>
                  <a:srgbClr val="FF0000"/>
                </a:solidFill>
              </a:rPr>
              <a:t>:</a:t>
            </a:r>
            <a:endParaRPr lang="en-US" sz="2600" b="1" spc="-7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echo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hi|sed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-n 'wF1;p'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ls F1*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'F1;p'</a:t>
            </a:r>
          </a:p>
          <a:p>
            <a:pPr>
              <a:lnSpc>
                <a:spcPct val="85000"/>
              </a:lnSpc>
            </a:pPr>
            <a:r>
              <a:rPr lang="en-US" spc="-30" dirty="0">
                <a:solidFill>
                  <a:srgbClr val="FF0000"/>
                </a:solidFill>
              </a:rPr>
              <a:t>It writes in place, based on what the pattern space currently is</a:t>
            </a:r>
            <a:r>
              <a:rPr lang="en-US" spc="-70" dirty="0">
                <a:solidFill>
                  <a:srgbClr val="FF0000"/>
                </a:solidFill>
              </a:rPr>
              <a:t>:</a:t>
            </a:r>
            <a:endParaRPr lang="en-US" sz="2600" b="1" spc="-7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echo 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hi|sed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-n 'wF1\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;z;wF1\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;s/^/hello/;</a:t>
            </a:r>
            <a:r>
              <a:rPr lang="en-US" sz="26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wDifferentFile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\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;s/$/ there/wF1'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it-IT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it-IT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cat DifferentFile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it-IT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it-IT" sz="26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it-IT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cat F1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it-IT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hi</a:t>
            </a: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endParaRPr lang="it-IT" sz="26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it-IT" sz="2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Hello there</a:t>
            </a:r>
          </a:p>
        </p:txBody>
      </p:sp>
    </p:spTree>
    <p:extLst>
      <p:ext uri="{BB962C8B-B14F-4D97-AF65-F5344CB8AC3E}">
        <p14:creationId xmlns:p14="http://schemas.microsoft.com/office/powerpoint/2010/main" val="230337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We’ve now covered everything: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lvl="0"/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altLang="zh-TW" spc="-20" dirty="0">
                <a:solidFill>
                  <a:srgbClr val="FF0000"/>
                </a:solidFill>
              </a:rPr>
              <a:t>a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c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18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 err="1">
                <a:solidFill>
                  <a:srgbClr val="FF0000"/>
                </a:solidFill>
              </a:rPr>
              <a:t>i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l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0070C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r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s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w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x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y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rgbClr val="E7E7E7"/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1952" y="3070317"/>
            <a:ext cx="1596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1560" y="1465880"/>
            <a:ext cx="8424936" cy="594967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11560" y="3068960"/>
            <a:ext cx="1152128" cy="576064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3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555776" y="3068960"/>
            <a:ext cx="288032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solidFill>
              <a:srgbClr val="FFFFFF">
                <a:alpha val="3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195736" y="3068960"/>
            <a:ext cx="360040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427984" y="3068960"/>
            <a:ext cx="3024336" cy="45590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59632" y="5733256"/>
            <a:ext cx="655272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Any other commands in your version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are non-standard. 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259632" y="3933056"/>
            <a:ext cx="6552728" cy="15841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In fact, as you’ll recall, “T” is also non-standard. (But it is so useful that I included it in the lecture.)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2029968" y="3273552"/>
            <a:ext cx="3511296" cy="7498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ounded Rectangle 29"/>
          <p:cNvSpPr/>
          <p:nvPr/>
        </p:nvSpPr>
        <p:spPr bwMode="auto">
          <a:xfrm>
            <a:off x="1835696" y="2996952"/>
            <a:ext cx="248901" cy="504056"/>
          </a:xfrm>
          <a:prstGeom prst="roundRect">
            <a:avLst/>
          </a:prstGeom>
          <a:solidFill>
            <a:srgbClr val="FFFFFF">
              <a:alpha val="80000"/>
            </a:srgbClr>
          </a:solidFill>
          <a:ln w="3175" cap="flat" cmpd="sng" algn="ctr">
            <a:solidFill>
              <a:srgbClr val="FFFFFF">
                <a:alpha val="3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5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/>
              <a:t>I have colored some of them gray, because they use the GNU version of sed. </a:t>
            </a:r>
          </a:p>
        </p:txBody>
      </p:sp>
    </p:spTree>
    <p:extLst>
      <p:ext uri="{BB962C8B-B14F-4D97-AF65-F5344CB8AC3E}">
        <p14:creationId xmlns:p14="http://schemas.microsoft.com/office/powerpoint/2010/main" val="32591282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GNU version of sed. </a:t>
            </a:r>
          </a:p>
          <a:p>
            <a:r>
              <a:rPr lang="en-US" altLang="zh-TW" dirty="0"/>
              <a:t>I have added some further solutions of my own.</a:t>
            </a:r>
          </a:p>
        </p:txBody>
      </p:sp>
    </p:spTree>
    <p:extLst>
      <p:ext uri="{BB962C8B-B14F-4D97-AF65-F5344CB8AC3E}">
        <p14:creationId xmlns:p14="http://schemas.microsoft.com/office/powerpoint/2010/main" val="76953545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GNU version of sed.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/>
              <a:t>I have modified some of them, to convert things like “ </a:t>
            </a:r>
            <a:r>
              <a:rPr lang="en-US" altLang="zh-TW" dirty="0" err="1"/>
              <a:t>sed</a:t>
            </a:r>
            <a:r>
              <a:rPr lang="en-US" altLang="zh-TW" dirty="0"/>
              <a:t> -e ':a' -e '...;</a:t>
            </a:r>
            <a:r>
              <a:rPr lang="en-US" altLang="zh-TW" dirty="0" err="1"/>
              <a:t>ba</a:t>
            </a:r>
            <a:r>
              <a:rPr lang="en-US" altLang="zh-TW" dirty="0"/>
              <a:t>' ” to: “ </a:t>
            </a:r>
            <a:r>
              <a:rPr lang="en-US" altLang="zh-TW" dirty="0" err="1"/>
              <a:t>sed</a:t>
            </a:r>
            <a:r>
              <a:rPr lang="en-US" altLang="zh-TW" dirty="0"/>
              <a:t> ':a;…;</a:t>
            </a:r>
            <a:r>
              <a:rPr lang="en-US" altLang="zh-TW" dirty="0" err="1"/>
              <a:t>ba</a:t>
            </a:r>
            <a:r>
              <a:rPr lang="en-US" altLang="zh-TW" dirty="0"/>
              <a:t>' ” </a:t>
            </a:r>
          </a:p>
        </p:txBody>
      </p:sp>
    </p:spTree>
    <p:extLst>
      <p:ext uri="{BB962C8B-B14F-4D97-AF65-F5344CB8AC3E}">
        <p14:creationId xmlns:p14="http://schemas.microsoft.com/office/powerpoint/2010/main" val="1263080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GNU version of sed.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/>
              <a:t>I have modified some of them, to convert things like “ </a:t>
            </a:r>
            <a:r>
              <a:rPr lang="en-US" altLang="zh-TW" u="sng" dirty="0" err="1">
                <a:solidFill>
                  <a:srgbClr val="146600"/>
                </a:solidFill>
              </a:rPr>
              <a:t>sed</a:t>
            </a:r>
            <a:r>
              <a:rPr lang="en-US" altLang="zh-TW" u="sng" dirty="0">
                <a:solidFill>
                  <a:srgbClr val="146600"/>
                </a:solidFill>
              </a:rPr>
              <a:t> -e ':a' -e '...;</a:t>
            </a:r>
            <a:r>
              <a:rPr lang="en-US" altLang="zh-TW" u="sng" dirty="0" err="1">
                <a:solidFill>
                  <a:srgbClr val="146600"/>
                </a:solidFill>
              </a:rPr>
              <a:t>ba</a:t>
            </a:r>
            <a:r>
              <a:rPr lang="en-US" altLang="zh-TW" u="sng" dirty="0">
                <a:solidFill>
                  <a:srgbClr val="146600"/>
                </a:solidFill>
              </a:rPr>
              <a:t>'</a:t>
            </a:r>
            <a:r>
              <a:rPr lang="en-US" altLang="zh-TW" dirty="0"/>
              <a:t> ” to: “ </a:t>
            </a:r>
            <a:r>
              <a:rPr lang="en-US" altLang="zh-TW" dirty="0" err="1"/>
              <a:t>sed</a:t>
            </a:r>
            <a:r>
              <a:rPr lang="en-US" altLang="zh-TW" dirty="0"/>
              <a:t> ':a;…;</a:t>
            </a:r>
            <a:r>
              <a:rPr lang="en-US" altLang="zh-TW" dirty="0" err="1"/>
              <a:t>ba</a:t>
            </a:r>
            <a:r>
              <a:rPr lang="en-US" altLang="zh-TW" dirty="0"/>
              <a:t>' ”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Why would they have used the awkward method on the </a:t>
            </a:r>
            <a:r>
              <a:rPr lang="en-US" altLang="zh-TW" b="1" u="sng" dirty="0">
                <a:solidFill>
                  <a:srgbClr val="146600"/>
                </a:solidFill>
              </a:rPr>
              <a:t>left</a:t>
            </a:r>
            <a:r>
              <a:rPr lang="en-US" altLang="zh-TW" dirty="0">
                <a:solidFill>
                  <a:srgbClr val="FF0000"/>
                </a:solidFill>
              </a:rPr>
              <a:t>, instead of the clean method on the </a:t>
            </a:r>
            <a:r>
              <a:rPr lang="en-US" altLang="zh-TW" b="1" dirty="0">
                <a:solidFill>
                  <a:srgbClr val="FF0000"/>
                </a:solidFill>
              </a:rPr>
              <a:t>right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76019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GNU version of sed.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/>
              <a:t>I have modified some of them, to convert things like “ </a:t>
            </a:r>
            <a:r>
              <a:rPr lang="en-US" altLang="zh-TW" dirty="0" err="1"/>
              <a:t>sed</a:t>
            </a:r>
            <a:r>
              <a:rPr lang="en-US" altLang="zh-TW" dirty="0"/>
              <a:t> -e ':a' -e '...;</a:t>
            </a:r>
            <a:r>
              <a:rPr lang="en-US" altLang="zh-TW" dirty="0" err="1"/>
              <a:t>ba</a:t>
            </a:r>
            <a:r>
              <a:rPr lang="en-US" altLang="zh-TW" dirty="0"/>
              <a:t>' ” to: “ </a:t>
            </a:r>
            <a:r>
              <a:rPr lang="en-US" altLang="zh-TW" u="sng" dirty="0" err="1">
                <a:solidFill>
                  <a:srgbClr val="146600"/>
                </a:solidFill>
              </a:rPr>
              <a:t>sed</a:t>
            </a:r>
            <a:r>
              <a:rPr lang="en-US" altLang="zh-TW" u="sng" dirty="0">
                <a:solidFill>
                  <a:srgbClr val="146600"/>
                </a:solidFill>
              </a:rPr>
              <a:t> ':a;…;</a:t>
            </a:r>
            <a:r>
              <a:rPr lang="en-US" altLang="zh-TW" u="sng" dirty="0" err="1">
                <a:solidFill>
                  <a:srgbClr val="146600"/>
                </a:solidFill>
              </a:rPr>
              <a:t>ba</a:t>
            </a:r>
            <a:r>
              <a:rPr lang="en-US" altLang="zh-TW" u="sng" dirty="0">
                <a:solidFill>
                  <a:srgbClr val="146600"/>
                </a:solidFill>
              </a:rPr>
              <a:t>'</a:t>
            </a:r>
            <a:r>
              <a:rPr lang="en-US" altLang="zh-TW" dirty="0"/>
              <a:t> ”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Why would they have used the awkward method on the </a:t>
            </a:r>
            <a:r>
              <a:rPr lang="en-US" altLang="zh-TW" b="1" dirty="0">
                <a:solidFill>
                  <a:srgbClr val="FF0000"/>
                </a:solidFill>
              </a:rPr>
              <a:t>left</a:t>
            </a:r>
            <a:r>
              <a:rPr lang="en-US" altLang="zh-TW" dirty="0">
                <a:solidFill>
                  <a:srgbClr val="FF0000"/>
                </a:solidFill>
              </a:rPr>
              <a:t>, instead of the clean method on the </a:t>
            </a:r>
            <a:r>
              <a:rPr lang="en-US" altLang="zh-TW" b="1" u="sng" dirty="0">
                <a:solidFill>
                  <a:srgbClr val="146600"/>
                </a:solidFill>
              </a:rPr>
              <a:t>right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795173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/>
              <a:t>These are from: </a:t>
            </a:r>
            <a:r>
              <a:rPr lang="en-US" altLang="zh-TW" sz="3200" dirty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GNU version of sed.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/>
              <a:t>I have modified some of them, to convert things like “ </a:t>
            </a:r>
            <a:r>
              <a:rPr lang="en-US" altLang="zh-TW" dirty="0" err="1"/>
              <a:t>sed</a:t>
            </a:r>
            <a:r>
              <a:rPr lang="en-US" altLang="zh-TW" dirty="0"/>
              <a:t> -e ':a' -e '...;</a:t>
            </a:r>
            <a:r>
              <a:rPr lang="en-US" altLang="zh-TW" dirty="0" err="1"/>
              <a:t>ba</a:t>
            </a:r>
            <a:r>
              <a:rPr lang="en-US" altLang="zh-TW" dirty="0"/>
              <a:t>' ” to: “ </a:t>
            </a:r>
            <a:r>
              <a:rPr lang="en-US" altLang="zh-TW" dirty="0" err="1">
                <a:solidFill>
                  <a:srgbClr val="146600"/>
                </a:solidFill>
              </a:rPr>
              <a:t>sed</a:t>
            </a:r>
            <a:r>
              <a:rPr lang="en-US" altLang="zh-TW" dirty="0">
                <a:solidFill>
                  <a:srgbClr val="146600"/>
                </a:solidFill>
              </a:rPr>
              <a:t> ':a;…;</a:t>
            </a:r>
            <a:r>
              <a:rPr lang="en-US" altLang="zh-TW" dirty="0" err="1">
                <a:solidFill>
                  <a:srgbClr val="146600"/>
                </a:solidFill>
              </a:rPr>
              <a:t>ba</a:t>
            </a:r>
            <a:r>
              <a:rPr lang="en-US" altLang="zh-TW" dirty="0">
                <a:solidFill>
                  <a:srgbClr val="146600"/>
                </a:solidFill>
              </a:rPr>
              <a:t>'</a:t>
            </a:r>
            <a:r>
              <a:rPr lang="en-US" altLang="zh-TW" dirty="0"/>
              <a:t> ”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Why would they have used the awkward method on the </a:t>
            </a:r>
            <a:r>
              <a:rPr lang="en-US" altLang="zh-TW" b="1" dirty="0">
                <a:solidFill>
                  <a:srgbClr val="FF0000"/>
                </a:solidFill>
              </a:rPr>
              <a:t>left</a:t>
            </a:r>
            <a:r>
              <a:rPr lang="en-US" altLang="zh-TW" dirty="0">
                <a:solidFill>
                  <a:srgbClr val="FF0000"/>
                </a:solidFill>
              </a:rPr>
              <a:t>, instead of the clean method on the </a:t>
            </a:r>
            <a:r>
              <a:rPr lang="en-US" altLang="zh-TW" b="1" dirty="0">
                <a:solidFill>
                  <a:srgbClr val="146600"/>
                </a:solidFill>
              </a:rPr>
              <a:t>right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Um, </a:t>
            </a:r>
            <a:r>
              <a:rPr lang="en-US" altLang="zh-TW" i="1" dirty="0">
                <a:solidFill>
                  <a:srgbClr val="00B050"/>
                </a:solidFill>
              </a:rPr>
              <a:t>maybe</a:t>
            </a:r>
            <a:r>
              <a:rPr lang="en-US" altLang="zh-TW" dirty="0">
                <a:solidFill>
                  <a:srgbClr val="00B050"/>
                </a:solidFill>
              </a:rPr>
              <a:t> something is nonstandard on the </a:t>
            </a:r>
            <a:r>
              <a:rPr lang="en-US" altLang="zh-TW" b="1" dirty="0">
                <a:solidFill>
                  <a:srgbClr val="146600"/>
                </a:solidFill>
              </a:rPr>
              <a:t>right</a:t>
            </a:r>
            <a:r>
              <a:rPr lang="en-US" altLang="zh-TW" dirty="0">
                <a:solidFill>
                  <a:srgbClr val="00B050"/>
                </a:solidFill>
              </a:rPr>
              <a:t>?</a:t>
            </a:r>
          </a:p>
          <a:p>
            <a:pPr lvl="2"/>
            <a:r>
              <a:rPr lang="en-US" altLang="zh-TW" sz="2800" dirty="0">
                <a:solidFill>
                  <a:srgbClr val="00B050"/>
                </a:solidFill>
              </a:rPr>
              <a:t>But, then again, it looks fine to me and probably works for everyone of you on your computers.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chemeClr val="bg1"/>
                </a:solidFill>
              </a:rPr>
              <a:t>x </a:t>
            </a:r>
            <a:r>
              <a:rPr lang="en-US" altLang="zh-TW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bx</a:t>
            </a:r>
            <a:r>
              <a:rPr lang="en-US" altLang="zh-TW" sz="1400" dirty="0"/>
              <a:t> </a:t>
            </a:r>
            <a:r>
              <a:rPr lang="en-US" altLang="zh-TW" dirty="0"/>
              <a:t>→ This </a:t>
            </a:r>
            <a:r>
              <a:rPr lang="en-US" altLang="zh-TW" u="sng" dirty="0"/>
              <a:t>b</a:t>
            </a:r>
            <a:r>
              <a:rPr lang="en-US" altLang="zh-TW" dirty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	 </a:t>
            </a:r>
            <a:r>
              <a:rPr lang="en-US" altLang="zh-TW" sz="2800" dirty="0"/>
              <a:t>(If no label is given, then branch to the </a:t>
            </a:r>
            <a:r>
              <a:rPr lang="en-US" altLang="zh-TW" sz="2800" b="1" dirty="0"/>
              <a:t>end</a:t>
            </a:r>
            <a:r>
              <a:rPr lang="en-US" altLang="zh-TW" sz="2800" dirty="0"/>
              <a:t>)</a:t>
            </a:r>
            <a:endParaRPr lang="en-US" altLang="zh-TW" dirty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400" dirty="0"/>
              <a:t> </a:t>
            </a:r>
            <a:r>
              <a:rPr lang="en-US" altLang="zh-TW" dirty="0"/>
              <a:t>→</a:t>
            </a:r>
            <a:r>
              <a:rPr lang="en-US" altLang="zh-TW" u="sng" dirty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/>
              <a:t> to label</a:t>
            </a:r>
            <a:r>
              <a:rPr lang="en-US" altLang="zh-TW" sz="2800" dirty="0"/>
              <a:t> </a:t>
            </a:r>
            <a:r>
              <a:rPr lang="en-US" altLang="zh-TW" dirty="0"/>
              <a:t>‘x’,</a:t>
            </a:r>
            <a:br>
              <a:rPr lang="en-US" altLang="zh-TW" dirty="0"/>
            </a:br>
            <a:r>
              <a:rPr lang="en-US" altLang="zh-TW" dirty="0"/>
              <a:t>	 if</a:t>
            </a:r>
            <a:r>
              <a:rPr lang="en-US" altLang="zh-TW" sz="2800" dirty="0"/>
              <a:t> </a:t>
            </a:r>
            <a:r>
              <a:rPr lang="en-US" altLang="zh-TW" dirty="0"/>
              <a:t>any</a:t>
            </a:r>
            <a:r>
              <a:rPr lang="en-US" altLang="zh-TW" sz="2800" dirty="0"/>
              <a:t> </a:t>
            </a:r>
            <a:r>
              <a:rPr lang="en-US" altLang="zh-TW" dirty="0"/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>
                <a:solidFill>
                  <a:srgbClr val="FFC1C1"/>
                </a:solidFill>
              </a:rPr>
              <a:t>t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/>
              <a:t>T</a:t>
            </a:r>
            <a:r>
              <a:rPr lang="en-US" altLang="zh-TW" b="1" dirty="0" err="1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/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b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>
                <a:solidFill>
                  <a:srgbClr val="FF0000"/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:a; s/o//p; </a:t>
            </a:r>
            <a:r>
              <a:rPr lang="en-US" altLang="zh-TW" sz="2800" b="0" u="sng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"."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20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These are from: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/>
              <a:t>Please understand the mindset behind the creation of these examples:  </a:t>
            </a:r>
          </a:p>
          <a:p>
            <a:pPr lvl="1"/>
            <a:r>
              <a:rPr lang="en-US" altLang="zh-TW" dirty="0"/>
              <a:t>Their goal was minimizing the number of keystrokes</a:t>
            </a:r>
          </a:p>
          <a:p>
            <a:pPr lvl="1"/>
            <a:r>
              <a:rPr lang="en-US" altLang="zh-TW" dirty="0"/>
              <a:t>Their goal was not clarity</a:t>
            </a:r>
          </a:p>
        </p:txBody>
      </p:sp>
    </p:spTree>
    <p:extLst>
      <p:ext uri="{BB962C8B-B14F-4D97-AF65-F5344CB8AC3E}">
        <p14:creationId xmlns:p14="http://schemas.microsoft.com/office/powerpoint/2010/main" val="12000648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altLang="zh-TW" dirty="0" err="1">
                <a:solidFill>
                  <a:srgbClr val="2D2D8A"/>
                </a:solidFill>
              </a:rPr>
              <a:t>sed</a:t>
            </a:r>
            <a:r>
              <a:rPr lang="en-US" altLang="zh-TW" dirty="0">
                <a:solidFill>
                  <a:srgbClr val="2D2D8A"/>
                </a:solidFill>
              </a:rPr>
              <a:t> one-liners</a:t>
            </a:r>
            <a:br>
              <a:rPr lang="en-US" altLang="zh-TW" dirty="0">
                <a:solidFill>
                  <a:srgbClr val="2D2D8A"/>
                </a:solidFill>
              </a:rPr>
            </a:br>
            <a:r>
              <a:rPr lang="en-US" altLang="zh-TW" sz="5400" dirty="0">
                <a:solidFill>
                  <a:schemeClr val="tx1"/>
                </a:solidFill>
              </a:rPr>
              <a:t>File Spacing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double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/>
              <a:t>	</a:t>
            </a:r>
            <a:r>
              <a:rPr lang="en-US" dirty="0"/>
              <a:t>%</a:t>
            </a:r>
            <a:r>
              <a:rPr lang="en-US" b="1" dirty="0"/>
              <a:t> sed G </a:t>
            </a:r>
          </a:p>
        </p:txBody>
      </p:sp>
    </p:spTree>
    <p:extLst>
      <p:ext uri="{BB962C8B-B14F-4D97-AF65-F5344CB8AC3E}">
        <p14:creationId xmlns:p14="http://schemas.microsoft.com/office/powerpoint/2010/main" val="35053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chemeClr val="bg1"/>
                </a:solidFill>
              </a:rPr>
              <a:t>x </a:t>
            </a:r>
            <a:r>
              <a:rPr lang="en-US" altLang="zh-TW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bx</a:t>
            </a:r>
            <a:r>
              <a:rPr lang="en-US" altLang="zh-TW" sz="1400" dirty="0"/>
              <a:t> </a:t>
            </a:r>
            <a:r>
              <a:rPr lang="en-US" altLang="zh-TW" dirty="0"/>
              <a:t>→ This </a:t>
            </a:r>
            <a:r>
              <a:rPr lang="en-US" altLang="zh-TW" u="sng" dirty="0"/>
              <a:t>b</a:t>
            </a:r>
            <a:r>
              <a:rPr lang="en-US" altLang="zh-TW" dirty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	 </a:t>
            </a:r>
            <a:r>
              <a:rPr lang="en-US" altLang="zh-TW" sz="2800" dirty="0"/>
              <a:t>(If no label is given, then branch to the </a:t>
            </a:r>
            <a:r>
              <a:rPr lang="en-US" altLang="zh-TW" sz="2800" b="1" dirty="0"/>
              <a:t>end</a:t>
            </a:r>
            <a:r>
              <a:rPr lang="en-US" altLang="zh-TW" sz="2800" dirty="0"/>
              <a:t>)</a:t>
            </a:r>
            <a:endParaRPr lang="en-US" altLang="zh-TW" dirty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400" dirty="0"/>
              <a:t> </a:t>
            </a:r>
            <a:r>
              <a:rPr lang="en-US" altLang="zh-TW" dirty="0"/>
              <a:t>→</a:t>
            </a:r>
            <a:r>
              <a:rPr lang="en-US" altLang="zh-TW" dirty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/>
              <a:t> </a:t>
            </a:r>
            <a:r>
              <a:rPr lang="en-US" altLang="zh-TW" u="sng" dirty="0">
                <a:solidFill>
                  <a:srgbClr val="00B050"/>
                </a:solidFill>
              </a:rPr>
              <a:t>to label</a:t>
            </a:r>
            <a:r>
              <a:rPr lang="en-US" altLang="zh-TW" sz="2800" u="sng" dirty="0">
                <a:solidFill>
                  <a:srgbClr val="00B050"/>
                </a:solidFill>
              </a:rPr>
              <a:t> </a:t>
            </a:r>
            <a:r>
              <a:rPr lang="en-US" altLang="zh-TW" u="sng" dirty="0">
                <a:solidFill>
                  <a:srgbClr val="00B050"/>
                </a:solidFill>
              </a:rPr>
              <a:t>‘x’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	 if</a:t>
            </a:r>
            <a:r>
              <a:rPr lang="en-US" altLang="zh-TW" sz="2800" dirty="0"/>
              <a:t> </a:t>
            </a:r>
            <a:r>
              <a:rPr lang="en-US" altLang="zh-TW" dirty="0"/>
              <a:t>any</a:t>
            </a:r>
            <a:r>
              <a:rPr lang="en-US" altLang="zh-TW" sz="2800" dirty="0"/>
              <a:t> </a:t>
            </a:r>
            <a:r>
              <a:rPr lang="en-US" altLang="zh-TW" dirty="0"/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>
                <a:solidFill>
                  <a:srgbClr val="FFC1C1"/>
                </a:solidFill>
              </a:rPr>
              <a:t>t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/>
              <a:t>T</a:t>
            </a:r>
            <a:r>
              <a:rPr lang="en-US" altLang="zh-TW" b="1" dirty="0" err="1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/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b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>
                <a:solidFill>
                  <a:srgbClr val="FF0000"/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u="sng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s/o//p;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u="sng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"."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2800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2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chemeClr val="bg1"/>
                </a:solidFill>
              </a:rPr>
              <a:t>x </a:t>
            </a:r>
            <a:r>
              <a:rPr lang="en-US" altLang="zh-TW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bx</a:t>
            </a:r>
            <a:r>
              <a:rPr lang="en-US" altLang="zh-TW" sz="1400" dirty="0"/>
              <a:t> </a:t>
            </a:r>
            <a:r>
              <a:rPr lang="en-US" altLang="zh-TW" dirty="0"/>
              <a:t>→ This </a:t>
            </a:r>
            <a:r>
              <a:rPr lang="en-US" altLang="zh-TW" u="sng" dirty="0"/>
              <a:t>b</a:t>
            </a:r>
            <a:r>
              <a:rPr lang="en-US" altLang="zh-TW" dirty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	 </a:t>
            </a:r>
            <a:r>
              <a:rPr lang="en-US" altLang="zh-TW" sz="2800" dirty="0"/>
              <a:t>(If no label is given, then branch to the </a:t>
            </a:r>
            <a:r>
              <a:rPr lang="en-US" altLang="zh-TW" sz="2800" b="1" dirty="0"/>
              <a:t>end</a:t>
            </a:r>
            <a:r>
              <a:rPr lang="en-US" altLang="zh-TW" sz="2800" dirty="0"/>
              <a:t>)</a:t>
            </a:r>
            <a:endParaRPr lang="en-US" altLang="zh-TW" dirty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400" dirty="0"/>
              <a:t> </a:t>
            </a:r>
            <a:r>
              <a:rPr lang="en-US" altLang="zh-TW" dirty="0"/>
              <a:t>→</a:t>
            </a:r>
            <a:r>
              <a:rPr lang="en-US" altLang="zh-TW" dirty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to label</a:t>
            </a:r>
            <a:r>
              <a:rPr lang="en-US" altLang="zh-TW" sz="2800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‘x’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	 if</a:t>
            </a:r>
            <a:r>
              <a:rPr lang="en-US" altLang="zh-TW" sz="2800" dirty="0"/>
              <a:t> </a:t>
            </a:r>
            <a:r>
              <a:rPr lang="en-US" altLang="zh-TW" dirty="0"/>
              <a:t>any</a:t>
            </a:r>
            <a:r>
              <a:rPr lang="en-US" altLang="zh-TW" sz="2800" dirty="0"/>
              <a:t> </a:t>
            </a:r>
            <a:r>
              <a:rPr lang="en-US" altLang="zh-TW" u="sng" dirty="0">
                <a:solidFill>
                  <a:srgbClr val="00B0F0"/>
                </a:solidFill>
              </a:rPr>
              <a:t>previous s command</a:t>
            </a:r>
            <a:r>
              <a:rPr lang="en-US" altLang="zh-TW" dirty="0"/>
              <a:t>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>
                <a:solidFill>
                  <a:srgbClr val="FFC1C1"/>
                </a:solidFill>
              </a:rPr>
              <a:t>t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/>
              <a:t>T</a:t>
            </a:r>
            <a:r>
              <a:rPr lang="en-US" altLang="zh-TW" b="1" dirty="0" err="1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/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b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>
                <a:solidFill>
                  <a:srgbClr val="FF0000"/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u="sng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/o//p;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"."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2800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0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chemeClr val="bg1"/>
                </a:solidFill>
              </a:rPr>
              <a:t>x </a:t>
            </a:r>
            <a:r>
              <a:rPr lang="en-US" altLang="zh-TW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bx</a:t>
            </a:r>
            <a:r>
              <a:rPr lang="en-US" altLang="zh-TW" sz="1400" dirty="0"/>
              <a:t> </a:t>
            </a:r>
            <a:r>
              <a:rPr lang="en-US" altLang="zh-TW" dirty="0"/>
              <a:t>→ This </a:t>
            </a:r>
            <a:r>
              <a:rPr lang="en-US" altLang="zh-TW" u="sng" dirty="0"/>
              <a:t>b</a:t>
            </a:r>
            <a:r>
              <a:rPr lang="en-US" altLang="zh-TW" dirty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	 </a:t>
            </a:r>
            <a:r>
              <a:rPr lang="en-US" altLang="zh-TW" sz="2800" dirty="0"/>
              <a:t>(If no label is given, then branch to the </a:t>
            </a:r>
            <a:r>
              <a:rPr lang="en-US" altLang="zh-TW" sz="2800" b="1" dirty="0"/>
              <a:t>end</a:t>
            </a:r>
            <a:r>
              <a:rPr lang="en-US" altLang="zh-TW" sz="2800" dirty="0"/>
              <a:t>)</a:t>
            </a:r>
            <a:endParaRPr lang="en-US" altLang="zh-TW" dirty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400" dirty="0"/>
              <a:t> </a:t>
            </a:r>
            <a:r>
              <a:rPr lang="en-US" altLang="zh-TW" dirty="0"/>
              <a:t>→</a:t>
            </a:r>
            <a:r>
              <a:rPr lang="en-US" altLang="zh-TW" dirty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to label</a:t>
            </a:r>
            <a:r>
              <a:rPr lang="en-US" altLang="zh-TW" sz="2800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‘x’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	 if</a:t>
            </a:r>
            <a:r>
              <a:rPr lang="en-US" altLang="zh-TW" sz="2800" dirty="0"/>
              <a:t> </a:t>
            </a:r>
            <a:r>
              <a:rPr lang="en-US" altLang="zh-TW" dirty="0"/>
              <a:t>any</a:t>
            </a:r>
            <a:r>
              <a:rPr lang="en-US" altLang="zh-TW" sz="2800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previous s command</a:t>
            </a:r>
            <a:r>
              <a:rPr lang="en-US" altLang="zh-TW" dirty="0"/>
              <a:t> </a:t>
            </a:r>
            <a:r>
              <a:rPr lang="en-US" altLang="zh-TW" u="sng" dirty="0">
                <a:solidFill>
                  <a:srgbClr val="7030A0"/>
                </a:solidFill>
              </a:rPr>
              <a:t>had matched</a:t>
            </a:r>
            <a:r>
              <a:rPr lang="en-US" altLang="zh-TW" dirty="0"/>
              <a:t>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>
                <a:solidFill>
                  <a:srgbClr val="FFC1C1"/>
                </a:solidFill>
              </a:rPr>
              <a:t>t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/>
              <a:t>T</a:t>
            </a:r>
            <a:r>
              <a:rPr lang="en-US" altLang="zh-TW" b="1" dirty="0" err="1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/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b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>
                <a:solidFill>
                  <a:srgbClr val="FF0000"/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0" u="sng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//p;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"."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chemeClr val="bg1"/>
                </a:solidFill>
              </a:rPr>
              <a:t>x </a:t>
            </a:r>
            <a:r>
              <a:rPr lang="en-US" altLang="zh-TW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bx</a:t>
            </a:r>
            <a:r>
              <a:rPr lang="en-US" altLang="zh-TW" sz="1400" dirty="0"/>
              <a:t> </a:t>
            </a:r>
            <a:r>
              <a:rPr lang="en-US" altLang="zh-TW" dirty="0"/>
              <a:t>→ This </a:t>
            </a:r>
            <a:r>
              <a:rPr lang="en-US" altLang="zh-TW" u="sng" dirty="0"/>
              <a:t>b</a:t>
            </a:r>
            <a:r>
              <a:rPr lang="en-US" altLang="zh-TW" dirty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	 </a:t>
            </a:r>
            <a:r>
              <a:rPr lang="en-US" altLang="zh-TW" sz="2800" dirty="0"/>
              <a:t>(If no label is given, then branch to the </a:t>
            </a:r>
            <a:r>
              <a:rPr lang="en-US" altLang="zh-TW" sz="2800" b="1" dirty="0"/>
              <a:t>end</a:t>
            </a:r>
            <a:r>
              <a:rPr lang="en-US" altLang="zh-TW" sz="2800" dirty="0"/>
              <a:t>)</a:t>
            </a:r>
            <a:endParaRPr lang="en-US" altLang="zh-TW" dirty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400" dirty="0"/>
              <a:t> </a:t>
            </a:r>
            <a:r>
              <a:rPr lang="en-US" altLang="zh-TW" dirty="0"/>
              <a:t>→</a:t>
            </a:r>
            <a:r>
              <a:rPr lang="en-US" altLang="zh-TW" dirty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to label</a:t>
            </a:r>
            <a:r>
              <a:rPr lang="en-US" altLang="zh-TW" sz="2800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‘x’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	 if</a:t>
            </a:r>
            <a:r>
              <a:rPr lang="en-US" altLang="zh-TW" sz="2800" dirty="0"/>
              <a:t> </a:t>
            </a:r>
            <a:r>
              <a:rPr lang="en-US" altLang="zh-TW" dirty="0"/>
              <a:t>any</a:t>
            </a:r>
            <a:r>
              <a:rPr lang="en-US" altLang="zh-TW" sz="2800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previous s command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had matched</a:t>
            </a:r>
            <a:r>
              <a:rPr lang="en-US" altLang="zh-TW" dirty="0"/>
              <a:t>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>
                <a:solidFill>
                  <a:srgbClr val="FFC1C1"/>
                </a:solidFill>
              </a:rPr>
              <a:t>t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/>
              <a:t>T</a:t>
            </a:r>
            <a:r>
              <a:rPr lang="en-US" altLang="zh-TW" b="1" dirty="0" err="1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/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b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>
                <a:solidFill>
                  <a:srgbClr val="FF0000"/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//p;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"."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2380593" y="692696"/>
            <a:ext cx="3878317" cy="2160240"/>
          </a:xfrm>
          <a:prstGeom prst="arc">
            <a:avLst>
              <a:gd name="adj1" fmla="val 11459207"/>
              <a:gd name="adj2" fmla="val 20854229"/>
            </a:avLst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7030A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2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chemeClr val="bg1"/>
                </a:solidFill>
              </a:rPr>
              <a:t>x </a:t>
            </a:r>
            <a:r>
              <a:rPr lang="en-US" altLang="zh-TW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bx</a:t>
            </a:r>
            <a:r>
              <a:rPr lang="en-US" altLang="zh-TW" sz="1400" dirty="0"/>
              <a:t> </a:t>
            </a:r>
            <a:r>
              <a:rPr lang="en-US" altLang="zh-TW" dirty="0"/>
              <a:t>→ This </a:t>
            </a:r>
            <a:r>
              <a:rPr lang="en-US" altLang="zh-TW" u="sng" dirty="0"/>
              <a:t>b</a:t>
            </a:r>
            <a:r>
              <a:rPr lang="en-US" altLang="zh-TW" dirty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	 </a:t>
            </a:r>
            <a:r>
              <a:rPr lang="en-US" altLang="zh-TW" sz="2800" dirty="0"/>
              <a:t>(If no label is given, then branch to the </a:t>
            </a:r>
            <a:r>
              <a:rPr lang="en-US" altLang="zh-TW" sz="2800" b="1" dirty="0"/>
              <a:t>end</a:t>
            </a:r>
            <a:r>
              <a:rPr lang="en-US" altLang="zh-TW" sz="2800" dirty="0"/>
              <a:t>)</a:t>
            </a:r>
            <a:endParaRPr lang="en-US" altLang="zh-TW" dirty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400" dirty="0"/>
              <a:t> </a:t>
            </a:r>
            <a:r>
              <a:rPr lang="en-US" altLang="zh-TW" dirty="0"/>
              <a:t>→</a:t>
            </a:r>
            <a:r>
              <a:rPr lang="en-US" altLang="zh-TW" dirty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to label</a:t>
            </a:r>
            <a:r>
              <a:rPr lang="en-US" altLang="zh-TW" sz="2800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‘x’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	 if</a:t>
            </a:r>
            <a:r>
              <a:rPr lang="en-US" altLang="zh-TW" sz="2800" dirty="0"/>
              <a:t> </a:t>
            </a:r>
            <a:r>
              <a:rPr lang="en-US" altLang="zh-TW" dirty="0"/>
              <a:t>any</a:t>
            </a:r>
            <a:r>
              <a:rPr lang="en-US" altLang="zh-TW" sz="2800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previous s command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had matched</a:t>
            </a:r>
            <a:r>
              <a:rPr lang="en-US" altLang="zh-TW" dirty="0"/>
              <a:t>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>
                <a:solidFill>
                  <a:srgbClr val="FFC1C1"/>
                </a:solidFill>
              </a:rPr>
              <a:t>t</a:t>
            </a:r>
            <a:r>
              <a:rPr lang="en-US" altLang="zh-TW" b="1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/>
              <a:t>T</a:t>
            </a:r>
            <a:r>
              <a:rPr lang="en-US" altLang="zh-TW" b="1" dirty="0" err="1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/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b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>
                <a:solidFill>
                  <a:srgbClr val="FF0000"/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//</a:t>
            </a:r>
            <a:r>
              <a:rPr lang="en-US" altLang="zh-TW" sz="2800" b="0" u="sng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"</a:t>
            </a:r>
            <a:r>
              <a:rPr lang="en-US" altLang="zh-TW" sz="2800" b="0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u="sng" kern="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ooo.oo.o</a:t>
            </a:r>
            <a:r>
              <a:rPr lang="en-US" altLang="zh-TW" sz="2800" b="0" u="sng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..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2380593" y="692696"/>
            <a:ext cx="3878317" cy="2160240"/>
          </a:xfrm>
          <a:prstGeom prst="arc">
            <a:avLst>
              <a:gd name="adj1" fmla="val 11459207"/>
              <a:gd name="adj2" fmla="val 20854229"/>
            </a:avLst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7030A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7624" y="2204864"/>
            <a:ext cx="79208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2204864"/>
            <a:ext cx="6480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67744" y="2204864"/>
            <a:ext cx="79208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0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>
                <a:solidFill>
                  <a:srgbClr val="BFBFBF"/>
                </a:solidFill>
              </a:rPr>
              <a:t>Sed</a:t>
            </a:r>
            <a:r>
              <a:rPr lang="en-US" altLang="zh-TW" dirty="0">
                <a:solidFill>
                  <a:srgbClr val="BFBFBF"/>
                </a:solidFill>
              </a:rPr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rgbClr val="BFBFBF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rgbClr val="BFBFBF"/>
                </a:solidFill>
              </a:rPr>
              <a:t>x </a:t>
            </a:r>
            <a:r>
              <a:rPr lang="en-US" altLang="zh-TW" sz="1400" b="1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rgbClr val="BFBFBF"/>
                </a:solidFill>
              </a:rPr>
              <a:t>bx</a:t>
            </a:r>
            <a:r>
              <a:rPr lang="en-US" altLang="zh-TW" sz="14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→ This </a:t>
            </a:r>
            <a:r>
              <a:rPr lang="en-US" altLang="zh-TW" u="sng" dirty="0">
                <a:solidFill>
                  <a:srgbClr val="BFBFBF"/>
                </a:solidFill>
              </a:rPr>
              <a:t>b</a:t>
            </a:r>
            <a:r>
              <a:rPr lang="en-US" altLang="zh-TW" dirty="0">
                <a:solidFill>
                  <a:srgbClr val="BFBFBF"/>
                </a:solidFill>
              </a:rPr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>
                <a:solidFill>
                  <a:srgbClr val="BFBFBF"/>
                </a:solidFill>
              </a:rPr>
              <a:t>		 </a:t>
            </a:r>
            <a:r>
              <a:rPr lang="en-US" altLang="zh-TW" sz="2800" dirty="0">
                <a:solidFill>
                  <a:srgbClr val="BFBFBF"/>
                </a:solidFill>
              </a:rPr>
              <a:t>(If no label is given, then branch to the </a:t>
            </a:r>
            <a:r>
              <a:rPr lang="en-US" altLang="zh-TW" sz="2800" b="1" dirty="0">
                <a:solidFill>
                  <a:srgbClr val="BFBFBF"/>
                </a:solidFill>
              </a:rPr>
              <a:t>end</a:t>
            </a:r>
            <a:r>
              <a:rPr lang="en-US" altLang="zh-TW" sz="2800" dirty="0">
                <a:solidFill>
                  <a:srgbClr val="BFBFBF"/>
                </a:solidFill>
              </a:rPr>
              <a:t>)</a:t>
            </a:r>
            <a:endParaRPr lang="en-US" altLang="zh-TW" dirty="0">
              <a:solidFill>
                <a:srgbClr val="BFBFBF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rgbClr val="BFBFBF"/>
                </a:solidFill>
              </a:rPr>
              <a:t>tx</a:t>
            </a:r>
            <a:r>
              <a:rPr lang="en-US" altLang="zh-TW" dirty="0">
                <a:solidFill>
                  <a:srgbClr val="BFBFBF"/>
                </a:solidFill>
              </a:rPr>
              <a:t> </a:t>
            </a:r>
            <a:r>
              <a:rPr lang="en-US" altLang="zh-TW" sz="14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→This </a:t>
            </a:r>
            <a:r>
              <a:rPr lang="en-US" altLang="zh-TW" u="sng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rgbClr val="BFBFBF"/>
                </a:solidFill>
              </a:rPr>
              <a:t>ests to conditionally branch to label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‘x’,</a:t>
            </a:r>
            <a:br>
              <a:rPr lang="en-US" altLang="zh-TW" dirty="0">
                <a:solidFill>
                  <a:srgbClr val="BFBFBF"/>
                </a:solidFill>
              </a:rPr>
            </a:br>
            <a:r>
              <a:rPr lang="en-US" altLang="zh-TW" dirty="0">
                <a:solidFill>
                  <a:srgbClr val="BFBFBF"/>
                </a:solidFill>
              </a:rPr>
              <a:t>	 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any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BFBFBF"/>
                </a:solidFill>
              </a:rPr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BFBFBF"/>
                </a:solidFill>
              </a:rPr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BFBFBF"/>
                </a:solidFill>
              </a:rPr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BFBFBF"/>
                </a:solidFill>
              </a:rPr>
              <a:t>So, if you want to cause a reset, use “</a:t>
            </a:r>
            <a:r>
              <a:rPr lang="en-US" altLang="zh-TW" b="1" dirty="0" err="1">
                <a:solidFill>
                  <a:srgbClr val="BFBFBF"/>
                </a:solidFill>
              </a:rPr>
              <a:t>tx</a:t>
            </a:r>
            <a:r>
              <a:rPr lang="en-US" altLang="zh-TW" b="1" dirty="0">
                <a:solidFill>
                  <a:srgbClr val="BFBFBF"/>
                </a:solidFill>
              </a:rPr>
              <a:t>;:x</a:t>
            </a:r>
            <a:r>
              <a:rPr lang="en-US" altLang="zh-TW" dirty="0">
                <a:solidFill>
                  <a:srgbClr val="BFBFBF"/>
                </a:solidFill>
              </a:rPr>
              <a:t>”.</a:t>
            </a:r>
            <a:endParaRPr lang="en-US" altLang="zh-TW" sz="2400" dirty="0">
              <a:solidFill>
                <a:srgbClr val="BFBFBF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/>
              <a:t>Tx</a:t>
            </a:r>
            <a:r>
              <a:rPr lang="en-US" altLang="zh-TW" sz="1000" b="1" dirty="0"/>
              <a:t> </a:t>
            </a:r>
            <a:r>
              <a:rPr lang="en-US" altLang="zh-TW" dirty="0"/>
              <a:t>→Opposite</a:t>
            </a:r>
            <a:r>
              <a:rPr lang="en-US" altLang="zh-TW" sz="2800" dirty="0"/>
              <a:t> </a:t>
            </a:r>
            <a:r>
              <a:rPr lang="en-US" altLang="zh-TW" dirty="0"/>
              <a:t>of ‘t’</a:t>
            </a:r>
            <a:r>
              <a:rPr lang="en-US" altLang="zh-TW" sz="2000" dirty="0"/>
              <a:t> </a:t>
            </a:r>
            <a:r>
              <a:rPr lang="en-US" altLang="zh-TW" dirty="0"/>
              <a:t>-</a:t>
            </a:r>
            <a:r>
              <a:rPr lang="en-US" altLang="zh-TW" sz="2000" dirty="0"/>
              <a:t> </a:t>
            </a:r>
            <a:r>
              <a:rPr lang="en-US" altLang="zh-TW" dirty="0"/>
              <a:t>branch</a:t>
            </a:r>
            <a:r>
              <a:rPr lang="en-US" altLang="zh-TW" sz="2800" dirty="0"/>
              <a:t> </a:t>
            </a:r>
            <a:r>
              <a:rPr lang="en-US" altLang="zh-TW" dirty="0"/>
              <a:t>if</a:t>
            </a:r>
            <a:r>
              <a:rPr lang="en-US" altLang="zh-TW" sz="2800" dirty="0"/>
              <a:t> </a:t>
            </a:r>
            <a:r>
              <a:rPr lang="en-US" altLang="zh-TW" dirty="0"/>
              <a:t>not</a:t>
            </a:r>
            <a:r>
              <a:rPr lang="en-US" altLang="zh-TW" sz="2800" dirty="0"/>
              <a:t> </a:t>
            </a:r>
            <a:r>
              <a:rPr lang="en-US" altLang="zh-TW" dirty="0"/>
              <a:t>fla</a:t>
            </a:r>
            <a:r>
              <a:rPr lang="en-US" altLang="zh-TW" spc="-170" dirty="0"/>
              <a:t>g</a:t>
            </a:r>
            <a:r>
              <a:rPr lang="en-US" altLang="zh-TW" dirty="0"/>
              <a:t>.</a:t>
            </a:r>
            <a:r>
              <a:rPr lang="en-US" altLang="zh-TW" sz="2000" dirty="0"/>
              <a:t> </a:t>
            </a:r>
            <a:endParaRPr lang="en-US" altLang="zh-TW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FFC1C1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C1C1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BFBFBF"/>
                </a:solidFill>
              </a:rPr>
              <a:t>x</a:t>
            </a:r>
            <a:r>
              <a:rPr lang="en-US" altLang="zh-TW" kern="0" dirty="0">
                <a:solidFill>
                  <a:srgbClr val="FFC1C1"/>
                </a:solidFill>
              </a:rPr>
              <a:t> </a:t>
            </a:r>
            <a:r>
              <a:rPr lang="en-US" altLang="zh-TW" sz="1400" kern="0" dirty="0">
                <a:solidFill>
                  <a:srgbClr val="FFC1C1"/>
                </a:solidFill>
              </a:rPr>
              <a:t> </a:t>
            </a:r>
            <a:endParaRPr lang="en-US" altLang="zh-TW" b="0" kern="0" dirty="0">
              <a:solidFill>
                <a:srgbClr val="FFC1C1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b</a:t>
            </a:r>
            <a:r>
              <a:rPr lang="en-US" altLang="zh-TW" kern="0" dirty="0" err="1">
                <a:solidFill>
                  <a:srgbClr val="BFBFBF"/>
                </a:solidFill>
              </a:rPr>
              <a:t>x</a:t>
            </a:r>
            <a:r>
              <a:rPr lang="en-US" altLang="zh-TW" sz="1400" b="0" kern="0" dirty="0">
                <a:solidFill>
                  <a:srgbClr val="FFC1C1"/>
                </a:solidFill>
              </a:rPr>
              <a:t> </a:t>
            </a:r>
            <a:endParaRPr lang="en-US" altLang="zh-TW" b="0" kern="0" dirty="0">
              <a:solidFill>
                <a:srgbClr val="FFC1C1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FFC1C1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C1C1"/>
                </a:solidFill>
              </a:rPr>
              <a:t>t</a:t>
            </a:r>
            <a:r>
              <a:rPr lang="en-US" altLang="zh-TW" kern="0" dirty="0" err="1">
                <a:solidFill>
                  <a:srgbClr val="BFBFBF"/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1687" y="6165304"/>
            <a:ext cx="2318263" cy="745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TW" sz="3000" b="0" i="1" dirty="0">
                <a:solidFill>
                  <a:srgbClr val="FF5475"/>
                </a:solidFill>
                <a:latin typeface="Arial" panose="020B0604020202020204" pitchFamily="34" charset="0"/>
              </a:rPr>
              <a:t>warning:</a:t>
            </a:r>
            <a:br>
              <a:rPr lang="en-US" altLang="zh-TW" sz="3000" b="0" i="1" dirty="0">
                <a:solidFill>
                  <a:srgbClr val="FF5475"/>
                </a:solidFill>
                <a:latin typeface="Arial" panose="020B0604020202020204" pitchFamily="34" charset="0"/>
              </a:rPr>
            </a:br>
            <a:r>
              <a:rPr lang="en-US" altLang="zh-TW" sz="3000" b="0" i="1" dirty="0">
                <a:solidFill>
                  <a:srgbClr val="FF5475"/>
                </a:solidFill>
                <a:latin typeface="Arial" panose="020B0604020202020204" pitchFamily="34" charset="0"/>
              </a:rPr>
              <a:t>nonstandard</a:t>
            </a:r>
            <a:endParaRPr lang="zh-TW" altLang="en-US" sz="3000" b="0" dirty="0">
              <a:solidFill>
                <a:srgbClr val="FF5475"/>
              </a:solidFill>
              <a:latin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724128" y="4509120"/>
            <a:ext cx="1944216" cy="1008112"/>
          </a:xfrm>
          <a:prstGeom prst="wedgeRoundRectCallout">
            <a:avLst>
              <a:gd name="adj1" fmla="val 42928"/>
              <a:gd name="adj2" fmla="val 1229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We’ll use it anyway</a:t>
            </a:r>
            <a:endParaRPr lang="zh-TW" altLang="en-US" sz="2800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Command separators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183272" y="316525"/>
            <a:ext cx="258013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Review</a:t>
            </a:r>
            <a:b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of Lecture 8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14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>
                <a:solidFill>
                  <a:schemeClr val="bg1"/>
                </a:solidFill>
              </a:rPr>
              <a:t>x </a:t>
            </a:r>
            <a:r>
              <a:rPr lang="en-US" altLang="zh-TW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bx</a:t>
            </a:r>
            <a:r>
              <a:rPr lang="en-US" altLang="zh-TW" sz="1400" dirty="0"/>
              <a:t> </a:t>
            </a:r>
            <a:r>
              <a:rPr lang="en-US" altLang="zh-TW" dirty="0"/>
              <a:t>→ This </a:t>
            </a:r>
            <a:r>
              <a:rPr lang="en-US" altLang="zh-TW" u="sng" dirty="0"/>
              <a:t>b</a:t>
            </a:r>
            <a:r>
              <a:rPr lang="en-US" altLang="zh-TW" dirty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	 </a:t>
            </a:r>
            <a:r>
              <a:rPr lang="en-US" altLang="zh-TW" sz="2800" dirty="0"/>
              <a:t>(If no label is given, then branch to the </a:t>
            </a:r>
            <a:r>
              <a:rPr lang="en-US" altLang="zh-TW" sz="2800" b="1" dirty="0"/>
              <a:t>end</a:t>
            </a:r>
            <a:r>
              <a:rPr lang="en-US" altLang="zh-TW" sz="2800" dirty="0"/>
              <a:t>)</a:t>
            </a:r>
            <a:endParaRPr lang="en-US" altLang="zh-TW" dirty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>
                <a:solidFill>
                  <a:schemeClr val="bg1"/>
                </a:solidFill>
              </a:rPr>
              <a:t>tx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400" dirty="0"/>
              <a:t> </a:t>
            </a:r>
            <a:r>
              <a:rPr lang="en-US" altLang="zh-TW" dirty="0"/>
              <a:t>→This </a:t>
            </a:r>
            <a:r>
              <a:rPr lang="en-US" altLang="zh-TW" u="sng" dirty="0"/>
              <a:t>t</a:t>
            </a:r>
            <a:r>
              <a:rPr lang="en-US" altLang="zh-TW" dirty="0"/>
              <a:t>ests to conditionally branch to label</a:t>
            </a:r>
            <a:r>
              <a:rPr lang="en-US" altLang="zh-TW" sz="2800" dirty="0"/>
              <a:t> </a:t>
            </a:r>
            <a:r>
              <a:rPr lang="en-US" altLang="zh-TW" dirty="0"/>
              <a:t>‘x’,</a:t>
            </a:r>
            <a:br>
              <a:rPr lang="en-US" altLang="zh-TW" dirty="0"/>
            </a:br>
            <a:r>
              <a:rPr lang="en-US" altLang="zh-TW" dirty="0"/>
              <a:t>	 if</a:t>
            </a:r>
            <a:r>
              <a:rPr lang="en-US" altLang="zh-TW" sz="2800" dirty="0"/>
              <a:t> </a:t>
            </a:r>
            <a:r>
              <a:rPr lang="en-US" altLang="zh-TW" dirty="0"/>
              <a:t>any</a:t>
            </a:r>
            <a:r>
              <a:rPr lang="en-US" altLang="zh-TW" sz="2800" dirty="0"/>
              <a:t> </a:t>
            </a:r>
            <a:r>
              <a:rPr lang="en-US" altLang="zh-TW" dirty="0"/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A “t” tests the flag to decide whether to 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/>
              <a:t>But it will also reset the flag.</a:t>
            </a: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/>
              <a:t>So, if you want to cause a reset, use “</a:t>
            </a:r>
            <a:r>
              <a:rPr lang="en-US" altLang="zh-TW" b="1" dirty="0" err="1">
                <a:solidFill>
                  <a:srgbClr val="FF0000"/>
                </a:solidFill>
              </a:rPr>
              <a:t>t</a:t>
            </a:r>
            <a:r>
              <a:rPr lang="en-US" altLang="zh-TW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b="1" dirty="0"/>
              <a:t>;: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dirty="0"/>
              <a:t>”.</a:t>
            </a:r>
            <a:endParaRPr lang="en-US" altLang="zh-TW" sz="2400" dirty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/>
              <a:t>Tx</a:t>
            </a:r>
            <a:r>
              <a:rPr lang="en-US" altLang="zh-TW" sz="1000" b="1" dirty="0"/>
              <a:t> </a:t>
            </a:r>
            <a:r>
              <a:rPr lang="en-US" altLang="zh-TW" dirty="0"/>
              <a:t>→Opposite</a:t>
            </a:r>
            <a:r>
              <a:rPr lang="en-US" altLang="zh-TW" sz="2800" dirty="0"/>
              <a:t> </a:t>
            </a:r>
            <a:r>
              <a:rPr lang="en-US" altLang="zh-TW" dirty="0"/>
              <a:t>of ‘t’</a:t>
            </a:r>
            <a:r>
              <a:rPr lang="en-US" altLang="zh-TW" sz="2000" dirty="0"/>
              <a:t> </a:t>
            </a:r>
            <a:r>
              <a:rPr lang="en-US" altLang="zh-TW" dirty="0"/>
              <a:t>-</a:t>
            </a:r>
            <a:r>
              <a:rPr lang="en-US" altLang="zh-TW" sz="2000" dirty="0"/>
              <a:t> </a:t>
            </a:r>
            <a:r>
              <a:rPr lang="en-US" altLang="zh-TW" dirty="0"/>
              <a:t>branch</a:t>
            </a:r>
            <a:r>
              <a:rPr lang="en-US" altLang="zh-TW" sz="2800" dirty="0"/>
              <a:t> </a:t>
            </a:r>
            <a:r>
              <a:rPr lang="en-US" altLang="zh-TW" dirty="0"/>
              <a:t>if</a:t>
            </a:r>
            <a:r>
              <a:rPr lang="en-US" altLang="zh-TW" sz="2800" dirty="0"/>
              <a:t> </a:t>
            </a:r>
            <a:r>
              <a:rPr lang="en-US" altLang="zh-TW" dirty="0"/>
              <a:t>not</a:t>
            </a:r>
            <a:r>
              <a:rPr lang="en-US" altLang="zh-TW" sz="2800" dirty="0"/>
              <a:t> </a:t>
            </a:r>
            <a:r>
              <a:rPr lang="en-US" altLang="zh-TW" dirty="0"/>
              <a:t>fla</a:t>
            </a:r>
            <a:r>
              <a:rPr lang="en-US" altLang="zh-TW" spc="-170" dirty="0"/>
              <a:t>g</a:t>
            </a:r>
            <a:r>
              <a:rPr lang="en-US" altLang="zh-TW" dirty="0"/>
              <a:t>.</a:t>
            </a:r>
            <a:r>
              <a:rPr lang="en-US" altLang="zh-TW" sz="2000" dirty="0"/>
              <a:t> </a:t>
            </a:r>
            <a:endParaRPr lang="en-US" altLang="zh-TW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b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>
                <a:solidFill>
                  <a:srgbClr val="FF0000"/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br>
              <a:rPr lang="en-US" altLang="zh-TW" b="0" kern="0" dirty="0">
                <a:solidFill>
                  <a:srgbClr val="000000"/>
                </a:solidFill>
              </a:rPr>
            </a:br>
            <a:r>
              <a:rPr lang="en-US" altLang="zh-TW" b="0" kern="0" dirty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br>
              <a:rPr lang="en-US" altLang="zh-TW" sz="2800" b="0" kern="0" dirty="0">
                <a:solidFill>
                  <a:srgbClr val="000000"/>
                </a:solidFill>
              </a:rPr>
            </a:b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</a:rPr>
              <a:t>T</a:t>
            </a:r>
            <a:r>
              <a:rPr lang="en-US" altLang="zh-TW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0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1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3333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!,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180413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i="1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4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i="1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4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i="1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9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3333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!,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General control flow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79512" y="914400"/>
            <a:ext cx="8640960" cy="3018656"/>
            <a:chOff x="228600" y="914400"/>
            <a:chExt cx="8477474" cy="3018656"/>
          </a:xfrm>
        </p:grpSpPr>
        <p:sp>
          <p:nvSpPr>
            <p:cNvPr id="3" name="矩形 2"/>
            <p:cNvSpPr/>
            <p:nvPr/>
          </p:nvSpPr>
          <p:spPr bwMode="auto">
            <a:xfrm>
              <a:off x="228600" y="914400"/>
              <a:ext cx="8087816" cy="4983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23528" y="2054324"/>
              <a:ext cx="8087816" cy="18787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8092" y="1398662"/>
              <a:ext cx="515516" cy="942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39752" y="1352649"/>
              <a:ext cx="6366322" cy="942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0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z	→ “Zap” the pattern space (equivalent to: </a:t>
            </a:r>
            <a:r>
              <a:rPr lang="en-US" altLang="zh-TW" sz="28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	→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Delete the pattern space. </a:t>
            </a:r>
            <a:r>
              <a:rPr lang="en-US" altLang="zh-TW" sz="2800" u="sng" dirty="0">
                <a:solidFill>
                  <a:srgbClr val="FF0000"/>
                </a:solidFill>
              </a:rPr>
              <a:t>Immediately start a 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800" u="sng" dirty="0">
                <a:solidFill>
                  <a:srgbClr val="FF0000"/>
                </a:solidFill>
              </a:rPr>
              <a:t>new cycle for the next line of input</a:t>
            </a:r>
            <a:r>
              <a:rPr lang="en-US" altLang="zh-TW" sz="2800" dirty="0"/>
              <a:t>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 → </a:t>
            </a:r>
            <a:r>
              <a:rPr lang="en-US" sz="2800" dirty="0"/>
              <a:t>If no newline in pattern space, perform a “d”.  	Otherwise, delete the pattern space up to 	first newline, and </a:t>
            </a:r>
            <a:r>
              <a:rPr lang="en-US" sz="2800" u="sng" dirty="0">
                <a:solidFill>
                  <a:srgbClr val="FF0000"/>
                </a:solidFill>
              </a:rPr>
              <a:t>restart with the resultant </a:t>
            </a: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u="sng" dirty="0">
                <a:solidFill>
                  <a:srgbClr val="FF0000"/>
                </a:solidFill>
              </a:rPr>
              <a:t>pattern space, without reading new input.</a:t>
            </a:r>
            <a:endParaRPr lang="en-US" altLang="zh-TW" sz="2800" u="sng" dirty="0">
              <a:solidFill>
                <a:srgbClr val="FF0000"/>
              </a:solidFill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 Lecture 8</a:t>
            </a:r>
          </a:p>
          <a:p>
            <a:pPr algn="ctr"/>
            <a:endParaRPr lang="en-US" sz="9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90264" y="1422648"/>
            <a:ext cx="8458200" cy="25104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Dividing into instruction types is imprecise(</a:t>
            </a:r>
            <a:r>
              <a:rPr lang="zh-TW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不精確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): a few commands belong to several types. </a:t>
            </a:r>
            <a:b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3400" b="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Eg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 “</a:t>
            </a:r>
            <a:r>
              <a:rPr lang="en-US" altLang="zh-TW" sz="3400" b="0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” &amp; “</a:t>
            </a:r>
            <a:r>
              <a:rPr lang="en-US" altLang="zh-TW" sz="3400" b="0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” will “Update the pattern space.” </a:t>
            </a:r>
            <a:b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But they also affect control flow, by causing a </a:t>
            </a:r>
            <a:r>
              <a:rPr lang="en-US" altLang="zh-TW" sz="3400" b="0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restart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(perhaps after loading a new input line).</a:t>
            </a:r>
            <a:endParaRPr lang="zh-TW" altLang="en-US" sz="3400" b="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</a:t>
            </a:r>
            <a:r>
              <a:rPr lang="en-US" altLang="zh-TW" sz="2800" dirty="0">
                <a:solidFill>
                  <a:srgbClr val="FF0000"/>
                </a:solidFill>
              </a:rPr>
              <a:t>Afterwards, immediately, 	start a new cycle for the next line of input</a:t>
            </a:r>
            <a:r>
              <a:rPr lang="en-US" altLang="zh-TW" sz="2800" dirty="0"/>
              <a:t>.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 Lecture 8</a:t>
            </a:r>
          </a:p>
          <a:p>
            <a:pPr algn="ctr"/>
            <a:endParaRPr lang="en-US" sz="9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矩形 1"/>
          <p:cNvSpPr/>
          <p:nvPr/>
        </p:nvSpPr>
        <p:spPr bwMode="auto">
          <a:xfrm>
            <a:off x="290264" y="1422648"/>
            <a:ext cx="8458200" cy="25104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Dividing into instruction types is imprecise(</a:t>
            </a:r>
            <a:r>
              <a:rPr lang="zh-TW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不精確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): a few commands belong to several types. </a:t>
            </a:r>
            <a:b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3400" b="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Eg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 “</a:t>
            </a:r>
            <a:r>
              <a:rPr lang="en-US" altLang="zh-TW" sz="3400" b="0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c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” will “Write to </a:t>
            </a:r>
            <a:r>
              <a:rPr lang="en-US" altLang="zh-TW" sz="3400" b="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stdout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.” </a:t>
            </a:r>
            <a:b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But it also affects control flow, by causing a </a:t>
            </a:r>
            <a:r>
              <a:rPr lang="en-US" altLang="zh-TW" sz="3400" b="0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restart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(after loading a new input line).</a:t>
            </a:r>
            <a:endParaRPr lang="zh-TW" altLang="en-US" sz="3400" b="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6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3333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!,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1577776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309076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One more conditional flow, q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2906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altLang="zh-TW" sz="3600" dirty="0"/>
              <a:t>The “q” command is, technically, a control-flow instruction, because the </a:t>
            </a:r>
            <a:r>
              <a:rPr lang="en-US" altLang="zh-TW" sz="3600" dirty="0" err="1"/>
              <a:t>sed</a:t>
            </a:r>
            <a:r>
              <a:rPr lang="en-US" altLang="zh-TW" sz="3600" dirty="0"/>
              <a:t> program will stop running.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sz="3600" dirty="0"/>
              <a:t>It will not fetch any more input lines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sz="3600" dirty="0"/>
              <a:t>It will, however, print the pattern space (unless the “-n” flag was used).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399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 hidden="1"/>
          <p:cNvSpPr/>
          <p:nvPr/>
        </p:nvSpPr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4000" b="0" dirty="0">
                <a:solidFill>
                  <a:srgbClr val="FFFFFF"/>
                </a:solidFill>
                <a:latin typeface="Arial" charset="0"/>
                <a:ea typeface="新細明體" charset="-120"/>
                <a:cs typeface="+mn-cs"/>
              </a:rPr>
              <a:t>Write a </a:t>
            </a:r>
            <a:r>
              <a:rPr lang="en-US" altLang="zh-TW" sz="4000" b="0" dirty="0" err="1">
                <a:solidFill>
                  <a:srgbClr val="FFFFFF"/>
                </a:solidFill>
                <a:latin typeface="Arial" charset="0"/>
                <a:ea typeface="新細明體" charset="-120"/>
                <a:cs typeface="+mn-cs"/>
              </a:rPr>
              <a:t>sed</a:t>
            </a:r>
            <a:r>
              <a:rPr lang="en-US" altLang="zh-TW" sz="4000" b="0" dirty="0">
                <a:solidFill>
                  <a:srgbClr val="FFFFFF"/>
                </a:solidFill>
                <a:latin typeface="Arial" charset="0"/>
                <a:ea typeface="新細明體" charset="-120"/>
                <a:cs typeface="+mn-cs"/>
              </a:rPr>
              <a:t> program to print, in reverse order, all lines that contain a ‘2’ in them</a:t>
            </a:r>
          </a:p>
          <a:p>
            <a:pPr>
              <a:spcBef>
                <a:spcPts val="600"/>
              </a:spcBef>
            </a:pPr>
            <a:r>
              <a:rPr lang="en-US" altLang="zh-TW" sz="3600" b="0" dirty="0">
                <a:solidFill>
                  <a:srgbClr val="FFFFFF"/>
                </a:solidFill>
                <a:latin typeface="Arial"/>
                <a:ea typeface="新細明體" charset="-120"/>
                <a:cs typeface="+mn-cs"/>
              </a:rPr>
              <a:t>For example:</a:t>
            </a:r>
            <a:r>
              <a:rPr lang="pt-BR" altLang="zh-TW" sz="3600" dirty="0">
                <a:solidFill>
                  <a:srgbClr val="FFFFFF"/>
                </a:solidFill>
                <a:latin typeface="Arial"/>
                <a:cs typeface="+mn-cs"/>
              </a:rPr>
              <a:t> </a:t>
            </a:r>
          </a:p>
          <a:p>
            <a:r>
              <a:rPr lang="pt-BR" altLang="zh-TW" sz="3200" b="0" dirty="0">
                <a:solidFill>
                  <a:srgbClr val="FFFFFF"/>
                </a:solidFill>
                <a:latin typeface="Lucida Console" panose="020B0609040504020204" pitchFamily="49" charset="0"/>
                <a:cs typeface="+mn-cs"/>
              </a:rPr>
              <a:t>% seq 23 | sed -n -f sedf | tr \\n ,</a:t>
            </a:r>
          </a:p>
          <a:p>
            <a:r>
              <a:rPr lang="en-US" altLang="zh-TW" sz="3200" b="0" dirty="0">
                <a:solidFill>
                  <a:srgbClr val="FFFFFF"/>
                </a:solidFill>
                <a:latin typeface="Lucida Console" panose="020B0609040504020204" pitchFamily="49" charset="0"/>
                <a:cs typeface="+mn-cs"/>
              </a:rPr>
              <a:t>,2,,12,2,,20,12,2,,21,20,12,2,,22,21,20,12,2,,%</a:t>
            </a:r>
          </a:p>
          <a:p>
            <a:endParaRPr lang="en-US" altLang="zh-TW" sz="2000" dirty="0">
              <a:solidFill>
                <a:srgbClr val="FFFFFF"/>
              </a:solidFill>
              <a:latin typeface="Lucida Console" panose="020B0609040504020204" pitchFamily="49" charset="0"/>
              <a:cs typeface="+mn-cs"/>
            </a:endParaRPr>
          </a:p>
          <a:p>
            <a:r>
              <a:rPr lang="en-US" altLang="zh-TW" sz="3600" b="0" dirty="0">
                <a:solidFill>
                  <a:srgbClr val="FFFFFF"/>
                </a:solidFill>
                <a:latin typeface="Arial"/>
                <a:ea typeface="新細明體" charset="-120"/>
                <a:cs typeface="+mn-cs"/>
              </a:rPr>
              <a:t>Answer:</a:t>
            </a:r>
            <a:r>
              <a:rPr lang="pt-BR" altLang="zh-TW" sz="3600" dirty="0">
                <a:solidFill>
                  <a:srgbClr val="FFFFFF"/>
                </a:solidFill>
                <a:latin typeface="Arial"/>
                <a:cs typeface="+mn-cs"/>
              </a:rPr>
              <a:t> </a:t>
            </a:r>
            <a:endParaRPr lang="en-US" altLang="zh-TW" sz="3600" dirty="0">
              <a:solidFill>
                <a:srgbClr val="FFFFFF"/>
              </a:solidFill>
              <a:latin typeface="Arial"/>
              <a:cs typeface="+mn-cs"/>
            </a:endParaRP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rgbClr val="FFFFFF"/>
                </a:solidFill>
                <a:latin typeface="Lucida Console" panose="020B0609040504020204" pitchFamily="49" charset="0"/>
                <a:cs typeface="+mn-cs"/>
              </a:rPr>
              <a:t>% cat </a:t>
            </a:r>
            <a:r>
              <a:rPr lang="en-US" altLang="zh-TW" sz="3200" b="0" dirty="0" err="1">
                <a:solidFill>
                  <a:srgbClr val="FFFFFF"/>
                </a:solidFill>
                <a:latin typeface="Lucida Console" panose="020B0609040504020204" pitchFamily="49" charset="0"/>
                <a:cs typeface="+mn-cs"/>
              </a:rPr>
              <a:t>sedf</a:t>
            </a:r>
            <a:endParaRPr lang="en-US" altLang="zh-TW" sz="3200" b="0" dirty="0">
              <a:solidFill>
                <a:srgbClr val="FFFFFF"/>
              </a:solidFill>
              <a:latin typeface="Lucida Console" panose="020B0609040504020204" pitchFamily="49" charset="0"/>
              <a:cs typeface="+mn-cs"/>
            </a:endParaRP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rgbClr val="FFFFFF"/>
                </a:solidFill>
                <a:latin typeface="Lucida Console" panose="020B0609040504020204" pitchFamily="49" charset="0"/>
                <a:cs typeface="+mn-cs"/>
              </a:rPr>
              <a:t>s/2/2/</a:t>
            </a: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rgbClr val="FFFFFF"/>
                </a:solidFill>
                <a:latin typeface="Lucida Console" panose="020B0609040504020204" pitchFamily="49" charset="0"/>
                <a:cs typeface="+mn-cs"/>
              </a:rPr>
              <a:t>T</a:t>
            </a: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rgbClr val="FFFFFF"/>
                </a:solidFill>
                <a:latin typeface="Lucida Console" panose="020B0609040504020204" pitchFamily="49" charset="0"/>
                <a:cs typeface="+mn-cs"/>
              </a:rPr>
              <a:t>x</a:t>
            </a: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rgbClr val="FFFFFF"/>
                </a:solidFill>
                <a:latin typeface="Lucida Console" panose="020B0609040504020204" pitchFamily="49" charset="0"/>
                <a:cs typeface="+mn-cs"/>
              </a:rPr>
              <a:t>H</a:t>
            </a: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rgbClr val="FFFFFF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</a:t>
            </a:r>
            <a:endParaRPr lang="zh-TW" altLang="en-US" sz="3200" b="0" dirty="0">
              <a:solidFill>
                <a:srgbClr val="FFFFFF"/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q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536504"/>
          </a:xfrm>
          <a:solidFill>
            <a:schemeClr val="tx1"/>
          </a:solidFill>
        </p:spPr>
        <p:txBody>
          <a:bodyPr rIns="0"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3 |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-n q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3 |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q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3 |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q;p;p;p;p;p;p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3 |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's/1/One/;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t;q;iNoP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One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004048" y="1556792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283968" y="2060848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668344" y="3043808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8604448" y="3979912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971600" y="5420072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92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FFFF"/>
                </a:solidFill>
              </a:rPr>
              <a:t>d</a:t>
            </a:r>
            <a:r>
              <a:rPr lang="en-US" altLang="zh-TW" sz="3600" b="0" kern="0" dirty="0">
                <a:solidFill>
                  <a:srgbClr val="FFFFFF"/>
                </a:solidFill>
              </a:rPr>
              <a:t>	→ Delete Pattern Space. Immediately 	</a:t>
            </a:r>
            <a:r>
              <a:rPr lang="en-US" altLang="zh-TW" sz="3600" b="0" u="sng" kern="0" dirty="0">
                <a:solidFill>
                  <a:srgbClr val="FFFFFF"/>
                </a:solidFill>
              </a:rPr>
              <a:t>start a new program</a:t>
            </a:r>
            <a:r>
              <a:rPr lang="en-US" altLang="zh-TW" sz="3600" b="0" kern="0" dirty="0">
                <a:solidFill>
                  <a:srgbClr val="FFFFFF"/>
                </a:solidFill>
              </a:rPr>
              <a:t> for the next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FFFF"/>
                </a:solidFill>
              </a:rPr>
              <a:t>D</a:t>
            </a:r>
            <a:r>
              <a:rPr lang="en-US" altLang="zh-TW" sz="3600" b="0" kern="0" dirty="0">
                <a:solidFill>
                  <a:srgbClr val="FFFFFF"/>
                </a:solidFill>
              </a:rPr>
              <a:t> → </a:t>
            </a:r>
            <a:r>
              <a:rPr lang="en-US" sz="3600" b="0" kern="0" dirty="0">
                <a:solidFill>
                  <a:srgbClr val="FFFFFF"/>
                </a:solidFill>
              </a:rPr>
              <a:t>If no “</a:t>
            </a:r>
            <a:r>
              <a:rPr lang="en-US" sz="3600" b="0" kern="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/>
                </a:solidFill>
              </a:rPr>
              <a:t>n” in Pattern Space, do a “d”.  	Otherwise, delete Pattern Space up 	to first “</a:t>
            </a:r>
            <a:r>
              <a:rPr lang="en-US" sz="3600" b="0" kern="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/>
                </a:solidFill>
              </a:rPr>
              <a:t>n”, and </a:t>
            </a:r>
            <a:r>
              <a:rPr lang="en-US" sz="3600" b="0" u="sng" kern="0" dirty="0">
                <a:solidFill>
                  <a:srgbClr val="FFFFFF"/>
                </a:solidFill>
              </a:rPr>
              <a:t>restart the program </a:t>
            </a:r>
            <a:r>
              <a:rPr lang="en-US" sz="3600" b="0" kern="0" dirty="0">
                <a:solidFill>
                  <a:srgbClr val="FFFFFF"/>
                </a:solidFill>
              </a:rPr>
              <a:t>	on the resultant Pattern Space,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>
                <a:solidFill>
                  <a:srgbClr val="000000"/>
                </a:solidFill>
              </a:rPr>
              <a:t> 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Pattern 	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Space (unless “-n” was used).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412776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One more control flow command, q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15672" cy="522500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q</a:t>
            </a:r>
            <a:r>
              <a:rPr lang="en-US" altLang="zh-TW" sz="3600" dirty="0"/>
              <a:t> → This quits </a:t>
            </a:r>
            <a:r>
              <a:rPr lang="en-US" altLang="zh-TW" sz="3600" dirty="0" err="1"/>
              <a:t>sed</a:t>
            </a:r>
            <a:r>
              <a:rPr lang="en-US" altLang="zh-TW" sz="3600" dirty="0"/>
              <a:t>, but prints the Pattern 	</a:t>
            </a:r>
            <a:r>
              <a:rPr lang="en-US" altLang="zh-TW" sz="1600" dirty="0"/>
              <a:t> </a:t>
            </a:r>
            <a:r>
              <a:rPr lang="en-US" altLang="zh-TW" sz="3600" dirty="0"/>
              <a:t>Space (unless “-n” was used).</a:t>
            </a:r>
          </a:p>
          <a:p>
            <a:pPr marL="1379538" indent="-352425" eaLnBrk="1" hangingPunct="1">
              <a:spcBef>
                <a:spcPts val="1200"/>
              </a:spcBef>
            </a:pPr>
            <a:r>
              <a:rPr lang="en-US" altLang="zh-TW" dirty="0"/>
              <a:t>This is control flow in the same sense as b, t, d, &amp; D, because it affects the program counter of </a:t>
            </a:r>
            <a:r>
              <a:rPr lang="en-US" altLang="zh-TW" i="1" dirty="0"/>
              <a:t>this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program.</a:t>
            </a:r>
          </a:p>
          <a:p>
            <a:pPr marL="1379538" indent="-352425" eaLnBrk="1" hangingPunct="1">
              <a:spcBef>
                <a:spcPts val="1200"/>
              </a:spcBef>
            </a:pPr>
            <a:r>
              <a:rPr lang="en-US" altLang="zh-TW" dirty="0"/>
              <a:t>But it is also control flow in a sense unlike the others, because it prevents future </a:t>
            </a:r>
            <a:r>
              <a:rPr lang="en-US" altLang="zh-TW" dirty="0" err="1"/>
              <a:t>sed</a:t>
            </a:r>
            <a:r>
              <a:rPr lang="en-US" altLang="zh-TW" dirty="0"/>
              <a:t> programs (i.e., </a:t>
            </a:r>
            <a:r>
              <a:rPr lang="en-US" altLang="zh-TW" dirty="0" err="1"/>
              <a:t>sed</a:t>
            </a:r>
            <a:r>
              <a:rPr lang="en-US" altLang="zh-TW" dirty="0"/>
              <a:t> will not fetch or print any more input lines).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44624"/>
            <a:ext cx="8458200" cy="1412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>
                <a:solidFill>
                  <a:srgbClr val="333399"/>
                </a:solidFill>
              </a:rPr>
              <a:t>There are similarities between  q &amp; d</a:t>
            </a:r>
          </a:p>
        </p:txBody>
      </p:sp>
    </p:spTree>
    <p:extLst>
      <p:ext uri="{BB962C8B-B14F-4D97-AF65-F5344CB8AC3E}">
        <p14:creationId xmlns:p14="http://schemas.microsoft.com/office/powerpoint/2010/main" val="4092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79769E-6 L -0.00174 0.579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89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023 L -0.00035 0.576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87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27626E-6 L 0.00086 0.557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78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99" grpId="0" build="allAtOnce"/>
      <p:bldP spid="4099" grpI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0000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0000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Direct to </a:t>
            </a:r>
            <a:r>
              <a:rPr lang="en-US" sz="5400" b="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stdout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183272" y="316525"/>
            <a:ext cx="258013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Review</a:t>
            </a:r>
            <a:b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of Lecture 8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99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Delete Pattern Space. </a:t>
            </a:r>
            <a:r>
              <a:rPr lang="en-US" altLang="zh-TW" sz="3600" b="0" kern="0" dirty="0">
                <a:solidFill>
                  <a:srgbClr val="000000"/>
                </a:solidFill>
              </a:rPr>
              <a:t>Immediately 	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program</a:t>
            </a:r>
            <a:r>
              <a:rPr lang="en-US" altLang="zh-TW" sz="3600" b="0" kern="0" dirty="0">
                <a:solidFill>
                  <a:srgbClr val="000000"/>
                </a:solidFill>
              </a:rPr>
              <a:t> for the next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If no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 in Pattern Space, do a “d”.  	Otherwise, delete Pattern Space up 	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>
                <a:solidFill>
                  <a:srgbClr val="000000"/>
                </a:solidFill>
              </a:rPr>
              <a:t>	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on the resultant Pattern Space,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>
                <a:solidFill>
                  <a:srgbClr val="000000"/>
                </a:solidFill>
              </a:rPr>
              <a:t> 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Pattern 	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Space (unless “-n” was used).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412776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One more control flow command, q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44624"/>
            <a:ext cx="8458200" cy="1412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>
                <a:solidFill>
                  <a:srgbClr val="333399"/>
                </a:solidFill>
              </a:rPr>
              <a:t>There are similarities between  q &amp; 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Delete P</a:t>
            </a:r>
            <a:r>
              <a:rPr lang="en-US" altLang="zh-TW" sz="3600" b="0" kern="0" dirty="0">
                <a:solidFill>
                  <a:srgbClr val="FFFFFF"/>
                </a:solidFill>
              </a:rPr>
              <a:t>attern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 S</a:t>
            </a:r>
            <a:r>
              <a:rPr lang="en-US" altLang="zh-TW" sz="3600" b="0" kern="0" dirty="0">
                <a:solidFill>
                  <a:srgbClr val="FFFFFF"/>
                </a:solidFill>
              </a:rPr>
              <a:t>pace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. </a:t>
            </a:r>
            <a:r>
              <a:rPr lang="en-US" altLang="zh-TW" sz="3600" b="0" kern="0" dirty="0">
                <a:solidFill>
                  <a:srgbClr val="000000"/>
                </a:solidFill>
              </a:rPr>
              <a:t>Immediately 	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program</a:t>
            </a:r>
            <a:r>
              <a:rPr lang="en-US" altLang="zh-TW" sz="3600" b="0" kern="0" dirty="0">
                <a:solidFill>
                  <a:srgbClr val="000000"/>
                </a:solidFill>
              </a:rPr>
              <a:t> for the next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If no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 in P</a:t>
            </a:r>
            <a:r>
              <a:rPr lang="en-US" sz="3600" b="0" kern="0" dirty="0">
                <a:solidFill>
                  <a:srgbClr val="FFFFFF"/>
                </a:solidFill>
              </a:rPr>
              <a:t>attern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S</a:t>
            </a:r>
            <a:r>
              <a:rPr lang="en-US" sz="3600" b="0" kern="0" dirty="0">
                <a:solidFill>
                  <a:srgbClr val="FFFFFF"/>
                </a:solidFill>
              </a:rPr>
              <a:t>pace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, do a “d”.  	Otherwise, delete P</a:t>
            </a:r>
            <a:r>
              <a:rPr lang="en-US" sz="3600" b="0" kern="0" dirty="0">
                <a:solidFill>
                  <a:srgbClr val="FFFFFF"/>
                </a:solidFill>
              </a:rPr>
              <a:t>attern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S</a:t>
            </a:r>
            <a:r>
              <a:rPr lang="en-US" sz="3600" b="0" kern="0" dirty="0">
                <a:solidFill>
                  <a:srgbClr val="FFFFFF"/>
                </a:solidFill>
              </a:rPr>
              <a:t>pace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up 	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>
                <a:solidFill>
                  <a:srgbClr val="000000"/>
                </a:solidFill>
              </a:rPr>
              <a:t>	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on the resultant P</a:t>
            </a:r>
            <a:r>
              <a:rPr lang="en-US" sz="3600" b="0" kern="0" dirty="0">
                <a:solidFill>
                  <a:srgbClr val="FFFFFF"/>
                </a:solidFill>
              </a:rPr>
              <a:t>attern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S</a:t>
            </a:r>
            <a:r>
              <a:rPr lang="en-US" sz="3600" b="0" kern="0" dirty="0">
                <a:solidFill>
                  <a:srgbClr val="FFFFFF"/>
                </a:solidFill>
              </a:rPr>
              <a:t>pace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,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>
                <a:solidFill>
                  <a:srgbClr val="000000"/>
                </a:solidFill>
              </a:rPr>
              <a:t> 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</a:t>
            </a:r>
            <a:r>
              <a:rPr lang="en-US" altLang="zh-TW" sz="3600" b="0" kern="0" dirty="0">
                <a:solidFill>
                  <a:srgbClr val="FFFFFF"/>
                </a:solidFill>
              </a:rPr>
              <a:t>attern</a:t>
            </a:r>
            <a:r>
              <a:rPr lang="en-US" altLang="zh-TW" sz="3600" b="0" kern="0" dirty="0">
                <a:solidFill>
                  <a:srgbClr val="000000"/>
                </a:solidFill>
              </a:rPr>
              <a:t> 	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S</a:t>
            </a:r>
            <a:r>
              <a:rPr lang="en-US" altLang="zh-TW" sz="3600" b="0" kern="0" dirty="0">
                <a:solidFill>
                  <a:srgbClr val="FFFFFF"/>
                </a:solidFill>
              </a:rPr>
              <a:t>pace</a:t>
            </a:r>
            <a:r>
              <a:rPr lang="en-US" altLang="zh-TW" sz="3600" b="0" kern="0" dirty="0">
                <a:solidFill>
                  <a:srgbClr val="000000"/>
                </a:solidFill>
              </a:rPr>
              <a:t> (unless “-n” was used).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Delete PS. </a:t>
            </a:r>
            <a:r>
              <a:rPr lang="en-US" altLang="zh-TW" sz="3600" b="0" kern="0" dirty="0">
                <a:solidFill>
                  <a:srgbClr val="000000"/>
                </a:solidFill>
              </a:rPr>
              <a:t>Immediately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>
                <a:solidFill>
                  <a:srgbClr val="000000"/>
                </a:solidFill>
              </a:rPr>
              <a:t> 	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program</a:t>
            </a:r>
            <a:r>
              <a:rPr lang="en-US" altLang="zh-TW" sz="3600" b="0" kern="0" dirty="0">
                <a:solidFill>
                  <a:srgbClr val="000000"/>
                </a:solidFill>
              </a:rPr>
              <a:t> for the next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If no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 in PS, do a “d”.  	Otherwise, delete PS up 	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>
                <a:solidFill>
                  <a:srgbClr val="000000"/>
                </a:solidFill>
              </a:rPr>
              <a:t>	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>
                <a:solidFill>
                  <a:srgbClr val="000000"/>
                </a:solidFill>
              </a:rPr>
              <a:t> 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PS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 err="1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>
                <a:solidFill>
                  <a:srgbClr val="000000"/>
                </a:solidFill>
              </a:rPr>
              <a:t> (unless “-n” was used).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Delete PS. </a:t>
            </a:r>
            <a:r>
              <a:rPr lang="en-US" altLang="zh-TW" sz="3600" b="0" kern="0" dirty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>
                <a:solidFill>
                  <a:srgbClr val="000000"/>
                </a:solidFill>
              </a:rPr>
              <a:t> for the next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>
                <a:solidFill>
                  <a:srgbClr val="000000"/>
                </a:solidFill>
              </a:rPr>
              <a:t>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If no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 in PS, do a “d”.  	Otherwise, delete PS up 	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>
                <a:solidFill>
                  <a:srgbClr val="000000"/>
                </a:solidFill>
              </a:rPr>
              <a:t>	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>
                <a:solidFill>
                  <a:srgbClr val="000000"/>
                </a:solidFill>
              </a:rPr>
              <a:t> 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PS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 err="1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>
                <a:solidFill>
                  <a:srgbClr val="000000"/>
                </a:solidFill>
              </a:rPr>
              <a:t> (unless “-n” was used).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Delete PS. </a:t>
            </a:r>
            <a:r>
              <a:rPr lang="en-US" altLang="zh-TW" sz="3600" b="0" kern="0" dirty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>
                <a:solidFill>
                  <a:srgbClr val="000000"/>
                </a:solidFill>
              </a:rPr>
              <a:t> for the next input line.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endParaRPr lang="en-US" altLang="zh-TW" sz="3600" b="0" kern="0" dirty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If no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 in PS, do a “d”.  	Otherwise, delete PS up 	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>
                <a:solidFill>
                  <a:srgbClr val="000000"/>
                </a:solidFill>
              </a:rPr>
              <a:t>	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>
                <a:solidFill>
                  <a:srgbClr val="000000"/>
                </a:solidFill>
              </a:rPr>
              <a:t> 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PS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 err="1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>
                <a:solidFill>
                  <a:srgbClr val="000000"/>
                </a:solidFill>
              </a:rPr>
              <a:t> (unless “-n” was used).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Delete PS. </a:t>
            </a:r>
            <a:r>
              <a:rPr lang="en-US" altLang="zh-TW" sz="3600" b="0" kern="0" dirty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>
                <a:solidFill>
                  <a:srgbClr val="000000"/>
                </a:solidFill>
              </a:rPr>
              <a:t> for the next input line.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endParaRPr lang="en-US" altLang="zh-TW" sz="3600" b="0" kern="0" dirty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If no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 in PS, do a “d”. Otherwise, 	delete PS up 	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>
                <a:solidFill>
                  <a:srgbClr val="000000"/>
                </a:solidFill>
              </a:rPr>
              <a:t>	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>
                <a:solidFill>
                  <a:srgbClr val="000000"/>
                </a:solidFill>
              </a:rPr>
              <a:t> 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PS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 err="1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>
                <a:solidFill>
                  <a:srgbClr val="000000"/>
                </a:solidFill>
              </a:rPr>
              <a:t> (unless “-n” was used).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Delete PS. </a:t>
            </a:r>
            <a:r>
              <a:rPr lang="en-US" altLang="zh-TW" sz="3600" b="0" kern="0" dirty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>
                <a:solidFill>
                  <a:srgbClr val="000000"/>
                </a:solidFill>
              </a:rPr>
              <a:t> for the next input line.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endParaRPr lang="en-US" altLang="zh-TW" sz="3600" b="0" kern="0" dirty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If no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 in PS, do a “d”. Otherwise, 	delete PS up 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>
                <a:solidFill>
                  <a:srgbClr val="000000"/>
                </a:solidFill>
              </a:rPr>
              <a:t>restart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</a:t>
            </a:r>
            <a:r>
              <a:rPr lang="en-US" sz="3600" b="0" u="sng" kern="0" dirty="0">
                <a:solidFill>
                  <a:srgbClr val="000000"/>
                </a:solidFill>
              </a:rPr>
              <a:t>the program </a:t>
            </a:r>
            <a:r>
              <a:rPr lang="en-US" sz="3600" b="0" kern="0" dirty="0">
                <a:solidFill>
                  <a:srgbClr val="000000"/>
                </a:solidFill>
              </a:rPr>
              <a:t>	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endParaRPr lang="en-US" sz="3600" b="0" kern="0" dirty="0">
              <a:solidFill>
                <a:srgbClr val="FFFFFF">
                  <a:lumMod val="50000"/>
                </a:srgb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>
                <a:solidFill>
                  <a:srgbClr val="000000"/>
                </a:solidFill>
              </a:rPr>
              <a:t> 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PS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 err="1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>
                <a:solidFill>
                  <a:srgbClr val="000000"/>
                </a:solidFill>
              </a:rPr>
              <a:t> (unless “-n” was used).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Delete PS. </a:t>
            </a:r>
            <a:r>
              <a:rPr lang="en-US" altLang="zh-TW" sz="3600" b="0" kern="0" dirty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>
                <a:solidFill>
                  <a:srgbClr val="000000"/>
                </a:solidFill>
              </a:rPr>
              <a:t> for the next input line.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endParaRPr lang="en-US" altLang="zh-TW" sz="3600" b="0" kern="0" dirty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If no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 in PS, do a “d”. Otherwise, 	delete PS up 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>
                <a:solidFill>
                  <a:srgbClr val="000000"/>
                </a:solidFill>
              </a:rPr>
              <a:t>restart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</a:t>
            </a:r>
            <a:r>
              <a:rPr lang="en-US" sz="3600" b="0" u="sng" kern="0" dirty="0">
                <a:solidFill>
                  <a:srgbClr val="000000"/>
                </a:solidFill>
              </a:rPr>
              <a:t>the program </a:t>
            </a:r>
            <a:r>
              <a:rPr lang="en-US" sz="3600" b="0" kern="0" dirty="0">
                <a:solidFill>
                  <a:srgbClr val="000000"/>
                </a:solidFill>
              </a:rPr>
              <a:t>	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endParaRPr lang="en-US" sz="3600" b="0" kern="0" dirty="0">
              <a:solidFill>
                <a:srgbClr val="FFFFFF">
                  <a:lumMod val="50000"/>
                </a:srgb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1200" b="0" kern="0" dirty="0">
                <a:solidFill>
                  <a:srgbClr val="000000"/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PS (unless -n).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23528" y="2633472"/>
            <a:ext cx="851567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Delete PS. </a:t>
            </a:r>
            <a:r>
              <a:rPr lang="en-US" altLang="zh-TW" sz="3600" b="0" kern="0" dirty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r>
              <a:rPr lang="en-US" altLang="zh-TW" sz="3600" b="0" kern="0" dirty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>
                <a:solidFill>
                  <a:srgbClr val="000000"/>
                </a:solidFill>
              </a:rPr>
              <a:t> for the next input line.</a:t>
            </a:r>
            <a:br>
              <a:rPr lang="en-US" altLang="zh-TW" sz="3600" b="0" kern="0" dirty="0">
                <a:solidFill>
                  <a:srgbClr val="000000"/>
                </a:solidFill>
              </a:rPr>
            </a:br>
            <a:endParaRPr lang="en-US" altLang="zh-TW" sz="100" b="0" kern="0" dirty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en-US" altLang="zh-TW" sz="100" kern="0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If no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 in PS, do a “d”. Otherwise, 	delete PS up 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>
                <a:solidFill>
                  <a:srgbClr val="000000"/>
                </a:solidFill>
              </a:rPr>
              <a:t>restart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	</a:t>
            </a:r>
            <a:r>
              <a:rPr lang="en-US" sz="3600" b="0" u="sng" kern="0" dirty="0">
                <a:solidFill>
                  <a:srgbClr val="000000"/>
                </a:solidFill>
              </a:rPr>
              <a:t>the program </a:t>
            </a:r>
            <a:r>
              <a:rPr lang="en-US" sz="3600" b="0" kern="0" dirty="0">
                <a:solidFill>
                  <a:srgbClr val="000000"/>
                </a:solidFill>
              </a:rPr>
              <a:t>	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  <a:endParaRPr lang="en-US" sz="1600" b="0" kern="0" dirty="0">
              <a:solidFill>
                <a:srgbClr val="FFFFFF">
                  <a:lumMod val="50000"/>
                </a:srgb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endParaRPr lang="en-US" altLang="zh-TW" sz="800" b="0" kern="0" dirty="0">
              <a:solidFill>
                <a:srgbClr val="FFFFFF">
                  <a:lumMod val="50000"/>
                </a:srgb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1200" b="0" kern="0" dirty="0">
                <a:solidFill>
                  <a:srgbClr val="000000"/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PS (unless -n).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23528" y="3717032"/>
            <a:ext cx="8515672" cy="3168352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2000" dirty="0">
                <a:solidFill>
                  <a:srgbClr val="000000"/>
                </a:solidFill>
              </a:rPr>
              <a:t>	  </a:t>
            </a:r>
            <a:r>
              <a:rPr lang="en-US" altLang="zh-TW" sz="3600" dirty="0">
                <a:solidFill>
                  <a:srgbClr val="000000"/>
                </a:solidFill>
              </a:rPr>
              <a:t>→</a:t>
            </a:r>
            <a:r>
              <a:rPr lang="en-US" altLang="zh-TW" sz="800" dirty="0">
                <a:solidFill>
                  <a:srgbClr val="000000"/>
                </a:solidFill>
              </a:rPr>
              <a:t> </a:t>
            </a:r>
            <a:r>
              <a:rPr lang="en-US" altLang="zh-TW" sz="3600" dirty="0">
                <a:solidFill>
                  <a:srgbClr val="FFFFFF">
                    <a:lumMod val="65000"/>
                  </a:srgbClr>
                </a:solidFill>
              </a:rPr>
              <a:t>D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</a:rPr>
              <a:t>elete PS. </a:t>
            </a:r>
            <a:r>
              <a:rPr lang="en-US" altLang="zh-TW" sz="3600" dirty="0"/>
              <a:t>Immediately </a:t>
            </a:r>
            <a:r>
              <a:rPr lang="en-US" altLang="zh-TW" sz="3600" u="sng" dirty="0"/>
              <a:t>start a new</a:t>
            </a:r>
            <a:br>
              <a:rPr lang="en-US" altLang="zh-TW" sz="3600" dirty="0"/>
            </a:br>
            <a:r>
              <a:rPr lang="en-US" altLang="zh-TW" sz="3600" dirty="0"/>
              <a:t>	</a:t>
            </a:r>
            <a:r>
              <a:rPr lang="en-US" altLang="zh-TW" sz="800" dirty="0"/>
              <a:t>  </a:t>
            </a:r>
            <a:r>
              <a:rPr lang="en-US" altLang="zh-TW" sz="3600" u="sng" dirty="0"/>
              <a:t>program</a:t>
            </a:r>
            <a:r>
              <a:rPr lang="en-US" altLang="zh-TW" sz="3600" dirty="0"/>
              <a:t> for the next 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120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dirty="0">
                <a:solidFill>
                  <a:srgbClr val="000000"/>
                </a:solidFill>
              </a:rPr>
              <a:t>→</a:t>
            </a:r>
            <a:r>
              <a:rPr lang="en-US" altLang="zh-TW" sz="8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If no “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n” in PS, do a “d”. Otherwise, 	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delete PS up to first “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n”, and </a:t>
            </a:r>
            <a:r>
              <a:rPr lang="en-US" sz="3600" u="sng" dirty="0"/>
              <a:t>restart </a:t>
            </a:r>
            <a:r>
              <a:rPr lang="en-US" sz="3600" dirty="0"/>
              <a:t>	</a:t>
            </a:r>
            <a:r>
              <a:rPr lang="en-US" sz="800" dirty="0"/>
              <a:t> </a:t>
            </a:r>
            <a:r>
              <a:rPr lang="en-US" sz="3600" u="sng" dirty="0"/>
              <a:t>the program </a:t>
            </a:r>
            <a:r>
              <a:rPr lang="en-US" sz="3600" dirty="0"/>
              <a:t>	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on the resultant PS.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q</a:t>
            </a:r>
            <a:r>
              <a:rPr lang="en-US" altLang="zh-TW" sz="1200" dirty="0">
                <a:solidFill>
                  <a:srgbClr val="000000"/>
                </a:solidFill>
              </a:rPr>
              <a:t>   </a:t>
            </a:r>
            <a:r>
              <a:rPr lang="en-US" altLang="zh-TW" sz="3600" dirty="0">
                <a:solidFill>
                  <a:srgbClr val="000000"/>
                </a:solidFill>
              </a:rPr>
              <a:t>→</a:t>
            </a:r>
            <a:r>
              <a:rPr lang="en-US" altLang="zh-TW" sz="800" dirty="0">
                <a:solidFill>
                  <a:srgbClr val="000000"/>
                </a:solidFill>
              </a:rPr>
              <a:t> </a:t>
            </a:r>
            <a:r>
              <a:rPr lang="en-US" altLang="zh-TW" sz="3600" dirty="0">
                <a:solidFill>
                  <a:srgbClr val="000000"/>
                </a:solidFill>
              </a:rPr>
              <a:t>Q</a:t>
            </a:r>
            <a:r>
              <a:rPr lang="en-US" altLang="zh-TW" sz="3600" dirty="0"/>
              <a:t>uits </a:t>
            </a:r>
            <a:r>
              <a:rPr lang="en-US" altLang="zh-TW" sz="3600" dirty="0" err="1"/>
              <a:t>sed</a:t>
            </a:r>
            <a:r>
              <a:rPr lang="en-US" altLang="zh-TW" sz="3600" dirty="0"/>
              <a:t>, but prints PS (unless -n).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endParaRPr lang="en-US" altLang="zh-TW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23528" y="4005064"/>
            <a:ext cx="8515672" cy="2880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>
                <a:solidFill>
                  <a:srgbClr val="FF0000"/>
                </a:solidFill>
              </a:rPr>
              <a:t>d</a:t>
            </a:r>
            <a:r>
              <a:rPr lang="en-US" altLang="zh-TW" sz="2000" b="0" kern="0">
                <a:solidFill>
                  <a:srgbClr val="000000"/>
                </a:solidFill>
              </a:rPr>
              <a:t>	  </a:t>
            </a:r>
            <a:r>
              <a:rPr lang="en-US" altLang="zh-TW" sz="3600" b="0" kern="0">
                <a:solidFill>
                  <a:srgbClr val="000000"/>
                </a:solidFill>
              </a:rPr>
              <a:t>→</a:t>
            </a:r>
            <a:r>
              <a:rPr lang="en-US" altLang="zh-TW" sz="800" b="0" kern="0">
                <a:solidFill>
                  <a:srgbClr val="000000"/>
                </a:solidFill>
              </a:rPr>
              <a:t> </a:t>
            </a:r>
            <a:r>
              <a:rPr lang="en-US" altLang="zh-TW" sz="3600" b="0" kern="0">
                <a:solidFill>
                  <a:srgbClr val="FFFFFF">
                    <a:lumMod val="65000"/>
                  </a:srgbClr>
                </a:solidFill>
              </a:rPr>
              <a:t>Delete PS. </a:t>
            </a:r>
            <a:r>
              <a:rPr lang="en-US" altLang="zh-TW" sz="3600" b="0" kern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>
                <a:solidFill>
                  <a:srgbClr val="000000"/>
                </a:solidFill>
              </a:rPr>
              <a:t>start a new </a:t>
            </a:r>
            <a:br>
              <a:rPr lang="en-US" altLang="zh-TW" sz="3600" b="0" kern="0">
                <a:solidFill>
                  <a:srgbClr val="000000"/>
                </a:solidFill>
              </a:rPr>
            </a:br>
            <a:r>
              <a:rPr lang="en-US" altLang="zh-TW" sz="3600" b="0" kern="0">
                <a:solidFill>
                  <a:srgbClr val="000000"/>
                </a:solidFill>
              </a:rPr>
              <a:t>	</a:t>
            </a:r>
            <a:r>
              <a:rPr lang="en-US" altLang="zh-TW" sz="800" b="0" kern="0">
                <a:solidFill>
                  <a:srgbClr val="000000"/>
                </a:solidFill>
              </a:rPr>
              <a:t>  </a:t>
            </a:r>
            <a:r>
              <a:rPr lang="en-US" altLang="zh-TW" sz="3600" b="0" u="sng" kern="0">
                <a:solidFill>
                  <a:srgbClr val="000000"/>
                </a:solidFill>
              </a:rPr>
              <a:t>program</a:t>
            </a:r>
            <a:r>
              <a:rPr lang="en-US" altLang="zh-TW" sz="3600" b="0" kern="0">
                <a:solidFill>
                  <a:srgbClr val="000000"/>
                </a:solidFill>
              </a:rPr>
              <a:t> for the next input line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>
                <a:solidFill>
                  <a:srgbClr val="FF0000"/>
                </a:solidFill>
              </a:rPr>
              <a:t>D</a:t>
            </a:r>
            <a:r>
              <a:rPr lang="en-US" altLang="zh-TW" sz="1200" b="0" kern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>
                <a:solidFill>
                  <a:srgbClr val="000000"/>
                </a:solidFill>
              </a:rPr>
              <a:t>→</a:t>
            </a:r>
            <a:r>
              <a:rPr lang="en-US" altLang="zh-TW" sz="800" b="0" kern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>
                <a:solidFill>
                  <a:srgbClr val="FFFFFF">
                    <a:lumMod val="65000"/>
                  </a:srgbClr>
                </a:solidFill>
              </a:rPr>
              <a:t>If no “</a:t>
            </a:r>
            <a:r>
              <a:rPr lang="en-US" sz="3600" b="0" kern="0">
                <a:solidFill>
                  <a:srgbClr val="FFFFFF">
                    <a:lumMod val="65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>
                <a:solidFill>
                  <a:srgbClr val="FFFFFF">
                    <a:lumMod val="65000"/>
                  </a:srgbClr>
                </a:solidFill>
              </a:rPr>
              <a:t>n” in PS, do a “d”. Otherwise, 	</a:t>
            </a:r>
            <a:r>
              <a:rPr lang="en-US" sz="800" b="0" kern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>
                <a:solidFill>
                  <a:srgbClr val="FFFFFF">
                    <a:lumMod val="65000"/>
                  </a:srgbClr>
                </a:solidFill>
              </a:rPr>
              <a:t>delete PS up to first “</a:t>
            </a:r>
            <a:r>
              <a:rPr lang="en-US" sz="3600" b="0" kern="0">
                <a:solidFill>
                  <a:srgbClr val="FFFFFF">
                    <a:lumMod val="65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>
                <a:solidFill>
                  <a:srgbClr val="FFFFFF">
                    <a:lumMod val="65000"/>
                  </a:srgbClr>
                </a:solidFill>
              </a:rPr>
              <a:t>n”, and </a:t>
            </a:r>
            <a:r>
              <a:rPr lang="en-US" sz="3600" b="0" u="sng" kern="0">
                <a:solidFill>
                  <a:srgbClr val="000000"/>
                </a:solidFill>
              </a:rPr>
              <a:t>restart </a:t>
            </a:r>
            <a:r>
              <a:rPr lang="en-US" sz="3600" b="0" kern="0">
                <a:solidFill>
                  <a:srgbClr val="000000"/>
                </a:solidFill>
              </a:rPr>
              <a:t>	</a:t>
            </a:r>
            <a:r>
              <a:rPr lang="en-US" sz="800" b="0" kern="0">
                <a:solidFill>
                  <a:srgbClr val="000000"/>
                </a:solidFill>
              </a:rPr>
              <a:t> </a:t>
            </a:r>
            <a:r>
              <a:rPr lang="en-US" sz="3600" b="0" u="sng" kern="0">
                <a:solidFill>
                  <a:srgbClr val="000000"/>
                </a:solidFill>
              </a:rPr>
              <a:t>the program </a:t>
            </a:r>
            <a:r>
              <a:rPr lang="en-US" sz="3600" b="0" kern="0">
                <a:solidFill>
                  <a:srgbClr val="000000"/>
                </a:solidFill>
              </a:rPr>
              <a:t>	</a:t>
            </a:r>
            <a:r>
              <a:rPr lang="en-US" sz="3600" b="0" kern="0">
                <a:solidFill>
                  <a:srgbClr val="FFFFFF">
                    <a:lumMod val="65000"/>
                  </a:srgbClr>
                </a:solidFill>
              </a:rPr>
              <a:t>on the resultant PS.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>
                <a:solidFill>
                  <a:srgbClr val="FF0000"/>
                </a:solidFill>
              </a:rPr>
              <a:t>q</a:t>
            </a:r>
            <a:r>
              <a:rPr lang="en-US" altLang="zh-TW" sz="1200" b="0" kern="0">
                <a:solidFill>
                  <a:srgbClr val="000000"/>
                </a:solidFill>
              </a:rPr>
              <a:t>   </a:t>
            </a:r>
            <a:r>
              <a:rPr lang="en-US" altLang="zh-TW" sz="3600" b="0" kern="0">
                <a:solidFill>
                  <a:srgbClr val="000000"/>
                </a:solidFill>
              </a:rPr>
              <a:t>→</a:t>
            </a:r>
            <a:r>
              <a:rPr lang="en-US" altLang="zh-TW" sz="800" b="0" kern="0">
                <a:solidFill>
                  <a:srgbClr val="000000"/>
                </a:solidFill>
              </a:rPr>
              <a:t> </a:t>
            </a:r>
            <a:r>
              <a:rPr lang="en-US" altLang="zh-TW" sz="3600" b="0" kern="0">
                <a:solidFill>
                  <a:srgbClr val="000000"/>
                </a:solidFill>
              </a:rPr>
              <a:t>Quits sed, but prints PS (unless -n).</a:t>
            </a:r>
            <a:endParaRPr lang="en-US" sz="3600" b="0" kern="0">
              <a:solidFill>
                <a:srgbClr val="FFFFFF">
                  <a:lumMod val="65000"/>
                </a:srgb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endParaRPr lang="en-US" altLang="zh-TW" sz="3600" b="0" kern="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  <p:bldP spid="23" grpId="0"/>
      <p:bldP spid="23" grpId="1"/>
      <p:bldP spid="25" grpId="0"/>
      <p:bldP spid="25" grpId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4005064"/>
            <a:ext cx="8515672" cy="288032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2000" dirty="0"/>
              <a:t>	  </a:t>
            </a:r>
            <a:r>
              <a:rPr lang="en-US" altLang="zh-TW" sz="3600" dirty="0"/>
              <a:t>→</a:t>
            </a:r>
            <a:r>
              <a:rPr lang="en-US" altLang="zh-TW" sz="800" dirty="0"/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</a:rPr>
              <a:t>Delete PS. </a:t>
            </a:r>
            <a:r>
              <a:rPr lang="en-US" altLang="zh-TW" sz="3600" dirty="0"/>
              <a:t>Immediately </a:t>
            </a:r>
            <a:r>
              <a:rPr lang="en-US" altLang="zh-TW" sz="3600" u="sng" dirty="0"/>
              <a:t>start a new </a:t>
            </a:r>
            <a:br>
              <a:rPr lang="en-US" altLang="zh-TW" sz="3600" dirty="0"/>
            </a:br>
            <a:r>
              <a:rPr lang="en-US" altLang="zh-TW" sz="3600" dirty="0"/>
              <a:t>	</a:t>
            </a:r>
            <a:r>
              <a:rPr lang="en-US" altLang="zh-TW" sz="800" dirty="0"/>
              <a:t>  </a:t>
            </a:r>
            <a:r>
              <a:rPr lang="en-US" altLang="zh-TW" sz="3600" u="sng" dirty="0"/>
              <a:t>program</a:t>
            </a:r>
            <a:r>
              <a:rPr lang="en-US" altLang="zh-TW" sz="3600" dirty="0"/>
              <a:t> for the next input line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TW" sz="3600" dirty="0"/>
              <a:t>→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If no “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n” in PS, do a “d”. Otherwise, 	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delete PS up to first “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n”, and </a:t>
            </a:r>
            <a:r>
              <a:rPr lang="en-US" sz="3600" u="sng" dirty="0"/>
              <a:t>restart </a:t>
            </a:r>
            <a:r>
              <a:rPr lang="en-US" sz="3600" dirty="0"/>
              <a:t>	</a:t>
            </a:r>
            <a:r>
              <a:rPr lang="en-US" sz="800" dirty="0"/>
              <a:t> </a:t>
            </a:r>
            <a:r>
              <a:rPr lang="en-US" sz="3600" u="sng" dirty="0"/>
              <a:t>the program </a:t>
            </a:r>
            <a:r>
              <a:rPr lang="en-US" sz="3600" dirty="0"/>
              <a:t>	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on the resultant PS.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q</a:t>
            </a:r>
            <a:r>
              <a:rPr lang="en-US" altLang="zh-TW" sz="1200" dirty="0"/>
              <a:t>   </a:t>
            </a:r>
            <a:r>
              <a:rPr lang="en-US" altLang="zh-TW" sz="3600" dirty="0"/>
              <a:t>→</a:t>
            </a:r>
            <a:r>
              <a:rPr lang="en-US" altLang="zh-TW" sz="800" dirty="0"/>
              <a:t> </a:t>
            </a:r>
            <a:r>
              <a:rPr lang="en-US" altLang="zh-TW" sz="3600" dirty="0"/>
              <a:t>Quits </a:t>
            </a:r>
            <a:r>
              <a:rPr lang="en-US" altLang="zh-TW" sz="3600" dirty="0" err="1"/>
              <a:t>sed</a:t>
            </a:r>
            <a:r>
              <a:rPr lang="en-US" altLang="zh-TW" sz="3600" dirty="0"/>
              <a:t>, but prints PS (unless -n).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endParaRPr lang="en-US" altLang="zh-TW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General Control Flow Summary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8032" y="3140968"/>
            <a:ext cx="88204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25525" indent="-1025525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c</a:t>
            </a:r>
            <a:r>
              <a:rPr lang="en-US" altLang="zh-TW" sz="16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zh-TW" sz="3600" dirty="0">
                <a:solidFill>
                  <a:srgbClr val="000000"/>
                </a:solidFill>
              </a:rPr>
              <a:t> 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3600" b="0" spc="-40" dirty="0">
                <a:solidFill>
                  <a:srgbClr val="BFBFBF"/>
                </a:solidFill>
              </a:rPr>
              <a:t>Print the rest of the line</a:t>
            </a:r>
            <a:r>
              <a:rPr lang="en-US" altLang="zh-TW" sz="3600" b="0" dirty="0">
                <a:solidFill>
                  <a:srgbClr val="BFBFBF"/>
                </a:solidFill>
              </a:rPr>
              <a:t>.</a:t>
            </a:r>
            <a:r>
              <a:rPr lang="en-US" altLang="zh-TW" sz="3600" b="0" dirty="0">
                <a:solidFill>
                  <a:srgbClr val="000000"/>
                </a:solidFill>
              </a:rPr>
              <a:t> Then start a new cycle for the next input line.</a:t>
            </a:r>
          </a:p>
        </p:txBody>
      </p:sp>
    </p:spTree>
    <p:extLst>
      <p:ext uri="{BB962C8B-B14F-4D97-AF65-F5344CB8AC3E}">
        <p14:creationId xmlns:p14="http://schemas.microsoft.com/office/powerpoint/2010/main" val="84430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4005064"/>
            <a:ext cx="8515672" cy="288032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2000" dirty="0"/>
              <a:t>	  </a:t>
            </a:r>
            <a:r>
              <a:rPr lang="en-US" altLang="zh-TW" sz="3600" dirty="0"/>
              <a:t>→</a:t>
            </a:r>
            <a:r>
              <a:rPr lang="en-US" altLang="zh-TW" sz="800" dirty="0"/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</a:rPr>
              <a:t>Delete PS. </a:t>
            </a:r>
            <a:r>
              <a:rPr lang="en-US" altLang="zh-TW" sz="3600" dirty="0"/>
              <a:t>Immediately </a:t>
            </a:r>
            <a:r>
              <a:rPr lang="en-US" altLang="zh-TW" sz="3600" u="sng" dirty="0"/>
              <a:t>start a new </a:t>
            </a:r>
            <a:br>
              <a:rPr lang="en-US" altLang="zh-TW" sz="3600" dirty="0"/>
            </a:br>
            <a:r>
              <a:rPr lang="en-US" altLang="zh-TW" sz="3600" dirty="0"/>
              <a:t>	</a:t>
            </a:r>
            <a:r>
              <a:rPr lang="en-US" altLang="zh-TW" sz="800" dirty="0"/>
              <a:t>  </a:t>
            </a:r>
            <a:r>
              <a:rPr lang="en-US" altLang="zh-TW" sz="3600" u="sng" dirty="0"/>
              <a:t>program</a:t>
            </a:r>
            <a:r>
              <a:rPr lang="en-US" altLang="zh-TW" sz="3600" dirty="0"/>
              <a:t> for the next input line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TW" sz="3600" dirty="0"/>
              <a:t>→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If no “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n” in PS, do a “d”. Otherwise, 	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delete PS up to first “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n”, and </a:t>
            </a:r>
            <a:r>
              <a:rPr lang="en-US" sz="3600" u="sng" dirty="0"/>
              <a:t>restart </a:t>
            </a:r>
            <a:r>
              <a:rPr lang="en-US" sz="3600" dirty="0"/>
              <a:t>	</a:t>
            </a:r>
            <a:r>
              <a:rPr lang="en-US" sz="800" dirty="0"/>
              <a:t> </a:t>
            </a:r>
            <a:r>
              <a:rPr lang="en-US" sz="3600" u="sng" dirty="0"/>
              <a:t>the program </a:t>
            </a:r>
            <a:r>
              <a:rPr lang="en-US" sz="3600" dirty="0"/>
              <a:t>	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on the resultant PS.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q</a:t>
            </a:r>
            <a:r>
              <a:rPr lang="en-US" altLang="zh-TW" sz="1200" dirty="0"/>
              <a:t>   </a:t>
            </a:r>
            <a:r>
              <a:rPr lang="en-US" altLang="zh-TW" sz="3600" dirty="0"/>
              <a:t>→</a:t>
            </a:r>
            <a:r>
              <a:rPr lang="en-US" altLang="zh-TW" sz="800" dirty="0"/>
              <a:t> </a:t>
            </a:r>
            <a:r>
              <a:rPr lang="en-US" altLang="zh-TW" sz="3600" dirty="0"/>
              <a:t>Quits </a:t>
            </a:r>
            <a:r>
              <a:rPr lang="en-US" altLang="zh-TW" sz="3600" dirty="0" err="1"/>
              <a:t>sed</a:t>
            </a:r>
            <a:r>
              <a:rPr lang="en-US" altLang="zh-TW" sz="3600" dirty="0"/>
              <a:t>, but prints PS (unless -n).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endParaRPr lang="en-US" altLang="zh-TW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88032" y="692696"/>
            <a:ext cx="88204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2000"/>
              </a:lnSpc>
              <a:spcBef>
                <a:spcPts val="600"/>
              </a:spcBef>
              <a:buFontTx/>
              <a:buNone/>
            </a:pPr>
            <a:r>
              <a:rPr lang="en-US" altLang="zh-TW" sz="3600" b="0" kern="0" dirty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sz="3600" kern="0" dirty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2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Define a label you can branch to</a:t>
            </a:r>
          </a:p>
          <a:p>
            <a:pPr eaLnBrk="1" hangingPunct="1">
              <a:lnSpc>
                <a:spcPct val="82000"/>
              </a:lnSpc>
              <a:spcBef>
                <a:spcPts val="300"/>
              </a:spcBef>
              <a:buFontTx/>
              <a:buNone/>
            </a:pPr>
            <a:r>
              <a:rPr lang="en-US" altLang="zh-TW" sz="3600" kern="0" dirty="0" err="1">
                <a:solidFill>
                  <a:srgbClr val="FF0000"/>
                </a:solidFill>
              </a:rPr>
              <a:t>b</a:t>
            </a:r>
            <a:r>
              <a:rPr lang="en-US" altLang="zh-TW" sz="3600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2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Branch to a label called ‘x’</a:t>
            </a:r>
          </a:p>
          <a:p>
            <a:pPr eaLnBrk="1" hangingPunct="1">
              <a:lnSpc>
                <a:spcPct val="82000"/>
              </a:lnSpc>
              <a:spcBef>
                <a:spcPts val="300"/>
              </a:spcBef>
              <a:buFontTx/>
              <a:buNone/>
            </a:pPr>
            <a:r>
              <a:rPr lang="en-US" altLang="zh-TW" sz="3600" kern="0" dirty="0" err="1">
                <a:solidFill>
                  <a:srgbClr val="FF0000"/>
                </a:solidFill>
              </a:rPr>
              <a:t>t</a:t>
            </a:r>
            <a:r>
              <a:rPr lang="en-US" altLang="zh-TW" sz="3600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36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1200" kern="0" dirty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6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Test to conditionally branch to label x</a:t>
            </a:r>
            <a:r>
              <a:rPr lang="en-US" altLang="zh-TW" b="0" kern="0" dirty="0">
                <a:solidFill>
                  <a:srgbClr val="000000"/>
                </a:solidFill>
              </a:rPr>
              <a:t> 	</a:t>
            </a:r>
            <a:r>
              <a:rPr lang="en-US" altLang="zh-TW" sz="1400" b="0" kern="0" dirty="0">
                <a:solidFill>
                  <a:srgbClr val="000000"/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any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previous s command matched.</a:t>
            </a:r>
          </a:p>
          <a:p>
            <a:pPr eaLnBrk="1" hangingPunct="1">
              <a:lnSpc>
                <a:spcPct val="82000"/>
              </a:lnSpc>
              <a:spcBef>
                <a:spcPts val="300"/>
              </a:spcBef>
              <a:buFontTx/>
              <a:buNone/>
            </a:pPr>
            <a:r>
              <a:rPr lang="en-US" altLang="zh-TW" sz="3600" kern="0" dirty="0" err="1">
                <a:solidFill>
                  <a:srgbClr val="FF0000"/>
                </a:solidFill>
              </a:rPr>
              <a:t>T</a:t>
            </a:r>
            <a:r>
              <a:rPr lang="en-US" altLang="zh-TW" sz="3600" kern="0" dirty="0" err="1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Branch if no s command matched.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General Control Flow Summary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8032" y="3140968"/>
            <a:ext cx="88204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25525" indent="-1025525" eaLnBrk="1" hangingPunct="1">
              <a:lnSpc>
                <a:spcPct val="80000"/>
              </a:lnSpc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c</a:t>
            </a:r>
            <a:r>
              <a:rPr lang="en-US" altLang="zh-TW" sz="16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zh-TW" sz="3600" dirty="0">
                <a:solidFill>
                  <a:srgbClr val="000000"/>
                </a:solidFill>
              </a:rPr>
              <a:t> 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3600" b="0" spc="-40" dirty="0">
                <a:solidFill>
                  <a:srgbClr val="BFBFBF"/>
                </a:solidFill>
              </a:rPr>
              <a:t>Print the rest of the line</a:t>
            </a:r>
            <a:r>
              <a:rPr lang="en-US" altLang="zh-TW" sz="3600" b="0" dirty="0">
                <a:solidFill>
                  <a:srgbClr val="BFBFBF"/>
                </a:solidFill>
              </a:rPr>
              <a:t>.</a:t>
            </a:r>
            <a:r>
              <a:rPr lang="en-US" altLang="zh-TW" sz="3600" b="0" dirty="0">
                <a:solidFill>
                  <a:srgbClr val="000000"/>
                </a:solidFill>
              </a:rPr>
              <a:t> Then start a new cycle for the next input line.</a:t>
            </a:r>
          </a:p>
        </p:txBody>
      </p:sp>
    </p:spTree>
    <p:extLst>
      <p:ext uri="{BB962C8B-B14F-4D97-AF65-F5344CB8AC3E}">
        <p14:creationId xmlns:p14="http://schemas.microsoft.com/office/powerpoint/2010/main" val="4060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Predicated execution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31840" y="908720"/>
            <a:ext cx="6012160" cy="2736304"/>
          </a:xfrm>
          <a:prstGeom prst="wedgeRoundRectCallout">
            <a:avLst>
              <a:gd name="adj1" fmla="val -30292"/>
              <a:gd name="adj2" fmla="val 73790"/>
              <a:gd name="adj3" fmla="val 16667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</a:rPr>
              <a:t>Predication is non-general control flow. It</a:t>
            </a:r>
            <a:r>
              <a:rPr lang="en-US" sz="2800" b="0" dirty="0">
                <a:solidFill>
                  <a:srgbClr val="BBE0E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</a:rPr>
              <a:t>won’t change the program counter, but it may prevent the predicated command from executing.</a:t>
            </a:r>
          </a:p>
        </p:txBody>
      </p:sp>
    </p:spTree>
    <p:extLst>
      <p:ext uri="{BB962C8B-B14F-4D97-AF65-F5344CB8AC3E}">
        <p14:creationId xmlns:p14="http://schemas.microsoft.com/office/powerpoint/2010/main" val="30049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Predicated 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36576" y="5241404"/>
            <a:ext cx="4741741" cy="1616596"/>
            <a:chOff x="-36576" y="5241404"/>
            <a:chExt cx="4741741" cy="161659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-36576" y="5241404"/>
              <a:ext cx="4681728" cy="1616596"/>
            </a:xfrm>
            <a:prstGeom prst="roundRect">
              <a:avLst/>
            </a:prstGeom>
            <a:solidFill>
              <a:srgbClr val="18187C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endPara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3437" y="5241404"/>
              <a:ext cx="4681728" cy="1556792"/>
            </a:xfrm>
            <a:prstGeom prst="roundRect">
              <a:avLst>
                <a:gd name="adj" fmla="val 9791"/>
              </a:avLst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n-US" sz="3200" b="0" dirty="0">
                  <a:solidFill>
                    <a:srgbClr val="BBE0E3"/>
                  </a:solidFill>
                  <a:latin typeface="Arial Rounded MT Bold" panose="020F0704030504030204" pitchFamily="34" charset="0"/>
                  <a:ea typeface="新細明體" charset="-120"/>
                  <a:cs typeface="+mn-cs"/>
                </a:rPr>
                <a:t>Predication applies to only the immediately following command.</a:t>
              </a: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4860032" y="5239512"/>
            <a:ext cx="4288536" cy="1618488"/>
          </a:xfrm>
          <a:prstGeom prst="roundRect">
            <a:avLst/>
          </a:prstGeom>
          <a:solidFill>
            <a:srgbClr val="18187C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  <a:cs typeface="+mn-cs"/>
              </a:rPr>
              <a:t>But that isn’t quite true…</a:t>
            </a:r>
            <a:r>
              <a:rPr lang="en-US" sz="3200" b="0" dirty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  <a:cs typeface="+mn-cs"/>
              </a:rPr>
              <a:t> </a:t>
            </a:r>
            <a:br>
              <a:rPr lang="en-US" sz="3200" b="0" dirty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  <a:cs typeface="+mn-cs"/>
              </a:rPr>
            </a:br>
            <a:r>
              <a:rPr lang="en-US" sz="3200" b="0" dirty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  <a:cs typeface="+mn-cs"/>
              </a:rPr>
              <a:t> 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131840" y="908720"/>
            <a:ext cx="6012160" cy="2736304"/>
          </a:xfrm>
          <a:prstGeom prst="wedgeRoundRectCallout">
            <a:avLst>
              <a:gd name="adj1" fmla="val -30292"/>
              <a:gd name="adj2" fmla="val 73790"/>
              <a:gd name="adj3" fmla="val 16667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7D7CFF"/>
                </a:solidFill>
                <a:latin typeface="Arial Rounded MT Bold" panose="020F0704030504030204" pitchFamily="34" charset="0"/>
              </a:rPr>
              <a:t>Predication is non-general control flow. It</a:t>
            </a:r>
            <a:r>
              <a:rPr lang="en-US" sz="2800" b="0" dirty="0">
                <a:solidFill>
                  <a:srgbClr val="7D7C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200" b="0" dirty="0">
                <a:solidFill>
                  <a:srgbClr val="7D7CFF"/>
                </a:solidFill>
                <a:latin typeface="Arial Rounded MT Bold" panose="020F0704030504030204" pitchFamily="34" charset="0"/>
              </a:rPr>
              <a:t>won’t change the program counter, but it may prevent the predicated </a:t>
            </a:r>
            <a:r>
              <a:rPr lang="en-US" sz="3200" b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command</a:t>
            </a:r>
            <a:r>
              <a:rPr lang="en-US" sz="3200" b="0" dirty="0">
                <a:solidFill>
                  <a:srgbClr val="7D7CFF"/>
                </a:solidFill>
                <a:latin typeface="Arial Rounded MT Bold" panose="020F0704030504030204" pitchFamily="34" charset="0"/>
              </a:rPr>
              <a:t> from executing.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-36512" y="4653136"/>
            <a:ext cx="4680520" cy="2204864"/>
          </a:xfrm>
          <a:prstGeom prst="wedgeRoundRectCallout">
            <a:avLst>
              <a:gd name="adj1" fmla="val 39738"/>
              <a:gd name="adj2" fmla="val -104358"/>
              <a:gd name="adj3" fmla="val 16667"/>
            </a:avLst>
          </a:prstGeom>
          <a:gradFill>
            <a:gsLst>
              <a:gs pos="0">
                <a:srgbClr val="18187C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</a:rPr>
              <a:t>This word is </a:t>
            </a:r>
            <a:r>
              <a:rPr lang="en-US" sz="3200" b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singular</a:t>
            </a:r>
            <a:r>
              <a: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</a:rPr>
              <a:t>: Predication applies to only the immediately following command.</a:t>
            </a:r>
          </a:p>
        </p:txBody>
      </p:sp>
    </p:spTree>
    <p:extLst>
      <p:ext uri="{BB962C8B-B14F-4D97-AF65-F5344CB8AC3E}">
        <p14:creationId xmlns:p14="http://schemas.microsoft.com/office/powerpoint/2010/main" val="16206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146600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146600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Predicated execution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860032" y="5239512"/>
            <a:ext cx="4288536" cy="1618488"/>
          </a:xfrm>
          <a:prstGeom prst="roundRect">
            <a:avLst/>
          </a:prstGeom>
          <a:solidFill>
            <a:srgbClr val="18187C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  <a:cs typeface="+mn-cs"/>
              </a:rPr>
              <a:t>But that isn’t quite true…</a:t>
            </a:r>
            <a:r>
              <a:rPr lang="en-US" sz="3200" b="0" dirty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  <a:cs typeface="+mn-cs"/>
              </a:rPr>
              <a:t> </a:t>
            </a:r>
            <a:br>
              <a:rPr lang="en-US" sz="3200" b="0" dirty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  <a:cs typeface="+mn-cs"/>
              </a:rPr>
            </a:br>
            <a:r>
              <a:rPr lang="en-US" sz="3200" b="0" dirty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  <a:cs typeface="+mn-cs"/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36576" y="5241404"/>
            <a:ext cx="4741741" cy="1616596"/>
            <a:chOff x="-36576" y="5241404"/>
            <a:chExt cx="4741741" cy="161659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-36576" y="5241404"/>
              <a:ext cx="4681728" cy="1616596"/>
            </a:xfrm>
            <a:prstGeom prst="roundRect">
              <a:avLst/>
            </a:prstGeom>
            <a:solidFill>
              <a:srgbClr val="18187C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endPara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3437" y="5241404"/>
              <a:ext cx="4681728" cy="1556792"/>
            </a:xfrm>
            <a:prstGeom prst="roundRect">
              <a:avLst>
                <a:gd name="adj" fmla="val 9791"/>
              </a:avLst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n-US" sz="3200" b="0" dirty="0">
                  <a:solidFill>
                    <a:srgbClr val="BBE0E3"/>
                  </a:solidFill>
                  <a:latin typeface="Arial Rounded MT Bold" panose="020F0704030504030204" pitchFamily="34" charset="0"/>
                  <a:ea typeface="新細明體" charset="-120"/>
                  <a:cs typeface="+mn-cs"/>
                </a:rPr>
                <a:t>Predication applies to only the immediately following command.</a:t>
              </a:r>
            </a:p>
          </p:txBody>
        </p:sp>
      </p:grpSp>
      <p:sp>
        <p:nvSpPr>
          <p:cNvPr id="10" name="Rounded Rectangular Callout 9"/>
          <p:cNvSpPr/>
          <p:nvPr/>
        </p:nvSpPr>
        <p:spPr bwMode="auto">
          <a:xfrm>
            <a:off x="4860031" y="5241404"/>
            <a:ext cx="4283969" cy="1616596"/>
          </a:xfrm>
          <a:prstGeom prst="wedgeRoundRectCallout">
            <a:avLst>
              <a:gd name="adj1" fmla="val -67656"/>
              <a:gd name="adj2" fmla="val -161340"/>
              <a:gd name="adj3" fmla="val 16667"/>
            </a:avLst>
          </a:prstGeom>
          <a:gradFill>
            <a:gsLst>
              <a:gs pos="0">
                <a:srgbClr val="18187C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 w="3810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</a:rPr>
              <a:t>But that isn’t quite true, </a:t>
            </a:r>
            <a:r>
              <a:rPr lang="en-US" sz="3200" b="0" dirty="0">
                <a:solidFill>
                  <a:srgbClr val="FF9900"/>
                </a:solidFill>
                <a:latin typeface="Arial Rounded MT Bold" panose="020F0704030504030204" pitchFamily="34" charset="0"/>
              </a:rPr>
              <a:t>since we can group command</a:t>
            </a:r>
            <a:r>
              <a:rPr lang="en-US" sz="3200" b="0" u="sng" dirty="0">
                <a:solidFill>
                  <a:srgbClr val="FF99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3200" b="0" dirty="0">
                <a:solidFill>
                  <a:srgbClr val="FF9900"/>
                </a:solidFill>
                <a:latin typeface="Arial Rounded MT Bold" panose="020F0704030504030204" pitchFamily="34" charset="0"/>
              </a:rPr>
              <a:t>.</a:t>
            </a:r>
            <a:endParaRPr lang="en-US" sz="3200" b="0" dirty="0">
              <a:solidFill>
                <a:srgbClr val="BBE0E3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2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>
                <a:latin typeface="Arial Narrow" panose="020B0606020202030204" pitchFamily="34" charset="0"/>
              </a:rPr>
              <a:t>a #</a:t>
            </a:r>
            <a:r>
              <a:rPr lang="en-US" altLang="zh-TW" dirty="0"/>
              <a:t>→Execute the command(s) that follows 	only if it matches the 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/>
              <a:t>		</a:t>
            </a:r>
            <a:r>
              <a:rPr lang="en-US" altLang="zh-TW" sz="2800" b="1" dirty="0"/>
              <a:t>$</a:t>
            </a:r>
            <a:r>
              <a:rPr lang="en-US" altLang="zh-TW" sz="2800" dirty="0"/>
              <a:t> </a:t>
            </a:r>
            <a:r>
              <a:rPr lang="en-US" altLang="zh-TW" dirty="0"/>
              <a:t>→ Indicates the final line number.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/>
              <a:t>/</a:t>
            </a:r>
            <a:r>
              <a:rPr lang="en-US" altLang="zh-TW" dirty="0"/>
              <a:t>	→ 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/>
              <a:t>		\</a:t>
            </a:r>
            <a:r>
              <a:rPr lang="en-US" altLang="zh-TW" dirty="0" err="1"/>
              <a:t>XregexX</a:t>
            </a:r>
            <a:r>
              <a:rPr lang="en-US" altLang="zh-TW" dirty="0"/>
              <a:t> → The same effect as /regex/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/>
              <a:t>                             but allows any character X.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/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!	→ Negate the condition under which to 	execute the following command. </a:t>
            </a:r>
          </a:p>
        </p:txBody>
      </p:sp>
    </p:spTree>
    <p:extLst>
      <p:ext uri="{BB962C8B-B14F-4D97-AF65-F5344CB8AC3E}">
        <p14:creationId xmlns:p14="http://schemas.microsoft.com/office/powerpoint/2010/main" val="2509275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/>
              <a:t>→Execute the command(s) that follows 	only if it matches the 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/>
              <a:t>		</a:t>
            </a:r>
            <a:r>
              <a:rPr lang="en-US" altLang="zh-TW" sz="2800" b="1" dirty="0">
                <a:solidFill>
                  <a:srgbClr val="FF0000"/>
                </a:solidFill>
              </a:rPr>
              <a:t>$</a:t>
            </a:r>
            <a:r>
              <a:rPr lang="en-US" altLang="zh-TW" sz="2800" dirty="0"/>
              <a:t> </a:t>
            </a:r>
            <a:r>
              <a:rPr lang="en-US" altLang="zh-TW" dirty="0"/>
              <a:t>→ Indicates the final line number.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XregexX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→ The same effect as /regex/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                            but allows any character X.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Negate the condition under which to 	execute the following command. </a:t>
            </a:r>
          </a:p>
        </p:txBody>
      </p:sp>
    </p:spTree>
    <p:extLst>
      <p:ext uri="{BB962C8B-B14F-4D97-AF65-F5344CB8AC3E}">
        <p14:creationId xmlns:p14="http://schemas.microsoft.com/office/powerpoint/2010/main" val="3627661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38250"/>
            <a:ext cx="8839200" cy="5268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Commands</a:t>
            </a:r>
            <a:r>
              <a:rPr lang="en-US" altLang="zh-TW" sz="2400" dirty="0"/>
              <a:t> </a:t>
            </a:r>
            <a:r>
              <a:rPr lang="en-US" altLang="zh-TW" sz="2800" dirty="0"/>
              <a:t>can</a:t>
            </a:r>
            <a:r>
              <a:rPr lang="en-US" altLang="zh-TW" sz="2400" dirty="0"/>
              <a:t> </a:t>
            </a:r>
            <a:r>
              <a:rPr lang="en-US" altLang="zh-TW" sz="2800" dirty="0"/>
              <a:t>be</a:t>
            </a:r>
            <a:r>
              <a:rPr lang="en-US" altLang="zh-TW" sz="2400" dirty="0"/>
              <a:t> </a:t>
            </a:r>
            <a:r>
              <a:rPr lang="en-US" altLang="zh-TW" sz="2800" dirty="0"/>
              <a:t>predicated</a:t>
            </a:r>
            <a:r>
              <a:rPr lang="en-US" altLang="zh-TW" sz="2400" dirty="0"/>
              <a:t> </a:t>
            </a:r>
            <a:r>
              <a:rPr lang="en-US" altLang="zh-TW" sz="2800" dirty="0"/>
              <a:t>for</a:t>
            </a:r>
            <a:r>
              <a:rPr lang="en-US" altLang="zh-TW" sz="2400" dirty="0"/>
              <a:t> </a:t>
            </a:r>
            <a:r>
              <a:rPr lang="en-US" altLang="zh-TW" sz="2800" dirty="0"/>
              <a:t>specific</a:t>
            </a:r>
            <a:r>
              <a:rPr lang="en-US" altLang="zh-TW" sz="2400" dirty="0"/>
              <a:t> </a:t>
            </a:r>
            <a:r>
              <a:rPr lang="en-US" altLang="zh-TW" sz="2800" dirty="0"/>
              <a:t>line</a:t>
            </a:r>
            <a:r>
              <a:rPr lang="en-US" altLang="zh-TW" sz="2400" dirty="0"/>
              <a:t> </a:t>
            </a:r>
            <a:r>
              <a:rPr lang="en-US" altLang="zh-TW" sz="2800" dirty="0"/>
              <a:t>numbers.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        1       first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        2       second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       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        $       last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        </a:t>
            </a:r>
            <a:r>
              <a:rPr lang="en-US" altLang="zh-TW" sz="2800" dirty="0" err="1"/>
              <a:t>i,j</a:t>
            </a:r>
            <a:r>
              <a:rPr lang="en-US" altLang="zh-TW" sz="2800" dirty="0"/>
              <a:t>     from </a:t>
            </a:r>
            <a:r>
              <a:rPr lang="en-US" altLang="zh-TW" sz="2800" dirty="0" err="1"/>
              <a:t>i-th</a:t>
            </a:r>
            <a:r>
              <a:rPr lang="en-US" altLang="zh-TW" sz="2800" dirty="0"/>
              <a:t> to j-</a:t>
            </a:r>
            <a:r>
              <a:rPr lang="en-US" altLang="zh-TW" sz="2800" dirty="0" err="1"/>
              <a:t>th</a:t>
            </a:r>
            <a:r>
              <a:rPr lang="en-US" altLang="zh-TW" sz="2800" dirty="0"/>
              <a:t> line, inclusive. j can be $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itchFamily="49" charset="0"/>
              </a:rPr>
              <a:t>	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sed</a:t>
            </a:r>
            <a:r>
              <a:rPr lang="en-US" altLang="zh-TW" sz="2400" b="1" dirty="0">
                <a:latin typeface="Lucida Console" panose="020B0609040504020204" pitchFamily="49" charset="0"/>
              </a:rPr>
              <a:t> '52d'  </a:t>
            </a:r>
            <a:r>
              <a:rPr lang="en-US" altLang="zh-TW" sz="2400" dirty="0"/>
              <a:t>	    prints everything except line number 52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/>
              <a:t>	</a:t>
            </a:r>
            <a:r>
              <a:rPr lang="en-US" altLang="zh-TW" sz="24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sed</a:t>
            </a:r>
            <a:r>
              <a:rPr lang="en-US" altLang="zh-TW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-n '6p'</a:t>
            </a:r>
            <a:r>
              <a:rPr lang="en-US" altLang="zh-TW" sz="2400" b="1" dirty="0">
                <a:latin typeface="Courier New" pitchFamily="49" charset="0"/>
              </a:rPr>
              <a:t>	  </a:t>
            </a:r>
            <a:r>
              <a:rPr lang="en-US" altLang="zh-TW" sz="2400" dirty="0"/>
              <a:t>prints only line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sed</a:t>
            </a:r>
            <a:r>
              <a:rPr lang="en-US" altLang="zh-TW" sz="2400" b="1" dirty="0">
                <a:latin typeface="Lucida Console" panose="020B0609040504020204" pitchFamily="49" charset="0"/>
              </a:rPr>
              <a:t> -n '1,52p' </a:t>
            </a:r>
            <a:r>
              <a:rPr lang="en-US" altLang="zh-TW" sz="2400" dirty="0"/>
              <a:t>prints only the first 52 lines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b="1" dirty="0">
                <a:latin typeface="Courier New" pitchFamily="49" charset="0"/>
              </a:rPr>
              <a:t>	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sed</a:t>
            </a:r>
            <a:r>
              <a:rPr lang="en-US" altLang="zh-TW" sz="2400" b="1" dirty="0">
                <a:latin typeface="Lucida Console" panose="020B0609040504020204" pitchFamily="49" charset="0"/>
              </a:rPr>
              <a:t> '52q' </a:t>
            </a:r>
            <a:r>
              <a:rPr lang="en-US" altLang="zh-TW" sz="2400" b="1" dirty="0">
                <a:latin typeface="Courier New" pitchFamily="49" charset="0"/>
              </a:rPr>
              <a:t>	  </a:t>
            </a:r>
            <a:r>
              <a:rPr lang="en-US" altLang="zh-TW" sz="2400" dirty="0"/>
              <a:t>prints only the first 52 lines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/>
              <a:t>	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sed</a:t>
            </a:r>
            <a:r>
              <a:rPr lang="en-US" altLang="zh-TW" sz="2400" b="1" dirty="0">
                <a:latin typeface="Lucida Console" panose="020B0609040504020204" pitchFamily="49" charset="0"/>
              </a:rPr>
              <a:t> '53,$d'</a:t>
            </a:r>
            <a:r>
              <a:rPr lang="en-US" altLang="zh-TW" sz="2400" b="1" dirty="0">
                <a:latin typeface="Courier New" pitchFamily="49" charset="0"/>
              </a:rPr>
              <a:t>	  </a:t>
            </a:r>
            <a:r>
              <a:rPr lang="en-US" altLang="zh-TW" sz="2400" dirty="0"/>
              <a:t>prints only the first 52 lines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Line Numbers as Conditionals</a:t>
            </a:r>
          </a:p>
        </p:txBody>
      </p:sp>
    </p:spTree>
    <p:extLst>
      <p:ext uri="{BB962C8B-B14F-4D97-AF65-F5344CB8AC3E}">
        <p14:creationId xmlns:p14="http://schemas.microsoft.com/office/powerpoint/2010/main" val="4049596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/>
              <a:t>→Execute the command(s) that follows 	only if it matches the 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/>
              <a:t>		</a:t>
            </a:r>
            <a:r>
              <a:rPr lang="en-US" altLang="zh-TW" sz="2800" b="1" dirty="0">
                <a:solidFill>
                  <a:srgbClr val="FF0000"/>
                </a:solidFill>
              </a:rPr>
              <a:t>$</a:t>
            </a:r>
            <a:r>
              <a:rPr lang="en-US" altLang="zh-TW" sz="2800" dirty="0"/>
              <a:t> </a:t>
            </a:r>
            <a:r>
              <a:rPr lang="en-US" altLang="zh-TW" dirty="0"/>
              <a:t>→ Indicates the final line number.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XregexX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→ The same effect as /regex/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                            but allows any character X.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Negate the condition under which to 	execute the following command. </a:t>
            </a:r>
          </a:p>
        </p:txBody>
      </p:sp>
    </p:spTree>
    <p:extLst>
      <p:ext uri="{BB962C8B-B14F-4D97-AF65-F5344CB8AC3E}">
        <p14:creationId xmlns:p14="http://schemas.microsoft.com/office/powerpoint/2010/main" val="228484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=</a:t>
            </a:r>
            <a:endParaRPr lang="en-US" spc="-20" dirty="0">
              <a:solidFill>
                <a:srgbClr val="FFC1C1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Update the pattern space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183272" y="316525"/>
            <a:ext cx="258013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Review</a:t>
            </a:r>
            <a:b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of Lecture 8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555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>
                <a:solidFill>
                  <a:srgbClr val="FFC1C1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→Execute the command(s) that follows 	only if it matches the 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sz="2800" b="1" dirty="0">
                <a:solidFill>
                  <a:srgbClr val="FFC1C1"/>
                </a:solidFill>
              </a:rPr>
              <a:t>$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 Indicates the final line number.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dirty="0"/>
              <a:t>	→ 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/>
              <a:t>		</a:t>
            </a:r>
            <a:r>
              <a:rPr lang="en-US" altLang="zh-TW" b="1" dirty="0">
                <a:solidFill>
                  <a:srgbClr val="FF0000"/>
                </a:solidFill>
              </a:rPr>
              <a:t>\</a:t>
            </a:r>
            <a:r>
              <a:rPr lang="en-US" altLang="zh-TW" dirty="0" err="1"/>
              <a:t>XregexX</a:t>
            </a:r>
            <a:r>
              <a:rPr lang="en-US" altLang="zh-TW" dirty="0"/>
              <a:t> → The same effect as /regex/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/>
              <a:t>                             but allows any character X.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Negate the condition under which to 	execute the following command. </a:t>
            </a:r>
          </a:p>
        </p:txBody>
      </p:sp>
    </p:spTree>
    <p:extLst>
      <p:ext uri="{BB962C8B-B14F-4D97-AF65-F5344CB8AC3E}">
        <p14:creationId xmlns:p14="http://schemas.microsoft.com/office/powerpoint/2010/main" val="338671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2675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Pattern Matches as Conditionals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867400"/>
          </a:xfrm>
        </p:spPr>
        <p:txBody>
          <a:bodyPr/>
          <a:lstStyle/>
          <a:p>
            <a:pPr eaLnBrk="1" hangingPunct="1"/>
            <a:r>
              <a:rPr lang="en-US" altLang="zh-TW" dirty="0"/>
              <a:t>To remove all lines with your name: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		</a:t>
            </a:r>
            <a:r>
              <a:rPr lang="en-US" altLang="zh-TW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 '/Steve/ d' &lt; file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				or</a:t>
            </a:r>
          </a:p>
          <a:p>
            <a:pPr lvl="0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333399"/>
                </a:solidFill>
              </a:rPr>
              <a:t>		</a:t>
            </a:r>
            <a:r>
              <a:rPr lang="en-US" altLang="zh-TW" sz="2800" dirty="0">
                <a:solidFill>
                  <a:srgbClr val="333399"/>
                </a:solidFill>
              </a:rPr>
              <a:t>%</a:t>
            </a:r>
            <a:r>
              <a:rPr lang="en-US" altLang="zh-TW" dirty="0">
                <a:solidFill>
                  <a:srgbClr val="333399"/>
                </a:solidFill>
              </a:rPr>
              <a:t> </a:t>
            </a:r>
            <a:r>
              <a:rPr lang="en-US" altLang="zh-TW" sz="2800" dirty="0">
                <a:solidFill>
                  <a:srgbClr val="333399"/>
                </a:solidFill>
                <a:latin typeface="Lucida Console" panose="020B0609040504020204" pitchFamily="49" charset="0"/>
              </a:rPr>
              <a:t>sed '/Steve/ s/.*/CONFIDENTIAL/'</a:t>
            </a:r>
            <a:endParaRPr lang="en-US" altLang="zh-TW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accent2"/>
                </a:solidFill>
              </a:rPr>
              <a:t>		</a:t>
            </a:r>
            <a:r>
              <a:rPr lang="en-US" altLang="zh-TW" sz="2800" dirty="0">
                <a:solidFill>
                  <a:schemeClr val="accent2"/>
                </a:solidFill>
              </a:rPr>
              <a:t>%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sed '/Steve/</a:t>
            </a:r>
            <a:r>
              <a:rPr lang="en-US" altLang="zh-TW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cCONFIDENTIAL</a:t>
            </a:r>
            <a:r>
              <a:rPr lang="en-US" altLang="zh-TW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'</a:t>
            </a:r>
          </a:p>
          <a:p>
            <a:pPr lvl="0" eaLnBrk="1" hangingPunct="1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333399"/>
                </a:solidFill>
              </a:rPr>
              <a:t>	(or don't use predication:</a:t>
            </a:r>
            <a:r>
              <a:rPr lang="en-US" altLang="zh-TW" dirty="0">
                <a:solidFill>
                  <a:srgbClr val="333399"/>
                </a:solidFill>
              </a:rPr>
              <a:t> </a:t>
            </a:r>
            <a:r>
              <a:rPr lang="en-US" altLang="zh-TW" sz="2800" dirty="0">
                <a:solidFill>
                  <a:srgbClr val="333399"/>
                </a:solidFill>
                <a:latin typeface="Lucida Console" panose="020B0609040504020204" pitchFamily="49" charset="0"/>
              </a:rPr>
              <a:t>sed 's/.*Steve.*//'</a:t>
            </a:r>
            <a:r>
              <a:rPr lang="en-US" altLang="zh-TW" sz="2800" dirty="0">
                <a:solidFill>
                  <a:srgbClr val="333399"/>
                </a:solidFill>
              </a:rPr>
              <a:t>)</a:t>
            </a:r>
            <a:endParaRPr lang="en-US" altLang="zh-TW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altLang="zh-TW" sz="400" dirty="0"/>
          </a:p>
          <a:p>
            <a:pPr eaLnBrk="1" hangingPunct="1"/>
            <a:r>
              <a:rPr lang="en-US" altLang="zh-TW" dirty="0"/>
              <a:t>And you can specify ranges with patterns:</a:t>
            </a:r>
          </a:p>
          <a:p>
            <a:pPr lvl="1" eaLnBrk="1" hangingPunct="1"/>
            <a:r>
              <a:rPr lang="en-US" altLang="zh-TW" dirty="0"/>
              <a:t>To print all of the lines within c comments: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		</a:t>
            </a:r>
            <a:r>
              <a:rPr lang="en-US" altLang="zh-TW" sz="2800" dirty="0">
                <a:solidFill>
                  <a:schemeClr val="accent2"/>
                </a:solidFill>
              </a:rPr>
              <a:t>% </a:t>
            </a:r>
            <a:r>
              <a:rPr lang="en-US" altLang="zh-TW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sed -n '/\/\*/,/\*\//p'</a:t>
            </a:r>
            <a:r>
              <a:rPr lang="en-US" altLang="zh-TW" sz="2800" dirty="0">
                <a:solidFill>
                  <a:schemeClr val="accent2"/>
                </a:solidFill>
              </a:rPr>
              <a:t> </a:t>
            </a:r>
            <a:endParaRPr lang="en-US" altLang="zh-TW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dirty="0"/>
              <a:t>Note: when it finds the stop pattern, it starts looking for the start pattern again. Therefore it can find multiple comments, but it could not find nested patterns like C’s { and } blocks.</a:t>
            </a:r>
          </a:p>
        </p:txBody>
      </p:sp>
    </p:spTree>
    <p:extLst>
      <p:ext uri="{BB962C8B-B14F-4D97-AF65-F5344CB8AC3E}">
        <p14:creationId xmlns:p14="http://schemas.microsoft.com/office/powerpoint/2010/main" val="3801545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04800" y="1085056"/>
            <a:ext cx="8458200" cy="4648200"/>
          </a:xfrm>
        </p:spPr>
        <p:txBody>
          <a:bodyPr/>
          <a:lstStyle/>
          <a:p>
            <a:pPr eaLnBrk="1" hangingPunct="1"/>
            <a:r>
              <a:rPr lang="en-US" altLang="zh-TW" dirty="0"/>
              <a:t>You can put any </a:t>
            </a:r>
            <a:r>
              <a:rPr lang="en-US" altLang="zh-TW" dirty="0" err="1"/>
              <a:t>sed</a:t>
            </a:r>
            <a:r>
              <a:rPr lang="en-US" altLang="zh-TW" dirty="0"/>
              <a:t> command after the pattern match. The following removes </a:t>
            </a:r>
            <a:r>
              <a:rPr lang="en-US" altLang="zh-TW" dirty="0" err="1"/>
              <a:t>tcsh</a:t>
            </a:r>
            <a:r>
              <a:rPr lang="en-US" altLang="zh-TW" dirty="0"/>
              <a:t> comments, but only between start and stop: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  <a:r>
              <a:rPr lang="en-US" altLang="zh-TW" dirty="0">
                <a:solidFill>
                  <a:schemeClr val="accent2"/>
                </a:solidFill>
              </a:rPr>
              <a:t>%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'/start/,/stop/ s/#.*//'</a:t>
            </a:r>
          </a:p>
          <a:p>
            <a:pPr eaLnBrk="1" hangingPunct="1">
              <a:buFontTx/>
              <a:buNone/>
            </a:pPr>
            <a:endParaRPr lang="en-US" altLang="zh-TW" sz="2400" dirty="0"/>
          </a:p>
          <a:p>
            <a:pPr eaLnBrk="1" hangingPunct="1"/>
            <a:r>
              <a:rPr lang="en-US" altLang="zh-TW" dirty="0"/>
              <a:t>If the "stop" pattern is never found, the flag is never turned off, and the substitution will be performed on every line until the end of the file. </a:t>
            </a:r>
          </a:p>
        </p:txBody>
      </p:sp>
      <p:sp>
        <p:nvSpPr>
          <p:cNvPr id="31747" name="Title 1"/>
          <p:cNvSpPr>
            <a:spLocks/>
          </p:cNvSpPr>
          <p:nvPr/>
        </p:nvSpPr>
        <p:spPr bwMode="auto">
          <a:xfrm>
            <a:off x="457200" y="0"/>
            <a:ext cx="8229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 dirty="0">
                <a:solidFill>
                  <a:srgbClr val="333399"/>
                </a:solidFill>
                <a:latin typeface="Arial" charset="0"/>
                <a:cs typeface="+mn-cs"/>
              </a:rPr>
              <a:t>Pattern Match Conditionals</a:t>
            </a:r>
          </a:p>
        </p:txBody>
      </p:sp>
    </p:spTree>
    <p:extLst>
      <p:ext uri="{BB962C8B-B14F-4D97-AF65-F5344CB8AC3E}">
        <p14:creationId xmlns:p14="http://schemas.microsoft.com/office/powerpoint/2010/main" val="254893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broken.c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/*..*/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broken.c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example.c:4:17:</a:t>
            </a: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zh-TW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錯誤：</a:t>
            </a: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unknown type name </a:t>
            </a:r>
            <a:r>
              <a:rPr lang="zh-TW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operator</a:t>
            </a:r>
            <a:r>
              <a:rPr lang="zh-TW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」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   The C /*..*/ </a:t>
            </a: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                </a:t>
            </a: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^~~~~~~~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076056" y="188640"/>
            <a:ext cx="2880320" cy="576064"/>
          </a:xfrm>
          <a:prstGeom prst="wedgeRoundRectCallout">
            <a:avLst>
              <a:gd name="adj1" fmla="val -101545"/>
              <a:gd name="adj2" fmla="val 1812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This won’t work.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076056" y="5013176"/>
            <a:ext cx="2880320" cy="576064"/>
          </a:xfrm>
          <a:prstGeom prst="wedgeRoundRectCallout">
            <a:avLst>
              <a:gd name="adj1" fmla="val -145164"/>
              <a:gd name="adj2" fmla="val 1592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 told you so.</a:t>
            </a:r>
          </a:p>
        </p:txBody>
      </p:sp>
    </p:spTree>
    <p:extLst>
      <p:ext uri="{BB962C8B-B14F-4D97-AF65-F5344CB8AC3E}">
        <p14:creationId xmlns:p14="http://schemas.microsoft.com/office/powerpoint/2010/main" val="36765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broken.c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/*..*/</a:t>
            </a:r>
            <a:r>
              <a:rPr lang="en-US" altLang="zh-TW" sz="2800" dirty="0"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broken.c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example.c:4:17:</a:t>
            </a: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zh-TW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錯誤：</a:t>
            </a: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unknown type name </a:t>
            </a:r>
            <a:r>
              <a:rPr lang="zh-TW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operator</a:t>
            </a:r>
            <a:r>
              <a:rPr lang="zh-TW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」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   The C /*..*/ </a:t>
            </a: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                </a:t>
            </a: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^~~~~~~~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7504" y="33572"/>
            <a:ext cx="7632848" cy="108117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076056" y="188640"/>
            <a:ext cx="2880320" cy="576064"/>
          </a:xfrm>
          <a:prstGeom prst="wedgeRoundRectCallout">
            <a:avLst>
              <a:gd name="adj1" fmla="val -101545"/>
              <a:gd name="adj2" fmla="val 1812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This won’t work.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7504" y="2219285"/>
            <a:ext cx="8784976" cy="326515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076056" y="5013176"/>
            <a:ext cx="2880320" cy="576064"/>
          </a:xfrm>
          <a:prstGeom prst="wedgeRoundRectCallout">
            <a:avLst>
              <a:gd name="adj1" fmla="val -145164"/>
              <a:gd name="adj2" fmla="val 1592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I told you so.</a:t>
            </a:r>
          </a:p>
        </p:txBody>
      </p:sp>
    </p:spTree>
    <p:extLst>
      <p:ext uri="{BB962C8B-B14F-4D97-AF65-F5344CB8AC3E}">
        <p14:creationId xmlns:p14="http://schemas.microsoft.com/office/powerpoint/2010/main" val="2410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2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579296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Works now. The point: no nesting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Real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Also no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7504" y="12382"/>
            <a:ext cx="7632848" cy="111236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7504" y="2219285"/>
            <a:ext cx="8784976" cy="326515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1704" y="5477256"/>
            <a:ext cx="8686800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6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9011344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r>
              <a:rPr lang="en-US" altLang="zh-TW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/\/\*/,/\*\//s</a:t>
            </a:r>
            <a:r>
              <a:rPr lang="en-US" altLang="zh-TW" sz="28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/^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800" b="1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8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Works now. The point: no nesting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Real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CCFF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no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5536" y="5477256"/>
            <a:ext cx="8686800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594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9011344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r>
              <a:rPr lang="en-US" altLang="zh-TW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\_/\*_,\_\*/_s</a:t>
            </a:r>
            <a:r>
              <a:rPr lang="en-US" altLang="zh-TW" sz="28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/^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800" b="1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8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Works now. The point: no nesting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Real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CCFF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no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5536" y="5477256"/>
            <a:ext cx="8686800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552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9011344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r>
              <a:rPr lang="en-US" altLang="zh-TW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/\/\*/,/\*\//s</a:t>
            </a:r>
            <a:r>
              <a:rPr lang="en-US" altLang="zh-TW" sz="28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/^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800" b="1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8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# Works now. The point: no nesting 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Real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no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  <a:endParaRPr lang="en-US" altLang="zh-TW" sz="2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7566" y="5477256"/>
            <a:ext cx="625049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782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9011344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broke</a:t>
            </a:r>
            <a:r>
              <a:rPr lang="en-US" altLang="zh-TW" sz="2800" spc="-300" dirty="0" err="1">
                <a:latin typeface="Lucida Console" panose="020B0609040504020204" pitchFamily="49" charset="0"/>
              </a:rPr>
              <a:t>n.</a:t>
            </a:r>
            <a:r>
              <a:rPr lang="en-US" altLang="zh-TW" sz="2800" dirty="0" err="1">
                <a:latin typeface="Lucida Console" panose="020B0609040504020204" pitchFamily="49" charset="0"/>
              </a:rPr>
              <a:t>c</a:t>
            </a:r>
            <a:r>
              <a:rPr lang="en-US" altLang="zh-TW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/\/</a:t>
            </a:r>
            <a:r>
              <a:rPr lang="en-US" altLang="zh-TW" sz="28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\*</a:t>
            </a:r>
            <a:r>
              <a:rPr lang="en-US" altLang="zh-TW" sz="2800" b="1" spc="-300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,/\*\//s</a:t>
            </a:r>
            <a:r>
              <a:rPr lang="en-US" altLang="zh-TW" sz="28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/^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800" b="1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800" b="1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/*..*/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Real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no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  <a:endParaRPr lang="en-US" altLang="zh-TW" sz="2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7566" y="5477256"/>
            <a:ext cx="625049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8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Use 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hold space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183272" y="316525"/>
            <a:ext cx="258013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Review</a:t>
            </a:r>
            <a:b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of Lecture 8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334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579296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TW" sz="2800" b="1" dirty="0">
                <a:solidFill>
                  <a:srgbClr val="92D05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92D05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Of course, curly braces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nest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?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The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sed’s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behaves like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? # 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C’s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/*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…*/ not like C’s {…}.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7544" y="6196693"/>
            <a:ext cx="401072" cy="66130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555776" y="5085184"/>
            <a:ext cx="4032448" cy="8112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791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579296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7544" y="6196693"/>
            <a:ext cx="401072" cy="66130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906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579296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fixt.c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  <a:r>
              <a:rPr lang="en-US" altLang="zh-TW" sz="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/*still works*/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fixt.c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C lets you put /*..*/ on one line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#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The point: 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sed’s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/../ does </a:t>
            </a:r>
            <a:r>
              <a:rPr lang="en-US" altLang="zh-TW" sz="2800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7504" y="12381"/>
            <a:ext cx="7632848" cy="435272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7504" y="4365105"/>
            <a:ext cx="4464496" cy="391951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1704" y="4725145"/>
            <a:ext cx="8686800" cy="75037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760132" y="4581128"/>
            <a:ext cx="2052228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886200" y="4581128"/>
            <a:ext cx="189856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240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fixt.c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/\/\*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,/\*\//s/^/&gt;&gt;&gt;/'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The C </a:t>
            </a:r>
            <a:r>
              <a:rPr lang="en-US" altLang="zh-TW" sz="28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  <a:r>
              <a:rPr lang="en-US" altLang="zh-TW" sz="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/*still works*/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fixt.c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C lets you put /*..*/ on one line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#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The point: 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sed’s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/../ does </a:t>
            </a:r>
            <a:r>
              <a:rPr lang="en-US" altLang="zh-TW" sz="2800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+mn-cs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  <a:cs typeface="+mn-cs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403648" y="2564904"/>
            <a:ext cx="6120680" cy="1440160"/>
          </a:xfrm>
          <a:prstGeom prst="wedgeRoundRectCallout">
            <a:avLst>
              <a:gd name="adj1" fmla="val -53464"/>
              <a:gd name="adj2" fmla="val 11596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These 2 lines aren’t actually inside a C comment. But the “&gt;&gt;&gt;” indicates that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sed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 thinks they’re inside a /*..*/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1187624" y="5085184"/>
            <a:ext cx="5904656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744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>
                <a:latin typeface="Lucida Console" panose="020B0609040504020204" pitchFamily="49" charset="0"/>
              </a:rPr>
              <a:t>cat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 err="1">
                <a:latin typeface="Lucida Console" panose="020B0609040504020204" pitchFamily="49" charset="0"/>
              </a:rPr>
              <a:t>fix</a:t>
            </a:r>
            <a:r>
              <a:rPr lang="en-US" altLang="zh-TW" sz="2800" spc="-200" dirty="0" err="1">
                <a:latin typeface="Lucida Console" panose="020B0609040504020204" pitchFamily="49" charset="0"/>
              </a:rPr>
              <a:t>t.c</a:t>
            </a:r>
            <a:r>
              <a:rPr lang="en-US" altLang="zh-TW" sz="2800" b="1" spc="-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|</a:t>
            </a:r>
            <a:r>
              <a:rPr lang="en-US" altLang="zh-TW" sz="2800" b="1" spc="-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1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/\/</a:t>
            </a:r>
            <a:r>
              <a:rPr lang="en-US" altLang="zh-TW" sz="2800" b="1" spc="-200" dirty="0">
                <a:solidFill>
                  <a:srgbClr val="0000FF"/>
                </a:solidFill>
                <a:latin typeface="Lucida Console" panose="020B0609040504020204" pitchFamily="49" charset="0"/>
              </a:rPr>
              <a:t>\*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/\*\</a:t>
            </a:r>
            <a:r>
              <a:rPr lang="en-US" altLang="zh-TW" sz="2800" b="1" spc="-2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/line/LINE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500" dirty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s a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program.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C / *..* /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op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rator</a:t>
            </a: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do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ot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ow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.*/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/*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ru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for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va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of c &gt; 0*/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  <a:r>
              <a:rPr lang="en-US" altLang="zh-TW" sz="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wh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ILE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(c&gt;0) /*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ILL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works*/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pr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tf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",c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/>
          </p:cNvSpPr>
          <p:nvPr/>
        </p:nvSpPr>
        <p:spPr bwMode="auto">
          <a:xfrm>
            <a:off x="457200" y="0"/>
            <a:ext cx="8229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zh-TW" sz="4800" b="0" dirty="0">
                <a:solidFill>
                  <a:srgbClr val="333399"/>
                </a:solidFill>
                <a:latin typeface="Arial" charset="0"/>
                <a:cs typeface="+mn-cs"/>
              </a:rPr>
              <a:t>Note: predication works with any </a:t>
            </a:r>
            <a:r>
              <a:rPr lang="en-US" altLang="zh-TW" sz="4800" b="0" dirty="0" err="1">
                <a:solidFill>
                  <a:srgbClr val="333399"/>
                </a:solidFill>
                <a:latin typeface="Arial" charset="0"/>
                <a:cs typeface="+mn-cs"/>
              </a:rPr>
              <a:t>sed</a:t>
            </a:r>
            <a:r>
              <a:rPr lang="en-US" altLang="zh-TW" sz="4800" b="0" dirty="0">
                <a:solidFill>
                  <a:srgbClr val="333399"/>
                </a:solidFill>
                <a:latin typeface="Arial" charset="0"/>
                <a:cs typeface="+mn-cs"/>
              </a:rPr>
              <a:t> command. Here is </a:t>
            </a:r>
            <a:r>
              <a:rPr lang="en-US" altLang="zh-TW" sz="4800" b="0" dirty="0">
                <a:solidFill>
                  <a:srgbClr val="FF0000"/>
                </a:solidFill>
                <a:latin typeface="Arial" charset="0"/>
                <a:cs typeface="+mn-cs"/>
              </a:rPr>
              <a:t>y</a:t>
            </a:r>
            <a:r>
              <a:rPr lang="en-US" altLang="zh-TW" sz="4800" b="0" dirty="0">
                <a:solidFill>
                  <a:srgbClr val="333399"/>
                </a:solidFill>
                <a:latin typeface="Arial" charset="0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64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>
                <a:latin typeface="Lucida Console" panose="020B0609040504020204" pitchFamily="49" charset="0"/>
              </a:rPr>
              <a:t>cat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 err="1">
                <a:latin typeface="Lucida Console" panose="020B0609040504020204" pitchFamily="49" charset="0"/>
              </a:rPr>
              <a:t>fix</a:t>
            </a:r>
            <a:r>
              <a:rPr lang="en-US" altLang="zh-TW" sz="2800" spc="-200" dirty="0" err="1">
                <a:latin typeface="Lucida Console" panose="020B0609040504020204" pitchFamily="49" charset="0"/>
              </a:rPr>
              <a:t>t.c</a:t>
            </a:r>
            <a:r>
              <a:rPr lang="en-US" altLang="zh-TW" sz="2800" b="1" spc="-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|</a:t>
            </a:r>
            <a:r>
              <a:rPr lang="en-US" altLang="zh-TW" sz="2800" b="1" spc="-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1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/\/</a:t>
            </a:r>
            <a:r>
              <a:rPr lang="en-US" altLang="zh-TW" sz="2800" b="1" spc="-200" dirty="0">
                <a:solidFill>
                  <a:srgbClr val="0000FF"/>
                </a:solidFill>
                <a:latin typeface="Lucida Console" panose="020B0609040504020204" pitchFamily="49" charset="0"/>
              </a:rPr>
              <a:t>\*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/\*\</a:t>
            </a:r>
            <a:r>
              <a:rPr lang="en-US" altLang="zh-TW" sz="2800" b="1" spc="-2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800" b="1" spc="-500" dirty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  <a:r>
              <a:rPr lang="en-US" altLang="zh-TW" sz="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/>
          </p:cNvSpPr>
          <p:nvPr/>
        </p:nvSpPr>
        <p:spPr bwMode="auto">
          <a:xfrm>
            <a:off x="457200" y="0"/>
            <a:ext cx="8229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Note: predication works with any </a:t>
            </a:r>
            <a:r>
              <a:rPr lang="en-US" altLang="zh-TW" sz="4800" b="0" dirty="0" err="1">
                <a:solidFill>
                  <a:srgbClr val="333399"/>
                </a:solidFill>
                <a:latin typeface="Arial" charset="0"/>
              </a:rPr>
              <a:t>sed</a:t>
            </a:r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 command. Here is </a:t>
            </a:r>
            <a:r>
              <a:rPr lang="en-US" altLang="zh-TW" sz="4800" b="0" dirty="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72103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>
                <a:latin typeface="Lucida Console" panose="020B0609040504020204" pitchFamily="49" charset="0"/>
              </a:rPr>
              <a:t>cat</a:t>
            </a:r>
            <a:r>
              <a:rPr lang="en-US" altLang="zh-TW" sz="2000" spc="-100" dirty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 err="1">
                <a:latin typeface="Lucida Console" panose="020B0609040504020204" pitchFamily="49" charset="0"/>
              </a:rPr>
              <a:t>fix</a:t>
            </a:r>
            <a:r>
              <a:rPr lang="en-US" altLang="zh-TW" sz="2800" spc="-200" dirty="0" err="1">
                <a:latin typeface="Lucida Console" panose="020B0609040504020204" pitchFamily="49" charset="0"/>
              </a:rPr>
              <a:t>t.c</a:t>
            </a:r>
            <a:r>
              <a:rPr lang="en-US" altLang="zh-TW" sz="2800" b="1" spc="-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|</a:t>
            </a:r>
            <a:r>
              <a:rPr lang="en-US" altLang="zh-TW" sz="2800" b="1" spc="-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1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/\/</a:t>
            </a:r>
            <a:r>
              <a:rPr lang="en-US" altLang="zh-TW" sz="2800" b="1" spc="-200" dirty="0">
                <a:solidFill>
                  <a:srgbClr val="0000FF"/>
                </a:solidFill>
                <a:latin typeface="Lucida Console" panose="020B0609040504020204" pitchFamily="49" charset="0"/>
              </a:rPr>
              <a:t>\*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/\*\</a:t>
            </a:r>
            <a:r>
              <a:rPr lang="en-US" altLang="zh-TW" sz="2800" b="1" spc="-2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**********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800" b="1" spc="-500" dirty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**********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**********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  <a:r>
              <a:rPr lang="en-US" altLang="zh-TW" sz="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/>
          </p:cNvSpPr>
          <p:nvPr/>
        </p:nvSpPr>
        <p:spPr bwMode="auto">
          <a:xfrm>
            <a:off x="457200" y="0"/>
            <a:ext cx="8229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Note: predication works with any </a:t>
            </a:r>
            <a:r>
              <a:rPr lang="en-US" altLang="zh-TW" sz="4800" b="0" dirty="0" err="1">
                <a:solidFill>
                  <a:srgbClr val="333399"/>
                </a:solidFill>
                <a:latin typeface="Arial" charset="0"/>
              </a:rPr>
              <a:t>sed</a:t>
            </a:r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 command. Here is </a:t>
            </a:r>
            <a:r>
              <a:rPr lang="en-US" altLang="zh-TW" sz="4800" b="0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65925" y="1844824"/>
            <a:ext cx="6442579" cy="3744416"/>
            <a:chOff x="2809941" y="1844824"/>
            <a:chExt cx="6442579" cy="3744416"/>
          </a:xfrm>
        </p:grpSpPr>
        <p:sp>
          <p:nvSpPr>
            <p:cNvPr id="4" name="Rounded Rectangular Callout 3"/>
            <p:cNvSpPr/>
            <p:nvPr/>
          </p:nvSpPr>
          <p:spPr bwMode="auto">
            <a:xfrm>
              <a:off x="4572000" y="1844824"/>
              <a:ext cx="4680520" cy="3744416"/>
            </a:xfrm>
            <a:prstGeom prst="wedgeRoundRectCallout">
              <a:avLst>
                <a:gd name="adj1" fmla="val -87791"/>
                <a:gd name="adj2" fmla="val -3342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32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Interesting. There’s only one output line for each of these matched ranges. </a:t>
              </a:r>
              <a:r>
                <a:rPr lang="en-US" sz="32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The “c” is the only</a:t>
              </a:r>
              <a:r>
                <a:rPr lang="en-US" sz="24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command</a:t>
              </a:r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that</a:t>
              </a:r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operates</a:t>
              </a:r>
              <a:r>
                <a:rPr lang="en-US" sz="20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on</a:t>
              </a:r>
              <a:r>
                <a:rPr lang="en-US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the full range as one item. </a:t>
              </a:r>
            </a:p>
          </p:txBody>
        </p:sp>
        <p:sp>
          <p:nvSpPr>
            <p:cNvPr id="2" name="Isosceles Triangle 1"/>
            <p:cNvSpPr/>
            <p:nvPr/>
          </p:nvSpPr>
          <p:spPr bwMode="auto">
            <a:xfrm flipV="1">
              <a:off x="2809941" y="3517795"/>
              <a:ext cx="1800200" cy="991325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4576890" y="3935501"/>
              <a:ext cx="190459" cy="600111"/>
            </a:xfrm>
            <a:prstGeom prst="roundRect">
              <a:avLst>
                <a:gd name="adj" fmla="val 25610"/>
              </a:avLst>
            </a:prstGeom>
            <a:solidFill>
              <a:srgbClr val="BBE0E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576890" y="3460952"/>
              <a:ext cx="190459" cy="600111"/>
            </a:xfrm>
            <a:prstGeom prst="roundRect">
              <a:avLst>
                <a:gd name="adj" fmla="val 25610"/>
              </a:avLst>
            </a:prstGeom>
            <a:solidFill>
              <a:srgbClr val="BBE0E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 bwMode="auto">
          <a:xfrm>
            <a:off x="0" y="5734034"/>
            <a:ext cx="9144000" cy="1102097"/>
          </a:xfrm>
          <a:prstGeom prst="wedgeRoundRectCallout">
            <a:avLst>
              <a:gd name="adj1" fmla="val -41782"/>
              <a:gd name="adj2" fmla="val -1702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Interesting.</a:t>
            </a:r>
            <a:r>
              <a:rPr lang="en-US" sz="24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There’s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no</a:t>
            </a:r>
            <a:r>
              <a:rPr lang="en-US" sz="2800" b="0" spc="-6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output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line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for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the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last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match. That’s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because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the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stop</a:t>
            </a:r>
            <a:r>
              <a:rPr lang="en-US" sz="28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pattern</a:t>
            </a:r>
            <a:r>
              <a:rPr lang="en-US" sz="2400" b="0" spc="-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was</a:t>
            </a:r>
            <a:r>
              <a:rPr lang="en-US" sz="2800" b="0" spc="-6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never</a:t>
            </a:r>
            <a:r>
              <a:rPr lang="en-US" sz="2400" b="0" spc="-6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foun</a:t>
            </a:r>
            <a:r>
              <a:rPr lang="en-US" sz="3200" b="0" spc="-26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d</a:t>
            </a:r>
            <a:r>
              <a:rPr lang="en-US" sz="3200" b="0" spc="-26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34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/>
              <a:t>You can combine line numbers and regular expressions. This example will remove comments from the beginning of the file until it finds the keyword "stop": 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>
                <a:solidFill>
                  <a:schemeClr val="accent2"/>
                </a:solidFill>
              </a:rPr>
              <a:t>%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'1,/stop/ s/#.*//'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dirty="0"/>
              <a:t>You can put several subcommands inside the condition block with { and }, just like C: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2"/>
                </a:solidFill>
              </a:rPr>
              <a:t>   %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-n '/</a:t>
            </a:r>
            <a:r>
              <a:rPr lang="en-US" altLang="zh-TW" dirty="0" err="1">
                <a:solidFill>
                  <a:schemeClr val="accent2"/>
                </a:solidFill>
              </a:rPr>
              <a:t>unix</a:t>
            </a:r>
            <a:r>
              <a:rPr lang="en-US" altLang="zh-TW" dirty="0">
                <a:solidFill>
                  <a:schemeClr val="accent2"/>
                </a:solidFill>
              </a:rPr>
              <a:t>/ {s/x/y/; s/</a:t>
            </a:r>
            <a:r>
              <a:rPr lang="en-US" altLang="zh-TW" dirty="0" err="1">
                <a:solidFill>
                  <a:schemeClr val="accent2"/>
                </a:solidFill>
              </a:rPr>
              <a:t>unix</a:t>
            </a:r>
            <a:r>
              <a:rPr lang="en-US" altLang="zh-TW" dirty="0">
                <a:solidFill>
                  <a:schemeClr val="accent2"/>
                </a:solidFill>
              </a:rPr>
              <a:t>/UNIX/p;}'</a:t>
            </a:r>
          </a:p>
        </p:txBody>
      </p:sp>
      <p:sp>
        <p:nvSpPr>
          <p:cNvPr id="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 dirty="0">
                <a:solidFill>
                  <a:srgbClr val="333399"/>
                </a:solidFill>
                <a:latin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84432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/>
              <a:t>You can combine line numbers and regular expressions. This example will remove comments from the beginning of the file until it finds the keyword "stop": 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>
                <a:solidFill>
                  <a:schemeClr val="accent2"/>
                </a:solidFill>
              </a:rPr>
              <a:t>%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'1,/stop/ s/#.*//'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dirty="0"/>
              <a:t>You can put several subcommands inside the condition block with { and }, just like C: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2"/>
                </a:solidFill>
              </a:rPr>
              <a:t>   %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-n '/</a:t>
            </a:r>
            <a:r>
              <a:rPr lang="en-US" altLang="zh-TW" dirty="0" err="1">
                <a:solidFill>
                  <a:schemeClr val="accent2"/>
                </a:solidFill>
              </a:rPr>
              <a:t>unix</a:t>
            </a:r>
            <a:r>
              <a:rPr lang="en-US" altLang="zh-TW" dirty="0">
                <a:solidFill>
                  <a:schemeClr val="accent2"/>
                </a:solidFill>
              </a:rPr>
              <a:t>/ {s/x/y/; s/</a:t>
            </a:r>
            <a:r>
              <a:rPr lang="en-US" altLang="zh-TW" dirty="0" err="1">
                <a:solidFill>
                  <a:schemeClr val="accent2"/>
                </a:solidFill>
              </a:rPr>
              <a:t>unix</a:t>
            </a:r>
            <a:r>
              <a:rPr lang="en-US" altLang="zh-TW" dirty="0">
                <a:solidFill>
                  <a:schemeClr val="accent2"/>
                </a:solidFill>
              </a:rPr>
              <a:t>/UNIX/p;}'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2483768" y="5949280"/>
            <a:ext cx="4752528" cy="817240"/>
          </a:xfrm>
          <a:prstGeom prst="wedgeRectCallout">
            <a:avLst>
              <a:gd name="adj1" fmla="val 63813"/>
              <a:gd name="adj2" fmla="val -634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</a:rPr>
              <a:t>This “;” is necessary but not required by every sed implementation.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181600" y="3276600"/>
            <a:ext cx="3962400" cy="1143000"/>
          </a:xfrm>
          <a:prstGeom prst="wedgeRectCallout">
            <a:avLst>
              <a:gd name="adj1" fmla="val 23996"/>
              <a:gd name="adj2" fmla="val 1471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</a:rPr>
              <a:t>If you put any commands after this, then another “;” would also be necessary here. </a:t>
            </a:r>
          </a:p>
        </p:txBody>
      </p:sp>
      <p:sp>
        <p:nvSpPr>
          <p:cNvPr id="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 dirty="0">
                <a:solidFill>
                  <a:srgbClr val="333399"/>
                </a:solidFill>
                <a:latin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17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/>
              <a:t>You can combine line numbers and regular expressions. This example will remove comments from the beginning of the file until it finds the keyword "stop": 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>
                <a:solidFill>
                  <a:schemeClr val="accent2"/>
                </a:solidFill>
              </a:rPr>
              <a:t>%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'1,/stop/ s/#.*//'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dirty="0"/>
              <a:t>You can put several subcommands inside the condition block with { and }, just like C: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2"/>
                </a:solidFill>
              </a:rPr>
              <a:t>   %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-n '/</a:t>
            </a:r>
            <a:r>
              <a:rPr lang="en-US" altLang="zh-TW" dirty="0" err="1">
                <a:solidFill>
                  <a:schemeClr val="accent2"/>
                </a:solidFill>
              </a:rPr>
              <a:t>unix</a:t>
            </a:r>
            <a:r>
              <a:rPr lang="en-US" altLang="zh-TW" dirty="0">
                <a:solidFill>
                  <a:schemeClr val="accent2"/>
                </a:solidFill>
              </a:rPr>
              <a:t>/ {s/x/y/; s/</a:t>
            </a:r>
            <a:r>
              <a:rPr lang="en-US" altLang="zh-TW" dirty="0" err="1">
                <a:solidFill>
                  <a:schemeClr val="accent2"/>
                </a:solidFill>
              </a:rPr>
              <a:t>unix</a:t>
            </a:r>
            <a:r>
              <a:rPr lang="en-US" altLang="zh-TW" dirty="0">
                <a:solidFill>
                  <a:schemeClr val="accent2"/>
                </a:solidFill>
              </a:rPr>
              <a:t>/UNIX/p;}'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1295400"/>
            <a:ext cx="6781800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Q: How will </a:t>
            </a:r>
            <a:r>
              <a:rPr lang="en-US" altLang="zh-TW" sz="3600" b="0" dirty="0" err="1">
                <a:solidFill>
                  <a:srgbClr val="000000"/>
                </a:solidFill>
                <a:latin typeface="Arial" charset="0"/>
              </a:rPr>
              <a:t>sed</a:t>
            </a:r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 handle patterns</a:t>
            </a:r>
            <a:br>
              <a:rPr lang="en-US" altLang="zh-TW" sz="3600" b="0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     that recur in the input file?</a:t>
            </a:r>
          </a:p>
          <a:p>
            <a:endParaRPr lang="zh-TW" altLang="en-US" sz="2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0"/>
            <a:ext cx="6781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>
                <a:solidFill>
                  <a:srgbClr val="000000"/>
                </a:solidFill>
                <a:latin typeface="Arial" charset="0"/>
              </a:rPr>
              <a:t>A: It will work on each match.</a:t>
            </a:r>
          </a:p>
          <a:p>
            <a:endParaRPr lang="zh-TW" altLang="en-US" sz="20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3276600"/>
            <a:ext cx="6781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>
                <a:solidFill>
                  <a:srgbClr val="000000"/>
                </a:solidFill>
                <a:latin typeface="Arial" charset="0"/>
              </a:rPr>
              <a:t>Q: But what if there is overlap?</a:t>
            </a:r>
          </a:p>
          <a:p>
            <a:endParaRPr lang="zh-TW" altLang="en-US" sz="20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62400"/>
            <a:ext cx="6781800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A: To understand </a:t>
            </a:r>
            <a:r>
              <a:rPr lang="en-US" altLang="zh-TW" sz="3600" b="0" dirty="0" err="1">
                <a:solidFill>
                  <a:srgbClr val="000000"/>
                </a:solidFill>
                <a:latin typeface="Arial" charset="0"/>
              </a:rPr>
              <a:t>sed’s</a:t>
            </a:r>
            <a:br>
              <a:rPr lang="en-US" altLang="zh-TW" sz="3600" b="0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approach, consider a DFA…</a:t>
            </a:r>
          </a:p>
          <a:p>
            <a:endParaRPr lang="zh-TW" altLang="en-US" sz="2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 dirty="0">
                <a:solidFill>
                  <a:srgbClr val="333399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2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183272" y="316525"/>
            <a:ext cx="258013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Review</a:t>
            </a:r>
            <a:b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spc="-1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of Lecture 8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42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 dirty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000000"/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000000"/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</a:t>
            </a:r>
            <a:endParaRPr lang="en-US" altLang="zh-TW" sz="40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82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482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482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482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482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1706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5846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5849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5850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2195736" y="1676400"/>
            <a:ext cx="6912768" cy="2286000"/>
          </a:xfrm>
          <a:prstGeom prst="wedgeRectCallout">
            <a:avLst>
              <a:gd name="adj1" fmla="val -57233"/>
              <a:gd name="adj2" fmla="val 7775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We’re now going to step through this input file, reasoning about what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will do, as we go.</a:t>
            </a:r>
          </a:p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 YOU MUST NOW TAKE OUT A SHEET OF PAPER AND FOLLOW ALONG, WRITING THE OUTPUT THAT YOU EXPECT, at each step.</a:t>
            </a:r>
          </a:p>
        </p:txBody>
      </p:sp>
    </p:spTree>
    <p:extLst>
      <p:ext uri="{BB962C8B-B14F-4D97-AF65-F5344CB8AC3E}">
        <p14:creationId xmlns:p14="http://schemas.microsoft.com/office/powerpoint/2010/main" val="20570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686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687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687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687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687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601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789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7893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7896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7897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7900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7901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8918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891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8917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892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8921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8924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8925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5684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994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994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994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994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994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994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2087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4096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096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096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096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097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097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327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4198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198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99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199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199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99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199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2898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6629400" cy="560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</a:t>
            </a:r>
            <a:endParaRPr lang="en-US" altLang="zh-TW" sz="3200" dirty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</a:t>
            </a: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200" dirty="0">
                <a:solidFill>
                  <a:srgbClr val="FF0000"/>
                </a:solidFill>
                <a:latin typeface="Arial"/>
              </a:rPr>
              <a:t>./script &lt;f1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star#</a:t>
            </a:r>
          </a:p>
        </p:txBody>
      </p:sp>
      <p:grpSp>
        <p:nvGrpSpPr>
          <p:cNvPr id="4301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3014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3016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3017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3018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19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3886200" y="2133600"/>
            <a:ext cx="3134072" cy="990600"/>
          </a:xfrm>
          <a:prstGeom prst="wedgeRectCallout">
            <a:avLst>
              <a:gd name="adj1" fmla="val -143181"/>
              <a:gd name="adj2" fmla="val 29110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Were you right?</a:t>
            </a:r>
          </a:p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Let’s try that again... </a:t>
            </a:r>
          </a:p>
        </p:txBody>
      </p:sp>
    </p:spTree>
    <p:extLst>
      <p:ext uri="{BB962C8B-B14F-4D97-AF65-F5344CB8AC3E}">
        <p14:creationId xmlns:p14="http://schemas.microsoft.com/office/powerpoint/2010/main" val="21551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403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4038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4040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4041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4042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3810000" y="1676400"/>
            <a:ext cx="3505200" cy="1295400"/>
          </a:xfrm>
          <a:prstGeom prst="wedgeRectCallout">
            <a:avLst>
              <a:gd name="adj1" fmla="val -108431"/>
              <a:gd name="adj2" fmla="val 1374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AGAIN! WRITE DOWN YOUR GUESSES FOR THIS ONE TOO… </a:t>
            </a:r>
          </a:p>
        </p:txBody>
      </p:sp>
    </p:spTree>
    <p:extLst>
      <p:ext uri="{BB962C8B-B14F-4D97-AF65-F5344CB8AC3E}">
        <p14:creationId xmlns:p14="http://schemas.microsoft.com/office/powerpoint/2010/main" val="38418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657600" y="1219200"/>
            <a:ext cx="4648200" cy="1524000"/>
          </a:xfrm>
          <a:prstGeom prst="wedgeRoundRectCallout">
            <a:avLst>
              <a:gd name="adj1" fmla="val -82515"/>
              <a:gd name="adj2" fmla="val -195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</a:t>
            </a:r>
            <a:r>
              <a:rPr kumimoji="1" lang="en-US" altLang="zh-TW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primary functions of these</a:t>
            </a:r>
            <a:r>
              <a:rPr kumimoji="1" lang="en-US" altLang="zh-TW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three are not control flow. But they do have the side effect of </a:t>
            </a:r>
            <a:r>
              <a:rPr lang="en-US" altLang="zh-TW" sz="2200" b="0" dirty="0">
                <a:latin typeface="Arial" charset="0"/>
                <a:ea typeface="新細明體" charset="-120"/>
              </a:rPr>
              <a:t>go</a:t>
            </a:r>
            <a:r>
              <a:rPr kumimoji="1" lang="en-US" altLang="zh-TW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ing to the top of the command sequence. 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94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506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506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506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506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506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506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506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651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stop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608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608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608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608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608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609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609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032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710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710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711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711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711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711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5569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813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8133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8135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8136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8137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8140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8141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3590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967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./script &lt;f2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en-US" altLang="zh-TW" sz="3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15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9158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9161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9162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3886200" y="2362200"/>
            <a:ext cx="3206080" cy="990600"/>
          </a:xfrm>
          <a:prstGeom prst="wedgeRectCallout">
            <a:avLst>
              <a:gd name="adj1" fmla="val -127189"/>
              <a:gd name="adj2" fmla="val 21987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Were you right?</a:t>
            </a:r>
          </a:p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Let’s try that again... </a:t>
            </a:r>
          </a:p>
        </p:txBody>
      </p:sp>
    </p:spTree>
    <p:extLst>
      <p:ext uri="{BB962C8B-B14F-4D97-AF65-F5344CB8AC3E}">
        <p14:creationId xmlns:p14="http://schemas.microsoft.com/office/powerpoint/2010/main" val="34909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018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0182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0184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0185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0186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0187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4495800" y="1676400"/>
            <a:ext cx="3505200" cy="1295400"/>
          </a:xfrm>
          <a:prstGeom prst="wedgeRectCallout">
            <a:avLst>
              <a:gd name="adj1" fmla="val -93757"/>
              <a:gd name="adj2" fmla="val 13078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AGAIN! WRITE DOWN YOUR GUESSES FOR THIS ONE TOO… </a:t>
            </a:r>
          </a:p>
        </p:txBody>
      </p:sp>
    </p:spTree>
    <p:extLst>
      <p:ext uri="{BB962C8B-B14F-4D97-AF65-F5344CB8AC3E}">
        <p14:creationId xmlns:p14="http://schemas.microsoft.com/office/powerpoint/2010/main" val="2195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120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120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120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120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121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121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638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222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222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223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223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223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223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223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0907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325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3253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3256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3257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8901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427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4277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4279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428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4281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4284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4285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73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22238"/>
            <a:ext cx="9144000" cy="61261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A series of instructions looks like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a program: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/>
              <a:t>		% </a:t>
            </a:r>
            <a:r>
              <a:rPr lang="en-US" altLang="zh-TW" sz="4000" dirty="0" err="1"/>
              <a:t>sed</a:t>
            </a:r>
            <a:r>
              <a:rPr lang="en-US" altLang="zh-TW" sz="4000" dirty="0"/>
              <a:t> 's/b/B/</a:t>
            </a:r>
            <a:r>
              <a:rPr lang="en-US" altLang="zh-TW" sz="4000" dirty="0" err="1"/>
              <a:t>gp</a:t>
            </a:r>
            <a:r>
              <a:rPr lang="en-US" altLang="zh-TW" sz="4000" dirty="0"/>
              <a:t>; =;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hi there' &lt;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535433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530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530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530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530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530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530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938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632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632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632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632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633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633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882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6629400" cy="560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ffstart</a:t>
            </a: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ggg</a:t>
            </a: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ggg</a:t>
            </a: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200" dirty="0">
                <a:solidFill>
                  <a:srgbClr val="FF0000"/>
                </a:solidFill>
                <a:latin typeface="Arial"/>
              </a:rPr>
              <a:t>./script &lt;f3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ffstart</a:t>
            </a:r>
            <a:endParaRPr lang="en-US" altLang="zh-TW" sz="3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stop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stop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#</a:t>
            </a:r>
          </a:p>
        </p:txBody>
      </p:sp>
      <p:grpSp>
        <p:nvGrpSpPr>
          <p:cNvPr id="5734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734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735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735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735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735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327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>
                <a:solidFill>
                  <a:srgbClr val="FFC1C1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→Execute the command(s) that follows 	only if it matches the 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sz="2800" b="1" dirty="0">
                <a:solidFill>
                  <a:srgbClr val="FFC1C1"/>
                </a:solidFill>
              </a:rPr>
              <a:t>$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 Indicates the final line number.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en-US" altLang="zh-TW" dirty="0"/>
              <a:t>	→ 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/>
              <a:t>		</a:t>
            </a:r>
            <a:r>
              <a:rPr lang="en-US" altLang="zh-TW" b="1" dirty="0">
                <a:solidFill>
                  <a:srgbClr val="FF0000"/>
                </a:solidFill>
              </a:rPr>
              <a:t>\</a:t>
            </a:r>
            <a:r>
              <a:rPr lang="en-US" altLang="zh-TW" dirty="0" err="1"/>
              <a:t>XregexX</a:t>
            </a:r>
            <a:r>
              <a:rPr lang="en-US" altLang="zh-TW" dirty="0"/>
              <a:t> → The same effect as /regex/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/>
              <a:t>                             but allows any character X.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Negate the condition under which to 	execute the following command. </a:t>
            </a:r>
          </a:p>
        </p:txBody>
      </p:sp>
    </p:spTree>
    <p:extLst>
      <p:ext uri="{BB962C8B-B14F-4D97-AF65-F5344CB8AC3E}">
        <p14:creationId xmlns:p14="http://schemas.microsoft.com/office/powerpoint/2010/main" val="23425797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>
                <a:solidFill>
                  <a:srgbClr val="FFC1C1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→Execute the command(s) that follows 	only if it matches the 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sz="2800" b="1" dirty="0">
                <a:solidFill>
                  <a:srgbClr val="FFC1C1"/>
                </a:solidFill>
              </a:rPr>
              <a:t>$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→ Indicates the final line number.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C1C1"/>
                </a:solidFill>
              </a:rPr>
              <a:t>/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→ 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altLang="zh-TW" b="1" dirty="0">
                <a:solidFill>
                  <a:srgbClr val="FFC1C1"/>
                </a:solidFill>
              </a:rPr>
              <a:t>\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XregexX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→ The same effect as /regex/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                            but allows any character X.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C1C1"/>
                </a:solidFill>
              </a:rPr>
              <a:t>,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!</a:t>
            </a:r>
            <a:r>
              <a:rPr lang="en-US" altLang="zh-TW" dirty="0"/>
              <a:t>	→ Negate the condition under which to 	execute the following command. </a:t>
            </a:r>
          </a:p>
        </p:txBody>
      </p:sp>
    </p:spTree>
    <p:extLst>
      <p:ext uri="{BB962C8B-B14F-4D97-AF65-F5344CB8AC3E}">
        <p14:creationId xmlns:p14="http://schemas.microsoft.com/office/powerpoint/2010/main" val="15518172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9759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/>
              <a:t> echo "A B" | </a:t>
            </a:r>
            <a:r>
              <a:rPr lang="en-US" altLang="zh-TW" dirty="0" err="1"/>
              <a:t>tr</a:t>
            </a:r>
            <a:r>
              <a:rPr lang="en-US" altLang="zh-TW" dirty="0"/>
              <a:t> " " "\n" | sed -n 'p'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/>
              <a:t> echo "A B" | </a:t>
            </a:r>
            <a:r>
              <a:rPr lang="en-US" altLang="zh-TW" dirty="0" err="1"/>
              <a:t>tr</a:t>
            </a:r>
            <a:r>
              <a:rPr lang="en-US" altLang="zh-TW" dirty="0"/>
              <a:t> " " "\n" | sed -n '!p'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20484" name="Rectangular Callout 3"/>
          <p:cNvSpPr>
            <a:spLocks noChangeArrowheads="1"/>
          </p:cNvSpPr>
          <p:nvPr/>
        </p:nvSpPr>
        <p:spPr bwMode="auto">
          <a:xfrm>
            <a:off x="4876800" y="548680"/>
            <a:ext cx="3810000" cy="1752600"/>
          </a:xfrm>
          <a:prstGeom prst="wedgeRectCallout">
            <a:avLst>
              <a:gd name="adj1" fmla="val -11269"/>
              <a:gd name="adj2" fmla="val 92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tcsh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got confused, because the “!” is interpreted by the shell, even inside of the ' quote.</a:t>
            </a:r>
            <a:r>
              <a:rPr lang="en-US" altLang="zh-TW" sz="240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118" y="1196752"/>
            <a:ext cx="561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FFFFFF">
                    <a:lumMod val="65000"/>
                  </a:srgbClr>
                </a:solidFill>
                <a:latin typeface="Arial"/>
                <a:cs typeface="+mn-cs"/>
              </a:rPr>
              <a:t>%</a:t>
            </a:r>
            <a:endParaRPr lang="en-US" sz="3200" b="0" dirty="0">
              <a:solidFill>
                <a:srgbClr val="FFFFFF">
                  <a:lumMod val="65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282" y="2950577"/>
            <a:ext cx="561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FFFFFF">
                    <a:lumMod val="65000"/>
                  </a:srgbClr>
                </a:solidFill>
                <a:latin typeface="Arial"/>
                <a:cs typeface="+mn-cs"/>
              </a:rPr>
              <a:t>%</a:t>
            </a:r>
            <a:endParaRPr lang="en-US" sz="3200" b="0" dirty="0">
              <a:solidFill>
                <a:srgbClr val="FFFFFF">
                  <a:lumMod val="65000"/>
                </a:srgbClr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43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60176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The </a:t>
            </a:r>
            <a:r>
              <a:rPr lang="en-US" altLang="zh-TW" sz="4100" b="1">
                <a:solidFill>
                  <a:srgbClr val="0033CC"/>
                </a:solidFill>
              </a:rPr>
              <a:t>'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50776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6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To quote several character at once, you </a:t>
            </a:r>
            <a:r>
              <a:rPr lang="en-US" altLang="zh-TW" sz="2500" i="1" dirty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 use backslashes:</a:t>
            </a:r>
          </a:p>
          <a:p>
            <a:pPr marL="0" indent="0" eaLnBrk="1" hangingPunct="1">
              <a:lnSpc>
                <a:spcPct val="86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a\ \ \ \ \ \ \ b</a:t>
            </a:r>
            <a:b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</a:br>
            <a:endParaRPr lang="en-US" altLang="zh-TW" sz="500" dirty="0">
              <a:solidFill>
                <a:schemeClr val="bg1">
                  <a:lumMod val="50000"/>
                </a:schemeClr>
              </a:solidFill>
              <a:latin typeface="Courier"/>
            </a:endParaRPr>
          </a:p>
          <a:p>
            <a:pPr marL="0" indent="0" eaLnBrk="1" hangingPunct="1">
              <a:lnSpc>
                <a:spcPct val="86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This is ugly, but it works. </a:t>
            </a:r>
          </a:p>
          <a:p>
            <a:pPr marL="0" indent="0" eaLnBrk="1" hangingPunct="1">
              <a:lnSpc>
                <a:spcPct val="86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It is easier to use pairs of quotation marks to indicate the start and end of the characters to be quoted: </a:t>
            </a:r>
          </a:p>
          <a:p>
            <a:pPr marL="0" indent="0" eaLnBrk="1" hangingPunct="1">
              <a:lnSpc>
                <a:spcPct val="86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'a       b'</a:t>
            </a:r>
            <a:br>
              <a:rPr lang="en-US" altLang="zh-TW" sz="2500" dirty="0">
                <a:latin typeface="Courier"/>
              </a:rPr>
            </a:br>
            <a:endParaRPr lang="en-US" altLang="zh-TW" sz="600" dirty="0">
              <a:latin typeface="Courier"/>
            </a:endParaRPr>
          </a:p>
          <a:p>
            <a:pPr marL="0" indent="0" eaLnBrk="1" hangingPunct="1">
              <a:lnSpc>
                <a:spcPct val="86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Inside the single quotes, you can use</a:t>
            </a:r>
            <a:r>
              <a:rPr lang="en-US" altLang="zh-TW" sz="2500" dirty="0"/>
              <a:t> almost all</a:t>
            </a:r>
            <a:r>
              <a:rPr lang="en-US" altLang="zh-TW" sz="2500" dirty="0">
                <a:solidFill>
                  <a:srgbClr val="7F7F7F"/>
                </a:solidFill>
              </a:rPr>
              <a:t> shell symbols: </a:t>
            </a:r>
          </a:p>
          <a:p>
            <a:pPr marL="0" indent="0" eaLnBrk="1" hangingPunct="1">
              <a:lnSpc>
                <a:spcPct val="86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%</a:t>
            </a:r>
            <a:r>
              <a:rPr lang="en-US" altLang="zh-TW" sz="2500" dirty="0">
                <a:solidFill>
                  <a:srgbClr val="7F7F7F"/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rgbClr val="7F7F7F"/>
                </a:solidFill>
                <a:latin typeface="Courier"/>
              </a:rPr>
              <a:t>echo 'What is a $ doing *here*???'</a:t>
            </a:r>
            <a:br>
              <a:rPr lang="en-US" altLang="zh-TW" sz="2500" dirty="0">
                <a:solidFill>
                  <a:srgbClr val="7F7F7F"/>
                </a:solidFill>
                <a:latin typeface="Courier"/>
              </a:rPr>
            </a:br>
            <a:r>
              <a:rPr lang="en-US" altLang="zh-TW" sz="2500" dirty="0">
                <a:solidFill>
                  <a:srgbClr val="7F7F7F"/>
                </a:solidFill>
                <a:latin typeface="Courier"/>
              </a:rPr>
              <a:t>What is a $ doing *here*???</a:t>
            </a:r>
            <a:br>
              <a:rPr lang="en-US" altLang="zh-TW" sz="2500" dirty="0"/>
            </a:br>
            <a:endParaRPr lang="en-US" altLang="zh-TW" sz="1100" dirty="0"/>
          </a:p>
          <a:p>
            <a:pPr marL="0" indent="0" eaLnBrk="1" hangingPunct="1">
              <a:lnSpc>
                <a:spcPct val="86000"/>
              </a:lnSpc>
              <a:buFontTx/>
              <a:buNone/>
            </a:pPr>
            <a:r>
              <a:rPr lang="en-US" altLang="zh-TW" sz="2500" i="1" dirty="0"/>
              <a:t>Almost all</a:t>
            </a:r>
            <a:r>
              <a:rPr lang="en-US" altLang="zh-TW" sz="2500" dirty="0"/>
              <a:t>? Well the "!" symbol </a:t>
            </a:r>
            <a:r>
              <a:rPr lang="en-US" altLang="zh-TW" sz="2500" i="1" dirty="0"/>
              <a:t>may</a:t>
            </a:r>
            <a:r>
              <a:rPr lang="en-US" altLang="zh-TW" sz="2500" dirty="0"/>
              <a:t> still get expanded:</a:t>
            </a:r>
          </a:p>
          <a:p>
            <a:pPr marL="0" indent="0" eaLnBrk="1" hangingPunct="1">
              <a:lnSpc>
                <a:spcPct val="86000"/>
              </a:lnSpc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'Hi! </a:t>
            </a:r>
            <a:r>
              <a:rPr lang="en-US" altLang="zh-TW" sz="2500" b="1" dirty="0" err="1">
                <a:latin typeface="Courier"/>
              </a:rPr>
              <a:t>Hi!''Hi</a:t>
            </a:r>
            <a:r>
              <a:rPr lang="en-US" altLang="zh-TW" sz="2500" b="1" dirty="0">
                <a:latin typeface="Courier"/>
              </a:rPr>
              <a:t>!'</a:t>
            </a:r>
            <a:br>
              <a:rPr lang="en-US" altLang="zh-TW" sz="2500" dirty="0"/>
            </a:br>
            <a:r>
              <a:rPr lang="en-US" altLang="zh-TW" sz="2500" dirty="0">
                <a:latin typeface="Courier"/>
              </a:rPr>
              <a:t>Hi! </a:t>
            </a:r>
            <a:r>
              <a:rPr lang="en-US" altLang="zh-TW" sz="2500" dirty="0" err="1">
                <a:latin typeface="Courier"/>
              </a:rPr>
              <a:t>Hi!Hi</a:t>
            </a:r>
            <a:r>
              <a:rPr lang="en-US" altLang="zh-TW" sz="2500" dirty="0">
                <a:latin typeface="Courier"/>
              </a:rPr>
              <a:t>!</a:t>
            </a:r>
          </a:p>
          <a:p>
            <a:pPr marL="0" indent="0" eaLnBrk="1" hangingPunct="1">
              <a:lnSpc>
                <a:spcPct val="76000"/>
              </a:lnSpc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'Hi! </a:t>
            </a:r>
            <a:r>
              <a:rPr lang="en-US" altLang="zh-TW" sz="2500" b="1" dirty="0" err="1">
                <a:latin typeface="Courier"/>
              </a:rPr>
              <a:t>Hi</a:t>
            </a:r>
            <a:r>
              <a:rPr lang="en-US" altLang="zh-TW" sz="2500" b="1" dirty="0" err="1">
                <a:solidFill>
                  <a:srgbClr val="FF0000"/>
                </a:solidFill>
                <a:latin typeface="Courier"/>
              </a:rPr>
              <a:t>!</a:t>
            </a:r>
            <a:r>
              <a:rPr lang="en-US" altLang="zh-TW" sz="2500" b="1" dirty="0" err="1">
                <a:solidFill>
                  <a:srgbClr val="0033CC"/>
                </a:solidFill>
                <a:latin typeface="Courier"/>
              </a:rPr>
              <a:t>Hi</a:t>
            </a:r>
            <a:r>
              <a:rPr lang="en-US" altLang="zh-TW" sz="2500" b="1" dirty="0">
                <a:solidFill>
                  <a:srgbClr val="0033CC"/>
                </a:solidFill>
                <a:latin typeface="Courier"/>
              </a:rPr>
              <a:t>!</a:t>
            </a:r>
            <a:r>
              <a:rPr lang="en-US" altLang="zh-TW" sz="2500" b="1" dirty="0">
                <a:latin typeface="Courier"/>
              </a:rPr>
              <a:t>'</a:t>
            </a:r>
          </a:p>
          <a:p>
            <a:pPr marL="0" indent="0" eaLnBrk="1" hangingPunct="1">
              <a:lnSpc>
                <a:spcPct val="76000"/>
              </a:lnSpc>
              <a:buNone/>
            </a:pPr>
            <a:r>
              <a:rPr lang="en-US" altLang="zh-TW" sz="2500" dirty="0">
                <a:solidFill>
                  <a:srgbClr val="0033CC"/>
                </a:solidFill>
                <a:latin typeface="Courier"/>
              </a:rPr>
              <a:t>Hi!</a:t>
            </a:r>
            <a:r>
              <a:rPr lang="en-US" altLang="zh-TW" sz="2500" dirty="0">
                <a:latin typeface="Courier"/>
              </a:rPr>
              <a:t>: event not found.</a:t>
            </a:r>
            <a:br>
              <a:rPr lang="en-US" altLang="zh-TW" sz="2500" dirty="0">
                <a:latin typeface="Courier"/>
              </a:rPr>
            </a:br>
            <a:br>
              <a:rPr lang="en-US" altLang="zh-TW" sz="2500" dirty="0"/>
            </a:br>
            <a:endParaRPr lang="en-US" altLang="zh-TW" sz="1100" dirty="0"/>
          </a:p>
          <a:p>
            <a:pPr marL="0" indent="0" eaLnBrk="1" hangingPunct="1">
              <a:lnSpc>
                <a:spcPct val="86000"/>
              </a:lnSpc>
              <a:buNone/>
            </a:pPr>
            <a:endParaRPr lang="en-US" altLang="zh-TW" sz="2500" dirty="0"/>
          </a:p>
          <a:p>
            <a:pPr marL="0" indent="0" eaLnBrk="1" hangingPunct="1">
              <a:lnSpc>
                <a:spcPct val="86000"/>
              </a:lnSpc>
            </a:pPr>
            <a:endParaRPr lang="en-US" altLang="zh-TW" sz="2500" dirty="0"/>
          </a:p>
          <a:p>
            <a:pPr marL="0" indent="0" eaLnBrk="1" hangingPunct="1">
              <a:lnSpc>
                <a:spcPct val="86000"/>
              </a:lnSpc>
            </a:pPr>
            <a:endParaRPr lang="en-US" altLang="zh-TW" sz="25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219200" y="4146376"/>
            <a:ext cx="4876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ounded Rectangular Callout 1"/>
          <p:cNvSpPr/>
          <p:nvPr/>
        </p:nvSpPr>
        <p:spPr bwMode="auto">
          <a:xfrm>
            <a:off x="4572000" y="5356448"/>
            <a:ext cx="4572000" cy="304800"/>
          </a:xfrm>
          <a:prstGeom prst="wedgeRoundRectCallout">
            <a:avLst>
              <a:gd name="adj1" fmla="val -57961"/>
              <a:gd name="adj2" fmla="val 177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Worked. A space and ' came after the “!”.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572000" y="5678016"/>
            <a:ext cx="4572000" cy="1219200"/>
          </a:xfrm>
          <a:prstGeom prst="wedgeRoundRectCallout">
            <a:avLst>
              <a:gd name="adj1" fmla="val -65745"/>
              <a:gd name="adj2" fmla="val 72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Failed. Because the “</a:t>
            </a:r>
            <a:r>
              <a:rPr lang="en-US" dirty="0">
                <a:solidFill>
                  <a:srgbClr val="0033CC"/>
                </a:solidFill>
                <a:latin typeface="Arial" charset="0"/>
                <a:ea typeface="新細明體" charset="-120"/>
              </a:rPr>
              <a:t>Hi!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after the “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新細明體" charset="-120"/>
              </a:rPr>
              <a:t>!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was interpreted as a request to rerun the last command which began with “Hi!”. (But it couldn’t be found in the history. So: error.)</a:t>
            </a: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2700000" flipH="1">
            <a:off x="6937231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 Lecture 4</a:t>
            </a:r>
          </a:p>
          <a:p>
            <a:pPr algn="ctr"/>
            <a:endParaRPr lang="en-US" sz="9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2111558"/>
      </p:ext>
    </p:extLst>
  </p:cSld>
  <p:clrMapOvr>
    <a:masterClrMapping/>
  </p:clrMapOvr>
  <p:transition spd="slow">
    <p:push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dirty="0"/>
              <a:t> echo "A B"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-n ’p’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dirty="0"/>
              <a:t> echo "A B"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20484" name="Rectangular Callout 3"/>
          <p:cNvSpPr>
            <a:spLocks noChangeArrowheads="1"/>
          </p:cNvSpPr>
          <p:nvPr/>
        </p:nvSpPr>
        <p:spPr bwMode="auto">
          <a:xfrm>
            <a:off x="4876800" y="548680"/>
            <a:ext cx="3810000" cy="1752600"/>
          </a:xfrm>
          <a:prstGeom prst="wedgeRectCallout">
            <a:avLst>
              <a:gd name="adj1" fmla="val -11269"/>
              <a:gd name="adj2" fmla="val 92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tcsh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got confused, because the “!” is interpreted by the shell, even inside of the ' quote.</a:t>
            </a:r>
            <a:r>
              <a:rPr lang="en-US" altLang="zh-TW" sz="240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080599"/>
      </p:ext>
    </p:extLst>
  </p:cSld>
  <p:clrMapOvr>
    <a:masterClrMapping/>
  </p:clrMapOvr>
  <p:transition spd="slow">
    <p:push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-n ’p’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dirty="0"/>
              <a:t> echo "A B"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-n '\!p'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</p:txBody>
      </p:sp>
      <p:sp>
        <p:nvSpPr>
          <p:cNvPr id="20484" name="Rectangular Callout 3"/>
          <p:cNvSpPr>
            <a:spLocks noChangeArrowheads="1"/>
          </p:cNvSpPr>
          <p:nvPr/>
        </p:nvSpPr>
        <p:spPr bwMode="auto">
          <a:xfrm>
            <a:off x="4876800" y="548680"/>
            <a:ext cx="3810000" cy="1752600"/>
          </a:xfrm>
          <a:prstGeom prst="wedgeRectCallout">
            <a:avLst>
              <a:gd name="adj1" fmla="val -11269"/>
              <a:gd name="adj2" fmla="val 92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tcsh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got confused, because the “!” is interpreted by the shell, even inside of the ' quote.</a:t>
            </a:r>
            <a:r>
              <a:rPr lang="en-US" altLang="zh-TW" sz="240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sp>
        <p:nvSpPr>
          <p:cNvPr id="20485" name="Rectangular Callout 4"/>
          <p:cNvSpPr>
            <a:spLocks noChangeArrowheads="1"/>
          </p:cNvSpPr>
          <p:nvPr/>
        </p:nvSpPr>
        <p:spPr bwMode="auto">
          <a:xfrm>
            <a:off x="6705600" y="4941168"/>
            <a:ext cx="2133600" cy="1371600"/>
          </a:xfrm>
          <a:prstGeom prst="wedgeRectCallout">
            <a:avLst>
              <a:gd name="adj1" fmla="val -56880"/>
              <a:gd name="adj2" fmla="val -788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So we use a back-slash instead. </a:t>
            </a:r>
          </a:p>
        </p:txBody>
      </p:sp>
      <p:sp>
        <p:nvSpPr>
          <p:cNvPr id="6" name="Rectangular Callout 3"/>
          <p:cNvSpPr>
            <a:spLocks noChangeArrowheads="1"/>
          </p:cNvSpPr>
          <p:nvPr/>
        </p:nvSpPr>
        <p:spPr bwMode="auto">
          <a:xfrm>
            <a:off x="7020272" y="2305472"/>
            <a:ext cx="2123728" cy="1845568"/>
          </a:xfrm>
          <a:prstGeom prst="wedgeRectCallout">
            <a:avLst>
              <a:gd name="adj1" fmla="val -36820"/>
              <a:gd name="adj2" fmla="val 1025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BUT… not if you run the 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program from a file</a:t>
            </a:r>
          </a:p>
        </p:txBody>
      </p:sp>
    </p:spTree>
    <p:extLst>
      <p:ext uri="{BB962C8B-B14F-4D97-AF65-F5344CB8AC3E}">
        <p14:creationId xmlns:p14="http://schemas.microsoft.com/office/powerpoint/2010/main" val="10690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-n 'p'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dirty="0"/>
              <a:t> echo "A B"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-n '\!p'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dirty="0"/>
              <a:t> echo "A B"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 '\!d'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" name="Rectangle 3"/>
          <p:cNvSpPr/>
          <p:nvPr/>
        </p:nvSpPr>
        <p:spPr>
          <a:xfrm>
            <a:off x="431180" y="6343199"/>
            <a:ext cx="591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FFFFFF">
                    <a:lumMod val="65000"/>
                  </a:srgbClr>
                </a:solidFill>
                <a:latin typeface="Arial"/>
                <a:cs typeface="+mn-cs"/>
              </a:rPr>
              <a:t>%</a:t>
            </a:r>
            <a:endParaRPr lang="en-US" sz="3200" b="0" dirty="0">
              <a:solidFill>
                <a:srgbClr val="FFFFFF">
                  <a:lumMod val="65000"/>
                </a:srgbClr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69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22238"/>
            <a:ext cx="9144000" cy="67357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A series of instructions looks like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a program: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>
                <a:solidFill>
                  <a:schemeClr val="bg1">
                    <a:lumMod val="65000"/>
                  </a:schemeClr>
                </a:solidFill>
              </a:rPr>
              <a:t>		% </a:t>
            </a:r>
            <a:r>
              <a:rPr lang="en-US" altLang="zh-TW" sz="40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sz="4000" dirty="0">
                <a:solidFill>
                  <a:schemeClr val="bg1">
                    <a:lumMod val="65000"/>
                  </a:schemeClr>
                </a:solidFill>
              </a:rPr>
              <a:t> 's/b/B/</a:t>
            </a:r>
            <a:r>
              <a:rPr lang="en-US" altLang="zh-TW" sz="4000" dirty="0" err="1">
                <a:solidFill>
                  <a:schemeClr val="bg1">
                    <a:lumMod val="65000"/>
                  </a:schemeClr>
                </a:solidFill>
              </a:rPr>
              <a:t>gp</a:t>
            </a:r>
            <a:r>
              <a:rPr lang="en-US" altLang="zh-TW" sz="4000" dirty="0">
                <a:solidFill>
                  <a:schemeClr val="bg1">
                    <a:lumMod val="65000"/>
                  </a:schemeClr>
                </a:solidFill>
              </a:rPr>
              <a:t>; =; </a:t>
            </a:r>
            <a:r>
              <a:rPr lang="en-US" altLang="zh-TW" sz="40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sz="4000" dirty="0">
                <a:solidFill>
                  <a:schemeClr val="bg1">
                    <a:lumMod val="65000"/>
                  </a:schemeClr>
                </a:solidFill>
              </a:rPr>
              <a:t> hi there' &lt;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They look even more like a pro-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gram when you put them in a file: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% cat sedprog1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s/b/B/</a:t>
            </a:r>
            <a:r>
              <a:rPr lang="en-US" altLang="zh-TW" sz="4000" dirty="0" err="1"/>
              <a:t>gp</a:t>
            </a:r>
            <a:endParaRPr lang="en-US" altLang="zh-TW" sz="4000" dirty="0"/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=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hi there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%</a:t>
            </a:r>
          </a:p>
        </p:txBody>
      </p:sp>
    </p:spTree>
    <p:extLst>
      <p:ext uri="{BB962C8B-B14F-4D97-AF65-F5344CB8AC3E}">
        <p14:creationId xmlns:p14="http://schemas.microsoft.com/office/powerpoint/2010/main" val="450299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204"/>
            <a:ext cx="7473950" cy="648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-108520" y="0"/>
            <a:ext cx="936104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  <a:cs typeface="+mn-cs"/>
              </a:rPr>
              <a:t>Suppose a file has </a:t>
            </a:r>
            <a:r>
              <a:rPr lang="en-US" altLang="zh-TW" sz="2000" b="0" dirty="0">
                <a:solidFill>
                  <a:srgbClr val="FF0000"/>
                </a:solidFill>
                <a:latin typeface="Copperplate Gothic Bold" panose="020E0705020206020404" pitchFamily="34" charset="0"/>
                <a:ea typeface="新細明體" charset="-120"/>
                <a:cs typeface="+mn-cs"/>
              </a:rPr>
              <a:t>20 lines</a:t>
            </a:r>
            <a:r>
              <a:rPr lang="en-US" altLang="zh-TW" sz="2000" b="0" dirty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  <a:cs typeface="+mn-cs"/>
              </a:rPr>
              <a:t>. Then what would the following do?</a:t>
            </a:r>
            <a:endParaRPr lang="zh-TW" altLang="en-US" sz="2000" b="0" dirty="0">
              <a:solidFill>
                <a:srgbClr val="000000"/>
              </a:solidFill>
              <a:latin typeface="Copperplate Gothic Bold" panose="020E0705020206020404" pitchFamily="34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3292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-108520" y="0"/>
            <a:ext cx="936104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  <a:cs typeface="+mn-cs"/>
              </a:rPr>
              <a:t>Suppose a file has </a:t>
            </a:r>
            <a:r>
              <a:rPr lang="en-US" altLang="zh-TW" sz="2000" b="0" dirty="0">
                <a:solidFill>
                  <a:srgbClr val="FF0000"/>
                </a:solidFill>
                <a:latin typeface="Copperplate Gothic Bold" panose="020E0705020206020404" pitchFamily="34" charset="0"/>
                <a:ea typeface="新細明體" charset="-120"/>
                <a:cs typeface="+mn-cs"/>
              </a:rPr>
              <a:t>20 lines</a:t>
            </a:r>
            <a:r>
              <a:rPr lang="en-US" altLang="zh-TW" sz="2000" b="0" dirty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  <a:cs typeface="+mn-cs"/>
              </a:rPr>
              <a:t>. Then what would the following do?</a:t>
            </a:r>
            <a:endParaRPr lang="zh-TW" altLang="en-US" sz="2000" b="0" dirty="0">
              <a:solidFill>
                <a:srgbClr val="000000"/>
              </a:solidFill>
              <a:latin typeface="Copperplate Gothic Bold" panose="020E0705020206020404" pitchFamily="34" charset="0"/>
              <a:ea typeface="新細明體" charset="-120"/>
              <a:cs typeface="+mn-cs"/>
            </a:endParaRPr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204"/>
            <a:ext cx="7473950" cy="648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4876800" y="2409800"/>
            <a:ext cx="4038600" cy="1295400"/>
          </a:xfrm>
          <a:prstGeom prst="wedgeRectCallout">
            <a:avLst>
              <a:gd name="adj1" fmla="val -99042"/>
              <a:gd name="adj2" fmla="val -108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cs typeface="+mn-cs"/>
              </a:rPr>
              <a:t>If you think about it, there’s a very unusual sense to the logic of the ‘!’ operator…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04800" y="2257400"/>
            <a:ext cx="4343400" cy="2971800"/>
          </a:xfrm>
          <a:prstGeom prst="wedgeRectCallout">
            <a:avLst>
              <a:gd name="adj1" fmla="val 7928"/>
              <a:gd name="adj2" fmla="val -71418"/>
            </a:avLst>
          </a:prstGeom>
          <a:solidFill>
            <a:srgbClr val="BBE0E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You said “Don’t delete 1-10”, but 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responded, “Now why would they tell me not to delete … I was not planning on deleting, so why tell me not to? I guess … </a:t>
            </a:r>
            <a:r>
              <a:rPr lang="en-US" altLang="zh-TW" sz="2800" dirty="0">
                <a:solidFill>
                  <a:srgbClr val="BBE0E3"/>
                </a:solidFill>
                <a:cs typeface="+mn-cs"/>
              </a:rPr>
              <a:t>maybe … I should delete all other lines!”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2D2D8A"/>
                </a:solidFill>
              </a:rPr>
              <a:t>Sed</a:t>
            </a:r>
            <a:r>
              <a:rPr lang="en-US" dirty="0">
                <a:solidFill>
                  <a:srgbClr val="2D2D8A"/>
                </a:solidFill>
              </a:rPr>
              <a:t>-style logic may seems odd, but in fact, people do sometimes use it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04800" y="2257400"/>
            <a:ext cx="4343400" cy="2971800"/>
          </a:xfrm>
          <a:prstGeom prst="wedgeRectCallout">
            <a:avLst>
              <a:gd name="adj1" fmla="val 7928"/>
              <a:gd name="adj2" fmla="val -7141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You said “Don’t delete 1-10”, but 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responded, “Now why would they tell me not to delete … I was not planning on deleting, so why tell me not to? I guess … </a:t>
            </a:r>
            <a:r>
              <a:rPr lang="en-US" altLang="zh-TW" sz="2800" dirty="0">
                <a:solidFill>
                  <a:srgbClr val="FF0000"/>
                </a:solidFill>
                <a:cs typeface="+mn-cs"/>
              </a:rPr>
              <a:t>maybe … </a:t>
            </a:r>
            <a:r>
              <a:rPr lang="en-US" altLang="zh-TW" sz="2800" dirty="0">
                <a:solidFill>
                  <a:srgbClr val="BBE0E3"/>
                </a:solidFill>
                <a:cs typeface="+mn-cs"/>
              </a:rPr>
              <a:t>I should delete all other lines!”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sp>
        <p:nvSpPr>
          <p:cNvPr id="13" name="Rectangular Callout 12"/>
          <p:cNvSpPr>
            <a:spLocks noChangeArrowheads="1"/>
          </p:cNvSpPr>
          <p:nvPr/>
        </p:nvSpPr>
        <p:spPr bwMode="auto">
          <a:xfrm>
            <a:off x="304800" y="2257400"/>
            <a:ext cx="4343400" cy="2971800"/>
          </a:xfrm>
          <a:prstGeom prst="wedgeRectCallout">
            <a:avLst>
              <a:gd name="adj1" fmla="val 7928"/>
              <a:gd name="adj2" fmla="val -7141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You said “Don’t delete 1-10”, but 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responded, “Now why would they tell me not to delete … I was not planning on deleting, so why tell me not to? I guess … maybe …</a:t>
            </a:r>
            <a:r>
              <a:rPr lang="en-US" altLang="zh-TW" sz="2800" dirty="0">
                <a:solidFill>
                  <a:srgbClr val="BBE0E3"/>
                </a:solidFill>
                <a:cs typeface="+mn-cs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I should </a:t>
            </a:r>
            <a:r>
              <a:rPr lang="en-US" altLang="zh-TW" sz="2800" dirty="0">
                <a:solidFill>
                  <a:srgbClr val="FF0000"/>
                </a:solidFill>
                <a:cs typeface="+mn-cs"/>
              </a:rPr>
              <a:t>delete all </a:t>
            </a:r>
            <a:r>
              <a:rPr lang="en-US" altLang="zh-TW" sz="2800" i="1" dirty="0">
                <a:solidFill>
                  <a:srgbClr val="FF0000"/>
                </a:solidFill>
                <a:cs typeface="+mn-cs"/>
              </a:rPr>
              <a:t>other</a:t>
            </a:r>
            <a:r>
              <a:rPr lang="en-US" altLang="zh-TW" sz="2800" dirty="0">
                <a:solidFill>
                  <a:srgbClr val="FF0000"/>
                </a:solidFill>
                <a:cs typeface="+mn-cs"/>
              </a:rPr>
              <a:t> lines!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” 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029200" y="4038600"/>
            <a:ext cx="4114800" cy="2590800"/>
          </a:xfrm>
          <a:prstGeom prst="wedgeRectCallout">
            <a:avLst>
              <a:gd name="adj1" fmla="val -65463"/>
              <a:gd name="adj2" fmla="val -2434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And that is 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-logic.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It’s like if, this morning, I told you not to buy a house today, so you felt </a:t>
            </a:r>
            <a:r>
              <a:rPr lang="en-US" altLang="zh-TW" sz="2800" dirty="0">
                <a:solidFill>
                  <a:srgbClr val="FF0000"/>
                </a:solidFill>
                <a:cs typeface="+mn-cs"/>
              </a:rPr>
              <a:t>obligated to buy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houses on </a:t>
            </a:r>
            <a:r>
              <a:rPr lang="en-US" altLang="zh-TW" sz="2800" dirty="0">
                <a:solidFill>
                  <a:srgbClr val="FF0000"/>
                </a:solidFill>
                <a:cs typeface="+mn-cs"/>
              </a:rPr>
              <a:t>all of the other days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this week!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179512" y="4767064"/>
            <a:ext cx="4114800" cy="2046312"/>
          </a:xfrm>
          <a:prstGeom prst="wedgeRectCallout">
            <a:avLst>
              <a:gd name="adj1" fmla="val 68912"/>
              <a:gd name="adj2" fmla="val 268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I mean: were you planning to buy a house this week? No. Then why would I specifically tell you, on </a:t>
            </a:r>
            <a:r>
              <a:rPr lang="en-US" altLang="zh-TW" sz="2800" i="1" dirty="0">
                <a:solidFill>
                  <a:srgbClr val="000000"/>
                </a:solidFill>
                <a:cs typeface="+mn-cs"/>
              </a:rPr>
              <a:t>this day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, not to buy a house?</a:t>
            </a:r>
          </a:p>
        </p:txBody>
      </p:sp>
    </p:spTree>
    <p:extLst>
      <p:ext uri="{BB962C8B-B14F-4D97-AF65-F5344CB8AC3E}">
        <p14:creationId xmlns:p14="http://schemas.microsoft.com/office/powerpoint/2010/main" val="1730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  <p:bldP spid="10" grpId="0" animBg="1"/>
      <p:bldP spid="10" grpId="1" animBg="1"/>
      <p:bldP spid="13" grpId="0" animBg="1"/>
      <p:bldP spid="1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clipart meme poin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6953" y="402942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1475656" y="4149080"/>
            <a:ext cx="2088232" cy="1944216"/>
          </a:xfrm>
          <a:prstGeom prst="rect">
            <a:avLst/>
          </a:prstGeom>
          <a:solidFill>
            <a:srgbClr val="FFFFFF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Oval Callout 4"/>
          <p:cNvSpPr/>
          <p:nvPr/>
        </p:nvSpPr>
        <p:spPr bwMode="auto">
          <a:xfrm>
            <a:off x="3131840" y="2391082"/>
            <a:ext cx="4896544" cy="1541974"/>
          </a:xfrm>
          <a:prstGeom prst="wedgeEllipseCallout">
            <a:avLst>
              <a:gd name="adj1" fmla="val -53838"/>
              <a:gd name="adj2" fmla="val 72672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33339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4402475">
            <a:off x="5226545" y="1135879"/>
            <a:ext cx="1020405" cy="36328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solidFill>
                <a:srgbClr val="3E8BFE"/>
              </a:solidFill>
              <a:latin typeface="MingLiU" panose="02020509000000000000" pitchFamily="49" charset="-12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852936"/>
            <a:ext cx="9036496" cy="3273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% cat boy | </a:t>
            </a:r>
            <a:r>
              <a:rPr lang="en-US" dirty="0" err="1"/>
              <a:t>sed</a:t>
            </a:r>
            <a:r>
              <a:rPr lang="en-US" dirty="0"/>
              <a:t>  </a:t>
            </a:r>
            <a:r>
              <a:rPr lang="en-US" sz="1200" dirty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/today/s/you/&amp; look nice/</a:t>
            </a:r>
            <a:r>
              <a:rPr lang="en-US" dirty="0"/>
              <a:t>"  &gt; girl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2D2D8A"/>
                </a:solidFill>
              </a:rPr>
              <a:t>Sed</a:t>
            </a:r>
            <a:r>
              <a:rPr lang="en-US" dirty="0">
                <a:solidFill>
                  <a:srgbClr val="2D2D8A"/>
                </a:solidFill>
              </a:rPr>
              <a:t>-style logic may seems odd, but in fact, people do sometimes use 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4325112"/>
            <a:ext cx="2279268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561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clipart meme poin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6953" y="402942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475656" y="4149080"/>
            <a:ext cx="2088232" cy="1944216"/>
          </a:xfrm>
          <a:prstGeom prst="rect">
            <a:avLst/>
          </a:prstGeom>
          <a:solidFill>
            <a:srgbClr val="FFFFFF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4325112"/>
            <a:ext cx="2279268" cy="155448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 bwMode="auto">
          <a:xfrm>
            <a:off x="3131840" y="2391082"/>
            <a:ext cx="4896544" cy="1541974"/>
          </a:xfrm>
          <a:prstGeom prst="wedgeEllipseCallout">
            <a:avLst>
              <a:gd name="adj1" fmla="val -53838"/>
              <a:gd name="adj2" fmla="val 72672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33339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4402475">
            <a:off x="5226545" y="1135879"/>
            <a:ext cx="1020405" cy="36328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solidFill>
                <a:srgbClr val="3E8BFE"/>
              </a:solidFill>
              <a:latin typeface="MingLiU" panose="02020509000000000000" pitchFamily="49" charset="-12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852936"/>
            <a:ext cx="9036496" cy="3273227"/>
          </a:xfrm>
        </p:spPr>
        <p:txBody>
          <a:bodyPr/>
          <a:lstStyle/>
          <a:p>
            <a:pPr marL="0" indent="0">
              <a:buNone/>
              <a:tabLst>
                <a:tab pos="5888038" algn="l"/>
              </a:tabLst>
            </a:pPr>
            <a:r>
              <a:rPr lang="en-US" dirty="0"/>
              <a:t>% cat boy | </a:t>
            </a:r>
            <a:r>
              <a:rPr lang="en-US" dirty="0" err="1"/>
              <a:t>sed</a:t>
            </a:r>
            <a:r>
              <a:rPr lang="en-US" dirty="0"/>
              <a:t>  </a:t>
            </a:r>
            <a:r>
              <a:rPr lang="en-US" sz="1200" dirty="0"/>
              <a:t> </a:t>
            </a:r>
            <a:r>
              <a:rPr lang="en-US" dirty="0">
                <a:solidFill>
                  <a:schemeClr val="accent2"/>
                </a:solidFill>
              </a:rPr>
              <a:t>"/today/s/you/&amp; look nice/"</a:t>
            </a:r>
            <a:r>
              <a:rPr lang="en-US" dirty="0"/>
              <a:t>  &gt; girl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2D2D8A"/>
                </a:solidFill>
              </a:rPr>
              <a:t>Sed</a:t>
            </a:r>
            <a:r>
              <a:rPr lang="en-US" dirty="0">
                <a:solidFill>
                  <a:srgbClr val="2D2D8A"/>
                </a:solidFill>
              </a:rPr>
              <a:t>-style logic may seems odd, but in fact, people do sometimes use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4325112"/>
            <a:ext cx="2279269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	But, let’s try that again…</a:t>
            </a:r>
          </a:p>
        </p:txBody>
      </p:sp>
    </p:spTree>
    <p:extLst>
      <p:ext uri="{BB962C8B-B14F-4D97-AF65-F5344CB8AC3E}">
        <p14:creationId xmlns:p14="http://schemas.microsoft.com/office/powerpoint/2010/main" val="11803882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clipart meme poin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6953" y="402942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1475656" y="4149080"/>
            <a:ext cx="2088232" cy="1944216"/>
          </a:xfrm>
          <a:prstGeom prst="rect">
            <a:avLst/>
          </a:prstGeom>
          <a:solidFill>
            <a:srgbClr val="FFFFFF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4370832"/>
            <a:ext cx="2279268" cy="15544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 rot="4402475">
            <a:off x="5226545" y="1135879"/>
            <a:ext cx="1020405" cy="36328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solidFill>
                <a:srgbClr val="3E8BFE"/>
              </a:solidFill>
              <a:latin typeface="MingLiU" panose="02020509000000000000" pitchFamily="49" charset="-12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276872"/>
            <a:ext cx="9036496" cy="3273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% cat boy |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sz="2400" dirty="0"/>
              <a:t>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/today/\!s/you/&amp; look bad/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&gt; girl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2D2D8A"/>
                </a:solidFill>
              </a:rPr>
              <a:t>Sed</a:t>
            </a:r>
            <a:r>
              <a:rPr lang="en-US" dirty="0">
                <a:solidFill>
                  <a:srgbClr val="2D2D8A"/>
                </a:solidFill>
              </a:rPr>
              <a:t>-style logic may seems odd, but in fact, people do sometimes use it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3131840" y="1743010"/>
            <a:ext cx="4896544" cy="1541974"/>
          </a:xfrm>
          <a:prstGeom prst="wedgeEllipseCallout">
            <a:avLst>
              <a:gd name="adj1" fmla="val -57306"/>
              <a:gd name="adj2" fmla="val 104864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333399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6623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4370832"/>
            <a:ext cx="2279268" cy="1554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31" y="4368512"/>
            <a:ext cx="2238491" cy="1524078"/>
          </a:xfrm>
          <a:prstGeom prst="rect">
            <a:avLst/>
          </a:prstGeom>
        </p:spPr>
      </p:pic>
      <p:pic>
        <p:nvPicPr>
          <p:cNvPr id="1036" name="Picture 12" descr="Image result for clipart meme point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6953" y="402942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 rot="4402475">
            <a:off x="5226545" y="604942"/>
            <a:ext cx="1020405" cy="36328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5400" dirty="0">
              <a:solidFill>
                <a:srgbClr val="3E8BFE"/>
              </a:solidFill>
              <a:latin typeface="MingLiU" panose="02020509000000000000" pitchFamily="49" charset="-12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276872"/>
            <a:ext cx="9036496" cy="3273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% cat boy |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sz="2400" dirty="0"/>
              <a:t> </a:t>
            </a:r>
            <a:r>
              <a:rPr lang="en-US" dirty="0">
                <a:solidFill>
                  <a:schemeClr val="accent2"/>
                </a:solidFill>
              </a:rPr>
              <a:t>"/today/\!s/you/&amp; look bad/"</a:t>
            </a:r>
            <a:r>
              <a:rPr lang="en-US" dirty="0"/>
              <a:t> &gt; girl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2D2D8A"/>
                </a:solidFill>
              </a:rPr>
              <a:t>Sed</a:t>
            </a:r>
            <a:r>
              <a:rPr lang="en-US" dirty="0">
                <a:solidFill>
                  <a:srgbClr val="2D2D8A"/>
                </a:solidFill>
              </a:rPr>
              <a:t>-style logic may seems odd, but in fact, people do sometimes use 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20272" y="2924944"/>
            <a:ext cx="1944216" cy="1368152"/>
            <a:chOff x="7020272" y="2852936"/>
            <a:chExt cx="1944216" cy="1368152"/>
          </a:xfrm>
        </p:grpSpPr>
        <p:sp>
          <p:nvSpPr>
            <p:cNvPr id="14" name="Cloud Callout 13"/>
            <p:cNvSpPr/>
            <p:nvPr/>
          </p:nvSpPr>
          <p:spPr bwMode="auto">
            <a:xfrm>
              <a:off x="7020272" y="2852936"/>
              <a:ext cx="1944216" cy="1368152"/>
            </a:xfrm>
            <a:prstGeom prst="cloudCallout">
              <a:avLst/>
            </a:prstGeom>
            <a:solidFill>
              <a:srgbClr val="D5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6" name="Flowchart: Process 15"/>
            <p:cNvSpPr/>
            <p:nvPr/>
          </p:nvSpPr>
          <p:spPr bwMode="auto">
            <a:xfrm>
              <a:off x="7308304" y="3111162"/>
              <a:ext cx="1368152" cy="749886"/>
            </a:xfrm>
            <a:prstGeom prst="flowChartProcess">
              <a:avLst/>
            </a:prstGeom>
            <a:solidFill>
              <a:srgbClr val="D5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75000"/>
                </a:lnSpc>
              </a:pPr>
              <a:endParaRPr lang="en-US" b="0" spc="-2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18" name="Flowchart: Process 17"/>
          <p:cNvSpPr/>
          <p:nvPr/>
        </p:nvSpPr>
        <p:spPr bwMode="auto">
          <a:xfrm>
            <a:off x="7308304" y="3183170"/>
            <a:ext cx="1368152" cy="749886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5000"/>
              </a:lnSpc>
            </a:pPr>
            <a:r>
              <a:rPr lang="en-US" b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  I don’t look </a:t>
            </a:r>
            <a:br>
              <a:rPr lang="en-US" b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b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 bad </a:t>
            </a:r>
            <a:r>
              <a:rPr lang="en-US" b="0" i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“today”</a:t>
            </a:r>
            <a:r>
              <a:rPr lang="en-US" sz="400" b="0" i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b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?</a:t>
            </a:r>
          </a:p>
          <a:p>
            <a:pPr>
              <a:lnSpc>
                <a:spcPct val="75000"/>
              </a:lnSpc>
            </a:pPr>
            <a:r>
              <a:rPr lang="en-US" b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 What do you </a:t>
            </a:r>
            <a:br>
              <a:rPr lang="en-US" b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b="0" spc="-3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me</a:t>
            </a:r>
            <a:r>
              <a:rPr lang="en-US" b="0" spc="-4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a</a:t>
            </a:r>
            <a:r>
              <a:rPr lang="en-US" b="0" spc="-3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r>
              <a:rPr lang="en-US" sz="1600" b="0" spc="-3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b="0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b</a:t>
            </a:r>
            <a:r>
              <a:rPr lang="en-US" b="0" spc="-3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r>
              <a:rPr lang="en-US" sz="1600" b="0" spc="-3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b="0" spc="-2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t</a:t>
            </a:r>
            <a:r>
              <a:rPr lang="en-US" b="0" spc="-4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ha</a:t>
            </a:r>
            <a:r>
              <a:rPr lang="en-US" b="0" spc="-7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t</a:t>
            </a:r>
            <a:r>
              <a:rPr lang="en-US" b="0" spc="-2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ea typeface="新細明體" charset="-120"/>
                <a:cs typeface="+mn-cs"/>
              </a:rPr>
              <a:t>?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461030" y="4437112"/>
            <a:ext cx="199202" cy="64807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7" name="Oval 16"/>
          <p:cNvSpPr/>
          <p:nvPr/>
        </p:nvSpPr>
        <p:spPr bwMode="auto">
          <a:xfrm rot="5400000">
            <a:off x="7760431" y="5030663"/>
            <a:ext cx="114588" cy="43551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9" name="Oval 18"/>
          <p:cNvSpPr/>
          <p:nvPr/>
        </p:nvSpPr>
        <p:spPr bwMode="auto">
          <a:xfrm rot="206602">
            <a:off x="7677213" y="4872085"/>
            <a:ext cx="114588" cy="57227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0" name="Oval 19"/>
          <p:cNvSpPr/>
          <p:nvPr/>
        </p:nvSpPr>
        <p:spPr bwMode="auto">
          <a:xfrm rot="18269264">
            <a:off x="7605256" y="5314231"/>
            <a:ext cx="155247" cy="3656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96336" y="5353164"/>
            <a:ext cx="216024" cy="380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17024" y="5805264"/>
            <a:ext cx="288032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724128" y="5868817"/>
            <a:ext cx="834837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40152" y="5292934"/>
            <a:ext cx="159498" cy="4124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975930">
            <a:off x="6516270" y="4955958"/>
            <a:ext cx="105620" cy="4124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7020272" y="5497351"/>
            <a:ext cx="313179" cy="235905"/>
          </a:xfrm>
          <a:prstGeom prst="triangle">
            <a:avLst>
              <a:gd name="adj" fmla="val 82053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 rot="959075" flipH="1" flipV="1">
            <a:off x="6857988" y="5443390"/>
            <a:ext cx="302075" cy="313505"/>
          </a:xfrm>
          <a:prstGeom prst="triangle">
            <a:avLst>
              <a:gd name="adj" fmla="val 66410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 rot="21314751" flipH="1" flipV="1">
            <a:off x="6598337" y="5358423"/>
            <a:ext cx="216967" cy="37377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75656" y="4149080"/>
            <a:ext cx="2088232" cy="1944216"/>
          </a:xfrm>
          <a:prstGeom prst="rect">
            <a:avLst/>
          </a:prstGeom>
          <a:solidFill>
            <a:srgbClr val="FFFFFF">
              <a:alpha val="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Oval Callout 4"/>
          <p:cNvSpPr/>
          <p:nvPr/>
        </p:nvSpPr>
        <p:spPr bwMode="auto">
          <a:xfrm>
            <a:off x="3131840" y="1743010"/>
            <a:ext cx="4896544" cy="1541974"/>
          </a:xfrm>
          <a:prstGeom prst="wedgeEllipseCallout">
            <a:avLst>
              <a:gd name="adj1" fmla="val -57306"/>
              <a:gd name="adj2" fmla="val 104864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333399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204"/>
            <a:ext cx="7473950" cy="648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-108520" y="0"/>
            <a:ext cx="936104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  <a:cs typeface="+mn-cs"/>
              </a:rPr>
              <a:t>Suppose a file has </a:t>
            </a:r>
            <a:r>
              <a:rPr lang="en-US" altLang="zh-TW" sz="2000" b="0" dirty="0">
                <a:solidFill>
                  <a:srgbClr val="FF0000"/>
                </a:solidFill>
                <a:latin typeface="Copperplate Gothic Bold" panose="020E0705020206020404" pitchFamily="34" charset="0"/>
                <a:ea typeface="新細明體" charset="-120"/>
                <a:cs typeface="+mn-cs"/>
              </a:rPr>
              <a:t>20 lines</a:t>
            </a:r>
            <a:r>
              <a:rPr lang="en-US" altLang="zh-TW" sz="2000" b="0" dirty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  <a:cs typeface="+mn-cs"/>
              </a:rPr>
              <a:t>. Then what would the following do?</a:t>
            </a:r>
            <a:endParaRPr lang="zh-TW" altLang="en-US" sz="2000" b="0" dirty="0">
              <a:solidFill>
                <a:srgbClr val="000000"/>
              </a:solidFill>
              <a:latin typeface="Copperplate Gothic Bold" panose="020E0705020206020404" pitchFamily="34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8610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We’ve now covered all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lvl="0"/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altLang="zh-TW" spc="-20" dirty="0">
                <a:solidFill>
                  <a:srgbClr val="FF0000"/>
                </a:solidFill>
              </a:rPr>
              <a:t>a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c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18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 err="1">
                <a:solidFill>
                  <a:srgbClr val="FF0000"/>
                </a:solidFill>
              </a:rPr>
              <a:t>i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s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x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y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78656" y="2009613"/>
            <a:ext cx="374543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4349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5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We’ve now covered all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910638" cy="6019800"/>
          </a:xfrm>
        </p:spPr>
        <p:txBody>
          <a:bodyPr/>
          <a:lstStyle/>
          <a:p>
            <a:pPr lvl="0"/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altLang="zh-TW" spc="-20" dirty="0">
                <a:solidFill>
                  <a:srgbClr val="FF0000"/>
                </a:solidFill>
              </a:rPr>
              <a:t>a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c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D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G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H</a:t>
            </a:r>
            <a:r>
              <a:rPr lang="en-US" altLang="zh-TW" spc="-20" dirty="0"/>
              <a:t>,</a:t>
            </a:r>
            <a:r>
              <a:rPr lang="en-US" altLang="zh-TW" sz="18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 err="1">
                <a:solidFill>
                  <a:srgbClr val="FF0000"/>
                </a:solidFill>
              </a:rPr>
              <a:t>i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N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P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s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x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y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z</a:t>
            </a:r>
            <a:r>
              <a:rPr lang="en-US" altLang="zh-TW" spc="-20" dirty="0"/>
              <a:t>,</a:t>
            </a:r>
            <a:r>
              <a:rPr lang="en-US" altLang="zh-TW" sz="2000" spc="-20" dirty="0">
                <a:solidFill>
                  <a:srgbClr val="FF0000"/>
                </a:solidFill>
              </a:rPr>
              <a:t> </a:t>
            </a:r>
            <a:r>
              <a:rPr lang="en-US" altLang="zh-TW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/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1952" y="3070317"/>
            <a:ext cx="1596032" cy="4559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Command separators</a:t>
            </a:r>
          </a:p>
        </p:txBody>
      </p:sp>
    </p:spTree>
    <p:extLst>
      <p:ext uri="{BB962C8B-B14F-4D97-AF65-F5344CB8AC3E}">
        <p14:creationId xmlns:p14="http://schemas.microsoft.com/office/powerpoint/2010/main" val="32309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5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42897</TotalTime>
  <Words>14387</Words>
  <Application>Microsoft Office PowerPoint</Application>
  <PresentationFormat>On-screen Show (4:3)</PresentationFormat>
  <Paragraphs>1713</Paragraphs>
  <Slides>131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131</vt:i4>
      </vt:variant>
    </vt:vector>
  </HeadingPairs>
  <TitlesOfParts>
    <vt:vector size="148" baseType="lpstr">
      <vt:lpstr>MingLiU</vt:lpstr>
      <vt:lpstr>ＭＳ Ｐゴシック</vt:lpstr>
      <vt:lpstr>新細明體</vt:lpstr>
      <vt:lpstr>Arial</vt:lpstr>
      <vt:lpstr>Arial Narrow</vt:lpstr>
      <vt:lpstr>Arial Rounded MT Bold</vt:lpstr>
      <vt:lpstr>Copperplate Gothic Bold</vt:lpstr>
      <vt:lpstr>Courier</vt:lpstr>
      <vt:lpstr>Courier New</vt:lpstr>
      <vt:lpstr>Elephant</vt:lpstr>
      <vt:lpstr>High Tower Text</vt:lpstr>
      <vt:lpstr>Lucida Console</vt:lpstr>
      <vt:lpstr>Times New Roman</vt:lpstr>
      <vt:lpstr>Wingdings</vt:lpstr>
      <vt:lpstr>Wingdings 3</vt:lpstr>
      <vt:lpstr>Default Design</vt:lpstr>
      <vt:lpstr>1_Default Design</vt:lpstr>
      <vt:lpstr>Categorizing commands</vt:lpstr>
      <vt:lpstr>Categorizing commands</vt:lpstr>
      <vt:lpstr>Categorizing commands</vt:lpstr>
      <vt:lpstr>Categorizing commands</vt:lpstr>
      <vt:lpstr>Categorizing commands</vt:lpstr>
      <vt:lpstr>Categorizing commands</vt:lpstr>
      <vt:lpstr>Categorizing commands</vt:lpstr>
      <vt:lpstr>PowerPoint Presentation</vt:lpstr>
      <vt:lpstr>PowerPoint Presentation</vt:lpstr>
      <vt:lpstr>PowerPoint Presentation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Categorizing commands</vt:lpstr>
      <vt:lpstr>Categorizing commands</vt:lpstr>
      <vt:lpstr>Update the pattern space</vt:lpstr>
      <vt:lpstr>Commands that write to stdout</vt:lpstr>
      <vt:lpstr>Categorizing commands</vt:lpstr>
      <vt:lpstr>Categorizing commands</vt:lpstr>
      <vt:lpstr>One more conditional flow, q</vt:lpstr>
      <vt:lpstr>The q</vt:lpstr>
      <vt:lpstr>One more control flow command, q</vt:lpstr>
      <vt:lpstr>One more control flow command, q</vt:lpstr>
      <vt:lpstr>General Control Flow Summary</vt:lpstr>
      <vt:lpstr>General Control Flow Summary</vt:lpstr>
      <vt:lpstr>Categorizing commands</vt:lpstr>
      <vt:lpstr>Categorizing commands</vt:lpstr>
      <vt:lpstr>Categorizing commands</vt:lpstr>
      <vt:lpstr>Predicated execution</vt:lpstr>
      <vt:lpstr>Predicated execution</vt:lpstr>
      <vt:lpstr>Line Numbers as Conditionals</vt:lpstr>
      <vt:lpstr>Predicated execution</vt:lpstr>
      <vt:lpstr>Predicated execution</vt:lpstr>
      <vt:lpstr>Pattern Matches as 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Predicated execution</vt:lpstr>
      <vt:lpstr>Predicated execution</vt:lpstr>
      <vt:lpstr>!d, !p, !q, … !etc.</vt:lpstr>
      <vt:lpstr>The '</vt:lpstr>
      <vt:lpstr>!d, !p, !q, … !etc.</vt:lpstr>
      <vt:lpstr>!d, !p, !q, … !etc.</vt:lpstr>
      <vt:lpstr>!d, !p, !q, … !etc.</vt:lpstr>
      <vt:lpstr>PowerPoint Presentation</vt:lpstr>
      <vt:lpstr>Sed-style logic may seems odd, but in fact, people do sometimes use it</vt:lpstr>
      <vt:lpstr>Sed-style logic may seems odd, but in fact, people do sometimes use it</vt:lpstr>
      <vt:lpstr>Sed-style logic may seems odd, but in fact, people do sometimes use it</vt:lpstr>
      <vt:lpstr>PowerPoint Presentation</vt:lpstr>
      <vt:lpstr>Sed-style logic may seems odd, but in fact, people do sometimes use it</vt:lpstr>
      <vt:lpstr>Sed-style logic may seems odd, but in fact, people do sometimes use it</vt:lpstr>
      <vt:lpstr>PowerPoint Presentation</vt:lpstr>
      <vt:lpstr>We’ve now covered all these:</vt:lpstr>
      <vt:lpstr>We’ve now covered all these:</vt:lpstr>
      <vt:lpstr>We’ve now covered all these:</vt:lpstr>
      <vt:lpstr>We’ve now covered all these:</vt:lpstr>
      <vt:lpstr>We’ve now covered all these:</vt:lpstr>
      <vt:lpstr>We’ve now covered all these:</vt:lpstr>
      <vt:lpstr>We’ve now covered all these:</vt:lpstr>
      <vt:lpstr>So that just leaves these:</vt:lpstr>
      <vt:lpstr>Unusual Output</vt:lpstr>
      <vt:lpstr> The l command</vt:lpstr>
      <vt:lpstr>Unusual Output</vt:lpstr>
      <vt:lpstr>Unusual Output</vt:lpstr>
      <vt:lpstr> The r command</vt:lpstr>
      <vt:lpstr> The r command</vt:lpstr>
      <vt:lpstr> The r command</vt:lpstr>
      <vt:lpstr> The r command</vt:lpstr>
      <vt:lpstr> The r command</vt:lpstr>
      <vt:lpstr> The r command</vt:lpstr>
      <vt:lpstr> The r command</vt:lpstr>
      <vt:lpstr> The r command</vt:lpstr>
      <vt:lpstr> The r command</vt:lpstr>
      <vt:lpstr>Unusual Output</vt:lpstr>
      <vt:lpstr>Unusual Output</vt:lpstr>
      <vt:lpstr> The w command</vt:lpstr>
      <vt:lpstr> The w command</vt:lpstr>
      <vt:lpstr>We’ve now covered everything: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sed one-liners File 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Me</cp:lastModifiedBy>
  <cp:revision>522</cp:revision>
  <cp:lastPrinted>2005-05-27T21:26:31Z</cp:lastPrinted>
  <dcterms:created xsi:type="dcterms:W3CDTF">2005-05-23T21:56:35Z</dcterms:created>
  <dcterms:modified xsi:type="dcterms:W3CDTF">2023-05-01T00:55:58Z</dcterms:modified>
</cp:coreProperties>
</file>