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  <p:sldMasterId id="2147483686" r:id="rId2"/>
    <p:sldMasterId id="2147483698" r:id="rId3"/>
    <p:sldMasterId id="2147483710" r:id="rId4"/>
    <p:sldMasterId id="2147483722" r:id="rId5"/>
  </p:sldMasterIdLst>
  <p:notesMasterIdLst>
    <p:notesMasterId r:id="rId184"/>
  </p:notesMasterIdLst>
  <p:handoutMasterIdLst>
    <p:handoutMasterId r:id="rId185"/>
  </p:handoutMasterIdLst>
  <p:sldIdLst>
    <p:sldId id="1042" r:id="rId6"/>
    <p:sldId id="1099" r:id="rId7"/>
    <p:sldId id="1100" r:id="rId8"/>
    <p:sldId id="1101" r:id="rId9"/>
    <p:sldId id="1102" r:id="rId10"/>
    <p:sldId id="1103" r:id="rId11"/>
    <p:sldId id="1104" r:id="rId12"/>
    <p:sldId id="1108" r:id="rId13"/>
    <p:sldId id="1109" r:id="rId14"/>
    <p:sldId id="1110" r:id="rId15"/>
    <p:sldId id="1111" r:id="rId16"/>
    <p:sldId id="1112" r:id="rId17"/>
    <p:sldId id="1113" r:id="rId18"/>
    <p:sldId id="1114" r:id="rId19"/>
    <p:sldId id="1115" r:id="rId20"/>
    <p:sldId id="1116" r:id="rId21"/>
    <p:sldId id="1117" r:id="rId22"/>
    <p:sldId id="1118" r:id="rId23"/>
    <p:sldId id="1119" r:id="rId24"/>
    <p:sldId id="1120" r:id="rId25"/>
    <p:sldId id="1121" r:id="rId26"/>
    <p:sldId id="1122" r:id="rId27"/>
    <p:sldId id="1123" r:id="rId28"/>
    <p:sldId id="1124" r:id="rId29"/>
    <p:sldId id="1125" r:id="rId30"/>
    <p:sldId id="1126" r:id="rId31"/>
    <p:sldId id="1127" r:id="rId32"/>
    <p:sldId id="1128" r:id="rId33"/>
    <p:sldId id="1129" r:id="rId34"/>
    <p:sldId id="1130" r:id="rId35"/>
    <p:sldId id="1131" r:id="rId36"/>
    <p:sldId id="1132" r:id="rId37"/>
    <p:sldId id="1133" r:id="rId38"/>
    <p:sldId id="1134" r:id="rId39"/>
    <p:sldId id="1135" r:id="rId40"/>
    <p:sldId id="1136" r:id="rId41"/>
    <p:sldId id="1137" r:id="rId42"/>
    <p:sldId id="1138" r:id="rId43"/>
    <p:sldId id="1139" r:id="rId44"/>
    <p:sldId id="1140" r:id="rId45"/>
    <p:sldId id="1141" r:id="rId46"/>
    <p:sldId id="1142" r:id="rId47"/>
    <p:sldId id="1143" r:id="rId48"/>
    <p:sldId id="1144" r:id="rId49"/>
    <p:sldId id="1145" r:id="rId50"/>
    <p:sldId id="1146" r:id="rId51"/>
    <p:sldId id="1147" r:id="rId52"/>
    <p:sldId id="1148" r:id="rId53"/>
    <p:sldId id="1149" r:id="rId54"/>
    <p:sldId id="1150" r:id="rId55"/>
    <p:sldId id="1151" r:id="rId56"/>
    <p:sldId id="1152" r:id="rId57"/>
    <p:sldId id="1153" r:id="rId58"/>
    <p:sldId id="1154" r:id="rId59"/>
    <p:sldId id="1155" r:id="rId60"/>
    <p:sldId id="1156" r:id="rId61"/>
    <p:sldId id="1157" r:id="rId62"/>
    <p:sldId id="1158" r:id="rId63"/>
    <p:sldId id="1159" r:id="rId64"/>
    <p:sldId id="1160" r:id="rId65"/>
    <p:sldId id="1161" r:id="rId66"/>
    <p:sldId id="1162" r:id="rId67"/>
    <p:sldId id="1163" r:id="rId68"/>
    <p:sldId id="1164" r:id="rId69"/>
    <p:sldId id="1165" r:id="rId70"/>
    <p:sldId id="1166" r:id="rId71"/>
    <p:sldId id="1167" r:id="rId72"/>
    <p:sldId id="1168" r:id="rId73"/>
    <p:sldId id="1169" r:id="rId74"/>
    <p:sldId id="1170" r:id="rId75"/>
    <p:sldId id="1171" r:id="rId76"/>
    <p:sldId id="1172" r:id="rId77"/>
    <p:sldId id="1173" r:id="rId78"/>
    <p:sldId id="1174" r:id="rId79"/>
    <p:sldId id="1175" r:id="rId80"/>
    <p:sldId id="1176" r:id="rId81"/>
    <p:sldId id="1177" r:id="rId82"/>
    <p:sldId id="1178" r:id="rId83"/>
    <p:sldId id="1179" r:id="rId84"/>
    <p:sldId id="1180" r:id="rId85"/>
    <p:sldId id="1181" r:id="rId86"/>
    <p:sldId id="1182" r:id="rId87"/>
    <p:sldId id="1183" r:id="rId88"/>
    <p:sldId id="1184" r:id="rId89"/>
    <p:sldId id="1185" r:id="rId90"/>
    <p:sldId id="1186" r:id="rId91"/>
    <p:sldId id="1187" r:id="rId92"/>
    <p:sldId id="1188" r:id="rId93"/>
    <p:sldId id="1189" r:id="rId94"/>
    <p:sldId id="1190" r:id="rId95"/>
    <p:sldId id="1191" r:id="rId96"/>
    <p:sldId id="1192" r:id="rId97"/>
    <p:sldId id="1287" r:id="rId98"/>
    <p:sldId id="1288" r:id="rId99"/>
    <p:sldId id="1289" r:id="rId100"/>
    <p:sldId id="1290" r:id="rId101"/>
    <p:sldId id="1291" r:id="rId102"/>
    <p:sldId id="1292" r:id="rId103"/>
    <p:sldId id="1293" r:id="rId104"/>
    <p:sldId id="1294" r:id="rId105"/>
    <p:sldId id="1295" r:id="rId106"/>
    <p:sldId id="1296" r:id="rId107"/>
    <p:sldId id="1297" r:id="rId108"/>
    <p:sldId id="1298" r:id="rId109"/>
    <p:sldId id="1299" r:id="rId110"/>
    <p:sldId id="1300" r:id="rId111"/>
    <p:sldId id="1347" r:id="rId112"/>
    <p:sldId id="1348" r:id="rId113"/>
    <p:sldId id="1349" r:id="rId114"/>
    <p:sldId id="1350" r:id="rId115"/>
    <p:sldId id="1351" r:id="rId116"/>
    <p:sldId id="1352" r:id="rId117"/>
    <p:sldId id="1354" r:id="rId118"/>
    <p:sldId id="1356" r:id="rId119"/>
    <p:sldId id="1358" r:id="rId120"/>
    <p:sldId id="1357" r:id="rId121"/>
    <p:sldId id="1359" r:id="rId122"/>
    <p:sldId id="1361" r:id="rId123"/>
    <p:sldId id="1368" r:id="rId124"/>
    <p:sldId id="1372" r:id="rId125"/>
    <p:sldId id="1378" r:id="rId126"/>
    <p:sldId id="1301" r:id="rId127"/>
    <p:sldId id="1302" r:id="rId128"/>
    <p:sldId id="1303" r:id="rId129"/>
    <p:sldId id="1304" r:id="rId130"/>
    <p:sldId id="1305" r:id="rId131"/>
    <p:sldId id="1306" r:id="rId132"/>
    <p:sldId id="1307" r:id="rId133"/>
    <p:sldId id="1308" r:id="rId134"/>
    <p:sldId id="1309" r:id="rId135"/>
    <p:sldId id="1310" r:id="rId136"/>
    <p:sldId id="1311" r:id="rId137"/>
    <p:sldId id="1312" r:id="rId138"/>
    <p:sldId id="1313" r:id="rId139"/>
    <p:sldId id="1314" r:id="rId140"/>
    <p:sldId id="1315" r:id="rId141"/>
    <p:sldId id="1316" r:id="rId142"/>
    <p:sldId id="1317" r:id="rId143"/>
    <p:sldId id="1318" r:id="rId144"/>
    <p:sldId id="1319" r:id="rId145"/>
    <p:sldId id="1379" r:id="rId146"/>
    <p:sldId id="1321" r:id="rId147"/>
    <p:sldId id="1338" r:id="rId148"/>
    <p:sldId id="1339" r:id="rId149"/>
    <p:sldId id="1340" r:id="rId150"/>
    <p:sldId id="1341" r:id="rId151"/>
    <p:sldId id="1342" r:id="rId152"/>
    <p:sldId id="1343" r:id="rId153"/>
    <p:sldId id="1344" r:id="rId154"/>
    <p:sldId id="1345" r:id="rId155"/>
    <p:sldId id="1346" r:id="rId156"/>
    <p:sldId id="1380" r:id="rId157"/>
    <p:sldId id="1381" r:id="rId158"/>
    <p:sldId id="1382" r:id="rId159"/>
    <p:sldId id="1383" r:id="rId160"/>
    <p:sldId id="1384" r:id="rId161"/>
    <p:sldId id="1385" r:id="rId162"/>
    <p:sldId id="1386" r:id="rId163"/>
    <p:sldId id="1387" r:id="rId164"/>
    <p:sldId id="1388" r:id="rId165"/>
    <p:sldId id="1389" r:id="rId166"/>
    <p:sldId id="1390" r:id="rId167"/>
    <p:sldId id="1391" r:id="rId168"/>
    <p:sldId id="1392" r:id="rId169"/>
    <p:sldId id="1393" r:id="rId170"/>
    <p:sldId id="1394" r:id="rId171"/>
    <p:sldId id="1395" r:id="rId172"/>
    <p:sldId id="1396" r:id="rId173"/>
    <p:sldId id="1397" r:id="rId174"/>
    <p:sldId id="1398" r:id="rId175"/>
    <p:sldId id="1399" r:id="rId176"/>
    <p:sldId id="1400" r:id="rId177"/>
    <p:sldId id="1401" r:id="rId178"/>
    <p:sldId id="1402" r:id="rId179"/>
    <p:sldId id="1403" r:id="rId180"/>
    <p:sldId id="1404" r:id="rId181"/>
    <p:sldId id="1405" r:id="rId182"/>
    <p:sldId id="1406" r:id="rId1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68E"/>
    <a:srgbClr val="BFBFBF"/>
    <a:srgbClr val="00B050"/>
    <a:srgbClr val="FF99CC"/>
    <a:srgbClr val="0033CC"/>
    <a:srgbClr val="B2B2B2"/>
    <a:srgbClr val="009644"/>
    <a:srgbClr val="A6A6A6"/>
    <a:srgbClr val="00CC00"/>
    <a:srgbClr val="DC2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80484" autoAdjust="0"/>
  </p:normalViewPr>
  <p:slideViewPr>
    <p:cSldViewPr>
      <p:cViewPr>
        <p:scale>
          <a:sx n="42" d="100"/>
          <a:sy n="42" d="100"/>
        </p:scale>
        <p:origin x="15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59" Type="http://schemas.openxmlformats.org/officeDocument/2006/relationships/slide" Target="slides/slide154.xml"/><Relationship Id="rId170" Type="http://schemas.openxmlformats.org/officeDocument/2006/relationships/slide" Target="slides/slide165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53" Type="http://schemas.openxmlformats.org/officeDocument/2006/relationships/slide" Target="slides/slide48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81" Type="http://schemas.openxmlformats.org/officeDocument/2006/relationships/slide" Target="slides/slide176.xml"/><Relationship Id="rId22" Type="http://schemas.openxmlformats.org/officeDocument/2006/relationships/slide" Target="slides/slide17.xml"/><Relationship Id="rId43" Type="http://schemas.openxmlformats.org/officeDocument/2006/relationships/slide" Target="slides/slide38.xml"/><Relationship Id="rId64" Type="http://schemas.openxmlformats.org/officeDocument/2006/relationships/slide" Target="slides/slide59.xml"/><Relationship Id="rId118" Type="http://schemas.openxmlformats.org/officeDocument/2006/relationships/slide" Target="slides/slide113.xml"/><Relationship Id="rId139" Type="http://schemas.openxmlformats.org/officeDocument/2006/relationships/slide" Target="slides/slide134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71" Type="http://schemas.openxmlformats.org/officeDocument/2006/relationships/slide" Target="slides/slide166.xml"/><Relationship Id="rId12" Type="http://schemas.openxmlformats.org/officeDocument/2006/relationships/slide" Target="slides/slide7.xml"/><Relationship Id="rId33" Type="http://schemas.openxmlformats.org/officeDocument/2006/relationships/slide" Target="slides/slide28.xml"/><Relationship Id="rId108" Type="http://schemas.openxmlformats.org/officeDocument/2006/relationships/slide" Target="slides/slide103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5" Type="http://schemas.openxmlformats.org/officeDocument/2006/relationships/slide" Target="slides/slide70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61" Type="http://schemas.openxmlformats.org/officeDocument/2006/relationships/slide" Target="slides/slide156.xml"/><Relationship Id="rId182" Type="http://schemas.openxmlformats.org/officeDocument/2006/relationships/slide" Target="slides/slide177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5" Type="http://schemas.openxmlformats.org/officeDocument/2006/relationships/slide" Target="slides/slide60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51" Type="http://schemas.openxmlformats.org/officeDocument/2006/relationships/slide" Target="slides/slide146.xml"/><Relationship Id="rId172" Type="http://schemas.openxmlformats.org/officeDocument/2006/relationships/slide" Target="slides/slide167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167" Type="http://schemas.openxmlformats.org/officeDocument/2006/relationships/slide" Target="slides/slide162.xml"/><Relationship Id="rId188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slide" Target="slides/slide157.xml"/><Relationship Id="rId183" Type="http://schemas.openxmlformats.org/officeDocument/2006/relationships/slide" Target="slides/slide17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178" Type="http://schemas.openxmlformats.org/officeDocument/2006/relationships/slide" Target="slides/slide173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73" Type="http://schemas.openxmlformats.org/officeDocument/2006/relationships/slide" Target="slides/slide168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168" Type="http://schemas.openxmlformats.org/officeDocument/2006/relationships/slide" Target="slides/slide163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slide" Target="slides/slide158.xml"/><Relationship Id="rId184" Type="http://schemas.openxmlformats.org/officeDocument/2006/relationships/notesMaster" Target="notesMasters/notesMaster1.xml"/><Relationship Id="rId18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Relationship Id="rId174" Type="http://schemas.openxmlformats.org/officeDocument/2006/relationships/slide" Target="slides/slide169.xml"/><Relationship Id="rId179" Type="http://schemas.openxmlformats.org/officeDocument/2006/relationships/slide" Target="slides/slide174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64" Type="http://schemas.openxmlformats.org/officeDocument/2006/relationships/slide" Target="slides/slide159.xml"/><Relationship Id="rId169" Type="http://schemas.openxmlformats.org/officeDocument/2006/relationships/slide" Target="slides/slide164.xml"/><Relationship Id="rId18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80" Type="http://schemas.openxmlformats.org/officeDocument/2006/relationships/slide" Target="slides/slide175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54" Type="http://schemas.openxmlformats.org/officeDocument/2006/relationships/slide" Target="slides/slide149.xml"/><Relationship Id="rId175" Type="http://schemas.openxmlformats.org/officeDocument/2006/relationships/slide" Target="slides/slide170.xml"/><Relationship Id="rId16" Type="http://schemas.openxmlformats.org/officeDocument/2006/relationships/slide" Target="slides/slide11.xml"/><Relationship Id="rId37" Type="http://schemas.openxmlformats.org/officeDocument/2006/relationships/slide" Target="slides/slide32.xml"/><Relationship Id="rId58" Type="http://schemas.openxmlformats.org/officeDocument/2006/relationships/slide" Target="slides/slide53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44" Type="http://schemas.openxmlformats.org/officeDocument/2006/relationships/slide" Target="slides/slide139.xml"/><Relationship Id="rId90" Type="http://schemas.openxmlformats.org/officeDocument/2006/relationships/slide" Target="slides/slide85.xml"/><Relationship Id="rId165" Type="http://schemas.openxmlformats.org/officeDocument/2006/relationships/slide" Target="slides/slide160.xml"/><Relationship Id="rId186" Type="http://schemas.openxmlformats.org/officeDocument/2006/relationships/presProps" Target="presProps.xml"/><Relationship Id="rId27" Type="http://schemas.openxmlformats.org/officeDocument/2006/relationships/slide" Target="slides/slide22.xml"/><Relationship Id="rId48" Type="http://schemas.openxmlformats.org/officeDocument/2006/relationships/slide" Target="slides/slide43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34" Type="http://schemas.openxmlformats.org/officeDocument/2006/relationships/slide" Target="slides/slide129.xml"/><Relationship Id="rId80" Type="http://schemas.openxmlformats.org/officeDocument/2006/relationships/slide" Target="slides/slide75.xml"/><Relationship Id="rId155" Type="http://schemas.openxmlformats.org/officeDocument/2006/relationships/slide" Target="slides/slide150.xml"/><Relationship Id="rId176" Type="http://schemas.openxmlformats.org/officeDocument/2006/relationships/slide" Target="slides/slide171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24" Type="http://schemas.openxmlformats.org/officeDocument/2006/relationships/slide" Target="slides/slide119.xml"/><Relationship Id="rId70" Type="http://schemas.openxmlformats.org/officeDocument/2006/relationships/slide" Target="slides/slide65.xml"/><Relationship Id="rId91" Type="http://schemas.openxmlformats.org/officeDocument/2006/relationships/slide" Target="slides/slide86.xml"/><Relationship Id="rId145" Type="http://schemas.openxmlformats.org/officeDocument/2006/relationships/slide" Target="slides/slide140.xml"/><Relationship Id="rId166" Type="http://schemas.openxmlformats.org/officeDocument/2006/relationships/slide" Target="slides/slide16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60" Type="http://schemas.openxmlformats.org/officeDocument/2006/relationships/slide" Target="slides/slide55.xml"/><Relationship Id="rId81" Type="http://schemas.openxmlformats.org/officeDocument/2006/relationships/slide" Target="slides/slide76.xml"/><Relationship Id="rId135" Type="http://schemas.openxmlformats.org/officeDocument/2006/relationships/slide" Target="slides/slide130.xml"/><Relationship Id="rId156" Type="http://schemas.openxmlformats.org/officeDocument/2006/relationships/slide" Target="slides/slide151.xml"/><Relationship Id="rId177" Type="http://schemas.openxmlformats.org/officeDocument/2006/relationships/slide" Target="slides/slide17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8254095-308E-4ACC-BF15-B06B0E9FC4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1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FDC1729-B6B6-4463-8BA6-2B024F5FEC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1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7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我們來看</a:t>
            </a:r>
            <a:r>
              <a:rPr lang="en-US" altLang="zh-TW" dirty="0"/>
              <a:t>if</a:t>
            </a:r>
            <a:r>
              <a:rPr lang="zh-TW" altLang="en-US" dirty="0"/>
              <a:t>的結構</a:t>
            </a:r>
            <a:r>
              <a:rPr lang="en-US" altLang="zh-TW" dirty="0"/>
              <a:t>,</a:t>
            </a:r>
            <a:r>
              <a:rPr lang="zh-TW" altLang="en-US" dirty="0"/>
              <a:t>投影片中箭頭指向的地方</a:t>
            </a:r>
            <a:r>
              <a:rPr lang="en-US" altLang="zh-TW" dirty="0"/>
              <a:t>,</a:t>
            </a:r>
            <a:r>
              <a:rPr lang="zh-TW" altLang="en-US" dirty="0"/>
              <a:t>空格是必要的</a:t>
            </a:r>
            <a:endParaRPr lang="en-US" altLang="zh-TW" dirty="0"/>
          </a:p>
          <a:p>
            <a:r>
              <a:rPr lang="zh-TW" altLang="en-US" dirty="0"/>
              <a:t>如果你在寫</a:t>
            </a:r>
            <a:r>
              <a:rPr lang="en-US" altLang="zh-TW" dirty="0"/>
              <a:t>if</a:t>
            </a:r>
            <a:r>
              <a:rPr lang="zh-TW" altLang="en-US" dirty="0"/>
              <a:t>時得到錯誤訊息</a:t>
            </a:r>
            <a:r>
              <a:rPr lang="en-US" altLang="zh-TW" dirty="0"/>
              <a:t>,</a:t>
            </a:r>
            <a:r>
              <a:rPr lang="zh-TW" altLang="en-US" dirty="0"/>
              <a:t>試試看使用加空格來除錯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75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!</a:t>
            </a:r>
            <a:r>
              <a:rPr lang="zh-TW" altLang="en-US" sz="1200" dirty="0">
                <a:solidFill>
                  <a:srgbClr val="FF0000"/>
                </a:solidFill>
              </a:rPr>
              <a:t> 否定用法，</a:t>
            </a:r>
            <a:r>
              <a:rPr lang="zh-TW" altLang="en-US" sz="1200" dirty="0"/>
              <a:t>與</a:t>
            </a:r>
            <a:r>
              <a:rPr lang="en-US" altLang="zh-TW" sz="1200" dirty="0"/>
              <a:t>C</a:t>
            </a:r>
            <a:r>
              <a:rPr lang="zh-TW" altLang="en-US" sz="1200" dirty="0"/>
              <a:t>的用法相同</a:t>
            </a:r>
            <a:endParaRPr lang="en-US" altLang="zh-TW" sz="1200" dirty="0"/>
          </a:p>
          <a:p>
            <a:pPr>
              <a:buFontTx/>
              <a:buNone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!=</a:t>
            </a:r>
            <a:r>
              <a:rPr lang="zh-TW" altLang="en-US" sz="1200" dirty="0">
                <a:solidFill>
                  <a:srgbClr val="FF0000"/>
                </a:solidFill>
              </a:rPr>
              <a:t>不等於，</a:t>
            </a:r>
            <a:r>
              <a:rPr lang="zh-TW" altLang="en-US" sz="1200" dirty="0"/>
              <a:t>與</a:t>
            </a:r>
            <a:r>
              <a:rPr lang="en-US" altLang="zh-TW" sz="1200" dirty="0"/>
              <a:t>C</a:t>
            </a:r>
            <a:r>
              <a:rPr lang="zh-TW" altLang="en-US" sz="1200" dirty="0"/>
              <a:t>的用法相同</a:t>
            </a:r>
            <a:endParaRPr lang="en-US" altLang="zh-TW" sz="1200" dirty="0"/>
          </a:p>
          <a:p>
            <a:pPr>
              <a:buFontTx/>
              <a:buNone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==</a:t>
            </a:r>
            <a:r>
              <a:rPr lang="zh-TW" altLang="en-US" sz="1200" dirty="0">
                <a:solidFill>
                  <a:srgbClr val="FF0000"/>
                </a:solidFill>
              </a:rPr>
              <a:t>等於，</a:t>
            </a:r>
            <a:r>
              <a:rPr lang="zh-TW" altLang="en-US" sz="1200" dirty="0"/>
              <a:t>與</a:t>
            </a:r>
            <a:r>
              <a:rPr lang="en-US" altLang="zh-TW" sz="1200" dirty="0"/>
              <a:t>C</a:t>
            </a:r>
            <a:r>
              <a:rPr lang="zh-TW" altLang="en-US" sz="1200" dirty="0"/>
              <a:t>的用法相同</a:t>
            </a:r>
            <a:endParaRPr lang="en-US" altLang="zh-TW" sz="1200" dirty="0"/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&gt;</a:t>
            </a:r>
            <a:r>
              <a:rPr lang="en-US" altLang="zh-TW" sz="1050" dirty="0"/>
              <a:t>,</a:t>
            </a:r>
            <a:r>
              <a:rPr lang="en-US" altLang="zh-TW" sz="900" dirty="0"/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&lt;</a:t>
            </a:r>
            <a:r>
              <a:rPr lang="en-US" altLang="zh-TW" sz="1050" dirty="0"/>
              <a:t>,</a:t>
            </a:r>
            <a:r>
              <a:rPr lang="en-US" altLang="zh-TW" sz="900" dirty="0"/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&lt;=</a:t>
            </a:r>
            <a:r>
              <a:rPr lang="en-US" altLang="zh-TW" sz="1050" dirty="0"/>
              <a:t>,</a:t>
            </a:r>
            <a:r>
              <a:rPr lang="en-US" altLang="zh-TW" sz="900" dirty="0"/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&gt;=</a:t>
            </a:r>
            <a:r>
              <a:rPr lang="zh-TW" altLang="en-US" sz="1200" dirty="0">
                <a:solidFill>
                  <a:srgbClr val="FF0000"/>
                </a:solidFill>
              </a:rPr>
              <a:t>判斷符號，</a:t>
            </a:r>
            <a:r>
              <a:rPr lang="zh-TW" altLang="en-US" sz="1200" dirty="0"/>
              <a:t>與</a:t>
            </a:r>
            <a:r>
              <a:rPr lang="en-US" altLang="zh-TW" sz="1200" dirty="0"/>
              <a:t>C</a:t>
            </a:r>
            <a:r>
              <a:rPr lang="zh-TW" altLang="en-US" sz="1200" dirty="0"/>
              <a:t>的用法相同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247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=~</a:t>
            </a:r>
            <a:r>
              <a:rPr lang="zh-TW" altLang="en-US" dirty="0"/>
              <a:t>判斷是否符合</a:t>
            </a:r>
            <a:r>
              <a:rPr lang="en-US" altLang="zh-TW" dirty="0"/>
              <a:t>wildcard</a:t>
            </a:r>
            <a:r>
              <a:rPr lang="zh-TW" altLang="en-US" dirty="0"/>
              <a:t>的模式</a:t>
            </a:r>
            <a:r>
              <a:rPr lang="en-US" altLang="zh-TW" dirty="0"/>
              <a:t>,</a:t>
            </a:r>
            <a:r>
              <a:rPr lang="zh-TW" altLang="en-US" dirty="0"/>
              <a:t>注意此方法不支援</a:t>
            </a:r>
            <a:r>
              <a:rPr lang="en-US" altLang="zh-TW" sz="1200" dirty="0"/>
              <a:t>“[</a:t>
            </a:r>
            <a:r>
              <a:rPr lang="en-US" altLang="zh-TW" sz="1200" dirty="0">
                <a:solidFill>
                  <a:srgbClr val="FF0000"/>
                </a:solidFill>
              </a:rPr>
              <a:t>^</a:t>
            </a:r>
            <a:r>
              <a:rPr lang="en-US" altLang="zh-TW" sz="1200" dirty="0"/>
              <a:t>...]”</a:t>
            </a:r>
            <a:r>
              <a:rPr lang="en-US" altLang="zh-TW" sz="1200" i="1" dirty="0"/>
              <a:t> </a:t>
            </a:r>
            <a:r>
              <a:rPr lang="zh-TW" altLang="en-US" sz="1200" i="1" dirty="0"/>
              <a:t>原本的用法</a:t>
            </a:r>
            <a:r>
              <a:rPr lang="en-US" altLang="zh-TW" sz="1200" i="1" dirty="0"/>
              <a:t>(</a:t>
            </a:r>
            <a:r>
              <a:rPr lang="zh-TW" altLang="en-US" sz="1200" i="1" dirty="0"/>
              <a:t>而是將</a:t>
            </a:r>
            <a:r>
              <a:rPr lang="en-US" altLang="zh-TW" sz="1200" i="1" dirty="0"/>
              <a:t>^</a:t>
            </a:r>
            <a:r>
              <a:rPr lang="zh-TW" altLang="en-US" sz="1200" i="1" dirty="0"/>
              <a:t>當作一個字元</a:t>
            </a:r>
            <a:r>
              <a:rPr lang="en-US" altLang="zh-TW" sz="1200" i="1" dirty="0"/>
              <a:t>)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!~</a:t>
            </a:r>
            <a:r>
              <a:rPr lang="zh-TW" altLang="en-US" dirty="0"/>
              <a:t>判斷是否不符合</a:t>
            </a:r>
            <a:r>
              <a:rPr lang="en-US" altLang="zh-TW" dirty="0"/>
              <a:t>wildcard</a:t>
            </a:r>
            <a:r>
              <a:rPr lang="zh-TW" altLang="en-US" dirty="0"/>
              <a:t>的模式</a:t>
            </a:r>
            <a:r>
              <a:rPr lang="en-US" altLang="zh-TW" dirty="0"/>
              <a:t>,</a:t>
            </a:r>
            <a:r>
              <a:rPr lang="zh-TW" altLang="en-US" dirty="0"/>
              <a:t>注意此方法也不支援</a:t>
            </a:r>
            <a:r>
              <a:rPr lang="en-US" altLang="zh-TW" sz="1200" dirty="0"/>
              <a:t>“[</a:t>
            </a:r>
            <a:r>
              <a:rPr lang="en-US" altLang="zh-TW" sz="1200" dirty="0">
                <a:solidFill>
                  <a:srgbClr val="FF0000"/>
                </a:solidFill>
              </a:rPr>
              <a:t>^</a:t>
            </a:r>
            <a:r>
              <a:rPr lang="en-US" altLang="zh-TW" sz="1200" dirty="0"/>
              <a:t>...]”</a:t>
            </a:r>
            <a:r>
              <a:rPr lang="en-US" altLang="zh-TW" sz="1200" i="1" dirty="0"/>
              <a:t> </a:t>
            </a:r>
            <a:r>
              <a:rPr lang="zh-TW" altLang="en-US" sz="1200" i="1" dirty="0"/>
              <a:t>原本的用法</a:t>
            </a:r>
            <a:r>
              <a:rPr lang="en-US" altLang="zh-TW" sz="1200" i="1" dirty="0"/>
              <a:t>(</a:t>
            </a:r>
            <a:r>
              <a:rPr lang="zh-TW" altLang="en-US" sz="1200" i="1" dirty="0"/>
              <a:t>而是將</a:t>
            </a:r>
            <a:r>
              <a:rPr lang="en-US" altLang="zh-TW" sz="1200" i="1" dirty="0"/>
              <a:t>^</a:t>
            </a:r>
            <a:r>
              <a:rPr lang="zh-TW" altLang="en-US" sz="1200" i="1" dirty="0"/>
              <a:t>當作一個字元</a:t>
            </a:r>
            <a:r>
              <a:rPr lang="en-US" altLang="zh-TW" sz="1200" i="1" dirty="0"/>
              <a:t>)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9747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如果用</a:t>
            </a:r>
            <a:r>
              <a:rPr lang="en-US" altLang="zh-TW" dirty="0"/>
              <a:t>if</a:t>
            </a:r>
            <a:r>
              <a:rPr lang="zh-TW" altLang="en-US" dirty="0"/>
              <a:t>指令</a:t>
            </a:r>
            <a:r>
              <a:rPr lang="en-US" altLang="zh-TW" dirty="0"/>
              <a:t>,</a:t>
            </a:r>
            <a:r>
              <a:rPr lang="zh-TW" altLang="en-US" dirty="0"/>
              <a:t>檔案可以被投影片中的幾種方法測試</a:t>
            </a:r>
            <a:endParaRPr lang="en-US" altLang="zh-TW" dirty="0"/>
          </a:p>
          <a:p>
            <a:r>
              <a:rPr lang="zh-TW" altLang="en-US" dirty="0"/>
              <a:t>如：</a:t>
            </a:r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if ( -d filename )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測試</a:t>
            </a:r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filename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是否為目錄</a:t>
            </a:r>
            <a:endParaRPr lang="en-US" altLang="zh-TW" sz="1200" dirty="0">
              <a:solidFill>
                <a:srgbClr val="000000"/>
              </a:solidFill>
              <a:latin typeface="Arial Rounded MT Bold" pitchFamily="34" charset="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if ( -e filename )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測試</a:t>
            </a:r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filename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是否存在</a:t>
            </a:r>
            <a:endParaRPr lang="en-US" altLang="zh-TW" sz="12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if ( -r filename )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測試</a:t>
            </a:r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filename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是否可讀取</a:t>
            </a:r>
            <a:endParaRPr lang="en-US" altLang="zh-TW" sz="1200" dirty="0">
              <a:solidFill>
                <a:srgbClr val="000000"/>
              </a:solidFill>
              <a:latin typeface="Arial Rounded MT Bold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649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在先前的投影片提到，</a:t>
            </a:r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if ( -r filename )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為測試</a:t>
            </a:r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filename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是否可讀取</a:t>
            </a:r>
            <a:endParaRPr lang="en-US" altLang="zh-TW" sz="12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所以當我們輸入</a:t>
            </a:r>
            <a:r>
              <a:rPr lang="en-US" altLang="zh-TW" sz="1200" dirty="0"/>
              <a:t>if ( </a:t>
            </a:r>
            <a:r>
              <a:rPr lang="en-US" altLang="zh-TW" sz="1200" b="1" dirty="0">
                <a:solidFill>
                  <a:srgbClr val="00CC00"/>
                </a:solidFill>
              </a:rPr>
              <a:t>-r</a:t>
            </a:r>
            <a:r>
              <a:rPr lang="en-US" altLang="zh-TW" sz="1200" dirty="0"/>
              <a:t> </a:t>
            </a:r>
            <a:r>
              <a:rPr lang="en-US" altLang="zh-TW" sz="1200" b="1" dirty="0">
                <a:solidFill>
                  <a:srgbClr val="FF0000"/>
                </a:solidFill>
              </a:rPr>
              <a:t>==</a:t>
            </a:r>
            <a:r>
              <a:rPr lang="en-US" altLang="zh-TW" sz="1200" dirty="0"/>
              <a:t> -r ) echo "The -r flag was given."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會讀取</a:t>
            </a:r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filename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會對應到</a:t>
            </a:r>
            <a:r>
              <a:rPr lang="en-US" altLang="zh-TW" sz="1200" dirty="0">
                <a:solidFill>
                  <a:srgbClr val="000000"/>
                </a:solidFill>
                <a:latin typeface="Arial Rounded MT Bold" pitchFamily="34" charset="0"/>
              </a:rPr>
              <a:t>”==”,</a:t>
            </a:r>
            <a:r>
              <a:rPr lang="zh-TW" altLang="en-US" sz="1200" dirty="0">
                <a:solidFill>
                  <a:srgbClr val="000000"/>
                </a:solidFill>
                <a:latin typeface="Arial Rounded MT Bold" pitchFamily="34" charset="0"/>
              </a:rPr>
              <a:t>所以不會產生我們想要得到的結果</a:t>
            </a:r>
            <a:endParaRPr lang="en-US" altLang="zh-TW" sz="1200" dirty="0">
              <a:solidFill>
                <a:srgbClr val="000000"/>
              </a:solidFill>
              <a:latin typeface="Arial Rounded MT Bold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8528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所以我們需要使用虛擬字元放在前面來做輔助</a:t>
            </a:r>
            <a:r>
              <a:rPr lang="en-US" altLang="zh-TW" dirty="0"/>
              <a:t>,</a:t>
            </a:r>
            <a:r>
              <a:rPr lang="zh-TW" altLang="en-US" dirty="0"/>
              <a:t>像是</a:t>
            </a:r>
            <a:r>
              <a:rPr lang="en-US" altLang="zh-TW" sz="1200" dirty="0"/>
              <a:t>if ( </a:t>
            </a:r>
            <a:r>
              <a:rPr lang="en-US" altLang="zh-TW" sz="1200" b="1" dirty="0" err="1">
                <a:solidFill>
                  <a:srgbClr val="0033CC"/>
                </a:solidFill>
              </a:rPr>
              <a:t>X</a:t>
            </a:r>
            <a:r>
              <a:rPr lang="en-US" altLang="zh-TW" sz="1200" dirty="0" err="1"/>
              <a:t>$argv</a:t>
            </a:r>
            <a:r>
              <a:rPr lang="en-US" altLang="zh-TW" sz="1200" dirty="0"/>
              <a:t>[1] == </a:t>
            </a:r>
            <a:r>
              <a:rPr lang="en-US" altLang="zh-TW" sz="1200" b="1" dirty="0">
                <a:solidFill>
                  <a:srgbClr val="0033CC"/>
                </a:solidFill>
              </a:rPr>
              <a:t>X</a:t>
            </a:r>
            <a:r>
              <a:rPr lang="en-US" altLang="zh-TW" sz="1200" dirty="0"/>
              <a:t>-r ) echo "The -r flag was given.“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該指令會被解讀成</a:t>
            </a:r>
            <a:r>
              <a:rPr lang="en-US" altLang="zh-TW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if  ( X-r == X-r ) echo "The -r flag was given"</a:t>
            </a:r>
            <a:endParaRPr lang="en-US" altLang="zh-TW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則指令會順利地執行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8687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latin typeface="High Tower Text" pitchFamily="18" charset="0"/>
              </a:rPr>
              <a:t>case &lt;</a:t>
            </a:r>
            <a:r>
              <a:rPr lang="en-US" altLang="zh-TW" dirty="0">
                <a:latin typeface="High Tower Text" pitchFamily="18" charset="0"/>
              </a:rPr>
              <a:t>pattern</a:t>
            </a:r>
            <a:r>
              <a:rPr lang="en-US" altLang="zh-TW" sz="1050" b="1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&gt;</a:t>
            </a:r>
            <a:r>
              <a:rPr lang="en-US" altLang="zh-TW" b="1" dirty="0">
                <a:latin typeface="High Tower Text" pitchFamily="18" charset="0"/>
              </a:rPr>
              <a:t>:</a:t>
            </a:r>
            <a:r>
              <a:rPr lang="zh-TW" altLang="en-US" b="1" dirty="0">
                <a:latin typeface="High Tower Text" pitchFamily="18" charset="0"/>
              </a:rPr>
              <a:t>中的</a:t>
            </a:r>
            <a:r>
              <a:rPr lang="en-US" altLang="zh-TW" b="1" dirty="0">
                <a:latin typeface="High Tower Text" pitchFamily="18" charset="0"/>
              </a:rPr>
              <a:t>&lt;pattern 1&gt;</a:t>
            </a:r>
            <a:r>
              <a:rPr lang="zh-TW" altLang="en-US" b="1" dirty="0">
                <a:latin typeface="High Tower Text" pitchFamily="18" charset="0"/>
              </a:rPr>
              <a:t>可以是</a:t>
            </a:r>
            <a:r>
              <a:rPr lang="en-US" altLang="zh-TW" b="1" dirty="0">
                <a:latin typeface="High Tower Text" pitchFamily="18" charset="0"/>
              </a:rPr>
              <a:t>wildcard</a:t>
            </a:r>
          </a:p>
          <a:p>
            <a:r>
              <a:rPr lang="zh-TW" altLang="en-US" dirty="0"/>
              <a:t>而每個</a:t>
            </a:r>
            <a:r>
              <a:rPr lang="en-US" altLang="zh-TW" dirty="0"/>
              <a:t>case</a:t>
            </a:r>
            <a:r>
              <a:rPr lang="zh-TW" altLang="en-US" dirty="0"/>
              <a:t>需要自己獨立寫一行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90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TW" altLang="en-US" dirty="0"/>
              <a:t>在投影片中左邊的程式碼可以對應到</a:t>
            </a:r>
            <a:r>
              <a:rPr lang="en-US" altLang="zh-TW" dirty="0"/>
              <a:t>C</a:t>
            </a:r>
            <a:r>
              <a:rPr lang="zh-TW" altLang="en-US" dirty="0"/>
              <a:t>之中的用法</a:t>
            </a:r>
            <a:endParaRPr lang="en-US" altLang="zh-TW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rgbClr val="0066CC"/>
                </a:solidFill>
                <a:latin typeface="Times New Roman" pitchFamily="18" charset="0"/>
              </a:rPr>
              <a:t>for (</a:t>
            </a:r>
            <a:r>
              <a:rPr lang="en-US" altLang="zh-TW" sz="1200" dirty="0" err="1">
                <a:solidFill>
                  <a:srgbClr val="0066CC"/>
                </a:solidFill>
                <a:latin typeface="Times New Roman" pitchFamily="18" charset="0"/>
              </a:rPr>
              <a:t>i</a:t>
            </a:r>
            <a:r>
              <a:rPr lang="en-US" altLang="zh-TW" sz="1200" dirty="0">
                <a:solidFill>
                  <a:srgbClr val="0066CC"/>
                </a:solidFill>
                <a:latin typeface="Times New Roman" pitchFamily="18" charset="0"/>
              </a:rPr>
              <a:t>=0; </a:t>
            </a:r>
            <a:r>
              <a:rPr lang="en-US" altLang="zh-TW" sz="1200" dirty="0" err="1">
                <a:solidFill>
                  <a:srgbClr val="0066CC"/>
                </a:solidFill>
                <a:latin typeface="Times New Roman" pitchFamily="18" charset="0"/>
              </a:rPr>
              <a:t>i</a:t>
            </a:r>
            <a:r>
              <a:rPr lang="en-US" altLang="zh-TW" sz="1200" dirty="0">
                <a:solidFill>
                  <a:srgbClr val="0066CC"/>
                </a:solidFill>
                <a:latin typeface="Times New Roman" pitchFamily="18" charset="0"/>
              </a:rPr>
              <a:t>&lt;3; </a:t>
            </a:r>
            <a:r>
              <a:rPr lang="en-US" altLang="zh-TW" sz="1200" dirty="0" err="1">
                <a:solidFill>
                  <a:srgbClr val="0066CC"/>
                </a:solidFill>
                <a:latin typeface="Times New Roman" pitchFamily="18" charset="0"/>
              </a:rPr>
              <a:t>i</a:t>
            </a:r>
            <a:r>
              <a:rPr lang="en-US" altLang="zh-TW" sz="1200" dirty="0">
                <a:solidFill>
                  <a:srgbClr val="0066CC"/>
                </a:solidFill>
                <a:latin typeface="Times New Roman" pitchFamily="18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rgbClr val="0066CC"/>
                </a:solidFill>
                <a:latin typeface="Times New Roman" pitchFamily="18" charset="0"/>
              </a:rPr>
              <a:t>  </a:t>
            </a:r>
            <a:r>
              <a:rPr lang="en-US" altLang="zh-TW" sz="1200" dirty="0" err="1">
                <a:solidFill>
                  <a:srgbClr val="0066CC"/>
                </a:solidFill>
                <a:latin typeface="Times New Roman" pitchFamily="18" charset="0"/>
              </a:rPr>
              <a:t>printf</a:t>
            </a:r>
            <a:r>
              <a:rPr lang="en-US" altLang="zh-TW" sz="1200" dirty="0">
                <a:solidFill>
                  <a:srgbClr val="0066CC"/>
                </a:solidFill>
                <a:latin typeface="Times New Roman" pitchFamily="18" charset="0"/>
              </a:rPr>
              <a:t>(</a:t>
            </a:r>
            <a:r>
              <a:rPr lang="en-US" altLang="zh-TW" sz="1200" b="0" dirty="0">
                <a:solidFill>
                  <a:srgbClr val="0066CC"/>
                </a:solidFill>
                <a:latin typeface="Times New Roman" pitchFamily="18" charset="0"/>
              </a:rPr>
              <a:t>"</a:t>
            </a:r>
            <a:r>
              <a:rPr lang="en-US" altLang="zh-TW" sz="1200" dirty="0">
                <a:solidFill>
                  <a:srgbClr val="0066CC"/>
                </a:solidFill>
                <a:latin typeface="Times New Roman" pitchFamily="18" charset="0"/>
              </a:rPr>
              <a:t>%d</a:t>
            </a:r>
            <a:r>
              <a:rPr lang="en-US" altLang="zh-TW" sz="1200" b="0" dirty="0">
                <a:solidFill>
                  <a:srgbClr val="0066CC"/>
                </a:solidFill>
                <a:latin typeface="Times New Roman" pitchFamily="18" charset="0"/>
              </a:rPr>
              <a:t>"</a:t>
            </a:r>
            <a:r>
              <a:rPr lang="en-US" altLang="zh-TW" sz="1200" dirty="0">
                <a:solidFill>
                  <a:srgbClr val="0066CC"/>
                </a:solidFill>
                <a:latin typeface="Times New Roman" pitchFamily="18" charset="0"/>
              </a:rPr>
              <a:t>,</a:t>
            </a:r>
            <a:r>
              <a:rPr lang="en-US" altLang="zh-TW" sz="1200" dirty="0" err="1">
                <a:solidFill>
                  <a:srgbClr val="0066CC"/>
                </a:solidFill>
                <a:latin typeface="Times New Roman" pitchFamily="18" charset="0"/>
              </a:rPr>
              <a:t>i</a:t>
            </a:r>
            <a:r>
              <a:rPr lang="en-US" altLang="zh-TW" sz="1200" dirty="0">
                <a:solidFill>
                  <a:srgbClr val="0066CC"/>
                </a:solidFill>
                <a:latin typeface="Times New Roman" pitchFamily="18" charset="0"/>
              </a:rPr>
              <a:t>);</a:t>
            </a:r>
            <a:r>
              <a:rPr lang="en-US" altLang="zh-TW" sz="1200" dirty="0">
                <a:solidFill>
                  <a:srgbClr val="0033CC"/>
                </a:solidFill>
                <a:latin typeface="Courier"/>
              </a:rPr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4501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如果我們要針對每個</a:t>
            </a:r>
            <a:r>
              <a:rPr lang="en-US" altLang="zh-TW" dirty="0"/>
              <a:t>filename</a:t>
            </a:r>
            <a:r>
              <a:rPr lang="zh-TW" altLang="en-US" dirty="0"/>
              <a:t>執行指令</a:t>
            </a:r>
            <a:r>
              <a:rPr lang="en-US" altLang="zh-TW" dirty="0"/>
              <a:t>,</a:t>
            </a:r>
            <a:r>
              <a:rPr lang="zh-TW" altLang="en-US" dirty="0"/>
              <a:t>可以用</a:t>
            </a:r>
            <a:r>
              <a:rPr lang="en-US" altLang="zh-TW" dirty="0"/>
              <a:t>foreach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3311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如果使用*的符號</a:t>
            </a:r>
            <a:r>
              <a:rPr lang="en-US" altLang="zh-TW" dirty="0"/>
              <a:t>,</a:t>
            </a:r>
            <a:r>
              <a:rPr lang="zh-TW" altLang="en-US" dirty="0"/>
              <a:t>為</a:t>
            </a:r>
            <a:r>
              <a:rPr lang="en-US" altLang="zh-TW" dirty="0"/>
              <a:t>wildcard</a:t>
            </a:r>
            <a:r>
              <a:rPr lang="zh-TW" altLang="en-US" dirty="0"/>
              <a:t>的用法</a:t>
            </a:r>
            <a:r>
              <a:rPr lang="en-US" altLang="zh-TW" dirty="0"/>
              <a:t>,</a:t>
            </a:r>
            <a:r>
              <a:rPr lang="zh-TW" altLang="en-US" dirty="0"/>
              <a:t>如</a:t>
            </a:r>
            <a:r>
              <a:rPr lang="en-US" altLang="zh-TW" dirty="0">
                <a:latin typeface="High Tower Text" pitchFamily="18" charset="0"/>
              </a:rPr>
              <a:t>foreach file(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*</a:t>
            </a:r>
            <a:r>
              <a:rPr lang="en-US" altLang="zh-TW" dirty="0">
                <a:latin typeface="High Tower Text" pitchFamily="18" charset="0"/>
              </a:rPr>
              <a:t>)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947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2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TW" altLang="en-US" kern="0" dirty="0">
                <a:solidFill>
                  <a:srgbClr val="000000"/>
                </a:solidFill>
              </a:rPr>
              <a:t>利用以下三個方法</a:t>
            </a:r>
            <a:r>
              <a:rPr lang="en-US" altLang="zh-TW" kern="0" dirty="0">
                <a:solidFill>
                  <a:srgbClr val="000000"/>
                </a:solidFill>
              </a:rPr>
              <a:t>,</a:t>
            </a:r>
            <a:r>
              <a:rPr lang="zh-TW" altLang="en-US" kern="0" dirty="0">
                <a:solidFill>
                  <a:srgbClr val="000000"/>
                </a:solidFill>
              </a:rPr>
              <a:t>可以讀取從鍵盤的輸入</a:t>
            </a:r>
            <a:endParaRPr lang="en-US" altLang="zh-TW" kern="0" dirty="0">
              <a:solidFill>
                <a:srgbClr val="00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0000"/>
                </a:solidFill>
              </a:rPr>
              <a:t>set X = $&lt;      </a:t>
            </a:r>
            <a:r>
              <a:rPr lang="en-US" altLang="zh-TW" b="0" kern="0" dirty="0">
                <a:solidFill>
                  <a:srgbClr val="000000"/>
                </a:solidFill>
              </a:rPr>
              <a:t>or</a:t>
            </a:r>
            <a:r>
              <a:rPr lang="en-US" altLang="zh-TW" kern="0" dirty="0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0000"/>
                </a:solidFill>
              </a:rPr>
              <a:t>set X = $&lt;:q   </a:t>
            </a:r>
            <a:r>
              <a:rPr lang="en-US" altLang="zh-TW" b="0" kern="0" dirty="0">
                <a:solidFill>
                  <a:srgbClr val="000000"/>
                </a:solidFill>
              </a:rPr>
              <a:t>or</a:t>
            </a:r>
            <a:endParaRPr lang="en-US" altLang="zh-TW" kern="0" dirty="0">
              <a:solidFill>
                <a:srgbClr val="00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0000"/>
                </a:solidFill>
              </a:rPr>
              <a:t>set X = "$&lt;"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如果我們用</a:t>
            </a:r>
            <a:r>
              <a:rPr lang="en-US" altLang="zh-TW" b="0" kern="0" dirty="0">
                <a:solidFill>
                  <a:srgbClr val="000000"/>
                </a:solidFill>
              </a:rPr>
              <a:t>“&lt;”</a:t>
            </a:r>
            <a:r>
              <a:rPr lang="zh-TW" altLang="en-US" b="0" kern="0" dirty="0">
                <a:solidFill>
                  <a:srgbClr val="000000"/>
                </a:solidFill>
              </a:rPr>
              <a:t>將檔案重新導向</a:t>
            </a:r>
            <a:r>
              <a:rPr lang="en-US" altLang="zh-TW" b="0" kern="0" dirty="0">
                <a:solidFill>
                  <a:srgbClr val="000000"/>
                </a:solidFill>
              </a:rPr>
              <a:t>,stdin</a:t>
            </a:r>
            <a:r>
              <a:rPr lang="zh-TW" altLang="en-US" b="0" kern="0" dirty="0">
                <a:solidFill>
                  <a:srgbClr val="000000"/>
                </a:solidFill>
              </a:rPr>
              <a:t>可以是檔案</a:t>
            </a: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06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High Tower Text" pitchFamily="18" charset="0"/>
              </a:rPr>
              <a:t>foreach </a:t>
            </a:r>
            <a:r>
              <a:rPr lang="en-US" altLang="zh-TW" dirty="0" err="1">
                <a:latin typeface="High Tower Text" pitchFamily="18" charset="0"/>
              </a:rPr>
              <a:t>fn</a:t>
            </a:r>
            <a:r>
              <a:rPr lang="en-US" altLang="zh-TW" dirty="0">
                <a:latin typeface="High Tower Text" pitchFamily="18" charset="0"/>
              </a:rPr>
              <a:t> (</a:t>
            </a:r>
            <a:r>
              <a:rPr lang="en-US" altLang="zh-TW" dirty="0">
                <a:solidFill>
                  <a:srgbClr val="FF0066"/>
                </a:solidFill>
                <a:latin typeface="High Tower Text" pitchFamily="18" charset="0"/>
              </a:rPr>
              <a:t>f</a:t>
            </a:r>
            <a:r>
              <a:rPr lang="en-US" altLang="zh-TW" dirty="0">
                <a:latin typeface="High Tower Text" pitchFamily="18" charset="0"/>
              </a:rPr>
              <a:t>*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)</a:t>
            </a:r>
            <a:r>
              <a:rPr lang="zh-TW" altLang="en-US" dirty="0">
                <a:latin typeface="High Tower Text" pitchFamily="18" charset="0"/>
              </a:rPr>
              <a:t>中的</a:t>
            </a:r>
            <a:r>
              <a:rPr lang="en-US" altLang="zh-TW" dirty="0">
                <a:solidFill>
                  <a:srgbClr val="FF0066"/>
                </a:solidFill>
                <a:latin typeface="High Tower Text" pitchFamily="18" charset="0"/>
              </a:rPr>
              <a:t>f</a:t>
            </a:r>
            <a:r>
              <a:rPr lang="en-US" altLang="zh-TW" dirty="0">
                <a:latin typeface="High Tower Text" pitchFamily="18" charset="0"/>
              </a:rPr>
              <a:t>*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zh-TW" altLang="en-US" dirty="0">
                <a:solidFill>
                  <a:srgbClr val="0033CC"/>
                </a:solidFill>
                <a:latin typeface="High Tower Text" pitchFamily="18" charset="0"/>
              </a:rPr>
              <a:t>表示為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TW" dirty="0">
              <a:latin typeface="High Tower Text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599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我們也可以用</a:t>
            </a:r>
            <a:r>
              <a:rPr lang="en-US" altLang="zh-TW" dirty="0"/>
              <a:t>seq</a:t>
            </a:r>
            <a:r>
              <a:rPr lang="zh-TW" altLang="en-US" dirty="0"/>
              <a:t>去產生序列</a:t>
            </a:r>
            <a:r>
              <a:rPr lang="en-US" altLang="zh-TW" dirty="0"/>
              <a:t>,</a:t>
            </a:r>
            <a:r>
              <a:rPr lang="zh-TW" altLang="en-US" dirty="0"/>
              <a:t>如</a:t>
            </a:r>
            <a:r>
              <a:rPr lang="en-US" altLang="zh-TW" dirty="0">
                <a:latin typeface="High Tower Text" pitchFamily="18" charset="0"/>
              </a:rPr>
              <a:t>foreach 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 ( </a:t>
            </a:r>
            <a:r>
              <a:rPr lang="en-US" altLang="zh-TW" b="1" dirty="0">
                <a:solidFill>
                  <a:srgbClr val="0033CC"/>
                </a:solidFill>
                <a:latin typeface="High Tower Text" pitchFamily="18" charset="0"/>
              </a:rPr>
              <a:t>`seq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10 10 100</a:t>
            </a:r>
            <a:r>
              <a:rPr lang="en-US" altLang="zh-TW" b="1" dirty="0">
                <a:solidFill>
                  <a:srgbClr val="0033CC"/>
                </a:solidFill>
                <a:latin typeface="High Tower Text" pitchFamily="18" charset="0"/>
              </a:rPr>
              <a:t>`</a:t>
            </a:r>
            <a:r>
              <a:rPr lang="en-US" altLang="zh-TW" dirty="0">
                <a:latin typeface="High Tower Text" pitchFamily="18" charset="0"/>
              </a:rPr>
              <a:t> )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070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如果我們要按陣列分別執行迴圈 可以用投影片中的用法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4580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但如果我們要求參數的數量呢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941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但如果我們要求參數的數量呢</a:t>
            </a:r>
            <a:r>
              <a:rPr lang="en-US" altLang="zh-TW" dirty="0"/>
              <a:t>?</a:t>
            </a:r>
            <a:endParaRPr lang="zh-TW" altLang="en-US" dirty="0"/>
          </a:p>
          <a:p>
            <a:r>
              <a:rPr lang="zh-TW" altLang="en-US" dirty="0"/>
              <a:t>我們自己可以增加程式碼去追蹤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2600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但如果我們要求參數的數量呢</a:t>
            </a:r>
            <a:r>
              <a:rPr lang="en-US" altLang="zh-TW" dirty="0"/>
              <a:t>?</a:t>
            </a:r>
            <a:endParaRPr lang="zh-TW" altLang="en-US" dirty="0"/>
          </a:p>
          <a:p>
            <a:r>
              <a:rPr lang="zh-TW" altLang="en-US" dirty="0"/>
              <a:t>我們自己可以增加程式碼去追蹤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  <a:latin typeface="High Tower Text" pitchFamily="18" charset="0"/>
              </a:rPr>
              <a:t>如像投影片中的程式碼</a:t>
            </a:r>
            <a:endParaRPr lang="en-US" altLang="zh-TW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@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@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High Tower Text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100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這裡有兩種方法都可以印出標示為第幾個的參數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6353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而最佳的策略應依據你必須做甚麼事</a:t>
            </a:r>
            <a:r>
              <a:rPr lang="en-US" altLang="zh-TW" dirty="0"/>
              <a:t>,</a:t>
            </a:r>
            <a:r>
              <a:rPr lang="zh-TW" altLang="en-US" dirty="0"/>
              <a:t>來撰寫你的程式碼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422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現在我們來逐行檢視範例程式碼</a:t>
            </a:r>
            <a:endParaRPr lang="en-US" altLang="zh-TW" dirty="0"/>
          </a:p>
          <a:p>
            <a:r>
              <a:rPr lang="zh-TW" altLang="en-US" dirty="0"/>
              <a:t>我們要的功能為：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問是否要刪除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讀取使用者的輸入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根據使用者的輸入做動作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010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根據參數逐一做迴圈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45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b="1" dirty="0">
                <a:solidFill>
                  <a:srgbClr val="FF0000"/>
                </a:solidFill>
              </a:rPr>
              <a:t>set X = $&lt;</a:t>
            </a:r>
            <a:r>
              <a:rPr lang="en-US" altLang="zh-TW" b="1" dirty="0">
                <a:solidFill>
                  <a:srgbClr val="A6A6A6"/>
                </a:solidFill>
              </a:rPr>
              <a:t> </a:t>
            </a:r>
            <a:r>
              <a:rPr lang="zh-TW" altLang="en-US" b="1" dirty="0">
                <a:solidFill>
                  <a:srgbClr val="A6A6A6"/>
                </a:solidFill>
              </a:rPr>
              <a:t>的方法最簡單</a:t>
            </a:r>
            <a:r>
              <a:rPr lang="en-US" altLang="zh-TW" b="1" dirty="0">
                <a:solidFill>
                  <a:srgbClr val="A6A6A6"/>
                </a:solidFill>
              </a:rPr>
              <a:t>,</a:t>
            </a:r>
            <a:r>
              <a:rPr lang="zh-TW" altLang="en-US" b="1" dirty="0">
                <a:solidFill>
                  <a:srgbClr val="A6A6A6"/>
                </a:solidFill>
              </a:rPr>
              <a:t>但是有地方要注意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8831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Arial" pitchFamily="34" charset="0"/>
              </a:rPr>
              <a:t>測試是否為檔案</a:t>
            </a:r>
            <a:r>
              <a:rPr lang="en-US" altLang="zh-TW" dirty="0">
                <a:latin typeface="Arial" pitchFamily="34" charset="0"/>
              </a:rPr>
              <a:t>(</a:t>
            </a:r>
            <a:r>
              <a:rPr lang="zh-TW" altLang="en-US" dirty="0">
                <a:latin typeface="Arial" pitchFamily="34" charset="0"/>
              </a:rPr>
              <a:t>不是目錄</a:t>
            </a:r>
            <a:r>
              <a:rPr lang="en-US" altLang="zh-TW" dirty="0">
                <a:latin typeface="Arial" pitchFamily="34" charset="0"/>
              </a:rPr>
              <a:t>)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26C8750B-0B49-4D79-8F29-974677B2AB11}" type="slidenum">
              <a:rPr kumimoji="0" lang="zh-TW" altLang="en-US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/>
              <a:t>49</a:t>
            </a:fld>
            <a:endParaRPr kumimoji="0" lang="en-US" altLang="zh-TW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1121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需要加</a:t>
            </a:r>
            <a:r>
              <a:rPr lang="en-US" altLang="zh-TW" dirty="0"/>
              <a:t>then</a:t>
            </a:r>
            <a:r>
              <a:rPr lang="zh-TW" altLang="en-US" dirty="0"/>
              <a:t>在後面</a:t>
            </a:r>
            <a:r>
              <a:rPr lang="en-US" altLang="zh-TW" dirty="0"/>
              <a:t>,</a:t>
            </a:r>
            <a:r>
              <a:rPr lang="zh-TW" altLang="en-US" dirty="0"/>
              <a:t>因為我們後面還要寫</a:t>
            </a:r>
            <a:r>
              <a:rPr lang="en-US" altLang="zh-TW" dirty="0"/>
              <a:t>else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8804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echo</a:t>
            </a:r>
            <a:r>
              <a:rPr lang="zh-TW" altLang="en-US" dirty="0"/>
              <a:t>後加</a:t>
            </a:r>
            <a:r>
              <a:rPr lang="en-US" altLang="zh-TW" dirty="0"/>
              <a:t>-n</a:t>
            </a:r>
            <a:r>
              <a:rPr lang="zh-TW" altLang="en-US" dirty="0"/>
              <a:t>可以不會換行顯示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399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\</a:t>
            </a:r>
            <a:r>
              <a:rPr lang="zh-TW" altLang="en-US" dirty="0"/>
              <a:t>使</a:t>
            </a:r>
            <a:r>
              <a:rPr lang="en-US" altLang="zh-TW" dirty="0"/>
              <a:t>echo</a:t>
            </a:r>
            <a:r>
              <a:rPr lang="zh-TW" altLang="en-US" dirty="0"/>
              <a:t>指令讀取延伸到下一行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4015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$&lt;</a:t>
            </a:r>
            <a:r>
              <a:rPr lang="zh-TW" altLang="en-US" dirty="0"/>
              <a:t>讀取使用者輸入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226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55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71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將輸入的參用</a:t>
            </a:r>
            <a:r>
              <a:rPr lang="en-US" altLang="zh-TW" dirty="0"/>
              <a:t>switch</a:t>
            </a:r>
            <a:r>
              <a:rPr lang="zh-TW" altLang="en-US" dirty="0"/>
              <a:t>做比對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6365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每個</a:t>
            </a:r>
            <a:r>
              <a:rPr lang="en-US" altLang="zh-TW" dirty="0"/>
              <a:t>case</a:t>
            </a:r>
            <a:r>
              <a:rPr lang="zh-TW" altLang="en-US" dirty="0"/>
              <a:t>需要寫在自己獨立的一行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492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跟</a:t>
            </a:r>
            <a:r>
              <a:rPr lang="en-US" altLang="zh-TW" dirty="0"/>
              <a:t>C</a:t>
            </a:r>
            <a:r>
              <a:rPr lang="zh-TW" altLang="en-US" dirty="0"/>
              <a:t>一樣</a:t>
            </a:r>
            <a:r>
              <a:rPr lang="en-US" altLang="zh-TW" dirty="0"/>
              <a:t>,continue</a:t>
            </a:r>
            <a:r>
              <a:rPr lang="zh-TW" altLang="en-US" dirty="0"/>
              <a:t>帶你回到</a:t>
            </a:r>
            <a:r>
              <a:rPr lang="en-US" altLang="zh-TW" dirty="0"/>
              <a:t>loop</a:t>
            </a:r>
            <a:r>
              <a:rPr lang="zh-TW" altLang="en-US" dirty="0"/>
              <a:t>的頂端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558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exit</a:t>
            </a:r>
            <a:r>
              <a:rPr lang="zh-TW" altLang="en-US" dirty="0"/>
              <a:t>結束</a:t>
            </a:r>
            <a:r>
              <a:rPr lang="en-US" altLang="zh-TW" dirty="0"/>
              <a:t>script</a:t>
            </a:r>
          </a:p>
          <a:p>
            <a:r>
              <a:rPr lang="en-US" altLang="zh-TW" dirty="0"/>
              <a:t>$?</a:t>
            </a:r>
            <a:r>
              <a:rPr lang="zh-TW" altLang="en-US" dirty="0"/>
              <a:t>的數值為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35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4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用</a:t>
            </a:r>
            <a:r>
              <a:rPr lang="en-US" altLang="zh-TW" b="1" dirty="0">
                <a:solidFill>
                  <a:srgbClr val="FF0000"/>
                </a:solidFill>
              </a:rPr>
              <a:t>set X = $&lt;</a:t>
            </a:r>
            <a:r>
              <a:rPr lang="en-US" altLang="zh-TW" b="1" dirty="0">
                <a:solidFill>
                  <a:srgbClr val="A6A6A6"/>
                </a:solidFill>
              </a:rPr>
              <a:t> </a:t>
            </a:r>
            <a:r>
              <a:rPr lang="zh-TW" altLang="en-US" b="1" dirty="0">
                <a:solidFill>
                  <a:srgbClr val="A6A6A6"/>
                </a:solidFill>
              </a:rPr>
              <a:t>的方法最簡單</a:t>
            </a:r>
            <a:r>
              <a:rPr lang="en-US" altLang="zh-TW" b="1" dirty="0">
                <a:solidFill>
                  <a:srgbClr val="A6A6A6"/>
                </a:solidFill>
              </a:rPr>
              <a:t>,</a:t>
            </a:r>
            <a:r>
              <a:rPr lang="zh-TW" altLang="en-US" b="1" dirty="0">
                <a:solidFill>
                  <a:srgbClr val="A6A6A6"/>
                </a:solidFill>
              </a:rPr>
              <a:t>但是有地方要注意</a:t>
            </a:r>
            <a:r>
              <a:rPr lang="en-US" altLang="zh-TW" b="1" dirty="0">
                <a:solidFill>
                  <a:srgbClr val="A6A6A6"/>
                </a:solidFill>
                <a:latin typeface="Arial" pitchFamily="34" charset="0"/>
              </a:rPr>
              <a:t>,</a:t>
            </a:r>
            <a:r>
              <a:rPr lang="zh-TW" altLang="en-US" b="1" dirty="0">
                <a:solidFill>
                  <a:srgbClr val="A6A6A6"/>
                </a:solidFill>
                <a:latin typeface="Arial" pitchFamily="34" charset="0"/>
              </a:rPr>
              <a:t>該方法不能妥善的處理有特殊符號的輸入</a:t>
            </a:r>
            <a:endParaRPr lang="en-US" altLang="zh-TW" b="1" dirty="0">
              <a:solidFill>
                <a:srgbClr val="A6A6A6"/>
              </a:solidFill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rgbClr val="A6A6A6"/>
                </a:solidFill>
                <a:latin typeface="Arial" pitchFamily="34" charset="0"/>
              </a:rPr>
              <a:t>所以使用其他種方法，如：</a:t>
            </a:r>
            <a:endParaRPr lang="en-US" altLang="zh-TW" b="1" dirty="0">
              <a:solidFill>
                <a:srgbClr val="A6A6A6"/>
              </a:solidFill>
              <a:latin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9644"/>
                </a:solidFill>
              </a:rPr>
              <a:t>set X = $&lt;:q</a:t>
            </a:r>
            <a:r>
              <a:rPr lang="en-US" altLang="zh-TW" kern="0" dirty="0">
                <a:solidFill>
                  <a:srgbClr val="A6A6A6"/>
                </a:solidFill>
              </a:rPr>
              <a:t>   </a:t>
            </a:r>
            <a:r>
              <a:rPr lang="en-US" altLang="zh-TW" b="0" kern="0" dirty="0">
                <a:solidFill>
                  <a:srgbClr val="A6A6A6"/>
                </a:solidFill>
              </a:rPr>
              <a:t>or</a:t>
            </a:r>
            <a:endParaRPr lang="en-US" altLang="zh-TW" kern="0" dirty="0">
              <a:solidFill>
                <a:srgbClr val="A6A6A6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kern="0" dirty="0">
                <a:solidFill>
                  <a:srgbClr val="009644"/>
                </a:solidFill>
              </a:rPr>
              <a:t>set X = "$&lt;“</a:t>
            </a:r>
          </a:p>
          <a:p>
            <a:pPr marL="0" indent="0" eaLnBrk="1" hangingPunct="1">
              <a:buFontTx/>
              <a:buNone/>
              <a:defRPr/>
            </a:pPr>
            <a:r>
              <a:rPr lang="zh-TW" altLang="en-US" kern="0" dirty="0">
                <a:solidFill>
                  <a:srgbClr val="009644"/>
                </a:solidFill>
              </a:rPr>
              <a:t>較佳</a:t>
            </a:r>
            <a:endParaRPr lang="en-US" altLang="zh-TW" kern="0" dirty="0">
              <a:solidFill>
                <a:srgbClr val="009644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896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breaksw</a:t>
            </a:r>
            <a:r>
              <a:rPr lang="zh-TW" altLang="en-US" dirty="0"/>
              <a:t>可以像</a:t>
            </a:r>
            <a:r>
              <a:rPr lang="en-US" altLang="zh-TW" dirty="0"/>
              <a:t>C</a:t>
            </a:r>
            <a:r>
              <a:rPr lang="zh-TW" altLang="en-US" dirty="0"/>
              <a:t>語言的</a:t>
            </a:r>
            <a:r>
              <a:rPr lang="en-US" altLang="zh-TW" dirty="0"/>
              <a:t>break</a:t>
            </a:r>
            <a:r>
              <a:rPr lang="zh-TW" altLang="en-US" dirty="0"/>
              <a:t>的功能</a:t>
            </a:r>
            <a:endParaRPr lang="en-US" altLang="zh-TW" dirty="0"/>
          </a:p>
          <a:p>
            <a:r>
              <a:rPr lang="zh-TW" altLang="en-US" dirty="0"/>
              <a:t>但我們這邊不需要用</a:t>
            </a:r>
            <a:r>
              <a:rPr lang="en-US" altLang="zh-TW" dirty="0" err="1"/>
              <a:t>breaksw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2826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solidFill>
                  <a:srgbClr val="009644"/>
                </a:solidFill>
                <a:latin typeface="Consolas" panose="020B0609020204030204" pitchFamily="49" charset="0"/>
              </a:rPr>
              <a:t>-r </a:t>
            </a:r>
            <a:r>
              <a:rPr lang="zh-TW" altLang="en-US" sz="1200" dirty="0">
                <a:solidFill>
                  <a:srgbClr val="009644"/>
                </a:solidFill>
                <a:latin typeface="Consolas" panose="020B0609020204030204" pitchFamily="49" charset="0"/>
              </a:rPr>
              <a:t>的旗標可以用在檔案和目錄都可以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87059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solidFill>
                  <a:srgbClr val="009644"/>
                </a:solidFill>
                <a:latin typeface="Consolas" panose="020B0609020204030204" pitchFamily="49" charset="0"/>
              </a:rPr>
              <a:t>-f </a:t>
            </a:r>
            <a:r>
              <a:rPr lang="zh-TW" altLang="en-US" sz="1200" dirty="0">
                <a:solidFill>
                  <a:srgbClr val="009644"/>
                </a:solidFill>
                <a:latin typeface="Consolas" panose="020B0609020204030204" pitchFamily="49" charset="0"/>
              </a:rPr>
              <a:t>的旗標可以確保</a:t>
            </a:r>
            <a:r>
              <a:rPr lang="en-US" altLang="zh-TW" sz="1200" dirty="0">
                <a:solidFill>
                  <a:srgbClr val="009644"/>
                </a:solidFill>
                <a:latin typeface="Consolas" panose="020B0609020204030204" pitchFamily="49" charset="0"/>
              </a:rPr>
              <a:t>rm</a:t>
            </a:r>
            <a:r>
              <a:rPr lang="zh-TW" altLang="en-US" sz="1200" dirty="0">
                <a:solidFill>
                  <a:srgbClr val="009644"/>
                </a:solidFill>
                <a:latin typeface="Consolas" panose="020B0609020204030204" pitchFamily="49" charset="0"/>
              </a:rPr>
              <a:t>指令不會詢問是否刪除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87684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注意不同</a:t>
            </a:r>
            <a:r>
              <a:rPr lang="en-US" altLang="zh-TW" dirty="0"/>
              <a:t>control flow</a:t>
            </a:r>
            <a:r>
              <a:rPr lang="zh-TW" altLang="en-US" dirty="0"/>
              <a:t>結束的結構不同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0588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指令參數可能使用特殊符號</a:t>
            </a:r>
            <a:endParaRPr lang="en-US" altLang="zh-TW" dirty="0"/>
          </a:p>
          <a:p>
            <a:r>
              <a:rPr lang="zh-TW" altLang="en-US" dirty="0"/>
              <a:t>但</a:t>
            </a:r>
            <a:r>
              <a:rPr lang="en-US" altLang="zh-TW" dirty="0"/>
              <a:t>UNIX</a:t>
            </a:r>
            <a:r>
              <a:rPr lang="zh-TW" altLang="en-US" dirty="0"/>
              <a:t>的</a:t>
            </a:r>
            <a:r>
              <a:rPr lang="en-US" altLang="zh-TW" dirty="0"/>
              <a:t>shell</a:t>
            </a:r>
            <a:r>
              <a:rPr lang="zh-TW" altLang="en-US" dirty="0"/>
              <a:t>也使用特殊符號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28106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舉例來說：</a:t>
            </a:r>
            <a:r>
              <a:rPr lang="en-US" altLang="zh-TW" dirty="0">
                <a:solidFill>
                  <a:schemeClr val="bg1"/>
                </a:solidFill>
              </a:rPr>
              <a:t>% echo “(</a:t>
            </a:r>
            <a:r>
              <a:rPr lang="en-US" altLang="zh-TW" dirty="0" err="1">
                <a:solidFill>
                  <a:schemeClr val="bg1"/>
                </a:solidFill>
              </a:rPr>
              <a:t>x,y</a:t>
            </a:r>
            <a:r>
              <a:rPr lang="en-US" altLang="zh-TW" dirty="0">
                <a:solidFill>
                  <a:schemeClr val="bg1"/>
                </a:solidFill>
              </a:rPr>
              <a:t>)”</a:t>
            </a:r>
            <a:r>
              <a:rPr lang="en-US" altLang="zh-TW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050" dirty="0">
                <a:solidFill>
                  <a:srgbClr val="0033CC"/>
                </a:solidFill>
              </a:rPr>
              <a:t> </a:t>
            </a:r>
            <a:r>
              <a:rPr lang="zh-TW" altLang="en-US" sz="1050" dirty="0">
                <a:solidFill>
                  <a:srgbClr val="0033CC"/>
                </a:solidFill>
              </a:rPr>
              <a:t>會正確顯示</a:t>
            </a:r>
            <a:endParaRPr lang="en-US" altLang="zh-TW" sz="1050" dirty="0">
              <a:solidFill>
                <a:srgbClr val="0033C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TW" altLang="en-US" sz="1050" dirty="0">
                <a:solidFill>
                  <a:schemeClr val="bg1">
                    <a:lumMod val="65000"/>
                  </a:schemeClr>
                </a:solidFill>
              </a:rPr>
              <a:t>而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echo (</a:t>
            </a:r>
            <a:r>
              <a:rPr lang="en-US" altLang="zh-TW" dirty="0" err="1">
                <a:solidFill>
                  <a:schemeClr val="bg1"/>
                </a:solidFill>
              </a:rPr>
              <a:t>x,y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 為不正確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因為</a:t>
            </a:r>
            <a:r>
              <a:rPr lang="en-US" altLang="zh-TW" dirty="0" err="1">
                <a:solidFill>
                  <a:schemeClr val="bg1"/>
                </a:solidFill>
              </a:rPr>
              <a:t>Csh</a:t>
            </a:r>
            <a:r>
              <a:rPr lang="zh-TW" altLang="en-US" dirty="0">
                <a:solidFill>
                  <a:schemeClr val="bg1"/>
                </a:solidFill>
              </a:rPr>
              <a:t>不能明白括號的目的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42130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再舉一個例子</a:t>
            </a:r>
            <a:r>
              <a:rPr lang="en-US" altLang="zh-TW" dirty="0">
                <a:solidFill>
                  <a:schemeClr val="bg1"/>
                </a:solidFill>
              </a:rPr>
              <a:t>% expr 5 "*" 6</a:t>
            </a:r>
            <a:r>
              <a:rPr lang="zh-TW" altLang="en-US" sz="1200" dirty="0">
                <a:solidFill>
                  <a:srgbClr val="0033CC"/>
                </a:solidFill>
              </a:rPr>
              <a:t>會正確顯示</a:t>
            </a:r>
            <a:endParaRPr lang="en-US" altLang="zh-TW" sz="1200" dirty="0">
              <a:solidFill>
                <a:srgbClr val="0033C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0033CC"/>
                </a:solidFill>
              </a:rPr>
              <a:t>而</a:t>
            </a:r>
            <a:r>
              <a:rPr lang="en-US" altLang="zh-TW" dirty="0">
                <a:solidFill>
                  <a:schemeClr val="bg1"/>
                </a:solidFill>
              </a:rPr>
              <a:t>% expr 5 * 6</a:t>
            </a:r>
            <a:r>
              <a:rPr lang="zh-TW" altLang="en-US" dirty="0">
                <a:solidFill>
                  <a:schemeClr val="bg1"/>
                </a:solidFill>
              </a:rPr>
              <a:t>為不正確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因為在</a:t>
            </a:r>
            <a:r>
              <a:rPr lang="en-US" altLang="zh-TW" dirty="0" err="1">
                <a:solidFill>
                  <a:schemeClr val="bg1"/>
                </a:solidFill>
              </a:rPr>
              <a:t>Csh</a:t>
            </a:r>
            <a:r>
              <a:rPr lang="zh-TW" altLang="en-US" dirty="0">
                <a:solidFill>
                  <a:schemeClr val="bg1"/>
                </a:solidFill>
              </a:rPr>
              <a:t> *是有特殊意義的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44197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再舉一個例子</a:t>
            </a:r>
            <a:r>
              <a:rPr lang="en-US" altLang="zh-TW" dirty="0">
                <a:solidFill>
                  <a:schemeClr val="bg1"/>
                </a:solidFill>
              </a:rPr>
              <a:t>% expr 5 "*" 6</a:t>
            </a:r>
            <a:r>
              <a:rPr lang="zh-TW" altLang="en-US" sz="1200" dirty="0">
                <a:solidFill>
                  <a:srgbClr val="0033CC"/>
                </a:solidFill>
              </a:rPr>
              <a:t>會正確顯示</a:t>
            </a:r>
            <a:endParaRPr lang="en-US" altLang="zh-TW" sz="1200" dirty="0">
              <a:solidFill>
                <a:srgbClr val="0033C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0033CC"/>
                </a:solidFill>
              </a:rPr>
              <a:t>而</a:t>
            </a:r>
            <a:r>
              <a:rPr lang="en-US" altLang="zh-TW" dirty="0">
                <a:solidFill>
                  <a:schemeClr val="bg1"/>
                </a:solidFill>
              </a:rPr>
              <a:t>% expr 5 * 6</a:t>
            </a:r>
            <a:r>
              <a:rPr lang="zh-TW" altLang="en-US" dirty="0">
                <a:solidFill>
                  <a:schemeClr val="bg1"/>
                </a:solidFill>
              </a:rPr>
              <a:t>為不正確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因為在</a:t>
            </a:r>
            <a:r>
              <a:rPr lang="en-US" altLang="zh-TW" dirty="0" err="1">
                <a:solidFill>
                  <a:schemeClr val="bg1"/>
                </a:solidFill>
              </a:rPr>
              <a:t>Csh</a:t>
            </a:r>
            <a:r>
              <a:rPr lang="zh-TW" altLang="en-US" dirty="0">
                <a:solidFill>
                  <a:schemeClr val="bg1"/>
                </a:solidFill>
              </a:rPr>
              <a:t> *是有特殊意義的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/>
              <a:t>但在該目錄中只有一個叫做</a:t>
            </a:r>
            <a:r>
              <a:rPr lang="en-US" altLang="zh-TW" dirty="0"/>
              <a:t>”</a:t>
            </a:r>
            <a:r>
              <a:rPr lang="zh-TW" altLang="en-US" dirty="0"/>
              <a:t>*</a:t>
            </a:r>
            <a:r>
              <a:rPr lang="en-US" altLang="zh-TW" dirty="0"/>
              <a:t>”</a:t>
            </a:r>
            <a:r>
              <a:rPr lang="zh-TW" altLang="en-US" dirty="0"/>
              <a:t>的</a:t>
            </a:r>
            <a:r>
              <a:rPr lang="en-US" altLang="zh-TW" dirty="0"/>
              <a:t>file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會正確輸出成</a:t>
            </a:r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91444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但使用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expr “5 * 6”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也不行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因為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Csh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會把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“5 * 6”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當作一個參數傳入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04651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對之後會遇到的</a:t>
            </a:r>
            <a:r>
              <a:rPr lang="en-US" altLang="zh-TW" dirty="0"/>
              <a:t>grep</a:t>
            </a:r>
            <a:r>
              <a:rPr lang="zh-TW" altLang="en-US" dirty="0"/>
              <a:t>也是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bg1"/>
                </a:solidFill>
              </a:rPr>
              <a:t>% grep “a*b”</a:t>
            </a:r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TW" altLang="en-US" sz="1050" dirty="0">
                <a:solidFill>
                  <a:schemeClr val="bg1">
                    <a:lumMod val="65000"/>
                  </a:schemeClr>
                </a:solidFill>
              </a:rPr>
              <a:t>會正確顯示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800" dirty="0">
                <a:solidFill>
                  <a:schemeClr val="bg1"/>
                </a:solidFill>
              </a:rPr>
              <a:t>而</a:t>
            </a:r>
            <a:r>
              <a:rPr lang="en-US" altLang="zh-TW" dirty="0">
                <a:solidFill>
                  <a:schemeClr val="bg1"/>
                </a:solidFill>
              </a:rPr>
              <a:t>% grep a*b</a:t>
            </a:r>
            <a:r>
              <a:rPr lang="zh-TW" altLang="en-US" dirty="0">
                <a:solidFill>
                  <a:schemeClr val="bg1"/>
                </a:solidFill>
              </a:rPr>
              <a:t> 錯誤</a:t>
            </a:r>
            <a:endParaRPr lang="en-US" altLang="zh-TW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bg1"/>
                </a:solidFill>
              </a:rPr>
              <a:t>而傳入</a:t>
            </a:r>
            <a:r>
              <a:rPr lang="en-US" altLang="zh-TW" dirty="0">
                <a:solidFill>
                  <a:schemeClr val="bg1"/>
                </a:solidFill>
              </a:rPr>
              <a:t>grep</a:t>
            </a:r>
            <a:r>
              <a:rPr lang="zh-TW" altLang="en-US" dirty="0">
                <a:solidFill>
                  <a:schemeClr val="bg1"/>
                </a:solidFill>
              </a:rPr>
              <a:t>的參數為</a:t>
            </a:r>
            <a:r>
              <a:rPr lang="en-US" altLang="zh-TW" dirty="0">
                <a:solidFill>
                  <a:schemeClr val="bg1"/>
                </a:solidFill>
              </a:rPr>
              <a:t>regular expression,</a:t>
            </a:r>
            <a:r>
              <a:rPr lang="zh-TW" altLang="en-US" dirty="0">
                <a:solidFill>
                  <a:schemeClr val="bg1"/>
                </a:solidFill>
              </a:rPr>
              <a:t>之後的課程會學到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416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96211695-2DE6-46D0-823B-43AA790818D8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5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$0 : </a:t>
            </a:r>
            <a:r>
              <a:rPr lang="zh-TW" altLang="en-US" dirty="0"/>
              <a:t>表示呼叫的程式名稱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en-US" altLang="zh-TW" dirty="0"/>
              <a:t>$1 - $9 : </a:t>
            </a:r>
            <a:r>
              <a:rPr lang="zh-TW" altLang="en-US" dirty="0"/>
              <a:t>表示指令列的參數</a:t>
            </a:r>
            <a:r>
              <a:rPr lang="en-US" altLang="zh-TW" dirty="0"/>
              <a:t>($1</a:t>
            </a:r>
            <a:r>
              <a:rPr lang="zh-TW" altLang="en-US" dirty="0"/>
              <a:t>表第一個參數</a:t>
            </a:r>
            <a:r>
              <a:rPr lang="en-US" altLang="zh-TW" dirty="0"/>
              <a:t>,$2</a:t>
            </a:r>
            <a:r>
              <a:rPr lang="zh-TW" altLang="en-US" dirty="0"/>
              <a:t>表第二個參數</a:t>
            </a:r>
            <a:r>
              <a:rPr lang="en-US" altLang="zh-TW" dirty="0"/>
              <a:t>…</a:t>
            </a:r>
            <a:r>
              <a:rPr lang="zh-TW" altLang="en-US" dirty="0"/>
              <a:t>以此類推</a:t>
            </a:r>
            <a:r>
              <a:rPr lang="en-US" altLang="zh-TW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latin typeface="Arial" pitchFamily="34" charset="0"/>
              </a:rPr>
              <a:t>$10</a:t>
            </a:r>
            <a:r>
              <a:rPr lang="zh-TW" altLang="en-US" dirty="0">
                <a:latin typeface="Arial" pitchFamily="34" charset="0"/>
              </a:rPr>
              <a:t>可以在</a:t>
            </a:r>
            <a:r>
              <a:rPr lang="en-US" altLang="zh-TW" dirty="0" err="1">
                <a:latin typeface="Arial" pitchFamily="34" charset="0"/>
              </a:rPr>
              <a:t>Cshell</a:t>
            </a:r>
            <a:r>
              <a:rPr lang="zh-TW" altLang="en-US" dirty="0">
                <a:latin typeface="Arial" pitchFamily="34" charset="0"/>
              </a:rPr>
              <a:t>正確執行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但在</a:t>
            </a:r>
            <a:r>
              <a:rPr lang="en-US" altLang="zh-TW" dirty="0">
                <a:latin typeface="Arial" pitchFamily="34" charset="0"/>
              </a:rPr>
              <a:t>bash</a:t>
            </a:r>
            <a:r>
              <a:rPr lang="zh-TW" altLang="en-US" dirty="0">
                <a:latin typeface="Arial" pitchFamily="34" charset="0"/>
              </a:rPr>
              <a:t>沒辦法</a:t>
            </a:r>
          </a:p>
        </p:txBody>
      </p:sp>
    </p:spTree>
    <p:extLst>
      <p:ext uri="{BB962C8B-B14F-4D97-AF65-F5344CB8AC3E}">
        <p14:creationId xmlns:p14="http://schemas.microsoft.com/office/powerpoint/2010/main" val="33778558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regular expression</a:t>
            </a:r>
            <a:r>
              <a:rPr lang="zh-TW" altLang="en-US" dirty="0">
                <a:solidFill>
                  <a:schemeClr val="bg1"/>
                </a:solidFill>
              </a:rPr>
              <a:t>會用特殊符號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9796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如果我們在指令列的參數使用特殊符號</a:t>
            </a:r>
            <a:r>
              <a:rPr lang="en-US" altLang="zh-TW" dirty="0"/>
              <a:t>,shell</a:t>
            </a:r>
            <a:r>
              <a:rPr lang="zh-TW" altLang="en-US" dirty="0"/>
              <a:t>會怎麼反應呢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對該特殊字元做特殊處理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不會改變其字元</a:t>
            </a:r>
            <a:r>
              <a:rPr lang="en-US" altLang="zh-TW" dirty="0"/>
              <a:t>,</a:t>
            </a:r>
            <a:r>
              <a:rPr lang="zh-TW" altLang="en-US" dirty="0"/>
              <a:t>並原封不動的傳入指令程式</a:t>
            </a:r>
            <a:endParaRPr lang="en-US" altLang="zh-TW" dirty="0"/>
          </a:p>
          <a:p>
            <a:r>
              <a:rPr lang="zh-TW" altLang="en-US" dirty="0"/>
              <a:t>舉</a:t>
            </a:r>
            <a:r>
              <a:rPr lang="en-US" altLang="zh-TW" dirty="0"/>
              <a:t>$</a:t>
            </a:r>
            <a:r>
              <a:rPr lang="zh-TW" altLang="en-US" dirty="0"/>
              <a:t>為例：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它可以是</a:t>
            </a:r>
            <a:r>
              <a:rPr lang="en-US" altLang="zh-TW" dirty="0"/>
              <a:t>shell</a:t>
            </a:r>
            <a:r>
              <a:rPr lang="zh-TW" altLang="en-US" dirty="0"/>
              <a:t>變數的開頭名稱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它可以是</a:t>
            </a:r>
            <a:r>
              <a:rPr lang="en-US" altLang="zh-TW" dirty="0"/>
              <a:t>regular expression</a:t>
            </a:r>
            <a:r>
              <a:rPr lang="zh-TW" altLang="en-US" dirty="0"/>
              <a:t>的一部份</a:t>
            </a:r>
            <a:endParaRPr lang="en-US" altLang="zh-TW" dirty="0"/>
          </a:p>
          <a:p>
            <a:r>
              <a:rPr lang="zh-TW" altLang="en-US" dirty="0"/>
              <a:t>如果我們要用</a:t>
            </a:r>
            <a:r>
              <a:rPr lang="en-US" altLang="zh-TW" dirty="0"/>
              <a:t>regular expression,</a:t>
            </a:r>
            <a:r>
              <a:rPr lang="zh-TW" altLang="en-US" dirty="0"/>
              <a:t>我們必須知道：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哪些在</a:t>
            </a:r>
            <a:r>
              <a:rPr lang="en-US" altLang="zh-TW" dirty="0"/>
              <a:t>regular expression</a:t>
            </a:r>
            <a:r>
              <a:rPr lang="zh-TW" altLang="en-US" dirty="0"/>
              <a:t>裡的特殊符號也是</a:t>
            </a:r>
            <a:r>
              <a:rPr lang="en-US" altLang="zh-TW" dirty="0"/>
              <a:t>shell symbol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如何正確使用引號在特殊符號上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63924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這邊有三種引號的方法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“</a:t>
            </a:r>
          </a:p>
          <a:p>
            <a:pPr marL="228600" indent="-228600">
              <a:buAutoNum type="arabicPeriod"/>
            </a:pPr>
            <a:r>
              <a:rPr lang="en-US" altLang="zh-TW" dirty="0"/>
              <a:t>‘</a:t>
            </a:r>
          </a:p>
          <a:p>
            <a:pPr marL="228600" indent="-228600">
              <a:buAutoNum type="arabicPeriod"/>
            </a:pPr>
            <a:r>
              <a:rPr lang="en-US" altLang="zh-TW" dirty="0"/>
              <a:t>\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96965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\</a:t>
            </a:r>
            <a:r>
              <a:rPr lang="zh-TW" altLang="en-US" dirty="0"/>
              <a:t>在字元前面 可以避免</a:t>
            </a:r>
            <a:r>
              <a:rPr lang="en-US" altLang="zh-TW" dirty="0"/>
              <a:t>shell</a:t>
            </a:r>
            <a:r>
              <a:rPr lang="zh-TW" altLang="en-US" dirty="0"/>
              <a:t>解讀字元</a:t>
            </a:r>
            <a:r>
              <a:rPr lang="en-US" altLang="zh-TW" dirty="0"/>
              <a:t>(</a:t>
            </a:r>
            <a:r>
              <a:rPr lang="zh-TW" altLang="en-US" dirty="0"/>
              <a:t>使其保持原來的樣子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3495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\</a:t>
            </a:r>
            <a:r>
              <a:rPr lang="zh-TW" altLang="en-US" dirty="0"/>
              <a:t>在此例中為必要符號</a:t>
            </a:r>
            <a:r>
              <a:rPr lang="en-US" altLang="zh-TW" dirty="0"/>
              <a:t>,</a:t>
            </a:r>
            <a:r>
              <a:rPr lang="zh-TW" altLang="en-US" dirty="0"/>
              <a:t>因為</a:t>
            </a:r>
            <a:r>
              <a:rPr lang="en-US" altLang="zh-TW" dirty="0"/>
              <a:t>?</a:t>
            </a:r>
            <a:r>
              <a:rPr lang="zh-TW" altLang="en-US" dirty="0"/>
              <a:t>也是</a:t>
            </a:r>
            <a:r>
              <a:rPr lang="en-US" altLang="zh-TW" dirty="0"/>
              <a:t>shell symbol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2678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如果沒有</a:t>
            </a:r>
            <a:r>
              <a:rPr lang="en-US" altLang="zh-TW" dirty="0"/>
              <a:t>\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程式會將此指令判讀為尋找符合</a:t>
            </a:r>
            <a:r>
              <a:rPr lang="en-US" altLang="zh-TW" sz="1200" dirty="0"/>
              <a:t>“</a:t>
            </a:r>
            <a:r>
              <a:rPr lang="en-US" altLang="zh-TW" sz="1200" dirty="0">
                <a:solidFill>
                  <a:srgbClr val="FF0000"/>
                </a:solidFill>
              </a:rPr>
              <a:t>files?</a:t>
            </a:r>
            <a:r>
              <a:rPr lang="en-US" altLang="zh-TW" sz="1200" dirty="0"/>
              <a:t>”</a:t>
            </a:r>
            <a:r>
              <a:rPr lang="zh-TW" altLang="en-US" sz="1200" dirty="0"/>
              <a:t>模板的檔案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45432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如果沒有</a:t>
            </a:r>
            <a:r>
              <a:rPr lang="en-US" altLang="zh-TW" dirty="0"/>
              <a:t>\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程式會將此指令判讀為尋找符合</a:t>
            </a:r>
            <a:r>
              <a:rPr lang="en-US" altLang="zh-TW" sz="1200" dirty="0"/>
              <a:t>“</a:t>
            </a:r>
            <a:r>
              <a:rPr lang="en-US" altLang="zh-TW" sz="1200" dirty="0">
                <a:solidFill>
                  <a:srgbClr val="FF0000"/>
                </a:solidFill>
              </a:rPr>
              <a:t>files?</a:t>
            </a:r>
            <a:r>
              <a:rPr lang="en-US" altLang="zh-TW" sz="1200" dirty="0"/>
              <a:t>”</a:t>
            </a:r>
            <a:r>
              <a:rPr lang="zh-TW" altLang="en-US" sz="1200" dirty="0"/>
              <a:t>模板的檔案</a:t>
            </a:r>
            <a:endParaRPr lang="zh-TW" altLang="en-US" dirty="0"/>
          </a:p>
          <a:p>
            <a:r>
              <a:rPr lang="zh-TW" altLang="en-US" dirty="0"/>
              <a:t>像是</a:t>
            </a:r>
            <a:r>
              <a:rPr lang="en-US" altLang="zh-TW" sz="1200" dirty="0"/>
              <a:t>“</a:t>
            </a:r>
            <a:r>
              <a:rPr lang="en-US" altLang="zh-TW" sz="1200" dirty="0" err="1"/>
              <a:t>filesA</a:t>
            </a:r>
            <a:r>
              <a:rPr lang="en-US" altLang="zh-TW" sz="1200" dirty="0"/>
              <a:t>” </a:t>
            </a:r>
            <a:r>
              <a:rPr lang="zh-TW" altLang="en-US" sz="1200" dirty="0"/>
              <a:t>和</a:t>
            </a:r>
            <a:r>
              <a:rPr lang="en-US" altLang="zh-TW" sz="1200" dirty="0"/>
              <a:t> “</a:t>
            </a:r>
            <a:r>
              <a:rPr lang="en-US" altLang="zh-TW" sz="1200" dirty="0" err="1"/>
              <a:t>filesB</a:t>
            </a:r>
            <a:r>
              <a:rPr lang="en-US" altLang="zh-TW" sz="1200" dirty="0"/>
              <a:t>”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8245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則執行結果會產生：</a:t>
            </a:r>
            <a:r>
              <a:rPr lang="en-US" altLang="zh-TW" sz="1200" dirty="0">
                <a:latin typeface="High Tower Text" pitchFamily="18" charset="0"/>
                <a:ea typeface="Batang" pitchFamily="18" charset="-127"/>
              </a:rPr>
              <a:t> Are you sure you want to remove these </a:t>
            </a:r>
            <a:r>
              <a:rPr lang="en-US" altLang="zh-TW" sz="1200" dirty="0" err="1">
                <a:latin typeface="High Tower Text" pitchFamily="18" charset="0"/>
                <a:ea typeface="Batang" pitchFamily="18" charset="-127"/>
              </a:rPr>
              <a:t>filesA</a:t>
            </a:r>
            <a:r>
              <a:rPr lang="en-US" altLang="zh-TW" sz="1200" dirty="0">
                <a:latin typeface="High Tower Text" pitchFamily="18" charset="0"/>
                <a:ea typeface="Batang" pitchFamily="18" charset="-127"/>
              </a:rPr>
              <a:t> </a:t>
            </a:r>
            <a:r>
              <a:rPr lang="en-US" altLang="zh-TW" sz="1200" dirty="0" err="1">
                <a:latin typeface="High Tower Text" pitchFamily="18" charset="0"/>
                <a:ea typeface="Batang" pitchFamily="18" charset="-127"/>
              </a:rPr>
              <a:t>filesB</a:t>
            </a:r>
            <a:br>
              <a:rPr lang="en-US" altLang="zh-TW" sz="1200" dirty="0">
                <a:latin typeface="High Tower Text" pitchFamily="18" charset="0"/>
              </a:rPr>
            </a:br>
            <a:r>
              <a:rPr lang="en-US" altLang="zh-TW" sz="1400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39666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\</a:t>
            </a:r>
            <a:r>
              <a:rPr lang="zh-TW" altLang="en-US" dirty="0"/>
              <a:t>是最強的</a:t>
            </a:r>
            <a:r>
              <a:rPr lang="en-US" altLang="zh-TW" dirty="0"/>
              <a:t>quotation</a:t>
            </a:r>
            <a:r>
              <a:rPr lang="zh-TW" altLang="en-US" dirty="0"/>
              <a:t>方法</a:t>
            </a:r>
            <a:r>
              <a:rPr lang="en-US" altLang="zh-TW" dirty="0"/>
              <a:t>,</a:t>
            </a:r>
            <a:r>
              <a:rPr lang="zh-TW" altLang="en-US" dirty="0"/>
              <a:t>當其他方法失敗時</a:t>
            </a:r>
            <a:r>
              <a:rPr lang="en-US" altLang="zh-TW" dirty="0"/>
              <a:t>,</a:t>
            </a:r>
            <a:r>
              <a:rPr lang="zh-TW" altLang="en-US" dirty="0"/>
              <a:t>試試看它</a:t>
            </a:r>
            <a:endParaRPr lang="en-US" altLang="zh-TW" dirty="0"/>
          </a:p>
          <a:p>
            <a:r>
              <a:rPr lang="zh-TW" altLang="en-US" dirty="0"/>
              <a:t>如果我們要為了可讀性使用兩行以上的文字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加</a:t>
            </a:r>
            <a:r>
              <a:rPr lang="en-US" altLang="zh-TW" dirty="0"/>
              <a:t>\</a:t>
            </a:r>
            <a:r>
              <a:rPr lang="zh-TW" altLang="en-US" dirty="0"/>
              <a:t>在該行最後一個字元的後面</a:t>
            </a:r>
            <a:endParaRPr lang="en-US" altLang="zh-TW" dirty="0"/>
          </a:p>
          <a:p>
            <a:r>
              <a:rPr lang="zh-TW" altLang="en-US" dirty="0"/>
              <a:t>如此範例中的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TW" sz="1200" dirty="0">
                <a:latin typeface="High Tower Text" pitchFamily="18" charset="0"/>
              </a:rPr>
              <a:t> </a:t>
            </a:r>
            <a:r>
              <a:rPr lang="en-US" altLang="zh-TW" sz="1200" b="1" dirty="0">
                <a:latin typeface="High Tower Text" pitchFamily="18" charset="0"/>
              </a:rPr>
              <a:t>echo This could be \</a:t>
            </a:r>
            <a:br>
              <a:rPr lang="en-US" altLang="zh-TW" sz="1200" b="1" dirty="0">
                <a:latin typeface="High Tower Text" pitchFamily="18" charset="0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1399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此範例中使用的 </a:t>
            </a:r>
            <a:r>
              <a:rPr lang="en-US" altLang="zh-TW" sz="1200" b="1" dirty="0">
                <a:latin typeface="High Tower Text" pitchFamily="18" charset="0"/>
              </a:rPr>
              <a:t>\! </a:t>
            </a:r>
            <a:r>
              <a:rPr lang="zh-TW" altLang="en-US" sz="1200" b="1" dirty="0">
                <a:latin typeface="High Tower Text" pitchFamily="18" charset="0"/>
              </a:rPr>
              <a:t>使其可以</a:t>
            </a:r>
            <a:r>
              <a:rPr lang="en-US" altLang="zh-TW" sz="1200" b="1" dirty="0">
                <a:latin typeface="High Tower Text" pitchFamily="18" charset="0"/>
              </a:rPr>
              <a:t>echo</a:t>
            </a:r>
            <a:r>
              <a:rPr lang="zh-TW" altLang="en-US" sz="1200" b="1" dirty="0">
                <a:latin typeface="High Tower Text" pitchFamily="18" charset="0"/>
              </a:rPr>
              <a:t>出</a:t>
            </a:r>
            <a:r>
              <a:rPr lang="en-US" altLang="zh-TW" sz="1200" b="1" dirty="0">
                <a:latin typeface="High Tower Text" pitchFamily="18" charset="0"/>
              </a:rPr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256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96211695-2DE6-46D0-823B-43AA790818D8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6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$1 - $9 </a:t>
            </a:r>
            <a:r>
              <a:rPr lang="zh-TW" altLang="en-US" dirty="0"/>
              <a:t>的用法也可以用</a:t>
            </a:r>
            <a:r>
              <a:rPr lang="en-US" altLang="zh-TW" dirty="0" err="1"/>
              <a:t>argv</a:t>
            </a:r>
            <a:r>
              <a:rPr lang="zh-TW" altLang="en-US" dirty="0"/>
              <a:t>的方式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如：</a:t>
            </a:r>
            <a:r>
              <a:rPr lang="en-US" altLang="zh-TW" dirty="0">
                <a:solidFill>
                  <a:srgbClr val="FF0000"/>
                </a:solidFill>
              </a:rPr>
              <a:t>$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dirty="0">
                <a:solidFill>
                  <a:srgbClr val="FF0000"/>
                </a:solidFill>
              </a:rPr>
              <a:t>[1] == $1, $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dirty="0">
                <a:solidFill>
                  <a:srgbClr val="FF0000"/>
                </a:solidFill>
              </a:rPr>
              <a:t>[2] == $2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FF0000"/>
                </a:solidFill>
                <a:latin typeface="Arial" pitchFamily="34" charset="0"/>
              </a:rPr>
              <a:t>shift</a:t>
            </a:r>
            <a:r>
              <a:rPr lang="zh-TW" altLang="en-US" dirty="0">
                <a:solidFill>
                  <a:srgbClr val="FF0000"/>
                </a:solidFill>
                <a:latin typeface="Arial" pitchFamily="34" charset="0"/>
              </a:rPr>
              <a:t>指令刪除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</a:rPr>
              <a:t>$1,</a:t>
            </a:r>
            <a:r>
              <a:rPr lang="zh-TW" altLang="en-US" dirty="0">
                <a:solidFill>
                  <a:srgbClr val="FF0000"/>
                </a:solidFill>
                <a:latin typeface="Arial" pitchFamily="34" charset="0"/>
              </a:rPr>
              <a:t>並將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</a:rPr>
              <a:t>$2</a:t>
            </a:r>
            <a:r>
              <a:rPr lang="zh-TW" altLang="en-US" dirty="0">
                <a:solidFill>
                  <a:srgbClr val="FF0000"/>
                </a:solidFill>
                <a:latin typeface="Arial" pitchFamily="34" charset="0"/>
              </a:rPr>
              <a:t>及其後面的參數往前移</a:t>
            </a: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7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Echo</a:t>
            </a:r>
            <a:r>
              <a:rPr lang="zh-TW" altLang="en-US" b="0" dirty="0"/>
              <a:t>在這裡將</a:t>
            </a:r>
            <a:r>
              <a:rPr lang="en-US" altLang="zh-TW" sz="1200" b="0" dirty="0">
                <a:latin typeface="Courier"/>
              </a:rPr>
              <a:t>a\ \ \ \ \ \ \ b</a:t>
            </a:r>
            <a:r>
              <a:rPr lang="zh-TW" altLang="en-US" sz="1200" b="0" dirty="0">
                <a:latin typeface="Courier"/>
              </a:rPr>
              <a:t>視為一個參數接收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4551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使用成對的</a:t>
            </a:r>
            <a:r>
              <a:rPr lang="en-US" altLang="zh-TW" dirty="0"/>
              <a:t>quotation mark</a:t>
            </a:r>
            <a:r>
              <a:rPr lang="zh-TW" altLang="en-US" dirty="0"/>
              <a:t>去表示多個字元的開始和結束較為容易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20203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在單括號裡面</a:t>
            </a:r>
            <a:r>
              <a:rPr lang="en-US" altLang="zh-TW" dirty="0"/>
              <a:t>,</a:t>
            </a:r>
            <a:r>
              <a:rPr lang="zh-TW" altLang="en-US" dirty="0"/>
              <a:t>我們可以使用幾乎所有的</a:t>
            </a:r>
            <a:r>
              <a:rPr lang="en-US" altLang="zh-TW" dirty="0"/>
              <a:t>shell symbol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0523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/>
              <a:t>’ ‘</a:t>
            </a:r>
            <a:r>
              <a:rPr lang="zh-TW" altLang="en-US" dirty="0"/>
              <a:t>這樣的</a:t>
            </a:r>
            <a:r>
              <a:rPr lang="en-US" altLang="zh-TW" dirty="0"/>
              <a:t>quote</a:t>
            </a:r>
            <a:r>
              <a:rPr lang="zh-TW" altLang="en-US" dirty="0"/>
              <a:t>中，可以使用「幾乎」所有的</a:t>
            </a:r>
            <a:r>
              <a:rPr lang="en-US" altLang="zh-TW" dirty="0"/>
              <a:t>shell symbols</a:t>
            </a:r>
            <a:r>
              <a:rPr lang="zh-TW" altLang="en-US" dirty="0"/>
              <a:t>，但除了「！」這個符號可能會被</a:t>
            </a:r>
            <a:r>
              <a:rPr lang="en-US" altLang="zh-TW" dirty="0"/>
              <a:t>expanded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85795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%</a:t>
            </a:r>
            <a:r>
              <a:rPr lang="en-US" altLang="zh-TW" sz="1200" dirty="0">
                <a:latin typeface="Courier"/>
              </a:rPr>
              <a:t> </a:t>
            </a:r>
            <a:r>
              <a:rPr lang="en-US" altLang="zh-TW" sz="1200" b="1" dirty="0">
                <a:latin typeface="Courier"/>
              </a:rPr>
              <a:t>echo 'Hi! </a:t>
            </a:r>
            <a:r>
              <a:rPr lang="en-US" altLang="zh-TW" sz="1200" b="1" dirty="0" err="1">
                <a:latin typeface="Courier"/>
              </a:rPr>
              <a:t>Hi!''Hi</a:t>
            </a:r>
            <a:r>
              <a:rPr lang="en-US" altLang="zh-TW" sz="1200" b="1" dirty="0">
                <a:latin typeface="Courier"/>
              </a:rPr>
              <a:t>!‘</a:t>
            </a:r>
            <a:r>
              <a:rPr lang="zh-TW" altLang="en-US" sz="1200" b="1" dirty="0">
                <a:latin typeface="Courier"/>
              </a:rPr>
              <a:t>此例中</a:t>
            </a:r>
            <a:endParaRPr lang="en-US" altLang="zh-TW" sz="1200" b="1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latin typeface="Courier"/>
              </a:rPr>
              <a:t>!</a:t>
            </a:r>
            <a:r>
              <a:rPr lang="zh-TW" altLang="en-US" sz="1200" b="1" dirty="0">
                <a:latin typeface="Courier"/>
              </a:rPr>
              <a:t>後面分別接空格和 </a:t>
            </a:r>
            <a:r>
              <a:rPr lang="en-US" altLang="zh-TW" sz="1200" b="1" dirty="0">
                <a:latin typeface="Courier"/>
              </a:rPr>
              <a:t>’</a:t>
            </a:r>
            <a:r>
              <a:rPr lang="zh-TW" altLang="en-US" sz="1200" b="1" dirty="0">
                <a:latin typeface="Courier"/>
              </a:rPr>
              <a:t> 結果為成功</a:t>
            </a:r>
            <a:endParaRPr lang="en-US" altLang="zh-TW" sz="1200" b="1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Courier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72672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</a:t>
            </a:r>
            <a:r>
              <a:rPr lang="en-US" altLang="zh-TW" sz="1200" dirty="0"/>
              <a:t>%</a:t>
            </a:r>
            <a:r>
              <a:rPr lang="en-US" altLang="zh-TW" sz="1200" dirty="0">
                <a:latin typeface="Courier"/>
              </a:rPr>
              <a:t> </a:t>
            </a:r>
            <a:r>
              <a:rPr lang="en-US" altLang="zh-TW" sz="1200" b="1" dirty="0">
                <a:latin typeface="Courier"/>
              </a:rPr>
              <a:t>echo ‘Hi! </a:t>
            </a:r>
            <a:r>
              <a:rPr lang="en-US" altLang="zh-TW" sz="1200" b="1" dirty="0" err="1">
                <a:latin typeface="Courier"/>
              </a:rPr>
              <a:t>Hi</a:t>
            </a:r>
            <a:r>
              <a:rPr lang="en-US" altLang="zh-TW" sz="1200" b="1" dirty="0" err="1">
                <a:solidFill>
                  <a:srgbClr val="FF0000"/>
                </a:solidFill>
                <a:latin typeface="Courier"/>
              </a:rPr>
              <a:t>!</a:t>
            </a:r>
            <a:r>
              <a:rPr lang="en-US" altLang="zh-TW" sz="1200" b="1" dirty="0" err="1">
                <a:solidFill>
                  <a:srgbClr val="0033CC"/>
                </a:solidFill>
                <a:latin typeface="Courier"/>
              </a:rPr>
              <a:t>Hi</a:t>
            </a:r>
            <a:r>
              <a:rPr lang="en-US" altLang="zh-TW" sz="1200" b="1" dirty="0">
                <a:solidFill>
                  <a:srgbClr val="0033CC"/>
                </a:solidFill>
                <a:latin typeface="Courier"/>
              </a:rPr>
              <a:t>!</a:t>
            </a:r>
            <a:r>
              <a:rPr lang="en-US" altLang="zh-TW" sz="1200" b="1" dirty="0">
                <a:latin typeface="Courier"/>
              </a:rPr>
              <a:t>‘</a:t>
            </a:r>
            <a:r>
              <a:rPr lang="zh-TW" altLang="en-US" sz="1200" b="1" dirty="0">
                <a:latin typeface="Courier"/>
              </a:rPr>
              <a:t>此例中結果失敗</a:t>
            </a:r>
            <a:endParaRPr lang="en-US" altLang="zh-TW" sz="1200" b="1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Courier"/>
              </a:rPr>
              <a:t>因為</a:t>
            </a:r>
            <a:r>
              <a:rPr lang="en-US" altLang="zh-TW" sz="1200" b="1" dirty="0">
                <a:latin typeface="Courier"/>
              </a:rPr>
              <a:t>!</a:t>
            </a:r>
            <a:r>
              <a:rPr lang="zh-TW" altLang="en-US" sz="1200" b="1" dirty="0">
                <a:latin typeface="Courier"/>
              </a:rPr>
              <a:t>後接的</a:t>
            </a:r>
            <a:r>
              <a:rPr lang="en-US" altLang="zh-TW" sz="1200" b="1" dirty="0">
                <a:latin typeface="Courier"/>
              </a:rPr>
              <a:t>Hi!</a:t>
            </a:r>
            <a:r>
              <a:rPr lang="zh-TW" altLang="en-US" sz="1200" b="1" dirty="0">
                <a:latin typeface="Courier"/>
              </a:rPr>
              <a:t>被認為是要再執行一次先前為</a:t>
            </a:r>
            <a:r>
              <a:rPr lang="en-US" altLang="zh-TW" sz="1200" b="1" dirty="0">
                <a:latin typeface="Courier"/>
              </a:rPr>
              <a:t>Hi!</a:t>
            </a:r>
            <a:r>
              <a:rPr lang="zh-TW" altLang="en-US" sz="1200" b="1" dirty="0">
                <a:latin typeface="Courier"/>
              </a:rPr>
              <a:t>開頭的指令</a:t>
            </a:r>
            <a:endParaRPr lang="en-US" altLang="zh-TW" sz="1200" b="1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latin typeface="Courier"/>
              </a:rPr>
              <a:t>(</a:t>
            </a:r>
            <a:r>
              <a:rPr lang="zh-TW" altLang="en-US" sz="1200" b="1" dirty="0">
                <a:latin typeface="Courier"/>
              </a:rPr>
              <a:t>但是沒有找到</a:t>
            </a:r>
            <a:r>
              <a:rPr lang="en-US" altLang="zh-TW" sz="1200" b="1" dirty="0">
                <a:latin typeface="Courier"/>
              </a:rPr>
              <a:t>,</a:t>
            </a:r>
            <a:r>
              <a:rPr lang="zh-TW" altLang="en-US" sz="1200" b="1" dirty="0">
                <a:latin typeface="Courier"/>
              </a:rPr>
              <a:t>所以表示</a:t>
            </a:r>
            <a:r>
              <a:rPr lang="en-US" altLang="zh-TW" sz="1200" b="1" dirty="0">
                <a:latin typeface="Courier"/>
              </a:rPr>
              <a:t>error)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66787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有時候我們要弱一點的</a:t>
            </a:r>
            <a:r>
              <a:rPr lang="en-US" altLang="zh-TW" dirty="0"/>
              <a:t>quote</a:t>
            </a:r>
            <a:r>
              <a:rPr lang="zh-TW" altLang="en-US" dirty="0"/>
              <a:t>模式</a:t>
            </a:r>
            <a:r>
              <a:rPr lang="en-US" altLang="zh-TW" dirty="0"/>
              <a:t>,</a:t>
            </a:r>
            <a:r>
              <a:rPr lang="zh-TW" altLang="en-US" dirty="0"/>
              <a:t>如只要</a:t>
            </a:r>
            <a:r>
              <a:rPr lang="en-US" altLang="zh-TW" dirty="0"/>
              <a:t>”</a:t>
            </a:r>
            <a:r>
              <a:rPr lang="zh-TW" altLang="en-US" dirty="0"/>
              <a:t>*</a:t>
            </a:r>
            <a:r>
              <a:rPr lang="en-US" altLang="zh-TW" dirty="0"/>
              <a:t>”</a:t>
            </a:r>
            <a:r>
              <a:rPr lang="zh-TW" altLang="en-US" dirty="0"/>
              <a:t>或</a:t>
            </a:r>
            <a:r>
              <a:rPr lang="en-US" altLang="zh-TW" dirty="0"/>
              <a:t>”?”</a:t>
            </a:r>
            <a:r>
              <a:rPr lang="zh-TW" altLang="en-US" dirty="0"/>
              <a:t>保持原來的樣子</a:t>
            </a:r>
            <a:r>
              <a:rPr lang="en-US" altLang="zh-TW" dirty="0"/>
              <a:t>,</a:t>
            </a:r>
            <a:r>
              <a:rPr lang="zh-TW" altLang="en-US" dirty="0"/>
              <a:t>其他變數仍保有指令替換的功能</a:t>
            </a:r>
            <a:r>
              <a:rPr lang="en-US" altLang="zh-TW" dirty="0"/>
              <a:t>,</a:t>
            </a:r>
            <a:r>
              <a:rPr lang="zh-TW" altLang="en-US" dirty="0"/>
              <a:t>則可以使用 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如範例中的</a:t>
            </a:r>
            <a:r>
              <a:rPr lang="en-US" altLang="zh-TW" sz="1200" dirty="0"/>
              <a:t>% </a:t>
            </a:r>
            <a:r>
              <a:rPr lang="en-US" altLang="zh-TW" sz="1200" b="1" dirty="0"/>
              <a:t>echo “Is your path $PATH?”</a:t>
            </a:r>
            <a:r>
              <a:rPr lang="zh-TW" altLang="en-US" sz="1200" b="1" dirty="0"/>
              <a:t> 可以保有</a:t>
            </a:r>
            <a:r>
              <a:rPr lang="en-US" altLang="zh-TW" sz="1200" b="1" dirty="0"/>
              <a:t>?,</a:t>
            </a:r>
            <a:r>
              <a:rPr lang="zh-TW" altLang="en-US" sz="1200" b="1" dirty="0"/>
              <a:t>也可以顯示出變數</a:t>
            </a:r>
            <a:r>
              <a:rPr lang="en-US" altLang="zh-TW" sz="1200" b="1" dirty="0"/>
              <a:t>$PATH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56039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有時候我們不想要</a:t>
            </a:r>
            <a:r>
              <a:rPr lang="en-US" altLang="zh-TW" b="0" dirty="0"/>
              <a:t>’</a:t>
            </a:r>
            <a:r>
              <a:rPr lang="zh-TW" altLang="en-US" b="0" dirty="0"/>
              <a:t>這種較強的</a:t>
            </a:r>
            <a:r>
              <a:rPr lang="en-US" altLang="zh-TW" b="0" dirty="0"/>
              <a:t>quoting</a:t>
            </a:r>
            <a:r>
              <a:rPr lang="zh-TW" altLang="en-US" b="0" dirty="0"/>
              <a:t>方法</a:t>
            </a:r>
            <a:endParaRPr lang="en-US" altLang="zh-TW" b="0" dirty="0"/>
          </a:p>
          <a:p>
            <a:r>
              <a:rPr lang="zh-TW" altLang="en-US" b="0" dirty="0"/>
              <a:t>可以選擇</a:t>
            </a:r>
            <a:r>
              <a:rPr lang="en-US" altLang="zh-TW" b="0" dirty="0"/>
              <a:t>”</a:t>
            </a:r>
            <a:r>
              <a:rPr lang="zh-TW" altLang="en-US" b="0" dirty="0"/>
              <a:t>這種</a:t>
            </a:r>
            <a:r>
              <a:rPr lang="en-US" altLang="zh-TW" b="0" dirty="0"/>
              <a:t>quoting,</a:t>
            </a:r>
            <a:r>
              <a:rPr lang="zh-TW" altLang="en-US" b="0" dirty="0"/>
              <a:t>能夠顯示*</a:t>
            </a:r>
            <a:r>
              <a:rPr lang="en-US" altLang="zh-TW" b="0" dirty="0"/>
              <a:t>?</a:t>
            </a:r>
            <a:r>
              <a:rPr lang="zh-TW" altLang="en-US" b="0" dirty="0"/>
              <a:t>這樣的</a:t>
            </a:r>
            <a:r>
              <a:rPr lang="en-US" altLang="zh-TW" b="0" dirty="0"/>
              <a:t>symbols,</a:t>
            </a:r>
            <a:r>
              <a:rPr lang="zh-TW" altLang="en-US" b="0" dirty="0"/>
              <a:t>也可以擴張變數和替代指令，如範例中的</a:t>
            </a:r>
            <a:r>
              <a:rPr lang="en-US" altLang="zh-TW" sz="1200" b="0" dirty="0"/>
              <a:t>$PATH</a:t>
            </a:r>
            <a:r>
              <a:rPr lang="zh-TW" altLang="en-US" sz="1200" b="0" dirty="0"/>
              <a:t>和</a:t>
            </a:r>
            <a:r>
              <a:rPr lang="en-US" altLang="zh-TW" sz="1200" b="0" dirty="0"/>
              <a:t>`</a:t>
            </a:r>
            <a:r>
              <a:rPr lang="en-US" altLang="zh-TW" sz="1200" b="0" dirty="0" err="1"/>
              <a:t>pwd</a:t>
            </a:r>
            <a:r>
              <a:rPr lang="en-US" altLang="zh-TW" sz="1200" b="0" dirty="0"/>
              <a:t>`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98341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強度由大到小</a:t>
            </a:r>
            <a:r>
              <a:rPr lang="en-US" altLang="zh-TW" dirty="0"/>
              <a:t> backslash(\) &gt; single quotes(‘) &gt; double quotes(“)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17260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96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5503C83B-263E-4A02-BB18-EEFA5FDDFCDE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7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如果我們不需要</a:t>
            </a:r>
            <a:r>
              <a:rPr lang="en-US" altLang="zh-TW" dirty="0">
                <a:latin typeface="Arial" pitchFamily="34" charset="0"/>
              </a:rPr>
              <a:t>$1,</a:t>
            </a:r>
            <a:r>
              <a:rPr lang="zh-TW" altLang="en-US" dirty="0">
                <a:latin typeface="Arial" pitchFamily="34" charset="0"/>
              </a:rPr>
              <a:t>可以用</a:t>
            </a:r>
            <a:r>
              <a:rPr lang="en-US" altLang="zh-TW" dirty="0">
                <a:latin typeface="Arial" pitchFamily="34" charset="0"/>
              </a:rPr>
              <a:t>shift</a:t>
            </a:r>
            <a:r>
              <a:rPr lang="zh-TW" altLang="en-US" dirty="0">
                <a:latin typeface="Arial" pitchFamily="34" charset="0"/>
              </a:rPr>
              <a:t>將其移除</a:t>
            </a:r>
          </a:p>
        </p:txBody>
      </p:sp>
    </p:spTree>
    <p:extLst>
      <p:ext uri="{BB962C8B-B14F-4D97-AF65-F5344CB8AC3E}">
        <p14:creationId xmlns:p14="http://schemas.microsoft.com/office/powerpoint/2010/main" val="16436265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如果你要</a:t>
            </a:r>
            <a:r>
              <a:rPr lang="en-US" altLang="zh-TW" dirty="0"/>
              <a:t>echo</a:t>
            </a:r>
            <a:r>
              <a:rPr lang="zh-TW" altLang="en-US" dirty="0"/>
              <a:t>出「</a:t>
            </a:r>
            <a:r>
              <a:rPr lang="en-US" altLang="zh-TW" dirty="0"/>
              <a:t>’</a:t>
            </a:r>
            <a:r>
              <a:rPr lang="zh-TW" altLang="en-US" dirty="0"/>
              <a:t>」</a:t>
            </a:r>
            <a:r>
              <a:rPr lang="en-US" altLang="zh-TW" dirty="0"/>
              <a:t>,</a:t>
            </a:r>
            <a:r>
              <a:rPr lang="zh-TW" altLang="en-US" dirty="0"/>
              <a:t>則使用「</a:t>
            </a:r>
            <a:r>
              <a:rPr lang="en-US" altLang="zh-TW" dirty="0"/>
              <a:t>”</a:t>
            </a:r>
            <a:r>
              <a:rPr lang="zh-TW" altLang="en-US" dirty="0"/>
              <a:t>」將其包圍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反之，如果你要</a:t>
            </a:r>
            <a:r>
              <a:rPr lang="en-US" altLang="zh-TW" dirty="0"/>
              <a:t>echo</a:t>
            </a:r>
            <a:r>
              <a:rPr lang="zh-TW" altLang="en-US" dirty="0"/>
              <a:t>出「</a:t>
            </a:r>
            <a:r>
              <a:rPr lang="en-US" altLang="zh-TW" dirty="0"/>
              <a:t>”</a:t>
            </a:r>
            <a:r>
              <a:rPr lang="zh-TW" altLang="en-US" dirty="0"/>
              <a:t>」</a:t>
            </a:r>
            <a:r>
              <a:rPr lang="en-US" altLang="zh-TW" dirty="0"/>
              <a:t>,</a:t>
            </a:r>
            <a:r>
              <a:rPr lang="zh-TW" altLang="en-US" dirty="0"/>
              <a:t>則使用「</a:t>
            </a:r>
            <a:r>
              <a:rPr lang="en-US" altLang="zh-TW" dirty="0"/>
              <a:t>’</a:t>
            </a:r>
            <a:r>
              <a:rPr lang="zh-TW" altLang="en-US" dirty="0"/>
              <a:t>」將其包圍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5259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Quote</a:t>
            </a:r>
            <a:r>
              <a:rPr lang="zh-TW" altLang="en-US" dirty="0"/>
              <a:t>的概念是將替換功能開啟和關閉</a:t>
            </a:r>
            <a:r>
              <a:rPr lang="en-US" altLang="zh-TW" dirty="0"/>
              <a:t>,</a:t>
            </a:r>
            <a:r>
              <a:rPr lang="zh-TW" altLang="en-US" dirty="0"/>
              <a:t>並非表示一個字串的開頭和結尾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0915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High Tower Text" pitchFamily="18" charset="0"/>
              </a:rPr>
              <a:t>echo ‘</a:t>
            </a:r>
            <a:r>
              <a:rPr lang="en-US" altLang="zh-TW" sz="1200" dirty="0" err="1">
                <a:solidFill>
                  <a:srgbClr val="CC3300"/>
                </a:solidFill>
                <a:latin typeface="High Tower Text" pitchFamily="18" charset="0"/>
              </a:rPr>
              <a:t>a</a:t>
            </a:r>
            <a:r>
              <a:rPr lang="en-US" altLang="zh-TW" sz="1200" dirty="0" err="1">
                <a:latin typeface="High Tower Text" pitchFamily="18" charset="0"/>
              </a:rPr>
              <a:t>’</a:t>
            </a:r>
            <a:r>
              <a:rPr lang="en-US" altLang="zh-TW" sz="1200" dirty="0" err="1">
                <a:solidFill>
                  <a:srgbClr val="3366CC"/>
                </a:solidFill>
                <a:latin typeface="High Tower Text" pitchFamily="18" charset="0"/>
              </a:rPr>
              <a:t>b</a:t>
            </a:r>
            <a:r>
              <a:rPr lang="en-US" altLang="zh-TW" sz="1200" dirty="0" err="1">
                <a:latin typeface="High Tower Text" pitchFamily="18" charset="0"/>
              </a:rPr>
              <a:t>“</a:t>
            </a:r>
            <a:r>
              <a:rPr lang="en-US" altLang="zh-TW" sz="1200" dirty="0" err="1">
                <a:solidFill>
                  <a:srgbClr val="008000"/>
                </a:solidFill>
                <a:latin typeface="High Tower Text" pitchFamily="18" charset="0"/>
              </a:rPr>
              <a:t>c</a:t>
            </a:r>
            <a:r>
              <a:rPr lang="en-US" altLang="zh-TW" sz="1200" dirty="0">
                <a:latin typeface="High Tower Text" pitchFamily="18" charset="0"/>
              </a:rPr>
              <a:t>”  </a:t>
            </a:r>
            <a:r>
              <a:rPr lang="zh-TW" altLang="en-US" sz="1200" dirty="0">
                <a:latin typeface="High Tower Text" pitchFamily="18" charset="0"/>
              </a:rPr>
              <a:t>的輸出為</a:t>
            </a:r>
            <a:r>
              <a:rPr lang="en-US" altLang="zh-TW" sz="1200" dirty="0" err="1">
                <a:latin typeface="High Tower Text" pitchFamily="18" charset="0"/>
              </a:rPr>
              <a:t>abc</a:t>
            </a:r>
            <a:endParaRPr lang="en-US" altLang="zh-TW" sz="1200" dirty="0">
              <a:latin typeface="High Tower Text" pitchFamily="18" charset="0"/>
            </a:endParaRPr>
          </a:p>
          <a:p>
            <a:r>
              <a:rPr lang="zh-TW" altLang="en-US" dirty="0"/>
              <a:t>其中</a:t>
            </a:r>
            <a:r>
              <a:rPr lang="en-US" altLang="zh-TW" dirty="0"/>
              <a:t>a</a:t>
            </a:r>
            <a:r>
              <a:rPr lang="zh-TW" altLang="en-US" dirty="0"/>
              <a:t>跟</a:t>
            </a:r>
            <a:r>
              <a:rPr lang="en-US" altLang="zh-TW" dirty="0"/>
              <a:t>c</a:t>
            </a:r>
            <a:r>
              <a:rPr lang="zh-TW" altLang="en-US" dirty="0"/>
              <a:t>被</a:t>
            </a:r>
            <a:r>
              <a:rPr lang="en-US" altLang="zh-TW" dirty="0"/>
              <a:t>quoted</a:t>
            </a:r>
            <a:r>
              <a:rPr lang="zh-TW" altLang="en-US" dirty="0"/>
              <a:t>起來</a:t>
            </a:r>
            <a:r>
              <a:rPr lang="en-US" altLang="zh-TW" dirty="0"/>
              <a:t>,</a:t>
            </a:r>
            <a:r>
              <a:rPr lang="zh-TW" altLang="en-US" dirty="0"/>
              <a:t>中間的</a:t>
            </a:r>
            <a:r>
              <a:rPr lang="en-US" altLang="zh-TW" dirty="0"/>
              <a:t>b</a:t>
            </a:r>
            <a:r>
              <a:rPr lang="zh-TW" altLang="en-US" dirty="0"/>
              <a:t>沒有</a:t>
            </a:r>
            <a:r>
              <a:rPr lang="en-US" altLang="zh-TW" dirty="0"/>
              <a:t>,</a:t>
            </a:r>
            <a:r>
              <a:rPr lang="zh-TW" altLang="en-US" dirty="0"/>
              <a:t>在</a:t>
            </a:r>
            <a:r>
              <a:rPr lang="en-US" altLang="zh-TW" dirty="0"/>
              <a:t>quoting</a:t>
            </a:r>
            <a:r>
              <a:rPr lang="zh-TW" altLang="en-US" dirty="0"/>
              <a:t>和替換之後</a:t>
            </a:r>
            <a:r>
              <a:rPr lang="en-US" altLang="zh-TW" dirty="0"/>
              <a:t>,</a:t>
            </a:r>
            <a:r>
              <a:rPr lang="zh-TW" altLang="en-US" dirty="0"/>
              <a:t>這三個字被連接在一起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7135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/>
              <a:t>在</a:t>
            </a:r>
            <a:r>
              <a:rPr lang="en-US" altLang="zh-TW" sz="1200" b="0" dirty="0"/>
              <a:t>echo </a:t>
            </a:r>
            <a:r>
              <a:rPr lang="en-US" altLang="zh-TW" sz="1200" b="0" dirty="0">
                <a:solidFill>
                  <a:srgbClr val="FF0000"/>
                </a:solidFill>
              </a:rPr>
              <a:t>‘</a:t>
            </a:r>
            <a:r>
              <a:rPr lang="en-US" altLang="zh-TW" sz="1200" b="0" dirty="0"/>
              <a:t> “Don</a:t>
            </a:r>
            <a:r>
              <a:rPr lang="en-US" altLang="zh-TW" sz="1200" b="0" dirty="0">
                <a:solidFill>
                  <a:srgbClr val="FF0000"/>
                </a:solidFill>
              </a:rPr>
              <a:t>’</a:t>
            </a:r>
            <a:r>
              <a:rPr lang="en-US" altLang="zh-TW" sz="1200" b="0" dirty="0"/>
              <a:t> </a:t>
            </a:r>
            <a:r>
              <a:rPr lang="en-US" altLang="zh-TW" sz="1200" b="0" dirty="0">
                <a:solidFill>
                  <a:srgbClr val="0066CC"/>
                </a:solidFill>
              </a:rPr>
              <a:t>”</a:t>
            </a:r>
            <a:r>
              <a:rPr lang="en-US" altLang="zh-TW" sz="1200" b="0" dirty="0"/>
              <a:t> ‘ t</a:t>
            </a:r>
            <a:r>
              <a:rPr lang="en-US" altLang="zh-TW" sz="1200" b="0" dirty="0">
                <a:solidFill>
                  <a:srgbClr val="0066CC"/>
                </a:solidFill>
              </a:rPr>
              <a:t>“</a:t>
            </a:r>
            <a:r>
              <a:rPr lang="zh-TW" altLang="en-US" sz="1200" b="0" dirty="0">
                <a:solidFill>
                  <a:srgbClr val="0066CC"/>
                </a:solidFill>
              </a:rPr>
              <a:t>的例子中，如果你要在</a:t>
            </a:r>
            <a:r>
              <a:rPr lang="en-US" altLang="zh-TW" sz="1200" b="0" dirty="0">
                <a:solidFill>
                  <a:srgbClr val="0066CC"/>
                </a:solidFill>
              </a:rPr>
              <a:t>’ </a:t>
            </a:r>
            <a:r>
              <a:rPr lang="zh-TW" altLang="en-US" sz="1200" b="0" dirty="0">
                <a:solidFill>
                  <a:srgbClr val="0066CC"/>
                </a:solidFill>
              </a:rPr>
              <a:t>這樣的</a:t>
            </a:r>
            <a:r>
              <a:rPr lang="en-US" altLang="zh-TW" sz="1200" b="0" dirty="0">
                <a:solidFill>
                  <a:srgbClr val="0066CC"/>
                </a:solidFill>
              </a:rPr>
              <a:t>single quote</a:t>
            </a:r>
            <a:r>
              <a:rPr lang="zh-TW" altLang="en-US" sz="1200" b="0" dirty="0">
                <a:solidFill>
                  <a:srgbClr val="0066CC"/>
                </a:solidFill>
              </a:rPr>
              <a:t>後面產生可以</a:t>
            </a:r>
            <a:r>
              <a:rPr lang="en-US" altLang="zh-TW" sz="1200" b="0" dirty="0">
                <a:solidFill>
                  <a:srgbClr val="0066CC"/>
                </a:solidFill>
              </a:rPr>
              <a:t>echo</a:t>
            </a:r>
            <a:r>
              <a:rPr lang="zh-TW" altLang="en-US" sz="1200" b="0" dirty="0">
                <a:solidFill>
                  <a:srgbClr val="0066CC"/>
                </a:solidFill>
              </a:rPr>
              <a:t>出的「</a:t>
            </a:r>
            <a:r>
              <a:rPr lang="en-US" altLang="zh-TW" sz="1200" b="0" dirty="0">
                <a:solidFill>
                  <a:srgbClr val="0066CC"/>
                </a:solidFill>
              </a:rPr>
              <a:t>’</a:t>
            </a:r>
            <a:r>
              <a:rPr lang="zh-TW" altLang="en-US" sz="1200" b="0" dirty="0">
                <a:solidFill>
                  <a:srgbClr val="0066CC"/>
                </a:solidFill>
              </a:rPr>
              <a:t>」你必須用</a:t>
            </a:r>
            <a:r>
              <a:rPr lang="en-US" altLang="zh-TW" sz="1200" b="0" dirty="0">
                <a:solidFill>
                  <a:srgbClr val="0066CC"/>
                </a:solidFill>
              </a:rPr>
              <a:t>’</a:t>
            </a:r>
            <a:r>
              <a:rPr lang="zh-TW" altLang="en-US" sz="1200" b="0" dirty="0">
                <a:solidFill>
                  <a:srgbClr val="0066CC"/>
                </a:solidFill>
              </a:rPr>
              <a:t>將當前</a:t>
            </a:r>
            <a:r>
              <a:rPr lang="en-US" altLang="zh-TW" sz="1200" b="0" dirty="0">
                <a:solidFill>
                  <a:srgbClr val="0066CC"/>
                </a:solidFill>
              </a:rPr>
              <a:t>single quote</a:t>
            </a:r>
            <a:r>
              <a:rPr lang="zh-TW" altLang="en-US" sz="1200" b="0" dirty="0">
                <a:solidFill>
                  <a:srgbClr val="0066CC"/>
                </a:solidFill>
              </a:rPr>
              <a:t>的機制結束</a:t>
            </a:r>
            <a:endParaRPr lang="en-US" altLang="zh-TW" sz="1200" b="0" dirty="0">
              <a:solidFill>
                <a:srgbClr val="0066C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rgbClr val="0066CC"/>
                </a:solidFill>
              </a:rPr>
              <a:t>再用另一種</a:t>
            </a:r>
            <a:r>
              <a:rPr lang="en-US" altLang="zh-TW" sz="1200" b="0" dirty="0">
                <a:solidFill>
                  <a:srgbClr val="0066CC"/>
                </a:solidFill>
              </a:rPr>
              <a:t>quoting</a:t>
            </a:r>
            <a:r>
              <a:rPr lang="zh-TW" altLang="en-US" sz="1200" b="0" dirty="0">
                <a:solidFill>
                  <a:srgbClr val="0066CC"/>
                </a:solidFill>
              </a:rPr>
              <a:t>的方法，如例子中的</a:t>
            </a:r>
            <a:r>
              <a:rPr lang="en-US" altLang="zh-TW" sz="1200" b="0" dirty="0">
                <a:solidFill>
                  <a:srgbClr val="0066CC"/>
                </a:solidFill>
              </a:rPr>
              <a:t>double quote</a:t>
            </a:r>
            <a:r>
              <a:rPr lang="zh-TW" altLang="en-US" sz="1200" b="0" dirty="0">
                <a:solidFill>
                  <a:srgbClr val="0066CC"/>
                </a:solidFill>
              </a:rPr>
              <a:t>來啟用不同的</a:t>
            </a:r>
            <a:r>
              <a:rPr lang="en-US" altLang="zh-TW" sz="1200" b="0" dirty="0">
                <a:solidFill>
                  <a:srgbClr val="0066CC"/>
                </a:solidFill>
              </a:rPr>
              <a:t>quoting</a:t>
            </a:r>
            <a:r>
              <a:rPr lang="zh-TW" altLang="en-US" sz="1200" b="0" dirty="0">
                <a:solidFill>
                  <a:srgbClr val="0066CC"/>
                </a:solidFill>
              </a:rPr>
              <a:t>方法</a:t>
            </a:r>
            <a:endParaRPr lang="en-US" altLang="zh-TW" sz="1200" b="0" dirty="0">
              <a:solidFill>
                <a:srgbClr val="0066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3820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\</a:t>
            </a:r>
            <a:r>
              <a:rPr lang="zh-TW" altLang="en-US" dirty="0"/>
              <a:t>是所有</a:t>
            </a:r>
            <a:r>
              <a:rPr lang="en-US" altLang="zh-TW" dirty="0"/>
              <a:t>quoting</a:t>
            </a:r>
            <a:r>
              <a:rPr lang="zh-TW" altLang="en-US" dirty="0"/>
              <a:t>方法中最強的一種機制，你永遠可以使用</a:t>
            </a:r>
            <a:r>
              <a:rPr lang="en-US" altLang="zh-TW" dirty="0"/>
              <a:t>\</a:t>
            </a:r>
            <a:r>
              <a:rPr lang="zh-TW" altLang="en-US" dirty="0"/>
              <a:t>去</a:t>
            </a:r>
            <a:r>
              <a:rPr lang="en-US" altLang="zh-TW" dirty="0"/>
              <a:t>quote</a:t>
            </a:r>
            <a:r>
              <a:rPr lang="zh-TW" altLang="en-US" dirty="0"/>
              <a:t>字元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193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dirty="0">
                <a:latin typeface="High Tower Text" pitchFamily="18" charset="0"/>
              </a:rPr>
              <a:t>在</a:t>
            </a:r>
            <a:endParaRPr lang="en-US" altLang="zh-TW" sz="1200" b="0" dirty="0">
              <a:latin typeface="High Tower Text" pitchFamily="18" charset="0"/>
            </a:endParaRPr>
          </a:p>
          <a:p>
            <a:r>
              <a:rPr lang="en-US" altLang="zh-TW" sz="1200" b="0" dirty="0">
                <a:latin typeface="High Tower Text" pitchFamily="18" charset="0"/>
              </a:rPr>
              <a:t>echo "The quote for today is "\"Happy\“</a:t>
            </a:r>
          </a:p>
          <a:p>
            <a:r>
              <a:rPr lang="en-US" altLang="zh-TW" sz="1200" b="0" dirty="0">
                <a:latin typeface="High Tower Text" pitchFamily="18" charset="0"/>
              </a:rPr>
              <a:t>echo “The quote for today is ”\“”Happy“\”</a:t>
            </a:r>
            <a:r>
              <a:rPr lang="zh-TW" altLang="en-US" sz="1200" b="0" dirty="0">
                <a:latin typeface="High Tower Text" pitchFamily="18" charset="0"/>
              </a:rPr>
              <a:t> </a:t>
            </a:r>
            <a:endParaRPr lang="en-US" altLang="zh-TW" sz="1200" b="0" dirty="0">
              <a:latin typeface="High Tower Text" pitchFamily="18" charset="0"/>
            </a:endParaRPr>
          </a:p>
          <a:p>
            <a:r>
              <a:rPr lang="zh-TW" altLang="en-US" sz="1200" b="0" dirty="0">
                <a:latin typeface="High Tower Text" pitchFamily="18" charset="0"/>
              </a:rPr>
              <a:t>這兩個例子中的</a:t>
            </a:r>
            <a:r>
              <a:rPr lang="en-US" altLang="zh-TW" sz="1200" b="0" dirty="0">
                <a:latin typeface="High Tower Text" pitchFamily="18" charset="0"/>
              </a:rPr>
              <a:t>output</a:t>
            </a:r>
            <a:r>
              <a:rPr lang="zh-TW" altLang="en-US" sz="1200" b="0" dirty="0">
                <a:latin typeface="High Tower Text" pitchFamily="18" charset="0"/>
              </a:rPr>
              <a:t>相同</a:t>
            </a:r>
            <a:endParaRPr lang="en-US" altLang="zh-TW" sz="1200" b="0" dirty="0">
              <a:latin typeface="High Tower Text" pitchFamily="18" charset="0"/>
            </a:endParaRPr>
          </a:p>
          <a:p>
            <a:r>
              <a:rPr lang="zh-TW" altLang="en-US" sz="1200" b="0" dirty="0">
                <a:latin typeface="High Tower Text" pitchFamily="18" charset="0"/>
              </a:rPr>
              <a:t>因為他們裡面都沒有特殊字元可以被取代</a:t>
            </a:r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4624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如果要知道你的</a:t>
            </a:r>
            <a:r>
              <a:rPr lang="en-US" altLang="zh-TW" dirty="0"/>
              <a:t>command</a:t>
            </a:r>
            <a:r>
              <a:rPr lang="zh-TW" altLang="en-US" dirty="0"/>
              <a:t>是否正確地使用了</a:t>
            </a:r>
            <a:r>
              <a:rPr lang="en-US" altLang="zh-TW" dirty="0"/>
              <a:t>quoting,</a:t>
            </a:r>
            <a:r>
              <a:rPr lang="zh-TW" altLang="en-US" dirty="0"/>
              <a:t>則在開頭加上</a:t>
            </a:r>
            <a:r>
              <a:rPr lang="en-US" altLang="zh-TW" dirty="0"/>
              <a:t>echo</a:t>
            </a:r>
            <a:r>
              <a:rPr lang="zh-TW" altLang="en-US" dirty="0"/>
              <a:t>即可檢視，在下頁的投影片將提及另外一種方法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0760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/>
              <a:t>C shell</a:t>
            </a:r>
            <a:r>
              <a:rPr lang="zh-TW" altLang="en-US" b="0" dirty="0"/>
              <a:t>有兩種變數可以幫助你追蹤變數和符號的</a:t>
            </a:r>
            <a:r>
              <a:rPr lang="en-US" altLang="zh-TW" b="0" dirty="0"/>
              <a:t>expansion</a:t>
            </a:r>
          </a:p>
          <a:p>
            <a:r>
              <a:rPr lang="en-US" altLang="zh-TW" b="0" dirty="0"/>
              <a:t>(1)</a:t>
            </a:r>
            <a:r>
              <a:rPr lang="en-US" altLang="zh-TW" sz="1200" b="0" dirty="0"/>
              <a:t> set </a:t>
            </a:r>
            <a:r>
              <a:rPr lang="en-US" altLang="zh-TW" sz="1200" b="0" dirty="0">
                <a:solidFill>
                  <a:srgbClr val="0033CC"/>
                </a:solidFill>
              </a:rPr>
              <a:t>verbose:</a:t>
            </a:r>
            <a:r>
              <a:rPr lang="zh-TW" altLang="en-US" sz="1200" b="0" dirty="0">
                <a:solidFill>
                  <a:srgbClr val="0033CC"/>
                </a:solidFill>
              </a:rPr>
              <a:t>會</a:t>
            </a:r>
            <a:r>
              <a:rPr lang="en-US" altLang="zh-TW" sz="1200" b="0" dirty="0">
                <a:solidFill>
                  <a:srgbClr val="0033CC"/>
                </a:solidFill>
              </a:rPr>
              <a:t>echo</a:t>
            </a:r>
            <a:r>
              <a:rPr lang="zh-TW" altLang="en-US" sz="1200" b="0" dirty="0">
                <a:solidFill>
                  <a:srgbClr val="0033CC"/>
                </a:solidFill>
              </a:rPr>
              <a:t>你的</a:t>
            </a:r>
            <a:r>
              <a:rPr lang="en-US" altLang="zh-TW" sz="1200" b="0" dirty="0">
                <a:solidFill>
                  <a:srgbClr val="0033CC"/>
                </a:solidFill>
              </a:rPr>
              <a:t>script</a:t>
            </a:r>
            <a:r>
              <a:rPr lang="zh-TW" altLang="en-US" sz="1200" b="0" dirty="0">
                <a:solidFill>
                  <a:srgbClr val="0033CC"/>
                </a:solidFill>
              </a:rPr>
              <a:t>中變數被</a:t>
            </a:r>
            <a:r>
              <a:rPr lang="en-US" altLang="zh-TW" sz="1200" b="0" dirty="0">
                <a:solidFill>
                  <a:srgbClr val="0033CC"/>
                </a:solidFill>
              </a:rPr>
              <a:t>evaluated</a:t>
            </a:r>
            <a:r>
              <a:rPr lang="zh-TW" altLang="en-US" sz="1200" b="0" dirty="0">
                <a:solidFill>
                  <a:srgbClr val="0033CC"/>
                </a:solidFill>
              </a:rPr>
              <a:t>前的每一行</a:t>
            </a:r>
            <a:endParaRPr lang="en-US" altLang="zh-TW" b="0" dirty="0"/>
          </a:p>
          <a:p>
            <a:r>
              <a:rPr lang="en-US" altLang="zh-TW" b="0" dirty="0"/>
              <a:t>(2)</a:t>
            </a:r>
            <a:r>
              <a:rPr lang="en-US" altLang="zh-TW" sz="1200" b="0" dirty="0"/>
              <a:t> set </a:t>
            </a:r>
            <a:r>
              <a:rPr lang="en-US" altLang="zh-TW" sz="1200" b="0" dirty="0">
                <a:solidFill>
                  <a:srgbClr val="0033CC"/>
                </a:solidFill>
              </a:rPr>
              <a:t>echo:</a:t>
            </a:r>
            <a:r>
              <a:rPr lang="zh-TW" altLang="en-US" sz="1200" b="0" dirty="0">
                <a:solidFill>
                  <a:srgbClr val="0033CC"/>
                </a:solidFill>
              </a:rPr>
              <a:t>會展現變數和</a:t>
            </a:r>
            <a:r>
              <a:rPr lang="en-US" altLang="zh-TW" sz="1200" b="0" dirty="0">
                <a:solidFill>
                  <a:srgbClr val="0033CC"/>
                </a:solidFill>
              </a:rPr>
              <a:t>meta-character</a:t>
            </a:r>
            <a:r>
              <a:rPr lang="zh-TW" altLang="en-US" sz="1200" b="0" dirty="0">
                <a:solidFill>
                  <a:srgbClr val="0033CC"/>
                </a:solidFill>
              </a:rPr>
              <a:t>被取代後的每一行</a:t>
            </a:r>
            <a:endParaRPr lang="en-US" altLang="zh-TW" b="0" dirty="0"/>
          </a:p>
          <a:p>
            <a:r>
              <a:rPr lang="zh-TW" altLang="en-US" b="0" dirty="0"/>
              <a:t>用</a:t>
            </a:r>
            <a:r>
              <a:rPr lang="en-US" altLang="zh-TW" b="0" dirty="0"/>
              <a:t>unset</a:t>
            </a:r>
            <a:r>
              <a:rPr lang="zh-TW" altLang="en-US" b="0" dirty="0"/>
              <a:t>即可將上述的機制關閉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5845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這邊我們可以看到一系列特殊的用法</a:t>
            </a:r>
            <a:endParaRPr lang="en-US" altLang="zh-TW" dirty="0"/>
          </a:p>
          <a:p>
            <a:r>
              <a:rPr lang="en-US" altLang="zh-TW" sz="1200" dirty="0">
                <a:solidFill>
                  <a:srgbClr val="0C9B4D"/>
                </a:solidFill>
              </a:rPr>
              <a:t>\t</a:t>
            </a:r>
            <a:r>
              <a:rPr lang="en-US" altLang="zh-TW" sz="1200" dirty="0"/>
              <a:t> </a:t>
            </a:r>
            <a:r>
              <a:rPr lang="zh-TW" altLang="en-US" sz="1200" dirty="0"/>
              <a:t>表新增</a:t>
            </a:r>
            <a:r>
              <a:rPr lang="en-US" altLang="zh-TW" sz="1200" dirty="0"/>
              <a:t>tab</a:t>
            </a:r>
            <a:r>
              <a:rPr lang="zh-TW" altLang="en-US" sz="1200" dirty="0"/>
              <a:t>的間隔</a:t>
            </a:r>
            <a:endParaRPr lang="en-US" altLang="zh-TW" sz="1200" dirty="0"/>
          </a:p>
          <a:p>
            <a:r>
              <a:rPr lang="en-US" altLang="zh-TW" sz="1200" dirty="0">
                <a:solidFill>
                  <a:srgbClr val="FF9900"/>
                </a:solidFill>
              </a:rPr>
              <a:t>\n</a:t>
            </a:r>
            <a:r>
              <a:rPr lang="en-US" altLang="zh-TW" sz="1200" dirty="0"/>
              <a:t> </a:t>
            </a:r>
            <a:r>
              <a:rPr lang="zh-TW" altLang="en-US" sz="1200" dirty="0"/>
              <a:t>表換行</a:t>
            </a:r>
            <a:r>
              <a:rPr lang="en-US" altLang="zh-TW" sz="1200" dirty="0"/>
              <a:t>, </a:t>
            </a:r>
          </a:p>
          <a:p>
            <a:r>
              <a:rPr lang="en-US" altLang="zh-TW" sz="1200" dirty="0">
                <a:solidFill>
                  <a:srgbClr val="0033CC"/>
                </a:solidFill>
              </a:rPr>
              <a:t>\\</a:t>
            </a:r>
            <a:r>
              <a:rPr lang="en-US" altLang="zh-TW" sz="1200" dirty="0"/>
              <a:t> </a:t>
            </a:r>
            <a:r>
              <a:rPr lang="zh-TW" altLang="en-US" sz="1200" dirty="0"/>
              <a:t>表呈現單純的</a:t>
            </a:r>
            <a:r>
              <a:rPr lang="en-US" altLang="zh-TW" sz="1200" dirty="0"/>
              <a:t>\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0542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只有上述三種方法有特別的意思</a:t>
            </a:r>
            <a:r>
              <a:rPr lang="en-US" altLang="zh-TW" dirty="0"/>
              <a:t>,</a:t>
            </a:r>
            <a:r>
              <a:rPr lang="zh-TW" altLang="en-US" dirty="0"/>
              <a:t>所以他們是唯三輸出的結果不像原本輸入進去的參數的樣子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04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2D7039EC-C37A-46FD-A386-8CA7F67380E8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8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這邊總結一些先前有提到過的參數及變數</a:t>
            </a:r>
          </a:p>
        </p:txBody>
      </p:sp>
    </p:spTree>
    <p:extLst>
      <p:ext uri="{BB962C8B-B14F-4D97-AF65-F5344CB8AC3E}">
        <p14:creationId xmlns:p14="http://schemas.microsoft.com/office/powerpoint/2010/main" val="3774464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如果要單純印出</a:t>
            </a:r>
            <a:r>
              <a:rPr lang="en-US" altLang="zh-TW" dirty="0"/>
              <a:t>\</a:t>
            </a:r>
            <a:r>
              <a:rPr lang="zh-TW" altLang="en-US" dirty="0"/>
              <a:t> 可以使用</a:t>
            </a:r>
            <a:r>
              <a:rPr lang="en-US" altLang="zh-TW" dirty="0"/>
              <a:t>\\</a:t>
            </a:r>
            <a:r>
              <a:rPr lang="zh-TW" altLang="en-US" dirty="0"/>
              <a:t>或是確保下一個接在</a:t>
            </a:r>
            <a:r>
              <a:rPr lang="en-US" altLang="zh-TW" dirty="0"/>
              <a:t>\</a:t>
            </a:r>
            <a:r>
              <a:rPr lang="zh-TW" altLang="en-US" dirty="0"/>
              <a:t>後面的符號沒有特殊的意義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0436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\ 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：輸入此後會等待指令列輸入更多指令 </a:t>
            </a:r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\\\ 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endParaRPr lang="en-US" altLang="zh-TW" sz="1200" b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\\\\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實際收到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”\\” ,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意即一個單純的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以此類推，</a:t>
            </a:r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\\\\\\\\\\\\\\\\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實際收到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s-E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\\\\\\\\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意即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個單純的</a:t>
            </a:r>
            <a:r>
              <a:rPr lang="en-US" altLang="zh-TW" sz="1200" b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7579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第一個</a:t>
            </a:r>
            <a:r>
              <a:rPr lang="en-US" altLang="zh-TW" dirty="0"/>
              <a:t>echo</a:t>
            </a:r>
            <a:r>
              <a:rPr lang="zh-TW" altLang="en-US" dirty="0"/>
              <a:t>的</a:t>
            </a:r>
            <a:r>
              <a:rPr lang="en-US" altLang="zh-TW" dirty="0"/>
              <a:t>output</a:t>
            </a:r>
            <a:r>
              <a:rPr lang="zh-TW" altLang="en-US" dirty="0"/>
              <a:t>是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B,</a:t>
            </a:r>
            <a:r>
              <a:rPr lang="zh-TW" altLang="en-US" dirty="0"/>
              <a:t>成為了第二個</a:t>
            </a:r>
            <a:r>
              <a:rPr lang="en-US" altLang="zh-TW" dirty="0"/>
              <a:t>echo</a:t>
            </a:r>
            <a:r>
              <a:rPr lang="zh-TW" altLang="en-US" dirty="0"/>
              <a:t>的參數</a:t>
            </a:r>
            <a:r>
              <a:rPr lang="en-US" altLang="zh-TW" dirty="0"/>
              <a:t>,</a:t>
            </a:r>
            <a:r>
              <a:rPr lang="zh-TW" altLang="en-US" dirty="0"/>
              <a:t>所以他會和你單純用</a:t>
            </a:r>
            <a:r>
              <a:rPr lang="en-US" altLang="zh-TW" sz="1200" u="sng" dirty="0"/>
              <a:t>echo A B</a:t>
            </a:r>
            <a:r>
              <a:rPr lang="zh-TW" altLang="en-US" sz="1200" u="sng" dirty="0"/>
              <a:t>的結果相同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9106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利用</a:t>
            </a:r>
            <a:r>
              <a:rPr lang="en-US" altLang="zh-TW" dirty="0"/>
              <a:t>pipe</a:t>
            </a:r>
            <a:r>
              <a:rPr lang="zh-TW" altLang="en-US" dirty="0"/>
              <a:t>到</a:t>
            </a:r>
            <a:r>
              <a:rPr lang="en-US" altLang="zh-TW" dirty="0" err="1"/>
              <a:t>xargs</a:t>
            </a:r>
            <a:r>
              <a:rPr lang="zh-TW" altLang="en-US" dirty="0"/>
              <a:t>的是一個問號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第二個</a:t>
            </a:r>
            <a:r>
              <a:rPr lang="en-US" altLang="zh-TW" dirty="0"/>
              <a:t>echo</a:t>
            </a:r>
            <a:r>
              <a:rPr lang="zh-TW" altLang="en-US" dirty="0"/>
              <a:t>從</a:t>
            </a:r>
            <a:r>
              <a:rPr lang="en-US" altLang="zh-TW" dirty="0"/>
              <a:t>pipe</a:t>
            </a:r>
            <a:r>
              <a:rPr lang="zh-TW" altLang="en-US" dirty="0"/>
              <a:t>接收到的參數也是一個問號</a:t>
            </a:r>
          </a:p>
          <a:p>
            <a:r>
              <a:rPr lang="zh-TW" altLang="en-US" dirty="0"/>
              <a:t>不同於我們直接打</a:t>
            </a:r>
            <a:r>
              <a:rPr lang="en-US" altLang="zh-TW" sz="1200" u="sng" dirty="0"/>
              <a:t>echo ?</a:t>
            </a:r>
            <a:r>
              <a:rPr lang="zh-TW" altLang="en-US" sz="1200" u="sng" dirty="0"/>
              <a:t>所得到的結果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6832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由上述結果我們發現</a:t>
            </a:r>
            <a:r>
              <a:rPr lang="en-US" altLang="zh-TW" sz="1200" dirty="0" err="1"/>
              <a:t>xargs</a:t>
            </a:r>
            <a:r>
              <a:rPr lang="zh-TW" altLang="en-US" sz="1200" dirty="0"/>
              <a:t>這個指令，在他傳送參數到下一個指令前，不允許</a:t>
            </a:r>
            <a:r>
              <a:rPr lang="en-US" altLang="zh-TW" sz="1200" dirty="0"/>
              <a:t>wildcard substitution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98543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``</a:t>
            </a:r>
            <a:r>
              <a:rPr lang="zh-TW" altLang="en-US" sz="1200" dirty="0"/>
              <a:t>指令清楚地展現了在傳遞參數到外面的</a:t>
            </a:r>
            <a:r>
              <a:rPr lang="en-US" altLang="zh-TW" sz="1200" dirty="0"/>
              <a:t>echo</a:t>
            </a:r>
            <a:r>
              <a:rPr lang="zh-TW" altLang="en-US" sz="1200" dirty="0"/>
              <a:t>前 使用</a:t>
            </a:r>
            <a:r>
              <a:rPr lang="en-US" altLang="zh-TW" sz="1200" dirty="0"/>
              <a:t>shell substitution </a:t>
            </a:r>
            <a:r>
              <a:rPr lang="zh-TW" altLang="en-US" sz="1200" dirty="0"/>
              <a:t>的功能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60698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grep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：使用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regular-expression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模式的尋找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：尋找特定的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strings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：為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extended regular expressions</a:t>
            </a: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</a:rPr>
              <a:t>模式的系統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330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:</a:t>
            </a:r>
            <a:r>
              <a:rPr lang="zh-TW" altLang="en-US" dirty="0"/>
              <a:t>不區分大小寫</a:t>
            </a:r>
            <a:endParaRPr lang="en-US" altLang="zh-TW" dirty="0"/>
          </a:p>
          <a:p>
            <a:r>
              <a:rPr lang="en-US" altLang="zh-TW" dirty="0"/>
              <a:t>-n:</a:t>
            </a:r>
            <a:r>
              <a:rPr lang="zh-TW" altLang="en-US" dirty="0"/>
              <a:t>顯示行數</a:t>
            </a:r>
            <a:endParaRPr lang="en-US" altLang="zh-TW" dirty="0"/>
          </a:p>
          <a:p>
            <a:r>
              <a:rPr lang="en-US" altLang="zh-TW" dirty="0"/>
              <a:t>-v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/>
              <a:t>印出沒</a:t>
            </a:r>
            <a:r>
              <a:rPr lang="en-US" altLang="zh-TW" dirty="0"/>
              <a:t>match</a:t>
            </a:r>
            <a:r>
              <a:rPr lang="zh-TW" altLang="en-US" dirty="0"/>
              <a:t>到的</a:t>
            </a:r>
            <a:endParaRPr lang="en-US" altLang="zh-TW" dirty="0"/>
          </a:p>
          <a:p>
            <a:r>
              <a:rPr lang="en-US" altLang="zh-TW" dirty="0"/>
              <a:t>-w:</a:t>
            </a:r>
            <a:r>
              <a:rPr lang="zh-TW" altLang="en-US" dirty="0"/>
              <a:t>要求要整個字都有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endParaRPr lang="en-US" altLang="zh-TW" dirty="0"/>
          </a:p>
          <a:p>
            <a:r>
              <a:rPr lang="en-US" altLang="zh-TW" dirty="0"/>
              <a:t>-o:</a:t>
            </a:r>
            <a:r>
              <a:rPr lang="zh-TW" altLang="en-US" dirty="0"/>
              <a:t>只顯示</a:t>
            </a:r>
            <a:r>
              <a:rPr lang="en-US" altLang="zh-TW" dirty="0"/>
              <a:t>match</a:t>
            </a:r>
            <a:r>
              <a:rPr lang="zh-TW" altLang="en-US" dirty="0"/>
              <a:t>到的部分而非整行</a:t>
            </a:r>
            <a:endParaRPr lang="en-US" altLang="zh-TW" dirty="0"/>
          </a:p>
          <a:p>
            <a:r>
              <a:rPr lang="en-US" altLang="zh-TW" dirty="0"/>
              <a:t>-e:</a:t>
            </a:r>
            <a:r>
              <a:rPr lang="zh-TW" altLang="en-US" dirty="0"/>
              <a:t>用在需要</a:t>
            </a:r>
            <a:r>
              <a:rPr lang="en-US" altLang="zh-TW" dirty="0"/>
              <a:t>match</a:t>
            </a:r>
            <a:r>
              <a:rPr lang="zh-TW" altLang="en-US" dirty="0"/>
              <a:t>多種條件時</a:t>
            </a:r>
            <a:endParaRPr lang="en-US" altLang="zh-TW" dirty="0"/>
          </a:p>
          <a:p>
            <a:r>
              <a:rPr lang="en-US" altLang="zh-TW" dirty="0"/>
              <a:t>-A:</a:t>
            </a:r>
            <a:r>
              <a:rPr lang="zh-TW" altLang="en-US" dirty="0"/>
              <a:t>設定要印出</a:t>
            </a:r>
            <a:r>
              <a:rPr lang="en-US" altLang="zh-TW" dirty="0"/>
              <a:t>match</a:t>
            </a:r>
            <a:r>
              <a:rPr lang="zh-TW" altLang="en-US" dirty="0"/>
              <a:t>後幾行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-B:</a:t>
            </a:r>
            <a:r>
              <a:rPr lang="zh-TW" altLang="en-US" dirty="0"/>
              <a:t>設定要印出</a:t>
            </a:r>
            <a:r>
              <a:rPr lang="en-US" altLang="zh-TW" dirty="0"/>
              <a:t>match</a:t>
            </a:r>
            <a:r>
              <a:rPr lang="zh-TW" altLang="en-US" dirty="0"/>
              <a:t>前幾行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-C:</a:t>
            </a:r>
            <a:r>
              <a:rPr lang="zh-TW" altLang="en-US" dirty="0"/>
              <a:t>設定要印出</a:t>
            </a:r>
            <a:r>
              <a:rPr lang="en-US" altLang="zh-TW" dirty="0"/>
              <a:t>match</a:t>
            </a:r>
            <a:r>
              <a:rPr lang="zh-TW" altLang="en-US" dirty="0"/>
              <a:t>前後幾行</a:t>
            </a:r>
            <a:endParaRPr lang="en-US" altLang="zh-TW" dirty="0"/>
          </a:p>
          <a:p>
            <a:r>
              <a:rPr lang="en-US" altLang="zh-TW" dirty="0"/>
              <a:t>--color:</a:t>
            </a:r>
            <a:r>
              <a:rPr lang="zh-TW" altLang="en-US" dirty="0"/>
              <a:t>將</a:t>
            </a:r>
            <a:r>
              <a:rPr lang="en-US" altLang="zh-TW" dirty="0"/>
              <a:t>match</a:t>
            </a:r>
            <a:r>
              <a:rPr lang="zh-TW" altLang="en-US" dirty="0"/>
              <a:t>到的字上色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06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將空格取代成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newline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2907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將</a:t>
            </a:r>
            <a:r>
              <a:rPr lang="en-US" altLang="zh-TW" dirty="0" err="1"/>
              <a:t>th</a:t>
            </a:r>
            <a:r>
              <a:rPr lang="zh-TW" altLang="en-US" dirty="0"/>
              <a:t>用顏色標註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22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Cshell</a:t>
            </a:r>
            <a:r>
              <a:rPr lang="zh-TW" altLang="en-US" dirty="0"/>
              <a:t>的指令有些對</a:t>
            </a:r>
            <a:r>
              <a:rPr lang="en-US" altLang="zh-TW" dirty="0"/>
              <a:t>C</a:t>
            </a:r>
            <a:r>
              <a:rPr lang="zh-TW" altLang="en-US" dirty="0"/>
              <a:t>的使用者來說很熟悉，如：</a:t>
            </a:r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/>
              <a:t>switch</a:t>
            </a:r>
            <a:r>
              <a:rPr lang="zh-TW" altLang="en-US" dirty="0"/>
              <a:t>、</a:t>
            </a:r>
            <a:r>
              <a:rPr lang="en-US" altLang="zh-TW" dirty="0"/>
              <a:t>while</a:t>
            </a:r>
          </a:p>
          <a:p>
            <a:r>
              <a:rPr lang="zh-TW" altLang="en-US" dirty="0"/>
              <a:t>但有些不太相同，如：</a:t>
            </a:r>
            <a:r>
              <a:rPr lang="en-US" altLang="zh-TW" dirty="0"/>
              <a:t>foreach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743950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印出</a:t>
            </a:r>
            <a:r>
              <a:rPr lang="en-US" altLang="zh-TW" dirty="0"/>
              <a:t>match</a:t>
            </a:r>
            <a:r>
              <a:rPr lang="zh-TW" altLang="en-US" dirty="0"/>
              <a:t>到的以及其後一行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5429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:</a:t>
            </a:r>
            <a:r>
              <a:rPr lang="zh-TW" altLang="en-US" dirty="0"/>
              <a:t>忽略大小寫的差異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5769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因為有</a:t>
            </a:r>
            <a:r>
              <a:rPr lang="en-US" altLang="zh-TW" dirty="0"/>
              <a:t>-w:</a:t>
            </a:r>
            <a:r>
              <a:rPr lang="zh-TW" altLang="en-US" dirty="0"/>
              <a:t>該字要完全符合</a:t>
            </a:r>
            <a:r>
              <a:rPr lang="en-US" altLang="zh-TW" dirty="0" err="1"/>
              <a:t>th</a:t>
            </a:r>
            <a:r>
              <a:rPr lang="zh-TW" altLang="en-US" dirty="0"/>
              <a:t>才會</a:t>
            </a:r>
            <a:r>
              <a:rPr lang="en-US" altLang="zh-TW" dirty="0"/>
              <a:t>match</a:t>
            </a:r>
          </a:p>
          <a:p>
            <a:r>
              <a:rPr lang="zh-TW" altLang="en-US" dirty="0"/>
              <a:t>結果</a:t>
            </a:r>
            <a:r>
              <a:rPr lang="en-US" altLang="zh-TW" dirty="0"/>
              <a:t>:</a:t>
            </a:r>
            <a:r>
              <a:rPr lang="zh-TW" altLang="en-US" dirty="0"/>
              <a:t>沒有任何</a:t>
            </a:r>
            <a:r>
              <a:rPr lang="en-US" altLang="zh-TW" dirty="0"/>
              <a:t>match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79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顯示行數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5580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-o:</a:t>
            </a:r>
            <a:r>
              <a:rPr lang="zh-TW" altLang="en-US" dirty="0"/>
              <a:t>只顯示</a:t>
            </a:r>
            <a:r>
              <a:rPr lang="en-US" altLang="zh-TW" dirty="0"/>
              <a:t>match</a:t>
            </a:r>
            <a:r>
              <a:rPr lang="zh-TW" altLang="en-US" dirty="0"/>
              <a:t>到的部分而非整行</a:t>
            </a:r>
            <a:endParaRPr lang="en-US" altLang="zh-TW" dirty="0"/>
          </a:p>
          <a:p>
            <a:r>
              <a:rPr lang="en-US" altLang="zh-TW" dirty="0"/>
              <a:t>-n:</a:t>
            </a:r>
            <a:r>
              <a:rPr lang="zh-TW" altLang="en-US" dirty="0"/>
              <a:t>顯示行數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09057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-o:</a:t>
            </a:r>
            <a:r>
              <a:rPr lang="zh-TW" altLang="en-US" dirty="0"/>
              <a:t>只顯示</a:t>
            </a:r>
            <a:r>
              <a:rPr lang="en-US" altLang="zh-TW" dirty="0"/>
              <a:t>match</a:t>
            </a:r>
            <a:r>
              <a:rPr lang="zh-TW" altLang="en-US" dirty="0"/>
              <a:t>到的部分而非整行</a:t>
            </a:r>
            <a:endParaRPr lang="en-US" altLang="zh-TW" dirty="0"/>
          </a:p>
          <a:p>
            <a:r>
              <a:rPr lang="en-US" altLang="zh-TW" dirty="0"/>
              <a:t>-n:</a:t>
            </a:r>
            <a:r>
              <a:rPr lang="zh-TW" altLang="en-US" dirty="0"/>
              <a:t>顯示行數</a:t>
            </a:r>
          </a:p>
          <a:p>
            <a:r>
              <a:rPr lang="en-US" altLang="zh-TW" dirty="0"/>
              <a:t>-e </a:t>
            </a:r>
            <a:r>
              <a:rPr lang="en-US" altLang="zh-TW" dirty="0" err="1"/>
              <a:t>e</a:t>
            </a:r>
            <a:r>
              <a:rPr lang="en-US" altLang="zh-TW" dirty="0"/>
              <a:t> –e r:</a:t>
            </a:r>
            <a:r>
              <a:rPr lang="zh-TW" altLang="en-US" dirty="0"/>
              <a:t>找</a:t>
            </a:r>
            <a:r>
              <a:rPr lang="en-US" altLang="zh-TW" dirty="0"/>
              <a:t>match</a:t>
            </a:r>
            <a:r>
              <a:rPr lang="zh-TW" altLang="en-US" dirty="0"/>
              <a:t>到</a:t>
            </a:r>
            <a:r>
              <a:rPr lang="en-US" altLang="zh-TW" dirty="0"/>
              <a:t>e</a:t>
            </a:r>
            <a:r>
              <a:rPr lang="zh-TW" altLang="en-US" dirty="0"/>
              <a:t>或</a:t>
            </a:r>
            <a:r>
              <a:rPr lang="en-US" altLang="zh-TW" dirty="0"/>
              <a:t>r</a:t>
            </a:r>
            <a:r>
              <a:rPr lang="zh-TW" altLang="en-US" dirty="0"/>
              <a:t>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25630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fgrep</a:t>
            </a:r>
            <a:r>
              <a:rPr lang="zh-TW" altLang="en-US" dirty="0"/>
              <a:t>有些限制：像是無法</a:t>
            </a:r>
            <a:r>
              <a:rPr lang="en-US" altLang="zh-TW" dirty="0"/>
              <a:t>match</a:t>
            </a:r>
            <a:r>
              <a:rPr lang="zh-TW" altLang="en-US" dirty="0"/>
              <a:t>到不完全相同但近似的字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35933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有時候我們不確定整個</a:t>
            </a:r>
            <a:r>
              <a:rPr lang="en-US" altLang="zh-TW" dirty="0"/>
              <a:t>string</a:t>
            </a:r>
            <a:r>
              <a:rPr lang="zh-TW" altLang="en-US" dirty="0"/>
              <a:t>為何</a:t>
            </a:r>
            <a:r>
              <a:rPr lang="en-US" altLang="zh-TW" dirty="0"/>
              <a:t>(</a:t>
            </a:r>
            <a:r>
              <a:rPr lang="zh-TW" altLang="en-US" dirty="0"/>
              <a:t>可能只知道是甚麼字母開頭之類的情況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67435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這個時候我們就需要比</a:t>
            </a:r>
            <a:r>
              <a:rPr lang="en-US" altLang="zh-TW" dirty="0" err="1"/>
              <a:t>fgrep</a:t>
            </a:r>
            <a:r>
              <a:rPr lang="zh-TW" altLang="en-US" dirty="0"/>
              <a:t>更進一步的功能可以符合我們的需求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432B-88AE-47ED-BA25-276AAD21C07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8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4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3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0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6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8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0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63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36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55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79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53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41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5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49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01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53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59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4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9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63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26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63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34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154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081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880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248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133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767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101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873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538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290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86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5252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05230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76982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64047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369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3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1787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89410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987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1909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6148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558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0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2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8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3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 eaLnBrk="1" hangingPunct="1"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38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0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0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0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0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0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0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0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0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0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0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0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0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0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0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0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0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Built-in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$PATH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$SHELL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$HOME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$prompt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</a:t>
            </a:r>
            <a:r>
              <a:rPr lang="en-US" altLang="zh-TW" sz="2800" dirty="0" err="1">
                <a:solidFill>
                  <a:srgbClr val="00B050"/>
                </a:solidFill>
              </a:rPr>
              <a:t>argv</a:t>
            </a:r>
            <a:r>
              <a:rPr lang="en-US" altLang="zh-TW" sz="2800" dirty="0"/>
              <a:t>, etc.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</a:t>
            </a:r>
            <a:r>
              <a:rPr lang="en-US" altLang="zh-TW" sz="2800" dirty="0" err="1">
                <a:solidFill>
                  <a:srgbClr val="00B050"/>
                </a:solidFill>
              </a:rPr>
              <a:t>myvar</a:t>
            </a:r>
            <a:r>
              <a:rPr lang="en-US" altLang="zh-TW" sz="2800" dirty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$file1</a:t>
            </a:r>
            <a:r>
              <a:rPr lang="en-US" altLang="zh-TW" sz="2800" dirty="0">
                <a:solidFill>
                  <a:srgbClr val="000000"/>
                </a:solidFill>
              </a:rPr>
              <a:t>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$*</a:t>
            </a:r>
            <a:r>
              <a:rPr lang="en-US" altLang="zh-TW" sz="2800" spc="-50" dirty="0">
                <a:solidFill>
                  <a:srgbClr val="000000"/>
                </a:solidFill>
              </a:rPr>
              <a:t>(list all argument</a:t>
            </a:r>
            <a:r>
              <a:rPr lang="en-US" altLang="zh-TW" sz="2800" spc="-300" dirty="0">
                <a:solidFill>
                  <a:srgbClr val="000000"/>
                </a:solidFill>
              </a:rPr>
              <a:t>s</a:t>
            </a:r>
            <a:r>
              <a:rPr lang="en-US" altLang="zh-TW" sz="2800" spc="-140" dirty="0">
                <a:solidFill>
                  <a:srgbClr val="000000"/>
                </a:solidFill>
              </a:rPr>
              <a:t>)</a:t>
            </a:r>
            <a:r>
              <a:rPr lang="en-US" altLang="zh-TW" sz="2800" dirty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$#x</a:t>
            </a:r>
            <a:r>
              <a:rPr lang="en-US" altLang="zh-TW" sz="2800" spc="-200" dirty="0">
                <a:solidFill>
                  <a:srgbClr val="000000"/>
                </a:solidFill>
              </a:rPr>
              <a:t>(</a:t>
            </a:r>
            <a:r>
              <a:rPr lang="en-US" altLang="zh-TW" sz="2800" spc="-50" dirty="0">
                <a:solidFill>
                  <a:srgbClr val="000000"/>
                </a:solidFill>
              </a:rPr>
              <a:t>size</a:t>
            </a:r>
            <a:r>
              <a:rPr lang="en-US" altLang="zh-TW" sz="2400" spc="-50" dirty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of</a:t>
            </a:r>
            <a:r>
              <a:rPr lang="en-US" altLang="zh-TW" sz="2800" spc="-200" dirty="0">
                <a:solidFill>
                  <a:srgbClr val="000000"/>
                </a:solidFill>
              </a:rPr>
              <a:t> x</a:t>
            </a:r>
            <a:r>
              <a:rPr lang="en-US" altLang="zh-TW" sz="2800" spc="-140" dirty="0">
                <a:solidFill>
                  <a:srgbClr val="000000"/>
                </a:solidFill>
              </a:rPr>
              <a:t>)</a:t>
            </a:r>
            <a:r>
              <a:rPr lang="en-US" altLang="zh-TW" sz="2800" spc="-200" dirty="0">
                <a:solidFill>
                  <a:srgbClr val="000000"/>
                </a:solidFill>
              </a:rPr>
              <a:t>,</a:t>
            </a:r>
            <a:r>
              <a:rPr lang="en-US" altLang="zh-TW" sz="2800" dirty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$#</a:t>
            </a:r>
            <a:r>
              <a:rPr lang="en-US" altLang="zh-TW" sz="2800" spc="-50" dirty="0">
                <a:solidFill>
                  <a:srgbClr val="000000"/>
                </a:solidFill>
              </a:rPr>
              <a:t>(#</a:t>
            </a:r>
            <a:r>
              <a:rPr lang="en-US" altLang="zh-TW" sz="2400" spc="-50" dirty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of</a:t>
            </a:r>
            <a:r>
              <a:rPr lang="en-US" altLang="zh-TW" sz="2400" spc="-50" dirty="0">
                <a:solidFill>
                  <a:srgbClr val="000000"/>
                </a:solidFill>
              </a:rPr>
              <a:t> </a:t>
            </a:r>
            <a:r>
              <a:rPr lang="en-US" altLang="zh-TW" sz="2800" spc="-50" dirty="0">
                <a:solidFill>
                  <a:srgbClr val="000000"/>
                </a:solidFill>
              </a:rPr>
              <a:t>argument</a:t>
            </a:r>
            <a:r>
              <a:rPr lang="en-US" altLang="zh-TW" sz="2800" spc="-300" dirty="0">
                <a:solidFill>
                  <a:srgbClr val="000000"/>
                </a:solidFill>
              </a:rPr>
              <a:t>s</a:t>
            </a:r>
            <a:r>
              <a:rPr lang="en-US" altLang="zh-TW" sz="2800" spc="-50" dirty="0">
                <a:solidFill>
                  <a:srgbClr val="000000"/>
                </a:solidFill>
              </a:rPr>
              <a:t>)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B050"/>
                </a:solidFill>
              </a:rPr>
              <a:t>$?</a:t>
            </a:r>
            <a:r>
              <a:rPr lang="en-US" altLang="zh-TW" sz="2800" dirty="0">
                <a:solidFill>
                  <a:srgbClr val="000000"/>
                </a:solidFill>
              </a:rPr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$?X</a:t>
            </a:r>
            <a:r>
              <a:rPr lang="en-US" altLang="zh-TW" sz="2800" dirty="0">
                <a:solidFill>
                  <a:srgbClr val="000000"/>
                </a:solidFill>
              </a:rPr>
              <a:t>, $&lt;, etc.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6019800" y="2276872"/>
            <a:ext cx="3124200" cy="1119808"/>
          </a:xfrm>
          <a:prstGeom prst="wedgeRectCallout">
            <a:avLst>
              <a:gd name="adj1" fmla="val -20294"/>
              <a:gd name="adj2" fmla="val -878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This built-in variable is, in fact, an array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85800" y="2276872"/>
            <a:ext cx="2514600" cy="1119808"/>
          </a:xfrm>
          <a:prstGeom prst="wedgeRectCallout">
            <a:avLst>
              <a:gd name="adj1" fmla="val -41076"/>
              <a:gd name="adj2" fmla="val 10167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We learned this in lecture 2.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00400" y="2276872"/>
            <a:ext cx="3079193" cy="1537665"/>
            <a:chOff x="3200400" y="2276872"/>
            <a:chExt cx="3079193" cy="1537665"/>
          </a:xfrm>
        </p:grpSpPr>
        <p:sp>
          <p:nvSpPr>
            <p:cNvPr id="2" name="Isosceles Triangle 1"/>
            <p:cNvSpPr/>
            <p:nvPr/>
          </p:nvSpPr>
          <p:spPr bwMode="auto">
            <a:xfrm rot="7647820">
              <a:off x="5029916" y="2564859"/>
              <a:ext cx="742582" cy="1756773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3200400" y="2276872"/>
              <a:ext cx="2819400" cy="1119808"/>
            </a:xfrm>
            <a:prstGeom prst="wedgeRectCallout">
              <a:avLst>
                <a:gd name="adj1" fmla="val -11586"/>
                <a:gd name="adj2" fmla="val 9928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TW" sz="2800" dirty="0">
                  <a:solidFill>
                    <a:srgbClr val="FFFFFF"/>
                  </a:solidFill>
                  <a:latin typeface="Arial Narrow" pitchFamily="34" charset="0"/>
                </a:rPr>
                <a:t>We learned this </a:t>
              </a:r>
              <a:br>
                <a:rPr lang="en-US" altLang="zh-TW" sz="2800" dirty="0">
                  <a:solidFill>
                    <a:srgbClr val="FFFFFF"/>
                  </a:solidFill>
                  <a:latin typeface="Arial Narrow" pitchFamily="34" charset="0"/>
                </a:rPr>
              </a:br>
              <a:r>
                <a:rPr lang="en-US" altLang="zh-TW" sz="2800" dirty="0">
                  <a:solidFill>
                    <a:srgbClr val="FFFFFF"/>
                  </a:solidFill>
                  <a:latin typeface="Arial Narrow" pitchFamily="34" charset="0"/>
                </a:rPr>
                <a:t>in lecture 4.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0119017">
              <a:off x="4844261" y="3303538"/>
              <a:ext cx="763960" cy="351366"/>
            </a:xfrm>
            <a:prstGeom prst="triangle">
              <a:avLst>
                <a:gd name="adj" fmla="val 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5536" y="4832750"/>
            <a:ext cx="2880320" cy="1404562"/>
            <a:chOff x="395536" y="4832750"/>
            <a:chExt cx="2880320" cy="1404562"/>
          </a:xfrm>
        </p:grpSpPr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395536" y="5117504"/>
              <a:ext cx="2880320" cy="1119808"/>
            </a:xfrm>
            <a:prstGeom prst="wedgeRectCallout">
              <a:avLst>
                <a:gd name="adj1" fmla="val -32966"/>
                <a:gd name="adj2" fmla="val -9885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TW" sz="2800" dirty="0">
                  <a:solidFill>
                    <a:srgbClr val="FFFFFF"/>
                  </a:solidFill>
                  <a:latin typeface="Arial Narrow" pitchFamily="34" charset="0"/>
                </a:rPr>
                <a:t>We learned these on the previous slides.</a:t>
              </a: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395536" y="5117504"/>
              <a:ext cx="2880320" cy="1119808"/>
            </a:xfrm>
            <a:prstGeom prst="wedgeRectCallout">
              <a:avLst>
                <a:gd name="adj1" fmla="val 1120"/>
                <a:gd name="adj2" fmla="val -9486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TW" sz="2800" dirty="0">
                  <a:solidFill>
                    <a:srgbClr val="FFFFFF"/>
                  </a:solidFill>
                  <a:latin typeface="Arial Narrow" pitchFamily="34" charset="0"/>
                </a:rPr>
                <a:t>We learned this in lecture 4.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10997974" flipH="1" flipV="1">
              <a:off x="891325" y="4832750"/>
              <a:ext cx="885387" cy="351366"/>
            </a:xfrm>
            <a:prstGeom prst="triangle">
              <a:avLst>
                <a:gd name="adj" fmla="val 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5" name="Trapezoid 14">
            <a:extLst>
              <a:ext uri="{FF2B5EF4-FFF2-40B4-BE49-F238E27FC236}">
                <a16:creationId xmlns:a16="http://schemas.microsoft.com/office/drawing/2014/main" id="{660F22F8-7B9D-41CA-B80B-F8166D0C6994}"/>
              </a:ext>
            </a:extLst>
          </p:cNvPr>
          <p:cNvSpPr/>
          <p:nvPr/>
        </p:nvSpPr>
        <p:spPr bwMode="auto">
          <a:xfrm rot="2700000" flipH="1">
            <a:off x="676773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6000"/>
              </a:lnSpc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Recall from</a:t>
            </a:r>
            <a:b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4's end</a:t>
            </a:r>
          </a:p>
        </p:txBody>
      </p:sp>
    </p:spTree>
    <p:extLst>
      <p:ext uri="{BB962C8B-B14F-4D97-AF65-F5344CB8AC3E}">
        <p14:creationId xmlns:p14="http://schemas.microsoft.com/office/powerpoint/2010/main" val="20597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Cshell</a:t>
            </a:r>
            <a:r>
              <a:rPr lang="en-US" altLang="zh-TW" sz="4800" dirty="0">
                <a:solidFill>
                  <a:srgbClr val="0070C0"/>
                </a:solidFill>
              </a:rPr>
              <a:t> control flow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Some commands are familiar (to users of C):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0066CC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0066CC"/>
                </a:solidFill>
              </a:rPr>
              <a:t>then, else, </a:t>
            </a:r>
            <a:r>
              <a:rPr lang="en-US" altLang="zh-TW" b="0" kern="0" dirty="0" err="1">
                <a:solidFill>
                  <a:srgbClr val="0066CC"/>
                </a:solidFill>
              </a:rPr>
              <a:t>endif</a:t>
            </a:r>
            <a:endParaRPr lang="en-US" altLang="zh-TW" b="0" kern="0" dirty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case, default, </a:t>
            </a:r>
            <a:r>
              <a:rPr lang="en-US" altLang="zh-TW" b="0" kern="0" dirty="0" err="1">
                <a:solidFill>
                  <a:srgbClr val="C0C0C0"/>
                </a:solidFill>
              </a:rPr>
              <a:t>breaksw</a:t>
            </a:r>
            <a:r>
              <a:rPr lang="en-US" altLang="zh-TW" b="0" kern="0" dirty="0">
                <a:solidFill>
                  <a:srgbClr val="C0C0C0"/>
                </a:solidFill>
              </a:rPr>
              <a:t>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endsw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But some are unfamiliar</a:t>
            </a:r>
            <a:r>
              <a:rPr lang="en-US" altLang="zh-TW" b="0" kern="0" dirty="0">
                <a:solidFill>
                  <a:srgbClr val="C0C0C0"/>
                </a:solidFill>
              </a:rPr>
              <a:t> </a:t>
            </a:r>
            <a:r>
              <a:rPr lang="en-US" altLang="zh-TW" sz="4000" b="0" kern="0" dirty="0">
                <a:solidFill>
                  <a:srgbClr val="C0C0C0"/>
                </a:solidFill>
              </a:rPr>
              <a:t>(to C users):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 err="1">
                <a:solidFill>
                  <a:srgbClr val="C0C0C0"/>
                </a:solidFill>
              </a:rPr>
              <a:t>foreach</a:t>
            </a:r>
            <a:endParaRPr lang="en-US" altLang="zh-TW" sz="3600" b="0" kern="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b="0" kern="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294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Don't put quotes </a:t>
            </a:r>
            <a:r>
              <a:rPr lang="en-US" altLang="zh-TW" sz="2500" i="1" dirty="0">
                <a:solidFill>
                  <a:srgbClr val="B2B2B2"/>
                </a:solidFill>
              </a:rPr>
              <a:t>within </a:t>
            </a:r>
            <a:r>
              <a:rPr lang="en-US" altLang="zh-TW" sz="2500" dirty="0">
                <a:solidFill>
                  <a:srgbClr val="B2B2B2"/>
                </a:solidFill>
              </a:rPr>
              <a:t>the same quotes, instead combine or concatenate several units to form your one argument.</a:t>
            </a:r>
            <a:r>
              <a:rPr lang="en-US" altLang="zh-TW" sz="2500" dirty="0"/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Let me rephrase that. If you want to include a single quote in an argument that starts with a single quote, you must </a:t>
            </a:r>
            <a:r>
              <a:rPr lang="en-US" altLang="zh-TW" sz="2500" b="1" dirty="0"/>
              <a:t>turn off</a:t>
            </a:r>
            <a:r>
              <a:rPr lang="en-US" altLang="zh-TW" sz="2500" dirty="0"/>
              <a:t> the mechanism started by the single quote, and turn on a </a:t>
            </a:r>
            <a:r>
              <a:rPr lang="en-US" altLang="zh-TW" sz="2500" b="1" dirty="0"/>
              <a:t>different</a:t>
            </a:r>
            <a:r>
              <a:rPr lang="en-US" altLang="zh-TW" sz="2500" dirty="0"/>
              <a:t> quoting method: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Remember, the backslash is the strongest of all quoting mechanisms. You can quote anything with the backslash. This example quotes all three quote characters: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% </a:t>
            </a:r>
            <a:r>
              <a:rPr lang="en-US" altLang="zh-TW" sz="2500" b="1" dirty="0">
                <a:solidFill>
                  <a:schemeClr val="bg1"/>
                </a:solidFill>
              </a:rPr>
              <a:t>echo \'\"\\</a:t>
            </a:r>
            <a:r>
              <a:rPr lang="en-US" altLang="zh-TW" sz="2500" dirty="0">
                <a:solidFill>
                  <a:schemeClr val="bg1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'"\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You can always use the backslash to quote a character. However, within the single quote mechanism, "\'" does not "quote the quote." The proper way to do this is: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% </a:t>
            </a:r>
            <a:r>
              <a:rPr lang="en-US" altLang="zh-TW" sz="2500" b="1" dirty="0">
                <a:solidFill>
                  <a:schemeClr val="bg1"/>
                </a:solidFill>
              </a:rPr>
              <a:t>echo 'Don'\' 't do that'</a:t>
            </a:r>
            <a:br>
              <a:rPr lang="en-US" altLang="zh-TW" sz="2500" dirty="0">
                <a:solidFill>
                  <a:schemeClr val="bg1"/>
                </a:solidFill>
              </a:rPr>
            </a:br>
            <a:r>
              <a:rPr lang="en-US" altLang="zh-TW" sz="2500" dirty="0">
                <a:solidFill>
                  <a:schemeClr val="bg1"/>
                </a:solidFill>
              </a:rPr>
              <a:t>Don't do that</a:t>
            </a:r>
            <a:br>
              <a:rPr lang="en-US" altLang="zh-TW" sz="2500" dirty="0">
                <a:solidFill>
                  <a:schemeClr val="bg1"/>
                </a:solidFill>
              </a:rPr>
            </a:br>
            <a:endParaRPr lang="en-US" altLang="zh-TW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244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Don't put quotes </a:t>
            </a:r>
            <a:r>
              <a:rPr lang="en-US" altLang="zh-TW" sz="2500" i="1" dirty="0">
                <a:solidFill>
                  <a:srgbClr val="B2B2B2"/>
                </a:solidFill>
              </a:rPr>
              <a:t>within </a:t>
            </a:r>
            <a:r>
              <a:rPr lang="en-US" altLang="zh-TW" sz="2500" dirty="0">
                <a:solidFill>
                  <a:srgbClr val="B2B2B2"/>
                </a:solidFill>
              </a:rPr>
              <a:t>the same quotes, instead combine or concatenate several units to form your one argument.</a:t>
            </a:r>
            <a:r>
              <a:rPr lang="en-US" altLang="zh-TW" sz="2500" dirty="0"/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Let me rephrase that. If you want to include a single quote in an argument that starts with a single quote, you must </a:t>
            </a:r>
            <a:r>
              <a:rPr lang="en-US" altLang="zh-TW" sz="2500" b="1" dirty="0">
                <a:solidFill>
                  <a:srgbClr val="FF0000"/>
                </a:solidFill>
              </a:rPr>
              <a:t>turn off</a:t>
            </a:r>
            <a:r>
              <a:rPr lang="en-US" altLang="zh-TW" sz="2500" dirty="0"/>
              <a:t> the mechanism started by the single quote, and turn on a </a:t>
            </a:r>
            <a:r>
              <a:rPr lang="en-US" altLang="zh-TW" sz="2500" b="1" dirty="0">
                <a:solidFill>
                  <a:srgbClr val="0066CC"/>
                </a:solidFill>
              </a:rPr>
              <a:t>different</a:t>
            </a:r>
            <a:r>
              <a:rPr lang="en-US" altLang="zh-TW" sz="2500" dirty="0">
                <a:solidFill>
                  <a:srgbClr val="0066CC"/>
                </a:solidFill>
              </a:rPr>
              <a:t> quoting method</a:t>
            </a:r>
            <a:r>
              <a:rPr lang="en-US" altLang="zh-TW" sz="2500" dirty="0"/>
              <a:t>:  echo </a:t>
            </a:r>
            <a:r>
              <a:rPr lang="en-US" altLang="zh-TW" sz="2500" b="1" dirty="0">
                <a:solidFill>
                  <a:srgbClr val="FF0000"/>
                </a:solidFill>
              </a:rPr>
              <a:t>'</a:t>
            </a:r>
            <a:r>
              <a:rPr lang="en-US" altLang="zh-TW" sz="2500" b="1" dirty="0"/>
              <a:t> "Don</a:t>
            </a:r>
            <a:r>
              <a:rPr lang="en-US" altLang="zh-TW" sz="2500" b="1" dirty="0">
                <a:solidFill>
                  <a:srgbClr val="FF0000"/>
                </a:solidFill>
              </a:rPr>
              <a:t>'</a:t>
            </a:r>
            <a:r>
              <a:rPr lang="en-US" altLang="zh-TW" sz="2500" b="1" dirty="0"/>
              <a:t> </a:t>
            </a:r>
            <a:r>
              <a:rPr lang="en-US" altLang="zh-TW" sz="2500" b="1" dirty="0">
                <a:solidFill>
                  <a:srgbClr val="0066CC"/>
                </a:solidFill>
              </a:rPr>
              <a:t>"</a:t>
            </a:r>
            <a:r>
              <a:rPr lang="en-US" altLang="zh-TW" sz="2500" b="1" dirty="0"/>
              <a:t> ' t</a:t>
            </a:r>
            <a:r>
              <a:rPr lang="en-US" altLang="zh-TW" sz="2500" b="1" dirty="0">
                <a:solidFill>
                  <a:srgbClr val="0066CC"/>
                </a:solidFill>
              </a:rPr>
              <a:t>"</a:t>
            </a:r>
            <a:endParaRPr lang="en-US" altLang="zh-TW" sz="2500" dirty="0">
              <a:solidFill>
                <a:srgbClr val="0066CC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Remember, the backslash is the strongest of all quoting mechanisms. You can quote anything with the backslash. This example quotes all three quote characters: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% </a:t>
            </a:r>
            <a:r>
              <a:rPr lang="en-US" altLang="zh-TW" sz="2500" b="1" dirty="0">
                <a:solidFill>
                  <a:schemeClr val="bg1"/>
                </a:solidFill>
              </a:rPr>
              <a:t>echo \'\"\\</a:t>
            </a:r>
            <a:r>
              <a:rPr lang="en-US" altLang="zh-TW" sz="2500" dirty="0">
                <a:solidFill>
                  <a:schemeClr val="bg1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'"\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You can always use the backslash to quote a character. However, within the single quote mechanism, "\'" does not "quote the quote." The proper way to do this is: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% </a:t>
            </a:r>
            <a:r>
              <a:rPr lang="en-US" altLang="zh-TW" sz="2500" b="1" dirty="0">
                <a:solidFill>
                  <a:schemeClr val="bg1"/>
                </a:solidFill>
              </a:rPr>
              <a:t>echo 'Don'\' 't do that'</a:t>
            </a:r>
            <a:br>
              <a:rPr lang="en-US" altLang="zh-TW" sz="2500" dirty="0">
                <a:solidFill>
                  <a:schemeClr val="bg1"/>
                </a:solidFill>
              </a:rPr>
            </a:br>
            <a:r>
              <a:rPr lang="en-US" altLang="zh-TW" sz="2500" dirty="0">
                <a:solidFill>
                  <a:schemeClr val="bg1"/>
                </a:solidFill>
              </a:rPr>
              <a:t>Don't do that</a:t>
            </a:r>
            <a:br>
              <a:rPr lang="en-US" altLang="zh-TW" sz="2500" dirty="0">
                <a:solidFill>
                  <a:schemeClr val="bg1"/>
                </a:solidFill>
              </a:rPr>
            </a:br>
            <a:endParaRPr lang="en-US" altLang="zh-TW" sz="2500" dirty="0">
              <a:solidFill>
                <a:schemeClr val="bg1"/>
              </a:solidFill>
            </a:endParaRPr>
          </a:p>
        </p:txBody>
      </p:sp>
      <p:sp>
        <p:nvSpPr>
          <p:cNvPr id="219144" name="Arc 8"/>
          <p:cNvSpPr>
            <a:spLocks/>
          </p:cNvSpPr>
          <p:nvPr/>
        </p:nvSpPr>
        <p:spPr bwMode="auto">
          <a:xfrm rot="21372148" flipV="1">
            <a:off x="3773488" y="2660650"/>
            <a:ext cx="2209800" cy="533400"/>
          </a:xfrm>
          <a:custGeom>
            <a:avLst/>
            <a:gdLst>
              <a:gd name="T0" fmla="*/ 0 w 37677"/>
              <a:gd name="T1" fmla="*/ 2147483647 h 21600"/>
              <a:gd name="T2" fmla="*/ 2147483647 w 37677"/>
              <a:gd name="T3" fmla="*/ 2147483647 h 21600"/>
              <a:gd name="T4" fmla="*/ 2147483647 w 37677"/>
              <a:gd name="T5" fmla="*/ 2147483647 h 21600"/>
              <a:gd name="T6" fmla="*/ 0 60000 65536"/>
              <a:gd name="T7" fmla="*/ 0 60000 65536"/>
              <a:gd name="T8" fmla="*/ 0 60000 65536"/>
              <a:gd name="T9" fmla="*/ 0 w 37677"/>
              <a:gd name="T10" fmla="*/ 0 h 21600"/>
              <a:gd name="T11" fmla="*/ 37677 w 376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77" h="21600" fill="none" extrusionOk="0">
                <a:moveTo>
                  <a:pt x="0" y="11108"/>
                </a:moveTo>
                <a:cubicBezTo>
                  <a:pt x="3810" y="4252"/>
                  <a:pt x="11037" y="-1"/>
                  <a:pt x="18881" y="0"/>
                </a:cubicBezTo>
                <a:cubicBezTo>
                  <a:pt x="26662" y="0"/>
                  <a:pt x="33842" y="4185"/>
                  <a:pt x="37676" y="10956"/>
                </a:cubicBezTo>
              </a:path>
              <a:path w="37677" h="21600" stroke="0" extrusionOk="0">
                <a:moveTo>
                  <a:pt x="0" y="11108"/>
                </a:moveTo>
                <a:cubicBezTo>
                  <a:pt x="3810" y="4252"/>
                  <a:pt x="11037" y="-1"/>
                  <a:pt x="18881" y="0"/>
                </a:cubicBezTo>
                <a:cubicBezTo>
                  <a:pt x="26662" y="0"/>
                  <a:pt x="33842" y="4185"/>
                  <a:pt x="37676" y="10956"/>
                </a:cubicBezTo>
                <a:lnTo>
                  <a:pt x="18881" y="21600"/>
                </a:lnTo>
                <a:close/>
              </a:path>
            </a:pathLst>
          </a:custGeom>
          <a:noFill/>
          <a:ln w="28575">
            <a:solidFill>
              <a:srgbClr val="0066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19145" name="Arc 9"/>
          <p:cNvSpPr>
            <a:spLocks/>
          </p:cNvSpPr>
          <p:nvPr/>
        </p:nvSpPr>
        <p:spPr bwMode="auto">
          <a:xfrm rot="10164222" flipV="1">
            <a:off x="5827713" y="2366963"/>
            <a:ext cx="1944687" cy="352425"/>
          </a:xfrm>
          <a:custGeom>
            <a:avLst/>
            <a:gdLst>
              <a:gd name="T0" fmla="*/ 0 w 30303"/>
              <a:gd name="T1" fmla="*/ 2147483647 h 21600"/>
              <a:gd name="T2" fmla="*/ 2147483647 w 30303"/>
              <a:gd name="T3" fmla="*/ 2147483647 h 21600"/>
              <a:gd name="T4" fmla="*/ 2147483647 w 30303"/>
              <a:gd name="T5" fmla="*/ 2147483647 h 21600"/>
              <a:gd name="T6" fmla="*/ 0 60000 65536"/>
              <a:gd name="T7" fmla="*/ 0 60000 65536"/>
              <a:gd name="T8" fmla="*/ 0 60000 65536"/>
              <a:gd name="T9" fmla="*/ 0 w 30303"/>
              <a:gd name="T10" fmla="*/ 0 h 21600"/>
              <a:gd name="T11" fmla="*/ 30303 w 30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303" h="21600" fill="none" extrusionOk="0">
                <a:moveTo>
                  <a:pt x="0" y="3320"/>
                </a:moveTo>
                <a:cubicBezTo>
                  <a:pt x="3446" y="1150"/>
                  <a:pt x="7435" y="-1"/>
                  <a:pt x="11507" y="0"/>
                </a:cubicBezTo>
                <a:cubicBezTo>
                  <a:pt x="19288" y="0"/>
                  <a:pt x="26468" y="4185"/>
                  <a:pt x="30302" y="10956"/>
                </a:cubicBezTo>
              </a:path>
              <a:path w="30303" h="21600" stroke="0" extrusionOk="0">
                <a:moveTo>
                  <a:pt x="0" y="3320"/>
                </a:moveTo>
                <a:cubicBezTo>
                  <a:pt x="3446" y="1150"/>
                  <a:pt x="7435" y="-1"/>
                  <a:pt x="11507" y="0"/>
                </a:cubicBezTo>
                <a:cubicBezTo>
                  <a:pt x="19288" y="0"/>
                  <a:pt x="26468" y="4185"/>
                  <a:pt x="30302" y="10956"/>
                </a:cubicBezTo>
                <a:lnTo>
                  <a:pt x="11507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4" grpId="0" animBg="1"/>
      <p:bldP spid="21914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Don't put quotes </a:t>
            </a:r>
            <a:r>
              <a:rPr lang="en-US" altLang="zh-TW" sz="2500" i="1" dirty="0">
                <a:solidFill>
                  <a:srgbClr val="B2B2B2"/>
                </a:solidFill>
              </a:rPr>
              <a:t>within </a:t>
            </a:r>
            <a:r>
              <a:rPr lang="en-US" altLang="zh-TW" sz="2500" dirty="0">
                <a:solidFill>
                  <a:srgbClr val="B2B2B2"/>
                </a:solidFill>
              </a:rPr>
              <a:t>the same quotes, instead combine or concatenate several units to form your one argument.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Let me rephrase that. If you want to include a single quote in an argument that starts with a single quote, you must </a:t>
            </a:r>
            <a:r>
              <a:rPr lang="en-US" altLang="zh-TW" sz="2500" b="1" dirty="0">
                <a:solidFill>
                  <a:srgbClr val="B2B2B2"/>
                </a:solidFill>
              </a:rPr>
              <a:t>turn off</a:t>
            </a:r>
            <a:r>
              <a:rPr lang="en-US" altLang="zh-TW" sz="2500" dirty="0">
                <a:solidFill>
                  <a:srgbClr val="B2B2B2"/>
                </a:solidFill>
              </a:rPr>
              <a:t> the mechanism started by the single quote, and turn on a </a:t>
            </a:r>
            <a:r>
              <a:rPr lang="en-US" altLang="zh-TW" sz="2500" b="1" dirty="0">
                <a:solidFill>
                  <a:srgbClr val="B2B2B2"/>
                </a:solidFill>
              </a:rPr>
              <a:t>different</a:t>
            </a:r>
            <a:r>
              <a:rPr lang="en-US" altLang="zh-TW" sz="2500" dirty="0">
                <a:solidFill>
                  <a:srgbClr val="B2B2B2"/>
                </a:solidFill>
              </a:rPr>
              <a:t> quoting method:  echo </a:t>
            </a:r>
            <a:r>
              <a:rPr lang="en-US" altLang="zh-TW" sz="2500" b="1" dirty="0">
                <a:solidFill>
                  <a:srgbClr val="B2B2B2"/>
                </a:solidFill>
              </a:rPr>
              <a:t>' "Don' " ' t"</a:t>
            </a:r>
            <a:endParaRPr lang="en-US" altLang="zh-TW" sz="2500" dirty="0">
              <a:solidFill>
                <a:srgbClr val="B2B2B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Remember, the backslash is the strongest of all quoting mechanisms. You can quote anything with the backslash. This example quotes all three quote characters: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% </a:t>
            </a:r>
            <a:r>
              <a:rPr lang="en-US" altLang="zh-TW" sz="2500" b="1" dirty="0"/>
              <a:t>echo \'\"\\</a:t>
            </a:r>
            <a:r>
              <a:rPr lang="en-US" altLang="zh-TW" sz="2500" dirty="0"/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'"\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You can always use the backslash to quote a character. </a:t>
            </a:r>
          </a:p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However, within the single quote mechanism, "\'" does not "quote the quote." The proper way to do this is: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% </a:t>
            </a:r>
            <a:r>
              <a:rPr lang="en-US" altLang="zh-TW" sz="2500" b="1" dirty="0">
                <a:solidFill>
                  <a:schemeClr val="bg1"/>
                </a:solidFill>
              </a:rPr>
              <a:t>echo 'Don'\' 't do that'</a:t>
            </a:r>
            <a:br>
              <a:rPr lang="en-US" altLang="zh-TW" sz="2500" dirty="0">
                <a:solidFill>
                  <a:schemeClr val="bg1"/>
                </a:solidFill>
              </a:rPr>
            </a:br>
            <a:r>
              <a:rPr lang="en-US" altLang="zh-TW" sz="2500" dirty="0">
                <a:solidFill>
                  <a:schemeClr val="bg1"/>
                </a:solidFill>
              </a:rPr>
              <a:t>Don't do that</a:t>
            </a:r>
          </a:p>
        </p:txBody>
      </p:sp>
    </p:spTree>
    <p:extLst>
      <p:ext uri="{BB962C8B-B14F-4D97-AF65-F5344CB8AC3E}">
        <p14:creationId xmlns:p14="http://schemas.microsoft.com/office/powerpoint/2010/main" val="21504218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Don't put quotes </a:t>
            </a:r>
            <a:r>
              <a:rPr lang="en-US" altLang="zh-TW" sz="2500" i="1" dirty="0">
                <a:solidFill>
                  <a:srgbClr val="B2B2B2"/>
                </a:solidFill>
              </a:rPr>
              <a:t>within </a:t>
            </a:r>
            <a:r>
              <a:rPr lang="en-US" altLang="zh-TW" sz="2500" dirty="0">
                <a:solidFill>
                  <a:srgbClr val="B2B2B2"/>
                </a:solidFill>
              </a:rPr>
              <a:t>the same quotes, instead combine or concatenate several units to form your one argument.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Let me rephrase that. If you want to include a single quote in an argument that starts with a single quote, you must </a:t>
            </a:r>
            <a:r>
              <a:rPr lang="en-US" altLang="zh-TW" sz="2500" b="1" dirty="0">
                <a:solidFill>
                  <a:srgbClr val="B2B2B2"/>
                </a:solidFill>
              </a:rPr>
              <a:t>turn off</a:t>
            </a:r>
            <a:r>
              <a:rPr lang="en-US" altLang="zh-TW" sz="2500" dirty="0">
                <a:solidFill>
                  <a:srgbClr val="B2B2B2"/>
                </a:solidFill>
              </a:rPr>
              <a:t> the mechanism started by the single quote, and turn on a </a:t>
            </a:r>
            <a:r>
              <a:rPr lang="en-US" altLang="zh-TW" sz="2500" b="1" dirty="0">
                <a:solidFill>
                  <a:srgbClr val="B2B2B2"/>
                </a:solidFill>
              </a:rPr>
              <a:t>different</a:t>
            </a:r>
            <a:r>
              <a:rPr lang="en-US" altLang="zh-TW" sz="2500" dirty="0">
                <a:solidFill>
                  <a:srgbClr val="B2B2B2"/>
                </a:solidFill>
              </a:rPr>
              <a:t> quoting method:  echo </a:t>
            </a:r>
            <a:r>
              <a:rPr lang="en-US" altLang="zh-TW" sz="2500" b="1" dirty="0">
                <a:solidFill>
                  <a:srgbClr val="B2B2B2"/>
                </a:solidFill>
              </a:rPr>
              <a:t>' "Don' " ' t"</a:t>
            </a:r>
            <a:endParaRPr lang="en-US" altLang="zh-TW" sz="2500" dirty="0">
              <a:solidFill>
                <a:srgbClr val="B2B2B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Remember, the backslash is the strongest of all quoting mechanisms. You can quote anything with the backslash. This example quotes all three quote characters: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% </a:t>
            </a:r>
            <a:r>
              <a:rPr lang="en-US" altLang="zh-TW" sz="2500" b="1" dirty="0">
                <a:solidFill>
                  <a:srgbClr val="B2B2B2"/>
                </a:solidFill>
              </a:rPr>
              <a:t>echo \'\"\\</a:t>
            </a:r>
            <a:r>
              <a:rPr lang="en-US" altLang="zh-TW" sz="2500" dirty="0">
                <a:solidFill>
                  <a:srgbClr val="B2B2B2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'"\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You can always use the backslash to quote a character.</a:t>
            </a:r>
            <a:r>
              <a:rPr lang="en-US" altLang="zh-TW" sz="2500" dirty="0"/>
              <a:t> </a:t>
            </a:r>
          </a:p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500" dirty="0"/>
              <a:t>However, within the single quote mechanism, "\'" does not "quote the quote." The proper way to do this is: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% </a:t>
            </a:r>
            <a:r>
              <a:rPr lang="en-US" altLang="zh-TW" sz="2500" b="1" dirty="0"/>
              <a:t>echo 'Don'\'</a:t>
            </a:r>
            <a:r>
              <a:rPr lang="en-US" altLang="zh-TW" sz="1000" b="1" dirty="0"/>
              <a:t> </a:t>
            </a:r>
            <a:r>
              <a:rPr lang="en-US" altLang="zh-TW" sz="2500" b="1" dirty="0"/>
              <a:t>'t do that'</a:t>
            </a:r>
            <a:br>
              <a:rPr lang="en-US" altLang="zh-TW" sz="2500" dirty="0"/>
            </a:br>
            <a:r>
              <a:rPr lang="en-US" altLang="zh-TW" sz="2500" dirty="0"/>
              <a:t>Don't do that</a:t>
            </a:r>
          </a:p>
        </p:txBody>
      </p:sp>
    </p:spTree>
    <p:extLst>
      <p:ext uri="{BB962C8B-B14F-4D97-AF65-F5344CB8AC3E}">
        <p14:creationId xmlns:p14="http://schemas.microsoft.com/office/powerpoint/2010/main" val="25989681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Just remember to match the quotes together when you mentally parse a shell script. </a:t>
            </a:r>
          </a:p>
        </p:txBody>
      </p:sp>
    </p:spTree>
    <p:extLst>
      <p:ext uri="{BB962C8B-B14F-4D97-AF65-F5344CB8AC3E}">
        <p14:creationId xmlns:p14="http://schemas.microsoft.com/office/powerpoint/2010/main" val="28114466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Just remember to match the quotes together when you mentally parse a shell script. 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/>
              <a:t>It is the same for double quotes as well: 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echo "The quote for today is "\"Happy\"</a:t>
            </a:r>
            <a:br>
              <a:rPr lang="en-US" altLang="zh-TW" sz="2800" dirty="0">
                <a:latin typeface="High Tower Text" pitchFamily="18" charset="0"/>
              </a:rPr>
            </a:br>
            <a:r>
              <a:rPr lang="en-US" altLang="zh-TW" sz="2800" dirty="0">
                <a:latin typeface="High Tower Text" pitchFamily="18" charset="0"/>
              </a:rPr>
              <a:t>The quote for today is "Happy"</a:t>
            </a:r>
            <a:br>
              <a:rPr lang="en-US" altLang="zh-TW" sz="2800" dirty="0">
                <a:latin typeface="High Tower Text" pitchFamily="18" charset="0"/>
              </a:rPr>
            </a:b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788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Just remember to match the quotes together when you mentally parse a shell script. 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It is the same for double quotes as well:</a:t>
            </a:r>
            <a:r>
              <a:rPr lang="en-US" altLang="zh-TW" sz="2800" dirty="0"/>
              <a:t> 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echo "The quote for today is "\"Happy\"</a:t>
            </a:r>
            <a:br>
              <a:rPr lang="en-US" altLang="zh-TW" sz="2800" dirty="0">
                <a:latin typeface="High Tower Text" pitchFamily="18" charset="0"/>
              </a:rPr>
            </a:br>
            <a:r>
              <a:rPr lang="en-US" altLang="zh-TW" sz="2800" dirty="0">
                <a:latin typeface="High Tower Text" pitchFamily="18" charset="0"/>
              </a:rPr>
              <a:t>The quote for today is "Happy"</a:t>
            </a:r>
            <a:br>
              <a:rPr lang="en-US" altLang="zh-TW" sz="2800" dirty="0">
                <a:latin typeface="High Tower Text" pitchFamily="18" charset="0"/>
              </a:rPr>
            </a:b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/>
              <a:t>Or, to also not apply special symbols within “Happy”: 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echo "The quote for today is "\""Happy"\"</a:t>
            </a:r>
            <a:br>
              <a:rPr lang="en-US" altLang="zh-TW" sz="2800" dirty="0">
                <a:latin typeface="High Tower Text" pitchFamily="18" charset="0"/>
              </a:rPr>
            </a:br>
            <a:r>
              <a:rPr lang="en-US" altLang="zh-TW" sz="2800" dirty="0">
                <a:latin typeface="High Tower Text" pitchFamily="18" charset="0"/>
              </a:rPr>
              <a:t>The quote for today is "Happy" </a:t>
            </a:r>
            <a:br>
              <a:rPr lang="en-US" altLang="zh-TW" dirty="0"/>
            </a:br>
            <a:endParaRPr lang="en-US" altLang="zh-TW" dirty="0"/>
          </a:p>
          <a:p>
            <a:pPr marL="0" indent="0" eaLnBrk="1" hangingPunct="1">
              <a:buFontTx/>
              <a:buNone/>
            </a:pPr>
            <a:r>
              <a:rPr lang="en-US" altLang="zh-TW" sz="2600" i="1" dirty="0"/>
              <a:t>(In this case, the answer comes out the same, because there are no special characters for substitution, anyway.)</a:t>
            </a:r>
          </a:p>
        </p:txBody>
      </p:sp>
    </p:spTree>
    <p:extLst>
      <p:ext uri="{BB962C8B-B14F-4D97-AF65-F5344CB8AC3E}">
        <p14:creationId xmlns:p14="http://schemas.microsoft.com/office/powerpoint/2010/main" val="12107745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/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>
                <a:solidFill>
                  <a:schemeClr val="bg1"/>
                </a:solidFill>
              </a:rPr>
              <a:t>A: By adding an "echo" before the command so that 	you can see: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r>
              <a:rPr lang="en-US" altLang="zh-TW" sz="2800" b="1">
                <a:solidFill>
                  <a:schemeClr val="bg1"/>
                </a:solidFill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echo fgrep 'He said, "She said, 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6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Hello!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b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 file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fgrep He said, "She said,'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Hello!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 file</a:t>
            </a:r>
            <a:endParaRPr lang="en-US" altLang="zh-TW" sz="2800" b="1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endParaRPr lang="en-US" altLang="zh-TW" sz="1600" b="1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</a:rPr>
              <a:t>By putting the echo in the front, we don’t do the fgrep. Instead we are printing what the arguments to the fgrep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36126337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2B2B2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latin typeface="High Tower Text" pitchFamily="18" charset="0"/>
              </a:rPr>
              <a:t>fgrep</a:t>
            </a:r>
            <a:r>
              <a:rPr lang="en-US" altLang="zh-TW" sz="2800" b="1" dirty="0"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</a:t>
            </a:r>
            <a:r>
              <a:rPr lang="en-US" altLang="zh-TW" sz="6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Hello!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</a:t>
            </a:r>
            <a:r>
              <a:rPr lang="en-US" altLang="zh-TW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800" b="1" dirty="0" err="1">
                <a:latin typeface="High Tower Text" pitchFamily="18" charset="0"/>
              </a:rPr>
              <a:t>infile</a:t>
            </a:r>
            <a:endParaRPr lang="en-US" altLang="zh-TW" sz="28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latin typeface="High Tower Text" pitchFamily="18" charset="0"/>
              </a:rPr>
              <a:t>fgrep</a:t>
            </a:r>
            <a:r>
              <a:rPr lang="en-US" altLang="zh-TW" sz="2800" b="1" dirty="0"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Hello!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800" b="1" dirty="0" err="1">
                <a:latin typeface="High Tower Text" pitchFamily="18" charset="0"/>
              </a:rPr>
              <a:t>infile</a:t>
            </a:r>
            <a:endParaRPr lang="en-US" altLang="zh-TW" sz="2800" b="1" dirty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/>
              <a:t>%</a:t>
            </a:r>
            <a:endParaRPr lang="en-US" altLang="zh-TW" sz="1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By putting the echo in the front, we don’t do the </a:t>
            </a:r>
            <a:r>
              <a:rPr lang="en-US" altLang="zh-TW" sz="3000" dirty="0" err="1">
                <a:solidFill>
                  <a:schemeClr val="bg1"/>
                </a:solidFill>
              </a:rPr>
              <a:t>fgrep</a:t>
            </a:r>
            <a:r>
              <a:rPr lang="en-US" altLang="zh-TW" sz="3000" dirty="0">
                <a:solidFill>
                  <a:schemeClr val="bg1"/>
                </a:solidFill>
              </a:rPr>
              <a:t>. Instead we are printing what the arguments to the </a:t>
            </a:r>
            <a:r>
              <a:rPr lang="en-US" altLang="zh-TW" sz="3000" dirty="0" err="1">
                <a:solidFill>
                  <a:schemeClr val="bg1"/>
                </a:solidFill>
              </a:rPr>
              <a:t>fgrep</a:t>
            </a:r>
            <a:r>
              <a:rPr lang="en-US" altLang="zh-TW" sz="3000" dirty="0">
                <a:solidFill>
                  <a:schemeClr val="bg1"/>
                </a:solidFill>
              </a:rPr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8190627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2B2B2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sz="6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b="1" dirty="0">
                <a:solidFill>
                  <a:srgbClr val="BFBFB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infile</a:t>
            </a:r>
            <a:endParaRPr lang="en-US" altLang="zh-TW" sz="28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Hello!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'</a:t>
            </a:r>
            <a:r>
              <a:rPr lang="en-US" altLang="zh-TW" sz="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800" b="1" dirty="0" err="1">
                <a:latin typeface="High Tower Text" pitchFamily="18" charset="0"/>
              </a:rPr>
              <a:t>infile</a:t>
            </a:r>
            <a:endParaRPr lang="en-US" altLang="zh-TW" sz="2800" b="1" dirty="0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/>
              <a:t>%</a:t>
            </a:r>
            <a:endParaRPr lang="en-US" altLang="zh-TW" sz="1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/>
              <a:t>By putting the echo in the front, we don’t do the </a:t>
            </a:r>
            <a:r>
              <a:rPr lang="en-US" altLang="zh-TW" sz="3000" dirty="0" err="1"/>
              <a:t>fgrep</a:t>
            </a:r>
            <a:r>
              <a:rPr lang="en-US" altLang="zh-TW" sz="3000" dirty="0"/>
              <a:t>. Instead we are printing what the arguments to the </a:t>
            </a:r>
            <a:r>
              <a:rPr lang="en-US" altLang="zh-TW" sz="3000" dirty="0" err="1"/>
              <a:t>fgrep</a:t>
            </a:r>
            <a:r>
              <a:rPr lang="en-US" altLang="zh-TW" sz="3000" dirty="0"/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384709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dirty="0">
                <a:solidFill>
                  <a:srgbClr val="CC3300"/>
                </a:solidFill>
              </a:rPr>
              <a:t>Short format: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b="1" dirty="0">
                <a:latin typeface="High Tower Text" pitchFamily="18" charset="0"/>
              </a:rPr>
              <a:t>if ( </a:t>
            </a:r>
            <a:r>
              <a:rPr lang="en-US" altLang="zh-TW" sz="3600" dirty="0">
                <a:latin typeface="High Tower Text" pitchFamily="18" charset="0"/>
              </a:rPr>
              <a:t>&lt;expression&gt; </a:t>
            </a:r>
            <a:r>
              <a:rPr lang="en-US" altLang="zh-TW" sz="3600" b="1" dirty="0">
                <a:latin typeface="High Tower Text" pitchFamily="18" charset="0"/>
              </a:rPr>
              <a:t>) </a:t>
            </a:r>
            <a:r>
              <a:rPr lang="en-US" altLang="zh-TW" sz="3600" dirty="0">
                <a:latin typeface="High Tower Text" pitchFamily="18" charset="0"/>
              </a:rPr>
              <a:t>&lt;simple statement&gt;</a:t>
            </a:r>
            <a:endParaRPr lang="en-US" altLang="zh-TW" sz="36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dirty="0">
                <a:solidFill>
                  <a:srgbClr val="CC3300"/>
                </a:solidFill>
              </a:rPr>
              <a:t>Long format: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3600" b="1" dirty="0">
                <a:latin typeface="High Tower Text" pitchFamily="18" charset="0"/>
              </a:rPr>
              <a:t>if ( </a:t>
            </a:r>
            <a:r>
              <a:rPr lang="en-US" altLang="zh-TW" sz="3600" dirty="0">
                <a:latin typeface="High Tower Text" pitchFamily="18" charset="0"/>
              </a:rPr>
              <a:t>&lt;expression&gt; </a:t>
            </a:r>
            <a:r>
              <a:rPr lang="en-US" altLang="zh-TW" sz="3600" b="1" dirty="0">
                <a:latin typeface="High Tower Text" pitchFamily="18" charset="0"/>
              </a:rPr>
              <a:t>) then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dirty="0">
                <a:latin typeface="High Tower Text" pitchFamily="18" charset="0"/>
              </a:rPr>
              <a:t>	&lt;statements&gt;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 dirty="0">
                <a:latin typeface="High Tower Text" pitchFamily="18" charset="0"/>
              </a:rPr>
              <a:t>else if ( </a:t>
            </a:r>
            <a:r>
              <a:rPr lang="en-US" altLang="zh-TW" sz="3600" dirty="0">
                <a:latin typeface="High Tower Text" pitchFamily="18" charset="0"/>
              </a:rPr>
              <a:t>&lt;another</a:t>
            </a:r>
            <a:r>
              <a:rPr lang="en-US" altLang="zh-TW" sz="3600" dirty="0">
                <a:latin typeface="Times New Roman" pitchFamily="18" charset="0"/>
              </a:rPr>
              <a:t>-</a:t>
            </a:r>
            <a:r>
              <a:rPr lang="en-US" altLang="zh-TW" sz="3600" dirty="0">
                <a:latin typeface="High Tower Text" pitchFamily="18" charset="0"/>
              </a:rPr>
              <a:t>expression&gt; </a:t>
            </a:r>
            <a:r>
              <a:rPr lang="en-US" altLang="zh-TW" sz="3600" b="1" dirty="0">
                <a:latin typeface="High Tower Text" pitchFamily="18" charset="0"/>
              </a:rPr>
              <a:t>) then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dirty="0">
                <a:latin typeface="High Tower Text" pitchFamily="18" charset="0"/>
              </a:rPr>
              <a:t>	&lt;statements&gt;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 dirty="0">
                <a:latin typeface="High Tower Text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dirty="0">
                <a:latin typeface="High Tower Text" pitchFamily="18" charset="0"/>
              </a:rPr>
              <a:t>	&lt;statements&gt;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 dirty="0" err="1">
                <a:latin typeface="High Tower Text" pitchFamily="18" charset="0"/>
              </a:rPr>
              <a:t>endif</a:t>
            </a:r>
            <a:endParaRPr lang="en-US" altLang="zh-TW" sz="3600" b="1" dirty="0">
              <a:latin typeface="High Tower Text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14400" y="1524000"/>
            <a:ext cx="8229600" cy="4724400"/>
            <a:chOff x="576" y="960"/>
            <a:chExt cx="5184" cy="2976"/>
          </a:xfrm>
        </p:grpSpPr>
        <p:sp>
          <p:nvSpPr>
            <p:cNvPr id="64517" name="Line 9"/>
            <p:cNvSpPr>
              <a:spLocks noChangeShapeType="1"/>
            </p:cNvSpPr>
            <p:nvPr/>
          </p:nvSpPr>
          <p:spPr bwMode="auto">
            <a:xfrm flipH="1" flipV="1">
              <a:off x="2496" y="1200"/>
              <a:ext cx="1152" cy="91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18" name="Line 11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1344" cy="105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19" name="Line 12"/>
            <p:cNvSpPr>
              <a:spLocks noChangeShapeType="1"/>
            </p:cNvSpPr>
            <p:nvPr/>
          </p:nvSpPr>
          <p:spPr bwMode="auto">
            <a:xfrm flipH="1" flipV="1">
              <a:off x="768" y="1248"/>
              <a:ext cx="2976" cy="100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20" name="Line 13"/>
            <p:cNvSpPr>
              <a:spLocks noChangeShapeType="1"/>
            </p:cNvSpPr>
            <p:nvPr/>
          </p:nvSpPr>
          <p:spPr bwMode="auto">
            <a:xfrm flipH="1" flipV="1">
              <a:off x="576" y="1248"/>
              <a:ext cx="3264" cy="110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21" name="Line 14"/>
            <p:cNvSpPr>
              <a:spLocks noChangeShapeType="1"/>
            </p:cNvSpPr>
            <p:nvPr/>
          </p:nvSpPr>
          <p:spPr bwMode="auto">
            <a:xfrm flipH="1" flipV="1">
              <a:off x="2496" y="2160"/>
              <a:ext cx="1440" cy="2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22" name="Line 15"/>
            <p:cNvSpPr>
              <a:spLocks noChangeShapeType="1"/>
            </p:cNvSpPr>
            <p:nvPr/>
          </p:nvSpPr>
          <p:spPr bwMode="auto">
            <a:xfrm flipH="1" flipV="1">
              <a:off x="2304" y="2208"/>
              <a:ext cx="1440" cy="2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23" name="Line 16"/>
            <p:cNvSpPr>
              <a:spLocks noChangeShapeType="1"/>
            </p:cNvSpPr>
            <p:nvPr/>
          </p:nvSpPr>
          <p:spPr bwMode="auto">
            <a:xfrm flipH="1" flipV="1">
              <a:off x="720" y="2160"/>
              <a:ext cx="3072" cy="33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24" name="Line 17"/>
            <p:cNvSpPr>
              <a:spLocks noChangeShapeType="1"/>
            </p:cNvSpPr>
            <p:nvPr/>
          </p:nvSpPr>
          <p:spPr bwMode="auto">
            <a:xfrm flipH="1" flipV="1">
              <a:off x="576" y="2208"/>
              <a:ext cx="3072" cy="33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25" name="Line 18"/>
            <p:cNvSpPr>
              <a:spLocks noChangeShapeType="1"/>
            </p:cNvSpPr>
            <p:nvPr/>
          </p:nvSpPr>
          <p:spPr bwMode="auto">
            <a:xfrm flipH="1">
              <a:off x="1296" y="2592"/>
              <a:ext cx="2448" cy="1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26" name="Line 19"/>
            <p:cNvSpPr>
              <a:spLocks noChangeShapeType="1"/>
            </p:cNvSpPr>
            <p:nvPr/>
          </p:nvSpPr>
          <p:spPr bwMode="auto">
            <a:xfrm flipH="1">
              <a:off x="1056" y="2688"/>
              <a:ext cx="2592" cy="9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27" name="Line 20"/>
            <p:cNvSpPr>
              <a:spLocks noChangeShapeType="1"/>
            </p:cNvSpPr>
            <p:nvPr/>
          </p:nvSpPr>
          <p:spPr bwMode="auto">
            <a:xfrm flipH="1">
              <a:off x="816" y="2784"/>
              <a:ext cx="2736" cy="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528" name="Rectangular Callout 4"/>
            <p:cNvSpPr>
              <a:spLocks noChangeArrowheads="1"/>
            </p:cNvSpPr>
            <p:nvPr/>
          </p:nvSpPr>
          <p:spPr bwMode="auto">
            <a:xfrm>
              <a:off x="3504" y="960"/>
              <a:ext cx="2256" cy="2976"/>
            </a:xfrm>
            <a:prstGeom prst="wedgeRectCallout">
              <a:avLst>
                <a:gd name="adj1" fmla="val -17051"/>
                <a:gd name="adj2" fmla="val -500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800" b="0" dirty="0">
                  <a:solidFill>
                    <a:srgbClr val="000000"/>
                  </a:solidFill>
                </a:rPr>
                <a:t>Some of these spaces are </a:t>
              </a:r>
              <a:r>
                <a:rPr lang="en-US" altLang="zh-TW" sz="2800" b="0" dirty="0">
                  <a:solidFill>
                    <a:srgbClr val="C00000"/>
                  </a:solidFill>
                </a:rPr>
                <a:t>necessary.  </a:t>
              </a:r>
              <a:r>
                <a:rPr lang="en-US" altLang="zh-TW" sz="2800" b="0" dirty="0" err="1">
                  <a:solidFill>
                    <a:srgbClr val="000000"/>
                  </a:solidFill>
                </a:rPr>
                <a:t>Csh</a:t>
              </a:r>
              <a:r>
                <a:rPr lang="en-US" altLang="zh-TW" sz="2800" b="0" dirty="0">
                  <a:solidFill>
                    <a:srgbClr val="000000"/>
                  </a:solidFill>
                </a:rPr>
                <a:t> is intensely picky about missing spaces.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800" b="0" dirty="0">
                  <a:solidFill>
                    <a:srgbClr val="000000"/>
                  </a:solidFill>
                </a:rPr>
                <a:t>When in doubt:   ADD SPACES!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800" b="0" dirty="0">
                  <a:solidFill>
                    <a:srgbClr val="000000"/>
                  </a:solidFill>
                </a:rPr>
                <a:t>When you get an error message, try fixing it by: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800" b="0" dirty="0">
                  <a:solidFill>
                    <a:srgbClr val="000000"/>
                  </a:solidFill>
                </a:rPr>
                <a:t>ADDING SPACES!</a:t>
              </a:r>
            </a:p>
          </p:txBody>
        </p:sp>
      </p:grp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Cshell</a:t>
            </a:r>
            <a:r>
              <a:rPr lang="en-US" altLang="zh-TW" sz="4800" dirty="0">
                <a:solidFill>
                  <a:srgbClr val="0070C0"/>
                </a:solidFill>
              </a:rPr>
              <a:t> </a:t>
            </a:r>
            <a:r>
              <a:rPr lang="en-US" altLang="zh-TW" sz="4800" dirty="0">
                <a:solidFill>
                  <a:srgbClr val="F6368E"/>
                </a:solidFill>
              </a:rPr>
              <a:t>if</a:t>
            </a:r>
            <a:r>
              <a:rPr lang="en-US" altLang="zh-TW" sz="4800" dirty="0">
                <a:solidFill>
                  <a:srgbClr val="0070C0"/>
                </a:solidFill>
              </a:rPr>
              <a:t> syntax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1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FBFBF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BFBFBF"/>
                </a:solidFill>
              </a:rPr>
              <a:t>%</a:t>
            </a:r>
            <a:r>
              <a:rPr lang="en-US" altLang="zh-TW" sz="2800" b="1" dirty="0">
                <a:solidFill>
                  <a:srgbClr val="BFBFBF"/>
                </a:solidFill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sz="6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b="1" dirty="0">
                <a:solidFill>
                  <a:srgbClr val="BFBFB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infile</a:t>
            </a:r>
            <a:endParaRPr lang="en-US" altLang="zh-TW" sz="28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infile</a:t>
            </a:r>
            <a:endParaRPr lang="en-US" altLang="zh-TW" sz="2800" b="1" dirty="0">
              <a:solidFill>
                <a:srgbClr val="BFBFBF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BFBFBF"/>
                </a:solidFill>
              </a:rPr>
              <a:t>%</a:t>
            </a:r>
            <a:endParaRPr lang="en-US" altLang="zh-TW" sz="1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>
                <a:solidFill>
                  <a:srgbClr val="BFBFBF"/>
                </a:solidFill>
              </a:rPr>
              <a:t>By putting the echo in the front, we don’t do the </a:t>
            </a:r>
            <a:r>
              <a:rPr lang="en-US" altLang="zh-TW" sz="3000" dirty="0" err="1">
                <a:solidFill>
                  <a:srgbClr val="BFBFBF"/>
                </a:solidFill>
              </a:rPr>
              <a:t>fgrep</a:t>
            </a:r>
            <a:r>
              <a:rPr lang="en-US" altLang="zh-TW" sz="3000" dirty="0">
                <a:solidFill>
                  <a:srgbClr val="BFBFBF"/>
                </a:solidFill>
              </a:rPr>
              <a:t>. Instead we are printing what the arguments to the </a:t>
            </a:r>
            <a:r>
              <a:rPr lang="en-US" altLang="zh-TW" sz="3000" dirty="0" err="1">
                <a:solidFill>
                  <a:srgbClr val="BFBFBF"/>
                </a:solidFill>
              </a:rPr>
              <a:t>fgrep</a:t>
            </a:r>
            <a:r>
              <a:rPr lang="en-US" altLang="zh-TW" sz="3000" dirty="0">
                <a:solidFill>
                  <a:srgbClr val="BFBFBF"/>
                </a:solidFill>
              </a:rPr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If you are debugging a script, and want to see what it is doing, you can duplicate lines and insert an "echo" in front of the copies. Or, you can</a:t>
            </a:r>
            <a:r>
              <a:rPr lang="en-US" altLang="zh-TW" sz="2800" dirty="0">
                <a:solidFill>
                  <a:srgbClr val="FF0000"/>
                </a:solidFill>
              </a:rPr>
              <a:t>…</a:t>
            </a:r>
            <a:r>
              <a:rPr lang="en-US" altLang="zh-TW" sz="2400" i="1" dirty="0">
                <a:solidFill>
                  <a:srgbClr val="FF0000"/>
                </a:solidFill>
              </a:rPr>
              <a:t>(next slide)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015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Checking without using an echo</a:t>
            </a:r>
            <a:r>
              <a:rPr lang="en-US" altLang="zh-TW"/>
              <a:t>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858838" indent="-858838"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The C shell has 2 variables that, when set, will help </a:t>
            </a:r>
          </a:p>
          <a:p>
            <a:pPr marL="858838" indent="-858838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you follow the trail of variable and symbol expansions: </a:t>
            </a:r>
          </a:p>
          <a:p>
            <a:pPr marL="858838" indent="-858838" eaLnBrk="1" hangingPunct="1">
              <a:spcBef>
                <a:spcPct val="70000"/>
              </a:spcBef>
              <a:buFontTx/>
              <a:buNone/>
            </a:pPr>
            <a:r>
              <a:rPr lang="en-US" altLang="zh-TW" sz="3000" b="1" dirty="0"/>
              <a:t>   set </a:t>
            </a:r>
            <a:r>
              <a:rPr lang="en-US" altLang="zh-TW" sz="3000" b="1" dirty="0">
                <a:solidFill>
                  <a:srgbClr val="0033CC"/>
                </a:solidFill>
              </a:rPr>
              <a:t>verbose</a:t>
            </a:r>
            <a:br>
              <a:rPr lang="en-US" altLang="zh-TW" sz="3000" dirty="0">
                <a:solidFill>
                  <a:srgbClr val="3860D7"/>
                </a:solidFill>
              </a:rPr>
            </a:br>
            <a:r>
              <a:rPr lang="en-US" altLang="zh-TW" sz="3000" dirty="0">
                <a:solidFill>
                  <a:srgbClr val="3860D7"/>
                </a:solidFill>
              </a:rPr>
              <a:t>	</a:t>
            </a:r>
            <a:r>
              <a:rPr lang="en-US" altLang="zh-TW" sz="2600" dirty="0"/>
              <a:t>will echo every line of your script before the 	variables have been evaluated. </a:t>
            </a:r>
          </a:p>
          <a:p>
            <a:pPr marL="858838" indent="-858838" eaLnBrk="1" hangingPunct="1">
              <a:spcBef>
                <a:spcPct val="70000"/>
              </a:spcBef>
              <a:buFontTx/>
              <a:buNone/>
            </a:pPr>
            <a:r>
              <a:rPr lang="en-US" altLang="zh-TW" sz="3000" b="1" dirty="0"/>
              <a:t>   set </a:t>
            </a:r>
            <a:r>
              <a:rPr lang="en-US" altLang="zh-TW" sz="3000" b="1" dirty="0">
                <a:solidFill>
                  <a:srgbClr val="0033CC"/>
                </a:solidFill>
              </a:rPr>
              <a:t>echo</a:t>
            </a:r>
            <a:br>
              <a:rPr lang="en-US" altLang="zh-TW" sz="3000" dirty="0"/>
            </a:br>
            <a:r>
              <a:rPr lang="en-US" altLang="zh-TW" sz="3000" dirty="0"/>
              <a:t>	</a:t>
            </a:r>
            <a:r>
              <a:rPr lang="en-US" altLang="zh-TW" sz="2600" dirty="0"/>
              <a:t>will display each line after the variables and meta-characters have been substituted. 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   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If you wish to turn these variables off again, use </a:t>
            </a:r>
            <a:r>
              <a:rPr lang="en-US" altLang="zh-TW" sz="2600" b="1" dirty="0"/>
              <a:t>unset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instead of </a:t>
            </a:r>
            <a:r>
              <a:rPr lang="en-US" altLang="zh-TW" sz="2600" b="1" dirty="0"/>
              <a:t>set</a:t>
            </a:r>
            <a:r>
              <a:rPr lang="en-US" altLang="zh-TW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ls FILE del*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less del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858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" y="1530029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970" y="605117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19400" y="6858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16002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1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1"/>
                            </p:stCondLst>
                            <p:childTnLst>
                              <p:par>
                                <p:cTn id="5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bIns="0" anchor="b" anchorCtr="0"/>
          <a:lstStyle/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#!/bin/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csh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name ($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entire directory"\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"$name (y/n/q)? 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switch ( 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n: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continue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q: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exit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y: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rf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$name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endsw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(END)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6553199"/>
            <a:ext cx="1752600" cy="3697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charset="-120"/>
                <a:cs typeface="+mn-cs"/>
              </a:rPr>
              <a:t>del (END)</a:t>
            </a:r>
          </a:p>
        </p:txBody>
      </p:sp>
    </p:spTree>
    <p:extLst>
      <p:ext uri="{BB962C8B-B14F-4D97-AF65-F5344CB8AC3E}">
        <p14:creationId xmlns:p14="http://schemas.microsoft.com/office/powerpoint/2010/main" val="32153641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ls FILE del*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del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less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66470" y="2147668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n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110" y="2460697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429" y="1841683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2532888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2523744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79040" y="192024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19050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23113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86400" y="223113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1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1"/>
                            </p:stCondLst>
                            <p:childTnLst>
                              <p:par>
                                <p:cTn id="7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bIns="0" anchor="b" anchorCtr="0"/>
          <a:lstStyle/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#!/bin/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csh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name ($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echo -n "delete the entire directory"\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"$name (y/n/q)? 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switch ( $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n: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continue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q: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exit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case y: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rf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$name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endsw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(END)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6553199"/>
            <a:ext cx="3733800" cy="3697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charset="-120"/>
                <a:cs typeface="+mn-cs"/>
              </a:rPr>
              <a:t>delEchoOnInput</a:t>
            </a:r>
            <a:r>
              <a:rPr kumimoji="1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charset="-120"/>
                <a:cs typeface="+mn-cs"/>
              </a:rPr>
              <a:t> (END)</a:t>
            </a:r>
          </a:p>
        </p:txBody>
      </p:sp>
    </p:spTree>
    <p:extLst>
      <p:ext uri="{BB962C8B-B14F-4D97-AF65-F5344CB8AC3E}">
        <p14:creationId xmlns:p14="http://schemas.microsoft.com/office/powerpoint/2010/main" val="30794083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ls FILE del*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sz="24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del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./del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less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6470" y="4306855"/>
            <a:ext cx="3609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n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110" y="2770986"/>
            <a:ext cx="360996" cy="4262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700" b="1" i="0" u="none" strike="noStrike" kern="120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1" i="0" u="none" strike="noStrike" kern="120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600" b="1" i="0" u="none" strike="noStrike" kern="120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900" b="1" i="0" u="none" strike="noStrike" kern="120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600" b="1" i="0" u="none" strike="noStrike" kern="120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000" b="1" i="0" u="none" strike="noStrike" kern="120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  <a:endParaRPr kumimoji="1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408127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40904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86400" y="438607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7296" y="438912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530047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2200" y="5309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2843784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8800" y="2852928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1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1"/>
                            </p:stCondLst>
                            <p:childTnLst>
                              <p:par>
                                <p:cTn id="5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901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901"/>
                            </p:stCondLst>
                            <p:childTnLst>
                              <p:par>
                                <p:cTn id="1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401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401"/>
                            </p:stCondLst>
                            <p:childTnLst>
                              <p:par>
                                <p:cTn id="16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685800"/>
            <a:ext cx="8686800" cy="6172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 </a:t>
            </a:r>
            <a:r>
              <a:rPr kumimoji="1" 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delVerboseOnInput</a:t>
            </a:r>
            <a:endParaRPr kumimoji="1" lang="en-US" sz="2600" b="0" i="0" u="none" strike="noStrike" kern="0" cap="none" spc="-5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 less ./del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 ./del FILE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delete the file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FILE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(y/n/q)? n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 less ./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delEchoOnInput</a:t>
            </a:r>
            <a:endParaRPr kumimoji="1" lang="en-US" sz="2600" b="0" i="0" u="none" strike="noStrike" kern="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fgrep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"&lt;" -C1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delEchoOnInput</a:t>
            </a:r>
            <a:endParaRPr kumimoji="1" lang="en-US" sz="2600" b="0" i="0" u="none" strike="noStrike" kern="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set echo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set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ans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= $&lt;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unset echo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 ./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delEchoOnInput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delete the file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FILE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(y/n/q)? n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set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ans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= n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unset echo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fgrep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"&lt;" -C1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delVerboseOnInput</a:t>
            </a:r>
            <a:endParaRPr kumimoji="1" lang="en-US" sz="2600" b="0" i="0" u="none" strike="noStrike" kern="0" cap="none" spc="-5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set verbose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set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ans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= $&lt;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unset verbose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./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delVerboseOnInput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delete the file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FILE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(y/n/q)? 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set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ans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= $&lt;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4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 </a:t>
              </a:r>
              <a:r>
                <a:rPr kumimoji="1" lang="en-US" sz="24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less ./del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./del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less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1828800"/>
              <a:ext cx="228600" cy="914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4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685800"/>
            <a:ext cx="8686800" cy="6172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 ./del FILE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delete the file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FILE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(y/n/q)? n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 less ./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delEchoOnInput</a:t>
            </a:r>
            <a:endParaRPr kumimoji="1" lang="en-US" sz="2600" b="0" i="0" u="none" strike="noStrike" kern="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fgrep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"&lt;" -C1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delEchoOnInput</a:t>
            </a:r>
            <a:endParaRPr kumimoji="1" lang="en-US" sz="2600" b="0" i="0" u="none" strike="noStrike" kern="0" cap="none" spc="-5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set echo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set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ans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= $&lt;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unset echo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 ./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delEchoOnInput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delete the file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FILE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(y/n/q)? n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set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ans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= n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unset echo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fgrep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"&lt;" -C1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delVerboseOnInput</a:t>
            </a:r>
            <a:endParaRPr kumimoji="1" lang="en-US" sz="2600" b="0" i="0" u="none" strike="noStrike" kern="0" cap="none" spc="-5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set verbose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set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ans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= $&lt;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  unset verbose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./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delVerboseOnInput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delete the file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FILE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(y/n/q)? 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set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ans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= $&lt;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unset verbose</a:t>
            </a:r>
          </a:p>
          <a:p>
            <a:pPr marL="0" marR="0" lvl="0" indent="0" algn="l" defTabSz="914400" rtl="0" eaLnBrk="0" fontAlgn="base" latinLnBrk="0" hangingPunct="0">
              <a:lnSpc>
                <a:spcPct val="7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%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fgrep</a:t>
            </a:r>
            <a:r>
              <a: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 "&lt;" -C1 </a:t>
            </a:r>
            <a:r>
              <a:rPr kumimoji="1" lang="en-US" sz="2600" b="0" i="0" u="none" strike="noStrike" kern="0" cap="none" spc="-5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rPr>
              <a:t>delVerbosePlusEchoOnInput</a:t>
            </a:r>
            <a:endParaRPr kumimoji="1" lang="en-US" sz="2600" b="0" i="0" u="none" strike="noStrike" kern="0" cap="none" spc="-5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新細明體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6477000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5438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less ./del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./del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less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0" y="2819400"/>
              <a:ext cx="152400" cy="990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2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1"/>
                            </p:stCondLst>
                            <p:childTnLst>
                              <p:par>
                                <p:cTn id="4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less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echo;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0" y="1143000"/>
              <a:ext cx="76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echo;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verbose;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unset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477000"/>
            <a:ext cx="3609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600" b="1" i="0" u="none" strike="noStrike" kern="120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itchFamily="18" charset="-120"/>
                <a:cs typeface="+mn-cs"/>
              </a:rPr>
              <a:t>%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24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echo;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verbose;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echo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685800"/>
              <a:ext cx="1524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less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echo;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0" y="1143000"/>
              <a:ext cx="76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4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1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!</a:t>
            </a:r>
            <a:r>
              <a:rPr lang="en-US" altLang="zh-TW" sz="2400" dirty="0"/>
              <a:t>	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Negate</a:t>
            </a:r>
            <a:r>
              <a:rPr lang="en-US" altLang="zh-TW" sz="2400" dirty="0"/>
              <a:t> 	   - Works</a:t>
            </a:r>
            <a:r>
              <a:rPr lang="en-US" altLang="zh-TW" sz="2000" dirty="0"/>
              <a:t> </a:t>
            </a:r>
            <a:r>
              <a:rPr lang="en-US" altLang="zh-TW" sz="2400" dirty="0"/>
              <a:t>just</a:t>
            </a:r>
            <a:r>
              <a:rPr lang="en-US" altLang="zh-TW" sz="2000" dirty="0"/>
              <a:t> </a:t>
            </a:r>
            <a:r>
              <a:rPr lang="en-US" altLang="zh-TW" sz="2400" dirty="0"/>
              <a:t>as</a:t>
            </a:r>
            <a:r>
              <a:rPr lang="en-US" altLang="zh-TW" sz="2000" dirty="0"/>
              <a:t> </a:t>
            </a:r>
            <a:r>
              <a:rPr lang="en-US" altLang="zh-TW" sz="2400" dirty="0"/>
              <a:t>it</a:t>
            </a:r>
            <a:r>
              <a:rPr lang="en-US" altLang="zh-TW" sz="2000" dirty="0"/>
              <a:t> </a:t>
            </a:r>
            <a:r>
              <a:rPr lang="en-US" altLang="zh-TW" sz="2400" dirty="0"/>
              <a:t>does</a:t>
            </a:r>
            <a:r>
              <a:rPr lang="en-US" altLang="zh-TW" sz="2000" dirty="0"/>
              <a:t> </a:t>
            </a:r>
            <a:r>
              <a:rPr lang="en-US" altLang="zh-TW" sz="2400" dirty="0"/>
              <a:t>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/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!=</a:t>
            </a:r>
            <a:r>
              <a:rPr lang="en-US" altLang="zh-TW" sz="2400" dirty="0"/>
              <a:t>	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Not Equal</a:t>
            </a:r>
            <a:r>
              <a:rPr lang="en-US" altLang="zh-TW" sz="2400" dirty="0"/>
              <a:t> - Works</a:t>
            </a:r>
            <a:r>
              <a:rPr lang="en-US" altLang="zh-TW" sz="2000" dirty="0"/>
              <a:t> </a:t>
            </a:r>
            <a:r>
              <a:rPr lang="en-US" altLang="zh-TW" sz="2400" dirty="0"/>
              <a:t>just</a:t>
            </a:r>
            <a:r>
              <a:rPr lang="en-US" altLang="zh-TW" sz="2000" dirty="0"/>
              <a:t> </a:t>
            </a:r>
            <a:r>
              <a:rPr lang="en-US" altLang="zh-TW" sz="2400" dirty="0"/>
              <a:t>as</a:t>
            </a:r>
            <a:r>
              <a:rPr lang="en-US" altLang="zh-TW" sz="2000" dirty="0"/>
              <a:t> </a:t>
            </a:r>
            <a:r>
              <a:rPr lang="en-US" altLang="zh-TW" sz="2400" dirty="0"/>
              <a:t>it</a:t>
            </a:r>
            <a:r>
              <a:rPr lang="en-US" altLang="zh-TW" sz="2000" dirty="0"/>
              <a:t> </a:t>
            </a:r>
            <a:r>
              <a:rPr lang="en-US" altLang="zh-TW" sz="2400" dirty="0"/>
              <a:t>does</a:t>
            </a:r>
            <a:r>
              <a:rPr lang="en-US" altLang="zh-TW" sz="2000" dirty="0"/>
              <a:t> </a:t>
            </a:r>
            <a:r>
              <a:rPr lang="en-US" altLang="zh-TW" sz="2400" dirty="0"/>
              <a:t>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/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==</a:t>
            </a:r>
            <a:r>
              <a:rPr lang="en-US" altLang="zh-TW" sz="2400" dirty="0"/>
              <a:t>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Equal</a:t>
            </a:r>
            <a:r>
              <a:rPr lang="en-US" altLang="zh-TW" sz="2400" dirty="0"/>
              <a:t>	   - Works</a:t>
            </a:r>
            <a:r>
              <a:rPr lang="en-US" altLang="zh-TW" sz="2000" dirty="0"/>
              <a:t> </a:t>
            </a:r>
            <a:r>
              <a:rPr lang="en-US" altLang="zh-TW" sz="2400" dirty="0"/>
              <a:t>just</a:t>
            </a:r>
            <a:r>
              <a:rPr lang="en-US" altLang="zh-TW" sz="2000" dirty="0"/>
              <a:t> </a:t>
            </a:r>
            <a:r>
              <a:rPr lang="en-US" altLang="zh-TW" sz="2400" dirty="0"/>
              <a:t>as</a:t>
            </a:r>
            <a:r>
              <a:rPr lang="en-US" altLang="zh-TW" sz="2000" dirty="0"/>
              <a:t> </a:t>
            </a:r>
            <a:r>
              <a:rPr lang="en-US" altLang="zh-TW" sz="2400" dirty="0"/>
              <a:t>it</a:t>
            </a:r>
            <a:r>
              <a:rPr lang="en-US" altLang="zh-TW" sz="2000" dirty="0"/>
              <a:t> </a:t>
            </a:r>
            <a:r>
              <a:rPr lang="en-US" altLang="zh-TW" sz="2400" dirty="0"/>
              <a:t>does</a:t>
            </a:r>
            <a:r>
              <a:rPr lang="en-US" altLang="zh-TW" sz="2000" dirty="0"/>
              <a:t> </a:t>
            </a:r>
            <a:r>
              <a:rPr lang="en-US" altLang="zh-TW" sz="2400" dirty="0"/>
              <a:t>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/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&gt;</a:t>
            </a:r>
            <a:r>
              <a:rPr lang="en-US" altLang="zh-TW" sz="1800" dirty="0"/>
              <a:t>,</a:t>
            </a:r>
            <a:r>
              <a:rPr lang="en-US" altLang="zh-TW" sz="1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&lt;</a:t>
            </a:r>
            <a:r>
              <a:rPr lang="en-US" altLang="zh-TW" sz="1800" dirty="0"/>
              <a:t>,</a:t>
            </a:r>
            <a:r>
              <a:rPr lang="en-US" altLang="zh-TW" sz="1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&lt;=</a:t>
            </a:r>
            <a:r>
              <a:rPr lang="en-US" altLang="zh-TW" sz="1800" dirty="0"/>
              <a:t>,</a:t>
            </a:r>
            <a:r>
              <a:rPr lang="en-US" altLang="zh-TW" sz="1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&gt;=</a:t>
            </a:r>
            <a:r>
              <a:rPr lang="en-US" altLang="zh-TW" sz="2400" dirty="0"/>
              <a:t>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Relational</a:t>
            </a:r>
            <a:r>
              <a:rPr lang="en-US" altLang="zh-TW" sz="2400" dirty="0"/>
              <a:t> - Work</a:t>
            </a:r>
            <a:r>
              <a:rPr lang="en-US" altLang="zh-TW" sz="2000" dirty="0"/>
              <a:t> </a:t>
            </a:r>
            <a:r>
              <a:rPr lang="en-US" altLang="zh-TW" sz="2400" dirty="0"/>
              <a:t>just as they do 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/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BFBFBF"/>
                </a:solidFill>
              </a:rPr>
              <a:t>=~   	       </a:t>
            </a:r>
            <a:r>
              <a:rPr lang="en-US" altLang="zh-TW" sz="1800" dirty="0">
                <a:solidFill>
                  <a:srgbClr val="BFBFBF"/>
                </a:solidFill>
              </a:rPr>
              <a:t> </a:t>
            </a:r>
            <a:r>
              <a:rPr lang="en-US" altLang="zh-TW" sz="2400" dirty="0">
                <a:solidFill>
                  <a:srgbClr val="BFBFBF"/>
                </a:solidFill>
              </a:rPr>
              <a:t>Match to Wildcard Pattern </a:t>
            </a:r>
            <a:br>
              <a:rPr lang="en-US" altLang="zh-TW" sz="2400" dirty="0">
                <a:solidFill>
                  <a:srgbClr val="BFBFBF"/>
                </a:solidFill>
              </a:rPr>
            </a:br>
            <a:r>
              <a:rPr lang="en-US" altLang="zh-TW" sz="2400" dirty="0">
                <a:solidFill>
                  <a:srgbClr val="BFBFBF"/>
                </a:solidFill>
              </a:rPr>
              <a:t>	        (The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400" dirty="0">
                <a:solidFill>
                  <a:srgbClr val="BFBFBF"/>
                </a:solidFill>
              </a:rPr>
              <a:t>variable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400" dirty="0">
                <a:solidFill>
                  <a:srgbClr val="BFBFBF"/>
                </a:solidFill>
              </a:rPr>
              <a:t>goes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400" dirty="0">
                <a:solidFill>
                  <a:srgbClr val="BFBFBF"/>
                </a:solidFill>
              </a:rPr>
              <a:t>on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400" dirty="0">
                <a:solidFill>
                  <a:srgbClr val="BFBFBF"/>
                </a:solidFill>
              </a:rPr>
              <a:t>the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400" dirty="0">
                <a:solidFill>
                  <a:srgbClr val="BFBFBF"/>
                </a:solidFill>
              </a:rPr>
              <a:t>left</a:t>
            </a:r>
            <a:r>
              <a:rPr lang="en-US" altLang="zh-TW" sz="2000" dirty="0">
                <a:solidFill>
                  <a:srgbClr val="BFBFBF"/>
                </a:solidFill>
              </a:rPr>
              <a:t>-</a:t>
            </a:r>
            <a:r>
              <a:rPr lang="en-US" altLang="zh-TW" sz="2400" dirty="0">
                <a:solidFill>
                  <a:srgbClr val="BFBFBF"/>
                </a:solidFill>
              </a:rPr>
              <a:t>hand sided and </a:t>
            </a:r>
            <a:br>
              <a:rPr lang="en-US" altLang="zh-TW" sz="2400" dirty="0">
                <a:solidFill>
                  <a:srgbClr val="BFBFBF"/>
                </a:solidFill>
              </a:rPr>
            </a:br>
            <a:r>
              <a:rPr lang="en-US" altLang="zh-TW" sz="2400" dirty="0">
                <a:solidFill>
                  <a:srgbClr val="BFBFBF"/>
                </a:solidFill>
              </a:rPr>
              <a:t>               </a:t>
            </a:r>
            <a:r>
              <a:rPr lang="en-US" altLang="zh-TW" sz="1800" dirty="0">
                <a:solidFill>
                  <a:srgbClr val="BFBFBF"/>
                </a:solidFill>
              </a:rPr>
              <a:t>   </a:t>
            </a:r>
            <a:r>
              <a:rPr lang="en-US" altLang="zh-TW" sz="2400" dirty="0">
                <a:solidFill>
                  <a:srgbClr val="BFBFBF"/>
                </a:solidFill>
              </a:rPr>
              <a:t>the pattern on the right-hand side.) </a:t>
            </a:r>
            <a:br>
              <a:rPr lang="en-US" altLang="zh-TW" sz="2400" dirty="0">
                <a:solidFill>
                  <a:srgbClr val="BFBFBF"/>
                </a:solidFill>
              </a:rPr>
            </a:br>
            <a:r>
              <a:rPr lang="en-US" altLang="zh-TW" sz="2400" dirty="0">
                <a:solidFill>
                  <a:srgbClr val="BFBFBF"/>
                </a:solidFill>
              </a:rPr>
              <a:t>               </a:t>
            </a:r>
            <a:r>
              <a:rPr lang="en-US" altLang="zh-TW" sz="1800" dirty="0">
                <a:solidFill>
                  <a:srgbClr val="BFBFBF"/>
                </a:solidFill>
              </a:rPr>
              <a:t>  </a:t>
            </a:r>
            <a:r>
              <a:rPr lang="en-US" altLang="zh-TW" sz="2400" i="1" dirty="0">
                <a:solidFill>
                  <a:srgbClr val="BFBFBF"/>
                </a:solidFill>
              </a:rPr>
              <a:t>A</a:t>
            </a:r>
            <a:r>
              <a:rPr lang="en-US" altLang="zh-TW" sz="2000" i="1" dirty="0">
                <a:solidFill>
                  <a:srgbClr val="BFBFBF"/>
                </a:solidFill>
              </a:rPr>
              <a:t> </a:t>
            </a:r>
            <a:r>
              <a:rPr lang="en-US" altLang="zh-TW" sz="2400" i="1" dirty="0">
                <a:solidFill>
                  <a:srgbClr val="BFBFBF"/>
                </a:solidFill>
              </a:rPr>
              <a:t>note on inconsistency: This doesn't support the </a:t>
            </a:r>
            <a:br>
              <a:rPr lang="en-US" altLang="zh-TW" sz="2400" i="1" dirty="0">
                <a:solidFill>
                  <a:srgbClr val="BFBFBF"/>
                </a:solidFill>
              </a:rPr>
            </a:br>
            <a:r>
              <a:rPr lang="en-US" altLang="zh-TW" sz="2400" i="1" dirty="0">
                <a:solidFill>
                  <a:srgbClr val="BFBFBF"/>
                </a:solidFill>
              </a:rPr>
              <a:t>               </a:t>
            </a:r>
            <a:r>
              <a:rPr lang="en-US" altLang="zh-TW" sz="1800" i="1" dirty="0">
                <a:solidFill>
                  <a:srgbClr val="BFBFBF"/>
                </a:solidFill>
              </a:rPr>
              <a:t>  </a:t>
            </a:r>
            <a:r>
              <a:rPr lang="en-US" altLang="zh-TW" sz="2400" dirty="0">
                <a:solidFill>
                  <a:srgbClr val="BFBFBF"/>
                </a:solidFill>
              </a:rPr>
              <a:t>"[^...]"</a:t>
            </a:r>
            <a:r>
              <a:rPr lang="en-US" altLang="zh-TW" sz="2400" i="1" dirty="0">
                <a:solidFill>
                  <a:srgbClr val="BFBFBF"/>
                </a:solidFill>
              </a:rPr>
              <a:t> syntax, treating ^ as a character to match.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BFBFBF"/>
                </a:solidFill>
              </a:rPr>
              <a:t>!~   	       Not Match to Wildcard Pattern</a:t>
            </a:r>
            <a:br>
              <a:rPr lang="en-US" altLang="zh-TW" sz="2400" dirty="0">
                <a:solidFill>
                  <a:srgbClr val="BFBFBF"/>
                </a:solidFill>
              </a:rPr>
            </a:br>
            <a:r>
              <a:rPr lang="en-US" altLang="zh-TW" sz="2400" dirty="0">
                <a:solidFill>
                  <a:srgbClr val="BFBFBF"/>
                </a:solidFill>
              </a:rPr>
              <a:t>	       (If the left-hand side does not match the pattern, 	   	       </a:t>
            </a:r>
            <a:r>
              <a:rPr lang="en-US" altLang="zh-TW" sz="2000" dirty="0">
                <a:solidFill>
                  <a:srgbClr val="BFBFBF"/>
                </a:solidFill>
              </a:rPr>
              <a:t>  </a:t>
            </a:r>
            <a:r>
              <a:rPr lang="en-US" altLang="zh-TW" sz="2400" dirty="0">
                <a:solidFill>
                  <a:srgbClr val="BFBFBF"/>
                </a:solidFill>
              </a:rPr>
              <a:t>the condition is true.)</a:t>
            </a:r>
            <a:br>
              <a:rPr lang="en-US" altLang="zh-TW" sz="2400" dirty="0">
                <a:solidFill>
                  <a:srgbClr val="BFBFBF"/>
                </a:solidFill>
              </a:rPr>
            </a:br>
            <a:r>
              <a:rPr lang="en-US" altLang="zh-TW" sz="2400" dirty="0">
                <a:solidFill>
                  <a:srgbClr val="BFBFBF"/>
                </a:solidFill>
              </a:rPr>
              <a:t>	         </a:t>
            </a:r>
            <a:r>
              <a:rPr lang="en-US" altLang="zh-TW" sz="2400" i="1" dirty="0">
                <a:solidFill>
                  <a:srgbClr val="BFBFBF"/>
                </a:solidFill>
              </a:rPr>
              <a:t>A note on inconsistency: No </a:t>
            </a:r>
            <a:r>
              <a:rPr lang="en-US" altLang="zh-TW" sz="2400" dirty="0">
                <a:solidFill>
                  <a:srgbClr val="BFBFBF"/>
                </a:solidFill>
              </a:rPr>
              <a:t>"[^...]"</a:t>
            </a:r>
            <a:r>
              <a:rPr lang="en-US" altLang="zh-TW" sz="2400" i="1" dirty="0">
                <a:solidFill>
                  <a:srgbClr val="BFBFBF"/>
                </a:solidFill>
              </a:rPr>
              <a:t> here either.</a:t>
            </a:r>
            <a:endParaRPr lang="en-US" altLang="zh-TW" sz="2400" dirty="0">
              <a:solidFill>
                <a:srgbClr val="BFBFB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</a:t>
            </a:r>
            <a:r>
              <a:rPr lang="en-US" altLang="zh-TW" sz="4800" dirty="0">
                <a:solidFill>
                  <a:srgbClr val="0070C0"/>
                </a:solidFill>
              </a:rPr>
              <a:t> Condition Test Operators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13446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delEchoOnInput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echo;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verbose;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unset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34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echo;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verbose;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echo;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verbose;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7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  <a:solidFill>
            <a:schemeClr val="tx1"/>
          </a:solidFill>
        </p:spPr>
        <p:txBody>
          <a:bodyPr rIns="0"/>
          <a:lstStyle/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 ./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delVerboseOnInput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(y/n/q)? set </a:t>
            </a:r>
            <a:r>
              <a:rPr lang="en-US" sz="2600" spc="-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fgrep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"&lt;" -C1 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endParaRPr lang="en-US" sz="2600" spc="-5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echo;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  set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verbose;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unset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./</a:t>
            </a:r>
            <a:r>
              <a:rPr lang="en-US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delVerbosePlusEchoOnInput</a:t>
            </a: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delete the file </a:t>
            </a:r>
            <a:r>
              <a:rPr lang="en-US" sz="2600" spc="-50" dirty="0" err="1">
                <a:solidFill>
                  <a:srgbClr val="00CC00"/>
                </a:solidFill>
                <a:latin typeface="Consolas" panose="020B0609020204030204" pitchFamily="49" charset="0"/>
              </a:rPr>
              <a:t>FILE</a:t>
            </a:r>
            <a:r>
              <a:rPr lang="en-US" sz="2600" spc="-50" dirty="0">
                <a:solidFill>
                  <a:srgbClr val="00CC00"/>
                </a:solidFill>
                <a:latin typeface="Consolas" panose="020B0609020204030204" pitchFamily="49" charset="0"/>
              </a:rPr>
              <a:t> (y/n/q)?</a:t>
            </a:r>
            <a:r>
              <a:rPr lang="en-US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F6368E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 = $&lt;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set </a:t>
            </a:r>
            <a:r>
              <a:rPr lang="en-US" sz="2600" spc="-50" dirty="0" err="1">
                <a:solidFill>
                  <a:srgbClr val="00B0F0"/>
                </a:solidFill>
                <a:latin typeface="Consolas" panose="020B0609020204030204" pitchFamily="49" charset="0"/>
              </a:rPr>
              <a:t>ans</a:t>
            </a: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 = n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F6368E"/>
                </a:solidFill>
                <a:latin typeface="Consolas" panose="020B0609020204030204" pitchFamily="49" charset="0"/>
              </a:rPr>
              <a:t>unset verbose ; 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verbose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rgbClr val="00B0F0"/>
                </a:solidFill>
                <a:latin typeface="Consolas" panose="020B0609020204030204" pitchFamily="49" charset="0"/>
              </a:rPr>
              <a:t>unset echo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  <a:p>
            <a:pPr marL="0" indent="0">
              <a:lnSpc>
                <a:spcPct val="78000"/>
              </a:lnSpc>
              <a:spcBef>
                <a:spcPts val="0"/>
              </a:spcBef>
              <a:buNone/>
            </a:pPr>
            <a:endParaRPr lang="en-US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The "echo" and "verbose" variables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echo;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verbose;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 ; 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echo;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verbose;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 ; 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echo;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verbose;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 ; unset echo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685800"/>
            <a:ext cx="8915400" cy="6172200"/>
            <a:chOff x="0" y="685800"/>
            <a:chExt cx="8915400" cy="6172200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fgrep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"&lt;" -C1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echo;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 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verbose;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unset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echo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%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./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delVerbosePlusEchoOnInput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delete the file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FILE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(y/n/q)?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verbose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6368E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set </a:t>
              </a:r>
              <a:r>
                <a:rPr kumimoji="1" lang="en-US" sz="2600" b="0" i="0" u="none" strike="noStrike" kern="0" cap="none" spc="-5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ans</a:t>
              </a:r>
              <a:r>
                <a:rPr kumimoji="1" lang="en-US" sz="2600" b="0" i="0" u="none" strike="noStrike" kern="0" cap="none" spc="-5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新細明體"/>
                  <a:cs typeface="+mn-cs"/>
                </a:rPr>
                <a:t> = n</a:t>
              </a:r>
            </a:p>
            <a:p>
              <a:pPr marL="0" marR="0" lvl="0" indent="0" algn="l" defTabSz="914400" rtl="0" eaLnBrk="0" fontAlgn="base" latinLnBrk="0" hangingPunct="0">
                <a:lnSpc>
                  <a:spcPct val="78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600" b="0" i="0" u="none" strike="noStrike" kern="0" cap="none" spc="-5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0" y="914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09600" y="658368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5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5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\t (tab), \n (newline), \\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C9B4D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0C9B4D"/>
                </a:solidFill>
                <a:latin typeface="High Tower Text" pitchFamily="18" charset="0"/>
              </a:rPr>
              <a:t>t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'a\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</a:t>
            </a:r>
            <a:r>
              <a:rPr lang="en-US" altLang="zh-TW" sz="2800" dirty="0">
                <a:solidFill>
                  <a:srgbClr val="0C9B4D"/>
                </a:solidFill>
              </a:rPr>
              <a:t>\t</a:t>
            </a:r>
            <a:r>
              <a:rPr lang="en-US" altLang="zh-TW" sz="2800" dirty="0"/>
              <a:t> (tab), </a:t>
            </a:r>
            <a:r>
              <a:rPr lang="en-US" altLang="zh-TW" sz="2800" dirty="0">
                <a:solidFill>
                  <a:srgbClr val="FF9900"/>
                </a:solidFill>
              </a:rPr>
              <a:t>\n</a:t>
            </a:r>
            <a:r>
              <a:rPr lang="en-US" altLang="zh-TW" sz="2800" dirty="0"/>
              <a:t> (newline),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2574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C9B4D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0C9B4D"/>
                </a:solidFill>
                <a:latin typeface="High Tower Text" pitchFamily="18" charset="0"/>
              </a:rPr>
              <a:t>t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n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</a:t>
            </a:r>
            <a:r>
              <a:rPr lang="en-US" altLang="zh-TW" sz="2800" dirty="0">
                <a:solidFill>
                  <a:srgbClr val="0C9B4D"/>
                </a:solidFill>
              </a:rPr>
              <a:t>\t</a:t>
            </a:r>
            <a:r>
              <a:rPr lang="en-US" altLang="zh-TW" sz="2800" dirty="0"/>
              <a:t> (tab), </a:t>
            </a:r>
            <a:r>
              <a:rPr lang="en-US" altLang="zh-TW" sz="2800" dirty="0">
                <a:solidFill>
                  <a:srgbClr val="FF9900"/>
                </a:solidFill>
              </a:rPr>
              <a:t>\n</a:t>
            </a:r>
            <a:r>
              <a:rPr lang="en-US" altLang="zh-TW" sz="2800" dirty="0"/>
              <a:t> (newline),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343400" y="1295400"/>
            <a:ext cx="36576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Only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these three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had special meaning, so they are the only ones that didn’t produce outputs identical to the argument.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438400" y="1524000"/>
            <a:ext cx="2971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590800" y="1643063"/>
            <a:ext cx="2852738" cy="4905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514600" y="1676400"/>
            <a:ext cx="3124200" cy="1752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1921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!	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Negate 	  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!=	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Not Equal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==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rgbClr val="BFBFBF"/>
                </a:solidFill>
              </a:rPr>
              <a:t>Equal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	  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&lt;=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&gt;=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Relational - Work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 as they do 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=~</a:t>
            </a:r>
            <a:r>
              <a:rPr lang="en-US" altLang="zh-TW" sz="2400" dirty="0"/>
              <a:t>   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Match to Wildcard Pattern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r>
              <a:rPr lang="en-US" altLang="zh-TW" sz="2400" dirty="0"/>
              <a:t>	        (The</a:t>
            </a:r>
            <a:r>
              <a:rPr lang="en-US" altLang="zh-TW" sz="2000" dirty="0"/>
              <a:t> </a:t>
            </a:r>
            <a:r>
              <a:rPr lang="en-US" altLang="zh-TW" sz="2400" dirty="0"/>
              <a:t>variable</a:t>
            </a:r>
            <a:r>
              <a:rPr lang="en-US" altLang="zh-TW" sz="2000" dirty="0"/>
              <a:t> </a:t>
            </a:r>
            <a:r>
              <a:rPr lang="en-US" altLang="zh-TW" sz="2400" dirty="0"/>
              <a:t>goes</a:t>
            </a:r>
            <a:r>
              <a:rPr lang="en-US" altLang="zh-TW" sz="2000" dirty="0"/>
              <a:t> </a:t>
            </a:r>
            <a:r>
              <a:rPr lang="en-US" altLang="zh-TW" sz="2400" dirty="0"/>
              <a:t>on</a:t>
            </a:r>
            <a:r>
              <a:rPr lang="en-US" altLang="zh-TW" sz="2000" dirty="0"/>
              <a:t> </a:t>
            </a:r>
            <a:r>
              <a:rPr lang="en-US" altLang="zh-TW" sz="2400" dirty="0"/>
              <a:t>the</a:t>
            </a:r>
            <a:r>
              <a:rPr lang="en-US" altLang="zh-TW" sz="2000" dirty="0"/>
              <a:t> </a:t>
            </a:r>
            <a:r>
              <a:rPr lang="en-US" altLang="zh-TW" sz="2400" dirty="0"/>
              <a:t>left</a:t>
            </a:r>
            <a:r>
              <a:rPr lang="en-US" altLang="zh-TW" sz="2000" dirty="0"/>
              <a:t>-</a:t>
            </a:r>
            <a:r>
              <a:rPr lang="en-US" altLang="zh-TW" sz="2400" dirty="0"/>
              <a:t>hand sided and </a:t>
            </a:r>
            <a:br>
              <a:rPr lang="en-US" altLang="zh-TW" sz="2400" dirty="0"/>
            </a:br>
            <a:r>
              <a:rPr lang="en-US" altLang="zh-TW" sz="2400" dirty="0"/>
              <a:t>               </a:t>
            </a:r>
            <a:r>
              <a:rPr lang="en-US" altLang="zh-TW" sz="1800" dirty="0"/>
              <a:t>   </a:t>
            </a:r>
            <a:r>
              <a:rPr lang="en-US" altLang="zh-TW" sz="2400" dirty="0"/>
              <a:t>the pattern on the right-hand side.)</a:t>
            </a:r>
            <a:r>
              <a:rPr lang="en-US" altLang="zh-TW" sz="2400" dirty="0">
                <a:solidFill>
                  <a:srgbClr val="0C9B4D"/>
                </a:solidFill>
              </a:rPr>
              <a:t> </a:t>
            </a:r>
            <a:br>
              <a:rPr lang="en-US" altLang="zh-TW" sz="2400" dirty="0"/>
            </a:br>
            <a:r>
              <a:rPr lang="en-US" altLang="zh-TW" sz="2400" dirty="0"/>
              <a:t>               </a:t>
            </a:r>
            <a:r>
              <a:rPr lang="en-US" altLang="zh-TW" sz="1800" dirty="0"/>
              <a:t>  </a:t>
            </a:r>
            <a:r>
              <a:rPr lang="en-US" altLang="zh-TW" sz="2400" i="1" dirty="0">
                <a:solidFill>
                  <a:srgbClr val="F6368E"/>
                </a:solidFill>
              </a:rPr>
              <a:t>A</a:t>
            </a:r>
            <a:r>
              <a:rPr lang="en-US" altLang="zh-TW" sz="2000" i="1" dirty="0">
                <a:solidFill>
                  <a:srgbClr val="F6368E"/>
                </a:solidFill>
              </a:rPr>
              <a:t> </a:t>
            </a:r>
            <a:r>
              <a:rPr lang="en-US" altLang="zh-TW" sz="2400" i="1" dirty="0">
                <a:solidFill>
                  <a:srgbClr val="F6368E"/>
                </a:solidFill>
              </a:rPr>
              <a:t>note on inconsistency: </a:t>
            </a:r>
            <a:r>
              <a:rPr lang="en-US" altLang="zh-TW" sz="2400" i="1" dirty="0"/>
              <a:t>This doesn't support the </a:t>
            </a:r>
            <a:br>
              <a:rPr lang="en-US" altLang="zh-TW" sz="2400" i="1" dirty="0"/>
            </a:br>
            <a:r>
              <a:rPr lang="en-US" altLang="zh-TW" sz="2400" i="1" dirty="0"/>
              <a:t>               </a:t>
            </a:r>
            <a:r>
              <a:rPr lang="en-US" altLang="zh-TW" sz="1800" i="1" dirty="0"/>
              <a:t>  </a:t>
            </a:r>
            <a:r>
              <a:rPr lang="en-US" altLang="zh-TW" sz="2400" dirty="0"/>
              <a:t>"[</a:t>
            </a:r>
            <a:r>
              <a:rPr lang="en-US" altLang="zh-TW" sz="2400" dirty="0">
                <a:solidFill>
                  <a:srgbClr val="FF0000"/>
                </a:solidFill>
              </a:rPr>
              <a:t>^</a:t>
            </a:r>
            <a:r>
              <a:rPr lang="en-US" altLang="zh-TW" sz="2400" dirty="0"/>
              <a:t>...]"</a:t>
            </a:r>
            <a:r>
              <a:rPr lang="en-US" altLang="zh-TW" sz="2400" i="1" dirty="0"/>
              <a:t> syntax, treating </a:t>
            </a:r>
            <a:r>
              <a:rPr lang="en-US" altLang="zh-TW" sz="2400" i="1" dirty="0">
                <a:solidFill>
                  <a:srgbClr val="FF0000"/>
                </a:solidFill>
              </a:rPr>
              <a:t>^</a:t>
            </a:r>
            <a:r>
              <a:rPr lang="en-US" altLang="zh-TW" sz="2400" i="1" dirty="0"/>
              <a:t> as a character to match.</a:t>
            </a:r>
            <a:endParaRPr lang="en-US" altLang="zh-TW" sz="2400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!~</a:t>
            </a:r>
            <a:r>
              <a:rPr lang="en-US" altLang="zh-TW" sz="2400" dirty="0"/>
              <a:t>   	       </a:t>
            </a:r>
            <a:r>
              <a:rPr lang="en-US" altLang="zh-TW" sz="2400" dirty="0">
                <a:solidFill>
                  <a:srgbClr val="0033CC"/>
                </a:solidFill>
              </a:rPr>
              <a:t>Not Match to Wildcard Pattern</a:t>
            </a:r>
            <a:br>
              <a:rPr lang="en-US" altLang="zh-TW" sz="2400" dirty="0">
                <a:solidFill>
                  <a:srgbClr val="0033CC"/>
                </a:solidFill>
              </a:rPr>
            </a:br>
            <a:r>
              <a:rPr lang="en-US" altLang="zh-TW" sz="2400" dirty="0">
                <a:solidFill>
                  <a:srgbClr val="0033CC"/>
                </a:solidFill>
              </a:rPr>
              <a:t>	       </a:t>
            </a:r>
            <a:r>
              <a:rPr lang="en-US" altLang="zh-TW" sz="2400" dirty="0"/>
              <a:t>(If the left-hand side does not match the pattern, 	   	       </a:t>
            </a:r>
            <a:r>
              <a:rPr lang="en-US" altLang="zh-TW" sz="2000" dirty="0"/>
              <a:t>  </a:t>
            </a:r>
            <a:r>
              <a:rPr lang="en-US" altLang="zh-TW" sz="2400" dirty="0"/>
              <a:t>the condition is true.)</a:t>
            </a:r>
            <a:br>
              <a:rPr lang="en-US" altLang="zh-TW" sz="2400" dirty="0">
                <a:solidFill>
                  <a:srgbClr val="BFBFBF"/>
                </a:solidFill>
              </a:rPr>
            </a:br>
            <a:r>
              <a:rPr lang="en-US" altLang="zh-TW" sz="2400" dirty="0">
                <a:solidFill>
                  <a:srgbClr val="BFBFBF"/>
                </a:solidFill>
              </a:rPr>
              <a:t>	         </a:t>
            </a:r>
            <a:r>
              <a:rPr lang="en-US" altLang="zh-TW" sz="2400" i="1" dirty="0">
                <a:solidFill>
                  <a:srgbClr val="F6368E"/>
                </a:solidFill>
              </a:rPr>
              <a:t>A note on inconsistency: </a:t>
            </a:r>
            <a:r>
              <a:rPr lang="en-US" altLang="zh-TW" sz="2400" i="1" dirty="0"/>
              <a:t>No </a:t>
            </a:r>
            <a:r>
              <a:rPr lang="en-US" altLang="zh-TW" sz="2400" dirty="0"/>
              <a:t>"[</a:t>
            </a:r>
            <a:r>
              <a:rPr lang="en-US" altLang="zh-TW" sz="2400" dirty="0">
                <a:solidFill>
                  <a:srgbClr val="FF0000"/>
                </a:solidFill>
              </a:rPr>
              <a:t>^</a:t>
            </a:r>
            <a:r>
              <a:rPr lang="en-US" altLang="zh-TW" sz="2400" dirty="0"/>
              <a:t>...]"</a:t>
            </a:r>
            <a:r>
              <a:rPr lang="en-US" altLang="zh-TW" sz="2400" i="1" dirty="0"/>
              <a:t> here either.</a:t>
            </a:r>
            <a:endParaRPr lang="en-US" altLang="zh-TW" sz="2400" dirty="0"/>
          </a:p>
          <a:p>
            <a:pPr marL="1800225" indent="-1800225">
              <a:spcBef>
                <a:spcPts val="0"/>
              </a:spcBef>
              <a:buNone/>
              <a:defRPr/>
            </a:pPr>
            <a:endParaRPr lang="en-US" altLang="zh-TW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</a:t>
            </a:r>
            <a:r>
              <a:rPr lang="en-US" altLang="zh-TW" sz="4800" dirty="0">
                <a:solidFill>
                  <a:srgbClr val="0070C0"/>
                </a:solidFill>
              </a:rPr>
              <a:t> Condition Test Operators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1916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    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use \\, or check that the next symbol doesn’t have special meaning.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798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\ without getting used to interpret the next symbol, either: </a:t>
            </a:r>
            <a:r>
              <a:rPr lang="en-US" altLang="zh-TW" sz="2800" dirty="0">
                <a:solidFill>
                  <a:srgbClr val="0033CC"/>
                </a:solidFill>
              </a:rPr>
              <a:t>use \\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or check that the next symbol doesn’t have special meaning.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172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\T</a:t>
            </a:r>
            <a:r>
              <a:rPr lang="en-US" altLang="zh-TW" sz="2600" b="1" dirty="0">
                <a:latin typeface="High Tower Text" pitchFamily="18" charset="0"/>
              </a:rPr>
              <a:t>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</a:t>
            </a:r>
            <a:r>
              <a:rPr lang="en-US" altLang="zh-TW" sz="2800" dirty="0">
                <a:solidFill>
                  <a:srgbClr val="0033CC"/>
                </a:solidFill>
              </a:rPr>
              <a:t>use \\</a:t>
            </a:r>
            <a:r>
              <a:rPr lang="en-US" altLang="zh-TW" sz="2800" dirty="0"/>
              <a:t>, or check that the </a:t>
            </a:r>
            <a:r>
              <a:rPr lang="en-US" altLang="zh-TW" sz="2800" dirty="0">
                <a:solidFill>
                  <a:srgbClr val="FF9900"/>
                </a:solidFill>
              </a:rPr>
              <a:t>next symbol doesn’t have special meaning</a:t>
            </a:r>
            <a:r>
              <a:rPr lang="en-US" altLang="zh-TW" sz="2800" dirty="0"/>
              <a:t>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54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\T</a:t>
            </a:r>
            <a:r>
              <a:rPr lang="en-US" altLang="zh-TW" sz="2600" b="1" dirty="0">
                <a:latin typeface="High Tower Text" pitchFamily="18" charset="0"/>
              </a:rPr>
              <a:t>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use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, or check that the </a:t>
            </a:r>
            <a:r>
              <a:rPr lang="en-US" altLang="zh-TW" sz="2800" dirty="0">
                <a:solidFill>
                  <a:srgbClr val="FF9900"/>
                </a:solidFill>
              </a:rPr>
              <a:t>next symbol doesn’t have special meaning</a:t>
            </a:r>
            <a:r>
              <a:rPr lang="en-US" altLang="zh-TW" sz="2800" dirty="0"/>
              <a:t>.</a:t>
            </a: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00600" y="2667000"/>
            <a:ext cx="2971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That is why only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these four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outputs have backslashes in them.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1295400" y="2514600"/>
            <a:ext cx="38100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1407318" y="3152775"/>
            <a:ext cx="3605213" cy="47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1447800" y="3352800"/>
            <a:ext cx="3564731" cy="1485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990600" y="3414713"/>
            <a:ext cx="4138613" cy="20716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133600" y="914400"/>
            <a:ext cx="4800600" cy="266700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Note: a </a:t>
            </a:r>
            <a:r>
              <a:rPr kumimoji="1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few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 students may find that their echo command does not work quite this way, even though they are in C shell.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Arial" pitchFamily="34" charset="0"/>
              </a:rPr>
              <a:t>Well: this slide presents the version of echo that I’m teaching, so learn this behavior.</a:t>
            </a:r>
          </a:p>
        </p:txBody>
      </p:sp>
    </p:spTree>
    <p:extLst>
      <p:ext uri="{BB962C8B-B14F-4D97-AF65-F5344CB8AC3E}">
        <p14:creationId xmlns:p14="http://schemas.microsoft.com/office/powerpoint/2010/main" val="31122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11549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hit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Ctrl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back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prompt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0375888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1667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hit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Ctrl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back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prompt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16893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65065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26437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endParaRPr lang="zh-TW" altLang="en-US" sz="20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Using the </a:t>
            </a:r>
            <a:r>
              <a:rPr lang="en-US" altLang="zh-TW" sz="2800" b="1" dirty="0">
                <a:solidFill>
                  <a:srgbClr val="000000"/>
                </a:solidFill>
                <a:latin typeface="Arial Rounded MT Bold" pitchFamily="34" charset="0"/>
              </a:rPr>
              <a:t>if </a:t>
            </a: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command, filenames can be tested for the following: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600" dirty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if ( -d filename )	#  true if filename is a directory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if ( -e filename )	#  true if filename exists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if ( -f filename )	#  true if filename is a plain file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if ( -o filename )	#  true if you own filename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if ( -r filename )	#  true if filename is readable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if ( -w filename )	#  true if filename is writable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if ( -x filename )	#  true if filename is executable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Rounded MT Bold" pitchFamily="34" charset="0"/>
              </a:rPr>
              <a:t>if ( -z filename )	#  true if filename is empty</a:t>
            </a:r>
            <a:r>
              <a:rPr lang="en-US" altLang="zh-TW" sz="2000" dirty="0">
                <a:solidFill>
                  <a:srgbClr val="000000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</a:t>
            </a:r>
            <a:r>
              <a:rPr lang="en-US" altLang="zh-TW" sz="4800" dirty="0">
                <a:solidFill>
                  <a:srgbClr val="0070C0"/>
                </a:solidFill>
              </a:rPr>
              <a:t> Conditional File Tests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597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6938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32373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      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775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we see that the current directory holds just two files that have one-letter names. 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83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s-E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the ? is not quoted. So it will get expanded before calling echo. Thus, echo outputs the two file names. 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618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the output of the first echo is A B. These then become the arguments to the second echo. So it produces </a:t>
            </a:r>
            <a:r>
              <a:rPr lang="en-US" altLang="zh-TW" sz="2800" u="sng" dirty="0"/>
              <a:t>the same output as if you’d typed: echo A B</a:t>
            </a:r>
            <a:endParaRPr lang="en-US" altLang="zh-TW" sz="2800" u="sng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5842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… </a:t>
            </a:r>
            <a:br>
              <a:rPr lang="en-US" altLang="zh-TW" sz="2800" dirty="0"/>
            </a:br>
            <a:br>
              <a:rPr lang="en-US" altLang="zh-TW" sz="2800" dirty="0"/>
            </a:br>
            <a:endParaRPr lang="en-US" altLang="zh-TW" sz="28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Arc 7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2162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a </a:t>
            </a:r>
            <a:r>
              <a:rPr lang="en-US" altLang="zh-TW" sz="2800" dirty="0">
                <a:solidFill>
                  <a:srgbClr val="0033CC"/>
                </a:solidFill>
              </a:rPr>
              <a:t>question mark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chemeClr val="bg1"/>
                </a:solidFill>
              </a:rPr>
              <a:t> which is NOT the same output that we would’ve gotten if we’d typed: echo ? (as can be seen here)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762000" y="4495800"/>
            <a:ext cx="4572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Arc 8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2663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a </a:t>
            </a:r>
            <a:r>
              <a:rPr lang="en-US" altLang="zh-TW" sz="2800" dirty="0">
                <a:solidFill>
                  <a:srgbClr val="0033CC"/>
                </a:solidFill>
              </a:rPr>
              <a:t>question mark</a:t>
            </a:r>
            <a:r>
              <a:rPr lang="en-US" altLang="zh-TW" sz="2800" dirty="0"/>
              <a:t>, which is </a:t>
            </a:r>
            <a:r>
              <a:rPr lang="en-US" altLang="zh-TW" sz="2800" u="sng" dirty="0"/>
              <a:t>NOT</a:t>
            </a:r>
            <a:r>
              <a:rPr lang="en-US" altLang="zh-TW" sz="2800" dirty="0"/>
              <a:t> the same output that we would’ve gotten if we’d typed: </a:t>
            </a:r>
            <a:r>
              <a:rPr lang="en-US" altLang="zh-TW" sz="2800" u="sng" dirty="0"/>
              <a:t>echo ?</a:t>
            </a:r>
            <a:r>
              <a:rPr lang="en-US" altLang="zh-TW" sz="2800" dirty="0"/>
              <a:t> (as can be seen </a:t>
            </a:r>
            <a:r>
              <a:rPr lang="en-US" altLang="zh-TW" sz="2800" dirty="0">
                <a:solidFill>
                  <a:srgbClr val="CC0099"/>
                </a:solidFill>
              </a:rPr>
              <a:t>here</a:t>
            </a:r>
            <a:r>
              <a:rPr lang="en-US" altLang="zh-TW" sz="2800" dirty="0"/>
              <a:t>).</a:t>
            </a:r>
            <a:endParaRPr lang="en-US" altLang="zh-TW" sz="2800" dirty="0">
              <a:latin typeface="High Tower Tex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762000" y="4495800"/>
            <a:ext cx="4572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rc 12"/>
          <p:cNvSpPr/>
          <p:nvPr/>
        </p:nvSpPr>
        <p:spPr bwMode="auto">
          <a:xfrm>
            <a:off x="-6477000" y="2476500"/>
            <a:ext cx="15544800" cy="4610100"/>
          </a:xfrm>
          <a:prstGeom prst="arc">
            <a:avLst>
              <a:gd name="adj1" fmla="val 16200000"/>
              <a:gd name="adj2" fmla="val 1033602"/>
            </a:avLst>
          </a:prstGeom>
          <a:noFill/>
          <a:ln w="38100" cap="flat" cmpd="sng" algn="ctr">
            <a:solidFill>
              <a:srgbClr val="CC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03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s-E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Thus, we have discovered that the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command does not allow wildcard substitution before it passes arguments to the next command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it passes arguments as-is).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4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/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/>
              <a:t>		if ( $argv[1] == -r ) echo "The -r flag was given."</a:t>
            </a:r>
            <a:br>
              <a:rPr lang="en-US" altLang="zh-TW" sz="2400"/>
            </a:br>
            <a:endParaRPr lang="en-US" altLang="zh-TW" sz="2400"/>
          </a:p>
          <a:p>
            <a:r>
              <a:rPr lang="en-US" altLang="zh-TW" sz="2400">
                <a:solidFill>
                  <a:schemeClr val="bg1"/>
                </a:solidFill>
              </a:rPr>
              <a:t>If the first argument is "-r" then this is evaluated as:</a:t>
            </a:r>
          </a:p>
          <a:p>
            <a:pPr>
              <a:buFontTx/>
              <a:buNone/>
            </a:pPr>
            <a:r>
              <a:rPr lang="en-US" altLang="zh-TW" sz="2400">
                <a:solidFill>
                  <a:schemeClr val="bg1"/>
                </a:solidFill>
              </a:rPr>
              <a:t>		if ( -r =~ -r ) echo "The -r flag was given." </a:t>
            </a:r>
            <a:br>
              <a:rPr lang="en-US" altLang="zh-TW" sz="2400">
                <a:solidFill>
                  <a:schemeClr val="bg1"/>
                </a:solidFill>
              </a:rPr>
            </a:br>
            <a:endParaRPr lang="en-US" altLang="zh-TW" sz="2400">
              <a:solidFill>
                <a:schemeClr val="bg1"/>
              </a:solidFill>
            </a:endParaRPr>
          </a:p>
          <a:p>
            <a:r>
              <a:rPr lang="en-US" altLang="zh-TW" sz="2400">
                <a:solidFill>
                  <a:schemeClr val="bg1"/>
                </a:solidFill>
              </a:rPr>
              <a:t>The C shell thinks you meant to use a file operator, and so it tests the file named "=~" to see if it is readable. Then it sees the next operator, which is again a "-r," but in this case there is no filename afterwards. This generates a syntax error. 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>
                <a:solidFill>
                  <a:schemeClr val="bg1"/>
                </a:solidFill>
              </a:rPr>
              <a:t>		if ( X$argv[1] =~ X-r ) echo found it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0070C0"/>
                </a:solidFill>
              </a:rPr>
              <a:t>Conditional Expressions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a tricky expression to test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3584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 echo `echo '</a:t>
            </a:r>
            <a:r>
              <a:rPr lang="es-ES" altLang="zh-TW" sz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zh-TW" sz="2800" dirty="0"/>
              <a:t>Here we see that the same </a:t>
            </a:r>
            <a:r>
              <a:rPr lang="en-US" altLang="zh-TW" sz="2800" b="1" dirty="0"/>
              <a:t>cannot</a:t>
            </a:r>
            <a:r>
              <a:rPr lang="en-US" altLang="zh-TW" sz="2800" dirty="0"/>
              <a:t> be said for ``. The `` command clearly applies shell substitution before passing the resultant arguments to the outside echo. (We know this because the result was “A B”, not “?”.)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449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      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87274653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86000" y="2286000"/>
            <a:ext cx="3581400" cy="1524000"/>
          </a:xfrm>
          <a:prstGeom prst="wedgeRectCallout">
            <a:avLst>
              <a:gd name="adj1" fmla="val -59710"/>
              <a:gd name="adj2" fmla="val -1136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新細明體" panose="02020500000000000000" pitchFamily="18" charset="-120"/>
                <a:cs typeface="+mn-cs"/>
              </a:rPr>
              <a:t>Now, let’s look at this one…</a:t>
            </a:r>
          </a:p>
        </p:txBody>
      </p:sp>
    </p:spTree>
    <p:extLst>
      <p:ext uri="{BB962C8B-B14F-4D97-AF65-F5344CB8AC3E}">
        <p14:creationId xmlns:p14="http://schemas.microsoft.com/office/powerpoint/2010/main" val="232369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38590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D60093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24384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94232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528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fgrep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--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experiment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jekyll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salt being laid on glass saucers, as though for an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in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salt which I knew, from my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s, to be the last ingredient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had yet to be attempted; it yet remained to be seen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discovery in a more noble spirit, had I risked the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first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began to run low. I sent out for a fresh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fgrep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--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 experiment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jekyll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salt being laid on glass saucers, as though for an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in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had yet to be attempted; it yet remained to be seen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discovery in a more noble spirit, had I risked the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first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began to run low. I sent out for a fresh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286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74490" y="0"/>
            <a:ext cx="4800600" cy="1036638"/>
          </a:xfrm>
          <a:prstGeom prst="wedgeRoundRectCallout">
            <a:avLst>
              <a:gd name="adj1" fmla="val -27049"/>
              <a:gd name="adj2" fmla="val 1832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5 lines match. But some are singular and some are plural.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43400" y="6268418"/>
            <a:ext cx="4800600" cy="544958"/>
          </a:xfrm>
          <a:prstGeom prst="wedgeRoundRectCallout">
            <a:avLst>
              <a:gd name="adj1" fmla="val -56277"/>
              <a:gd name="adj2" fmla="val -2920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4 lines match. All are singular.</a:t>
            </a: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from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Lecture 1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-31090" y="-12576"/>
            <a:ext cx="3851920" cy="1536576"/>
          </a:xfrm>
          <a:prstGeom prst="wedgeRoundRectCallout">
            <a:avLst>
              <a:gd name="adj1" fmla="val 14997"/>
              <a:gd name="adj2" fmla="val 2070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But, if I require “whole-word” matches, then the plural one won’t match.</a:t>
            </a:r>
          </a:p>
        </p:txBody>
      </p:sp>
    </p:spTree>
    <p:extLst>
      <p:ext uri="{BB962C8B-B14F-4D97-AF65-F5344CB8AC3E}">
        <p14:creationId xmlns:p14="http://schemas.microsoft.com/office/powerpoint/2010/main" val="26182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528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fgrep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--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experiment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jekyll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salt being laid on glass saucers, as though for an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in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salt which I knew, from my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s, to be the last ingredient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had yet to be attempted; it yet remained to be seen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discovery in a more noble spirit, had I risked the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first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began to run low. I sent out for a fresh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fgrep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--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 experiment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jekyll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salt being laid on glass saucers, as though for an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in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had yet to be attempted; it yet remained to be seen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discovery in a more noble spirit, had I risked the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first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began to run low. I sent out for a fresh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--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experiments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jekyll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salt which I knew, from my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experiments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to be the last ingredient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19303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74490" y="0"/>
            <a:ext cx="4800600" cy="1036638"/>
          </a:xfrm>
          <a:prstGeom prst="wedgeRoundRectCallout">
            <a:avLst>
              <a:gd name="adj1" fmla="val -27049"/>
              <a:gd name="adj2" fmla="val 1832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5 lines match. But some are singular and some are plural.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1520" y="3861048"/>
            <a:ext cx="8534400" cy="18002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43400" y="6268418"/>
            <a:ext cx="4800600" cy="544958"/>
          </a:xfrm>
          <a:prstGeom prst="wedgeRoundRectCallout">
            <a:avLst>
              <a:gd name="adj1" fmla="val -56277"/>
              <a:gd name="adj2" fmla="val -2920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4 lines match. All are singular.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75856" y="3884513"/>
            <a:ext cx="4800600" cy="1036638"/>
          </a:xfrm>
          <a:prstGeom prst="wedgeRoundRectCallout">
            <a:avLst>
              <a:gd name="adj1" fmla="val -46097"/>
              <a:gd name="adj2" fmla="val 13156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To get the 1 plural line, we just use a longer search string.</a:t>
            </a:r>
          </a:p>
        </p:txBody>
      </p:sp>
      <p:sp>
        <p:nvSpPr>
          <p:cNvPr id="12" name="Trapezoid 11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from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Lecture 1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-31090" y="-12576"/>
            <a:ext cx="3851920" cy="1536576"/>
          </a:xfrm>
          <a:prstGeom prst="wedgeRoundRectCallout">
            <a:avLst>
              <a:gd name="adj1" fmla="val 14997"/>
              <a:gd name="adj2" fmla="val 2070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But, if I require “whole-word” matches, then the plural one won’t match.</a:t>
            </a:r>
          </a:p>
        </p:txBody>
      </p:sp>
    </p:spTree>
    <p:extLst>
      <p:ext uri="{BB962C8B-B14F-4D97-AF65-F5344CB8AC3E}">
        <p14:creationId xmlns:p14="http://schemas.microsoft.com/office/powerpoint/2010/main" val="9199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fgrep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--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experiment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jekyll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salt being laid on glass saucers, as though for an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in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salt which I knew, from my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s, to be the last ingredient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had yet to be attempted; it yet remained to be seen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discovery in a more noble spirit, had I risked the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first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experiment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began to run low. I sent out for a fresh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fgrep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--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"the experiment"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jekyll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discovery in a more noble spirit, had I risked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the experiment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24000"/>
            <a:ext cx="8534400" cy="219303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39752" y="685800"/>
            <a:ext cx="4724400" cy="2286000"/>
          </a:xfrm>
          <a:prstGeom prst="wedgeRoundRectCallout">
            <a:avLst>
              <a:gd name="adj1" fmla="val -48889"/>
              <a:gd name="adj2" fmla="val 890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1 match for “the experiment”.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Notice that we need the quotes ("..."), or else the multi-word string would look like separate arguments.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from</a:t>
            </a:r>
            <a:b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Lecture 1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	Not case sensitive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gnore case)</a:t>
            </a: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Display line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In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ert the matches 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i.e.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print if not match)</a:t>
            </a: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hole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word matches</a:t>
            </a: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After this flag goes an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xpression to match </a:t>
            </a: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 the case of </a:t>
            </a:r>
            <a:r>
              <a:rPr kumimoji="1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fgrep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, the “expression” is just a fixed string. But the flag is named “e” for consistency with the other greps. </a:t>
            </a: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	You only need this flag if you want to match 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multiple things.</a:t>
            </a: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fter each match</a:t>
            </a: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context to print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efore each match</a:t>
            </a:r>
          </a:p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	Set the # of lines of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ontext to print before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and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after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color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43684592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cloth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is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over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there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with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watch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on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other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24231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4290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01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/>
              <a:t>		if (</a:t>
            </a:r>
            <a:r>
              <a:rPr lang="en-US" altLang="zh-TW" sz="1400" dirty="0"/>
              <a:t> </a:t>
            </a:r>
            <a:r>
              <a:rPr lang="en-US" altLang="zh-TW" sz="2400" b="1" dirty="0">
                <a:solidFill>
                  <a:srgbClr val="00CC00"/>
                </a:solidFill>
              </a:rPr>
              <a:t>$</a:t>
            </a:r>
            <a:r>
              <a:rPr lang="en-US" altLang="zh-TW" sz="2400" b="1" dirty="0" err="1">
                <a:solidFill>
                  <a:srgbClr val="00CC00"/>
                </a:solidFill>
              </a:rPr>
              <a:t>argv</a:t>
            </a:r>
            <a:r>
              <a:rPr lang="en-US" altLang="zh-TW" sz="2400" b="1" dirty="0">
                <a:solidFill>
                  <a:srgbClr val="00CC00"/>
                </a:solidFill>
              </a:rPr>
              <a:t>[1]</a:t>
            </a:r>
            <a:r>
              <a:rPr lang="en-US" altLang="zh-TW" sz="2400" dirty="0"/>
              <a:t> </a:t>
            </a:r>
            <a:r>
              <a:rPr lang="en-US" altLang="zh-TW" sz="2300" dirty="0"/>
              <a:t>==</a:t>
            </a:r>
            <a:r>
              <a:rPr lang="en-US" altLang="zh-TW" sz="2000" dirty="0"/>
              <a:t> </a:t>
            </a:r>
            <a:r>
              <a:rPr lang="en-US" altLang="zh-TW" sz="2400" dirty="0"/>
              <a:t>-r</a:t>
            </a:r>
            <a:r>
              <a:rPr lang="en-US" altLang="zh-TW" sz="2000" dirty="0"/>
              <a:t> </a:t>
            </a:r>
            <a:r>
              <a:rPr lang="en-US" altLang="zh-TW" sz="2400" dirty="0"/>
              <a:t>) echo "The -r flag was given."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If the first argument is "</a:t>
            </a:r>
            <a:r>
              <a:rPr lang="en-US" altLang="zh-TW" sz="2400" b="1" dirty="0">
                <a:solidFill>
                  <a:srgbClr val="00CC00"/>
                </a:solidFill>
              </a:rPr>
              <a:t>-r</a:t>
            </a:r>
            <a:r>
              <a:rPr lang="en-US" altLang="zh-TW" sz="2400" dirty="0"/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/>
              <a:t>		if ( </a:t>
            </a:r>
            <a:r>
              <a:rPr lang="en-US" altLang="zh-TW" sz="2400" b="1" dirty="0">
                <a:solidFill>
                  <a:srgbClr val="00CC00"/>
                </a:solidFill>
              </a:rPr>
              <a:t>-r</a:t>
            </a:r>
            <a:r>
              <a:rPr lang="en-US" altLang="zh-TW" sz="2400" dirty="0"/>
              <a:t> == -r ) echo "The -r flag was given." 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The C-shell thinks you meant to use a</a:t>
            </a:r>
            <a:r>
              <a:rPr lang="en-US" altLang="zh-TW" sz="2400" b="1" i="1" dirty="0">
                <a:solidFill>
                  <a:srgbClr val="00B0F0"/>
                </a:solidFill>
              </a:rPr>
              <a:t> file operator</a:t>
            </a:r>
            <a:r>
              <a:rPr lang="en-US" altLang="zh-TW" sz="2400" dirty="0">
                <a:solidFill>
                  <a:schemeClr val="bg1"/>
                </a:solidFill>
              </a:rPr>
              <a:t>, and so it tests the file named "=~" to see if it is readable. Then it sees the next operator, which is again a "-r," but in this case there is no filename afterwards. This generates a syntax error. 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	if ( </a:t>
            </a:r>
            <a:r>
              <a:rPr lang="en-US" altLang="zh-TW" sz="2400" dirty="0" err="1">
                <a:solidFill>
                  <a:schemeClr val="bg1"/>
                </a:solidFill>
              </a:rPr>
              <a:t>X$argv</a:t>
            </a:r>
            <a:r>
              <a:rPr lang="en-US" altLang="zh-TW" sz="2400" dirty="0">
                <a:solidFill>
                  <a:schemeClr val="bg1"/>
                </a:solidFill>
              </a:rPr>
              <a:t>[1] =~ X-r ) echo found it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0070C0"/>
                </a:solidFill>
              </a:rPr>
              <a:t>Conditional Expressions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a tricky expression to test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8105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cloth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is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over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there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with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watch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on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other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9530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208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clo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ere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wi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er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38587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74676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49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9 -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clo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is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over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ere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wi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watch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on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1534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45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clo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is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ere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wi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571500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1534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633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pitchFamily="18" charset="-120"/>
                <a:cs typeface="Times New Roman" panose="02020603050405020304" pitchFamily="18" charset="0"/>
              </a:rPr>
              <a:t>iC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9 -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clo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is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over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ere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wi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watch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on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2296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47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pitchFamily="18" charset="-120"/>
                <a:cs typeface="Times New Roman" panose="02020603050405020304" pitchFamily="18" charset="0"/>
              </a:rPr>
              <a:t>iwC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9 -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</a:t>
            </a:r>
            <a:endParaRPr kumimoji="1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95681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5344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292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pitchFamily="18" charset="-120"/>
                <a:cs typeface="Times New Roman" panose="02020603050405020304" pitchFamily="18" charset="0"/>
              </a:rPr>
              <a:t>iwC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9 -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cloth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is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over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there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with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watch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on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other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6868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24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pitchFamily="18" charset="-120"/>
                <a:cs typeface="Times New Roman" panose="02020603050405020304" pitchFamily="18" charset="0"/>
              </a:rPr>
              <a:t>nC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9 -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cloth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is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4: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ov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5: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6: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with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7: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8: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watch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9: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on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10: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11: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12: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631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4: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ov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5: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10: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11: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oth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386791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pitchFamily="18" charset="-120"/>
                <a:cs typeface="Times New Roman" panose="02020603050405020304" pitchFamily="18" charset="0"/>
              </a:rPr>
              <a:t>no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4: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5: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5: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10: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11: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424281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38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/>
              <a:t>		if (</a:t>
            </a:r>
            <a:r>
              <a:rPr lang="en-US" altLang="zh-TW" sz="1400" dirty="0"/>
              <a:t> </a:t>
            </a:r>
            <a:r>
              <a:rPr lang="en-US" altLang="zh-TW" sz="2400" b="1" dirty="0">
                <a:solidFill>
                  <a:srgbClr val="00CC00"/>
                </a:solidFill>
              </a:rPr>
              <a:t>$</a:t>
            </a:r>
            <a:r>
              <a:rPr lang="en-US" altLang="zh-TW" sz="2400" b="1" dirty="0" err="1">
                <a:solidFill>
                  <a:srgbClr val="00CC00"/>
                </a:solidFill>
              </a:rPr>
              <a:t>argv</a:t>
            </a:r>
            <a:r>
              <a:rPr lang="en-US" altLang="zh-TW" sz="2400" b="1" dirty="0">
                <a:solidFill>
                  <a:srgbClr val="00CC00"/>
                </a:solidFill>
              </a:rPr>
              <a:t>[1]</a:t>
            </a:r>
            <a:r>
              <a:rPr lang="en-US" altLang="zh-TW" sz="2400" dirty="0"/>
              <a:t> </a:t>
            </a:r>
            <a:r>
              <a:rPr lang="en-US" altLang="zh-TW" sz="2300" dirty="0"/>
              <a:t>==</a:t>
            </a:r>
            <a:r>
              <a:rPr lang="en-US" altLang="zh-TW" sz="2000" dirty="0"/>
              <a:t> </a:t>
            </a:r>
            <a:r>
              <a:rPr lang="en-US" altLang="zh-TW" sz="2400" dirty="0"/>
              <a:t>-r</a:t>
            </a:r>
            <a:r>
              <a:rPr lang="en-US" altLang="zh-TW" sz="2000" dirty="0"/>
              <a:t> </a:t>
            </a:r>
            <a:r>
              <a:rPr lang="en-US" altLang="zh-TW" sz="2400" dirty="0"/>
              <a:t>) echo "The -r flag was given."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If the first argument is "</a:t>
            </a:r>
            <a:r>
              <a:rPr lang="en-US" altLang="zh-TW" sz="2400" b="1" dirty="0">
                <a:solidFill>
                  <a:srgbClr val="00CC00"/>
                </a:solidFill>
              </a:rPr>
              <a:t>-r</a:t>
            </a:r>
            <a:r>
              <a:rPr lang="en-US" altLang="zh-TW" sz="2400" dirty="0"/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/>
              <a:t>		if ( </a:t>
            </a:r>
            <a:r>
              <a:rPr lang="en-US" altLang="zh-TW" sz="2400" b="1" dirty="0">
                <a:solidFill>
                  <a:srgbClr val="00CC00"/>
                </a:solidFill>
              </a:rPr>
              <a:t>-r</a:t>
            </a:r>
            <a:r>
              <a:rPr lang="en-US" altLang="zh-TW" sz="2400" dirty="0"/>
              <a:t> == -r ) echo "The -r flag was given." 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The C-shell thinks you meant to use a</a:t>
            </a:r>
            <a:r>
              <a:rPr lang="en-US" altLang="zh-TW" sz="2400" b="1" i="1" dirty="0">
                <a:solidFill>
                  <a:srgbClr val="00B0F0"/>
                </a:solidFill>
              </a:rPr>
              <a:t> file operator</a:t>
            </a:r>
            <a:r>
              <a:rPr lang="en-US" altLang="zh-TW" sz="2400" dirty="0">
                <a:solidFill>
                  <a:schemeClr val="bg1"/>
                </a:solidFill>
              </a:rPr>
              <a:t>, and so it tests the file named "=~" to see if it is readable. Then it sees the next operator, which is again a "-r," but in this case there is no filename afterwards. This generates a syntax error. 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	if ( </a:t>
            </a:r>
            <a:r>
              <a:rPr lang="en-US" altLang="zh-TW" sz="2400" dirty="0" err="1">
                <a:solidFill>
                  <a:schemeClr val="bg1"/>
                </a:solidFill>
              </a:rPr>
              <a:t>X$argv</a:t>
            </a:r>
            <a:r>
              <a:rPr lang="en-US" altLang="zh-TW" sz="2400" dirty="0">
                <a:solidFill>
                  <a:schemeClr val="bg1"/>
                </a:solidFill>
              </a:rPr>
              <a:t>[1] =~ X-r ) echo found it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  <a:br>
              <a:rPr lang="en-US" altLang="zh-TW" sz="4800">
                <a:solidFill>
                  <a:srgbClr val="0070C0"/>
                </a:solidFill>
              </a:rPr>
            </a:br>
            <a:r>
              <a:rPr lang="en-US" altLang="zh-TW" sz="4400">
                <a:solidFill>
                  <a:srgbClr val="FF0000"/>
                </a:solidFill>
              </a:rPr>
              <a:t>a tricky expression to test</a:t>
            </a:r>
            <a:endParaRPr lang="en-US" altLang="zh-TW" sz="4800">
              <a:solidFill>
                <a:srgbClr val="FF0000"/>
              </a:solidFill>
            </a:endParaRPr>
          </a:p>
        </p:txBody>
      </p:sp>
      <p:cxnSp>
        <p:nvCxnSpPr>
          <p:cNvPr id="96260" name="Straight Arrow Connector 4"/>
          <p:cNvCxnSpPr>
            <a:cxnSpLocks noChangeShapeType="1"/>
          </p:cNvCxnSpPr>
          <p:nvPr/>
        </p:nvCxnSpPr>
        <p:spPr bwMode="auto">
          <a:xfrm flipH="1" flipV="1">
            <a:off x="1600200" y="4038600"/>
            <a:ext cx="4419600" cy="533400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1" name="Straight Arrow Connector 7"/>
          <p:cNvCxnSpPr>
            <a:cxnSpLocks noChangeShapeType="1"/>
          </p:cNvCxnSpPr>
          <p:nvPr/>
        </p:nvCxnSpPr>
        <p:spPr bwMode="auto">
          <a:xfrm>
            <a:off x="2057400" y="2819400"/>
            <a:ext cx="1600200" cy="533400"/>
          </a:xfrm>
          <a:prstGeom prst="straightConnector1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2" name="Straight Arrow Connector 10"/>
          <p:cNvCxnSpPr>
            <a:cxnSpLocks noChangeShapeType="1"/>
          </p:cNvCxnSpPr>
          <p:nvPr/>
        </p:nvCxnSpPr>
        <p:spPr bwMode="auto">
          <a:xfrm flipH="1">
            <a:off x="1600200" y="3581400"/>
            <a:ext cx="1905000" cy="152400"/>
          </a:xfrm>
          <a:prstGeom prst="straightConnector1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7645755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The cloth is over there with THE watch \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"on the other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tHiNg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."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\  \\n |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fgrep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anose="02040502050506030303" pitchFamily="18" charset="0"/>
                <a:ea typeface="新細明體" pitchFamily="18" charset="-120"/>
                <a:cs typeface="Times New Roman" panose="02020603050405020304" pitchFamily="18" charset="0"/>
              </a:rPr>
              <a:t>no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-</a:t>
            </a:r>
            <a:r>
              <a:rPr kumimoji="1" lang="en-US" altLang="zh-TW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color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 </a:t>
            </a: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 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4: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4: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5: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5: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5: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10: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11: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e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A9A9A9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11: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Times New Roman" panose="02020603050405020304" pitchFamily="18" charset="0"/>
              </a:rPr>
              <a:t>r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540410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02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333399"/>
                </a:solidFill>
              </a:rPr>
              <a:t>When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E10B08"/>
                </a:solidFill>
              </a:rPr>
              <a:t>fgrep</a:t>
            </a:r>
            <a:r>
              <a:rPr lang="en-US" altLang="zh-TW" dirty="0">
                <a:solidFill>
                  <a:srgbClr val="E10B08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z 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-ic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gm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7831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rgbClr val="B2B2B2"/>
                </a:solidFill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latin typeface="Times New Roman" pitchFamily="18" charset="0"/>
              </a:rPr>
              <a:t>z </a:t>
            </a:r>
            <a:r>
              <a:rPr lang="en-US" altLang="zh-TW" sz="2400">
                <a:latin typeface="Times New Roman" pitchFamily="18" charset="0"/>
              </a:rPr>
              <a:t>and ends with </a:t>
            </a:r>
            <a:r>
              <a:rPr lang="en-US" altLang="zh-TW" sz="2400" b="1">
                <a:latin typeface="Times New Roman" pitchFamily="18" charset="0"/>
              </a:rPr>
              <a:t>-ic</a:t>
            </a:r>
            <a:r>
              <a:rPr lang="en-US" altLang="zh-TW" sz="2400"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latin typeface="Times New Roman" pitchFamily="18" charset="0"/>
              </a:rPr>
              <a:t>gm</a:t>
            </a:r>
            <a:r>
              <a:rPr lang="en-US" altLang="zh-TW" sz="2400"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3790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latin typeface="Times New Roman" pitchFamily="18" charset="0"/>
              </a:rPr>
              <a:t>fgrep</a:t>
            </a:r>
            <a:endParaRPr lang="en-US" altLang="zh-TW" sz="2800" dirty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latin typeface="Times New Roman" pitchFamily="18" charset="0"/>
              </a:rPr>
              <a:t>ic</a:t>
            </a:r>
            <a:r>
              <a:rPr lang="en-US" altLang="zh-TW" sz="2400" b="1" dirty="0">
                <a:latin typeface="Times New Roman" pitchFamily="18" charset="0"/>
              </a:rPr>
              <a:t> or </a:t>
            </a:r>
            <a:r>
              <a:rPr lang="en-US" altLang="zh-TW" sz="2400" b="1" dirty="0" err="1">
                <a:latin typeface="Times New Roman" pitchFamily="18" charset="0"/>
              </a:rPr>
              <a:t>ics</a:t>
            </a:r>
            <a:r>
              <a:rPr lang="en-US" altLang="zh-TW" sz="2400" b="1" dirty="0"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chemeClr val="bg1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3010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1" u="sng" dirty="0">
                <a:solidFill>
                  <a:srgbClr val="FF0000"/>
                </a:solidFill>
                <a:latin typeface="Times New Roman" pitchFamily="18" charset="0"/>
              </a:rPr>
              <a:t>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3312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08637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B2B2B2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B2B2B2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Reg. expressions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keyboard-based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pattern specifications</a:t>
            </a:r>
            <a:endParaRPr lang="en-US" altLang="zh-TW" sz="2400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692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2438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32776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three </a:t>
            </a:r>
            <a:r>
              <a:rPr lang="en-US" altLang="zh-TW" sz="3400" dirty="0">
                <a:latin typeface="Times New Roman" pitchFamily="18" charset="0"/>
              </a:rPr>
              <a:t>programs that find patterns in files (and which use mostly the same flags):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>
                <a:latin typeface="Times New Roman" pitchFamily="18" charset="0"/>
              </a:rPr>
              <a:t>Use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get</a:t>
            </a:r>
            <a:r>
              <a:rPr lang="en-US" altLang="zh-TW" sz="2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b="1" i="1" dirty="0">
                <a:solidFill>
                  <a:srgbClr val="0033CC"/>
                </a:solidFill>
                <a:latin typeface="Times New Roman" pitchFamily="18" charset="0"/>
              </a:rPr>
              <a:t>regular</a:t>
            </a:r>
            <a:r>
              <a:rPr lang="en-US" altLang="zh-TW" sz="2400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b="1" i="1" dirty="0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lang="en-US" altLang="zh-TW" sz="2800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and print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latin typeface="Times New Roman" pitchFamily="18" charset="0"/>
              </a:rPr>
              <a:t>This was in lecture 1.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1143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3962400"/>
            <a:ext cx="9144000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00600" y="3886200"/>
            <a:ext cx="2286000" cy="1295400"/>
          </a:xfrm>
          <a:prstGeom prst="wedgeRectCallout">
            <a:avLst>
              <a:gd name="adj1" fmla="val -89980"/>
              <a:gd name="adj2" fmla="val -8882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So, what is this?</a:t>
            </a:r>
          </a:p>
        </p:txBody>
      </p:sp>
    </p:spTree>
    <p:extLst>
      <p:ext uri="{BB962C8B-B14F-4D97-AF65-F5344CB8AC3E}">
        <p14:creationId xmlns:p14="http://schemas.microsoft.com/office/powerpoint/2010/main" val="80625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00600" y="3886200"/>
            <a:ext cx="2286000" cy="1295400"/>
          </a:xfrm>
          <a:prstGeom prst="wedgeRectCallout">
            <a:avLst>
              <a:gd name="adj1" fmla="val -158629"/>
              <a:gd name="adj2" fmla="val -28151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Let’s </a:t>
            </a:r>
            <a:b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find out</a:t>
            </a:r>
          </a:p>
        </p:txBody>
      </p:sp>
    </p:spTree>
    <p:extLst>
      <p:ext uri="{BB962C8B-B14F-4D97-AF65-F5344CB8AC3E}">
        <p14:creationId xmlns:p14="http://schemas.microsoft.com/office/powerpoint/2010/main" val="152257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/>
              <a:t>		if (</a:t>
            </a:r>
            <a:r>
              <a:rPr lang="en-US" altLang="zh-TW" sz="1400" dirty="0"/>
              <a:t> </a:t>
            </a:r>
            <a:r>
              <a:rPr lang="en-US" altLang="zh-TW" sz="2400" b="1" dirty="0">
                <a:solidFill>
                  <a:srgbClr val="00CC00"/>
                </a:solidFill>
              </a:rPr>
              <a:t>$</a:t>
            </a:r>
            <a:r>
              <a:rPr lang="en-US" altLang="zh-TW" sz="2400" b="1" dirty="0" err="1">
                <a:solidFill>
                  <a:srgbClr val="00CC00"/>
                </a:solidFill>
              </a:rPr>
              <a:t>argv</a:t>
            </a:r>
            <a:r>
              <a:rPr lang="en-US" altLang="zh-TW" sz="2400" b="1" dirty="0">
                <a:solidFill>
                  <a:srgbClr val="00CC00"/>
                </a:solidFill>
              </a:rPr>
              <a:t>[1]</a:t>
            </a:r>
            <a:r>
              <a:rPr lang="en-US" altLang="zh-TW" sz="2400" dirty="0"/>
              <a:t> </a:t>
            </a:r>
            <a:r>
              <a:rPr lang="en-US" altLang="zh-TW" sz="2300" dirty="0"/>
              <a:t>==</a:t>
            </a:r>
            <a:r>
              <a:rPr lang="en-US" altLang="zh-TW" sz="2000" dirty="0"/>
              <a:t> </a:t>
            </a:r>
            <a:r>
              <a:rPr lang="en-US" altLang="zh-TW" sz="2400" dirty="0"/>
              <a:t>-r</a:t>
            </a:r>
            <a:r>
              <a:rPr lang="en-US" altLang="zh-TW" sz="2000" dirty="0"/>
              <a:t> </a:t>
            </a:r>
            <a:r>
              <a:rPr lang="en-US" altLang="zh-TW" sz="2400" dirty="0"/>
              <a:t>) echo "The -r flag was given."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If the first argument is "</a:t>
            </a:r>
            <a:r>
              <a:rPr lang="en-US" altLang="zh-TW" sz="2400" b="1" dirty="0">
                <a:solidFill>
                  <a:srgbClr val="00CC00"/>
                </a:solidFill>
              </a:rPr>
              <a:t>-r</a:t>
            </a:r>
            <a:r>
              <a:rPr lang="en-US" altLang="zh-TW" sz="2400" dirty="0"/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/>
              <a:t>		if ( </a:t>
            </a:r>
            <a:r>
              <a:rPr lang="en-US" altLang="zh-TW" sz="2400" b="1" dirty="0">
                <a:solidFill>
                  <a:srgbClr val="00CC00"/>
                </a:solidFill>
              </a:rPr>
              <a:t>-r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==</a:t>
            </a:r>
            <a:r>
              <a:rPr lang="en-US" altLang="zh-TW" sz="2400" dirty="0"/>
              <a:t> -r ) echo "The -r flag was given." 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The C-shell thinks you meant to use a</a:t>
            </a:r>
            <a:r>
              <a:rPr lang="en-US" altLang="zh-TW" sz="2400" b="1" i="1" dirty="0">
                <a:solidFill>
                  <a:srgbClr val="00B0F0"/>
                </a:solidFill>
              </a:rPr>
              <a:t> </a:t>
            </a:r>
            <a:r>
              <a:rPr lang="en-US" altLang="zh-TW" sz="2400" dirty="0"/>
              <a:t>file operator, and so it tests the </a:t>
            </a:r>
            <a:r>
              <a:rPr lang="en-US" altLang="zh-TW" sz="2400" b="1" dirty="0">
                <a:solidFill>
                  <a:srgbClr val="FF0000"/>
                </a:solidFill>
              </a:rPr>
              <a:t>file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named</a:t>
            </a:r>
            <a:r>
              <a:rPr lang="en-US" altLang="zh-TW" sz="2400" dirty="0"/>
              <a:t> "</a:t>
            </a:r>
            <a:r>
              <a:rPr lang="en-US" altLang="zh-TW" sz="2400" b="1" dirty="0">
                <a:solidFill>
                  <a:srgbClr val="FF0000"/>
                </a:solidFill>
              </a:rPr>
              <a:t>==</a:t>
            </a:r>
            <a:r>
              <a:rPr lang="en-US" altLang="zh-TW" sz="2400" dirty="0"/>
              <a:t>" to see if it is </a:t>
            </a:r>
            <a:r>
              <a:rPr lang="en-US" altLang="zh-TW" sz="2400" b="1" dirty="0">
                <a:solidFill>
                  <a:srgbClr val="00CC00"/>
                </a:solidFill>
              </a:rPr>
              <a:t>readable</a:t>
            </a:r>
            <a:r>
              <a:rPr lang="en-US" altLang="zh-TW" sz="2400" dirty="0"/>
              <a:t>.</a:t>
            </a:r>
            <a:r>
              <a:rPr lang="en-US" altLang="zh-TW" sz="2400" dirty="0">
                <a:solidFill>
                  <a:schemeClr val="bg1"/>
                </a:solidFill>
              </a:rPr>
              <a:t> Then it sees the next operator, which is again a "-r," but in this case there is no filename afterwards. This generates a syntax error. 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	if ( </a:t>
            </a:r>
            <a:r>
              <a:rPr lang="en-US" altLang="zh-TW" sz="2400" dirty="0" err="1">
                <a:solidFill>
                  <a:schemeClr val="bg1"/>
                </a:solidFill>
              </a:rPr>
              <a:t>X$argv</a:t>
            </a:r>
            <a:r>
              <a:rPr lang="en-US" altLang="zh-TW" sz="2400" dirty="0">
                <a:solidFill>
                  <a:schemeClr val="bg1"/>
                </a:solidFill>
              </a:rPr>
              <a:t>[1] =~ X-r ) echo found it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  <a:br>
              <a:rPr lang="en-US" altLang="zh-TW" sz="4800">
                <a:solidFill>
                  <a:srgbClr val="0070C0"/>
                </a:solidFill>
              </a:rPr>
            </a:br>
            <a:r>
              <a:rPr lang="en-US" altLang="zh-TW" sz="4400">
                <a:solidFill>
                  <a:srgbClr val="FF0000"/>
                </a:solidFill>
              </a:rPr>
              <a:t>a tricky expression to test</a:t>
            </a:r>
            <a:endParaRPr lang="en-US" altLang="zh-TW" sz="4800">
              <a:solidFill>
                <a:srgbClr val="FF0000"/>
              </a:solidFill>
            </a:endParaRPr>
          </a:p>
        </p:txBody>
      </p:sp>
      <p:cxnSp>
        <p:nvCxnSpPr>
          <p:cNvPr id="97284" name="Straight Arrow Connector 4"/>
          <p:cNvCxnSpPr>
            <a:cxnSpLocks noChangeShapeType="1"/>
          </p:cNvCxnSpPr>
          <p:nvPr/>
        </p:nvCxnSpPr>
        <p:spPr bwMode="auto">
          <a:xfrm flipH="1" flipV="1">
            <a:off x="1600200" y="4038600"/>
            <a:ext cx="4343400" cy="914400"/>
          </a:xfrm>
          <a:prstGeom prst="straightConnector1">
            <a:avLst/>
          </a:prstGeom>
          <a:noFill/>
          <a:ln w="28575" algn="ctr">
            <a:solidFill>
              <a:srgbClr val="00CC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85" name="Straight Arrow Connector 6"/>
          <p:cNvCxnSpPr>
            <a:cxnSpLocks noChangeShapeType="1"/>
          </p:cNvCxnSpPr>
          <p:nvPr/>
        </p:nvCxnSpPr>
        <p:spPr bwMode="auto">
          <a:xfrm>
            <a:off x="1905000" y="4038600"/>
            <a:ext cx="1524000" cy="8382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752600" y="5486400"/>
            <a:ext cx="7315200" cy="1295400"/>
          </a:xfrm>
          <a:prstGeom prst="wedgeRectCallout">
            <a:avLst>
              <a:gd name="adj1" fmla="val -34588"/>
              <a:gd name="adj2" fmla="val -7095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Needless to say, your directory probably does not contain any file with such a weird name as ==.  But, technically, it is legal in UNIX to name a file with such a name.</a:t>
            </a:r>
          </a:p>
        </p:txBody>
      </p:sp>
    </p:spTree>
    <p:extLst>
      <p:ext uri="{BB962C8B-B14F-4D97-AF65-F5344CB8AC3E}">
        <p14:creationId xmlns:p14="http://schemas.microsoft.com/office/powerpoint/2010/main" val="19370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/>
              <a:t>		if (</a:t>
            </a:r>
            <a:r>
              <a:rPr lang="en-US" altLang="zh-TW" sz="1400" dirty="0"/>
              <a:t> </a:t>
            </a:r>
            <a:r>
              <a:rPr lang="en-US" altLang="zh-TW" sz="2400" b="1" dirty="0">
                <a:solidFill>
                  <a:srgbClr val="00CC00"/>
                </a:solidFill>
              </a:rPr>
              <a:t>$</a:t>
            </a:r>
            <a:r>
              <a:rPr lang="en-US" altLang="zh-TW" sz="2400" b="1" dirty="0" err="1">
                <a:solidFill>
                  <a:srgbClr val="00CC00"/>
                </a:solidFill>
              </a:rPr>
              <a:t>argv</a:t>
            </a:r>
            <a:r>
              <a:rPr lang="en-US" altLang="zh-TW" sz="2400" b="1" dirty="0">
                <a:solidFill>
                  <a:srgbClr val="00CC00"/>
                </a:solidFill>
              </a:rPr>
              <a:t>[1]</a:t>
            </a:r>
            <a:r>
              <a:rPr lang="en-US" altLang="zh-TW" sz="2400" dirty="0"/>
              <a:t> </a:t>
            </a:r>
            <a:r>
              <a:rPr lang="en-US" altLang="zh-TW" sz="2300" dirty="0"/>
              <a:t>==</a:t>
            </a:r>
            <a:r>
              <a:rPr lang="en-US" altLang="zh-TW" sz="2000" dirty="0"/>
              <a:t> </a:t>
            </a:r>
            <a:r>
              <a:rPr lang="en-US" altLang="zh-TW" sz="2400" dirty="0"/>
              <a:t>-r</a:t>
            </a:r>
            <a:r>
              <a:rPr lang="en-US" altLang="zh-TW" sz="2000" dirty="0"/>
              <a:t> </a:t>
            </a:r>
            <a:r>
              <a:rPr lang="en-US" altLang="zh-TW" sz="2400" dirty="0"/>
              <a:t>) echo "The -r flag was given."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If the first argument is "</a:t>
            </a:r>
            <a:r>
              <a:rPr lang="en-US" altLang="zh-TW" sz="2400" b="1" dirty="0">
                <a:solidFill>
                  <a:srgbClr val="00CC00"/>
                </a:solidFill>
              </a:rPr>
              <a:t>-r</a:t>
            </a:r>
            <a:r>
              <a:rPr lang="en-US" altLang="zh-TW" sz="2400" dirty="0"/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/>
              <a:t>		if ( </a:t>
            </a:r>
            <a:r>
              <a:rPr lang="en-US" altLang="zh-TW" sz="2400" b="1" dirty="0">
                <a:solidFill>
                  <a:srgbClr val="00CC00"/>
                </a:solidFill>
              </a:rPr>
              <a:t>-r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==</a:t>
            </a:r>
            <a:r>
              <a:rPr lang="en-US" altLang="zh-TW" sz="2300" dirty="0"/>
              <a:t> </a:t>
            </a:r>
            <a:r>
              <a:rPr lang="en-US" altLang="zh-TW" sz="2400" b="1" dirty="0">
                <a:solidFill>
                  <a:srgbClr val="CC3399"/>
                </a:solidFill>
              </a:rPr>
              <a:t>-r</a:t>
            </a:r>
            <a:r>
              <a:rPr lang="en-US" altLang="zh-TW" sz="2000" dirty="0"/>
              <a:t> </a:t>
            </a:r>
            <a:r>
              <a:rPr lang="en-US" altLang="zh-TW" sz="2400" dirty="0"/>
              <a:t>) echo "The -r flag was given." 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The C-shell thinks you meant to use a</a:t>
            </a:r>
            <a:r>
              <a:rPr lang="en-US" altLang="zh-TW" sz="2400" b="1" i="1" dirty="0">
                <a:solidFill>
                  <a:srgbClr val="00B0F0"/>
                </a:solidFill>
              </a:rPr>
              <a:t> </a:t>
            </a:r>
            <a:r>
              <a:rPr lang="en-US" altLang="zh-TW" sz="2400" dirty="0"/>
              <a:t>file operator, and so it tests the </a:t>
            </a:r>
            <a:r>
              <a:rPr lang="en-US" altLang="zh-TW" sz="2400" b="1" dirty="0">
                <a:solidFill>
                  <a:srgbClr val="FF0000"/>
                </a:solidFill>
              </a:rPr>
              <a:t>file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named</a:t>
            </a:r>
            <a:r>
              <a:rPr lang="en-US" altLang="zh-TW" sz="2400" dirty="0"/>
              <a:t> "</a:t>
            </a:r>
            <a:r>
              <a:rPr lang="en-US" altLang="zh-TW" sz="2400" b="1" dirty="0">
                <a:solidFill>
                  <a:srgbClr val="FF0000"/>
                </a:solidFill>
              </a:rPr>
              <a:t>==</a:t>
            </a:r>
            <a:r>
              <a:rPr lang="en-US" altLang="zh-TW" sz="2400" dirty="0"/>
              <a:t>" to see if it is </a:t>
            </a:r>
            <a:r>
              <a:rPr lang="en-US" altLang="zh-TW" sz="2400" b="1" dirty="0">
                <a:solidFill>
                  <a:srgbClr val="00CC00"/>
                </a:solidFill>
              </a:rPr>
              <a:t>readable</a:t>
            </a:r>
            <a:r>
              <a:rPr lang="en-US" altLang="zh-TW" sz="2400" dirty="0"/>
              <a:t>. Then it sees the next operator, which is again a "</a:t>
            </a:r>
            <a:r>
              <a:rPr lang="en-US" altLang="zh-TW" sz="2400" b="1" dirty="0">
                <a:solidFill>
                  <a:srgbClr val="CC3399"/>
                </a:solidFill>
              </a:rPr>
              <a:t>-r</a:t>
            </a:r>
            <a:r>
              <a:rPr lang="en-US" altLang="zh-TW" sz="2400" dirty="0"/>
              <a:t>," but in this case there is </a:t>
            </a:r>
            <a:r>
              <a:rPr lang="en-US" altLang="zh-TW" sz="2400" b="1" dirty="0">
                <a:solidFill>
                  <a:srgbClr val="FF9933"/>
                </a:solidFill>
              </a:rPr>
              <a:t>no filename afterwards</a:t>
            </a:r>
            <a:r>
              <a:rPr lang="en-US" altLang="zh-TW" sz="2400" dirty="0"/>
              <a:t>.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/>
              <a:t>This generates a syntax error. </a:t>
            </a:r>
            <a:r>
              <a:rPr lang="en-US" altLang="zh-TW" sz="2400" dirty="0">
                <a:solidFill>
                  <a:schemeClr val="bg1"/>
                </a:solidFill>
              </a:rPr>
              <a:t>The solution is to place a dummy character before both strings: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	if ( </a:t>
            </a:r>
            <a:r>
              <a:rPr lang="en-US" altLang="zh-TW" sz="2400" dirty="0" err="1">
                <a:solidFill>
                  <a:schemeClr val="bg1"/>
                </a:solidFill>
              </a:rPr>
              <a:t>X$argv</a:t>
            </a:r>
            <a:r>
              <a:rPr lang="en-US" altLang="zh-TW" sz="2400" dirty="0">
                <a:solidFill>
                  <a:schemeClr val="bg1"/>
                </a:solidFill>
              </a:rPr>
              <a:t>[1] =~ X-r ) echo found it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  <a:br>
              <a:rPr lang="en-US" altLang="zh-TW" sz="4800">
                <a:solidFill>
                  <a:srgbClr val="0070C0"/>
                </a:solidFill>
              </a:rPr>
            </a:br>
            <a:r>
              <a:rPr lang="en-US" altLang="zh-TW" sz="4400">
                <a:solidFill>
                  <a:srgbClr val="FF0000"/>
                </a:solidFill>
              </a:rPr>
              <a:t>a tricky expression to test</a:t>
            </a:r>
            <a:endParaRPr lang="en-US" altLang="zh-TW" sz="4800">
              <a:solidFill>
                <a:srgbClr val="FF0000"/>
              </a:solidFill>
            </a:endParaRPr>
          </a:p>
        </p:txBody>
      </p:sp>
      <p:cxnSp>
        <p:nvCxnSpPr>
          <p:cNvPr id="98308" name="Straight Arrow Connector 4"/>
          <p:cNvCxnSpPr>
            <a:cxnSpLocks noChangeShapeType="1"/>
          </p:cNvCxnSpPr>
          <p:nvPr/>
        </p:nvCxnSpPr>
        <p:spPr bwMode="auto">
          <a:xfrm>
            <a:off x="2438400" y="3962400"/>
            <a:ext cx="304800" cy="1676400"/>
          </a:xfrm>
          <a:prstGeom prst="straightConnector1">
            <a:avLst/>
          </a:prstGeom>
          <a:noFill/>
          <a:ln w="38100" algn="ctr">
            <a:solidFill>
              <a:srgbClr val="FF9933"/>
            </a:solidFill>
            <a:round/>
            <a:headEnd type="arrow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09" name="Straight Arrow Connector 6"/>
          <p:cNvCxnSpPr>
            <a:cxnSpLocks noChangeShapeType="1"/>
          </p:cNvCxnSpPr>
          <p:nvPr/>
        </p:nvCxnSpPr>
        <p:spPr bwMode="auto">
          <a:xfrm flipH="1" flipV="1">
            <a:off x="2209800" y="4038600"/>
            <a:ext cx="3124200" cy="1219200"/>
          </a:xfrm>
          <a:prstGeom prst="straightConnector1">
            <a:avLst/>
          </a:prstGeom>
          <a:noFill/>
          <a:ln w="38100" algn="ctr">
            <a:solidFill>
              <a:srgbClr val="CC3399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154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/>
              <a:t>Built-in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$PATH, $SHELL, $HOME, $prompt, $</a:t>
            </a:r>
            <a:r>
              <a:rPr lang="en-US" altLang="zh-TW" sz="2800" dirty="0" err="1"/>
              <a:t>argv</a:t>
            </a:r>
            <a:r>
              <a:rPr lang="en-US" altLang="zh-TW" sz="2800" dirty="0"/>
              <a:t>, etc.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</a:t>
            </a:r>
            <a:r>
              <a:rPr lang="en-US" altLang="zh-TW" sz="2800" dirty="0" err="1"/>
              <a:t>myvar</a:t>
            </a:r>
            <a:r>
              <a:rPr lang="en-US" altLang="zh-TW" sz="2800" dirty="0"/>
              <a:t>, $file1,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$*</a:t>
            </a:r>
            <a:r>
              <a:rPr lang="en-US" altLang="zh-TW" sz="2800" spc="-50" dirty="0"/>
              <a:t>(list all argument</a:t>
            </a:r>
            <a:r>
              <a:rPr lang="en-US" altLang="zh-TW" sz="2800" spc="-300" dirty="0"/>
              <a:t>s</a:t>
            </a:r>
            <a:r>
              <a:rPr lang="en-US" altLang="zh-TW" sz="2800" spc="-140" dirty="0"/>
              <a:t>)</a:t>
            </a:r>
            <a:r>
              <a:rPr lang="en-US" altLang="zh-TW" sz="2800" dirty="0"/>
              <a:t>, $#x</a:t>
            </a:r>
            <a:r>
              <a:rPr lang="en-US" altLang="zh-TW" sz="2800" spc="-200" dirty="0"/>
              <a:t>(</a:t>
            </a:r>
            <a:r>
              <a:rPr lang="en-US" altLang="zh-TW" sz="2800" spc="-50" dirty="0"/>
              <a:t>size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800" spc="-200" dirty="0"/>
              <a:t> x</a:t>
            </a:r>
            <a:r>
              <a:rPr lang="en-US" altLang="zh-TW" sz="2800" spc="-140" dirty="0"/>
              <a:t>)</a:t>
            </a:r>
            <a:r>
              <a:rPr lang="en-US" altLang="zh-TW" sz="2800" spc="-200" dirty="0"/>
              <a:t>,</a:t>
            </a:r>
            <a:r>
              <a:rPr lang="en-US" altLang="zh-TW" sz="2800" dirty="0"/>
              <a:t> $#</a:t>
            </a:r>
            <a:r>
              <a:rPr lang="en-US" altLang="zh-TW" sz="2800" spc="-50" dirty="0"/>
              <a:t>(#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argument</a:t>
            </a:r>
            <a:r>
              <a:rPr lang="en-US" altLang="zh-TW" sz="2800" spc="-300" dirty="0"/>
              <a:t>s</a:t>
            </a:r>
            <a:r>
              <a:rPr lang="en-US" altLang="zh-TW" sz="2800" spc="-50" dirty="0"/>
              <a:t>)</a:t>
            </a:r>
            <a:br>
              <a:rPr lang="en-US" altLang="zh-TW" sz="2800" dirty="0"/>
            </a:br>
            <a:r>
              <a:rPr lang="en-US" altLang="zh-TW" sz="2800" dirty="0"/>
              <a:t>$?, $?X, </a:t>
            </a:r>
            <a:r>
              <a:rPr lang="en-US" altLang="zh-TW" sz="2800" dirty="0">
                <a:solidFill>
                  <a:srgbClr val="F6368E"/>
                </a:solidFill>
              </a:rPr>
              <a:t>$&lt;</a:t>
            </a:r>
            <a:r>
              <a:rPr lang="en-US" altLang="zh-TW" sz="2800" dirty="0"/>
              <a:t>, etc.</a:t>
            </a:r>
            <a:endParaRPr lang="en-US" altLang="zh-TW" dirty="0"/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400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4509120"/>
            <a:ext cx="3581400" cy="914400"/>
          </a:xfrm>
          <a:prstGeom prst="wedgeRectCallout">
            <a:avLst>
              <a:gd name="adj1" fmla="val -77153"/>
              <a:gd name="adj2" fmla="val -5438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What is this?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b="0" kern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229600" cy="83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b="0" kern="0">
                  <a:solidFill>
                    <a:srgbClr val="0033CC"/>
                  </a:solidFill>
                </a:rPr>
                <a:t>The </a:t>
              </a:r>
              <a:r>
                <a:rPr lang="en-US" altLang="zh-TW" b="0" kern="0">
                  <a:solidFill>
                    <a:srgbClr val="F6368E"/>
                  </a:solidFill>
                </a:rPr>
                <a:t>$&lt;</a:t>
              </a:r>
              <a:r>
                <a:rPr lang="en-US" altLang="zh-TW" b="0" kern="0">
                  <a:solidFill>
                    <a:srgbClr val="0033CC"/>
                  </a:solidFill>
                </a:rPr>
                <a:t> Special Variable</a:t>
              </a:r>
              <a:endParaRPr lang="en-US" altLang="zh-TW" b="0" kern="0" dirty="0">
                <a:solidFill>
                  <a:srgbClr val="0033CC"/>
                </a:solidFill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457200" y="861237"/>
              <a:ext cx="8229600" cy="580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buFontTx/>
                <a:buNone/>
                <a:defRPr/>
              </a:pPr>
              <a:r>
                <a:rPr lang="en-US" altLang="zh-TW" b="0" kern="0" dirty="0">
                  <a:solidFill>
                    <a:srgbClr val="000000"/>
                  </a:solidFill>
                </a:rPr>
                <a:t>C shell is a programming language.  So we should have a way to read keyboard input (just like other programming languages can).</a:t>
              </a: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kern="0" dirty="0">
                  <a:solidFill>
                    <a:srgbClr val="000000"/>
                  </a:solidFill>
                </a:rPr>
                <a:t>	set X = $&lt;      </a:t>
              </a:r>
              <a:r>
                <a:rPr lang="en-US" altLang="zh-TW" b="0" kern="0" dirty="0">
                  <a:solidFill>
                    <a:srgbClr val="000000"/>
                  </a:solidFill>
                </a:rPr>
                <a:t>or</a:t>
              </a:r>
              <a:r>
                <a:rPr lang="en-US" altLang="zh-TW" kern="0" dirty="0">
                  <a:solidFill>
                    <a:srgbClr val="000000"/>
                  </a:solidFill>
                </a:rPr>
                <a:t> </a:t>
              </a: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kern="0" dirty="0">
                  <a:solidFill>
                    <a:srgbClr val="000000"/>
                  </a:solidFill>
                </a:rPr>
                <a:t>	set X = $&lt;:q   </a:t>
              </a:r>
              <a:r>
                <a:rPr lang="en-US" altLang="zh-TW" b="0" kern="0" dirty="0">
                  <a:solidFill>
                    <a:srgbClr val="000000"/>
                  </a:solidFill>
                </a:rPr>
                <a:t>or</a:t>
              </a:r>
              <a:endParaRPr lang="en-US" altLang="zh-TW" kern="0" dirty="0">
                <a:solidFill>
                  <a:srgbClr val="000000"/>
                </a:solidFill>
              </a:endParaRP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kern="0" dirty="0">
                  <a:solidFill>
                    <a:srgbClr val="000000"/>
                  </a:solidFill>
                </a:rPr>
                <a:t>	set X = "$&lt;"</a:t>
              </a: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b="0" kern="0" dirty="0">
                  <a:solidFill>
                    <a:srgbClr val="000000"/>
                  </a:solidFill>
                </a:rPr>
                <a:t>“$&lt;”  means “get </a:t>
              </a:r>
              <a:r>
                <a:rPr lang="en-US" altLang="zh-TW" b="0" kern="0" dirty="0">
                  <a:solidFill>
                    <a:srgbClr val="0033CC"/>
                  </a:solidFill>
                </a:rPr>
                <a:t>one word (in the </a:t>
              </a:r>
              <a:r>
                <a:rPr lang="en-US" altLang="zh-TW" b="0" kern="0" dirty="0" err="1">
                  <a:solidFill>
                    <a:srgbClr val="0033CC"/>
                  </a:solidFill>
                </a:rPr>
                <a:t>wc</a:t>
              </a:r>
              <a:r>
                <a:rPr lang="en-US" altLang="zh-TW" b="0" kern="0" dirty="0">
                  <a:solidFill>
                    <a:srgbClr val="0033CC"/>
                  </a:solidFill>
                </a:rPr>
                <a:t> sense of characters up to the 1</a:t>
              </a:r>
              <a:r>
                <a:rPr lang="en-US" altLang="zh-TW" b="0" kern="0" baseline="30000" dirty="0">
                  <a:solidFill>
                    <a:srgbClr val="0033CC"/>
                  </a:solidFill>
                </a:rPr>
                <a:t>st</a:t>
              </a:r>
              <a:r>
                <a:rPr lang="en-US" altLang="zh-TW" b="0" kern="0" dirty="0">
                  <a:solidFill>
                    <a:srgbClr val="0033CC"/>
                  </a:solidFill>
                </a:rPr>
                <a:t> space) </a:t>
              </a:r>
              <a:r>
                <a:rPr lang="en-US" altLang="zh-TW" b="0" kern="0" dirty="0">
                  <a:solidFill>
                    <a:srgbClr val="000000"/>
                  </a:solidFill>
                </a:rPr>
                <a:t>from stdin”</a:t>
              </a:r>
            </a:p>
            <a:p>
              <a:pPr lvl="1" eaLnBrk="1" hangingPunct="1">
                <a:defRPr/>
              </a:pPr>
              <a:r>
                <a:rPr lang="en-US" altLang="zh-TW" b="0" kern="0" dirty="0">
                  <a:solidFill>
                    <a:srgbClr val="000000"/>
                  </a:solidFill>
                </a:rPr>
                <a:t>But if you used “&lt;” file redirection when running the script, then stdin can be a file.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z="2400" dirty="0">
                <a:solidFill>
                  <a:srgbClr val="7F7F7F"/>
                </a:solidFill>
              </a:rPr>
              <a:t>Suppose you want to write a script that accepts a "-r" option, as an input argument. Well then, the following line will not work: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7F7F7F"/>
                </a:solidFill>
              </a:rPr>
              <a:t>		if (</a:t>
            </a:r>
            <a:r>
              <a:rPr lang="en-US" altLang="zh-TW" sz="1400" dirty="0">
                <a:solidFill>
                  <a:srgbClr val="7F7F7F"/>
                </a:solidFill>
              </a:rPr>
              <a:t> </a:t>
            </a:r>
            <a:r>
              <a:rPr lang="en-US" altLang="zh-TW" sz="2400" b="1" dirty="0">
                <a:solidFill>
                  <a:srgbClr val="7F7F7F"/>
                </a:solidFill>
              </a:rPr>
              <a:t>$</a:t>
            </a:r>
            <a:r>
              <a:rPr lang="en-US" altLang="zh-TW" sz="2400" b="1" dirty="0" err="1">
                <a:solidFill>
                  <a:srgbClr val="7F7F7F"/>
                </a:solidFill>
              </a:rPr>
              <a:t>argv</a:t>
            </a:r>
            <a:r>
              <a:rPr lang="en-US" altLang="zh-TW" sz="2400" b="1" dirty="0">
                <a:solidFill>
                  <a:srgbClr val="7F7F7F"/>
                </a:solidFill>
              </a:rPr>
              <a:t>[1]</a:t>
            </a:r>
            <a:r>
              <a:rPr lang="en-US" altLang="zh-TW" sz="2400" dirty="0">
                <a:solidFill>
                  <a:srgbClr val="7F7F7F"/>
                </a:solidFill>
              </a:rPr>
              <a:t> </a:t>
            </a:r>
            <a:r>
              <a:rPr lang="en-US" altLang="zh-TW" sz="2300" dirty="0">
                <a:solidFill>
                  <a:srgbClr val="7F7F7F"/>
                </a:solidFill>
              </a:rPr>
              <a:t>==</a:t>
            </a:r>
            <a:r>
              <a:rPr lang="en-US" altLang="zh-TW" sz="200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-r</a:t>
            </a:r>
            <a:r>
              <a:rPr lang="en-US" altLang="zh-TW" sz="200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) echo "The -r flag was given."</a:t>
            </a:r>
            <a:br>
              <a:rPr lang="en-US" altLang="zh-TW" sz="2400" dirty="0">
                <a:solidFill>
                  <a:srgbClr val="7F7F7F"/>
                </a:solidFill>
              </a:rPr>
            </a:br>
            <a:endParaRPr lang="en-US" altLang="zh-TW" sz="2400" dirty="0">
              <a:solidFill>
                <a:srgbClr val="7F7F7F"/>
              </a:solidFill>
            </a:endParaRPr>
          </a:p>
          <a:p>
            <a:r>
              <a:rPr lang="en-US" altLang="zh-TW" sz="2400" dirty="0">
                <a:solidFill>
                  <a:srgbClr val="7F7F7F"/>
                </a:solidFill>
              </a:rPr>
              <a:t>If the first argument is "</a:t>
            </a:r>
            <a:r>
              <a:rPr lang="en-US" altLang="zh-TW" sz="2400" b="1" dirty="0">
                <a:solidFill>
                  <a:srgbClr val="7F7F7F"/>
                </a:solidFill>
              </a:rPr>
              <a:t>-r</a:t>
            </a:r>
            <a:r>
              <a:rPr lang="en-US" altLang="zh-TW" sz="2400" dirty="0">
                <a:solidFill>
                  <a:srgbClr val="7F7F7F"/>
                </a:solidFill>
              </a:rPr>
              <a:t>" then this is evaluated as: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7F7F7F"/>
                </a:solidFill>
              </a:rPr>
              <a:t>		if ( </a:t>
            </a:r>
            <a:r>
              <a:rPr lang="en-US" altLang="zh-TW" sz="2400" b="1" dirty="0">
                <a:solidFill>
                  <a:srgbClr val="00CC00"/>
                </a:solidFill>
              </a:rPr>
              <a:t>-r</a:t>
            </a:r>
            <a:r>
              <a:rPr lang="en-US" altLang="zh-TW" sz="2400" dirty="0">
                <a:solidFill>
                  <a:srgbClr val="CC3399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==</a:t>
            </a:r>
            <a:r>
              <a:rPr lang="en-US" altLang="zh-TW" sz="2300" dirty="0">
                <a:solidFill>
                  <a:srgbClr val="CC3399"/>
                </a:solidFill>
              </a:rPr>
              <a:t> </a:t>
            </a:r>
            <a:r>
              <a:rPr lang="en-US" altLang="zh-TW" sz="2400" b="1" dirty="0">
                <a:solidFill>
                  <a:srgbClr val="CC3399"/>
                </a:solidFill>
              </a:rPr>
              <a:t>-r</a:t>
            </a:r>
            <a:r>
              <a:rPr lang="en-US" altLang="zh-TW" sz="2000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) echo "The -r flag was given." </a:t>
            </a:r>
            <a:br>
              <a:rPr lang="en-US" altLang="zh-TW" sz="2400" dirty="0">
                <a:solidFill>
                  <a:srgbClr val="7F7F7F"/>
                </a:solidFill>
              </a:rPr>
            </a:br>
            <a:endParaRPr lang="en-US" altLang="zh-TW" sz="2400" dirty="0">
              <a:solidFill>
                <a:srgbClr val="7F7F7F"/>
              </a:solidFill>
            </a:endParaRPr>
          </a:p>
          <a:p>
            <a:r>
              <a:rPr lang="en-US" altLang="zh-TW" sz="2400" dirty="0">
                <a:solidFill>
                  <a:srgbClr val="7F7F7F"/>
                </a:solidFill>
              </a:rPr>
              <a:t>The C-shell thinks you meant to use a</a:t>
            </a:r>
            <a:r>
              <a:rPr lang="en-US" altLang="zh-TW" sz="2400" b="1" i="1" dirty="0">
                <a:solidFill>
                  <a:srgbClr val="7F7F7F"/>
                </a:solidFill>
              </a:rPr>
              <a:t> </a:t>
            </a:r>
            <a:r>
              <a:rPr lang="en-US" altLang="zh-TW" sz="2400" dirty="0">
                <a:solidFill>
                  <a:srgbClr val="7F7F7F"/>
                </a:solidFill>
              </a:rPr>
              <a:t>file operator, and so it tests the </a:t>
            </a:r>
            <a:r>
              <a:rPr lang="en-US" altLang="zh-TW" sz="2400" b="1" dirty="0">
                <a:solidFill>
                  <a:srgbClr val="7F7F7F"/>
                </a:solidFill>
              </a:rPr>
              <a:t>file </a:t>
            </a:r>
            <a:r>
              <a:rPr lang="en-US" altLang="zh-TW" sz="2400" b="1" i="1" u="sng" dirty="0">
                <a:solidFill>
                  <a:srgbClr val="7F7F7F"/>
                </a:solidFill>
              </a:rPr>
              <a:t>named</a:t>
            </a:r>
            <a:r>
              <a:rPr lang="en-US" altLang="zh-TW" sz="2400" dirty="0">
                <a:solidFill>
                  <a:srgbClr val="7F7F7F"/>
                </a:solidFill>
              </a:rPr>
              <a:t> "</a:t>
            </a:r>
            <a:r>
              <a:rPr lang="en-US" altLang="zh-TW" sz="2400" b="1" dirty="0">
                <a:solidFill>
                  <a:srgbClr val="7F7F7F"/>
                </a:solidFill>
              </a:rPr>
              <a:t>==</a:t>
            </a:r>
            <a:r>
              <a:rPr lang="en-US" altLang="zh-TW" sz="2400" dirty="0">
                <a:solidFill>
                  <a:srgbClr val="7F7F7F"/>
                </a:solidFill>
              </a:rPr>
              <a:t>" to see if it is </a:t>
            </a:r>
            <a:r>
              <a:rPr lang="en-US" altLang="zh-TW" sz="2400" b="1" dirty="0">
                <a:solidFill>
                  <a:srgbClr val="7F7F7F"/>
                </a:solidFill>
              </a:rPr>
              <a:t>readable</a:t>
            </a:r>
            <a:r>
              <a:rPr lang="en-US" altLang="zh-TW" sz="2400" dirty="0">
                <a:solidFill>
                  <a:srgbClr val="7F7F7F"/>
                </a:solidFill>
              </a:rPr>
              <a:t>. Then it sees the next operator, which is again a "</a:t>
            </a:r>
            <a:r>
              <a:rPr lang="en-US" altLang="zh-TW" sz="2400" b="1" dirty="0">
                <a:solidFill>
                  <a:srgbClr val="7F7F7F"/>
                </a:solidFill>
              </a:rPr>
              <a:t>-r</a:t>
            </a:r>
            <a:r>
              <a:rPr lang="en-US" altLang="zh-TW" sz="2400" dirty="0">
                <a:solidFill>
                  <a:srgbClr val="7F7F7F"/>
                </a:solidFill>
              </a:rPr>
              <a:t>," but in this case there is </a:t>
            </a:r>
            <a:r>
              <a:rPr lang="en-US" altLang="zh-TW" sz="2400" b="1" dirty="0">
                <a:solidFill>
                  <a:srgbClr val="7F7F7F"/>
                </a:solidFill>
              </a:rPr>
              <a:t>no filename afterwards</a:t>
            </a:r>
            <a:r>
              <a:rPr lang="en-US" altLang="zh-TW" sz="2400" dirty="0">
                <a:solidFill>
                  <a:srgbClr val="7F7F7F"/>
                </a:solidFill>
              </a:rPr>
              <a:t>. This generates a syntax error.</a:t>
            </a:r>
            <a:r>
              <a:rPr lang="en-US" altLang="zh-TW" sz="2400" dirty="0"/>
              <a:t> The solution is to place a “</a:t>
            </a:r>
            <a:r>
              <a:rPr lang="en-US" altLang="zh-TW" sz="2400" b="1" dirty="0">
                <a:solidFill>
                  <a:srgbClr val="0033CC"/>
                </a:solidFill>
              </a:rPr>
              <a:t>dummy</a:t>
            </a:r>
            <a:r>
              <a:rPr lang="en-US" altLang="zh-TW" sz="2400" dirty="0"/>
              <a:t>” character before both strings:</a:t>
            </a:r>
          </a:p>
          <a:p>
            <a:pPr>
              <a:buFontTx/>
              <a:buNone/>
            </a:pPr>
            <a:r>
              <a:rPr lang="en-US" altLang="zh-TW" sz="2400" dirty="0"/>
              <a:t>		if ( </a:t>
            </a:r>
            <a:r>
              <a:rPr lang="en-US" altLang="zh-TW" sz="2400" b="1" dirty="0" err="1">
                <a:solidFill>
                  <a:srgbClr val="0033CC"/>
                </a:solidFill>
              </a:rPr>
              <a:t>X</a:t>
            </a:r>
            <a:r>
              <a:rPr lang="en-US" altLang="zh-TW" sz="2400" dirty="0" err="1"/>
              <a:t>$argv</a:t>
            </a:r>
            <a:r>
              <a:rPr lang="en-US" altLang="zh-TW" sz="2400" dirty="0"/>
              <a:t>[1] == </a:t>
            </a:r>
            <a:r>
              <a:rPr lang="en-US" altLang="zh-TW" sz="2400" b="1" dirty="0">
                <a:solidFill>
                  <a:srgbClr val="0033CC"/>
                </a:solidFill>
              </a:rPr>
              <a:t>X</a:t>
            </a:r>
            <a:r>
              <a:rPr lang="en-US" altLang="zh-TW" sz="2400" dirty="0"/>
              <a:t>-r ) echo "The -r flag was given."</a:t>
            </a:r>
            <a:endParaRPr lang="zh-TW" altLang="en-US" sz="2400" dirty="0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0070C0"/>
                </a:solidFill>
              </a:rPr>
              <a:t>Conditional Expressions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a tricky expression to test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cxnSp>
        <p:nvCxnSpPr>
          <p:cNvPr id="99332" name="Straight Arrow Connector 4"/>
          <p:cNvCxnSpPr>
            <a:cxnSpLocks noChangeShapeType="1"/>
          </p:cNvCxnSpPr>
          <p:nvPr/>
        </p:nvCxnSpPr>
        <p:spPr bwMode="auto">
          <a:xfrm flipV="1">
            <a:off x="3429000" y="6324600"/>
            <a:ext cx="381000" cy="152400"/>
          </a:xfrm>
          <a:prstGeom prst="straightConnector1">
            <a:avLst/>
          </a:prstGeom>
          <a:noFill/>
          <a:ln w="38100" algn="ctr">
            <a:solidFill>
              <a:srgbClr val="0033CC"/>
            </a:solidFill>
            <a:round/>
            <a:headEnd type="arrow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3" name="Straight Arrow Connector 6"/>
          <p:cNvCxnSpPr>
            <a:cxnSpLocks noChangeShapeType="1"/>
          </p:cNvCxnSpPr>
          <p:nvPr/>
        </p:nvCxnSpPr>
        <p:spPr bwMode="auto">
          <a:xfrm flipH="1">
            <a:off x="1600200" y="6248400"/>
            <a:ext cx="2133600" cy="152400"/>
          </a:xfrm>
          <a:prstGeom prst="straightConnector1">
            <a:avLst/>
          </a:prstGeom>
          <a:noFill/>
          <a:ln w="38100" algn="ctr">
            <a:solidFill>
              <a:srgbClr val="0033CC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304800" y="4114800"/>
            <a:ext cx="8763000" cy="1524000"/>
          </a:xfrm>
          <a:prstGeom prst="wedgeRectCallout">
            <a:avLst>
              <a:gd name="adj1" fmla="val -10856"/>
              <a:gd name="adj2" fmla="val 7517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This time, if the first argument is “-r”, then the command evaluates as: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if  ( X-r == X-r ) echo "The -r flag was given"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Consequently, the command now </a:t>
            </a:r>
            <a:r>
              <a:rPr lang="en-US" altLang="zh-TW" sz="2400" i="1" dirty="0">
                <a:solidFill>
                  <a:srgbClr val="FFFFFF"/>
                </a:solidFill>
                <a:latin typeface="Arial Narrow" panose="020B0606020202030204" pitchFamily="34" charset="0"/>
              </a:rPr>
              <a:t>works</a:t>
            </a:r>
            <a:r>
              <a:rPr lang="en-US" altLang="zh-TW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, because, indeed, the X-r string </a:t>
            </a:r>
            <a:r>
              <a:rPr lang="en-US" altLang="zh-TW" sz="2400" i="1" dirty="0">
                <a:solidFill>
                  <a:srgbClr val="FFFFFF"/>
                </a:solidFill>
                <a:latin typeface="Arial Narrow" panose="020B0606020202030204" pitchFamily="34" charset="0"/>
              </a:rPr>
              <a:t>does </a:t>
            </a:r>
            <a:r>
              <a:rPr lang="en-US" altLang="zh-TW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equal itself.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TW" sz="24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Cshell</a:t>
            </a:r>
            <a:r>
              <a:rPr lang="en-US" altLang="zh-TW" sz="4800" dirty="0">
                <a:solidFill>
                  <a:srgbClr val="0070C0"/>
                </a:solidFill>
              </a:rPr>
              <a:t> control flow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Some commands are familiar (to users of C):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0066CC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0066CC"/>
                </a:solidFill>
              </a:rPr>
              <a:t>then, else, </a:t>
            </a:r>
            <a:r>
              <a:rPr lang="en-US" altLang="zh-TW" b="0" kern="0" dirty="0" err="1">
                <a:solidFill>
                  <a:srgbClr val="0066CC"/>
                </a:solidFill>
              </a:rPr>
              <a:t>endif</a:t>
            </a:r>
            <a:endParaRPr lang="en-US" altLang="zh-TW" b="0" kern="0" dirty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case, default, </a:t>
            </a:r>
            <a:r>
              <a:rPr lang="en-US" altLang="zh-TW" b="0" kern="0" dirty="0" err="1">
                <a:solidFill>
                  <a:srgbClr val="C0C0C0"/>
                </a:solidFill>
              </a:rPr>
              <a:t>breaksw</a:t>
            </a:r>
            <a:r>
              <a:rPr lang="en-US" altLang="zh-TW" b="0" kern="0" dirty="0">
                <a:solidFill>
                  <a:srgbClr val="C0C0C0"/>
                </a:solidFill>
              </a:rPr>
              <a:t>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endsw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But some are unfamiliar</a:t>
            </a:r>
            <a:r>
              <a:rPr lang="en-US" altLang="zh-TW" b="0" kern="0" dirty="0">
                <a:solidFill>
                  <a:srgbClr val="C0C0C0"/>
                </a:solidFill>
              </a:rPr>
              <a:t> </a:t>
            </a:r>
            <a:r>
              <a:rPr lang="en-US" altLang="zh-TW" sz="4000" b="0" kern="0" dirty="0">
                <a:solidFill>
                  <a:srgbClr val="C0C0C0"/>
                </a:solidFill>
              </a:rPr>
              <a:t>(to C users):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 err="1">
                <a:solidFill>
                  <a:srgbClr val="C0C0C0"/>
                </a:solidFill>
              </a:rPr>
              <a:t>foreach</a:t>
            </a:r>
            <a:endParaRPr lang="en-US" altLang="zh-TW" sz="3600" b="0" kern="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b="0" kern="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9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Cshell</a:t>
            </a:r>
            <a:r>
              <a:rPr lang="en-US" altLang="zh-TW" sz="4800" dirty="0">
                <a:solidFill>
                  <a:srgbClr val="0070C0"/>
                </a:solidFill>
              </a:rPr>
              <a:t> control flow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Some commands are familiar (to users of C):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then, else,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endif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0066CC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0066CC"/>
                </a:solidFill>
              </a:rPr>
              <a:t>case, default, </a:t>
            </a:r>
            <a:r>
              <a:rPr lang="en-US" altLang="zh-TW" b="0" kern="0" dirty="0" err="1">
                <a:solidFill>
                  <a:srgbClr val="0066CC"/>
                </a:solidFill>
              </a:rPr>
              <a:t>breaksw</a:t>
            </a:r>
            <a:r>
              <a:rPr lang="en-US" altLang="zh-TW" b="0" kern="0" dirty="0">
                <a:solidFill>
                  <a:srgbClr val="0066CC"/>
                </a:solidFill>
              </a:rPr>
              <a:t>, </a:t>
            </a:r>
            <a:r>
              <a:rPr lang="en-US" altLang="zh-TW" b="0" kern="0" dirty="0" err="1">
                <a:solidFill>
                  <a:srgbClr val="0066CC"/>
                </a:solidFill>
              </a:rPr>
              <a:t>endsw</a:t>
            </a:r>
            <a:endParaRPr lang="en-US" altLang="zh-TW" b="0" kern="0" dirty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But some are unfamiliar</a:t>
            </a:r>
            <a:r>
              <a:rPr lang="en-US" altLang="zh-TW" b="0" kern="0" dirty="0">
                <a:solidFill>
                  <a:srgbClr val="C0C0C0"/>
                </a:solidFill>
              </a:rPr>
              <a:t> </a:t>
            </a:r>
            <a:r>
              <a:rPr lang="en-US" altLang="zh-TW" sz="4000" b="0" kern="0" dirty="0">
                <a:solidFill>
                  <a:srgbClr val="C0C0C0"/>
                </a:solidFill>
              </a:rPr>
              <a:t>(to C users):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 err="1">
                <a:solidFill>
                  <a:srgbClr val="C0C0C0"/>
                </a:solidFill>
              </a:rPr>
              <a:t>foreach</a:t>
            </a:r>
            <a:endParaRPr lang="en-US" altLang="zh-TW" sz="3600" b="0" kern="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b="0" kern="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1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70C0"/>
                </a:solidFill>
              </a:rPr>
              <a:t>switch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>
                <a:latin typeface="High Tower Text" pitchFamily="18" charset="0"/>
              </a:rPr>
              <a:t>switch ( </a:t>
            </a:r>
            <a:r>
              <a:rPr lang="en-US" altLang="zh-TW" dirty="0">
                <a:latin typeface="High Tower Text" pitchFamily="18" charset="0"/>
              </a:rPr>
              <a:t>string </a:t>
            </a:r>
            <a:r>
              <a:rPr lang="en-US" altLang="zh-TW" b="1" dirty="0">
                <a:latin typeface="High Tower Text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>
                <a:latin typeface="High Tower Text" pitchFamily="18" charset="0"/>
              </a:rPr>
              <a:t>	case &lt;</a:t>
            </a:r>
            <a:r>
              <a:rPr lang="en-US" altLang="zh-TW" dirty="0">
                <a:latin typeface="High Tower Text" pitchFamily="18" charset="0"/>
              </a:rPr>
              <a:t>pattern</a:t>
            </a:r>
            <a:r>
              <a:rPr lang="en-US" altLang="zh-TW" sz="2400" b="1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&gt;</a:t>
            </a:r>
            <a:r>
              <a:rPr lang="en-US" altLang="zh-TW" b="1" dirty="0">
                <a:latin typeface="High Tower Text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&lt;statements&gt;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>
                <a:latin typeface="High Tower Text" pitchFamily="18" charset="0"/>
              </a:rPr>
              <a:t>		</a:t>
            </a:r>
            <a:r>
              <a:rPr lang="en-US" altLang="zh-TW" b="1" dirty="0" err="1">
                <a:latin typeface="High Tower Text" pitchFamily="18" charset="0"/>
              </a:rPr>
              <a:t>breaksw</a:t>
            </a:r>
            <a:endParaRPr lang="en-US" altLang="zh-TW" b="1" dirty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>
                <a:latin typeface="High Tower Text" pitchFamily="18" charset="0"/>
              </a:rPr>
              <a:t>	case &lt;</a:t>
            </a:r>
            <a:r>
              <a:rPr lang="en-US" altLang="zh-TW" dirty="0">
                <a:latin typeface="High Tower Text" pitchFamily="18" charset="0"/>
              </a:rPr>
              <a:t>pattern</a:t>
            </a:r>
            <a:r>
              <a:rPr lang="en-US" altLang="zh-TW" sz="2400" b="1" dirty="0">
                <a:latin typeface="Times New Roman" pitchFamily="18" charset="0"/>
              </a:rPr>
              <a:t>2</a:t>
            </a:r>
            <a:r>
              <a:rPr lang="en-US" altLang="zh-TW" dirty="0">
                <a:latin typeface="High Tower Text" pitchFamily="18" charset="0"/>
              </a:rPr>
              <a:t>&gt;</a:t>
            </a:r>
            <a:r>
              <a:rPr lang="en-US" altLang="zh-TW" b="1" dirty="0">
                <a:latin typeface="High Tower Text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&lt;statements&gt;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>
                <a:latin typeface="High Tower Text" pitchFamily="18" charset="0"/>
              </a:rPr>
              <a:t>		</a:t>
            </a:r>
            <a:r>
              <a:rPr lang="en-US" altLang="zh-TW" b="1" dirty="0" err="1">
                <a:latin typeface="High Tower Text" pitchFamily="18" charset="0"/>
              </a:rPr>
              <a:t>breaksw</a:t>
            </a:r>
            <a:endParaRPr lang="en-US" altLang="zh-TW" b="1" dirty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>
                <a:latin typeface="High Tower Text" pitchFamily="18" charset="0"/>
              </a:rPr>
              <a:t>	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>
                <a:latin typeface="High Tower Text" pitchFamily="18" charset="0"/>
              </a:rPr>
              <a:t>	default: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&lt;statements&gt;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>
                <a:latin typeface="High Tower Text" pitchFamily="18" charset="0"/>
              </a:rPr>
              <a:t>		</a:t>
            </a:r>
            <a:r>
              <a:rPr lang="en-US" altLang="zh-TW" b="1" dirty="0" err="1">
                <a:latin typeface="High Tower Text" pitchFamily="18" charset="0"/>
              </a:rPr>
              <a:t>breaksw</a:t>
            </a:r>
            <a:endParaRPr lang="en-US" altLang="zh-TW" b="1" dirty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dirty="0" err="1">
                <a:latin typeface="High Tower Text" pitchFamily="18" charset="0"/>
              </a:rPr>
              <a:t>endsw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98309" name="AutoShape 6"/>
          <p:cNvSpPr>
            <a:spLocks noChangeArrowheads="1"/>
          </p:cNvSpPr>
          <p:nvPr/>
        </p:nvSpPr>
        <p:spPr bwMode="auto">
          <a:xfrm>
            <a:off x="4876800" y="3378200"/>
            <a:ext cx="3657600" cy="3175000"/>
          </a:xfrm>
          <a:prstGeom prst="wedgeRectCallout">
            <a:avLst>
              <a:gd name="adj1" fmla="val -137574"/>
              <a:gd name="adj2" fmla="val -9139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4000" b="0" dirty="0">
                <a:solidFill>
                  <a:srgbClr val="000000"/>
                </a:solidFill>
                <a:latin typeface="Arial Narrow" pitchFamily="34" charset="0"/>
              </a:rPr>
              <a:t>For some arbitrary reason, each case must be written alone, on its own </a:t>
            </a:r>
            <a:r>
              <a:rPr kumimoji="0" lang="en-US" altLang="zh-TW" sz="4000" i="1" u="sng" dirty="0">
                <a:solidFill>
                  <a:srgbClr val="0070C0"/>
                </a:solidFill>
                <a:latin typeface="Arial Narrow" pitchFamily="34" charset="0"/>
              </a:rPr>
              <a:t>individual line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38800" y="228600"/>
            <a:ext cx="3429000" cy="2590800"/>
          </a:xfrm>
          <a:prstGeom prst="wedgeRectCallout">
            <a:avLst>
              <a:gd name="adj1" fmla="val -119407"/>
              <a:gd name="adj2" fmla="val 1679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The patterns may contain wildcard characters (It’s similar to “=~”).</a:t>
            </a:r>
          </a:p>
        </p:txBody>
      </p:sp>
    </p:spTree>
    <p:extLst>
      <p:ext uri="{BB962C8B-B14F-4D97-AF65-F5344CB8AC3E}">
        <p14:creationId xmlns:p14="http://schemas.microsoft.com/office/powerpoint/2010/main" val="36583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Cshell</a:t>
            </a:r>
            <a:r>
              <a:rPr lang="en-US" altLang="zh-TW" sz="4800" dirty="0">
                <a:solidFill>
                  <a:srgbClr val="0070C0"/>
                </a:solidFill>
              </a:rPr>
              <a:t> control flow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Some commands are familiar (to users of C):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then, else,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endif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0066CC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0066CC"/>
                </a:solidFill>
              </a:rPr>
              <a:t>case, default, </a:t>
            </a:r>
            <a:r>
              <a:rPr lang="en-US" altLang="zh-TW" b="0" kern="0" dirty="0" err="1">
                <a:solidFill>
                  <a:srgbClr val="0066CC"/>
                </a:solidFill>
              </a:rPr>
              <a:t>breaksw</a:t>
            </a:r>
            <a:r>
              <a:rPr lang="en-US" altLang="zh-TW" b="0" kern="0" dirty="0">
                <a:solidFill>
                  <a:srgbClr val="0066CC"/>
                </a:solidFill>
              </a:rPr>
              <a:t>, </a:t>
            </a:r>
            <a:r>
              <a:rPr lang="en-US" altLang="zh-TW" b="0" kern="0" dirty="0" err="1">
                <a:solidFill>
                  <a:srgbClr val="0066CC"/>
                </a:solidFill>
              </a:rPr>
              <a:t>endsw</a:t>
            </a:r>
            <a:endParaRPr lang="en-US" altLang="zh-TW" b="0" kern="0" dirty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But some are unfamiliar</a:t>
            </a:r>
            <a:r>
              <a:rPr lang="en-US" altLang="zh-TW" b="0" kern="0" dirty="0">
                <a:solidFill>
                  <a:srgbClr val="C0C0C0"/>
                </a:solidFill>
              </a:rPr>
              <a:t> </a:t>
            </a:r>
            <a:r>
              <a:rPr lang="en-US" altLang="zh-TW" sz="4000" b="0" kern="0" dirty="0">
                <a:solidFill>
                  <a:srgbClr val="C0C0C0"/>
                </a:solidFill>
              </a:rPr>
              <a:t>(to C users):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 err="1">
                <a:solidFill>
                  <a:srgbClr val="C0C0C0"/>
                </a:solidFill>
              </a:rPr>
              <a:t>foreach</a:t>
            </a:r>
            <a:endParaRPr lang="en-US" altLang="zh-TW" sz="3600" b="0" kern="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b="0" kern="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4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Cshell</a:t>
            </a:r>
            <a:r>
              <a:rPr lang="en-US" altLang="zh-TW" sz="4800" dirty="0">
                <a:solidFill>
                  <a:srgbClr val="0070C0"/>
                </a:solidFill>
              </a:rPr>
              <a:t> control flow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Some commands are familiar (to users of C):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then, else,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endif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case, default, </a:t>
            </a:r>
            <a:r>
              <a:rPr lang="en-US" altLang="zh-TW" b="0" kern="0" dirty="0" err="1">
                <a:solidFill>
                  <a:srgbClr val="C0C0C0"/>
                </a:solidFill>
              </a:rPr>
              <a:t>breaksw</a:t>
            </a:r>
            <a:r>
              <a:rPr lang="en-US" altLang="zh-TW" b="0" kern="0" dirty="0">
                <a:solidFill>
                  <a:srgbClr val="C0C0C0"/>
                </a:solidFill>
              </a:rPr>
              <a:t>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endsw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0066CC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0066CC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But some are unfamiliar</a:t>
            </a:r>
            <a:r>
              <a:rPr lang="en-US" altLang="zh-TW" b="0" kern="0" dirty="0">
                <a:solidFill>
                  <a:srgbClr val="C0C0C0"/>
                </a:solidFill>
              </a:rPr>
              <a:t> </a:t>
            </a:r>
            <a:r>
              <a:rPr lang="en-US" altLang="zh-TW" sz="4000" b="0" kern="0" dirty="0">
                <a:solidFill>
                  <a:srgbClr val="C0C0C0"/>
                </a:solidFill>
              </a:rPr>
              <a:t>(to C users):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 err="1">
                <a:solidFill>
                  <a:srgbClr val="C0C0C0"/>
                </a:solidFill>
              </a:rPr>
              <a:t>foreach</a:t>
            </a:r>
            <a:endParaRPr lang="en-US" altLang="zh-TW" sz="3600" b="0" kern="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b="0" kern="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4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0066CC"/>
                </a:solidFill>
                <a:ea typeface="SimSun" pitchFamily="2" charset="-122"/>
              </a:rPr>
              <a:t>while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915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SimSun" pitchFamily="2" charset="-122"/>
              </a:rPr>
              <a:t>   The while loop:</a:t>
            </a:r>
          </a:p>
          <a:p>
            <a:pPr>
              <a:buFontTx/>
              <a:buNone/>
            </a:pPr>
            <a:endParaRPr lang="en-US" altLang="zh-CN" sz="1000" dirty="0">
              <a:ea typeface="SimSun" pitchFamily="2" charset="-122"/>
            </a:endParaRP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dirty="0">
                <a:latin typeface="High Tower Text" pitchFamily="18" charset="0"/>
                <a:ea typeface="SimSun" pitchFamily="2" charset="-122"/>
              </a:rPr>
              <a:t>while ( condition 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dirty="0">
                <a:latin typeface="High Tower Text" pitchFamily="18" charset="0"/>
                <a:ea typeface="SimSun" pitchFamily="2" charset="-122"/>
              </a:rPr>
              <a:t>	command(s)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dirty="0"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buFont typeface="Monotype Sorts"/>
              <a:buNone/>
            </a:pPr>
            <a:endParaRPr lang="en-US" altLang="zh-CN" sz="1800" dirty="0">
              <a:latin typeface="High Tower Text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57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143000"/>
            <a:ext cx="8915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800" b="0" kern="0" dirty="0">
                <a:solidFill>
                  <a:srgbClr val="000000"/>
                </a:solidFill>
                <a:ea typeface="SimSun" pitchFamily="2" charset="-122"/>
              </a:rPr>
              <a:t>   </a:t>
            </a:r>
            <a:r>
              <a:rPr lang="en-US" altLang="zh-CN" b="0" kern="0" dirty="0">
                <a:solidFill>
                  <a:srgbClr val="000000"/>
                </a:solidFill>
                <a:ea typeface="SimSun" pitchFamily="2" charset="-122"/>
              </a:rPr>
              <a:t>Here is a way to get the behavior of a for-loop:</a:t>
            </a:r>
          </a:p>
          <a:p>
            <a:pPr>
              <a:buFontTx/>
              <a:buNone/>
            </a:pPr>
            <a:endParaRPr lang="en-US" altLang="zh-CN" sz="900" b="0" kern="0" dirty="0">
              <a:solidFill>
                <a:srgbClr val="000000"/>
              </a:solidFill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#!/bin/</a:t>
            </a:r>
            <a:r>
              <a:rPr lang="en-US" altLang="zh-CN" sz="3200" b="0" kern="0" dirty="0" err="1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csh</a:t>
            </a:r>
            <a:endParaRPr lang="en-US" altLang="zh-CN" sz="3200" b="0" kern="0" dirty="0">
              <a:solidFill>
                <a:srgbClr val="000000"/>
              </a:solidFill>
              <a:latin typeface="High Tower Text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@ </a:t>
            </a:r>
            <a:r>
              <a:rPr lang="en-US" altLang="zh-CN" sz="3200" b="0" kern="0" dirty="0" err="1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i</a:t>
            </a: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 = </a:t>
            </a:r>
            <a:r>
              <a:rPr lang="en-US" altLang="zh-CN" sz="3200" b="0" kern="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0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while (`expr </a:t>
            </a:r>
            <a:r>
              <a:rPr lang="en-US" altLang="zh-CN" sz="3200" b="0" kern="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$</a:t>
            </a:r>
            <a:r>
              <a:rPr lang="en-US" altLang="zh-CN" sz="3200" b="0" kern="0" dirty="0" err="1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i</a:t>
            </a: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 </a:t>
            </a:r>
            <a:r>
              <a:rPr lang="en-US" altLang="zh-CN" sz="3200" b="0" kern="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&lt; 3</a:t>
            </a: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`)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	echo </a:t>
            </a:r>
            <a:r>
              <a:rPr lang="en-US" altLang="zh-CN" sz="3200" b="0" kern="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-</a:t>
            </a: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n </a:t>
            </a:r>
            <a:r>
              <a:rPr lang="en-US" altLang="zh-CN" sz="3200" b="0" kern="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$</a:t>
            </a:r>
            <a:r>
              <a:rPr lang="en-US" altLang="zh-CN" sz="3200" b="0" kern="0" dirty="0" err="1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i</a:t>
            </a:r>
            <a:endParaRPr lang="en-US" altLang="zh-CN" sz="3200" b="0" kern="0" dirty="0">
              <a:solidFill>
                <a:srgbClr val="000000"/>
              </a:solidFill>
              <a:latin typeface="High Tower Text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	@ </a:t>
            </a:r>
            <a:r>
              <a:rPr lang="en-US" altLang="zh-CN" sz="3200" b="0" kern="0" dirty="0" err="1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i</a:t>
            </a: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++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b="0" kern="0" dirty="0">
                <a:solidFill>
                  <a:srgbClr val="000000"/>
                </a:solidFill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n-US" altLang="zh-CN" sz="2400" b="0" kern="0" dirty="0">
              <a:solidFill>
                <a:srgbClr val="000000"/>
              </a:solidFill>
              <a:latin typeface="High Tower Text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b="0" kern="0" dirty="0">
                <a:solidFill>
                  <a:srgbClr val="000000"/>
                </a:solidFill>
                <a:ea typeface="SimSun" pitchFamily="2" charset="-122"/>
              </a:rPr>
              <a:t>   Output: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b="0" kern="0" dirty="0">
                <a:solidFill>
                  <a:srgbClr val="000000"/>
                </a:solidFill>
                <a:ea typeface="SimSun" pitchFamily="2" charset="-122"/>
              </a:rPr>
              <a:t>		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0 1 2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66CC"/>
                </a:solidFill>
                <a:ea typeface="SimSun" pitchFamily="2" charset="-122"/>
              </a:rPr>
              <a:t>while</a:t>
            </a:r>
          </a:p>
        </p:txBody>
      </p:sp>
      <p:sp>
        <p:nvSpPr>
          <p:cNvPr id="76804" name="Rounded Rectangle 4"/>
          <p:cNvSpPr>
            <a:spLocks noChangeArrowheads="1"/>
          </p:cNvSpPr>
          <p:nvPr/>
        </p:nvSpPr>
        <p:spPr bwMode="auto">
          <a:xfrm>
            <a:off x="4412974" y="1323561"/>
            <a:ext cx="4648200" cy="2895600"/>
          </a:xfrm>
          <a:prstGeom prst="roundRect">
            <a:avLst>
              <a:gd name="adj" fmla="val 88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Here, we are using a while loop to get the behavior of the familiar C for loop: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8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33CC"/>
                </a:solidFill>
                <a:latin typeface="Courier"/>
              </a:rPr>
              <a:t>  </a:t>
            </a:r>
            <a:r>
              <a:rPr lang="en-US" altLang="zh-TW" sz="2800" dirty="0">
                <a:solidFill>
                  <a:srgbClr val="0066CC"/>
                </a:solidFill>
                <a:latin typeface="Times New Roman" pitchFamily="18" charset="0"/>
              </a:rPr>
              <a:t>for (</a:t>
            </a:r>
            <a:r>
              <a:rPr lang="en-US" altLang="zh-TW" sz="2800" dirty="0" err="1">
                <a:solidFill>
                  <a:srgbClr val="0066CC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66CC"/>
                </a:solidFill>
                <a:latin typeface="Times New Roman" pitchFamily="18" charset="0"/>
              </a:rPr>
              <a:t>=0; </a:t>
            </a:r>
            <a:r>
              <a:rPr lang="en-US" altLang="zh-TW" sz="2800" dirty="0" err="1">
                <a:solidFill>
                  <a:srgbClr val="0066CC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66CC"/>
                </a:solidFill>
                <a:latin typeface="Times New Roman" pitchFamily="18" charset="0"/>
              </a:rPr>
              <a:t>&lt;3; </a:t>
            </a:r>
            <a:r>
              <a:rPr lang="en-US" altLang="zh-TW" sz="2800" dirty="0" err="1">
                <a:solidFill>
                  <a:srgbClr val="0066CC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66CC"/>
                </a:solidFill>
                <a:latin typeface="Times New Roman" pitchFamily="18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66CC"/>
                </a:solidFill>
                <a:latin typeface="Times New Roman" pitchFamily="18" charset="0"/>
              </a:rPr>
              <a:t>    	 </a:t>
            </a:r>
            <a:r>
              <a:rPr lang="en-US" altLang="zh-TW" sz="2800" dirty="0" err="1">
                <a:solidFill>
                  <a:srgbClr val="0066CC"/>
                </a:solidFill>
                <a:latin typeface="Times New Roman" pitchFamily="18" charset="0"/>
              </a:rPr>
              <a:t>printf</a:t>
            </a:r>
            <a:r>
              <a:rPr lang="en-US" altLang="zh-TW" sz="2800" dirty="0">
                <a:solidFill>
                  <a:srgbClr val="0066CC"/>
                </a:solidFill>
                <a:latin typeface="Times New Roman" pitchFamily="18" charset="0"/>
              </a:rPr>
              <a:t>(</a:t>
            </a:r>
            <a:r>
              <a:rPr lang="en-US" altLang="zh-TW" sz="2800" b="0" dirty="0">
                <a:solidFill>
                  <a:srgbClr val="0066CC"/>
                </a:solidFill>
                <a:latin typeface="Times New Roman" pitchFamily="18" charset="0"/>
              </a:rPr>
              <a:t>"</a:t>
            </a:r>
            <a:r>
              <a:rPr lang="en-US" altLang="zh-TW" sz="2800" dirty="0">
                <a:solidFill>
                  <a:srgbClr val="0066CC"/>
                </a:solidFill>
                <a:latin typeface="Times New Roman" pitchFamily="18" charset="0"/>
              </a:rPr>
              <a:t>%d</a:t>
            </a:r>
            <a:r>
              <a:rPr lang="en-US" altLang="zh-TW" sz="2800" b="0" dirty="0">
                <a:solidFill>
                  <a:srgbClr val="0066CC"/>
                </a:solidFill>
                <a:latin typeface="Times New Roman" pitchFamily="18" charset="0"/>
              </a:rPr>
              <a:t>"</a:t>
            </a:r>
            <a:r>
              <a:rPr lang="en-US" altLang="zh-TW" sz="2800" dirty="0">
                <a:solidFill>
                  <a:srgbClr val="0066CC"/>
                </a:solidFill>
                <a:latin typeface="Times New Roman" pitchFamily="18" charset="0"/>
              </a:rPr>
              <a:t>,</a:t>
            </a:r>
            <a:r>
              <a:rPr lang="en-US" altLang="zh-TW" sz="2800" dirty="0" err="1">
                <a:solidFill>
                  <a:srgbClr val="0066CC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66CC"/>
                </a:solidFill>
                <a:latin typeface="Times New Roman" pitchFamily="18" charset="0"/>
              </a:rPr>
              <a:t>);</a:t>
            </a:r>
            <a:r>
              <a:rPr lang="en-US" altLang="zh-TW" sz="2800" dirty="0">
                <a:solidFill>
                  <a:srgbClr val="0033CC"/>
                </a:solidFill>
                <a:latin typeface="Courier"/>
              </a:rPr>
              <a:t> </a:t>
            </a:r>
          </a:p>
        </p:txBody>
      </p:sp>
      <p:sp>
        <p:nvSpPr>
          <p:cNvPr id="159750" name="Rounded Rectangular Callout 3"/>
          <p:cNvSpPr>
            <a:spLocks noChangeArrowheads="1"/>
          </p:cNvSpPr>
          <p:nvPr/>
        </p:nvSpPr>
        <p:spPr bwMode="auto">
          <a:xfrm>
            <a:off x="450574" y="2466561"/>
            <a:ext cx="1447800" cy="457200"/>
          </a:xfrm>
          <a:prstGeom prst="wedgeRoundRectCallout">
            <a:avLst>
              <a:gd name="adj1" fmla="val 300000"/>
              <a:gd name="adj2" fmla="val 111806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9751" name="Rounded Rectangular Callout 5"/>
          <p:cNvSpPr>
            <a:spLocks noChangeArrowheads="1"/>
          </p:cNvSpPr>
          <p:nvPr/>
        </p:nvSpPr>
        <p:spPr bwMode="auto">
          <a:xfrm>
            <a:off x="1593574" y="2999961"/>
            <a:ext cx="2590800" cy="457200"/>
          </a:xfrm>
          <a:prstGeom prst="wedgeRoundRectCallout">
            <a:avLst>
              <a:gd name="adj1" fmla="val 131065"/>
              <a:gd name="adj2" fmla="val 17708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9752" name="Rounded Rectangular Callout 6"/>
          <p:cNvSpPr>
            <a:spLocks noChangeArrowheads="1"/>
          </p:cNvSpPr>
          <p:nvPr/>
        </p:nvSpPr>
        <p:spPr bwMode="auto">
          <a:xfrm>
            <a:off x="755374" y="4066761"/>
            <a:ext cx="1219200" cy="457200"/>
          </a:xfrm>
          <a:prstGeom prst="wedgeRoundRectCallout">
            <a:avLst>
              <a:gd name="adj1" fmla="val 458593"/>
              <a:gd name="adj2" fmla="val -196181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9753" name="Rounded Rectangular Callout 7"/>
          <p:cNvSpPr>
            <a:spLocks noChangeArrowheads="1"/>
          </p:cNvSpPr>
          <p:nvPr/>
        </p:nvSpPr>
        <p:spPr bwMode="auto">
          <a:xfrm>
            <a:off x="755374" y="3533361"/>
            <a:ext cx="1828800" cy="457200"/>
          </a:xfrm>
          <a:prstGeom prst="wedgeRoundRectCallout">
            <a:avLst>
              <a:gd name="adj1" fmla="val 207292"/>
              <a:gd name="adj2" fmla="val -5903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  <p:bldP spid="159750" grpId="0" animBg="1"/>
      <p:bldP spid="159751" grpId="0" animBg="1"/>
      <p:bldP spid="159752" grpId="0" animBg="1"/>
      <p:bldP spid="1597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Cshell</a:t>
            </a:r>
            <a:r>
              <a:rPr lang="en-US" altLang="zh-TW" sz="4800" dirty="0">
                <a:solidFill>
                  <a:srgbClr val="0070C0"/>
                </a:solidFill>
              </a:rPr>
              <a:t> control flow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Some commands are familiar (to users of C):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then, else,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endif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case, default, </a:t>
            </a:r>
            <a:r>
              <a:rPr lang="en-US" altLang="zh-TW" b="0" kern="0" dirty="0" err="1">
                <a:solidFill>
                  <a:srgbClr val="C0C0C0"/>
                </a:solidFill>
              </a:rPr>
              <a:t>breaksw</a:t>
            </a:r>
            <a:r>
              <a:rPr lang="en-US" altLang="zh-TW" b="0" kern="0" dirty="0">
                <a:solidFill>
                  <a:srgbClr val="C0C0C0"/>
                </a:solidFill>
              </a:rPr>
              <a:t>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endsw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0066CC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0066CC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But some are unfamiliar</a:t>
            </a:r>
            <a:r>
              <a:rPr lang="en-US" altLang="zh-TW" b="0" kern="0" dirty="0">
                <a:solidFill>
                  <a:srgbClr val="C0C0C0"/>
                </a:solidFill>
              </a:rPr>
              <a:t> </a:t>
            </a:r>
            <a:r>
              <a:rPr lang="en-US" altLang="zh-TW" sz="4000" b="0" kern="0" dirty="0">
                <a:solidFill>
                  <a:srgbClr val="C0C0C0"/>
                </a:solidFill>
              </a:rPr>
              <a:t>(to C users):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 err="1">
                <a:solidFill>
                  <a:srgbClr val="C0C0C0"/>
                </a:solidFill>
              </a:rPr>
              <a:t>foreach</a:t>
            </a:r>
            <a:endParaRPr lang="en-US" altLang="zh-TW" sz="3600" b="0" kern="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b="0" kern="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Cshell</a:t>
            </a:r>
            <a:r>
              <a:rPr lang="en-US" altLang="zh-TW" sz="4800" dirty="0">
                <a:solidFill>
                  <a:srgbClr val="0070C0"/>
                </a:solidFill>
              </a:rPr>
              <a:t> control flow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C0C0C0"/>
                </a:solidFill>
              </a:rPr>
              <a:t>Some commands are familiar (to users of C):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then, else,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endif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case, default, </a:t>
            </a:r>
            <a:r>
              <a:rPr lang="en-US" altLang="zh-TW" b="0" kern="0" dirty="0" err="1">
                <a:solidFill>
                  <a:srgbClr val="C0C0C0"/>
                </a:solidFill>
              </a:rPr>
              <a:t>breaksw</a:t>
            </a:r>
            <a:r>
              <a:rPr lang="en-US" altLang="zh-TW" b="0" kern="0" dirty="0">
                <a:solidFill>
                  <a:srgbClr val="C0C0C0"/>
                </a:solidFill>
              </a:rPr>
              <a:t>, </a:t>
            </a:r>
            <a:r>
              <a:rPr lang="en-US" altLang="zh-TW" b="0" kern="0" dirty="0" err="1">
                <a:solidFill>
                  <a:srgbClr val="C0C0C0"/>
                </a:solidFill>
              </a:rPr>
              <a:t>endsw</a:t>
            </a:r>
            <a:endParaRPr lang="en-US" altLang="zh-TW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>
                <a:solidFill>
                  <a:srgbClr val="C0C0C0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C0C0C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b="0" kern="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b="0" kern="0" dirty="0">
                <a:solidFill>
                  <a:srgbClr val="000000"/>
                </a:solidFill>
              </a:rPr>
              <a:t>But some are unfamiliar</a:t>
            </a:r>
            <a:r>
              <a:rPr lang="en-US" altLang="zh-TW" b="0" kern="0" dirty="0">
                <a:solidFill>
                  <a:srgbClr val="000000"/>
                </a:solidFill>
              </a:rPr>
              <a:t> </a:t>
            </a:r>
            <a:r>
              <a:rPr lang="en-US" altLang="zh-TW" sz="4000" b="0" kern="0" dirty="0">
                <a:solidFill>
                  <a:srgbClr val="000000"/>
                </a:solidFill>
              </a:rPr>
              <a:t>(to C users):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0" kern="0" dirty="0" err="1">
                <a:solidFill>
                  <a:srgbClr val="FF0000"/>
                </a:solidFill>
              </a:rPr>
              <a:t>foreach</a:t>
            </a:r>
            <a:endParaRPr lang="en-US" altLang="zh-TW" sz="3600" b="0" kern="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b="0" kern="0" dirty="0">
                <a:solidFill>
                  <a:srgbClr val="000000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83252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dirty="0">
                <a:solidFill>
                  <a:srgbClr val="F6368E"/>
                </a:solidFill>
              </a:rPr>
              <a:t>$&lt;</a:t>
            </a:r>
            <a:r>
              <a:rPr lang="en-US" altLang="zh-TW" dirty="0">
                <a:solidFill>
                  <a:srgbClr val="0033CC"/>
                </a:solidFill>
              </a:rPr>
              <a:t> Special Variable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61237"/>
            <a:ext cx="8229600" cy="580812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A6A6A6"/>
                </a:solidFill>
              </a:rPr>
              <a:t>C shell is a programming language.  So we should have a way to read keyboard input (just like other programming languages can).</a:t>
            </a:r>
          </a:p>
          <a:p>
            <a:pPr marL="0" indent="0" eaLnBrk="1" hangingPunct="1">
              <a:buFontTx/>
              <a:buNone/>
            </a:pPr>
            <a:r>
              <a:rPr lang="en-US" altLang="zh-TW" b="1" dirty="0">
                <a:solidFill>
                  <a:srgbClr val="A6A6A6"/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set X = $&lt;</a:t>
            </a:r>
            <a:r>
              <a:rPr lang="en-US" altLang="zh-TW" b="1" dirty="0">
                <a:solidFill>
                  <a:srgbClr val="A6A6A6"/>
                </a:solidFill>
              </a:rPr>
              <a:t>      </a:t>
            </a:r>
            <a:r>
              <a:rPr lang="en-US" altLang="zh-TW" dirty="0">
                <a:solidFill>
                  <a:srgbClr val="A6A6A6"/>
                </a:solidFill>
              </a:rPr>
              <a:t>or</a:t>
            </a:r>
            <a:r>
              <a:rPr lang="en-US" altLang="zh-TW" b="1" dirty="0">
                <a:solidFill>
                  <a:srgbClr val="A6A6A6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altLang="zh-TW" b="1" dirty="0">
                <a:solidFill>
                  <a:srgbClr val="A6A6A6"/>
                </a:solidFill>
              </a:rPr>
              <a:t>	set X = $&lt;:q   </a:t>
            </a:r>
            <a:r>
              <a:rPr lang="en-US" altLang="zh-TW" dirty="0">
                <a:solidFill>
                  <a:srgbClr val="A6A6A6"/>
                </a:solidFill>
              </a:rPr>
              <a:t>or</a:t>
            </a:r>
            <a:endParaRPr lang="en-US" altLang="zh-TW" b="1" dirty="0">
              <a:solidFill>
                <a:srgbClr val="A6A6A6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altLang="zh-TW" b="1" dirty="0">
                <a:solidFill>
                  <a:srgbClr val="A6A6A6"/>
                </a:solidFill>
              </a:rPr>
              <a:t>	set X = "$&lt;"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solidFill>
                  <a:srgbClr val="A6A6A6"/>
                </a:solidFill>
              </a:rPr>
              <a:t>“$&lt;”  means “get one word (in the </a:t>
            </a:r>
            <a:r>
              <a:rPr lang="en-US" altLang="zh-TW" dirty="0" err="1">
                <a:solidFill>
                  <a:srgbClr val="A6A6A6"/>
                </a:solidFill>
              </a:rPr>
              <a:t>wc</a:t>
            </a:r>
            <a:r>
              <a:rPr lang="en-US" altLang="zh-TW" dirty="0">
                <a:solidFill>
                  <a:srgbClr val="A6A6A6"/>
                </a:solidFill>
              </a:rPr>
              <a:t> sense of characters up to the 1</a:t>
            </a:r>
            <a:r>
              <a:rPr lang="en-US" altLang="zh-TW" baseline="30000" dirty="0">
                <a:solidFill>
                  <a:srgbClr val="A6A6A6"/>
                </a:solidFill>
              </a:rPr>
              <a:t>st</a:t>
            </a:r>
            <a:r>
              <a:rPr lang="en-US" altLang="zh-TW" dirty="0">
                <a:solidFill>
                  <a:srgbClr val="A6A6A6"/>
                </a:solidFill>
              </a:rPr>
              <a:t> space) from </a:t>
            </a:r>
            <a:r>
              <a:rPr lang="en-US" altLang="zh-TW" dirty="0" err="1">
                <a:solidFill>
                  <a:srgbClr val="A6A6A6"/>
                </a:solidFill>
              </a:rPr>
              <a:t>stdin</a:t>
            </a:r>
            <a:r>
              <a:rPr lang="en-US" altLang="zh-TW" dirty="0">
                <a:solidFill>
                  <a:srgbClr val="A6A6A6"/>
                </a:solidFill>
              </a:rPr>
              <a:t>”</a:t>
            </a:r>
          </a:p>
          <a:p>
            <a:pPr lvl="1" eaLnBrk="1" hangingPunct="1"/>
            <a:r>
              <a:rPr lang="en-US" altLang="zh-TW" dirty="0">
                <a:solidFill>
                  <a:srgbClr val="A6A6A6"/>
                </a:solidFill>
              </a:rPr>
              <a:t>But if you used “&lt;” file redirection when running the script, then </a:t>
            </a:r>
            <a:r>
              <a:rPr lang="en-US" altLang="zh-TW" dirty="0" err="1">
                <a:solidFill>
                  <a:srgbClr val="A6A6A6"/>
                </a:solidFill>
              </a:rPr>
              <a:t>stdin</a:t>
            </a:r>
            <a:r>
              <a:rPr lang="en-US" altLang="zh-TW" dirty="0">
                <a:solidFill>
                  <a:srgbClr val="A6A6A6"/>
                </a:solidFill>
              </a:rPr>
              <a:t> can be a file.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810000" y="620688"/>
            <a:ext cx="4419600" cy="1905000"/>
          </a:xfrm>
          <a:prstGeom prst="wedgeRectCallout">
            <a:avLst>
              <a:gd name="adj1" fmla="val -62986"/>
              <a:gd name="adj2" fmla="val 5042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I often use this form, because it is simpler to write.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But you have to be careful when you use it…</a:t>
            </a:r>
          </a:p>
        </p:txBody>
      </p:sp>
    </p:spTree>
    <p:extLst>
      <p:ext uri="{BB962C8B-B14F-4D97-AF65-F5344CB8AC3E}">
        <p14:creationId xmlns:p14="http://schemas.microsoft.com/office/powerpoint/2010/main" val="3517029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5563"/>
            <a:ext cx="86106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i="1" dirty="0">
                <a:ea typeface="SimSun" pitchFamily="2" charset="-122"/>
              </a:rPr>
              <a:t>The </a:t>
            </a:r>
            <a:r>
              <a:rPr lang="en-US" altLang="zh-CN" sz="2800" i="1" dirty="0" err="1">
                <a:ea typeface="SimSun" pitchFamily="2" charset="-122"/>
              </a:rPr>
              <a:t>foreach</a:t>
            </a:r>
            <a:r>
              <a:rPr lang="en-US" altLang="zh-CN" sz="2800" i="1" dirty="0">
                <a:ea typeface="SimSun" pitchFamily="2" charset="-122"/>
              </a:rPr>
              <a:t> loop:</a:t>
            </a:r>
          </a:p>
          <a:p>
            <a:pPr>
              <a:buFontTx/>
              <a:buNone/>
            </a:pPr>
            <a:endParaRPr lang="en-US" altLang="zh-CN" sz="900" dirty="0">
              <a:ea typeface="SimSun" pitchFamily="2" charset="-122"/>
            </a:endParaRPr>
          </a:p>
          <a:p>
            <a:pPr lvl="1">
              <a:buFont typeface="Monotype Sorts"/>
              <a:buNone/>
            </a:pPr>
            <a:r>
              <a:rPr lang="en-US" altLang="zh-CN" sz="3200" dirty="0" err="1">
                <a:latin typeface="High Tower Text" pitchFamily="18" charset="0"/>
                <a:ea typeface="SimSun" pitchFamily="2" charset="-122"/>
              </a:rPr>
              <a:t>foreach</a:t>
            </a: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 </a:t>
            </a:r>
            <a:r>
              <a:rPr lang="en-US" altLang="zh-CN" sz="3200" dirty="0" err="1">
                <a:latin typeface="High Tower Text" pitchFamily="18" charset="0"/>
                <a:ea typeface="SimSun" pitchFamily="2" charset="-122"/>
              </a:rPr>
              <a:t>var</a:t>
            </a: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 ( </a:t>
            </a:r>
            <a:r>
              <a:rPr lang="en-US" altLang="zh-CN" sz="3200" dirty="0" err="1">
                <a:latin typeface="High Tower Text" pitchFamily="18" charset="0"/>
                <a:ea typeface="SimSun" pitchFamily="2" charset="-122"/>
              </a:rPr>
              <a:t>arrayVariable</a:t>
            </a: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 OR wordlist )</a:t>
            </a:r>
          </a:p>
          <a:p>
            <a:pPr lvl="1">
              <a:buFont typeface="Monotype Sorts"/>
              <a:buNone/>
            </a:pP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	command(s)</a:t>
            </a:r>
          </a:p>
          <a:p>
            <a:pPr lvl="1">
              <a:buFont typeface="Monotype Sorts"/>
              <a:buNone/>
            </a:pP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buFont typeface="Monotype Sorts"/>
              <a:buNone/>
            </a:pPr>
            <a:endParaRPr lang="en-US" altLang="zh-CN" sz="3200" dirty="0">
              <a:latin typeface="High Tower Text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19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5563"/>
            <a:ext cx="8610600" cy="52276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i="1" dirty="0">
                <a:ea typeface="SimSun" pitchFamily="2" charset="-122"/>
              </a:rPr>
              <a:t>Example of the </a:t>
            </a:r>
            <a:r>
              <a:rPr lang="en-US" altLang="zh-CN" sz="2800" i="1" dirty="0" err="1">
                <a:ea typeface="SimSun" pitchFamily="2" charset="-122"/>
              </a:rPr>
              <a:t>foreach</a:t>
            </a:r>
            <a:r>
              <a:rPr lang="en-US" altLang="zh-CN" sz="2800" i="1" dirty="0">
                <a:ea typeface="SimSun" pitchFamily="2" charset="-122"/>
              </a:rPr>
              <a:t> loop:</a:t>
            </a:r>
          </a:p>
          <a:p>
            <a:pPr>
              <a:buFontTx/>
              <a:buNone/>
            </a:pPr>
            <a:endParaRPr lang="en-US" altLang="zh-CN" sz="900" dirty="0"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>
                <a:latin typeface="Times New Roman" pitchFamily="18" charset="0"/>
                <a:ea typeface="SimSun" pitchFamily="2" charset="-122"/>
              </a:rPr>
              <a:t>#</a:t>
            </a: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!/bin/</a:t>
            </a:r>
            <a:r>
              <a:rPr lang="en-US" altLang="zh-CN" sz="3200" dirty="0" err="1">
                <a:latin typeface="High Tower Text" pitchFamily="18" charset="0"/>
                <a:ea typeface="SimSun" pitchFamily="2" charset="-122"/>
              </a:rPr>
              <a:t>csh</a:t>
            </a:r>
            <a:endParaRPr lang="en-US" altLang="zh-CN" sz="3200" dirty="0">
              <a:latin typeface="High Tower Text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err="1">
                <a:latin typeface="High Tower Text" pitchFamily="18" charset="0"/>
                <a:ea typeface="SimSun" pitchFamily="2" charset="-122"/>
              </a:rPr>
              <a:t>foreach</a:t>
            </a: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 person (Bob Susan Joe)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	echo Hello </a:t>
            </a:r>
            <a:r>
              <a:rPr lang="en-US" altLang="zh-CN" sz="3200" dirty="0">
                <a:latin typeface="Times New Roman" pitchFamily="18" charset="0"/>
                <a:ea typeface="SimSun" pitchFamily="2" charset="-122"/>
              </a:rPr>
              <a:t>$</a:t>
            </a: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person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i="1" dirty="0">
                <a:ea typeface="SimSun" pitchFamily="2" charset="-122"/>
              </a:rPr>
              <a:t>Output: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dirty="0">
                <a:latin typeface="High Tower Text" pitchFamily="18" charset="0"/>
                <a:ea typeface="SimSun" pitchFamily="2" charset="-122"/>
              </a:rPr>
              <a:t>		Hello Bob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dirty="0">
                <a:latin typeface="High Tower Text" pitchFamily="18" charset="0"/>
                <a:ea typeface="SimSun" pitchFamily="2" charset="-122"/>
              </a:rPr>
              <a:t>		Hello Susan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dirty="0">
                <a:latin typeface="High Tower Text" pitchFamily="18" charset="0"/>
                <a:ea typeface="SimSun" pitchFamily="2" charset="-122"/>
              </a:rPr>
              <a:t>		Hello Joe</a:t>
            </a:r>
          </a:p>
        </p:txBody>
      </p:sp>
    </p:spTree>
    <p:extLst>
      <p:ext uri="{BB962C8B-B14F-4D97-AF65-F5344CB8AC3E}">
        <p14:creationId xmlns:p14="http://schemas.microsoft.com/office/powerpoint/2010/main" val="365798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9576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/>
              <a:t>If you want to run a command once for each of </a:t>
            </a:r>
            <a:br>
              <a:rPr lang="en-US" altLang="zh-TW" sz="2800" i="1" dirty="0"/>
            </a:br>
            <a:r>
              <a:rPr lang="en-US" altLang="zh-TW" sz="2800" i="1" dirty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/>
              <a:t>:</a:t>
            </a:r>
            <a:endParaRPr lang="en-US" altLang="zh-TW" sz="12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filenname</a:t>
            </a:r>
            <a:r>
              <a:rPr lang="en-US" altLang="zh-TW" dirty="0">
                <a:latin typeface="High Tower Text" pitchFamily="18" charset="0"/>
              </a:rPr>
              <a:t> (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file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   cat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filename 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endParaRPr lang="en-US" altLang="zh-TW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file(*)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   echo There is a file named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(f*[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|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Hello |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/>
          </a:p>
          <a:p>
            <a:pPr eaLnBrk="1" hangingPunct="1"/>
            <a:endParaRPr lang="en-US" altLang="zh-TW" sz="2800" dirty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267200" y="3375453"/>
            <a:ext cx="4569941" cy="2971800"/>
          </a:xfrm>
          <a:prstGeom prst="wedgeRectCallout">
            <a:avLst>
              <a:gd name="adj1" fmla="val -8513"/>
              <a:gd name="adj2" fmla="val -801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This is a set of file names. We know this because they get sent to “cat” (not because the names begin with “file”).</a:t>
            </a:r>
          </a:p>
        </p:txBody>
      </p:sp>
    </p:spTree>
    <p:extLst>
      <p:ext uri="{BB962C8B-B14F-4D97-AF65-F5344CB8AC3E}">
        <p14:creationId xmlns:p14="http://schemas.microsoft.com/office/powerpoint/2010/main" val="31666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9576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/>
              <a:t>If you want to run a command once for each of </a:t>
            </a:r>
          </a:p>
          <a:p>
            <a:pPr marL="0" indent="346075" eaLnBrk="1" hangingPunct="1">
              <a:spcBef>
                <a:spcPts val="0"/>
              </a:spcBef>
              <a:buNone/>
            </a:pPr>
            <a:r>
              <a:rPr lang="en-US" altLang="zh-TW" sz="2800" i="1" dirty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/>
              <a:t>:</a:t>
            </a:r>
            <a:endParaRPr lang="en-US" altLang="zh-TW" sz="12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filenname</a:t>
            </a:r>
            <a:r>
              <a:rPr lang="en-US" altLang="zh-TW" dirty="0">
                <a:latin typeface="High Tower Text" pitchFamily="18" charset="0"/>
              </a:rPr>
              <a:t> (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file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  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cat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filename 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endParaRPr lang="en-US" altLang="zh-TW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file(*)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   echo There is a file named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(f*[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|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Hello |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/>
          </a:p>
          <a:p>
            <a:pPr eaLnBrk="1" hangingPunct="1"/>
            <a:endParaRPr lang="en-US" altLang="zh-TW" sz="2800" dirty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267200" y="3375453"/>
            <a:ext cx="4569941" cy="2971800"/>
          </a:xfrm>
          <a:prstGeom prst="wedgeRectCallout">
            <a:avLst>
              <a:gd name="adj1" fmla="val -8513"/>
              <a:gd name="adj2" fmla="val -801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This is a set of file names. We know this because they get sent to “</a:t>
            </a:r>
            <a:r>
              <a:rPr kumimoji="0" lang="en-US" altLang="zh-TW" sz="3600" b="0" dirty="0">
                <a:solidFill>
                  <a:srgbClr val="FF0000"/>
                </a:solidFill>
                <a:latin typeface="Arial Narrow" pitchFamily="34" charset="0"/>
              </a:rPr>
              <a:t>cat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 (not because the names begin with “file”).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209800" y="2895600"/>
            <a:ext cx="4876800" cy="18895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123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9576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/>
              <a:t>If you want to run a command once for each of </a:t>
            </a:r>
            <a:br>
              <a:rPr lang="en-US" altLang="zh-TW" sz="2800" i="1" dirty="0"/>
            </a:br>
            <a:r>
              <a:rPr lang="en-US" altLang="zh-TW" sz="2800" i="1" dirty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/>
              <a:t>:</a:t>
            </a:r>
            <a:endParaRPr lang="en-US" altLang="zh-TW" sz="12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filenname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(file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filename |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wc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file(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*</a:t>
            </a:r>
            <a:r>
              <a:rPr lang="en-US" altLang="zh-TW" dirty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   echo There is a file named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(f*[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|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Hello |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/>
          </a:p>
          <a:p>
            <a:pPr eaLnBrk="1" hangingPunct="1"/>
            <a:endParaRPr lang="en-US" altLang="zh-TW" sz="2800" dirty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61286" y="4953000"/>
            <a:ext cx="6781800" cy="1752600"/>
          </a:xfrm>
          <a:prstGeom prst="wedgeRectCallout">
            <a:avLst>
              <a:gd name="adj1" fmla="val -29965"/>
              <a:gd name="adj2" fmla="val -10500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This is also a set of file (or directory) names. We know this because that is what the * wildcard pattern expands to.</a:t>
            </a:r>
          </a:p>
        </p:txBody>
      </p:sp>
    </p:spTree>
    <p:extLst>
      <p:ext uri="{BB962C8B-B14F-4D97-AF65-F5344CB8AC3E}">
        <p14:creationId xmlns:p14="http://schemas.microsoft.com/office/powerpoint/2010/main" val="380760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9576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/>
              <a:t>If you want to run a command once for each of </a:t>
            </a:r>
          </a:p>
          <a:p>
            <a:pPr marL="346075" indent="0" eaLnBrk="1" hangingPunct="1">
              <a:spcBef>
                <a:spcPts val="0"/>
              </a:spcBef>
              <a:buNone/>
            </a:pPr>
            <a:r>
              <a:rPr lang="en-US" altLang="zh-TW" sz="2800" i="1" dirty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/>
              <a:t>:</a:t>
            </a:r>
            <a:endParaRPr lang="en-US" altLang="zh-TW" sz="12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filenname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(file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filename |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wc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   echo There is a file named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fn</a:t>
            </a:r>
            <a:r>
              <a:rPr lang="en-US" altLang="zh-TW" dirty="0">
                <a:latin typeface="High Tower Text" pitchFamily="18" charset="0"/>
              </a:rPr>
              <a:t> (</a:t>
            </a:r>
            <a:r>
              <a:rPr lang="en-US" altLang="zh-TW" dirty="0">
                <a:solidFill>
                  <a:srgbClr val="FF0066"/>
                </a:solidFill>
                <a:latin typeface="High Tower Text" pitchFamily="18" charset="0"/>
              </a:rPr>
              <a:t>f</a:t>
            </a:r>
            <a:r>
              <a:rPr lang="en-US" altLang="zh-TW" dirty="0">
                <a:latin typeface="High Tower Text" pitchFamily="18" charset="0"/>
              </a:rPr>
              <a:t>*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   cat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latin typeface="High Tower Text" pitchFamily="18" charset="0"/>
              </a:rPr>
              <a:t>fn</a:t>
            </a:r>
            <a:r>
              <a:rPr lang="en-US" altLang="zh-TW" dirty="0">
                <a:latin typeface="High Tower Text" pitchFamily="18" charset="0"/>
              </a:rPr>
              <a:t> | </a:t>
            </a:r>
            <a:r>
              <a:rPr lang="en-US" altLang="zh-TW" dirty="0" err="1">
                <a:latin typeface="High Tower Text" pitchFamily="18" charset="0"/>
              </a:rPr>
              <a:t>fgrep</a:t>
            </a:r>
            <a:r>
              <a:rPr lang="en-US" altLang="zh-TW" dirty="0">
                <a:latin typeface="High Tower Text" pitchFamily="18" charset="0"/>
              </a:rPr>
              <a:t> Hello 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/>
          </a:p>
          <a:p>
            <a:pPr eaLnBrk="1" hangingPunct="1"/>
            <a:endParaRPr lang="en-US" altLang="zh-TW" sz="2800" dirty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886200" y="2590800"/>
            <a:ext cx="5143500" cy="2286000"/>
          </a:xfrm>
          <a:prstGeom prst="wedgeRectCallout">
            <a:avLst>
              <a:gd name="adj1" fmla="val -40776"/>
              <a:gd name="adj2" fmla="val 7013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This is the set of file/directory names that begin with “</a:t>
            </a:r>
            <a:r>
              <a:rPr kumimoji="0" lang="en-US" altLang="zh-TW" sz="3600" b="0" dirty="0">
                <a:solidFill>
                  <a:srgbClr val="FF0066"/>
                </a:solidFill>
                <a:latin typeface="Arial Narrow" pitchFamily="34" charset="0"/>
              </a:rPr>
              <a:t>f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 and end with a “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1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”, “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2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”, “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3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 or “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4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”.</a:t>
            </a:r>
            <a:r>
              <a:rPr kumimoji="0" lang="en-US" altLang="zh-TW" sz="3600" b="0" dirty="0">
                <a:solidFill>
                  <a:srgbClr val="FF9900"/>
                </a:solidFill>
                <a:latin typeface="Arial Narrow" pitchFamily="34" charset="0"/>
              </a:rPr>
              <a:t> In other, words, these guys.</a:t>
            </a:r>
          </a:p>
        </p:txBody>
      </p:sp>
    </p:spTree>
    <p:extLst>
      <p:ext uri="{BB962C8B-B14F-4D97-AF65-F5344CB8AC3E}">
        <p14:creationId xmlns:p14="http://schemas.microsoft.com/office/powerpoint/2010/main" val="52756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9576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/>
              <a:t>If you want to run a command once for each of </a:t>
            </a:r>
          </a:p>
          <a:p>
            <a:pPr marL="0" indent="346075" eaLnBrk="1" hangingPunct="1">
              <a:spcBef>
                <a:spcPts val="0"/>
              </a:spcBef>
              <a:buNone/>
            </a:pPr>
            <a:r>
              <a:rPr lang="en-US" altLang="zh-TW" sz="2800" i="1" dirty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/>
              <a:t>:</a:t>
            </a:r>
            <a:endParaRPr lang="en-US" altLang="zh-TW" sz="12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filenname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(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file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file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filename |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wc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   echo There is a file named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fn</a:t>
            </a:r>
            <a:r>
              <a:rPr lang="en-US" altLang="zh-TW" dirty="0">
                <a:latin typeface="High Tower Text" pitchFamily="18" charset="0"/>
              </a:rPr>
              <a:t> (</a:t>
            </a:r>
            <a:r>
              <a:rPr lang="en-US" altLang="zh-TW" dirty="0">
                <a:solidFill>
                  <a:srgbClr val="FF0066"/>
                </a:solidFill>
                <a:latin typeface="High Tower Text" pitchFamily="18" charset="0"/>
              </a:rPr>
              <a:t>f</a:t>
            </a:r>
            <a:r>
              <a:rPr lang="en-US" altLang="zh-TW" dirty="0">
                <a:latin typeface="High Tower Text" pitchFamily="18" charset="0"/>
              </a:rPr>
              <a:t>*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   cat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latin typeface="High Tower Text" pitchFamily="18" charset="0"/>
              </a:rPr>
              <a:t>fn</a:t>
            </a:r>
            <a:r>
              <a:rPr lang="en-US" altLang="zh-TW" dirty="0">
                <a:latin typeface="High Tower Text" pitchFamily="18" charset="0"/>
              </a:rPr>
              <a:t> | </a:t>
            </a:r>
            <a:r>
              <a:rPr lang="en-US" altLang="zh-TW" dirty="0" err="1">
                <a:latin typeface="High Tower Text" pitchFamily="18" charset="0"/>
              </a:rPr>
              <a:t>fgrep</a:t>
            </a:r>
            <a:r>
              <a:rPr lang="en-US" altLang="zh-TW" dirty="0">
                <a:latin typeface="High Tower Text" pitchFamily="18" charset="0"/>
              </a:rPr>
              <a:t> Hello 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/>
          </a:p>
          <a:p>
            <a:pPr eaLnBrk="1" hangingPunct="1"/>
            <a:endParaRPr lang="en-US" altLang="zh-TW" sz="2800" dirty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886200" y="2590800"/>
            <a:ext cx="5143500" cy="2286000"/>
          </a:xfrm>
          <a:prstGeom prst="wedgeRectCallout">
            <a:avLst>
              <a:gd name="adj1" fmla="val -40776"/>
              <a:gd name="adj2" fmla="val 7013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This is the set of file/directory names that begin with “</a:t>
            </a:r>
            <a:r>
              <a:rPr kumimoji="0" lang="en-US" altLang="zh-TW" sz="3600" b="0" dirty="0">
                <a:solidFill>
                  <a:srgbClr val="FF0066"/>
                </a:solidFill>
                <a:latin typeface="Arial Narrow" pitchFamily="34" charset="0"/>
              </a:rPr>
              <a:t>f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 and end with a “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1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”, “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2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”, “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3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 or “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4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”. (In other words, </a:t>
            </a:r>
            <a:r>
              <a:rPr kumimoji="0" lang="en-US" altLang="zh-TW" sz="3600" b="0" dirty="0">
                <a:solidFill>
                  <a:srgbClr val="FF0000"/>
                </a:solidFill>
                <a:latin typeface="Arial Narrow" pitchFamily="34" charset="0"/>
              </a:rPr>
              <a:t>these guys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.)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457950" y="2362200"/>
            <a:ext cx="933450" cy="20419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10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9576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/>
              <a:t>If you want to do a traditional  loop of numbers, </a:t>
            </a:r>
          </a:p>
          <a:p>
            <a:pPr marL="0" indent="347663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800" i="1" dirty="0"/>
              <a:t>use </a:t>
            </a:r>
            <a:r>
              <a:rPr lang="en-US" altLang="zh-TW" b="1" dirty="0">
                <a:solidFill>
                  <a:srgbClr val="0033CC"/>
                </a:solidFill>
              </a:rPr>
              <a:t>`</a:t>
            </a:r>
            <a:r>
              <a:rPr lang="en-US" altLang="zh-TW" sz="4000" b="1" dirty="0" err="1">
                <a:solidFill>
                  <a:srgbClr val="0033CC"/>
                </a:solidFill>
                <a:latin typeface="High Tower Text" pitchFamily="18" charset="0"/>
              </a:rPr>
              <a:t>seq</a:t>
            </a:r>
            <a:r>
              <a:rPr lang="en-US" altLang="zh-TW" b="1" dirty="0">
                <a:solidFill>
                  <a:srgbClr val="0033CC"/>
                </a:solidFill>
              </a:rPr>
              <a:t>`</a:t>
            </a:r>
            <a:r>
              <a:rPr lang="en-US" altLang="zh-TW" sz="4000" i="1" dirty="0">
                <a:solidFill>
                  <a:srgbClr val="0033CC"/>
                </a:solidFill>
              </a:rPr>
              <a:t> </a:t>
            </a:r>
            <a:r>
              <a:rPr lang="en-US" altLang="zh-TW" sz="2800" dirty="0"/>
              <a:t>:</a:t>
            </a:r>
          </a:p>
          <a:p>
            <a:pPr eaLnBrk="1" hangingPunct="1"/>
            <a:endParaRPr lang="en-US" altLang="zh-TW" sz="1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 ( </a:t>
            </a:r>
            <a:r>
              <a:rPr lang="en-US" altLang="zh-TW" b="1" dirty="0">
                <a:solidFill>
                  <a:srgbClr val="0033CC"/>
                </a:solidFill>
                <a:latin typeface="High Tower Text" pitchFamily="18" charset="0"/>
              </a:rPr>
              <a:t>`</a:t>
            </a:r>
            <a:r>
              <a:rPr lang="en-US" altLang="zh-TW" b="1" dirty="0" err="1">
                <a:solidFill>
                  <a:srgbClr val="0033CC"/>
                </a:solidFill>
                <a:latin typeface="High Tower Text" pitchFamily="18" charset="0"/>
              </a:rPr>
              <a:t>seq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10 10 100</a:t>
            </a:r>
            <a:r>
              <a:rPr lang="en-US" altLang="zh-TW" b="1" dirty="0">
                <a:solidFill>
                  <a:srgbClr val="0033CC"/>
                </a:solidFill>
                <a:latin typeface="High Tower Text" pitchFamily="18" charset="0"/>
              </a:rPr>
              <a:t>`</a:t>
            </a:r>
            <a:r>
              <a:rPr lang="en-US" altLang="zh-TW" dirty="0">
                <a:latin typeface="High Tower Text" pitchFamily="18" charset="0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    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             echo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 +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= `expr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altLang="zh-TW" dirty="0">
                <a:latin typeface="High Tower Text" pitchFamily="18" charset="0"/>
              </a:rPr>
              <a:t>`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             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</a:t>
            </a: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2351602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rgbClr val="000000"/>
                </a:solidFill>
              </a:rPr>
              <a:t>If you want to loop through an array: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set Z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( A B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(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Z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| cut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c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/>
            <a:r>
              <a:rPr lang="en-US" altLang="zh-TW" sz="2800" dirty="0">
                <a:solidFill>
                  <a:schemeClr val="bg1"/>
                </a:solidFill>
              </a:rPr>
              <a:t>But $* is the </a:t>
            </a:r>
            <a:r>
              <a:rPr lang="en-US" altLang="zh-TW" sz="2800" dirty="0" err="1">
                <a:solidFill>
                  <a:schemeClr val="bg1"/>
                </a:solidFill>
              </a:rPr>
              <a:t>argv</a:t>
            </a:r>
            <a:r>
              <a:rPr lang="en-US" altLang="zh-TW" sz="2800" dirty="0">
                <a:solidFill>
                  <a:schemeClr val="bg1"/>
                </a:solidFill>
              </a:rPr>
              <a:t> array, so this is also legal:</a:t>
            </a:r>
            <a:endParaRPr lang="en-US" altLang="zh-TW" sz="1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par (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          echo Parameter is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1088865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want to loop through an array: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set Z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 ( A B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 (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Z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 | cut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end</a:t>
            </a: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/>
              <a:t>But $* is the </a:t>
            </a:r>
            <a:r>
              <a:rPr lang="en-US" altLang="zh-TW" sz="2800" i="1" dirty="0" err="1"/>
              <a:t>argv</a:t>
            </a:r>
            <a:r>
              <a:rPr lang="en-US" altLang="zh-TW" sz="2800" i="1" dirty="0"/>
              <a:t> array, so this is also legal:</a:t>
            </a:r>
            <a:endParaRPr lang="en-US" altLang="zh-TW" sz="12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par (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          echo Parameter is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19600" y="1066800"/>
            <a:ext cx="4724400" cy="3352800"/>
          </a:xfrm>
          <a:prstGeom prst="wedgeRectCallout">
            <a:avLst>
              <a:gd name="adj1" fmla="val -31676"/>
              <a:gd name="adj2" fmla="val 842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But what if we wanted the parameters’ numbers? </a:t>
            </a:r>
            <a:r>
              <a:rPr kumimoji="0" lang="en-US" altLang="zh-TW" sz="3600" b="0" dirty="0" err="1">
                <a:solidFill>
                  <a:srgbClr val="000000"/>
                </a:solidFill>
                <a:latin typeface="Arial Narrow" pitchFamily="34" charset="0"/>
              </a:rPr>
              <a:t>Foreach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 doesn’t have that information.</a:t>
            </a:r>
            <a:r>
              <a:rPr kumimoji="0" lang="en-US" altLang="zh-TW" sz="3600" b="0" dirty="0">
                <a:solidFill>
                  <a:srgbClr val="FF9900"/>
                </a:solidFill>
                <a:latin typeface="Arial Narrow" pitchFamily="34" charset="0"/>
              </a:rPr>
              <a:t> We’d have to add code to keep track of the number ourselves.</a:t>
            </a:r>
          </a:p>
        </p:txBody>
      </p:sp>
    </p:spTree>
    <p:extLst>
      <p:ext uri="{BB962C8B-B14F-4D97-AF65-F5344CB8AC3E}">
        <p14:creationId xmlns:p14="http://schemas.microsoft.com/office/powerpoint/2010/main" val="5160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wrap="none"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Parameters and Variables (C-shell)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915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/>
              <a:t>Built-in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$PATH, $SHELL, $HOME, $prompt, $</a:t>
            </a:r>
            <a:r>
              <a:rPr lang="en-US" altLang="zh-TW" sz="2800" dirty="0" err="1"/>
              <a:t>argv</a:t>
            </a:r>
            <a:r>
              <a:rPr lang="en-US" altLang="zh-TW" sz="2800" dirty="0"/>
              <a:t>, etc.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User created variables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</a:t>
            </a:r>
            <a:r>
              <a:rPr lang="en-US" altLang="zh-TW" sz="2800" dirty="0" err="1"/>
              <a:t>myvar</a:t>
            </a:r>
            <a:r>
              <a:rPr lang="en-US" altLang="zh-TW" sz="2800" dirty="0"/>
              <a:t>, $file1, etc.</a:t>
            </a:r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2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/>
              <a:t>Special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$*</a:t>
            </a:r>
            <a:r>
              <a:rPr lang="en-US" altLang="zh-TW" sz="2800" spc="-50" dirty="0"/>
              <a:t>(list all argument</a:t>
            </a:r>
            <a:r>
              <a:rPr lang="en-US" altLang="zh-TW" sz="2800" spc="-300" dirty="0"/>
              <a:t>s</a:t>
            </a:r>
            <a:r>
              <a:rPr lang="en-US" altLang="zh-TW" sz="2800" spc="-140" dirty="0"/>
              <a:t>)</a:t>
            </a:r>
            <a:r>
              <a:rPr lang="en-US" altLang="zh-TW" sz="2800" dirty="0"/>
              <a:t>, $#x</a:t>
            </a:r>
            <a:r>
              <a:rPr lang="en-US" altLang="zh-TW" sz="2800" spc="-200" dirty="0"/>
              <a:t>(</a:t>
            </a:r>
            <a:r>
              <a:rPr lang="en-US" altLang="zh-TW" sz="2800" spc="-50" dirty="0"/>
              <a:t>size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800" spc="-200" dirty="0"/>
              <a:t> x</a:t>
            </a:r>
            <a:r>
              <a:rPr lang="en-US" altLang="zh-TW" sz="2800" spc="-140" dirty="0"/>
              <a:t>)</a:t>
            </a:r>
            <a:r>
              <a:rPr lang="en-US" altLang="zh-TW" sz="2800" spc="-200" dirty="0"/>
              <a:t>,</a:t>
            </a:r>
            <a:r>
              <a:rPr lang="en-US" altLang="zh-TW" sz="2800" dirty="0"/>
              <a:t> $#</a:t>
            </a:r>
            <a:r>
              <a:rPr lang="en-US" altLang="zh-TW" sz="2800" spc="-50" dirty="0"/>
              <a:t>(#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of</a:t>
            </a:r>
            <a:r>
              <a:rPr lang="en-US" altLang="zh-TW" sz="2400" spc="-50" dirty="0"/>
              <a:t> </a:t>
            </a:r>
            <a:r>
              <a:rPr lang="en-US" altLang="zh-TW" sz="2800" spc="-50" dirty="0"/>
              <a:t>argument</a:t>
            </a:r>
            <a:r>
              <a:rPr lang="en-US" altLang="zh-TW" sz="2800" spc="-300" dirty="0"/>
              <a:t>s</a:t>
            </a:r>
            <a:r>
              <a:rPr lang="en-US" altLang="zh-TW" sz="2800" spc="-50" dirty="0"/>
              <a:t>)</a:t>
            </a:r>
            <a:br>
              <a:rPr lang="en-US" altLang="zh-TW" sz="2800" dirty="0"/>
            </a:br>
            <a:r>
              <a:rPr lang="en-US" altLang="zh-TW" sz="2800" dirty="0"/>
              <a:t>$?, $?X, $&lt;, etc.</a:t>
            </a:r>
            <a:endParaRPr lang="en-US" altLang="zh-TW" dirty="0"/>
          </a:p>
          <a:p>
            <a:pPr lvl="0" eaLnBrk="1" hangingPunct="1">
              <a:lnSpc>
                <a:spcPct val="80000"/>
              </a:lnSpc>
              <a:buNone/>
            </a:pPr>
            <a:endParaRPr lang="en-US" altLang="zh-TW" sz="1400" dirty="0"/>
          </a:p>
          <a:p>
            <a:pPr lvl="0" eaLnBrk="1" hangingPunct="1">
              <a:lnSpc>
                <a:spcPct val="80000"/>
              </a:lnSpc>
            </a:pPr>
            <a:r>
              <a:rPr lang="en-US" altLang="zh-TW" sz="3400" dirty="0">
                <a:solidFill>
                  <a:srgbClr val="FF0000"/>
                </a:solidFill>
              </a:rPr>
              <a:t>Positional parameters</a:t>
            </a:r>
          </a:p>
          <a:p>
            <a:pPr lvl="0" eaLnBrk="1" hangingPunct="1">
              <a:lnSpc>
                <a:spcPct val="80000"/>
              </a:lnSpc>
              <a:buNone/>
            </a:pPr>
            <a:r>
              <a:rPr lang="en-US" altLang="zh-TW" dirty="0"/>
              <a:t>	</a:t>
            </a:r>
            <a:r>
              <a:rPr lang="en-US" altLang="zh-TW" sz="2800" dirty="0">
                <a:solidFill>
                  <a:srgbClr val="00B050"/>
                </a:solidFill>
              </a:rPr>
              <a:t>$1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B050"/>
                </a:solidFill>
              </a:rPr>
              <a:t>$2</a:t>
            </a:r>
            <a:r>
              <a:rPr lang="en-US" altLang="zh-TW" sz="2800" dirty="0"/>
              <a:t>, etc.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086944" y="5733256"/>
            <a:ext cx="3581400" cy="914400"/>
          </a:xfrm>
          <a:prstGeom prst="wedgeRectCallout">
            <a:avLst>
              <a:gd name="adj1" fmla="val -116396"/>
              <a:gd name="adj2" fmla="val -5552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What are these?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b="0" kern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229600" cy="83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b="0" kern="0">
                  <a:solidFill>
                    <a:srgbClr val="0033CC"/>
                  </a:solidFill>
                </a:rPr>
                <a:t>The </a:t>
              </a:r>
              <a:r>
                <a:rPr lang="en-US" altLang="zh-TW" b="0" kern="0">
                  <a:solidFill>
                    <a:srgbClr val="F6368E"/>
                  </a:solidFill>
                </a:rPr>
                <a:t>$&lt;</a:t>
              </a:r>
              <a:r>
                <a:rPr lang="en-US" altLang="zh-TW" b="0" kern="0">
                  <a:solidFill>
                    <a:srgbClr val="0033CC"/>
                  </a:solidFill>
                </a:rPr>
                <a:t> Special Variable</a:t>
              </a:r>
              <a:endParaRPr lang="en-US" altLang="zh-TW" b="0" kern="0" dirty="0">
                <a:solidFill>
                  <a:srgbClr val="0033CC"/>
                </a:solidFill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457200" y="861237"/>
              <a:ext cx="8229600" cy="580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buFontTx/>
                <a:buNone/>
                <a:defRPr/>
              </a:pPr>
              <a:r>
                <a:rPr lang="en-US" altLang="zh-TW" b="0" kern="0" dirty="0">
                  <a:solidFill>
                    <a:srgbClr val="A6A6A6"/>
                  </a:solidFill>
                </a:rPr>
                <a:t>C shell is a programming language.  So we should have a way to read keyboard input (just like other programming languages can).</a:t>
              </a: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kern="0" dirty="0">
                  <a:solidFill>
                    <a:srgbClr val="A6A6A6"/>
                  </a:solidFill>
                </a:rPr>
                <a:t>	</a:t>
              </a:r>
              <a:r>
                <a:rPr lang="en-US" altLang="zh-TW" kern="0" dirty="0">
                  <a:solidFill>
                    <a:srgbClr val="FF0000"/>
                  </a:solidFill>
                </a:rPr>
                <a:t>set X = $&lt;</a:t>
              </a:r>
              <a:r>
                <a:rPr lang="en-US" altLang="zh-TW" kern="0" dirty="0">
                  <a:solidFill>
                    <a:srgbClr val="A6A6A6"/>
                  </a:solidFill>
                </a:rPr>
                <a:t>      </a:t>
              </a:r>
              <a:r>
                <a:rPr lang="en-US" altLang="zh-TW" b="0" kern="0" dirty="0">
                  <a:solidFill>
                    <a:srgbClr val="A6A6A6"/>
                  </a:solidFill>
                </a:rPr>
                <a:t>or</a:t>
              </a:r>
              <a:r>
                <a:rPr lang="en-US" altLang="zh-TW" kern="0" dirty="0">
                  <a:solidFill>
                    <a:srgbClr val="A6A6A6"/>
                  </a:solidFill>
                </a:rPr>
                <a:t> </a:t>
              </a: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kern="0" dirty="0">
                  <a:solidFill>
                    <a:srgbClr val="A6A6A6"/>
                  </a:solidFill>
                </a:rPr>
                <a:t>	</a:t>
              </a:r>
              <a:r>
                <a:rPr lang="en-US" altLang="zh-TW" kern="0" dirty="0">
                  <a:solidFill>
                    <a:srgbClr val="009644"/>
                  </a:solidFill>
                </a:rPr>
                <a:t>set X = $&lt;:q</a:t>
              </a:r>
              <a:r>
                <a:rPr lang="en-US" altLang="zh-TW" kern="0" dirty="0">
                  <a:solidFill>
                    <a:srgbClr val="A6A6A6"/>
                  </a:solidFill>
                </a:rPr>
                <a:t>   </a:t>
              </a:r>
              <a:r>
                <a:rPr lang="en-US" altLang="zh-TW" b="0" kern="0" dirty="0">
                  <a:solidFill>
                    <a:srgbClr val="A6A6A6"/>
                  </a:solidFill>
                </a:rPr>
                <a:t>or</a:t>
              </a:r>
              <a:endParaRPr lang="en-US" altLang="zh-TW" kern="0" dirty="0">
                <a:solidFill>
                  <a:srgbClr val="A6A6A6"/>
                </a:solidFill>
              </a:endParaRP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kern="0" dirty="0">
                  <a:solidFill>
                    <a:srgbClr val="A6A6A6"/>
                  </a:solidFill>
                </a:rPr>
                <a:t>	</a:t>
              </a:r>
              <a:r>
                <a:rPr lang="en-US" altLang="zh-TW" kern="0" dirty="0">
                  <a:solidFill>
                    <a:srgbClr val="009644"/>
                  </a:solidFill>
                </a:rPr>
                <a:t>set X = "$&lt;"</a:t>
              </a: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b="0" kern="0" dirty="0">
                  <a:solidFill>
                    <a:srgbClr val="A6A6A6"/>
                  </a:solidFill>
                </a:rPr>
                <a:t>“$&lt;”  means “get one word (in the </a:t>
              </a:r>
              <a:r>
                <a:rPr lang="en-US" altLang="zh-TW" b="0" kern="0" dirty="0" err="1">
                  <a:solidFill>
                    <a:srgbClr val="A6A6A6"/>
                  </a:solidFill>
                </a:rPr>
                <a:t>wc</a:t>
              </a:r>
              <a:r>
                <a:rPr lang="en-US" altLang="zh-TW" b="0" kern="0" dirty="0">
                  <a:solidFill>
                    <a:srgbClr val="A6A6A6"/>
                  </a:solidFill>
                </a:rPr>
                <a:t> sense of characters up to the 1</a:t>
              </a:r>
              <a:r>
                <a:rPr lang="en-US" altLang="zh-TW" b="0" kern="0" baseline="30000" dirty="0">
                  <a:solidFill>
                    <a:srgbClr val="A6A6A6"/>
                  </a:solidFill>
                </a:rPr>
                <a:t>st</a:t>
              </a:r>
              <a:r>
                <a:rPr lang="en-US" altLang="zh-TW" b="0" kern="0" dirty="0">
                  <a:solidFill>
                    <a:srgbClr val="A6A6A6"/>
                  </a:solidFill>
                </a:rPr>
                <a:t> space) from stdin”</a:t>
              </a:r>
            </a:p>
            <a:p>
              <a:pPr lvl="1" eaLnBrk="1" hangingPunct="1">
                <a:defRPr/>
              </a:pPr>
              <a:r>
                <a:rPr lang="en-US" altLang="zh-TW" b="0" kern="0" dirty="0">
                  <a:solidFill>
                    <a:srgbClr val="A6A6A6"/>
                  </a:solidFill>
                </a:rPr>
                <a:t>But if you used “&lt;” file redirection when running the script, then stdin can be a file.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681538" y="2873970"/>
              <a:ext cx="1690687" cy="3124200"/>
            </a:xfrm>
            <a:prstGeom prst="wedgeRectCallout">
              <a:avLst>
                <a:gd name="adj1" fmla="val -107778"/>
                <a:gd name="adj2" fmla="val -16694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TW" sz="2800" kern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681538" y="1975445"/>
              <a:ext cx="4462462" cy="4333875"/>
            </a:xfrm>
            <a:prstGeom prst="wedgeRectCallout">
              <a:avLst>
                <a:gd name="adj1" fmla="val -69120"/>
                <a:gd name="adj2" fmla="val -18824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2800" kern="0">
                  <a:solidFill>
                    <a:srgbClr val="FFFFFF"/>
                  </a:solidFill>
                  <a:latin typeface="Arial Narrow" pitchFamily="34" charset="0"/>
                </a:rPr>
                <a:t>Unlike </a:t>
              </a:r>
              <a:r>
                <a:rPr lang="en-US" altLang="zh-TW" sz="2800" kern="0">
                  <a:solidFill>
                    <a:srgbClr val="009644"/>
                  </a:solidFill>
                  <a:latin typeface="Arial Narrow" pitchFamily="34" charset="0"/>
                </a:rPr>
                <a:t>these other two forms</a:t>
              </a:r>
              <a:r>
                <a:rPr lang="en-US" altLang="zh-TW" sz="2800" kern="0">
                  <a:solidFill>
                    <a:srgbClr val="FFFFFF"/>
                  </a:solidFill>
                  <a:latin typeface="Arial Narrow" pitchFamily="34" charset="0"/>
                </a:rPr>
                <a:t>, </a:t>
              </a:r>
              <a:r>
                <a:rPr lang="en-US" altLang="zh-TW" sz="2800" kern="0">
                  <a:solidFill>
                    <a:srgbClr val="FF0000"/>
                  </a:solidFill>
                  <a:latin typeface="Arial Narrow" pitchFamily="34" charset="0"/>
                </a:rPr>
                <a:t>the plain $&lt;</a:t>
              </a:r>
              <a:r>
                <a:rPr lang="en-US" altLang="zh-TW" sz="2800" kern="0">
                  <a:solidFill>
                    <a:srgbClr val="FFFFFF"/>
                  </a:solidFill>
                  <a:latin typeface="Arial Narrow" pitchFamily="34" charset="0"/>
                </a:rPr>
                <a:t> cannot properly handle keyboard input (or redirected input) containing special symbols. Since you cannot predict what the user will type, you are better off using these other forms.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2800" kern="0">
                  <a:solidFill>
                    <a:srgbClr val="FFFFFF"/>
                  </a:solidFill>
                  <a:latin typeface="Arial Narrow" pitchFamily="34" charset="0"/>
                </a:rPr>
                <a:t>(And if input is expected to have symbols then you must.)</a:t>
              </a:r>
            </a:p>
          </p:txBody>
        </p:sp>
        <p:sp>
          <p:nvSpPr>
            <p:cNvPr id="13" name="Rounded Rectangle 2"/>
            <p:cNvSpPr>
              <a:spLocks noChangeArrowheads="1"/>
            </p:cNvSpPr>
            <p:nvPr/>
          </p:nvSpPr>
          <p:spPr bwMode="auto">
            <a:xfrm rot="-1916656">
              <a:off x="4411663" y="3386733"/>
              <a:ext cx="446087" cy="814387"/>
            </a:xfrm>
            <a:prstGeom prst="roundRect">
              <a:avLst>
                <a:gd name="adj" fmla="val 47917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en-US" sz="1800" b="0" ker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9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rgbClr val="808080"/>
                </a:solidFill>
              </a:rPr>
              <a:t>If you want to loop through an array: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		set Z </a:t>
            </a:r>
            <a:r>
              <a:rPr lang="en-US" altLang="zh-TW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 ( A B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rgbClr val="808080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 ( </a:t>
            </a:r>
            <a:r>
              <a:rPr lang="en-US" altLang="zh-TW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Z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rgbClr val="808080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 | cut </a:t>
            </a:r>
            <a:r>
              <a:rPr lang="en-US" altLang="zh-TW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c</a:t>
            </a:r>
            <a:r>
              <a:rPr lang="en-US" altLang="zh-TW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808080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end</a:t>
            </a: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/>
              <a:t>But $* is the </a:t>
            </a:r>
            <a:r>
              <a:rPr lang="en-US" altLang="zh-TW" sz="2800" i="1" dirty="0" err="1"/>
              <a:t>argv</a:t>
            </a:r>
            <a:r>
              <a:rPr lang="en-US" altLang="zh-TW" sz="2800" i="1" dirty="0"/>
              <a:t> array, so this is also legal:</a:t>
            </a:r>
            <a:endParaRPr lang="en-US" altLang="zh-TW" sz="12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par (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          echo Parameter is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19600" y="1066800"/>
            <a:ext cx="4724400" cy="3352800"/>
          </a:xfrm>
          <a:prstGeom prst="wedgeRectCallout">
            <a:avLst>
              <a:gd name="adj1" fmla="val -31676"/>
              <a:gd name="adj2" fmla="val 842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But what if we wanted the parameters’ numbers? </a:t>
            </a:r>
            <a:r>
              <a:rPr kumimoji="0" lang="en-US" altLang="zh-TW" sz="3600" b="0" dirty="0" err="1">
                <a:solidFill>
                  <a:srgbClr val="000000"/>
                </a:solidFill>
                <a:latin typeface="Arial Narrow" pitchFamily="34" charset="0"/>
              </a:rPr>
              <a:t>Foreach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 doesn’t have that information. </a:t>
            </a:r>
            <a:r>
              <a:rPr kumimoji="0" lang="en-US" altLang="zh-TW" sz="3600" b="0" dirty="0">
                <a:solidFill>
                  <a:srgbClr val="FF9900"/>
                </a:solidFill>
                <a:latin typeface="Arial Narrow" pitchFamily="34" charset="0"/>
              </a:rPr>
              <a:t>We’d have to add code to keep track of the number ourselves.</a:t>
            </a:r>
          </a:p>
        </p:txBody>
      </p:sp>
    </p:spTree>
    <p:extLst>
      <p:ext uri="{BB962C8B-B14F-4D97-AF65-F5344CB8AC3E}">
        <p14:creationId xmlns:p14="http://schemas.microsoft.com/office/powerpoint/2010/main" val="237006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chemeClr val="bg1"/>
                </a:solidFill>
              </a:rPr>
              <a:t>If you want to loop through an array: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set Z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( A B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(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Z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   cat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| cut 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c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end</a:t>
            </a: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/>
              <a:t>Printing the parameters, but with no numbers:</a:t>
            </a:r>
            <a:endParaRPr lang="en-US" altLang="zh-TW" sz="12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par (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          echo Parameter is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19600" y="1066800"/>
            <a:ext cx="4724400" cy="3352800"/>
          </a:xfrm>
          <a:prstGeom prst="wedgeRectCallout">
            <a:avLst>
              <a:gd name="adj1" fmla="val -31676"/>
              <a:gd name="adj2" fmla="val 842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But what if we wanted the parameters’ numbers? </a:t>
            </a:r>
            <a:r>
              <a:rPr kumimoji="0" lang="en-US" altLang="zh-TW" sz="3600" b="0" dirty="0" err="1">
                <a:solidFill>
                  <a:srgbClr val="000000"/>
                </a:solidFill>
                <a:latin typeface="Arial Narrow" pitchFamily="34" charset="0"/>
              </a:rPr>
              <a:t>Foreach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 doesn’t have that information. 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We’d have to add code to keep track</a:t>
            </a:r>
            <a:r>
              <a:rPr kumimoji="0" lang="en-US" altLang="zh-TW" sz="36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kumimoji="0" lang="en-US" altLang="zh-TW" sz="3600" b="0" dirty="0">
                <a:solidFill>
                  <a:srgbClr val="0033CC"/>
                </a:solidFill>
                <a:latin typeface="Arial Narrow" pitchFamily="34" charset="0"/>
              </a:rPr>
              <a:t>of the number ourselves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413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rgbClr val="000000"/>
                </a:solidFill>
              </a:rPr>
              <a:t>With the parameters</a:t>
            </a:r>
            <a:r>
              <a:rPr lang="en-US" altLang="zh-TW" sz="2800" i="1" dirty="0"/>
              <a:t> numbered: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		@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TW" dirty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par (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	     @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latin typeface="High Tower Text" pitchFamily="18" charset="0"/>
              </a:rPr>
              <a:t>     echo Parameter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 is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par</a:t>
            </a:r>
            <a:endParaRPr lang="en-US" altLang="zh-TW" dirty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latin typeface="High Tower Text" pitchFamily="18" charset="0"/>
              </a:rPr>
              <a:t>end</a:t>
            </a: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/>
              <a:t>Printing the parameters, but with no numbers:</a:t>
            </a:r>
            <a:endParaRPr lang="en-US" altLang="zh-TW" sz="12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par (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          echo Parameter is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19600" y="1066800"/>
            <a:ext cx="4724400" cy="3352800"/>
          </a:xfrm>
          <a:prstGeom prst="wedgeRectCallout">
            <a:avLst>
              <a:gd name="adj1" fmla="val -31676"/>
              <a:gd name="adj2" fmla="val 842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But what if we wanted the parameters’ numbers? </a:t>
            </a:r>
            <a:r>
              <a:rPr kumimoji="0" lang="en-US" altLang="zh-TW" sz="3600" b="0" dirty="0" err="1">
                <a:solidFill>
                  <a:srgbClr val="000000"/>
                </a:solidFill>
                <a:latin typeface="Arial Narrow" pitchFamily="34" charset="0"/>
              </a:rPr>
              <a:t>Foreach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 doesn’t have that information. We’d have to </a:t>
            </a:r>
            <a:r>
              <a:rPr kumimoji="0" lang="en-US" altLang="zh-TW" sz="3600" b="0" dirty="0">
                <a:solidFill>
                  <a:srgbClr val="FF0000"/>
                </a:solidFill>
                <a:latin typeface="Arial Narrow" pitchFamily="34" charset="0"/>
              </a:rPr>
              <a:t>add code to keep track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itchFamily="34" charset="0"/>
              </a:rPr>
              <a:t> of the number ourselves.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743200" y="1905000"/>
            <a:ext cx="2457450" cy="15847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3505200" y="2971800"/>
            <a:ext cx="11430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08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rgbClr val="FF0000"/>
                </a:solidFill>
              </a:rPr>
              <a:t>Printing numbered parameters (complicated way):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@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TW" dirty="0">
              <a:solidFill>
                <a:srgbClr val="00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par (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     @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     echo Parameter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is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p</a:t>
            </a:r>
            <a:r>
              <a:rPr lang="en-US" altLang="zh-TW" dirty="0">
                <a:latin typeface="High Tower Text" pitchFamily="18" charset="0"/>
              </a:rPr>
              <a:t>ar</a:t>
            </a:r>
            <a:endParaRPr lang="en-US" altLang="zh-TW" dirty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latin typeface="High Tower Text" pitchFamily="18" charset="0"/>
              </a:rPr>
              <a:t>end</a:t>
            </a: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>
                <a:solidFill>
                  <a:srgbClr val="008000"/>
                </a:solidFill>
              </a:rPr>
              <a:t>Printing numbered parameters (simple way):</a:t>
            </a:r>
            <a:endParaRPr lang="en-US" altLang="zh-TW" sz="1200" i="1" dirty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 ( `</a:t>
            </a:r>
            <a:r>
              <a:rPr lang="en-US" altLang="zh-TW" dirty="0" err="1">
                <a:latin typeface="High Tower Text" pitchFamily="18" charset="0"/>
              </a:rPr>
              <a:t>seq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$#</a:t>
            </a:r>
            <a:r>
              <a:rPr lang="en-US" altLang="zh-TW" dirty="0">
                <a:latin typeface="High Tower Text" pitchFamily="18" charset="0"/>
              </a:rPr>
              <a:t>`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          echo Parameter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 is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latin typeface="High Tower Text" pitchFamily="18" charset="0"/>
              </a:rPr>
              <a:t>argv</a:t>
            </a:r>
            <a:r>
              <a:rPr lang="en-US" altLang="zh-TW" dirty="0">
                <a:latin typeface="High Tower Text" pitchFamily="18" charset="0"/>
              </a:rPr>
              <a:t>[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4509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rgbClr val="008000"/>
                </a:solidFill>
              </a:rPr>
              <a:t>Printing just parameters (simple way):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8000"/>
                </a:solidFill>
                <a:latin typeface="High Tower Text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foreach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par (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     echo Parameter is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p</a:t>
            </a:r>
            <a:r>
              <a:rPr lang="en-US" altLang="zh-TW" dirty="0">
                <a:latin typeface="High Tower Text" pitchFamily="18" charset="0"/>
              </a:rPr>
              <a:t>ar</a:t>
            </a:r>
            <a:endParaRPr lang="en-US" altLang="zh-TW" dirty="0">
              <a:solidFill>
                <a:srgbClr val="00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end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		       </a:t>
            </a:r>
            <a:endParaRPr lang="en-US" altLang="zh-TW" dirty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		</a:t>
            </a: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>
                <a:solidFill>
                  <a:srgbClr val="FF0000"/>
                </a:solidFill>
              </a:rPr>
              <a:t>Printing just parameters (complicated way):</a:t>
            </a:r>
            <a:endParaRPr lang="en-US" altLang="zh-TW" sz="1200" i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High Tower Text" pitchFamily="18" charset="0"/>
              </a:rPr>
              <a:t>	</a:t>
            </a: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latin typeface="High Tower Text" pitchFamily="18" charset="0"/>
              </a:rPr>
              <a:t>foreach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 ( `</a:t>
            </a:r>
            <a:r>
              <a:rPr lang="en-US" altLang="zh-TW" dirty="0" err="1">
                <a:latin typeface="High Tower Text" pitchFamily="18" charset="0"/>
              </a:rPr>
              <a:t>seq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$#</a:t>
            </a:r>
            <a:r>
              <a:rPr lang="en-US" altLang="zh-TW" dirty="0">
                <a:latin typeface="High Tower Text" pitchFamily="18" charset="0"/>
              </a:rPr>
              <a:t>`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          echo Parameter is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latin typeface="High Tower Text" pitchFamily="18" charset="0"/>
              </a:rPr>
              <a:t>argv</a:t>
            </a:r>
            <a:r>
              <a:rPr lang="en-US" altLang="zh-TW" dirty="0">
                <a:latin typeface="High Tower Text" pitchFamily="18" charset="0"/>
              </a:rPr>
              <a:t>[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>
                <a:latin typeface="High Tower Text" pitchFamily="18" charset="0"/>
              </a:rPr>
              <a:t>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38200" y="3352800"/>
            <a:ext cx="7391400" cy="9906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So the best choice of which to use as your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foreach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list depends on what you need to do. </a:t>
            </a:r>
          </a:p>
        </p:txBody>
      </p:sp>
    </p:spTree>
    <p:extLst>
      <p:ext uri="{BB962C8B-B14F-4D97-AF65-F5344CB8AC3E}">
        <p14:creationId xmlns:p14="http://schemas.microsoft.com/office/powerpoint/2010/main" val="35918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1676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TW" sz="4400" dirty="0"/>
              <a:t>Now, let’s work through an example, line by line…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52400" y="2286000"/>
            <a:ext cx="876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0" kern="0" dirty="0">
                <a:solidFill>
                  <a:srgbClr val="0033CC"/>
                </a:solidFill>
              </a:rPr>
              <a:t>Suppose we want a script to cautiously delete files &amp; directories sent on the command line. </a:t>
            </a:r>
          </a:p>
          <a:p>
            <a:pPr lvl="1"/>
            <a:r>
              <a:rPr lang="en-US" sz="3200" b="0" kern="0" dirty="0">
                <a:solidFill>
                  <a:srgbClr val="FF0000"/>
                </a:solidFill>
              </a:rPr>
              <a:t> For each command-line argument: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b="0" kern="0" dirty="0">
                <a:solidFill>
                  <a:srgbClr val="FF0000"/>
                </a:solidFill>
              </a:rPr>
              <a:t>Ask about whether it should be deleted.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b="0" kern="0" dirty="0">
                <a:solidFill>
                  <a:srgbClr val="FF0000"/>
                </a:solidFill>
              </a:rPr>
              <a:t>Read the user’s response from </a:t>
            </a:r>
            <a:r>
              <a:rPr lang="en-US" sz="3200" b="0" kern="0" dirty="0" err="1">
                <a:solidFill>
                  <a:srgbClr val="FF0000"/>
                </a:solidFill>
              </a:rPr>
              <a:t>stdin</a:t>
            </a:r>
            <a:r>
              <a:rPr lang="en-US" sz="3200" b="0" kern="0" dirty="0">
                <a:solidFill>
                  <a:srgbClr val="FF0000"/>
                </a:solidFill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b="0" kern="0" dirty="0">
                <a:solidFill>
                  <a:srgbClr val="FF0000"/>
                </a:solidFill>
              </a:rPr>
              <a:t>Perform the action indicated by the user’s response.</a:t>
            </a:r>
          </a:p>
        </p:txBody>
      </p:sp>
    </p:spTree>
    <p:extLst>
      <p:ext uri="{BB962C8B-B14F-4D97-AF65-F5344CB8AC3E}">
        <p14:creationId xmlns:p14="http://schemas.microsoft.com/office/powerpoint/2010/main" val="43131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2889879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1"/>
          <p:cNvSpPr>
            <a:spLocks noChangeArrowheads="1"/>
          </p:cNvSpPr>
          <p:nvPr/>
        </p:nvSpPr>
        <p:spPr bwMode="auto">
          <a:xfrm>
            <a:off x="4648200" y="685800"/>
            <a:ext cx="7620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eaLnBrk="0" hangingPunct="0"/>
            <a:endParaRPr lang="en-US" altLang="zh-TW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csh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#it is a C-shell script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3267276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loop through arguments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1734335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-f $name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 then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test for if it is a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9644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file (</a:t>
            </a:r>
            <a:r>
              <a:rPr lang="en-US" altLang="zh-TW" sz="2600" dirty="0" err="1">
                <a:solidFill>
                  <a:srgbClr val="009644"/>
                </a:solidFill>
                <a:latin typeface="Consolas" panose="020B0609020204030204" pitchFamily="49" charset="0"/>
              </a:rPr>
              <a:t>ie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, not a directory)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1057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91208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dirty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/>
              <a:t>First argument is $1, second argument is $2, etc.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</a:rPr>
              <a:t>$10 works correctly in C-shell, but not in </a:t>
            </a:r>
            <a:r>
              <a:rPr lang="en-US" altLang="zh-TW" dirty="0">
                <a:solidFill>
                  <a:srgbClr val="0033CC"/>
                </a:solidFill>
              </a:rPr>
              <a:t>bash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/>
              <a:t>		</a:t>
            </a:r>
            <a:r>
              <a:rPr lang="en-US" altLang="zh-TW" sz="2400" dirty="0">
                <a:solidFill>
                  <a:schemeClr val="bg1"/>
                </a:solidFill>
              </a:rPr>
              <a:t>%</a:t>
            </a:r>
            <a:r>
              <a:rPr lang="en-US" altLang="zh-TW" sz="2400" dirty="0"/>
              <a:t> cat </a:t>
            </a:r>
            <a:r>
              <a:rPr lang="en-US" altLang="zh-TW" sz="2400" dirty="0" err="1"/>
              <a:t>testscript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   		#!/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/bin/</a:t>
            </a:r>
            <a:r>
              <a:rPr lang="en-US" altLang="zh-TW" sz="2400" dirty="0">
                <a:solidFill>
                  <a:srgbClr val="0033CC"/>
                </a:solidFill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echo </a:t>
            </a:r>
            <a:r>
              <a:rPr lang="en-US" altLang="zh-TW" sz="2800" dirty="0">
                <a:latin typeface="High Tower Text" pitchFamily="18" charset="0"/>
              </a:rPr>
              <a:t>"</a:t>
            </a:r>
            <a:r>
              <a:rPr lang="en-US" altLang="zh-TW" sz="2400" dirty="0"/>
              <a:t>The word of the day is $10.</a:t>
            </a:r>
            <a:r>
              <a:rPr lang="en-US" altLang="zh-TW" sz="2800" dirty="0">
                <a:latin typeface="High Tower Text" pitchFamily="18" charset="0"/>
              </a:rPr>
              <a:t>"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chemeClr val="bg1"/>
                </a:solidFill>
              </a:rPr>
              <a:t>% </a:t>
            </a:r>
            <a:r>
              <a:rPr lang="en-US" altLang="zh-TW" sz="2400" dirty="0"/>
              <a:t>./</a:t>
            </a:r>
            <a:r>
              <a:rPr lang="en-US" altLang="zh-TW" sz="2400" dirty="0" err="1"/>
              <a:t>testscript</a:t>
            </a:r>
            <a:r>
              <a:rPr lang="en-US" altLang="zh-TW" sz="2400" dirty="0"/>
              <a:t> at be cat do eat fee go hi it </a:t>
            </a:r>
            <a:r>
              <a:rPr lang="en-US" altLang="zh-TW" sz="2400" spc="-100" dirty="0"/>
              <a:t>jo</a:t>
            </a:r>
            <a:r>
              <a:rPr lang="en-US" altLang="zh-TW" sz="2400" dirty="0"/>
              <a:t>y</a:t>
            </a:r>
            <a:r>
              <a:rPr lang="en-US" altLang="zh-TW" sz="2000" dirty="0"/>
              <a:t> </a:t>
            </a:r>
            <a:r>
              <a:rPr lang="en-US" altLang="zh-TW" sz="2400" dirty="0"/>
              <a:t>kit </a:t>
            </a:r>
            <a:r>
              <a:rPr lang="en-US" altLang="zh-TW" sz="2400" spc="-70" dirty="0"/>
              <a:t>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The word of the day is at0.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3659" y="376152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67620" y="384997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39156" y="283163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47864" y="2919828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73117" y="292008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37506" y="3840062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2645" y="436514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66606" y="445359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1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1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01"/>
                            </p:stCondLst>
                            <p:childTnLst>
                              <p:par>
                                <p:cTn id="5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endParaRPr lang="zh-TW" altLang="en-US" sz="200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Using the </a:t>
            </a:r>
            <a:r>
              <a:rPr lang="en-US" altLang="zh-TW" sz="2800" b="1">
                <a:solidFill>
                  <a:srgbClr val="000000"/>
                </a:solidFill>
                <a:latin typeface="Arial Rounded MT Bold" pitchFamily="34" charset="0"/>
              </a:rPr>
              <a:t>if </a:t>
            </a: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command, filenames can be tested for the following: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60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if ( -d filename )	#  true if filename is a directory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if ( -e filename )	#  true if filename exists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if ( -f filename )	#  true if filename is a plain file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if ( -o filename )	#  true if you own filename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if ( -r filename )	#  true if filename is readable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if ( -w filename )	#  true if filename is writable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if ( -x filename )	#  true if filename is executable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 Rounded MT Bold" pitchFamily="34" charset="0"/>
              </a:rPr>
              <a:t>if ( -z filename )	#  true if filename is empty</a:t>
            </a:r>
            <a:r>
              <a:rPr lang="en-US" altLang="zh-TW" sz="2000">
                <a:solidFill>
                  <a:srgbClr val="000000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</a:t>
            </a:r>
            <a:r>
              <a:rPr lang="en-US" altLang="zh-TW" sz="4800" dirty="0">
                <a:solidFill>
                  <a:srgbClr val="0070C0"/>
                </a:solidFill>
              </a:rPr>
              <a:t> Conditional File Tests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720725" y="427038"/>
            <a:ext cx="3071813" cy="76993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800" b="0" dirty="0">
                <a:solidFill>
                  <a:srgbClr val="000000"/>
                </a:solidFill>
                <a:latin typeface="Arial" pitchFamily="34" charset="0"/>
              </a:rPr>
              <a:t>Recall</a:t>
            </a:r>
            <a:br>
              <a:rPr lang="en-US" altLang="zh-TW" sz="2800" b="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zh-TW" sz="2800" b="0" dirty="0">
                <a:solidFill>
                  <a:srgbClr val="000000"/>
                </a:solidFill>
                <a:latin typeface="Arial" pitchFamily="34" charset="0"/>
              </a:rPr>
              <a:t> slide #20</a:t>
            </a:r>
          </a:p>
          <a:p>
            <a:pPr algn="ctr"/>
            <a:endParaRPr lang="en-US" altLang="zh-TW" sz="900" b="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then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need the word “then”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		  # because we want to use an “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”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13623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-n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the –n allows your typed answer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964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to be on the same line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-n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1255695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99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		    "$name (y/n/q)? "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By using the \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symbol, echo extends to the next line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3986027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$&lt;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  # This symbol indicates to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take input from keyboard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2741151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419872" y="4509120"/>
            <a:ext cx="3581400" cy="914400"/>
          </a:xfrm>
          <a:prstGeom prst="wedgeRectCallout">
            <a:avLst>
              <a:gd name="adj1" fmla="val -77153"/>
              <a:gd name="adj2" fmla="val -5438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FFFF"/>
                </a:solidFill>
                <a:latin typeface="Arial Narrow" pitchFamily="34" charset="0"/>
              </a:rPr>
              <a:t>What is this?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b="0" kern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457200" y="76200"/>
              <a:ext cx="8229600" cy="83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b="0" kern="0">
                  <a:solidFill>
                    <a:srgbClr val="0033CC"/>
                  </a:solidFill>
                </a:rPr>
                <a:t>The </a:t>
              </a:r>
              <a:r>
                <a:rPr lang="en-US" altLang="zh-TW" b="0" kern="0">
                  <a:solidFill>
                    <a:srgbClr val="F6368E"/>
                  </a:solidFill>
                </a:rPr>
                <a:t>$&lt;</a:t>
              </a:r>
              <a:r>
                <a:rPr lang="en-US" altLang="zh-TW" b="0" kern="0">
                  <a:solidFill>
                    <a:srgbClr val="0033CC"/>
                  </a:solidFill>
                </a:rPr>
                <a:t> Special Variable</a:t>
              </a:r>
              <a:endParaRPr lang="en-US" altLang="zh-TW" b="0" kern="0" dirty="0">
                <a:solidFill>
                  <a:srgbClr val="0033CC"/>
                </a:solidFill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457200" y="861237"/>
              <a:ext cx="8229600" cy="580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buFontTx/>
                <a:buNone/>
                <a:defRPr/>
              </a:pPr>
              <a:r>
                <a:rPr lang="en-US" altLang="zh-TW" b="0" kern="0">
                  <a:solidFill>
                    <a:srgbClr val="000000"/>
                  </a:solidFill>
                </a:rPr>
                <a:t>C shell is a programming language.  So we should have a way to read keyboard input (just like other programming languages can).</a:t>
              </a: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kern="0">
                  <a:solidFill>
                    <a:srgbClr val="000000"/>
                  </a:solidFill>
                </a:rPr>
                <a:t>	set X = $&lt;      </a:t>
              </a:r>
              <a:r>
                <a:rPr lang="en-US" altLang="zh-TW" b="0" kern="0">
                  <a:solidFill>
                    <a:srgbClr val="000000"/>
                  </a:solidFill>
                </a:rPr>
                <a:t>or</a:t>
              </a:r>
              <a:r>
                <a:rPr lang="en-US" altLang="zh-TW" kern="0">
                  <a:solidFill>
                    <a:srgbClr val="000000"/>
                  </a:solidFill>
                </a:rPr>
                <a:t> </a:t>
              </a: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kern="0">
                  <a:solidFill>
                    <a:srgbClr val="000000"/>
                  </a:solidFill>
                </a:rPr>
                <a:t>	set X = $&lt;:q   </a:t>
              </a:r>
              <a:r>
                <a:rPr lang="en-US" altLang="zh-TW" b="0" kern="0">
                  <a:solidFill>
                    <a:srgbClr val="000000"/>
                  </a:solidFill>
                </a:rPr>
                <a:t>or</a:t>
              </a:r>
              <a:endParaRPr lang="en-US" altLang="zh-TW" kern="0">
                <a:solidFill>
                  <a:srgbClr val="000000"/>
                </a:solidFill>
              </a:endParaRP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kern="0">
                  <a:solidFill>
                    <a:srgbClr val="000000"/>
                  </a:solidFill>
                </a:rPr>
                <a:t>	set X = "$&lt;"</a:t>
              </a:r>
            </a:p>
            <a:p>
              <a:pPr marL="0" indent="0" eaLnBrk="1" hangingPunct="1">
                <a:buFontTx/>
                <a:buNone/>
                <a:defRPr/>
              </a:pPr>
              <a:r>
                <a:rPr lang="en-US" altLang="zh-TW" b="0" kern="0">
                  <a:solidFill>
                    <a:srgbClr val="000000"/>
                  </a:solidFill>
                </a:rPr>
                <a:t>“$&lt;”  means “get </a:t>
              </a:r>
              <a:r>
                <a:rPr lang="en-US" altLang="zh-TW" b="0" kern="0">
                  <a:solidFill>
                    <a:srgbClr val="0033CC"/>
                  </a:solidFill>
                </a:rPr>
                <a:t>one word (in the wc sense of characters up to the 1</a:t>
              </a:r>
              <a:r>
                <a:rPr lang="en-US" altLang="zh-TW" b="0" kern="0" baseline="30000">
                  <a:solidFill>
                    <a:srgbClr val="0033CC"/>
                  </a:solidFill>
                </a:rPr>
                <a:t>st</a:t>
              </a:r>
              <a:r>
                <a:rPr lang="en-US" altLang="zh-TW" b="0" kern="0">
                  <a:solidFill>
                    <a:srgbClr val="0033CC"/>
                  </a:solidFill>
                </a:rPr>
                <a:t> space) </a:t>
              </a:r>
              <a:r>
                <a:rPr lang="en-US" altLang="zh-TW" b="0" kern="0">
                  <a:solidFill>
                    <a:srgbClr val="000000"/>
                  </a:solidFill>
                </a:rPr>
                <a:t>from stdin”</a:t>
              </a:r>
            </a:p>
            <a:p>
              <a:pPr lvl="1" eaLnBrk="1" hangingPunct="1">
                <a:defRPr/>
              </a:pPr>
              <a:r>
                <a:rPr lang="en-US" altLang="zh-TW" b="0" kern="0">
                  <a:solidFill>
                    <a:srgbClr val="000000"/>
                  </a:solidFill>
                </a:rPr>
                <a:t>But if you used “&lt;” file redirection when running the script, then stdin can be a file.</a:t>
              </a:r>
              <a:endParaRPr lang="en-US" altLang="zh-TW" b="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720725" y="427038"/>
            <a:ext cx="3071813" cy="76993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800" b="0" dirty="0">
                <a:solidFill>
                  <a:srgbClr val="000000"/>
                </a:solidFill>
                <a:latin typeface="Arial" pitchFamily="34" charset="0"/>
              </a:rPr>
              <a:t>Recall</a:t>
            </a:r>
            <a:br>
              <a:rPr lang="en-US" altLang="zh-TW" sz="2800" b="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zh-TW" sz="2800" b="0" dirty="0">
                <a:solidFill>
                  <a:srgbClr val="000000"/>
                </a:solidFill>
                <a:latin typeface="Arial" pitchFamily="34" charset="0"/>
              </a:rPr>
              <a:t> slide #8</a:t>
            </a:r>
          </a:p>
          <a:p>
            <a:pPr algn="ctr"/>
            <a:endParaRPr lang="en-US" altLang="zh-TW" sz="900" b="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$&lt;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  # This symbol indicates to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take input from keyboard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17871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the string is compared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: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to each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wildcard pattern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until a match is found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1277778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case n: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Each case must be on its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own line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case q: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1227667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just like in C, a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takes you to the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loop top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  <a:endParaRPr lang="en-US" altLang="zh-TW" sz="26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419522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91208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dirty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/>
              <a:t>First argument is $1, second argument is $2, etc.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</a:rPr>
              <a:t>$10 works correctly in C-shell, but not in </a:t>
            </a:r>
            <a:r>
              <a:rPr lang="en-US" altLang="zh-TW" dirty="0">
                <a:solidFill>
                  <a:srgbClr val="0033CC"/>
                </a:solidFill>
              </a:rPr>
              <a:t>bash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/>
              <a:t>		</a:t>
            </a:r>
            <a:r>
              <a:rPr lang="en-US" altLang="zh-TW" sz="2400" dirty="0">
                <a:solidFill>
                  <a:schemeClr val="bg1"/>
                </a:solidFill>
              </a:rPr>
              <a:t>%</a:t>
            </a:r>
            <a:r>
              <a:rPr lang="en-US" altLang="zh-TW" sz="2400" dirty="0"/>
              <a:t> cat </a:t>
            </a:r>
            <a:r>
              <a:rPr lang="en-US" altLang="zh-TW" sz="2400" dirty="0" err="1"/>
              <a:t>testscript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   		#!/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/bin/</a:t>
            </a:r>
            <a:r>
              <a:rPr lang="en-US" altLang="zh-TW" sz="2400" dirty="0">
                <a:solidFill>
                  <a:srgbClr val="0033CC"/>
                </a:solidFill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echo </a:t>
            </a:r>
            <a:r>
              <a:rPr lang="en-US" altLang="zh-TW" sz="2800" dirty="0">
                <a:latin typeface="High Tower Text" pitchFamily="18" charset="0"/>
              </a:rPr>
              <a:t>"</a:t>
            </a:r>
            <a:r>
              <a:rPr lang="en-US" altLang="zh-TW" sz="2400" dirty="0"/>
              <a:t>The word of the day is </a:t>
            </a:r>
            <a:r>
              <a:rPr lang="en-US" altLang="zh-TW" sz="2400" dirty="0">
                <a:solidFill>
                  <a:srgbClr val="F6368E"/>
                </a:solidFill>
              </a:rPr>
              <a:t>$1</a:t>
            </a:r>
            <a:r>
              <a:rPr lang="en-US" altLang="zh-TW" sz="2400" dirty="0"/>
              <a:t>0.</a:t>
            </a:r>
            <a:r>
              <a:rPr lang="en-US" altLang="zh-TW" sz="2800" dirty="0">
                <a:latin typeface="High Tower Text" pitchFamily="18" charset="0"/>
              </a:rPr>
              <a:t>"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chemeClr val="bg1"/>
                </a:solidFill>
              </a:rPr>
              <a:t>%</a:t>
            </a:r>
            <a:r>
              <a:rPr lang="en-US" altLang="zh-TW" sz="2400" dirty="0"/>
              <a:t> ./</a:t>
            </a:r>
            <a:r>
              <a:rPr lang="en-US" altLang="zh-TW" sz="2400" dirty="0" err="1"/>
              <a:t>testscript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6368E"/>
                </a:solidFill>
              </a:rPr>
              <a:t>at</a:t>
            </a:r>
            <a:r>
              <a:rPr lang="en-US" altLang="zh-TW" sz="2400" dirty="0"/>
              <a:t> be cat do eat fee go hi it </a:t>
            </a:r>
            <a:r>
              <a:rPr lang="en-US" altLang="zh-TW" sz="2400" spc="-100" dirty="0"/>
              <a:t>jo</a:t>
            </a:r>
            <a:r>
              <a:rPr lang="en-US" altLang="zh-TW" sz="2400" dirty="0"/>
              <a:t>y</a:t>
            </a:r>
            <a:r>
              <a:rPr lang="en-US" altLang="zh-TW" sz="2000" dirty="0"/>
              <a:t> </a:t>
            </a:r>
            <a:r>
              <a:rPr lang="en-US" altLang="zh-TW" sz="2400" dirty="0"/>
              <a:t>kit </a:t>
            </a:r>
            <a:r>
              <a:rPr lang="en-US" altLang="zh-TW" sz="2400" spc="-70" dirty="0"/>
              <a:t>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	The word of the day is </a:t>
            </a:r>
            <a:r>
              <a:rPr lang="en-US" altLang="zh-TW" sz="2400" dirty="0">
                <a:solidFill>
                  <a:srgbClr val="F6368E"/>
                </a:solidFill>
              </a:rPr>
              <a:t>at</a:t>
            </a:r>
            <a:r>
              <a:rPr lang="en-US" altLang="zh-TW" sz="2400" dirty="0"/>
              <a:t>0.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>
                <a:solidFill>
                  <a:srgbClr val="FF0000"/>
                </a:solidFill>
              </a:rPr>
              <a:t>They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also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accessed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via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err="1">
                <a:solidFill>
                  <a:srgbClr val="FF0000"/>
                </a:solidFill>
              </a:rPr>
              <a:t>Eg</a:t>
            </a:r>
            <a:r>
              <a:rPr lang="en-US" altLang="zh-TW" dirty="0">
                <a:solidFill>
                  <a:srgbClr val="FF0000"/>
                </a:solidFill>
              </a:rPr>
              <a:t>., $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dirty="0">
                <a:solidFill>
                  <a:srgbClr val="FF0000"/>
                </a:solidFill>
              </a:rPr>
              <a:t>[1] == $1, $</a:t>
            </a:r>
            <a:r>
              <a:rPr lang="en-US" altLang="zh-TW" dirty="0" err="1">
                <a:solidFill>
                  <a:srgbClr val="FF0000"/>
                </a:solidFill>
              </a:rPr>
              <a:t>argv</a:t>
            </a:r>
            <a:r>
              <a:rPr lang="en-US" altLang="zh-TW" dirty="0">
                <a:solidFill>
                  <a:srgbClr val="FF0000"/>
                </a:solidFill>
              </a:rPr>
              <a:t>[2] == $2, etc.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sz="4800" b="1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dirty="0">
                <a:solidFill>
                  <a:srgbClr val="FF0000"/>
                </a:solidFill>
              </a:rPr>
              <a:t> command deletes $1 and then shifts $2…$n down-by-one into $1…$(n-1)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659" y="376152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9156" y="2831635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2645" y="436514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66606" y="445359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csh</a:t>
            </a:r>
            <a:endParaRPr lang="en-US" altLang="zh-TW" sz="2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“exit” ends </a:t>
            </a:r>
            <a:r>
              <a:rPr lang="en-US" altLang="zh-TW" sz="2600" dirty="0">
                <a:solidFill>
                  <a:srgbClr val="00B050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script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      	    </a:t>
            </a:r>
            <a:r>
              <a:rPr lang="en-US" altLang="zh-TW" sz="2600" dirty="0">
                <a:solidFill>
                  <a:srgbClr val="0C9B4D"/>
                </a:solidFill>
                <a:latin typeface="Consolas" panose="020B0609020204030204" pitchFamily="49" charset="0"/>
              </a:rPr>
              <a:t># No argument means $? will be 0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1150811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99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Use </a:t>
            </a:r>
            <a:r>
              <a:rPr lang="en-US" altLang="zh-TW" sz="2600" dirty="0" err="1">
                <a:solidFill>
                  <a:srgbClr val="009644"/>
                </a:solidFill>
                <a:latin typeface="Consolas" panose="020B0609020204030204" pitchFamily="49" charset="0"/>
              </a:rPr>
              <a:t>breaksw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to stop one case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from spilling into another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(just as you use break in C).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case y: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But, we didn’t need </a:t>
            </a:r>
            <a:r>
              <a:rPr lang="en-US" altLang="zh-TW" sz="2600" dirty="0" err="1">
                <a:solidFill>
                  <a:srgbClr val="009644"/>
                </a:solidFill>
                <a:latin typeface="Consolas" panose="020B0609020204030204" pitchFamily="49" charset="0"/>
              </a:rPr>
              <a:t>breaksw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here, because continue &amp;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exit also stop spills.)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1134257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although $name can be a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 	                 </a:t>
            </a:r>
            <a:r>
              <a:rPr lang="en-US" altLang="zh-TW" sz="2600" dirty="0">
                <a:solidFill>
                  <a:srgbClr val="0C9B4D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file or directory, the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FFFFFF"/>
                </a:solidFill>
                <a:latin typeface="Consolas" panose="020B0609020204030204" pitchFamily="49" charset="0"/>
              </a:rPr>
              <a:t>endsw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             # -r flag works for either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248400"/>
            <a:ext cx="4572000" cy="7125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105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if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The -f flag will ensure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                     # that </a:t>
            </a:r>
            <a:r>
              <a:rPr lang="en-US" altLang="zh-TW" sz="2600" dirty="0" err="1">
                <a:solidFill>
                  <a:srgbClr val="009644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never asks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248400"/>
            <a:ext cx="4572000" cy="7125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382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csh</a:t>
            </a:r>
            <a:endParaRPr lang="en-US" altLang="zh-TW" sz="2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( -f $name ) then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file 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( $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continue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q: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exit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case y: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rf</a:t>
            </a: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$name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endsw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# Notice that each of these control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     # flow structures ends differently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66CC"/>
                </a:solidFill>
              </a:rPr>
              <a:t>A Delete Script</a:t>
            </a:r>
          </a:p>
        </p:txBody>
      </p:sp>
    </p:spTree>
    <p:extLst>
      <p:ext uri="{BB962C8B-B14F-4D97-AF65-F5344CB8AC3E}">
        <p14:creationId xmlns:p14="http://schemas.microsoft.com/office/powerpoint/2010/main" val="2091804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86000" y="1524000"/>
            <a:ext cx="3581400" cy="1524000"/>
          </a:xfrm>
          <a:prstGeom prst="wedgeRectCallout">
            <a:avLst>
              <a:gd name="adj1" fmla="val -59710"/>
              <a:gd name="adj2" fmla="val -1136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Now, let’s look at this one…</a:t>
            </a:r>
          </a:p>
        </p:txBody>
      </p:sp>
    </p:spTree>
    <p:extLst>
      <p:ext uri="{BB962C8B-B14F-4D97-AF65-F5344CB8AC3E}">
        <p14:creationId xmlns:p14="http://schemas.microsoft.com/office/powerpoint/2010/main" val="28799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Why is quoting a problem?</a:t>
            </a:r>
            <a:endParaRPr lang="zh-TW" altLang="zh-TW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TW" sz="3100" dirty="0"/>
              <a:t>Command</a:t>
            </a:r>
            <a:r>
              <a:rPr lang="en-US" altLang="zh-TW" sz="2800" dirty="0"/>
              <a:t> </a:t>
            </a:r>
            <a:r>
              <a:rPr lang="en-US" altLang="zh-TW" sz="3100" dirty="0"/>
              <a:t>arguments</a:t>
            </a:r>
            <a:r>
              <a:rPr lang="en-US" altLang="zh-TW" sz="2800" dirty="0"/>
              <a:t> </a:t>
            </a:r>
            <a:r>
              <a:rPr lang="en-US" altLang="zh-TW" sz="3100" dirty="0"/>
              <a:t>may</a:t>
            </a:r>
            <a:r>
              <a:rPr lang="en-US" altLang="zh-TW" sz="2800" dirty="0"/>
              <a:t> </a:t>
            </a:r>
            <a:r>
              <a:rPr lang="en-US" altLang="zh-TW" sz="3100" dirty="0"/>
              <a:t>use</a:t>
            </a:r>
            <a:r>
              <a:rPr lang="en-US" altLang="zh-TW" sz="2800" dirty="0"/>
              <a:t> </a:t>
            </a:r>
            <a:r>
              <a:rPr lang="en-US" altLang="zh-TW" sz="3100" dirty="0"/>
              <a:t>special</a:t>
            </a:r>
            <a:r>
              <a:rPr lang="en-US" altLang="zh-TW" sz="2800" dirty="0"/>
              <a:t> </a:t>
            </a:r>
            <a:r>
              <a:rPr lang="en-US" altLang="zh-TW" sz="3100" dirty="0"/>
              <a:t>symbols</a:t>
            </a:r>
          </a:p>
          <a:p>
            <a:pPr eaLnBrk="1" hangingPunct="1"/>
            <a:r>
              <a:rPr lang="en-US" altLang="zh-TW" sz="3100" dirty="0"/>
              <a:t>But the UNIX shell also uses special symbols</a:t>
            </a:r>
          </a:p>
        </p:txBody>
      </p:sp>
    </p:spTree>
    <p:extLst>
      <p:ext uri="{BB962C8B-B14F-4D97-AF65-F5344CB8AC3E}">
        <p14:creationId xmlns:p14="http://schemas.microsoft.com/office/powerpoint/2010/main" val="1117606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3800" y="2971800"/>
            <a:ext cx="2057400" cy="533400"/>
            <a:chOff x="3733800" y="2971800"/>
            <a:chExt cx="20574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Why is quoting a problem?</a:t>
            </a:r>
            <a:endParaRPr lang="zh-TW" altLang="zh-TW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TW" sz="3100" dirty="0"/>
              <a:t>Command</a:t>
            </a:r>
            <a:r>
              <a:rPr lang="en-US" altLang="zh-TW" sz="2800" dirty="0"/>
              <a:t> </a:t>
            </a:r>
            <a:r>
              <a:rPr lang="en-US" altLang="zh-TW" sz="3100" dirty="0"/>
              <a:t>arguments</a:t>
            </a:r>
            <a:r>
              <a:rPr lang="en-US" altLang="zh-TW" sz="2800" dirty="0"/>
              <a:t> </a:t>
            </a:r>
            <a:r>
              <a:rPr lang="en-US" altLang="zh-TW" sz="3100" dirty="0"/>
              <a:t>may</a:t>
            </a:r>
            <a:r>
              <a:rPr lang="en-US" altLang="zh-TW" sz="2800" dirty="0"/>
              <a:t> </a:t>
            </a:r>
            <a:r>
              <a:rPr lang="en-US" altLang="zh-TW" sz="3100" dirty="0"/>
              <a:t>use</a:t>
            </a:r>
            <a:r>
              <a:rPr lang="en-US" altLang="zh-TW" sz="2800" dirty="0"/>
              <a:t> </a:t>
            </a:r>
            <a:r>
              <a:rPr lang="en-US" altLang="zh-TW" sz="3100" dirty="0"/>
              <a:t>special</a:t>
            </a:r>
            <a:r>
              <a:rPr lang="en-US" altLang="zh-TW" sz="2800" dirty="0"/>
              <a:t> </a:t>
            </a:r>
            <a:r>
              <a:rPr lang="en-US" altLang="zh-TW" sz="3100" dirty="0"/>
              <a:t>symbols</a:t>
            </a:r>
          </a:p>
          <a:p>
            <a:pPr eaLnBrk="1" hangingPunct="1"/>
            <a:r>
              <a:rPr lang="en-US" altLang="zh-TW" sz="3100" dirty="0"/>
              <a:t>But the UNIX shell also uses special symbols</a:t>
            </a:r>
          </a:p>
          <a:p>
            <a:pPr eaLnBrk="1" hangingPunct="1"/>
            <a:r>
              <a:rPr lang="en-US" altLang="zh-TW" sz="3100" dirty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/>
                </a:solidFill>
              </a:rPr>
              <a:t>% echo "(</a:t>
            </a:r>
            <a:r>
              <a:rPr lang="en-US" altLang="zh-TW" dirty="0" err="1">
                <a:solidFill>
                  <a:schemeClr val="bg1"/>
                </a:solidFill>
              </a:rPr>
              <a:t>x,y</a:t>
            </a:r>
            <a:r>
              <a:rPr lang="en-US" altLang="zh-TW" dirty="0">
                <a:solidFill>
                  <a:schemeClr val="bg1"/>
                </a:solidFill>
              </a:rPr>
              <a:t>)"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echo (</a:t>
            </a:r>
            <a:r>
              <a:rPr lang="en-US" altLang="zh-TW" dirty="0" err="1">
                <a:solidFill>
                  <a:schemeClr val="bg1"/>
                </a:solidFill>
              </a:rPr>
              <a:t>x,y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0" y="4648200"/>
            <a:ext cx="3048000" cy="2209800"/>
          </a:xfrm>
          <a:prstGeom prst="wedgeRectCallout">
            <a:avLst>
              <a:gd name="adj1" fmla="val 32066"/>
              <a:gd name="adj2" fmla="val -10306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Correct. </a:t>
            </a:r>
            <a:r>
              <a:rPr kumimoji="0" lang="en-US" altLang="zh-TW" sz="3600" b="0" dirty="0" err="1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passes the argument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zh-TW" sz="4000" b="0" u="sng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as-is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76800" y="3924300"/>
            <a:ext cx="4267200" cy="2933700"/>
          </a:xfrm>
          <a:prstGeom prst="wedgeRectCallout">
            <a:avLst>
              <a:gd name="adj1" fmla="val -38377"/>
              <a:gd name="adj2" fmla="val -6689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Incorrect. </a:t>
            </a:r>
            <a:r>
              <a:rPr kumimoji="0" lang="en-US" altLang="zh-TW" sz="2600" b="0" dirty="0" err="1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can’t understand the purpose of the parentheses.</a:t>
            </a:r>
          </a:p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Are they an </a:t>
            </a:r>
            <a:r>
              <a:rPr kumimoji="0" lang="en-US" altLang="zh-TW" sz="26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array</a:t>
            </a: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or the invoking of a </a:t>
            </a:r>
            <a:r>
              <a:rPr kumimoji="0" lang="en-US" altLang="zh-TW" sz="26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subshell</a:t>
            </a: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? Well, either way, they don’t make sense in the context, so you get an error.</a:t>
            </a:r>
          </a:p>
        </p:txBody>
      </p:sp>
    </p:spTree>
    <p:extLst>
      <p:ext uri="{BB962C8B-B14F-4D97-AF65-F5344CB8AC3E}">
        <p14:creationId xmlns:p14="http://schemas.microsoft.com/office/powerpoint/2010/main" val="194501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0" y="2971800"/>
            <a:ext cx="2057400" cy="533400"/>
            <a:chOff x="3733800" y="2971800"/>
            <a:chExt cx="2057400" cy="533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Why is quoting a problem?</a:t>
            </a:r>
            <a:endParaRPr lang="zh-TW" altLang="zh-TW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TW" sz="3100" dirty="0"/>
              <a:t>Command</a:t>
            </a:r>
            <a:r>
              <a:rPr lang="en-US" altLang="zh-TW" sz="2800" dirty="0"/>
              <a:t> </a:t>
            </a:r>
            <a:r>
              <a:rPr lang="en-US" altLang="zh-TW" sz="3100" dirty="0"/>
              <a:t>arguments</a:t>
            </a:r>
            <a:r>
              <a:rPr lang="en-US" altLang="zh-TW" sz="2800" dirty="0"/>
              <a:t> </a:t>
            </a:r>
            <a:r>
              <a:rPr lang="en-US" altLang="zh-TW" sz="3100" dirty="0"/>
              <a:t>may</a:t>
            </a:r>
            <a:r>
              <a:rPr lang="en-US" altLang="zh-TW" sz="2800" dirty="0"/>
              <a:t> </a:t>
            </a:r>
            <a:r>
              <a:rPr lang="en-US" altLang="zh-TW" sz="3100" dirty="0"/>
              <a:t>use</a:t>
            </a:r>
            <a:r>
              <a:rPr lang="en-US" altLang="zh-TW" sz="2800" dirty="0"/>
              <a:t> </a:t>
            </a:r>
            <a:r>
              <a:rPr lang="en-US" altLang="zh-TW" sz="3100" dirty="0"/>
              <a:t>special</a:t>
            </a:r>
            <a:r>
              <a:rPr lang="en-US" altLang="zh-TW" sz="2800" dirty="0"/>
              <a:t> </a:t>
            </a:r>
            <a:r>
              <a:rPr lang="en-US" altLang="zh-TW" sz="3100" dirty="0"/>
              <a:t>symbols</a:t>
            </a:r>
          </a:p>
          <a:p>
            <a:pPr eaLnBrk="1" hangingPunct="1"/>
            <a:r>
              <a:rPr lang="en-US" altLang="zh-TW" sz="3100" dirty="0"/>
              <a:t>But the UNIX shell also uses special symbols</a:t>
            </a:r>
          </a:p>
          <a:p>
            <a:pPr eaLnBrk="1" hangingPunct="1"/>
            <a:r>
              <a:rPr lang="en-US" altLang="zh-TW" sz="3100" dirty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/>
                </a:solidFill>
              </a:rPr>
              <a:t>% expr 5 "*" 6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expr 5 * 6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0" y="4648200"/>
            <a:ext cx="3048000" cy="2209800"/>
          </a:xfrm>
          <a:prstGeom prst="wedgeRectCallout">
            <a:avLst>
              <a:gd name="adj1" fmla="val 31521"/>
              <a:gd name="adj2" fmla="val -8977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Correct. </a:t>
            </a:r>
            <a:r>
              <a:rPr kumimoji="0" lang="en-US" altLang="zh-TW" sz="3600" b="0" dirty="0" err="1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passes the </a:t>
            </a:r>
            <a:r>
              <a:rPr kumimoji="0" lang="en-US" altLang="zh-TW" sz="3600" b="0" u="sng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three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arguments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zh-TW" sz="4000" b="0" u="sng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as-is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791200" y="990600"/>
            <a:ext cx="3352800" cy="5867400"/>
          </a:xfrm>
          <a:prstGeom prst="wedgeRectCallout">
            <a:avLst>
              <a:gd name="adj1" fmla="val -72576"/>
              <a:gd name="adj2" fmla="val 63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Incorrect. </a:t>
            </a:r>
            <a:r>
              <a:rPr kumimoji="0" lang="en-US" altLang="zh-TW" sz="2600" b="0" dirty="0" err="1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expands the * before passing to expr. </a:t>
            </a:r>
          </a:p>
        </p:txBody>
      </p:sp>
    </p:spTree>
    <p:extLst>
      <p:ext uri="{BB962C8B-B14F-4D97-AF65-F5344CB8AC3E}">
        <p14:creationId xmlns:p14="http://schemas.microsoft.com/office/powerpoint/2010/main" val="14778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0" y="2971800"/>
            <a:ext cx="2057400" cy="533400"/>
            <a:chOff x="3733800" y="2971800"/>
            <a:chExt cx="2057400" cy="533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Why is quoting a problem?</a:t>
            </a:r>
            <a:endParaRPr lang="zh-TW" altLang="zh-TW">
              <a:solidFill>
                <a:srgbClr val="0033CC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TW" sz="3100" dirty="0"/>
              <a:t>Command</a:t>
            </a:r>
            <a:r>
              <a:rPr lang="en-US" altLang="zh-TW" sz="2800" dirty="0"/>
              <a:t> </a:t>
            </a:r>
            <a:r>
              <a:rPr lang="en-US" altLang="zh-TW" sz="3100" dirty="0"/>
              <a:t>arguments</a:t>
            </a:r>
            <a:r>
              <a:rPr lang="en-US" altLang="zh-TW" sz="2800" dirty="0"/>
              <a:t> </a:t>
            </a:r>
            <a:r>
              <a:rPr lang="en-US" altLang="zh-TW" sz="3100" dirty="0"/>
              <a:t>may</a:t>
            </a:r>
            <a:r>
              <a:rPr lang="en-US" altLang="zh-TW" sz="2800" dirty="0"/>
              <a:t> </a:t>
            </a:r>
            <a:r>
              <a:rPr lang="en-US" altLang="zh-TW" sz="3100" dirty="0"/>
              <a:t>use</a:t>
            </a:r>
            <a:r>
              <a:rPr lang="en-US" altLang="zh-TW" sz="2800" dirty="0"/>
              <a:t> </a:t>
            </a:r>
            <a:r>
              <a:rPr lang="en-US" altLang="zh-TW" sz="3100" dirty="0"/>
              <a:t>special</a:t>
            </a:r>
            <a:r>
              <a:rPr lang="en-US" altLang="zh-TW" sz="2800" dirty="0"/>
              <a:t> </a:t>
            </a:r>
            <a:r>
              <a:rPr lang="en-US" altLang="zh-TW" sz="3100" dirty="0"/>
              <a:t>symbols</a:t>
            </a:r>
          </a:p>
          <a:p>
            <a:pPr eaLnBrk="1" hangingPunct="1"/>
            <a:r>
              <a:rPr lang="en-US" altLang="zh-TW" sz="3100" dirty="0"/>
              <a:t>But the UNIX shell also uses special symbols</a:t>
            </a:r>
          </a:p>
          <a:p>
            <a:pPr eaLnBrk="1" hangingPunct="1"/>
            <a:r>
              <a:rPr lang="en-US" altLang="zh-TW" sz="3100" dirty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/>
                </a:solidFill>
              </a:rPr>
              <a:t>% expr 5 "*" 6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expr 5 * 6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0" y="4648200"/>
            <a:ext cx="3048000" cy="2209800"/>
          </a:xfrm>
          <a:prstGeom prst="wedgeRectCallout">
            <a:avLst>
              <a:gd name="adj1" fmla="val 31521"/>
              <a:gd name="adj2" fmla="val -8977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Correct. </a:t>
            </a:r>
            <a:r>
              <a:rPr kumimoji="0" lang="en-US" altLang="zh-TW" sz="3600" b="0" dirty="0" err="1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passes the </a:t>
            </a:r>
            <a:r>
              <a:rPr kumimoji="0" lang="en-US" altLang="zh-TW" sz="3600" b="0" u="sng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three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arguments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zh-TW" sz="4000" b="0" u="sng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as-is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791200" y="990600"/>
            <a:ext cx="3352800" cy="5867400"/>
          </a:xfrm>
          <a:prstGeom prst="wedgeRectCallout">
            <a:avLst>
              <a:gd name="adj1" fmla="val -72576"/>
              <a:gd name="adj2" fmla="val 63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Incorrect. </a:t>
            </a:r>
            <a:r>
              <a:rPr kumimoji="0" lang="en-US" altLang="zh-TW" sz="2600" b="0" dirty="0" err="1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expands the * before passing to expr. This can:</a:t>
            </a:r>
          </a:p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Cause expr crash due to</a:t>
            </a:r>
            <a:b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   bad inputs.</a:t>
            </a: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(This is, by far,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 the most likely outcome.)</a:t>
            </a:r>
          </a:p>
          <a:p>
            <a:pPr>
              <a:buClr>
                <a:srgbClr val="BBE0E3"/>
              </a:buClr>
              <a:buSzPct val="85000"/>
              <a:buFontTx/>
              <a:buNone/>
            </a:pP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Produce the correct </a:t>
            </a:r>
            <a:b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  answer of “30”</a:t>
            </a: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(but only if,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by wild chance, the current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directory contains just 1 file,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and that file is named “*”).</a:t>
            </a:r>
          </a:p>
          <a:p>
            <a:pPr>
              <a:buClr>
                <a:srgbClr val="BBE0E3"/>
              </a:buClr>
              <a:buSzPct val="85000"/>
              <a:buFontTx/>
              <a:buNone/>
            </a:pP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Produce the answer of “11”</a:t>
            </a: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(if the directory contains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just 1 file, named “+”).</a:t>
            </a:r>
          </a:p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etc.</a:t>
            </a:r>
            <a:endParaRPr kumimoji="0" lang="en-US" altLang="zh-TW" sz="2400" b="0" dirty="0">
              <a:solidFill>
                <a:srgbClr val="000000"/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0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908720"/>
          </a:xfrm>
        </p:spPr>
        <p:txBody>
          <a:bodyPr anchorCtr="1"/>
          <a:lstStyle/>
          <a:p>
            <a:pPr eaLnBrk="1" hangingPunct="1"/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4800" dirty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4800" dirty="0"/>
              <a:t> </a:t>
            </a:r>
            <a:r>
              <a:rPr lang="en-US" altLang="zh-TW" dirty="0"/>
              <a:t>can be used when you no longer need $1 any more. (Note: you can also  shift other arrays; </a:t>
            </a:r>
            <a:r>
              <a:rPr lang="en-US" altLang="zh-TW" dirty="0" err="1"/>
              <a:t>argv</a:t>
            </a:r>
            <a:r>
              <a:rPr lang="en-US" altLang="zh-TW" dirty="0"/>
              <a:t> is just the default.)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   %</a:t>
            </a:r>
            <a:r>
              <a:rPr lang="en-US" altLang="zh-TW" sz="2800" dirty="0">
                <a:latin typeface="High Tower Text" pitchFamily="18" charset="0"/>
              </a:rPr>
              <a:t>  cat </a:t>
            </a:r>
            <a:r>
              <a:rPr lang="en-US" altLang="zh-TW" sz="2800" dirty="0" err="1">
                <a:latin typeface="High Tower Text" pitchFamily="18" charset="0"/>
              </a:rPr>
              <a:t>demo_shift</a:t>
            </a:r>
            <a:endParaRPr lang="en-US" altLang="zh-TW" sz="2800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/>
              <a:t>   </a:t>
            </a:r>
            <a:r>
              <a:rPr lang="en-US" altLang="zh-TW" sz="2000" dirty="0"/>
              <a:t> </a:t>
            </a:r>
            <a:r>
              <a:rPr lang="en-US" altLang="zh-TW" sz="2800" dirty="0"/>
              <a:t>#</a:t>
            </a:r>
            <a:r>
              <a:rPr lang="en-US" altLang="zh-TW" sz="2800" dirty="0">
                <a:latin typeface="High Tower Text" pitchFamily="18" charset="0"/>
              </a:rPr>
              <a:t>!</a:t>
            </a:r>
            <a:r>
              <a:rPr lang="en-US" altLang="zh-TW" sz="2800" dirty="0"/>
              <a:t>/</a:t>
            </a:r>
            <a:r>
              <a:rPr lang="en-US" altLang="zh-TW" sz="2800" dirty="0">
                <a:latin typeface="High Tower Text" pitchFamily="18" charset="0"/>
              </a:rPr>
              <a:t>bin</a:t>
            </a:r>
            <a:r>
              <a:rPr lang="en-US" altLang="zh-TW" sz="2800" dirty="0"/>
              <a:t>/</a:t>
            </a:r>
            <a:r>
              <a:rPr lang="en-US" altLang="zh-TW" sz="2800" dirty="0" err="1">
                <a:latin typeface="High Tower Text" pitchFamily="18" charset="0"/>
              </a:rPr>
              <a:t>tcsh</a:t>
            </a:r>
            <a:endParaRPr lang="en-US" altLang="zh-TW" sz="2800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echo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"$1 $2 $3 ?"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shift; 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echo </a:t>
            </a:r>
            <a:r>
              <a:rPr lang="en-US" altLang="zh-TW" sz="26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"$1 $2 $3 ?"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shift; 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High Tower Text" pitchFamily="18" charset="0"/>
              </a:rPr>
              <a:t>    echo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"$1 $2 $3 ?"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chemeClr val="bg1"/>
                </a:solidFill>
              </a:rPr>
              <a:t>%</a:t>
            </a:r>
            <a:r>
              <a:rPr lang="en-US" altLang="zh-TW" sz="2800" dirty="0"/>
              <a:t> ./</a:t>
            </a:r>
            <a:r>
              <a:rPr lang="en-US" altLang="zh-TW" sz="2800" dirty="0" err="1">
                <a:latin typeface="High Tower Text" pitchFamily="18" charset="0"/>
              </a:rPr>
              <a:t>demo_shift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1 2 3 4 5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2 3 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3 4 5 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    ?</a:t>
            </a:r>
            <a:endParaRPr lang="en-US" altLang="zh-TW" sz="2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cs typeface="Times New Roman" pitchFamily="18" charset="0"/>
              </a:rPr>
              <a:t>    </a:t>
            </a:r>
            <a:r>
              <a:rPr lang="en-US" altLang="zh-TW" sz="2600" dirty="0">
                <a:solidFill>
                  <a:srgbClr val="A6A6A6"/>
                </a:solidFill>
                <a:cs typeface="Times New Roman" pitchFamily="18" charset="0"/>
              </a:rPr>
              <a:t>%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671" y="469172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27984" y="4779916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59632" y="478017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91880" y="2386455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3061" y="2394230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2026" y="2313553"/>
            <a:ext cx="4122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0" dirty="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62472" y="6049685"/>
            <a:ext cx="0" cy="30175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1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1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Why is quoting a problem?</a:t>
            </a:r>
            <a:endParaRPr lang="zh-TW" altLang="zh-TW">
              <a:solidFill>
                <a:srgbClr val="0033CC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0" y="2971800"/>
            <a:ext cx="2057400" cy="1066800"/>
            <a:chOff x="3733800" y="2971800"/>
            <a:chExt cx="2057400" cy="533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6553200" y="2971800"/>
            <a:ext cx="2322576" cy="1066800"/>
            <a:chOff x="3733800" y="2971800"/>
            <a:chExt cx="2057400" cy="5334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zh-TW" sz="3100" dirty="0"/>
              <a:t>Command</a:t>
            </a:r>
            <a:r>
              <a:rPr lang="en-US" altLang="zh-TW" sz="2800" dirty="0"/>
              <a:t> </a:t>
            </a:r>
            <a:r>
              <a:rPr lang="en-US" altLang="zh-TW" sz="3100" dirty="0"/>
              <a:t>arguments</a:t>
            </a:r>
            <a:r>
              <a:rPr lang="en-US" altLang="zh-TW" sz="2800" dirty="0"/>
              <a:t> </a:t>
            </a:r>
            <a:r>
              <a:rPr lang="en-US" altLang="zh-TW" sz="3100" dirty="0"/>
              <a:t>may</a:t>
            </a:r>
            <a:r>
              <a:rPr lang="en-US" altLang="zh-TW" sz="2800" dirty="0"/>
              <a:t> </a:t>
            </a:r>
            <a:r>
              <a:rPr lang="en-US" altLang="zh-TW" sz="3100" dirty="0"/>
              <a:t>use</a:t>
            </a:r>
            <a:r>
              <a:rPr lang="en-US" altLang="zh-TW" sz="2800" dirty="0"/>
              <a:t> </a:t>
            </a:r>
            <a:r>
              <a:rPr lang="en-US" altLang="zh-TW" sz="3100" dirty="0"/>
              <a:t>special</a:t>
            </a:r>
            <a:r>
              <a:rPr lang="en-US" altLang="zh-TW" sz="2800" dirty="0"/>
              <a:t> </a:t>
            </a:r>
            <a:r>
              <a:rPr lang="en-US" altLang="zh-TW" sz="3100" dirty="0"/>
              <a:t>symbols</a:t>
            </a:r>
          </a:p>
          <a:p>
            <a:pPr eaLnBrk="1" hangingPunct="1"/>
            <a:r>
              <a:rPr lang="en-US" altLang="zh-TW" sz="3100" dirty="0"/>
              <a:t>But the UNIX shell also uses special symbols</a:t>
            </a:r>
          </a:p>
          <a:p>
            <a:pPr eaLnBrk="1" hangingPunct="1"/>
            <a:r>
              <a:rPr lang="en-US" altLang="zh-TW" sz="3100" dirty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/>
                </a:solidFill>
              </a:rPr>
              <a:t>% expr 5 "*" 6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expr 5 * 6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vs 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expr "5 * 6"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0" y="4648200"/>
            <a:ext cx="3048000" cy="2209800"/>
          </a:xfrm>
          <a:prstGeom prst="wedgeRectCallout">
            <a:avLst>
              <a:gd name="adj1" fmla="val 31521"/>
              <a:gd name="adj2" fmla="val -8977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Correct. </a:t>
            </a:r>
            <a:r>
              <a:rPr kumimoji="0" lang="en-US" altLang="zh-TW" sz="3600" b="0" dirty="0" err="1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passes the </a:t>
            </a:r>
            <a:r>
              <a:rPr kumimoji="0" lang="en-US" altLang="zh-TW" sz="3600" b="0" u="sng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three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arguments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zh-TW" sz="4000" b="0" u="sng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as-is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867400" y="2438400"/>
            <a:ext cx="3276600" cy="3200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438400" y="3733800"/>
            <a:ext cx="3886200" cy="3124200"/>
          </a:xfrm>
          <a:prstGeom prst="wedgeRectCallout">
            <a:avLst>
              <a:gd name="adj1" fmla="val 87319"/>
              <a:gd name="adj2" fmla="val -4955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But there is another (incorrect) thing to try. </a:t>
            </a:r>
            <a:r>
              <a:rPr kumimoji="0" lang="en-US" altLang="zh-TW" sz="3600" b="0" dirty="0" err="1">
                <a:solidFill>
                  <a:srgbClr val="FF99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3600" b="0" dirty="0">
                <a:solidFill>
                  <a:srgbClr val="FF9900"/>
                </a:solidFill>
                <a:latin typeface="Arial Narrow" panose="020B0606020202030204" pitchFamily="34" charset="0"/>
                <a:cs typeface="Arial" pitchFamily="34" charset="0"/>
              </a:rPr>
              <a:t> now passes the </a:t>
            </a:r>
            <a:r>
              <a:rPr kumimoji="0" lang="en-US" altLang="zh-TW" sz="3600" u="sng" dirty="0">
                <a:solidFill>
                  <a:srgbClr val="FF9900"/>
                </a:solidFill>
                <a:latin typeface="Arial Narrow" panose="020B0606020202030204" pitchFamily="34" charset="0"/>
                <a:cs typeface="Arial" pitchFamily="34" charset="0"/>
              </a:rPr>
              <a:t>one</a:t>
            </a:r>
            <a:r>
              <a:rPr kumimoji="0" lang="en-US" altLang="zh-TW" sz="3600" b="0" dirty="0">
                <a:solidFill>
                  <a:srgbClr val="FF9900"/>
                </a:solidFill>
                <a:latin typeface="Arial Narrow" panose="020B0606020202030204" pitchFamily="34" charset="0"/>
                <a:cs typeface="Arial" pitchFamily="34" charset="0"/>
              </a:rPr>
              <a:t> argument</a:t>
            </a:r>
            <a:r>
              <a:rPr kumimoji="0" lang="en-US" altLang="zh-TW" sz="4000" b="0" dirty="0">
                <a:solidFill>
                  <a:srgbClr val="FF99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zh-TW" sz="4000" b="0" u="sng" dirty="0">
                <a:solidFill>
                  <a:srgbClr val="FF9900"/>
                </a:solidFill>
                <a:latin typeface="Arial Narrow" panose="020B0606020202030204" pitchFamily="34" charset="0"/>
                <a:cs typeface="Arial" pitchFamily="34" charset="0"/>
              </a:rPr>
              <a:t>as-is</a:t>
            </a:r>
            <a:r>
              <a:rPr kumimoji="0" lang="en-US" altLang="zh-TW" sz="4000" b="0" dirty="0">
                <a:solidFill>
                  <a:srgbClr val="FF9900"/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rgbClr val="FF9900"/>
                </a:solidFill>
                <a:latin typeface="Arial Narrow" panose="020B0606020202030204" pitchFamily="34" charset="0"/>
                <a:cs typeface="Arial" pitchFamily="34" charset="0"/>
              </a:rPr>
              <a:t>expr just prints 5 * 6 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791200" y="990600"/>
            <a:ext cx="3352800" cy="5867400"/>
          </a:xfrm>
          <a:prstGeom prst="wedgeRectCallout">
            <a:avLst>
              <a:gd name="adj1" fmla="val -72576"/>
              <a:gd name="adj2" fmla="val 63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Incorrect. </a:t>
            </a:r>
            <a:r>
              <a:rPr kumimoji="0" lang="en-US" altLang="zh-TW" sz="2600" b="0" dirty="0" err="1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expands the * before passing to expr. This can:</a:t>
            </a:r>
          </a:p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Cause expr crash due to </a:t>
            </a:r>
            <a:b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   bad inputs.</a:t>
            </a: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(This is, by far,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 the most likely outcome.)</a:t>
            </a:r>
          </a:p>
          <a:p>
            <a:pPr>
              <a:buClr>
                <a:srgbClr val="BBE0E3"/>
              </a:buClr>
              <a:buSzPct val="85000"/>
              <a:buFontTx/>
              <a:buNone/>
            </a:pP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Produce the correct </a:t>
            </a:r>
            <a:b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  answer of “30”</a:t>
            </a: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(but only if,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by wild chance, the current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directory contains just 1 file,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and that file is named “*”).</a:t>
            </a:r>
          </a:p>
          <a:p>
            <a:pPr>
              <a:buClr>
                <a:srgbClr val="BBE0E3"/>
              </a:buClr>
              <a:buSzPct val="85000"/>
              <a:buFontTx/>
              <a:buNone/>
            </a:pP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Produce the answer of “11”</a:t>
            </a: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(if the directory contains </a:t>
            </a:r>
            <a:b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 just 1 file, named “+”).</a:t>
            </a:r>
          </a:p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4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• </a:t>
            </a:r>
            <a:r>
              <a:rPr kumimoji="0" lang="en-US" altLang="zh-TW" sz="2400" b="0" dirty="0">
                <a:solidFill>
                  <a:srgbClr val="C00000"/>
                </a:solidFill>
                <a:latin typeface="Arial Narrow" panose="020B0606020202030204" pitchFamily="34" charset="0"/>
                <a:cs typeface="Arial" pitchFamily="34" charset="0"/>
              </a:rPr>
              <a:t>etc.</a:t>
            </a:r>
            <a:endParaRPr kumimoji="0" lang="en-US" altLang="zh-TW" sz="2400" b="0" dirty="0">
              <a:solidFill>
                <a:srgbClr val="000000"/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2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733800"/>
            <a:ext cx="3886200" cy="3124200"/>
          </a:xfrm>
          <a:prstGeom prst="wedgeRectCallout">
            <a:avLst>
              <a:gd name="adj1" fmla="val 87319"/>
              <a:gd name="adj2" fmla="val -4955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3600" b="0" dirty="0">
                <a:solidFill>
                  <a:srgbClr val="8E5500"/>
                </a:solidFill>
                <a:latin typeface="Arial Narrow" panose="020B0606020202030204" pitchFamily="34" charset="0"/>
                <a:cs typeface="Arial" pitchFamily="34" charset="0"/>
              </a:rPr>
              <a:t>But there is another (incorrect) thing to try. </a:t>
            </a:r>
            <a:r>
              <a:rPr kumimoji="0" lang="en-US" altLang="zh-TW" sz="3600" b="0" dirty="0" err="1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Csh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now passes the </a:t>
            </a:r>
            <a:r>
              <a:rPr kumimoji="0" lang="en-US" altLang="zh-TW" sz="3600" u="sng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one</a:t>
            </a:r>
            <a:r>
              <a:rPr kumimoji="0" lang="en-US" altLang="zh-TW" sz="36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argument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altLang="zh-TW" sz="4000" b="0" u="sng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as-is</a:t>
            </a: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.</a:t>
            </a:r>
          </a:p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expr just prints 5 * 6 </a:t>
            </a:r>
          </a:p>
        </p:txBody>
      </p:sp>
    </p:spTree>
    <p:extLst>
      <p:ext uri="{BB962C8B-B14F-4D97-AF65-F5344CB8AC3E}">
        <p14:creationId xmlns:p14="http://schemas.microsoft.com/office/powerpoint/2010/main" val="31441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4" grpId="0" animBg="1"/>
      <p:bldP spid="14" grpId="1" animBg="1"/>
      <p:bldP spid="12" grpId="0" animBg="1"/>
      <p:bldP spid="21" grpId="0" animBg="1"/>
      <p:bldP spid="21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Why is quoting a problem?</a:t>
            </a:r>
            <a:endParaRPr lang="zh-TW" altLang="zh-TW">
              <a:solidFill>
                <a:srgbClr val="00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2057400" cy="1066800"/>
            <a:chOff x="3733800" y="2971800"/>
            <a:chExt cx="20574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553200" y="2971800"/>
            <a:ext cx="2322576" cy="1066800"/>
            <a:chOff x="3733800" y="2971800"/>
            <a:chExt cx="2057400" cy="533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 eaLnBrk="1" hangingPunct="1"/>
            <a:r>
              <a:rPr lang="en-US" altLang="zh-TW" sz="3100" dirty="0"/>
              <a:t>Command</a:t>
            </a:r>
            <a:r>
              <a:rPr lang="en-US" altLang="zh-TW" sz="2800" dirty="0"/>
              <a:t> </a:t>
            </a:r>
            <a:r>
              <a:rPr lang="en-US" altLang="zh-TW" sz="3100" dirty="0"/>
              <a:t>arguments</a:t>
            </a:r>
            <a:r>
              <a:rPr lang="en-US" altLang="zh-TW" sz="2800" dirty="0"/>
              <a:t> </a:t>
            </a:r>
            <a:r>
              <a:rPr lang="en-US" altLang="zh-TW" sz="3100" dirty="0"/>
              <a:t>may</a:t>
            </a:r>
            <a:r>
              <a:rPr lang="en-US" altLang="zh-TW" sz="2800" dirty="0"/>
              <a:t> </a:t>
            </a:r>
            <a:r>
              <a:rPr lang="en-US" altLang="zh-TW" sz="3100" dirty="0"/>
              <a:t>use</a:t>
            </a:r>
            <a:r>
              <a:rPr lang="en-US" altLang="zh-TW" sz="2800" dirty="0"/>
              <a:t> </a:t>
            </a:r>
            <a:r>
              <a:rPr lang="en-US" altLang="zh-TW" sz="3100" dirty="0"/>
              <a:t>special</a:t>
            </a:r>
            <a:r>
              <a:rPr lang="en-US" altLang="zh-TW" sz="2800" dirty="0"/>
              <a:t> </a:t>
            </a:r>
            <a:r>
              <a:rPr lang="en-US" altLang="zh-TW" sz="3100" dirty="0"/>
              <a:t>symbols</a:t>
            </a:r>
          </a:p>
          <a:p>
            <a:pPr eaLnBrk="1" hangingPunct="1"/>
            <a:r>
              <a:rPr lang="en-US" altLang="zh-TW" sz="3100" dirty="0"/>
              <a:t>But the UNIX shell also uses special symbols</a:t>
            </a:r>
          </a:p>
          <a:p>
            <a:pPr eaLnBrk="1" hangingPunct="1"/>
            <a:r>
              <a:rPr lang="en-US" altLang="zh-TW" sz="3100" dirty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expr 5 "*" 6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expr 5 * 6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vs 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% expr "5 * 6"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>
                <a:solidFill>
                  <a:schemeClr val="bg1"/>
                </a:solidFill>
              </a:rPr>
              <a:t>grep</a:t>
            </a:r>
            <a:r>
              <a:rPr lang="en-US" altLang="zh-TW" dirty="0">
                <a:solidFill>
                  <a:schemeClr val="bg1"/>
                </a:solidFill>
              </a:rPr>
              <a:t> "a*b"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>
                <a:solidFill>
                  <a:schemeClr val="bg1"/>
                </a:solidFill>
              </a:rPr>
              <a:t>grep</a:t>
            </a:r>
            <a:r>
              <a:rPr lang="en-US" altLang="zh-TW" dirty="0">
                <a:solidFill>
                  <a:schemeClr val="bg1"/>
                </a:solidFill>
              </a:rPr>
              <a:t> a*b</a:t>
            </a:r>
          </a:p>
        </p:txBody>
      </p:sp>
    </p:spTree>
    <p:extLst>
      <p:ext uri="{BB962C8B-B14F-4D97-AF65-F5344CB8AC3E}">
        <p14:creationId xmlns:p14="http://schemas.microsoft.com/office/powerpoint/2010/main" val="41232296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Why is quoting a problem?</a:t>
            </a:r>
            <a:endParaRPr lang="zh-TW" altLang="zh-TW">
              <a:solidFill>
                <a:srgbClr val="00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2057400" cy="1066800"/>
            <a:chOff x="3733800" y="2971800"/>
            <a:chExt cx="20574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553200" y="2971800"/>
            <a:ext cx="2322576" cy="1066800"/>
            <a:chOff x="3733800" y="2971800"/>
            <a:chExt cx="2057400" cy="533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 eaLnBrk="1" hangingPunct="1"/>
            <a:r>
              <a:rPr lang="en-US" altLang="zh-TW" sz="3100" dirty="0"/>
              <a:t>Command</a:t>
            </a:r>
            <a:r>
              <a:rPr lang="en-US" altLang="zh-TW" sz="2800" dirty="0"/>
              <a:t> </a:t>
            </a:r>
            <a:r>
              <a:rPr lang="en-US" altLang="zh-TW" sz="3100" dirty="0"/>
              <a:t>arguments</a:t>
            </a:r>
            <a:r>
              <a:rPr lang="en-US" altLang="zh-TW" sz="2800" dirty="0"/>
              <a:t> </a:t>
            </a:r>
            <a:r>
              <a:rPr lang="en-US" altLang="zh-TW" sz="3100" dirty="0"/>
              <a:t>may</a:t>
            </a:r>
            <a:r>
              <a:rPr lang="en-US" altLang="zh-TW" sz="2800" dirty="0"/>
              <a:t> </a:t>
            </a:r>
            <a:r>
              <a:rPr lang="en-US" altLang="zh-TW" sz="3100" dirty="0"/>
              <a:t>use</a:t>
            </a:r>
            <a:r>
              <a:rPr lang="en-US" altLang="zh-TW" sz="2800" dirty="0"/>
              <a:t> </a:t>
            </a:r>
            <a:r>
              <a:rPr lang="en-US" altLang="zh-TW" sz="3100" dirty="0"/>
              <a:t>special</a:t>
            </a:r>
            <a:r>
              <a:rPr lang="en-US" altLang="zh-TW" sz="2800" dirty="0"/>
              <a:t> </a:t>
            </a:r>
            <a:r>
              <a:rPr lang="en-US" altLang="zh-TW" sz="3100" dirty="0"/>
              <a:t>symbols</a:t>
            </a:r>
          </a:p>
          <a:p>
            <a:pPr eaLnBrk="1" hangingPunct="1"/>
            <a:r>
              <a:rPr lang="en-US" altLang="zh-TW" sz="3100" dirty="0"/>
              <a:t>But the UNIX shell also uses special symbols</a:t>
            </a:r>
          </a:p>
          <a:p>
            <a:pPr eaLnBrk="1" hangingPunct="1"/>
            <a:r>
              <a:rPr lang="en-US" altLang="zh-TW" sz="3100" dirty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expr 5 "*" 6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expr 5 * 6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vs 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% expr "5 * 6"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>
                <a:solidFill>
                  <a:schemeClr val="bg1"/>
                </a:solidFill>
              </a:rPr>
              <a:t>grep</a:t>
            </a:r>
            <a:r>
              <a:rPr lang="en-US" altLang="zh-TW" dirty="0">
                <a:solidFill>
                  <a:schemeClr val="bg1"/>
                </a:solidFill>
              </a:rPr>
              <a:t> "a*b"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>
                <a:solidFill>
                  <a:schemeClr val="bg1"/>
                </a:solidFill>
              </a:rPr>
              <a:t>grep</a:t>
            </a:r>
            <a:r>
              <a:rPr lang="en-US" altLang="zh-TW" dirty="0">
                <a:solidFill>
                  <a:schemeClr val="bg1"/>
                </a:solidFill>
              </a:rPr>
              <a:t> a*b</a:t>
            </a:r>
          </a:p>
          <a:p>
            <a:pPr marL="457200" lvl="1" indent="0" eaLnBrk="1" hangingPunct="1">
              <a:buNone/>
            </a:pPr>
            <a:r>
              <a:rPr lang="en-US" altLang="zh-TW" b="1" dirty="0"/>
              <a:t>grep is a command you’ll meet next week.</a:t>
            </a:r>
          </a:p>
          <a:p>
            <a:pPr marL="457200" lvl="1" indent="0" eaLnBrk="1" hangingPunct="1">
              <a:buNone/>
            </a:pPr>
            <a:r>
              <a:rPr lang="en-US" altLang="zh-TW" sz="2600" dirty="0"/>
              <a:t>The argument passed to grep in the example above is a </a:t>
            </a:r>
            <a:r>
              <a:rPr lang="en-US" altLang="zh-TW" b="1" dirty="0">
                <a:solidFill>
                  <a:srgbClr val="FF0000"/>
                </a:solidFill>
              </a:rPr>
              <a:t>regular expression</a:t>
            </a:r>
            <a:r>
              <a:rPr lang="en-US" altLang="zh-TW" sz="2600" dirty="0"/>
              <a:t>. You’ll learn regular expressions soon. </a:t>
            </a:r>
            <a:r>
              <a:rPr lang="en-US" altLang="zh-TW" sz="2600" dirty="0">
                <a:solidFill>
                  <a:schemeClr val="bg1"/>
                </a:solidFill>
              </a:rPr>
              <a:t>The point at the moment, however, is just that regular expressions use special symbols.</a:t>
            </a:r>
          </a:p>
        </p:txBody>
      </p:sp>
    </p:spTree>
    <p:extLst>
      <p:ext uri="{BB962C8B-B14F-4D97-AF65-F5344CB8AC3E}">
        <p14:creationId xmlns:p14="http://schemas.microsoft.com/office/powerpoint/2010/main" val="33736182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Why is quoting a problem?</a:t>
            </a:r>
            <a:endParaRPr lang="zh-TW" altLang="zh-TW">
              <a:solidFill>
                <a:srgbClr val="00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2057400" cy="1066800"/>
            <a:chOff x="3733800" y="2971800"/>
            <a:chExt cx="20574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553200" y="2971800"/>
            <a:ext cx="2322576" cy="1066800"/>
            <a:chOff x="3733800" y="2971800"/>
            <a:chExt cx="2057400" cy="533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 eaLnBrk="1" hangingPunct="1"/>
            <a:r>
              <a:rPr lang="en-US" altLang="zh-TW" sz="3100" dirty="0"/>
              <a:t>Command</a:t>
            </a:r>
            <a:r>
              <a:rPr lang="en-US" altLang="zh-TW" sz="2800" dirty="0"/>
              <a:t> </a:t>
            </a:r>
            <a:r>
              <a:rPr lang="en-US" altLang="zh-TW" sz="3100" dirty="0"/>
              <a:t>arguments</a:t>
            </a:r>
            <a:r>
              <a:rPr lang="en-US" altLang="zh-TW" sz="2800" dirty="0"/>
              <a:t> </a:t>
            </a:r>
            <a:r>
              <a:rPr lang="en-US" altLang="zh-TW" sz="3100" dirty="0"/>
              <a:t>may</a:t>
            </a:r>
            <a:r>
              <a:rPr lang="en-US" altLang="zh-TW" sz="2800" dirty="0"/>
              <a:t> </a:t>
            </a:r>
            <a:r>
              <a:rPr lang="en-US" altLang="zh-TW" sz="3100" dirty="0"/>
              <a:t>use</a:t>
            </a:r>
            <a:r>
              <a:rPr lang="en-US" altLang="zh-TW" sz="2800" dirty="0"/>
              <a:t> </a:t>
            </a:r>
            <a:r>
              <a:rPr lang="en-US" altLang="zh-TW" sz="3100" dirty="0"/>
              <a:t>special</a:t>
            </a:r>
            <a:r>
              <a:rPr lang="en-US" altLang="zh-TW" sz="2800" dirty="0"/>
              <a:t> </a:t>
            </a:r>
            <a:r>
              <a:rPr lang="en-US" altLang="zh-TW" sz="3100" dirty="0"/>
              <a:t>symbols</a:t>
            </a:r>
          </a:p>
          <a:p>
            <a:pPr eaLnBrk="1" hangingPunct="1"/>
            <a:r>
              <a:rPr lang="en-US" altLang="zh-TW" sz="3100" dirty="0"/>
              <a:t>But the UNIX shell also uses special symbols</a:t>
            </a:r>
          </a:p>
          <a:p>
            <a:pPr eaLnBrk="1" hangingPunct="1"/>
            <a:r>
              <a:rPr lang="en-US" altLang="zh-TW" sz="3100" dirty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expr 5 "*" 6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expr 5 * 6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vs 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% expr "5 * 6"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>
                <a:solidFill>
                  <a:schemeClr val="bg1"/>
                </a:solidFill>
              </a:rPr>
              <a:t>grep</a:t>
            </a:r>
            <a:r>
              <a:rPr lang="en-US" altLang="zh-TW" dirty="0">
                <a:solidFill>
                  <a:schemeClr val="bg1"/>
                </a:solidFill>
              </a:rPr>
              <a:t> "a*b"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>
                <a:solidFill>
                  <a:schemeClr val="bg1"/>
                </a:solidFill>
              </a:rPr>
              <a:t>grep</a:t>
            </a:r>
            <a:r>
              <a:rPr lang="en-US" altLang="zh-TW" dirty="0">
                <a:solidFill>
                  <a:schemeClr val="bg1"/>
                </a:solidFill>
              </a:rPr>
              <a:t> a*b</a:t>
            </a:r>
          </a:p>
          <a:p>
            <a:pPr marL="457200" lvl="1" indent="0" eaLnBrk="1" hangingPunct="1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grep is a command you’ll meet next week.</a:t>
            </a:r>
          </a:p>
          <a:p>
            <a:pPr marL="457200" lvl="1" indent="0" eaLnBrk="1" hangingPunct="1">
              <a:buNone/>
            </a:pP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</a:rPr>
              <a:t>The argument passed to grep in the example above is a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regular expression</a:t>
            </a: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</a:rPr>
              <a:t>. You’ll learn regular expressions soon. </a:t>
            </a:r>
            <a:r>
              <a:rPr lang="en-US" altLang="zh-TW" sz="2600" dirty="0"/>
              <a:t>The point at the moment, however, is just that </a:t>
            </a:r>
            <a:r>
              <a:rPr lang="en-US" altLang="zh-TW" sz="2600" b="1" dirty="0">
                <a:solidFill>
                  <a:srgbClr val="FF0000"/>
                </a:solidFill>
              </a:rPr>
              <a:t>regular expressions use special symbols.</a:t>
            </a:r>
          </a:p>
        </p:txBody>
      </p:sp>
    </p:spTree>
    <p:extLst>
      <p:ext uri="{BB962C8B-B14F-4D97-AF65-F5344CB8AC3E}">
        <p14:creationId xmlns:p14="http://schemas.microsoft.com/office/powerpoint/2010/main" val="12726657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971800"/>
            <a:ext cx="2057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53200" y="2971800"/>
            <a:ext cx="2322576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Why is quoting a problem?</a:t>
            </a:r>
            <a:endParaRPr lang="zh-TW" altLang="zh-TW">
              <a:solidFill>
                <a:srgbClr val="00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2057400" cy="1524000"/>
            <a:chOff x="3733800" y="2971800"/>
            <a:chExt cx="20574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553200" y="2971800"/>
            <a:ext cx="2322576" cy="1524000"/>
            <a:chOff x="3733800" y="2971800"/>
            <a:chExt cx="2057400" cy="533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733800" y="2971800"/>
              <a:ext cx="2057400" cy="533400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3733800" y="2971800"/>
              <a:ext cx="20574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 eaLnBrk="1" hangingPunct="1"/>
            <a:r>
              <a:rPr lang="en-US" altLang="zh-TW" sz="3100" dirty="0"/>
              <a:t>Command</a:t>
            </a:r>
            <a:r>
              <a:rPr lang="en-US" altLang="zh-TW" sz="2800" dirty="0"/>
              <a:t> </a:t>
            </a:r>
            <a:r>
              <a:rPr lang="en-US" altLang="zh-TW" sz="3100" dirty="0"/>
              <a:t>arguments</a:t>
            </a:r>
            <a:r>
              <a:rPr lang="en-US" altLang="zh-TW" sz="2800" dirty="0"/>
              <a:t> </a:t>
            </a:r>
            <a:r>
              <a:rPr lang="en-US" altLang="zh-TW" sz="3100" dirty="0"/>
              <a:t>may</a:t>
            </a:r>
            <a:r>
              <a:rPr lang="en-US" altLang="zh-TW" sz="2800" dirty="0"/>
              <a:t> </a:t>
            </a:r>
            <a:r>
              <a:rPr lang="en-US" altLang="zh-TW" sz="3100" dirty="0"/>
              <a:t>use</a:t>
            </a:r>
            <a:r>
              <a:rPr lang="en-US" altLang="zh-TW" sz="2800" dirty="0"/>
              <a:t> </a:t>
            </a:r>
            <a:r>
              <a:rPr lang="en-US" altLang="zh-TW" sz="3100" dirty="0"/>
              <a:t>special</a:t>
            </a:r>
            <a:r>
              <a:rPr lang="en-US" altLang="zh-TW" sz="2800" dirty="0"/>
              <a:t> </a:t>
            </a:r>
            <a:r>
              <a:rPr lang="en-US" altLang="zh-TW" sz="3100" dirty="0"/>
              <a:t>symbols</a:t>
            </a:r>
          </a:p>
          <a:p>
            <a:pPr eaLnBrk="1" hangingPunct="1"/>
            <a:r>
              <a:rPr lang="en-US" altLang="zh-TW" sz="3100" dirty="0"/>
              <a:t>But the UNIX shell also uses special symbols</a:t>
            </a:r>
          </a:p>
          <a:p>
            <a:pPr eaLnBrk="1" hangingPunct="1"/>
            <a:r>
              <a:rPr lang="en-US" altLang="zh-TW" sz="3100" dirty="0">
                <a:solidFill>
                  <a:srgbClr val="0033CC"/>
                </a:solidFill>
              </a:rPr>
              <a:t>For example, compare: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"(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echo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expr 5 "*" 6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% expr 5 * 6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33CC"/>
                </a:solidFill>
              </a:rPr>
              <a:t>  vs 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% expr "5 * 6"</a:t>
            </a:r>
          </a:p>
          <a:p>
            <a:pPr marL="457200" lvl="1" indent="0" eaLnBrk="1" hangingPunct="1">
              <a:buNone/>
            </a:pPr>
            <a:r>
              <a:rPr lang="en-US" altLang="zh-TW" dirty="0">
                <a:solidFill>
                  <a:srgbClr val="A6A6A6"/>
                </a:solidFill>
              </a:rPr>
              <a:t>% </a:t>
            </a:r>
            <a:r>
              <a:rPr lang="en-US" altLang="zh-TW" dirty="0" err="1">
                <a:solidFill>
                  <a:srgbClr val="A6A6A6"/>
                </a:solidFill>
              </a:rPr>
              <a:t>grep</a:t>
            </a:r>
            <a:r>
              <a:rPr lang="en-US" altLang="zh-TW" dirty="0">
                <a:solidFill>
                  <a:srgbClr val="A6A6A6"/>
                </a:solidFill>
              </a:rPr>
              <a:t> "a*b"</a:t>
            </a:r>
            <a:r>
              <a:rPr lang="en-US" altLang="zh-TW" sz="2400" dirty="0">
                <a:solidFill>
                  <a:srgbClr val="A6A6A6"/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rgbClr val="0033CC"/>
                </a:solidFill>
              </a:rPr>
              <a:t> vs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1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A6A6A6"/>
                </a:solidFill>
              </a:rPr>
              <a:t>% </a:t>
            </a:r>
            <a:r>
              <a:rPr lang="en-US" altLang="zh-TW" dirty="0" err="1">
                <a:solidFill>
                  <a:srgbClr val="A6A6A6"/>
                </a:solidFill>
              </a:rPr>
              <a:t>grep</a:t>
            </a:r>
            <a:r>
              <a:rPr lang="en-US" altLang="zh-TW" dirty="0">
                <a:solidFill>
                  <a:srgbClr val="A6A6A6"/>
                </a:solidFill>
              </a:rPr>
              <a:t> a*b</a:t>
            </a:r>
          </a:p>
        </p:txBody>
      </p:sp>
    </p:spTree>
    <p:extLst>
      <p:ext uri="{BB962C8B-B14F-4D97-AF65-F5344CB8AC3E}">
        <p14:creationId xmlns:p14="http://schemas.microsoft.com/office/powerpoint/2010/main" val="34668090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"/>
            <a:ext cx="76200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>
                <a:solidFill>
                  <a:srgbClr val="0033CC"/>
                </a:solidFill>
              </a:rPr>
              <a:t>Resolving the conflicting meanings of special symbols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371600"/>
            <a:ext cx="8839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000" dirty="0"/>
              <a:t>When you include a special symbol within a command’s arguments, will the shell: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dirty="0">
                <a:solidFill>
                  <a:srgbClr val="FF0000"/>
                </a:solidFill>
              </a:rPr>
              <a:t>Do something special with the character?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dirty="0">
                <a:solidFill>
                  <a:srgbClr val="FF0000"/>
                </a:solidFill>
              </a:rPr>
              <a:t>Or pass it unchanged to the command’s program? </a:t>
            </a:r>
            <a:br>
              <a:rPr lang="en-US" altLang="zh-TW" sz="2600" dirty="0">
                <a:solidFill>
                  <a:srgbClr val="FF0000"/>
                </a:solidFill>
              </a:rPr>
            </a:br>
            <a:endParaRPr lang="en-US" altLang="zh-TW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3000" dirty="0"/>
              <a:t>The "$" character is a good example: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dirty="0">
                <a:solidFill>
                  <a:srgbClr val="FF0000"/>
                </a:solidFill>
              </a:rPr>
              <a:t>It could be the beginning of a shell variable name.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dirty="0">
                <a:solidFill>
                  <a:srgbClr val="FF0000"/>
                </a:solidFill>
              </a:rPr>
              <a:t>It could be part of a regular expression.</a:t>
            </a:r>
            <a:br>
              <a:rPr lang="en-US" altLang="zh-TW" sz="2600" dirty="0">
                <a:solidFill>
                  <a:srgbClr val="FF0000"/>
                </a:solidFill>
              </a:rPr>
            </a:br>
            <a:endParaRPr lang="en-US" altLang="zh-TW" sz="1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3000" dirty="0"/>
              <a:t>If you need a regular expression, you must know: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dirty="0">
                <a:solidFill>
                  <a:srgbClr val="FF0000"/>
                </a:solidFill>
              </a:rPr>
              <a:t>Are any symbols in the expression also shell symbols?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600" dirty="0">
                <a:solidFill>
                  <a:srgbClr val="FF0000"/>
                </a:solidFill>
              </a:rPr>
              <a:t>What is the right way to quote any such symbols, so as to pass them on, unmodified, to the command?</a:t>
            </a:r>
          </a:p>
        </p:txBody>
      </p:sp>
    </p:spTree>
    <p:extLst>
      <p:ext uri="{BB962C8B-B14F-4D97-AF65-F5344CB8AC3E}">
        <p14:creationId xmlns:p14="http://schemas.microsoft.com/office/powerpoint/2010/main" val="20951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OK, so how do we quote them?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There are three special shell symbols provide for quoting: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	Notes: </a:t>
            </a:r>
            <a:br>
              <a:rPr lang="en-US" altLang="zh-TW" sz="2800" dirty="0"/>
            </a:br>
            <a:r>
              <a:rPr lang="en-US" altLang="zh-TW" sz="2800" dirty="0"/>
              <a:t>The ` symbol is different from the </a:t>
            </a:r>
            <a:r>
              <a:rPr lang="en-US" altLang="zh-TW" sz="2800" b="1" dirty="0">
                <a:latin typeface="Arial Narrow" pitchFamily="34" charset="0"/>
              </a:rPr>
              <a:t>'</a:t>
            </a:r>
            <a:r>
              <a:rPr lang="en-US" altLang="zh-TW" sz="2800" dirty="0"/>
              <a:t> symbol.    </a:t>
            </a:r>
            <a:br>
              <a:rPr lang="en-US" altLang="zh-TW" sz="2800" dirty="0"/>
            </a:br>
            <a:r>
              <a:rPr lang="en-US" altLang="zh-TW" sz="2800" dirty="0"/>
              <a:t>The ` symbol is not used for quoting.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895600"/>
          <a:ext cx="6324600" cy="1033464"/>
        </p:xfrm>
        <a:graphic>
          <a:graphicData uri="http://schemas.openxmlformats.org/drawingml/2006/table">
            <a:tbl>
              <a:tblPr/>
              <a:tblGrid>
                <a:gridCol w="116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"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 Weak quotes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 Strong quotes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\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  Single character quote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1028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b="1" dirty="0">
                <a:solidFill>
                  <a:srgbClr val="0033CC"/>
                </a:solidFill>
              </a:rPr>
              <a:t>\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/>
              <a:t>You can prevent the shell from interpreting a character by placing a backslash ("\") in front of it.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/>
              <a:t>Here is a script to delete files with an asterisk in their names: </a:t>
            </a:r>
          </a:p>
          <a:p>
            <a:pPr marL="0" indent="0" eaLnBrk="1" hangingPunct="1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This script removes all files that </a:t>
            </a:r>
            <a:b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contain an asterisk in the name.</a:t>
            </a:r>
            <a:b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</a:t>
            </a:r>
            <a:b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Are you sure you want to remove these files\?</a:t>
            </a:r>
            <a:b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rm </a:t>
            </a:r>
            <a:r>
              <a:rPr lang="en-US" altLang="zh-TW" sz="2400">
                <a:latin typeface="Garamond" pitchFamily="18" charset="0"/>
                <a:ea typeface="Batang" pitchFamily="18" charset="-127"/>
                <a:cs typeface="FrankRuehl" pitchFamily="34" charset="-79"/>
              </a:rPr>
              <a:t>-</a:t>
            </a: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i *\**</a:t>
            </a:r>
            <a:br>
              <a:rPr lang="en-US" altLang="zh-TW" sz="2700"/>
            </a:br>
            <a:endParaRPr lang="en-US" altLang="zh-TW" sz="270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>
                <a:solidFill>
                  <a:schemeClr val="bg1"/>
                </a:solidFill>
              </a:rPr>
              <a:t>This “\” was necessary because the “?” is also a shell symbol. Without the “\”, the program would look for all files that match the pattern "files?." If you had “filesA” and “filesB” then you would have (wrongly) gotten: 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400">
                <a:solidFill>
                  <a:schemeClr val="bg1"/>
                </a:solidFill>
                <a:latin typeface="High Tower Text" pitchFamily="18" charset="0"/>
                <a:ea typeface="Batang" pitchFamily="18" charset="-127"/>
              </a:rPr>
              <a:t>   Are you sure you want to remove these filesA filesB</a:t>
            </a:r>
            <a:br>
              <a:rPr lang="en-US" altLang="zh-TW" sz="2400">
                <a:solidFill>
                  <a:schemeClr val="bg1"/>
                </a:solidFill>
                <a:latin typeface="High Tower Text" pitchFamily="18" charset="0"/>
              </a:rPr>
            </a:br>
            <a:r>
              <a:rPr lang="en-US" altLang="zh-TW" sz="2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84819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b="1" dirty="0">
                <a:solidFill>
                  <a:srgbClr val="0033CC"/>
                </a:solidFill>
              </a:rPr>
              <a:t>\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>
                <a:solidFill>
                  <a:srgbClr val="B2B2B2"/>
                </a:solidFill>
              </a:rPr>
              <a:t>You can prevent the shell from interpreting a character by placing a backslash ("\") in front of it.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>
                <a:solidFill>
                  <a:srgbClr val="B2B2B2"/>
                </a:solidFill>
              </a:rPr>
              <a:t>Here is a script to delete files with an asterisk in their names:</a:t>
            </a:r>
            <a:r>
              <a:rPr lang="en-US" altLang="zh-TW" sz="2500"/>
              <a:t> </a:t>
            </a:r>
          </a:p>
          <a:p>
            <a:pPr marL="0" indent="0" eaLnBrk="1" hangingPunct="1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This script removes all files that </a:t>
            </a:r>
            <a:b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contain an asterisk in the name.</a:t>
            </a:r>
            <a:b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</a:t>
            </a:r>
            <a:b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Are you sure you want to remove these files\?</a:t>
            </a:r>
            <a:b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rm </a:t>
            </a:r>
            <a:r>
              <a:rPr lang="en-US" altLang="zh-TW" sz="2400">
                <a:latin typeface="Garamond" pitchFamily="18" charset="0"/>
                <a:ea typeface="Batang" pitchFamily="18" charset="-127"/>
                <a:cs typeface="FrankRuehl" pitchFamily="34" charset="-79"/>
              </a:rPr>
              <a:t>-</a:t>
            </a:r>
            <a:r>
              <a:rPr lang="en-US" altLang="zh-TW" sz="240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i *\**</a:t>
            </a:r>
            <a:br>
              <a:rPr lang="en-US" altLang="zh-TW" sz="2700"/>
            </a:br>
            <a:endParaRPr lang="en-US" altLang="zh-TW" sz="270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/>
              <a:t>This “\” was necessary because the “?” is also a shell symbol. </a:t>
            </a:r>
            <a:r>
              <a:rPr lang="en-US" altLang="zh-TW" sz="2500">
                <a:solidFill>
                  <a:schemeClr val="bg1"/>
                </a:solidFill>
              </a:rPr>
              <a:t>Without the “\”, the program would look for all files that match the pattern "files?." If you had “filesA” and “filesB” then you would have (wrongly) gotten: 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400">
                <a:solidFill>
                  <a:schemeClr val="bg1"/>
                </a:solidFill>
                <a:latin typeface="High Tower Text" pitchFamily="18" charset="0"/>
                <a:ea typeface="Batang" pitchFamily="18" charset="-127"/>
              </a:rPr>
              <a:t>   Are you sure you want to remove these filesA filesB</a:t>
            </a:r>
            <a:br>
              <a:rPr lang="en-US" altLang="zh-TW" sz="2400">
                <a:solidFill>
                  <a:schemeClr val="bg1"/>
                </a:solidFill>
                <a:latin typeface="High Tower Text" pitchFamily="18" charset="0"/>
              </a:rPr>
            </a:br>
            <a:r>
              <a:rPr lang="en-US" altLang="zh-TW" sz="270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71600" y="3352800"/>
            <a:ext cx="6019800" cy="8382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031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b="1" dirty="0">
                <a:solidFill>
                  <a:srgbClr val="0033CC"/>
                </a:solidFill>
              </a:rPr>
              <a:t>\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>
                <a:solidFill>
                  <a:srgbClr val="B2B2B2"/>
                </a:solidFill>
              </a:rPr>
              <a:t>You can prevent the shell from interpreting a character by placing a backslash ("\") in front of it.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Here is a script to delete files with an asterisk in their names:</a:t>
            </a:r>
            <a:r>
              <a:rPr lang="en-US" altLang="zh-TW" sz="2500" dirty="0"/>
              <a:t> </a:t>
            </a:r>
          </a:p>
          <a:p>
            <a:pPr marL="0" indent="0" eaLnBrk="1" hangingPunct="1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This script removes all files that 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contain an asterisk in the name.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Are you sure you want to remove these files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Batang" pitchFamily="18" charset="-127"/>
                <a:cs typeface="FrankRuehl" pitchFamily="34" charset="-79"/>
              </a:rPr>
              <a:t>\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?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</a:t>
            </a:r>
            <a:r>
              <a:rPr lang="en-US" altLang="zh-TW" sz="2400" dirty="0" err="1">
                <a:latin typeface="High Tower Text" pitchFamily="18" charset="0"/>
                <a:ea typeface="Batang" pitchFamily="18" charset="-127"/>
                <a:cs typeface="FrankRuehl" pitchFamily="34" charset="-79"/>
              </a:rPr>
              <a:t>rm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 </a:t>
            </a:r>
            <a:r>
              <a:rPr lang="en-US" altLang="zh-TW" sz="2400" dirty="0">
                <a:latin typeface="Garamond" pitchFamily="18" charset="0"/>
                <a:ea typeface="Batang" pitchFamily="18" charset="-127"/>
                <a:cs typeface="FrankRuehl" pitchFamily="34" charset="-79"/>
              </a:rPr>
              <a:t>-</a:t>
            </a:r>
            <a:r>
              <a:rPr lang="en-US" altLang="zh-TW" sz="2400" dirty="0" err="1">
                <a:latin typeface="High Tower Text" pitchFamily="18" charset="0"/>
                <a:ea typeface="Batang" pitchFamily="18" charset="-127"/>
                <a:cs typeface="FrankRuehl" pitchFamily="34" charset="-79"/>
              </a:rPr>
              <a:t>i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 *\**</a:t>
            </a:r>
            <a:br>
              <a:rPr lang="en-US" altLang="zh-TW" sz="2700" dirty="0"/>
            </a:br>
            <a:endParaRPr lang="en-US" altLang="zh-TW" sz="27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This “\” was necessary because the “?” is also a shell symbol.</a:t>
            </a:r>
            <a:r>
              <a:rPr lang="en-US" altLang="zh-TW" sz="2500" dirty="0"/>
              <a:t> Without the “\”, the program would look for all files that match the pattern "</a:t>
            </a:r>
            <a:r>
              <a:rPr lang="en-US" altLang="zh-TW" sz="2500" dirty="0">
                <a:solidFill>
                  <a:srgbClr val="FF0000"/>
                </a:solidFill>
              </a:rPr>
              <a:t>files?</a:t>
            </a:r>
            <a:r>
              <a:rPr lang="en-US" altLang="zh-TW" sz="2500" dirty="0"/>
              <a:t>”. </a:t>
            </a:r>
            <a:endParaRPr lang="en-US" altLang="zh-TW" sz="2700" dirty="0"/>
          </a:p>
        </p:txBody>
      </p:sp>
      <p:sp>
        <p:nvSpPr>
          <p:cNvPr id="2" name="Arc 1"/>
          <p:cNvSpPr/>
          <p:nvPr/>
        </p:nvSpPr>
        <p:spPr bwMode="auto">
          <a:xfrm rot="17665200">
            <a:off x="7434135" y="3159931"/>
            <a:ext cx="252484" cy="126620"/>
          </a:xfrm>
          <a:prstGeom prst="arc">
            <a:avLst>
              <a:gd name="adj1" fmla="val 15688140"/>
              <a:gd name="adj2" fmla="val 182605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52360" y="3234519"/>
            <a:ext cx="93261" cy="76200"/>
            <a:chOff x="7450539" y="2590800"/>
            <a:chExt cx="93261" cy="76200"/>
          </a:xfrm>
        </p:grpSpPr>
        <p:cxnSp>
          <p:nvCxnSpPr>
            <p:cNvPr id="4" name="Straight Connector 3"/>
            <p:cNvCxnSpPr/>
            <p:nvPr/>
          </p:nvCxnSpPr>
          <p:spPr bwMode="auto">
            <a:xfrm flipH="1">
              <a:off x="7450539" y="2590800"/>
              <a:ext cx="93261" cy="76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450539" y="2590800"/>
              <a:ext cx="93261" cy="76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7539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Summary of Parameters &amp;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382000" cy="5943600"/>
          </a:xfrm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/>
              <a:t>User created variables: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200" b="1" dirty="0"/>
              <a:t>$</a:t>
            </a:r>
            <a:r>
              <a:rPr lang="en-US" altLang="zh-TW" sz="2200" b="1" dirty="0" err="1"/>
              <a:t>myvar</a:t>
            </a:r>
            <a:r>
              <a:rPr lang="en-US" altLang="zh-TW" sz="2200" dirty="0"/>
              <a:t>, </a:t>
            </a:r>
            <a:r>
              <a:rPr lang="en-US" altLang="zh-TW" sz="2200" b="1" dirty="0"/>
              <a:t>$file1</a:t>
            </a:r>
            <a:r>
              <a:rPr lang="en-US" altLang="zh-TW" sz="2200" dirty="0"/>
              <a:t>, etc.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/>
              <a:t>Keyword shell variables: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200" b="1" dirty="0"/>
              <a:t>$PATH</a:t>
            </a:r>
            <a:r>
              <a:rPr lang="en-US" altLang="zh-TW" sz="2200" dirty="0"/>
              <a:t>, </a:t>
            </a:r>
            <a:r>
              <a:rPr lang="en-US" altLang="zh-TW" sz="2200" b="1" dirty="0"/>
              <a:t>$prompt</a:t>
            </a:r>
            <a:r>
              <a:rPr lang="en-US" altLang="zh-TW" sz="2200" dirty="0"/>
              <a:t>, </a:t>
            </a:r>
            <a:r>
              <a:rPr lang="en-US" altLang="zh-TW" sz="2200" b="1" dirty="0"/>
              <a:t>$HOME</a:t>
            </a:r>
            <a:r>
              <a:rPr lang="en-US" altLang="zh-TW" sz="2200" dirty="0"/>
              <a:t>, etc.</a:t>
            </a:r>
            <a:endParaRPr lang="en-US" altLang="zh-TW" sz="1800" dirty="0"/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/>
              <a:t>Positional parameters: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200" b="1" dirty="0"/>
              <a:t>$0</a:t>
            </a:r>
            <a:r>
              <a:rPr lang="en-US" altLang="zh-TW" sz="2200" dirty="0"/>
              <a:t>, </a:t>
            </a:r>
            <a:r>
              <a:rPr lang="en-US" altLang="zh-TW" sz="2200" b="1" dirty="0"/>
              <a:t>$1</a:t>
            </a:r>
            <a:r>
              <a:rPr lang="en-US" altLang="zh-TW" sz="2200" dirty="0"/>
              <a:t>, </a:t>
            </a:r>
            <a:r>
              <a:rPr lang="en-US" altLang="zh-TW" sz="2200" b="1" dirty="0"/>
              <a:t>$2</a:t>
            </a:r>
            <a:r>
              <a:rPr lang="en-US" altLang="zh-TW" sz="2200" dirty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Can use </a:t>
            </a:r>
            <a:r>
              <a:rPr lang="en-US" altLang="zh-TW" sz="2400" b="1" dirty="0"/>
              <a:t>shift</a:t>
            </a:r>
            <a:r>
              <a:rPr lang="en-US" altLang="zh-TW" sz="2400" dirty="0"/>
              <a:t> to move them over by 1.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dirty="0"/>
              <a:t>Special variables: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200" b="1" dirty="0"/>
              <a:t>$*</a:t>
            </a:r>
            <a:r>
              <a:rPr lang="en-US" altLang="zh-TW" sz="2200" dirty="0"/>
              <a:t> - All arguments as a single string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$#</a:t>
            </a:r>
            <a:r>
              <a:rPr lang="en-US" altLang="zh-TW" sz="2200" dirty="0"/>
              <a:t> - The number of command-line arguments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$#X</a:t>
            </a:r>
            <a:r>
              <a:rPr lang="en-US" altLang="zh-TW" sz="2200" dirty="0"/>
              <a:t> - The number of elements in array X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$&lt;</a:t>
            </a:r>
            <a:r>
              <a:rPr lang="en-US" altLang="zh-TW" sz="2200" dirty="0"/>
              <a:t> - A word typed from the keyboard (or redirected from a file) 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$?</a:t>
            </a:r>
            <a:r>
              <a:rPr lang="en-US" altLang="zh-TW" sz="2200" dirty="0"/>
              <a:t> - The exit status of the last command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dirty="0"/>
              <a:t>	</a:t>
            </a:r>
            <a:r>
              <a:rPr lang="en-US" altLang="zh-TW" sz="2200" b="1" dirty="0"/>
              <a:t>$?X</a:t>
            </a:r>
            <a:r>
              <a:rPr lang="en-US" altLang="zh-TW" sz="2200" dirty="0"/>
              <a:t>-Test to see if variable X exists</a:t>
            </a:r>
          </a:p>
        </p:txBody>
      </p:sp>
    </p:spTree>
    <p:extLst>
      <p:ext uri="{BB962C8B-B14F-4D97-AF65-F5344CB8AC3E}">
        <p14:creationId xmlns:p14="http://schemas.microsoft.com/office/powerpoint/2010/main" val="1569237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b="1" dirty="0">
                <a:solidFill>
                  <a:srgbClr val="0033CC"/>
                </a:solidFill>
              </a:rPr>
              <a:t>\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>
                <a:solidFill>
                  <a:srgbClr val="B2B2B2"/>
                </a:solidFill>
              </a:rPr>
              <a:t>You can prevent the shell from interpreting a character by placing a backslash ("\") in front of it.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Here is a script to delete files with an asterisk in their names:</a:t>
            </a:r>
            <a:r>
              <a:rPr lang="en-US" altLang="zh-TW" sz="2500" dirty="0"/>
              <a:t> </a:t>
            </a:r>
          </a:p>
          <a:p>
            <a:pPr marL="0" indent="0" eaLnBrk="1" hangingPunct="1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This script removes all files that 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contain an asterisk in the name.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Are you sure you want to remove these files</a:t>
            </a:r>
            <a:r>
              <a:rPr lang="en-US" altLang="zh-TW" sz="2400" dirty="0">
                <a:solidFill>
                  <a:srgbClr val="A6A6A6"/>
                </a:solidFill>
                <a:latin typeface="High Tower Text" pitchFamily="18" charset="0"/>
                <a:ea typeface="Batang" pitchFamily="18" charset="-127"/>
                <a:cs typeface="FrankRuehl" pitchFamily="34" charset="-79"/>
              </a:rPr>
              <a:t>\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?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</a:t>
            </a:r>
            <a:r>
              <a:rPr lang="en-US" altLang="zh-TW" sz="2400" dirty="0" err="1">
                <a:latin typeface="High Tower Text" pitchFamily="18" charset="0"/>
                <a:ea typeface="Batang" pitchFamily="18" charset="-127"/>
                <a:cs typeface="FrankRuehl" pitchFamily="34" charset="-79"/>
              </a:rPr>
              <a:t>rm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 </a:t>
            </a:r>
            <a:r>
              <a:rPr lang="en-US" altLang="zh-TW" sz="2400" dirty="0">
                <a:latin typeface="Garamond" pitchFamily="18" charset="0"/>
                <a:ea typeface="Batang" pitchFamily="18" charset="-127"/>
                <a:cs typeface="FrankRuehl" pitchFamily="34" charset="-79"/>
              </a:rPr>
              <a:t>-</a:t>
            </a:r>
            <a:r>
              <a:rPr lang="en-US" altLang="zh-TW" sz="2400" dirty="0" err="1">
                <a:latin typeface="High Tower Text" pitchFamily="18" charset="0"/>
                <a:ea typeface="Batang" pitchFamily="18" charset="-127"/>
                <a:cs typeface="FrankRuehl" pitchFamily="34" charset="-79"/>
              </a:rPr>
              <a:t>i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 *\**</a:t>
            </a:r>
            <a:br>
              <a:rPr lang="en-US" altLang="zh-TW" sz="2700" dirty="0"/>
            </a:br>
            <a:endParaRPr lang="en-US" altLang="zh-TW" sz="27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This “\” was necessary because the “?” is also a shell symbol.</a:t>
            </a:r>
            <a:r>
              <a:rPr lang="en-US" altLang="zh-TW" sz="2500" dirty="0"/>
              <a:t> </a:t>
            </a:r>
            <a:r>
              <a:rPr lang="en-US" altLang="zh-TW" sz="2500" dirty="0">
                <a:solidFill>
                  <a:srgbClr val="B2B2B2"/>
                </a:solidFill>
              </a:rPr>
              <a:t>Without the “\”, the program would look for all files that match the pattern </a:t>
            </a:r>
            <a:r>
              <a:rPr lang="en-US" altLang="zh-TW" sz="2500" dirty="0"/>
              <a:t>"</a:t>
            </a:r>
            <a:r>
              <a:rPr lang="en-US" altLang="zh-TW" sz="2500" dirty="0">
                <a:solidFill>
                  <a:srgbClr val="FF0000"/>
                </a:solidFill>
              </a:rPr>
              <a:t>files?</a:t>
            </a:r>
            <a:r>
              <a:rPr lang="en-US" altLang="zh-TW" sz="2500" dirty="0"/>
              <a:t>”. If you had “</a:t>
            </a:r>
            <a:r>
              <a:rPr lang="en-US" altLang="zh-TW" sz="2500" dirty="0" err="1"/>
              <a:t>filesA</a:t>
            </a:r>
            <a:r>
              <a:rPr lang="en-US" altLang="zh-TW" sz="2500" dirty="0"/>
              <a:t>” and “</a:t>
            </a:r>
            <a:r>
              <a:rPr lang="en-US" altLang="zh-TW" sz="2500" dirty="0" err="1"/>
              <a:t>filesB</a:t>
            </a:r>
            <a:r>
              <a:rPr lang="en-US" altLang="zh-TW" sz="2500" dirty="0"/>
              <a:t>” then you would have (wrongly) gotten: 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400" dirty="0">
                <a:latin typeface="High Tower Text" pitchFamily="18" charset="0"/>
                <a:ea typeface="Batang" pitchFamily="18" charset="-127"/>
              </a:rPr>
              <a:t>  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Batang" pitchFamily="18" charset="-127"/>
              </a:rPr>
              <a:t>Are you sure you want to remove these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  <a:ea typeface="Batang" pitchFamily="18" charset="-127"/>
              </a:rPr>
              <a:t>filesA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Batang" pitchFamily="18" charset="-127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  <a:ea typeface="Batang" pitchFamily="18" charset="-127"/>
              </a:rPr>
              <a:t>filesB</a:t>
            </a:r>
            <a:b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</a:br>
            <a:r>
              <a:rPr lang="en-US" altLang="zh-TW" sz="2700" dirty="0"/>
              <a:t> 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2438400" y="4648200"/>
            <a:ext cx="3810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5105400" y="4648200"/>
            <a:ext cx="3048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6781800" y="4648200"/>
            <a:ext cx="3048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4279" name="Arc 7"/>
          <p:cNvSpPr>
            <a:spLocks/>
          </p:cNvSpPr>
          <p:nvPr/>
        </p:nvSpPr>
        <p:spPr bwMode="auto">
          <a:xfrm flipV="1">
            <a:off x="2743200" y="4800600"/>
            <a:ext cx="2438400" cy="533400"/>
          </a:xfrm>
          <a:custGeom>
            <a:avLst/>
            <a:gdLst>
              <a:gd name="T0" fmla="*/ 0 w 37677"/>
              <a:gd name="T1" fmla="*/ 2147483647 h 21600"/>
              <a:gd name="T2" fmla="*/ 2147483647 w 37677"/>
              <a:gd name="T3" fmla="*/ 2147483647 h 21600"/>
              <a:gd name="T4" fmla="*/ 2147483647 w 37677"/>
              <a:gd name="T5" fmla="*/ 2147483647 h 21600"/>
              <a:gd name="T6" fmla="*/ 0 60000 65536"/>
              <a:gd name="T7" fmla="*/ 0 60000 65536"/>
              <a:gd name="T8" fmla="*/ 0 60000 65536"/>
              <a:gd name="T9" fmla="*/ 0 w 37677"/>
              <a:gd name="T10" fmla="*/ 0 h 21600"/>
              <a:gd name="T11" fmla="*/ 37677 w 376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77" h="21600" fill="none" extrusionOk="0">
                <a:moveTo>
                  <a:pt x="0" y="11108"/>
                </a:moveTo>
                <a:cubicBezTo>
                  <a:pt x="3810" y="4252"/>
                  <a:pt x="11037" y="-1"/>
                  <a:pt x="18881" y="0"/>
                </a:cubicBezTo>
                <a:cubicBezTo>
                  <a:pt x="26662" y="0"/>
                  <a:pt x="33842" y="4185"/>
                  <a:pt x="37676" y="10956"/>
                </a:cubicBezTo>
              </a:path>
              <a:path w="37677" h="21600" stroke="0" extrusionOk="0">
                <a:moveTo>
                  <a:pt x="0" y="11108"/>
                </a:moveTo>
                <a:cubicBezTo>
                  <a:pt x="3810" y="4252"/>
                  <a:pt x="11037" y="-1"/>
                  <a:pt x="18881" y="0"/>
                </a:cubicBezTo>
                <a:cubicBezTo>
                  <a:pt x="26662" y="0"/>
                  <a:pt x="33842" y="4185"/>
                  <a:pt x="37676" y="10956"/>
                </a:cubicBezTo>
                <a:lnTo>
                  <a:pt x="18881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4280" name="Arc 8"/>
          <p:cNvSpPr>
            <a:spLocks/>
          </p:cNvSpPr>
          <p:nvPr/>
        </p:nvSpPr>
        <p:spPr bwMode="auto">
          <a:xfrm flipV="1">
            <a:off x="2743200" y="4648200"/>
            <a:ext cx="4114800" cy="838200"/>
          </a:xfrm>
          <a:custGeom>
            <a:avLst/>
            <a:gdLst>
              <a:gd name="T0" fmla="*/ 0 w 37677"/>
              <a:gd name="T1" fmla="*/ 2147483647 h 21600"/>
              <a:gd name="T2" fmla="*/ 2147483647 w 37677"/>
              <a:gd name="T3" fmla="*/ 2147483647 h 21600"/>
              <a:gd name="T4" fmla="*/ 2147483647 w 37677"/>
              <a:gd name="T5" fmla="*/ 2147483647 h 21600"/>
              <a:gd name="T6" fmla="*/ 0 60000 65536"/>
              <a:gd name="T7" fmla="*/ 0 60000 65536"/>
              <a:gd name="T8" fmla="*/ 0 60000 65536"/>
              <a:gd name="T9" fmla="*/ 0 w 37677"/>
              <a:gd name="T10" fmla="*/ 0 h 21600"/>
              <a:gd name="T11" fmla="*/ 37677 w 376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77" h="21600" fill="none" extrusionOk="0">
                <a:moveTo>
                  <a:pt x="0" y="11108"/>
                </a:moveTo>
                <a:cubicBezTo>
                  <a:pt x="3810" y="4252"/>
                  <a:pt x="11037" y="-1"/>
                  <a:pt x="18881" y="0"/>
                </a:cubicBezTo>
                <a:cubicBezTo>
                  <a:pt x="26662" y="0"/>
                  <a:pt x="33842" y="4185"/>
                  <a:pt x="37676" y="10956"/>
                </a:cubicBezTo>
              </a:path>
              <a:path w="37677" h="21600" stroke="0" extrusionOk="0">
                <a:moveTo>
                  <a:pt x="0" y="11108"/>
                </a:moveTo>
                <a:cubicBezTo>
                  <a:pt x="3810" y="4252"/>
                  <a:pt x="11037" y="-1"/>
                  <a:pt x="18881" y="0"/>
                </a:cubicBezTo>
                <a:cubicBezTo>
                  <a:pt x="26662" y="0"/>
                  <a:pt x="33842" y="4185"/>
                  <a:pt x="37676" y="10956"/>
                </a:cubicBezTo>
                <a:lnTo>
                  <a:pt x="18881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7665200">
            <a:off x="7434135" y="3159931"/>
            <a:ext cx="252484" cy="126620"/>
          </a:xfrm>
          <a:prstGeom prst="arc">
            <a:avLst>
              <a:gd name="adj1" fmla="val 15688140"/>
              <a:gd name="adj2" fmla="val 182605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52360" y="3234519"/>
            <a:ext cx="93261" cy="76200"/>
            <a:chOff x="7450539" y="2590800"/>
            <a:chExt cx="93261" cy="76200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7450539" y="2590800"/>
              <a:ext cx="93261" cy="76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450539" y="2590800"/>
              <a:ext cx="93261" cy="76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34061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b="1" dirty="0">
                <a:solidFill>
                  <a:srgbClr val="0033CC"/>
                </a:solidFill>
              </a:rPr>
              <a:t>\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>
                <a:solidFill>
                  <a:srgbClr val="B2B2B2"/>
                </a:solidFill>
              </a:rPr>
              <a:t>You can prevent the shell from interpreting a character by placing a backslash ("\") in front of it.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Here is a script to delete files with an asterisk in their names:</a:t>
            </a:r>
            <a:r>
              <a:rPr lang="en-US" altLang="zh-TW" sz="2500" dirty="0"/>
              <a:t> </a:t>
            </a:r>
          </a:p>
          <a:p>
            <a:pPr marL="0" indent="0" eaLnBrk="1" hangingPunct="1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This script removes all files that 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contain an asterisk in the name.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echo Are you sure you want to remove these files</a:t>
            </a:r>
            <a:r>
              <a:rPr lang="en-US" altLang="zh-TW" sz="2400" dirty="0">
                <a:solidFill>
                  <a:srgbClr val="A6A6A6"/>
                </a:solidFill>
                <a:latin typeface="High Tower Text" pitchFamily="18" charset="0"/>
                <a:ea typeface="Batang" pitchFamily="18" charset="-127"/>
                <a:cs typeface="FrankRuehl" pitchFamily="34" charset="-79"/>
              </a:rPr>
              <a:t>\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?</a:t>
            </a:r>
            <a:b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</a:b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	</a:t>
            </a:r>
            <a:r>
              <a:rPr lang="en-US" altLang="zh-TW" sz="2400" dirty="0" err="1">
                <a:latin typeface="High Tower Text" pitchFamily="18" charset="0"/>
                <a:ea typeface="Batang" pitchFamily="18" charset="-127"/>
                <a:cs typeface="FrankRuehl" pitchFamily="34" charset="-79"/>
              </a:rPr>
              <a:t>rm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 </a:t>
            </a:r>
            <a:r>
              <a:rPr lang="en-US" altLang="zh-TW" sz="2400" dirty="0">
                <a:latin typeface="Garamond" pitchFamily="18" charset="0"/>
                <a:ea typeface="Batang" pitchFamily="18" charset="-127"/>
                <a:cs typeface="FrankRuehl" pitchFamily="34" charset="-79"/>
              </a:rPr>
              <a:t>-</a:t>
            </a:r>
            <a:r>
              <a:rPr lang="en-US" altLang="zh-TW" sz="2400" dirty="0" err="1">
                <a:latin typeface="High Tower Text" pitchFamily="18" charset="0"/>
                <a:ea typeface="Batang" pitchFamily="18" charset="-127"/>
                <a:cs typeface="FrankRuehl" pitchFamily="34" charset="-79"/>
              </a:rPr>
              <a:t>i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  <a:cs typeface="FrankRuehl" pitchFamily="34" charset="-79"/>
              </a:rPr>
              <a:t> *\**</a:t>
            </a:r>
            <a:br>
              <a:rPr lang="en-US" altLang="zh-TW" sz="2700" dirty="0"/>
            </a:br>
            <a:endParaRPr lang="en-US" altLang="zh-TW" sz="27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B2B2B2"/>
                </a:solidFill>
              </a:rPr>
              <a:t>This “\” was necessary because the “?” is also a shell symbol.</a:t>
            </a:r>
            <a:r>
              <a:rPr lang="en-US" altLang="zh-TW" sz="2500" dirty="0"/>
              <a:t> </a:t>
            </a:r>
            <a:r>
              <a:rPr lang="en-US" altLang="zh-TW" sz="2500" dirty="0">
                <a:solidFill>
                  <a:srgbClr val="B2B2B2"/>
                </a:solidFill>
              </a:rPr>
              <a:t>Without the “\”, the program would look for all files that match the pattern "files?”.</a:t>
            </a:r>
            <a:r>
              <a:rPr lang="en-US" altLang="zh-TW" sz="2500" dirty="0"/>
              <a:t> If you had “</a:t>
            </a:r>
            <a:r>
              <a:rPr lang="en-US" altLang="zh-TW" sz="2500" dirty="0" err="1"/>
              <a:t>filesA</a:t>
            </a:r>
            <a:r>
              <a:rPr lang="en-US" altLang="zh-TW" sz="2500" dirty="0"/>
              <a:t>” and “</a:t>
            </a:r>
            <a:r>
              <a:rPr lang="en-US" altLang="zh-TW" sz="2500" dirty="0" err="1"/>
              <a:t>filesB</a:t>
            </a:r>
            <a:r>
              <a:rPr lang="en-US" altLang="zh-TW" sz="2500" dirty="0"/>
              <a:t>” then you would have (wrongly) gotten: 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400" dirty="0">
                <a:latin typeface="High Tower Text" pitchFamily="18" charset="0"/>
                <a:ea typeface="Batang" pitchFamily="18" charset="-127"/>
              </a:rPr>
              <a:t>   Are you sure you want to remove these </a:t>
            </a:r>
            <a:r>
              <a:rPr lang="en-US" altLang="zh-TW" sz="2400" dirty="0" err="1">
                <a:latin typeface="High Tower Text" pitchFamily="18" charset="0"/>
                <a:ea typeface="Batang" pitchFamily="18" charset="-127"/>
              </a:rPr>
              <a:t>filesA</a:t>
            </a:r>
            <a:r>
              <a:rPr lang="en-US" altLang="zh-TW" sz="2400" dirty="0">
                <a:latin typeface="High Tower Text" pitchFamily="18" charset="0"/>
                <a:ea typeface="Batang" pitchFamily="18" charset="-127"/>
              </a:rPr>
              <a:t> </a:t>
            </a:r>
            <a:r>
              <a:rPr lang="en-US" altLang="zh-TW" sz="2400" dirty="0" err="1">
                <a:latin typeface="High Tower Text" pitchFamily="18" charset="0"/>
                <a:ea typeface="Batang" pitchFamily="18" charset="-127"/>
              </a:rPr>
              <a:t>filesB</a:t>
            </a:r>
            <a:br>
              <a:rPr lang="en-US" altLang="zh-TW" sz="2400" dirty="0">
                <a:latin typeface="High Tower Text" pitchFamily="18" charset="0"/>
              </a:rPr>
            </a:br>
            <a:r>
              <a:rPr lang="en-US" altLang="zh-TW" sz="2700" dirty="0"/>
              <a:t> </a:t>
            </a:r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 flipH="1">
            <a:off x="6019800" y="3429000"/>
            <a:ext cx="1371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25295" name="Line 15"/>
          <p:cNvSpPr>
            <a:spLocks noChangeShapeType="1"/>
          </p:cNvSpPr>
          <p:nvPr/>
        </p:nvSpPr>
        <p:spPr bwMode="auto">
          <a:xfrm flipH="1">
            <a:off x="7010400" y="3429000"/>
            <a:ext cx="457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Arc 5"/>
          <p:cNvSpPr/>
          <p:nvPr/>
        </p:nvSpPr>
        <p:spPr bwMode="auto">
          <a:xfrm rot="17665200">
            <a:off x="7434135" y="3159931"/>
            <a:ext cx="252484" cy="126620"/>
          </a:xfrm>
          <a:prstGeom prst="arc">
            <a:avLst>
              <a:gd name="adj1" fmla="val 15688140"/>
              <a:gd name="adj2" fmla="val 182605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52360" y="3234519"/>
            <a:ext cx="93261" cy="76200"/>
            <a:chOff x="7450539" y="2590800"/>
            <a:chExt cx="93261" cy="76200"/>
          </a:xfrm>
        </p:grpSpPr>
        <p:cxnSp>
          <p:nvCxnSpPr>
            <p:cNvPr id="8" name="Straight Connector 7"/>
            <p:cNvCxnSpPr/>
            <p:nvPr/>
          </p:nvCxnSpPr>
          <p:spPr bwMode="auto">
            <a:xfrm flipH="1">
              <a:off x="7450539" y="2590800"/>
              <a:ext cx="93261" cy="76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450539" y="2590800"/>
              <a:ext cx="93261" cy="76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257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 animBg="1"/>
      <p:bldP spid="22529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b="1" dirty="0">
                <a:solidFill>
                  <a:srgbClr val="0033CC"/>
                </a:solidFill>
              </a:rPr>
              <a:t>\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/>
              <a:t>The backslash is the "strongest" method of quotation. </a:t>
            </a:r>
            <a:br>
              <a:rPr lang="en-US" altLang="zh-TW" sz="2700" dirty="0"/>
            </a:br>
            <a:r>
              <a:rPr lang="en-US" altLang="zh-TW" sz="2700" dirty="0"/>
              <a:t>It works when every other method fails. If you want to place text on two or more lines for readability, use the backslash as the last character on the line: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   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High Tower Text" pitchFamily="18" charset="0"/>
              </a:rPr>
              <a:t>echo This could be \</a:t>
            </a:r>
            <a:br>
              <a:rPr lang="en-US" altLang="zh-TW" sz="2400" b="1" dirty="0">
                <a:latin typeface="High Tower Text" pitchFamily="18" charset="0"/>
              </a:rPr>
            </a:br>
            <a:r>
              <a:rPr lang="en-US" altLang="zh-TW" sz="2400" b="1" dirty="0">
                <a:latin typeface="High Tower Text" pitchFamily="18" charset="0"/>
              </a:rPr>
              <a:t>    a very \</a:t>
            </a:r>
            <a:br>
              <a:rPr lang="en-US" altLang="zh-TW" sz="2400" b="1" dirty="0">
                <a:latin typeface="High Tower Text" pitchFamily="18" charset="0"/>
              </a:rPr>
            </a:br>
            <a:r>
              <a:rPr lang="en-US" altLang="zh-TW" sz="2400" b="1" dirty="0">
                <a:latin typeface="High Tower Text" pitchFamily="18" charset="0"/>
              </a:rPr>
              <a:t>    long line\! But it was not.</a:t>
            </a:r>
            <a:br>
              <a:rPr lang="en-US" altLang="zh-TW" sz="2400" dirty="0">
                <a:latin typeface="High Tower Text" pitchFamily="18" charset="0"/>
              </a:rPr>
            </a:br>
            <a:r>
              <a:rPr lang="en-US" altLang="zh-TW" sz="2400" dirty="0">
                <a:latin typeface="High Tower Text" pitchFamily="18" charset="0"/>
              </a:rPr>
              <a:t>    This could be a very long line! But it was not.</a:t>
            </a:r>
            <a:br>
              <a:rPr lang="en-US" altLang="zh-TW" sz="2400" dirty="0">
                <a:latin typeface="High Tower Text" pitchFamily="18" charset="0"/>
              </a:rPr>
            </a:br>
            <a:r>
              <a:rPr lang="en-US" altLang="zh-TW" sz="2400" dirty="0">
                <a:latin typeface="High Tower Text" pitchFamily="18" charset="0"/>
              </a:rPr>
              <a:t>   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br>
              <a:rPr lang="en-US" altLang="zh-TW" sz="2700" dirty="0"/>
            </a:br>
            <a:endParaRPr lang="en-US" altLang="zh-TW" sz="27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/>
              <a:t>These “\” escape (or quote) the </a:t>
            </a:r>
            <a:r>
              <a:rPr lang="en-US" altLang="zh-TW" sz="2700" dirty="0">
                <a:solidFill>
                  <a:schemeClr val="accent2"/>
                </a:solidFill>
              </a:rPr>
              <a:t>end of line character</a:t>
            </a:r>
            <a:r>
              <a:rPr lang="en-US" altLang="zh-TW" sz="2700" dirty="0"/>
              <a:t>, so that it no longer has a special meaning.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sz="27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/>
              <a:t> 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zh-TW" sz="2700" dirty="0"/>
          </a:p>
        </p:txBody>
      </p:sp>
      <p:cxnSp>
        <p:nvCxnSpPr>
          <p:cNvPr id="56324" name="Straight Arrow Connector 5"/>
          <p:cNvCxnSpPr>
            <a:cxnSpLocks noChangeShapeType="1"/>
          </p:cNvCxnSpPr>
          <p:nvPr/>
        </p:nvCxnSpPr>
        <p:spPr bwMode="auto">
          <a:xfrm flipH="1" flipV="1">
            <a:off x="3505200" y="2600325"/>
            <a:ext cx="2017712" cy="1743075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56325" name="Straight Arrow Connector 8"/>
          <p:cNvCxnSpPr>
            <a:cxnSpLocks noChangeShapeType="1"/>
          </p:cNvCxnSpPr>
          <p:nvPr/>
        </p:nvCxnSpPr>
        <p:spPr bwMode="auto">
          <a:xfrm flipH="1" flipV="1">
            <a:off x="1574800" y="2914650"/>
            <a:ext cx="3640138" cy="144780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8527652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b="1" dirty="0">
                <a:solidFill>
                  <a:srgbClr val="0033CC"/>
                </a:solidFill>
              </a:rPr>
              <a:t>\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/>
              <a:t>The backslash is the "strongest" method of quotation. </a:t>
            </a:r>
            <a:br>
              <a:rPr lang="en-US" altLang="zh-TW" sz="2700" dirty="0"/>
            </a:br>
            <a:r>
              <a:rPr lang="en-US" altLang="zh-TW" sz="2700" dirty="0"/>
              <a:t>It works when every other method fails. If you want to place text on two or more lines for readability, use the backslash as the last character on the line: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   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High Tower Text" pitchFamily="18" charset="0"/>
              </a:rPr>
              <a:t>echo This could be \</a:t>
            </a:r>
            <a:br>
              <a:rPr lang="en-US" altLang="zh-TW" sz="2400" b="1" dirty="0">
                <a:latin typeface="High Tower Text" pitchFamily="18" charset="0"/>
              </a:rPr>
            </a:br>
            <a:r>
              <a:rPr lang="en-US" altLang="zh-TW" sz="2400" b="1" dirty="0">
                <a:latin typeface="High Tower Text" pitchFamily="18" charset="0"/>
              </a:rPr>
              <a:t>    a very \</a:t>
            </a:r>
            <a:br>
              <a:rPr lang="en-US" altLang="zh-TW" sz="2400" b="1" dirty="0">
                <a:latin typeface="High Tower Text" pitchFamily="18" charset="0"/>
              </a:rPr>
            </a:br>
            <a:r>
              <a:rPr lang="en-US" altLang="zh-TW" sz="2400" b="1" dirty="0">
                <a:latin typeface="High Tower Text" pitchFamily="18" charset="0"/>
              </a:rPr>
              <a:t>    long line\! But it was not.</a:t>
            </a:r>
            <a:br>
              <a:rPr lang="en-US" altLang="zh-TW" sz="2400" dirty="0">
                <a:latin typeface="High Tower Text" pitchFamily="18" charset="0"/>
              </a:rPr>
            </a:br>
            <a:r>
              <a:rPr lang="en-US" altLang="zh-TW" sz="2400" dirty="0">
                <a:latin typeface="High Tower Text" pitchFamily="18" charset="0"/>
              </a:rPr>
              <a:t>    This could be a very long line! But it was not.</a:t>
            </a:r>
            <a:br>
              <a:rPr lang="en-US" altLang="zh-TW" sz="2400" dirty="0">
                <a:latin typeface="High Tower Text" pitchFamily="18" charset="0"/>
              </a:rPr>
            </a:br>
            <a:r>
              <a:rPr lang="en-US" altLang="zh-TW" sz="2400" dirty="0">
                <a:latin typeface="High Tower Text" pitchFamily="18" charset="0"/>
              </a:rPr>
              <a:t>   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br>
              <a:rPr lang="en-US" altLang="zh-TW" sz="2700" dirty="0"/>
            </a:br>
            <a:endParaRPr lang="en-US" altLang="zh-TW" sz="27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/>
              <a:t>These “\” escape (or quote) the end of line character, so that it no longer has a special meaning.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sz="27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/>
              <a:t>The other “\” escapes the </a:t>
            </a:r>
            <a:r>
              <a:rPr lang="en-US" altLang="zh-TW" sz="2700" dirty="0">
                <a:solidFill>
                  <a:schemeClr val="accent2"/>
                </a:solidFill>
              </a:rPr>
              <a:t>exclamation point</a:t>
            </a:r>
            <a:br>
              <a:rPr lang="en-US" altLang="zh-TW" sz="2400" dirty="0">
                <a:latin typeface="High Tower Text" pitchFamily="18" charset="0"/>
              </a:rPr>
            </a:br>
            <a:r>
              <a:rPr lang="en-US" altLang="zh-TW" sz="2700" dirty="0"/>
              <a:t> 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zh-TW" sz="27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905001" y="3276600"/>
            <a:ext cx="2667000" cy="22098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911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The </a:t>
            </a:r>
            <a:r>
              <a:rPr lang="en-US" altLang="zh-TW" b="1" dirty="0">
                <a:solidFill>
                  <a:srgbClr val="0033CC"/>
                </a:solidFill>
              </a:rPr>
              <a:t>\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/>
              <a:t>To quote several character at once, you </a:t>
            </a:r>
            <a:r>
              <a:rPr lang="en-US" altLang="zh-TW" sz="2500" i="1" dirty="0"/>
              <a:t>can</a:t>
            </a:r>
            <a:r>
              <a:rPr lang="en-US" altLang="zh-TW" sz="2500" dirty="0"/>
              <a:t> use backslashes: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a\ \ \ \ \ \ \ b</a:t>
            </a:r>
            <a:br>
              <a:rPr lang="en-US" altLang="zh-TW" sz="2500" dirty="0">
                <a:latin typeface="Courier"/>
              </a:rPr>
            </a:br>
            <a:endParaRPr lang="en-US" altLang="zh-TW" sz="500" dirty="0"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/>
              <a:t>This is ugly, but it works. </a:t>
            </a:r>
          </a:p>
        </p:txBody>
      </p:sp>
    </p:spTree>
    <p:extLst>
      <p:ext uri="{BB962C8B-B14F-4D97-AF65-F5344CB8AC3E}">
        <p14:creationId xmlns:p14="http://schemas.microsoft.com/office/powerpoint/2010/main" val="117081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The </a:t>
            </a:r>
            <a:r>
              <a:rPr lang="en-US" altLang="zh-TW" sz="4100" b="1">
                <a:solidFill>
                  <a:srgbClr val="0033CC"/>
                </a:solidFill>
              </a:rPr>
              <a:t>'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To quote several character at once, you </a:t>
            </a:r>
            <a:r>
              <a:rPr lang="en-US" altLang="zh-TW" sz="2500" i="1" dirty="0">
                <a:solidFill>
                  <a:srgbClr val="7F7F7F"/>
                </a:solidFill>
              </a:rPr>
              <a:t>can</a:t>
            </a:r>
            <a:r>
              <a:rPr lang="en-US" altLang="zh-TW" sz="2500" dirty="0">
                <a:solidFill>
                  <a:srgbClr val="7F7F7F"/>
                </a:solidFill>
              </a:rPr>
              <a:t> use backslashes: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%</a:t>
            </a:r>
            <a:r>
              <a:rPr lang="en-US" altLang="zh-TW" sz="2500" dirty="0">
                <a:solidFill>
                  <a:srgbClr val="7F7F7F"/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rgbClr val="7F7F7F"/>
                </a:solidFill>
                <a:latin typeface="Courier"/>
              </a:rPr>
              <a:t>echo a\ \ \ \ \ \ \ b</a:t>
            </a:r>
            <a:br>
              <a:rPr lang="en-US" altLang="zh-TW" sz="2500" dirty="0">
                <a:solidFill>
                  <a:srgbClr val="7F7F7F"/>
                </a:solidFill>
                <a:latin typeface="Courier"/>
              </a:rPr>
            </a:br>
            <a:endParaRPr lang="en-US" altLang="zh-TW" sz="500" dirty="0">
              <a:solidFill>
                <a:srgbClr val="7F7F7F"/>
              </a:solidFill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This is ugly, but it works.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/>
              <a:t>It is easier to use pairs of quotation marks to indicate the start and end of the characters to be quoted: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'a       b'</a:t>
            </a:r>
            <a:br>
              <a:rPr lang="en-US" altLang="zh-TW" sz="2500" dirty="0">
                <a:latin typeface="Courier"/>
              </a:rPr>
            </a:br>
            <a:endParaRPr lang="en-US" altLang="zh-TW" sz="1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63831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The </a:t>
            </a:r>
            <a:r>
              <a:rPr lang="en-US" altLang="zh-TW" sz="4100" b="1">
                <a:solidFill>
                  <a:srgbClr val="0033CC"/>
                </a:solidFill>
              </a:rPr>
              <a:t>'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To quote several character at once, you </a:t>
            </a:r>
            <a:r>
              <a:rPr lang="en-US" altLang="zh-TW" sz="2500" i="1" dirty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 use backslashes: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a\ \ \ \ \ \ \ b</a:t>
            </a:r>
            <a:b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</a:br>
            <a:endParaRPr lang="en-US" altLang="zh-TW" sz="500" dirty="0">
              <a:solidFill>
                <a:schemeClr val="bg1">
                  <a:lumMod val="50000"/>
                </a:schemeClr>
              </a:solidFill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This is ugly, but it works.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It is easier to use pairs of quotation marks to indicate the start and end of the characters to be quoted: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'a       b'</a:t>
            </a:r>
            <a:br>
              <a:rPr lang="en-US" altLang="zh-TW" sz="2500" dirty="0">
                <a:latin typeface="Courier"/>
              </a:rPr>
            </a:br>
            <a:endParaRPr lang="en-US" altLang="zh-TW" sz="600" dirty="0"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/>
              <a:t>Inside the single quotes, you can use almost all shell symbols: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'What is a $ doing *here*???'</a:t>
            </a:r>
            <a:br>
              <a:rPr lang="en-US" altLang="zh-TW" sz="2500" dirty="0">
                <a:latin typeface="Courier"/>
              </a:rPr>
            </a:br>
            <a:r>
              <a:rPr lang="en-US" altLang="zh-TW" sz="2500" dirty="0">
                <a:latin typeface="Courier"/>
              </a:rPr>
              <a:t>What is a $ doing *here*???</a:t>
            </a:r>
            <a:br>
              <a:rPr lang="en-US" altLang="zh-TW" sz="2500" dirty="0">
                <a:latin typeface="Courier"/>
              </a:rPr>
            </a:br>
            <a:endParaRPr lang="en-US" altLang="zh-TW" sz="1100" dirty="0"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br>
              <a:rPr lang="en-US" altLang="zh-TW" sz="2500" dirty="0"/>
            </a:br>
            <a:br>
              <a:rPr lang="en-US" altLang="zh-TW" sz="2500" dirty="0"/>
            </a:br>
            <a:endParaRPr lang="en-US" altLang="zh-TW" sz="11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500" dirty="0"/>
          </a:p>
          <a:p>
            <a:pPr marL="0" indent="0" eaLnBrk="1" hangingPunct="1">
              <a:lnSpc>
                <a:spcPct val="90000"/>
              </a:lnSpc>
            </a:pPr>
            <a:endParaRPr lang="en-US" altLang="zh-TW" sz="2500" dirty="0"/>
          </a:p>
          <a:p>
            <a:pPr marL="0" indent="0" eaLnBrk="1" hangingPunct="1">
              <a:lnSpc>
                <a:spcPct val="90000"/>
              </a:lnSpc>
            </a:pP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37483961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The </a:t>
            </a:r>
            <a:r>
              <a:rPr lang="en-US" altLang="zh-TW" sz="4100" b="1">
                <a:solidFill>
                  <a:srgbClr val="0033CC"/>
                </a:solidFill>
              </a:rPr>
              <a:t>'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To quote several character at once, you </a:t>
            </a:r>
            <a:r>
              <a:rPr lang="en-US" altLang="zh-TW" sz="2500" i="1" dirty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 use backslashes: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a\ \ \ \ \ \ \ b</a:t>
            </a:r>
            <a:b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</a:br>
            <a:endParaRPr lang="en-US" altLang="zh-TW" sz="500" dirty="0">
              <a:solidFill>
                <a:schemeClr val="bg1">
                  <a:lumMod val="50000"/>
                </a:schemeClr>
              </a:solidFill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This is ugly, but it works.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It is easier to use pairs of quotation marks to indicate the start and end of the characters to be quoted: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'a       b'</a:t>
            </a:r>
            <a:br>
              <a:rPr lang="en-US" altLang="zh-TW" sz="2500" dirty="0">
                <a:latin typeface="Courier"/>
              </a:rPr>
            </a:br>
            <a:endParaRPr lang="en-US" altLang="zh-TW" sz="600" dirty="0"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Inside the single quotes, you can use</a:t>
            </a:r>
            <a:r>
              <a:rPr lang="en-US" altLang="zh-TW" sz="2500" dirty="0"/>
              <a:t> almost all</a:t>
            </a:r>
            <a:r>
              <a:rPr lang="en-US" altLang="zh-TW" sz="2500" dirty="0">
                <a:solidFill>
                  <a:srgbClr val="7F7F7F"/>
                </a:solidFill>
              </a:rPr>
              <a:t> shell symbols: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%</a:t>
            </a:r>
            <a:r>
              <a:rPr lang="en-US" altLang="zh-TW" sz="2500" dirty="0">
                <a:solidFill>
                  <a:srgbClr val="7F7F7F"/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rgbClr val="7F7F7F"/>
                </a:solidFill>
                <a:latin typeface="Courier"/>
              </a:rPr>
              <a:t>echo 'What is a $ doing *here*???'</a:t>
            </a:r>
            <a:br>
              <a:rPr lang="en-US" altLang="zh-TW" sz="2500" dirty="0">
                <a:solidFill>
                  <a:srgbClr val="7F7F7F"/>
                </a:solidFill>
                <a:latin typeface="Courier"/>
              </a:rPr>
            </a:br>
            <a:r>
              <a:rPr lang="en-US" altLang="zh-TW" sz="2500" dirty="0">
                <a:solidFill>
                  <a:srgbClr val="7F7F7F"/>
                </a:solidFill>
                <a:latin typeface="Courier"/>
              </a:rPr>
              <a:t>What is a $ doing *here*???</a:t>
            </a:r>
            <a:br>
              <a:rPr lang="en-US" altLang="zh-TW" sz="2500" dirty="0"/>
            </a:br>
            <a:endParaRPr lang="en-US" altLang="zh-TW" sz="11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i="1" dirty="0"/>
              <a:t>Almost all</a:t>
            </a:r>
            <a:r>
              <a:rPr lang="en-US" altLang="zh-TW" sz="2500" dirty="0"/>
              <a:t>? Well the "!" symbol </a:t>
            </a:r>
            <a:r>
              <a:rPr lang="en-US" altLang="zh-TW" sz="2500" i="1" dirty="0"/>
              <a:t>may</a:t>
            </a:r>
            <a:r>
              <a:rPr lang="en-US" altLang="zh-TW" sz="2500" dirty="0"/>
              <a:t> still get expanded: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'Hi! </a:t>
            </a:r>
            <a:r>
              <a:rPr lang="en-US" altLang="zh-TW" sz="2500" b="1" dirty="0" err="1">
                <a:latin typeface="Courier"/>
              </a:rPr>
              <a:t>Hi!''Hi</a:t>
            </a:r>
            <a:r>
              <a:rPr lang="en-US" altLang="zh-TW" sz="2500" b="1" dirty="0">
                <a:latin typeface="Courier"/>
              </a:rPr>
              <a:t>!'</a:t>
            </a:r>
            <a:br>
              <a:rPr lang="en-US" altLang="zh-TW" sz="2500" dirty="0"/>
            </a:br>
            <a:r>
              <a:rPr lang="en-US" altLang="zh-TW" sz="2500" dirty="0">
                <a:latin typeface="Courier"/>
              </a:rPr>
              <a:t>Hi! </a:t>
            </a:r>
            <a:r>
              <a:rPr lang="en-US" altLang="zh-TW" sz="2500" dirty="0" err="1">
                <a:latin typeface="Courier"/>
              </a:rPr>
              <a:t>Hi!Hi</a:t>
            </a:r>
            <a:r>
              <a:rPr lang="en-US" altLang="zh-TW" sz="2500" dirty="0">
                <a:latin typeface="Courier"/>
              </a:rPr>
              <a:t>!</a:t>
            </a:r>
          </a:p>
          <a:p>
            <a:pPr marL="0" indent="0" eaLnBrk="1" hangingPunct="1">
              <a:lnSpc>
                <a:spcPct val="90000"/>
              </a:lnSpc>
              <a:buNone/>
            </a:pPr>
            <a:br>
              <a:rPr lang="en-US" altLang="zh-TW" sz="2500" dirty="0">
                <a:latin typeface="Courier"/>
              </a:rPr>
            </a:br>
            <a:br>
              <a:rPr lang="en-US" altLang="zh-TW" sz="2500" dirty="0"/>
            </a:br>
            <a:endParaRPr lang="en-US" altLang="zh-TW" sz="11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500" dirty="0"/>
          </a:p>
          <a:p>
            <a:pPr marL="0" indent="0" eaLnBrk="1" hangingPunct="1">
              <a:lnSpc>
                <a:spcPct val="90000"/>
              </a:lnSpc>
            </a:pPr>
            <a:endParaRPr lang="en-US" altLang="zh-TW" sz="2500" dirty="0"/>
          </a:p>
          <a:p>
            <a:pPr marL="0" indent="0" eaLnBrk="1" hangingPunct="1">
              <a:lnSpc>
                <a:spcPct val="90000"/>
              </a:lnSpc>
            </a:pPr>
            <a:endParaRPr lang="en-US" altLang="zh-TW" sz="25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219200" y="3886200"/>
            <a:ext cx="4876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ounded Rectangular Callout 1"/>
          <p:cNvSpPr/>
          <p:nvPr/>
        </p:nvSpPr>
        <p:spPr bwMode="auto">
          <a:xfrm>
            <a:off x="4572000" y="5334000"/>
            <a:ext cx="4572000" cy="304800"/>
          </a:xfrm>
          <a:prstGeom prst="wedgeRoundRectCallout">
            <a:avLst>
              <a:gd name="adj1" fmla="val -57961"/>
              <a:gd name="adj2" fmla="val 177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Worked. A space and ' came after the “!”.</a:t>
            </a:r>
          </a:p>
        </p:txBody>
      </p:sp>
    </p:spTree>
    <p:extLst>
      <p:ext uri="{BB962C8B-B14F-4D97-AF65-F5344CB8AC3E}">
        <p14:creationId xmlns:p14="http://schemas.microsoft.com/office/powerpoint/2010/main" val="32191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The </a:t>
            </a:r>
            <a:r>
              <a:rPr lang="en-US" altLang="zh-TW" sz="4100" b="1">
                <a:solidFill>
                  <a:srgbClr val="0033CC"/>
                </a:solidFill>
              </a:rPr>
              <a:t>'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To quote several character at once, you </a:t>
            </a:r>
            <a:r>
              <a:rPr lang="en-US" altLang="zh-TW" sz="2500" i="1" dirty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 use backslashes: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a\ \ \ \ \ \ \ b</a:t>
            </a:r>
            <a:b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</a:br>
            <a:endParaRPr lang="en-US" altLang="zh-TW" sz="500" dirty="0">
              <a:solidFill>
                <a:schemeClr val="bg1">
                  <a:lumMod val="50000"/>
                </a:schemeClr>
              </a:solidFill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This is ugly, but it works.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It is easier to use pairs of quotation marks to indicate the start and end of the characters to be quoted: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'a       b'</a:t>
            </a:r>
            <a:br>
              <a:rPr lang="en-US" altLang="zh-TW" sz="2500" dirty="0">
                <a:latin typeface="Courier"/>
              </a:rPr>
            </a:br>
            <a:endParaRPr lang="en-US" altLang="zh-TW" sz="600" dirty="0"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Inside the single quotes, you can use</a:t>
            </a:r>
            <a:r>
              <a:rPr lang="en-US" altLang="zh-TW" sz="2500" dirty="0"/>
              <a:t> almost all</a:t>
            </a:r>
            <a:r>
              <a:rPr lang="en-US" altLang="zh-TW" sz="2500" dirty="0">
                <a:solidFill>
                  <a:srgbClr val="7F7F7F"/>
                </a:solidFill>
              </a:rPr>
              <a:t> shell symbols: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%</a:t>
            </a:r>
            <a:r>
              <a:rPr lang="en-US" altLang="zh-TW" sz="2500" dirty="0">
                <a:solidFill>
                  <a:srgbClr val="7F7F7F"/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rgbClr val="7F7F7F"/>
                </a:solidFill>
                <a:latin typeface="Courier"/>
              </a:rPr>
              <a:t>echo 'What is a $ doing *here*???'</a:t>
            </a:r>
            <a:br>
              <a:rPr lang="en-US" altLang="zh-TW" sz="2500" dirty="0">
                <a:solidFill>
                  <a:srgbClr val="7F7F7F"/>
                </a:solidFill>
                <a:latin typeface="Courier"/>
              </a:rPr>
            </a:br>
            <a:r>
              <a:rPr lang="en-US" altLang="zh-TW" sz="2500" dirty="0">
                <a:solidFill>
                  <a:srgbClr val="7F7F7F"/>
                </a:solidFill>
                <a:latin typeface="Courier"/>
              </a:rPr>
              <a:t>What is a $ doing *here*???</a:t>
            </a:r>
            <a:br>
              <a:rPr lang="en-US" altLang="zh-TW" sz="2500" dirty="0"/>
            </a:br>
            <a:endParaRPr lang="en-US" altLang="zh-TW" sz="11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i="1" dirty="0"/>
              <a:t>Almost all</a:t>
            </a:r>
            <a:r>
              <a:rPr lang="en-US" altLang="zh-TW" sz="2500" dirty="0"/>
              <a:t>? Well the "!" symbol </a:t>
            </a:r>
            <a:r>
              <a:rPr lang="en-US" altLang="zh-TW" sz="2500" i="1" dirty="0"/>
              <a:t>may</a:t>
            </a:r>
            <a:r>
              <a:rPr lang="en-US" altLang="zh-TW" sz="2500" dirty="0"/>
              <a:t> still get expanded: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'Hi! </a:t>
            </a:r>
            <a:r>
              <a:rPr lang="en-US" altLang="zh-TW" sz="2500" b="1" dirty="0" err="1">
                <a:latin typeface="Courier"/>
              </a:rPr>
              <a:t>Hi!''Hi</a:t>
            </a:r>
            <a:r>
              <a:rPr lang="en-US" altLang="zh-TW" sz="2500" b="1" dirty="0">
                <a:latin typeface="Courier"/>
              </a:rPr>
              <a:t>!'</a:t>
            </a:r>
            <a:br>
              <a:rPr lang="en-US" altLang="zh-TW" sz="2500" dirty="0"/>
            </a:br>
            <a:r>
              <a:rPr lang="en-US" altLang="zh-TW" sz="2500" dirty="0">
                <a:latin typeface="Courier"/>
              </a:rPr>
              <a:t>Hi! </a:t>
            </a:r>
            <a:r>
              <a:rPr lang="en-US" altLang="zh-TW" sz="2500" dirty="0" err="1">
                <a:latin typeface="Courier"/>
              </a:rPr>
              <a:t>Hi!Hi</a:t>
            </a:r>
            <a:r>
              <a:rPr lang="en-US" altLang="zh-TW" sz="2500" dirty="0">
                <a:latin typeface="Courier"/>
              </a:rPr>
              <a:t>!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'Hi! </a:t>
            </a:r>
            <a:r>
              <a:rPr lang="en-US" altLang="zh-TW" sz="2500" b="1" dirty="0" err="1">
                <a:latin typeface="Courier"/>
              </a:rPr>
              <a:t>Hi!Hi</a:t>
            </a:r>
            <a:r>
              <a:rPr lang="en-US" altLang="zh-TW" sz="2500" b="1" dirty="0">
                <a:latin typeface="Courier"/>
              </a:rPr>
              <a:t>!'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500" dirty="0">
                <a:latin typeface="Courier"/>
              </a:rPr>
              <a:t>Hi!: event not found.</a:t>
            </a:r>
            <a:br>
              <a:rPr lang="en-US" altLang="zh-TW" sz="2500" dirty="0">
                <a:latin typeface="Courier"/>
              </a:rPr>
            </a:br>
            <a:br>
              <a:rPr lang="en-US" altLang="zh-TW" sz="2500" dirty="0"/>
            </a:br>
            <a:endParaRPr lang="en-US" altLang="zh-TW" sz="11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500" dirty="0"/>
          </a:p>
          <a:p>
            <a:pPr marL="0" indent="0" eaLnBrk="1" hangingPunct="1">
              <a:lnSpc>
                <a:spcPct val="90000"/>
              </a:lnSpc>
            </a:pPr>
            <a:endParaRPr lang="en-US" altLang="zh-TW" sz="2500" dirty="0"/>
          </a:p>
          <a:p>
            <a:pPr marL="0" indent="0" eaLnBrk="1" hangingPunct="1">
              <a:lnSpc>
                <a:spcPct val="90000"/>
              </a:lnSpc>
            </a:pPr>
            <a:endParaRPr lang="en-US" altLang="zh-TW" sz="25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219200" y="3886200"/>
            <a:ext cx="4876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ounded Rectangular Callout 1"/>
          <p:cNvSpPr/>
          <p:nvPr/>
        </p:nvSpPr>
        <p:spPr bwMode="auto">
          <a:xfrm>
            <a:off x="4572000" y="5334000"/>
            <a:ext cx="4572000" cy="304800"/>
          </a:xfrm>
          <a:prstGeom prst="wedgeRoundRectCallout">
            <a:avLst>
              <a:gd name="adj1" fmla="val -57961"/>
              <a:gd name="adj2" fmla="val 177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Worked. A space and ' came after the “!”.</a:t>
            </a:r>
          </a:p>
        </p:txBody>
      </p:sp>
    </p:spTree>
    <p:extLst>
      <p:ext uri="{BB962C8B-B14F-4D97-AF65-F5344CB8AC3E}">
        <p14:creationId xmlns:p14="http://schemas.microsoft.com/office/powerpoint/2010/main" val="37007349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The </a:t>
            </a:r>
            <a:r>
              <a:rPr lang="en-US" altLang="zh-TW" sz="4100" b="1">
                <a:solidFill>
                  <a:srgbClr val="0033CC"/>
                </a:solidFill>
              </a:rPr>
              <a:t>'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To quote several character at once, you </a:t>
            </a:r>
            <a:r>
              <a:rPr lang="en-US" altLang="zh-TW" sz="2500" i="1" dirty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 use backslashes: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a\ \ \ \ \ \ \ b</a:t>
            </a:r>
            <a:b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</a:br>
            <a:endParaRPr lang="en-US" altLang="zh-TW" sz="500" dirty="0">
              <a:solidFill>
                <a:schemeClr val="bg1">
                  <a:lumMod val="50000"/>
                </a:schemeClr>
              </a:solidFill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This is ugly, but it works.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It is easier to use pairs of quotation marks to indicate the start and end of the characters to be quoted: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sz="25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echo 'a       b'</a:t>
            </a:r>
            <a:br>
              <a:rPr lang="en-US" altLang="zh-TW" sz="2500" dirty="0">
                <a:latin typeface="Courier"/>
              </a:rPr>
            </a:br>
            <a:endParaRPr lang="en-US" altLang="zh-TW" sz="600" dirty="0">
              <a:latin typeface="Courier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Inside the single quotes, you can use</a:t>
            </a:r>
            <a:r>
              <a:rPr lang="en-US" altLang="zh-TW" sz="2500" dirty="0"/>
              <a:t> almost all</a:t>
            </a:r>
            <a:r>
              <a:rPr lang="en-US" altLang="zh-TW" sz="2500" dirty="0">
                <a:solidFill>
                  <a:srgbClr val="7F7F7F"/>
                </a:solidFill>
              </a:rPr>
              <a:t> shell symbols: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dirty="0">
                <a:solidFill>
                  <a:srgbClr val="7F7F7F"/>
                </a:solidFill>
              </a:rPr>
              <a:t>%</a:t>
            </a:r>
            <a:r>
              <a:rPr lang="en-US" altLang="zh-TW" sz="2500" dirty="0">
                <a:solidFill>
                  <a:srgbClr val="7F7F7F"/>
                </a:solidFill>
                <a:latin typeface="Courier"/>
              </a:rPr>
              <a:t> </a:t>
            </a:r>
            <a:r>
              <a:rPr lang="en-US" altLang="zh-TW" sz="2500" b="1" dirty="0">
                <a:solidFill>
                  <a:srgbClr val="7F7F7F"/>
                </a:solidFill>
                <a:latin typeface="Courier"/>
              </a:rPr>
              <a:t>echo 'What is a $ doing *here*???'</a:t>
            </a:r>
            <a:br>
              <a:rPr lang="en-US" altLang="zh-TW" sz="2500" dirty="0">
                <a:solidFill>
                  <a:srgbClr val="7F7F7F"/>
                </a:solidFill>
                <a:latin typeface="Courier"/>
              </a:rPr>
            </a:br>
            <a:r>
              <a:rPr lang="en-US" altLang="zh-TW" sz="2500" dirty="0">
                <a:solidFill>
                  <a:srgbClr val="7F7F7F"/>
                </a:solidFill>
                <a:latin typeface="Courier"/>
              </a:rPr>
              <a:t>What is a $ doing *here*???</a:t>
            </a:r>
            <a:br>
              <a:rPr lang="en-US" altLang="zh-TW" sz="2500" dirty="0"/>
            </a:br>
            <a:endParaRPr lang="en-US" altLang="zh-TW" sz="11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500" i="1" dirty="0"/>
              <a:t>Almost all</a:t>
            </a:r>
            <a:r>
              <a:rPr lang="en-US" altLang="zh-TW" sz="2500" dirty="0"/>
              <a:t>? Well the "!" symbol </a:t>
            </a:r>
            <a:r>
              <a:rPr lang="en-US" altLang="zh-TW" sz="2500" i="1" dirty="0"/>
              <a:t>may</a:t>
            </a:r>
            <a:r>
              <a:rPr lang="en-US" altLang="zh-TW" sz="2500" dirty="0"/>
              <a:t> still get expanded: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'Hi! </a:t>
            </a:r>
            <a:r>
              <a:rPr lang="en-US" altLang="zh-TW" sz="2500" b="1" dirty="0" err="1">
                <a:latin typeface="Courier"/>
              </a:rPr>
              <a:t>Hi!''Hi</a:t>
            </a:r>
            <a:r>
              <a:rPr lang="en-US" altLang="zh-TW" sz="2500" b="1" dirty="0">
                <a:latin typeface="Courier"/>
              </a:rPr>
              <a:t>!'</a:t>
            </a:r>
            <a:br>
              <a:rPr lang="en-US" altLang="zh-TW" sz="2500" dirty="0"/>
            </a:br>
            <a:r>
              <a:rPr lang="en-US" altLang="zh-TW" sz="2500" dirty="0">
                <a:latin typeface="Courier"/>
              </a:rPr>
              <a:t>Hi! </a:t>
            </a:r>
            <a:r>
              <a:rPr lang="en-US" altLang="zh-TW" sz="2500" dirty="0" err="1">
                <a:latin typeface="Courier"/>
              </a:rPr>
              <a:t>Hi!Hi</a:t>
            </a:r>
            <a:r>
              <a:rPr lang="en-US" altLang="zh-TW" sz="2500" dirty="0">
                <a:latin typeface="Courier"/>
              </a:rPr>
              <a:t>!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500" dirty="0"/>
              <a:t>%</a:t>
            </a:r>
            <a:r>
              <a:rPr lang="en-US" altLang="zh-TW" sz="2500" dirty="0">
                <a:latin typeface="Courier"/>
              </a:rPr>
              <a:t> </a:t>
            </a:r>
            <a:r>
              <a:rPr lang="en-US" altLang="zh-TW" sz="2500" b="1" dirty="0">
                <a:latin typeface="Courier"/>
              </a:rPr>
              <a:t>echo 'Hi! </a:t>
            </a:r>
            <a:r>
              <a:rPr lang="en-US" altLang="zh-TW" sz="2500" b="1" dirty="0" err="1">
                <a:latin typeface="Courier"/>
              </a:rPr>
              <a:t>Hi</a:t>
            </a:r>
            <a:r>
              <a:rPr lang="en-US" altLang="zh-TW" sz="2500" b="1" dirty="0" err="1">
                <a:solidFill>
                  <a:srgbClr val="FF0000"/>
                </a:solidFill>
                <a:latin typeface="Courier"/>
              </a:rPr>
              <a:t>!</a:t>
            </a:r>
            <a:r>
              <a:rPr lang="en-US" altLang="zh-TW" sz="2500" b="1" dirty="0" err="1">
                <a:solidFill>
                  <a:srgbClr val="0033CC"/>
                </a:solidFill>
                <a:latin typeface="Courier"/>
              </a:rPr>
              <a:t>Hi</a:t>
            </a:r>
            <a:r>
              <a:rPr lang="en-US" altLang="zh-TW" sz="2500" b="1" dirty="0">
                <a:solidFill>
                  <a:srgbClr val="0033CC"/>
                </a:solidFill>
                <a:latin typeface="Courier"/>
              </a:rPr>
              <a:t>!</a:t>
            </a:r>
            <a:r>
              <a:rPr lang="en-US" altLang="zh-TW" sz="2500" b="1" dirty="0">
                <a:latin typeface="Courier"/>
              </a:rPr>
              <a:t>'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500" dirty="0">
                <a:solidFill>
                  <a:srgbClr val="0033CC"/>
                </a:solidFill>
                <a:latin typeface="Courier"/>
              </a:rPr>
              <a:t>Hi!</a:t>
            </a:r>
            <a:r>
              <a:rPr lang="en-US" altLang="zh-TW" sz="2500" dirty="0">
                <a:latin typeface="Courier"/>
              </a:rPr>
              <a:t>: event not found.</a:t>
            </a:r>
            <a:br>
              <a:rPr lang="en-US" altLang="zh-TW" sz="2500" dirty="0">
                <a:latin typeface="Courier"/>
              </a:rPr>
            </a:br>
            <a:br>
              <a:rPr lang="en-US" altLang="zh-TW" sz="2500" dirty="0"/>
            </a:br>
            <a:endParaRPr lang="en-US" altLang="zh-TW" sz="11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500" dirty="0"/>
          </a:p>
          <a:p>
            <a:pPr marL="0" indent="0" eaLnBrk="1" hangingPunct="1">
              <a:lnSpc>
                <a:spcPct val="90000"/>
              </a:lnSpc>
            </a:pPr>
            <a:endParaRPr lang="en-US" altLang="zh-TW" sz="2500" dirty="0"/>
          </a:p>
          <a:p>
            <a:pPr marL="0" indent="0" eaLnBrk="1" hangingPunct="1">
              <a:lnSpc>
                <a:spcPct val="90000"/>
              </a:lnSpc>
            </a:pPr>
            <a:endParaRPr lang="en-US" altLang="zh-TW" sz="25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219200" y="3886200"/>
            <a:ext cx="4876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ounded Rectangular Callout 1"/>
          <p:cNvSpPr/>
          <p:nvPr/>
        </p:nvSpPr>
        <p:spPr bwMode="auto">
          <a:xfrm>
            <a:off x="4572000" y="5334000"/>
            <a:ext cx="4572000" cy="304800"/>
          </a:xfrm>
          <a:prstGeom prst="wedgeRoundRectCallout">
            <a:avLst>
              <a:gd name="adj1" fmla="val -57961"/>
              <a:gd name="adj2" fmla="val 177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Worked. A space and ' came after the “!”.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572000" y="5638800"/>
            <a:ext cx="4572000" cy="1219200"/>
          </a:xfrm>
          <a:prstGeom prst="wedgeRoundRectCallout">
            <a:avLst>
              <a:gd name="adj1" fmla="val -65745"/>
              <a:gd name="adj2" fmla="val 72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Failed. Because the “</a:t>
            </a:r>
            <a:r>
              <a:rPr lang="en-US" dirty="0">
                <a:solidFill>
                  <a:srgbClr val="0033CC"/>
                </a:solidFill>
                <a:latin typeface="Arial" charset="0"/>
                <a:ea typeface="新細明體" charset="-120"/>
                <a:cs typeface="Arial" pitchFamily="34" charset="0"/>
              </a:rPr>
              <a:t>Hi!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after the “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Arial" pitchFamily="34" charset="0"/>
              </a:rPr>
              <a:t>!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Arial" pitchFamily="34" charset="0"/>
              </a:rPr>
              <a:t>” was interpreted as a request to rerun the last command which began with “Hi!”. (But it couldn’t be found in the history. So: error.)</a:t>
            </a:r>
          </a:p>
        </p:txBody>
      </p:sp>
    </p:spTree>
    <p:extLst>
      <p:ext uri="{BB962C8B-B14F-4D97-AF65-F5344CB8AC3E}">
        <p14:creationId xmlns:p14="http://schemas.microsoft.com/office/powerpoint/2010/main" val="255416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dirty="0"/>
              <a:t>Some commands are familiar (to users of C):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dirty="0">
                <a:solidFill>
                  <a:srgbClr val="0066CC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dirty="0">
                <a:solidFill>
                  <a:srgbClr val="0066CC"/>
                </a:solidFill>
              </a:rPr>
              <a:t>then, else, </a:t>
            </a:r>
            <a:r>
              <a:rPr lang="en-US" altLang="zh-TW" dirty="0" err="1">
                <a:solidFill>
                  <a:srgbClr val="0066CC"/>
                </a:solidFill>
              </a:rPr>
              <a:t>endif</a:t>
            </a:r>
            <a:endParaRPr lang="en-US" altLang="zh-TW" dirty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dirty="0">
                <a:solidFill>
                  <a:srgbClr val="0066CC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dirty="0">
                <a:solidFill>
                  <a:srgbClr val="0066CC"/>
                </a:solidFill>
              </a:rPr>
              <a:t>case, default, </a:t>
            </a:r>
            <a:r>
              <a:rPr lang="en-US" altLang="zh-TW" dirty="0" err="1">
                <a:solidFill>
                  <a:srgbClr val="0066CC"/>
                </a:solidFill>
              </a:rPr>
              <a:t>breaksw</a:t>
            </a:r>
            <a:r>
              <a:rPr lang="en-US" altLang="zh-TW" dirty="0">
                <a:solidFill>
                  <a:srgbClr val="0066CC"/>
                </a:solidFill>
              </a:rPr>
              <a:t>, </a:t>
            </a:r>
            <a:r>
              <a:rPr lang="en-US" altLang="zh-TW" dirty="0" err="1">
                <a:solidFill>
                  <a:srgbClr val="0066CC"/>
                </a:solidFill>
              </a:rPr>
              <a:t>endsw</a:t>
            </a:r>
            <a:endParaRPr lang="en-US" altLang="zh-TW" dirty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dirty="0">
                <a:solidFill>
                  <a:srgbClr val="0066CC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dirty="0">
                <a:solidFill>
                  <a:srgbClr val="0066CC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dirty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dirty="0"/>
              <a:t>But some are unfamiliar</a:t>
            </a:r>
            <a:r>
              <a:rPr lang="en-US" altLang="zh-TW" dirty="0"/>
              <a:t> </a:t>
            </a:r>
            <a:r>
              <a:rPr lang="en-US" altLang="zh-TW" sz="4000" dirty="0"/>
              <a:t>(to C users):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dirty="0" err="1">
                <a:solidFill>
                  <a:srgbClr val="0066CC"/>
                </a:solidFill>
              </a:rPr>
              <a:t>foreach</a:t>
            </a:r>
            <a:endParaRPr lang="en-US" altLang="zh-TW" sz="3600" dirty="0">
              <a:solidFill>
                <a:srgbClr val="0066CC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dirty="0">
                <a:solidFill>
                  <a:srgbClr val="0066CC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dirty="0">
              <a:solidFill>
                <a:srgbClr val="0066CC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TW" sz="4800" dirty="0" err="1">
                <a:solidFill>
                  <a:srgbClr val="0070C0"/>
                </a:solidFill>
              </a:rPr>
              <a:t>Cshell</a:t>
            </a:r>
            <a:r>
              <a:rPr lang="en-US" altLang="zh-TW" sz="4800" dirty="0">
                <a:solidFill>
                  <a:srgbClr val="0070C0"/>
                </a:solidFill>
              </a:rPr>
              <a:t> control flow</a:t>
            </a:r>
            <a:br>
              <a:rPr lang="en-US" altLang="zh-TW" sz="4800" dirty="0">
                <a:solidFill>
                  <a:srgbClr val="0070C0"/>
                </a:solidFill>
              </a:rPr>
            </a:b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1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The "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/>
              <a:t>Sometimes you want a weaker type of quoting: one that leaves symbols like "*" or "?" alone, but still expands variables and does command substitution: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/>
              <a:t>% </a:t>
            </a:r>
            <a:r>
              <a:rPr lang="en-US" altLang="zh-TW" sz="3000" b="1" dirty="0"/>
              <a:t>echo "Is your path $PATH?"</a:t>
            </a:r>
            <a:br>
              <a:rPr lang="en-US" altLang="zh-TW" sz="3000" dirty="0"/>
            </a:br>
            <a:r>
              <a:rPr lang="en-US" altLang="zh-TW" sz="3000" dirty="0"/>
              <a:t>Is your path /</a:t>
            </a:r>
            <a:r>
              <a:rPr lang="en-US" altLang="zh-TW" sz="3000" dirty="0" err="1"/>
              <a:t>usr</a:t>
            </a:r>
            <a:r>
              <a:rPr lang="en-US" altLang="zh-TW" sz="3000" dirty="0"/>
              <a:t>/local/bin:/</a:t>
            </a:r>
            <a:r>
              <a:rPr lang="en-US" altLang="zh-TW" sz="3000" dirty="0" err="1"/>
              <a:t>usr</a:t>
            </a:r>
            <a:r>
              <a:rPr lang="en-US" altLang="zh-TW" sz="3000" dirty="0"/>
              <a:t>/bin:…?</a:t>
            </a:r>
            <a:br>
              <a:rPr lang="en-US" altLang="zh-TW" sz="3000" dirty="0"/>
            </a:br>
            <a:r>
              <a:rPr lang="en-US" altLang="zh-TW" sz="3000" dirty="0"/>
              <a:t>% </a:t>
            </a:r>
            <a:r>
              <a:rPr lang="en-US" altLang="zh-TW" sz="3000" b="1" dirty="0"/>
              <a:t>echo "Your current directory is `</a:t>
            </a:r>
            <a:r>
              <a:rPr lang="en-US" altLang="zh-TW" sz="3000" b="1" dirty="0" err="1"/>
              <a:t>pwd</a:t>
            </a:r>
            <a:r>
              <a:rPr lang="en-US" altLang="zh-TW" sz="3000" b="1" dirty="0"/>
              <a:t>`"</a:t>
            </a:r>
            <a:br>
              <a:rPr lang="en-US" altLang="zh-TW" sz="3000" dirty="0"/>
            </a:br>
            <a:r>
              <a:rPr lang="en-US" altLang="zh-TW" sz="3000" dirty="0"/>
              <a:t>Your current directory is /home/</a:t>
            </a:r>
            <a:r>
              <a:rPr lang="en-US" altLang="zh-TW" sz="3000" dirty="0" err="1"/>
              <a:t>Cse</a:t>
            </a:r>
            <a:endParaRPr lang="en-US" altLang="zh-TW" sz="3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1500" dirty="0"/>
            </a:br>
            <a:r>
              <a:rPr lang="en-US" altLang="zh-TW" sz="3000" dirty="0">
                <a:solidFill>
                  <a:schemeClr val="bg1"/>
                </a:solidFill>
              </a:rPr>
              <a:t>Once you learn the difference between single quotes and double quotes, you will have mastered a very useful skill.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1500" dirty="0">
                <a:solidFill>
                  <a:schemeClr val="bg1"/>
                </a:solidFill>
              </a:rPr>
            </a:br>
            <a:r>
              <a:rPr lang="en-US" altLang="zh-TW" sz="3000" dirty="0">
                <a:solidFill>
                  <a:schemeClr val="bg1"/>
                </a:solidFill>
              </a:rPr>
              <a:t>It's not hard: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 The single quotes are stronger than double quotes.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 And the backslash is the strongest of all.</a:t>
            </a:r>
          </a:p>
        </p:txBody>
      </p:sp>
    </p:spTree>
    <p:extLst>
      <p:ext uri="{BB962C8B-B14F-4D97-AF65-F5344CB8AC3E}">
        <p14:creationId xmlns:p14="http://schemas.microsoft.com/office/powerpoint/2010/main" val="29860060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The "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/>
              <a:t>Sometimes you want a weaker type of quoting: one that leaves symbols like "*" or "?" alone, but still expands variables and does command substitution: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/>
              <a:t>% </a:t>
            </a:r>
            <a:r>
              <a:rPr lang="en-US" altLang="zh-TW" sz="3000" b="1" dirty="0"/>
              <a:t>echo "Is your path $PATH?"</a:t>
            </a:r>
            <a:br>
              <a:rPr lang="en-US" altLang="zh-TW" sz="3000" dirty="0"/>
            </a:br>
            <a:r>
              <a:rPr lang="en-US" altLang="zh-TW" sz="3000" dirty="0"/>
              <a:t>Is your path /</a:t>
            </a:r>
            <a:r>
              <a:rPr lang="en-US" altLang="zh-TW" sz="3000" dirty="0" err="1"/>
              <a:t>usr</a:t>
            </a:r>
            <a:r>
              <a:rPr lang="en-US" altLang="zh-TW" sz="3000" dirty="0"/>
              <a:t>/local/bin:/</a:t>
            </a:r>
            <a:r>
              <a:rPr lang="en-US" altLang="zh-TW" sz="3000" dirty="0" err="1"/>
              <a:t>usr</a:t>
            </a:r>
            <a:r>
              <a:rPr lang="en-US" altLang="zh-TW" sz="3000" dirty="0"/>
              <a:t>/bin:…?</a:t>
            </a:r>
            <a:br>
              <a:rPr lang="en-US" altLang="zh-TW" sz="3000" dirty="0"/>
            </a:br>
            <a:r>
              <a:rPr lang="en-US" altLang="zh-TW" sz="3000" dirty="0"/>
              <a:t>% </a:t>
            </a:r>
            <a:r>
              <a:rPr lang="en-US" altLang="zh-TW" sz="3000" b="1" dirty="0"/>
              <a:t>echo "Your current directory is `</a:t>
            </a:r>
            <a:r>
              <a:rPr lang="en-US" altLang="zh-TW" sz="3000" b="1" dirty="0" err="1"/>
              <a:t>pwd</a:t>
            </a:r>
            <a:r>
              <a:rPr lang="en-US" altLang="zh-TW" sz="3000" b="1" dirty="0"/>
              <a:t>`"</a:t>
            </a:r>
            <a:br>
              <a:rPr lang="en-US" altLang="zh-TW" sz="3000" dirty="0"/>
            </a:br>
            <a:r>
              <a:rPr lang="en-US" altLang="zh-TW" sz="3000" dirty="0"/>
              <a:t>Your current directory is /home/</a:t>
            </a:r>
            <a:r>
              <a:rPr lang="en-US" altLang="zh-TW" sz="3000" dirty="0" err="1"/>
              <a:t>Cse</a:t>
            </a:r>
            <a:endParaRPr lang="en-US" altLang="zh-TW" sz="3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1500" dirty="0"/>
            </a:br>
            <a:r>
              <a:rPr lang="en-US" altLang="zh-TW" sz="3000" dirty="0">
                <a:solidFill>
                  <a:srgbClr val="FF0000"/>
                </a:solidFill>
              </a:rPr>
              <a:t>Once you learn the difference between single quotes and double quotes, you will have mastered a very useful skill.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1500" dirty="0"/>
            </a:br>
            <a:r>
              <a:rPr lang="en-US" altLang="zh-TW" sz="3000" dirty="0">
                <a:solidFill>
                  <a:schemeClr val="bg1"/>
                </a:solidFill>
              </a:rPr>
              <a:t>It's not hard: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 The single quotes are stronger than double quotes.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 And the backslash is the strongest of all.</a:t>
            </a:r>
          </a:p>
        </p:txBody>
      </p:sp>
    </p:spTree>
    <p:extLst>
      <p:ext uri="{BB962C8B-B14F-4D97-AF65-F5344CB8AC3E}">
        <p14:creationId xmlns:p14="http://schemas.microsoft.com/office/powerpoint/2010/main" val="36960774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The "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/>
              <a:t>Sometimes you want a weaker type of quoting: one that leaves symbols like "*" or "?" alone, but still expands variables and does command substitution: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/>
              <a:t>% </a:t>
            </a:r>
            <a:r>
              <a:rPr lang="en-US" altLang="zh-TW" sz="3000" b="1" dirty="0"/>
              <a:t>echo "Is your path $PATH?"</a:t>
            </a:r>
            <a:br>
              <a:rPr lang="en-US" altLang="zh-TW" sz="3000" dirty="0"/>
            </a:br>
            <a:r>
              <a:rPr lang="en-US" altLang="zh-TW" sz="3000" dirty="0"/>
              <a:t>Is your path /</a:t>
            </a:r>
            <a:r>
              <a:rPr lang="en-US" altLang="zh-TW" sz="3000" dirty="0" err="1"/>
              <a:t>usr</a:t>
            </a:r>
            <a:r>
              <a:rPr lang="en-US" altLang="zh-TW" sz="3000" dirty="0"/>
              <a:t>/local/bin:/</a:t>
            </a:r>
            <a:r>
              <a:rPr lang="en-US" altLang="zh-TW" sz="3000" dirty="0" err="1"/>
              <a:t>usr</a:t>
            </a:r>
            <a:r>
              <a:rPr lang="en-US" altLang="zh-TW" sz="3000" dirty="0"/>
              <a:t>/bin:…?</a:t>
            </a:r>
            <a:br>
              <a:rPr lang="en-US" altLang="zh-TW" sz="3000" dirty="0"/>
            </a:br>
            <a:r>
              <a:rPr lang="en-US" altLang="zh-TW" sz="3000" dirty="0"/>
              <a:t>% </a:t>
            </a:r>
            <a:r>
              <a:rPr lang="en-US" altLang="zh-TW" sz="3000" b="1" dirty="0"/>
              <a:t>echo "Your current directory is `</a:t>
            </a:r>
            <a:r>
              <a:rPr lang="en-US" altLang="zh-TW" sz="3000" b="1" dirty="0" err="1"/>
              <a:t>pwd</a:t>
            </a:r>
            <a:r>
              <a:rPr lang="en-US" altLang="zh-TW" sz="3000" b="1" dirty="0"/>
              <a:t>`"</a:t>
            </a:r>
            <a:br>
              <a:rPr lang="en-US" altLang="zh-TW" sz="3000" dirty="0"/>
            </a:br>
            <a:r>
              <a:rPr lang="en-US" altLang="zh-TW" sz="3000" dirty="0"/>
              <a:t>Your current directory is /home/</a:t>
            </a:r>
            <a:r>
              <a:rPr lang="en-US" altLang="zh-TW" sz="3000" dirty="0" err="1"/>
              <a:t>Cse</a:t>
            </a:r>
            <a:endParaRPr lang="en-US" altLang="zh-TW" sz="3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1500" dirty="0"/>
            </a:br>
            <a:r>
              <a:rPr lang="en-US" altLang="zh-TW" sz="3000" dirty="0"/>
              <a:t>Once you learn the difference between single quotes and double quotes, you will have mastered a very useful skill.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1500" dirty="0"/>
            </a:br>
            <a:r>
              <a:rPr lang="en-US" altLang="zh-TW" sz="3000" dirty="0">
                <a:solidFill>
                  <a:srgbClr val="FF0000"/>
                </a:solidFill>
              </a:rPr>
              <a:t>It's not hard: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 The single quotes are stronger than double quotes.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 And the backslash is the strongest of all.</a:t>
            </a:r>
          </a:p>
        </p:txBody>
      </p:sp>
    </p:spTree>
    <p:extLst>
      <p:ext uri="{BB962C8B-B14F-4D97-AF65-F5344CB8AC3E}">
        <p14:creationId xmlns:p14="http://schemas.microsoft.com/office/powerpoint/2010/main" val="2861480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Quotes Within Quotes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Having two types of quotes (three if you count the backslash) might seem confusing, but it provides you with the flexibility to express what you want to. 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zh-TW" sz="2800" dirty="0"/>
              <a:t>You can put either type of quotes inside of the other.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1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Quotes Within Quotes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Having two types of quotes (three if you count the backslash) might seem confusing, but it provides you with the flexibility to express what you want to. 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zh-TW" sz="2800" dirty="0"/>
              <a:t>You can put either type of quotes inside of the other.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If you want to quote a single quote, use double quotes around it. To quote a double quote, use single quotes: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655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Quotes Within Quotes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Having two types of quotes (three if you count the backslash) might seem confusing, but it provides you with the flexibility to express what you want to. 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You can put either type of quotes inside of the other.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If you want to quote a single quote, use double quotes around it. To quote a double quote, use single quotes: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3000" dirty="0">
                <a:latin typeface="High Tower Text" pitchFamily="18" charset="0"/>
              </a:rPr>
              <a:t> </a:t>
            </a:r>
            <a:r>
              <a:rPr lang="en-US" altLang="zh-TW" sz="3000" b="1" dirty="0">
                <a:latin typeface="High Tower Text" pitchFamily="18" charset="0"/>
              </a:rPr>
              <a:t>echo "Isn't it easy to get a single quote?"</a:t>
            </a:r>
            <a:br>
              <a:rPr lang="en-US" altLang="zh-TW" sz="3000" dirty="0">
                <a:latin typeface="High Tower Text" pitchFamily="18" charset="0"/>
              </a:rPr>
            </a:br>
            <a:r>
              <a:rPr lang="en-US" altLang="zh-TW" sz="3000" dirty="0">
                <a:latin typeface="High Tower Text" pitchFamily="18" charset="0"/>
              </a:rPr>
              <a:t>Isn't it easy to get a single quote?</a:t>
            </a:r>
            <a:br>
              <a:rPr lang="en-US" altLang="zh-TW" sz="3000" dirty="0">
                <a:latin typeface="High Tower Text" pitchFamily="18" charset="0"/>
              </a:rPr>
            </a:b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3000" dirty="0">
                <a:latin typeface="High Tower Text" pitchFamily="18" charset="0"/>
              </a:rPr>
              <a:t> </a:t>
            </a:r>
            <a:r>
              <a:rPr lang="en-US" altLang="zh-TW" sz="3000" b="1" dirty="0">
                <a:latin typeface="High Tower Text" pitchFamily="18" charset="0"/>
              </a:rPr>
              <a:t>echo 'And I replied, "Double quotes are easy too."' </a:t>
            </a:r>
            <a:br>
              <a:rPr lang="en-US" altLang="zh-TW" sz="3000" dirty="0">
                <a:latin typeface="High Tower Text" pitchFamily="18" charset="0"/>
              </a:rPr>
            </a:br>
            <a:r>
              <a:rPr lang="en-US" altLang="zh-TW" sz="3000" dirty="0">
                <a:latin typeface="High Tower Text" pitchFamily="18" charset="0"/>
              </a:rPr>
              <a:t>And I replied, "Double quotes are easy too."</a:t>
            </a:r>
            <a:br>
              <a:rPr lang="en-US" altLang="zh-TW" sz="3000" dirty="0">
                <a:latin typeface="High Tower Text" pitchFamily="18" charset="0"/>
              </a:rPr>
            </a:b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4753299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791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One problem people have is including the same quotes within quotes. Many expect the following to work: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latin typeface="High Tower Text" pitchFamily="18" charset="0"/>
              </a:rPr>
              <a:t>echo "The word for today is \"Happy\"" 	</a:t>
            </a:r>
            <a:r>
              <a:rPr lang="en-US" altLang="zh-TW" sz="2500" dirty="0">
                <a:solidFill>
                  <a:srgbClr val="CC3300"/>
                </a:solidFill>
                <a:cs typeface="Arial" pitchFamily="34" charset="0"/>
              </a:rPr>
              <a:t>← What is the output?</a:t>
            </a:r>
            <a:r>
              <a:rPr lang="en-US" altLang="zh-TW" sz="2500" dirty="0">
                <a:cs typeface="Arial" pitchFamily="34" charset="0"/>
              </a:rPr>
              <a:t> </a:t>
            </a:r>
            <a:br>
              <a:rPr lang="en-US" altLang="zh-TW" sz="2500" dirty="0">
                <a:latin typeface="High Tower Text" pitchFamily="18" charset="0"/>
              </a:rPr>
            </a:br>
            <a:r>
              <a:rPr lang="en-US" altLang="zh-TW" sz="2500" dirty="0">
                <a:latin typeface="High Tower Text" pitchFamily="18" charset="0"/>
              </a:rPr>
              <a:t>echo 'Don\'t quote me'</a:t>
            </a:r>
            <a:r>
              <a:rPr lang="en-US" altLang="zh-TW" sz="2500" dirty="0"/>
              <a:t>			</a:t>
            </a:r>
            <a:r>
              <a:rPr lang="en-US" altLang="zh-TW" sz="2500" dirty="0">
                <a:solidFill>
                  <a:srgbClr val="CC3300"/>
                </a:solidFill>
              </a:rPr>
              <a:t>← What is the output?</a:t>
            </a:r>
            <a:r>
              <a:rPr lang="en-US" altLang="zh-TW" sz="2500" dirty="0"/>
              <a:t> </a:t>
            </a:r>
            <a:endParaRPr lang="en-US" altLang="zh-TW" sz="14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People are confused by this, because we think of strings in programming languages like C. These quotes are different.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2500" dirty="0">
                <a:solidFill>
                  <a:schemeClr val="bg1"/>
                </a:solidFill>
              </a:rPr>
              <a:t>  They just turn substitution on and off. 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2500" dirty="0">
                <a:solidFill>
                  <a:schemeClr val="bg1"/>
                </a:solidFill>
              </a:rPr>
              <a:t>  They do not indicate the starting and ending of a string.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sz="1400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Consider: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  <a:latin typeface="High Tower Text" pitchFamily="18" charset="0"/>
              </a:rPr>
              <a:t>echo '' 					</a:t>
            </a:r>
            <a:r>
              <a:rPr lang="en-US" altLang="zh-TW" sz="2500" dirty="0">
                <a:solidFill>
                  <a:schemeClr val="bg1"/>
                </a:solidFill>
              </a:rPr>
              <a:t>← What is the output? </a:t>
            </a:r>
            <a:endParaRPr lang="en-US" altLang="zh-TW" sz="25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1200" dirty="0">
                <a:solidFill>
                  <a:schemeClr val="bg1"/>
                </a:solidFill>
              </a:rPr>
            </a:br>
            <a:r>
              <a:rPr lang="en-US" altLang="zh-TW" sz="2500" dirty="0">
                <a:solidFill>
                  <a:schemeClr val="bg1"/>
                </a:solidFill>
              </a:rPr>
              <a:t>This is broken up into </a:t>
            </a:r>
            <a:r>
              <a:rPr lang="en-US" altLang="zh-TW" sz="2500" b="1" dirty="0">
                <a:solidFill>
                  <a:schemeClr val="bg1"/>
                </a:solidFill>
              </a:rPr>
              <a:t>three</a:t>
            </a:r>
            <a:r>
              <a:rPr lang="en-US" altLang="zh-TW" sz="2500" dirty="0">
                <a:solidFill>
                  <a:schemeClr val="bg1"/>
                </a:solidFill>
              </a:rPr>
              <a:t> units. The first and last are quoted, and the middle is not. After quoting and substitution occurs, the three units are combined.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The middle can be a variable, for instance: echo 'a'$'</a:t>
            </a:r>
          </a:p>
        </p:txBody>
      </p:sp>
    </p:spTree>
    <p:extLst>
      <p:ext uri="{BB962C8B-B14F-4D97-AF65-F5344CB8AC3E}">
        <p14:creationId xmlns:p14="http://schemas.microsoft.com/office/powerpoint/2010/main" val="17600603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791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808080"/>
                </a:solidFill>
              </a:rPr>
              <a:t>One problem people have is including the same quotes within quotes. Many expect the following to work: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rgbClr val="808080"/>
                </a:solidFill>
                <a:latin typeface="High Tower Text" pitchFamily="18" charset="0"/>
              </a:rPr>
              <a:t>echo "The word for today is \"Happy\""</a:t>
            </a:r>
            <a:br>
              <a:rPr lang="en-US" altLang="zh-TW" sz="2500" dirty="0">
                <a:solidFill>
                  <a:srgbClr val="808080"/>
                </a:solidFill>
                <a:latin typeface="High Tower Text" pitchFamily="18" charset="0"/>
              </a:rPr>
            </a:br>
            <a:r>
              <a:rPr lang="en-US" altLang="zh-TW" sz="2500" dirty="0">
                <a:solidFill>
                  <a:srgbClr val="808080"/>
                </a:solidFill>
                <a:latin typeface="High Tower Text" pitchFamily="18" charset="0"/>
              </a:rPr>
              <a:t>echo 'Don\'t quote me'</a:t>
            </a:r>
            <a:br>
              <a:rPr lang="en-US" altLang="zh-TW" sz="2500" dirty="0">
                <a:solidFill>
                  <a:srgbClr val="808080"/>
                </a:solidFill>
              </a:rPr>
            </a:br>
            <a:endParaRPr lang="en-US" altLang="zh-TW" sz="1400" dirty="0">
              <a:solidFill>
                <a:srgbClr val="80808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People are confused by this, because we think of </a:t>
            </a:r>
            <a:r>
              <a:rPr lang="en-US" altLang="zh-TW" sz="2500" dirty="0">
                <a:solidFill>
                  <a:srgbClr val="CC3300"/>
                </a:solidFill>
              </a:rPr>
              <a:t>strings</a:t>
            </a:r>
            <a:r>
              <a:rPr lang="en-US" altLang="zh-TW" sz="2500" dirty="0"/>
              <a:t> in programming languages like C. These quotes are different.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2500" dirty="0"/>
              <a:t>  They just turn command-line substitution </a:t>
            </a:r>
            <a:r>
              <a:rPr lang="en-US" altLang="zh-TW" sz="2500" dirty="0">
                <a:solidFill>
                  <a:srgbClr val="CC3300"/>
                </a:solidFill>
              </a:rPr>
              <a:t>on and off.</a:t>
            </a:r>
            <a:r>
              <a:rPr lang="en-US" altLang="zh-TW" sz="2500" dirty="0"/>
              <a:t> 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2500" dirty="0"/>
              <a:t>  </a:t>
            </a:r>
            <a:r>
              <a:rPr lang="en-US" altLang="zh-TW" sz="2500" dirty="0">
                <a:solidFill>
                  <a:srgbClr val="CC3300"/>
                </a:solidFill>
              </a:rPr>
              <a:t>They do not indicate the starting and ending of a string.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sz="1400" dirty="0">
              <a:solidFill>
                <a:srgbClr val="CC33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Consider: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latin typeface="High Tower Text" pitchFamily="18" charset="0"/>
              </a:rPr>
              <a:t>echo '</a:t>
            </a:r>
            <a:r>
              <a:rPr lang="en-US" altLang="zh-TW" sz="2500" dirty="0" err="1">
                <a:latin typeface="High Tower Text" pitchFamily="18" charset="0"/>
              </a:rPr>
              <a:t>a'b"c</a:t>
            </a:r>
            <a:r>
              <a:rPr lang="en-US" altLang="zh-TW" sz="2500" dirty="0">
                <a:latin typeface="High Tower Text" pitchFamily="18" charset="0"/>
              </a:rPr>
              <a:t>"					</a:t>
            </a:r>
            <a:r>
              <a:rPr lang="en-US" altLang="zh-TW" sz="2500" dirty="0">
                <a:solidFill>
                  <a:srgbClr val="CC3300"/>
                </a:solidFill>
                <a:cs typeface="Arial" pitchFamily="34" charset="0"/>
              </a:rPr>
              <a:t>← What is the output?</a:t>
            </a:r>
            <a:r>
              <a:rPr lang="en-US" altLang="zh-TW" sz="2500" dirty="0">
                <a:cs typeface="Arial" pitchFamily="34" charset="0"/>
              </a:rPr>
              <a:t> </a:t>
            </a:r>
            <a:endParaRPr lang="en-US" altLang="zh-TW" sz="25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sz="25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1200" dirty="0"/>
            </a:br>
            <a:r>
              <a:rPr lang="en-US" altLang="zh-TW" sz="2500" dirty="0">
                <a:solidFill>
                  <a:schemeClr val="bg1"/>
                </a:solidFill>
              </a:rPr>
              <a:t>This is broken up into three units. The first and last are quoted, and the middle is not. After quoting and substitution occurs, the three units are combined.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The middle can be a variable, for instance: echo 'a'$'</a:t>
            </a:r>
          </a:p>
        </p:txBody>
      </p:sp>
    </p:spTree>
    <p:extLst>
      <p:ext uri="{BB962C8B-B14F-4D97-AF65-F5344CB8AC3E}">
        <p14:creationId xmlns:p14="http://schemas.microsoft.com/office/powerpoint/2010/main" val="3245333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791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2"/>
                </a:solidFill>
              </a:rPr>
              <a:t>One problem people have is including the same quotes within quotes. Many expect the following to work: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2"/>
                </a:solidFill>
                <a:latin typeface="High Tower Text" pitchFamily="18" charset="0"/>
              </a:rPr>
              <a:t>echo "The word for today is \"Happy\""  	</a:t>
            </a:r>
            <a:r>
              <a:rPr lang="en-US" altLang="zh-TW" sz="2500" dirty="0">
                <a:solidFill>
                  <a:schemeClr val="bg2"/>
                </a:solidFill>
                <a:cs typeface="Arial" pitchFamily="34" charset="0"/>
              </a:rPr>
              <a:t> </a:t>
            </a:r>
            <a:br>
              <a:rPr lang="en-US" altLang="zh-TW" sz="2500" dirty="0">
                <a:solidFill>
                  <a:schemeClr val="bg2"/>
                </a:solidFill>
                <a:latin typeface="High Tower Text" pitchFamily="18" charset="0"/>
              </a:rPr>
            </a:br>
            <a:r>
              <a:rPr lang="en-US" altLang="zh-TW" sz="2500" dirty="0">
                <a:solidFill>
                  <a:schemeClr val="bg2"/>
                </a:solidFill>
                <a:latin typeface="High Tower Text" pitchFamily="18" charset="0"/>
              </a:rPr>
              <a:t>echo 'Don\'t quote me'</a:t>
            </a:r>
            <a:r>
              <a:rPr lang="en-US" altLang="zh-TW" sz="2500" dirty="0">
                <a:solidFill>
                  <a:schemeClr val="bg2"/>
                </a:solidFill>
              </a:rPr>
              <a:t>	</a:t>
            </a:r>
            <a:r>
              <a:rPr lang="en-US" altLang="zh-TW" sz="2500" dirty="0"/>
              <a:t>		</a:t>
            </a:r>
            <a:endParaRPr lang="en-US" altLang="zh-TW" sz="14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sz="11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People are confused by this, because we think of strings in programming languages like C. These quotes are different.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2500" dirty="0"/>
              <a:t>  They just turn command-line substitution on and off. 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2500" dirty="0"/>
              <a:t>  They do not indicate the starting and ending of a string.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TW" sz="14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Consider: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latin typeface="High Tower Text" pitchFamily="18" charset="0"/>
              </a:rPr>
              <a:t>echo '</a:t>
            </a:r>
            <a:r>
              <a:rPr lang="en-US" altLang="zh-TW" sz="2500" dirty="0" err="1">
                <a:solidFill>
                  <a:srgbClr val="CC3300"/>
                </a:solidFill>
                <a:latin typeface="High Tower Text" pitchFamily="18" charset="0"/>
              </a:rPr>
              <a:t>a</a:t>
            </a:r>
            <a:r>
              <a:rPr lang="en-US" altLang="zh-TW" sz="2500" dirty="0" err="1">
                <a:latin typeface="High Tower Text" pitchFamily="18" charset="0"/>
              </a:rPr>
              <a:t>'</a:t>
            </a:r>
            <a:r>
              <a:rPr lang="en-US" altLang="zh-TW" sz="2500" dirty="0" err="1">
                <a:solidFill>
                  <a:srgbClr val="3366CC"/>
                </a:solidFill>
                <a:latin typeface="High Tower Text" pitchFamily="18" charset="0"/>
              </a:rPr>
              <a:t>b</a:t>
            </a:r>
            <a:r>
              <a:rPr lang="en-US" altLang="zh-TW" sz="2500" dirty="0" err="1">
                <a:latin typeface="High Tower Text" pitchFamily="18" charset="0"/>
              </a:rPr>
              <a:t>"</a:t>
            </a:r>
            <a:r>
              <a:rPr lang="en-US" altLang="zh-TW" sz="2500" dirty="0" err="1">
                <a:solidFill>
                  <a:srgbClr val="008000"/>
                </a:solidFill>
                <a:latin typeface="High Tower Text" pitchFamily="18" charset="0"/>
              </a:rPr>
              <a:t>c</a:t>
            </a:r>
            <a:r>
              <a:rPr lang="en-US" altLang="zh-TW" sz="2500" dirty="0">
                <a:latin typeface="High Tower Text" pitchFamily="18" charset="0"/>
              </a:rPr>
              <a:t>" 					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br>
              <a:rPr lang="en-US" altLang="zh-TW" sz="1200" dirty="0"/>
            </a:br>
            <a:r>
              <a:rPr lang="en-US" altLang="zh-TW" sz="2500" dirty="0"/>
              <a:t>This is broken up into </a:t>
            </a:r>
            <a:r>
              <a:rPr lang="en-US" altLang="zh-TW" sz="2500" b="1" dirty="0"/>
              <a:t>three</a:t>
            </a:r>
            <a:r>
              <a:rPr lang="en-US" altLang="zh-TW" sz="2500" dirty="0"/>
              <a:t> units. The </a:t>
            </a:r>
            <a:r>
              <a:rPr lang="en-US" altLang="zh-TW" sz="2500" dirty="0">
                <a:solidFill>
                  <a:srgbClr val="CC3300"/>
                </a:solidFill>
              </a:rPr>
              <a:t>first</a:t>
            </a:r>
            <a:r>
              <a:rPr lang="en-US" altLang="zh-TW" sz="2500" dirty="0"/>
              <a:t> and </a:t>
            </a:r>
            <a:r>
              <a:rPr lang="en-US" altLang="zh-TW" sz="2500" dirty="0">
                <a:solidFill>
                  <a:srgbClr val="008000"/>
                </a:solidFill>
              </a:rPr>
              <a:t>last</a:t>
            </a:r>
            <a:r>
              <a:rPr lang="en-US" altLang="zh-TW" sz="2500" dirty="0"/>
              <a:t> are quoted, and the </a:t>
            </a:r>
            <a:r>
              <a:rPr lang="en-US" altLang="zh-TW" sz="2500" dirty="0">
                <a:solidFill>
                  <a:srgbClr val="3366CC"/>
                </a:solidFill>
              </a:rPr>
              <a:t>middle</a:t>
            </a:r>
            <a:r>
              <a:rPr lang="en-US" altLang="zh-TW" sz="2500" dirty="0"/>
              <a:t> is not. After quoting and substitution occurs, the three units are combined.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Only the 1</a:t>
            </a:r>
            <a:r>
              <a:rPr lang="en-US" altLang="zh-TW" sz="2500" baseline="30000" dirty="0"/>
              <a:t>st</a:t>
            </a:r>
            <a:r>
              <a:rPr lang="en-US" altLang="zh-TW" sz="2500" dirty="0"/>
              <a:t> of these prints a $: echo '$PATH'$PATH"$PATH"</a:t>
            </a:r>
          </a:p>
        </p:txBody>
      </p:sp>
    </p:spTree>
    <p:extLst>
      <p:ext uri="{BB962C8B-B14F-4D97-AF65-F5344CB8AC3E}">
        <p14:creationId xmlns:p14="http://schemas.microsoft.com/office/powerpoint/2010/main" val="39442407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Including identical quotes within quotes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/>
              <a:t>Don't put quotes </a:t>
            </a:r>
            <a:r>
              <a:rPr lang="en-US" altLang="zh-TW" sz="2500" i="1" dirty="0"/>
              <a:t>within </a:t>
            </a:r>
            <a:r>
              <a:rPr lang="en-US" altLang="zh-TW" sz="2500" dirty="0"/>
              <a:t>the same quotes, instead combine or concatenate several units to form your one argument.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Let me rephrase that. If you want to include a single quote in an argument that starts with a single quote, you must turn off the mechanism started by the single quote, and use a different quoting method:  echo </a:t>
            </a:r>
            <a:r>
              <a:rPr lang="en-US" altLang="zh-TW" sz="2500" b="1" dirty="0">
                <a:solidFill>
                  <a:schemeClr val="bg1"/>
                </a:solidFill>
              </a:rPr>
              <a:t>' "Don" " ' t"</a:t>
            </a:r>
            <a:endParaRPr lang="en-US" altLang="zh-TW" sz="2500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Remember, the backslash is the strongest of all quoting mechanisms. You can quote anything with the backslash. This example quotes all three quote characters: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% </a:t>
            </a:r>
            <a:r>
              <a:rPr lang="en-US" altLang="zh-TW" sz="2500" b="1" dirty="0">
                <a:solidFill>
                  <a:schemeClr val="bg1"/>
                </a:solidFill>
              </a:rPr>
              <a:t>echo \'\"\\</a:t>
            </a:r>
            <a:r>
              <a:rPr lang="en-US" altLang="zh-TW" sz="2500" dirty="0">
                <a:solidFill>
                  <a:schemeClr val="bg1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'"\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You can always use the backslash to quote a character. However, within the single quote mechanism, "\'" does not "quote the quote." The proper way to do this is: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500" dirty="0">
                <a:solidFill>
                  <a:schemeClr val="bg1"/>
                </a:solidFill>
              </a:rPr>
              <a:t>% </a:t>
            </a:r>
            <a:r>
              <a:rPr lang="en-US" altLang="zh-TW" sz="2500" b="1" dirty="0">
                <a:solidFill>
                  <a:schemeClr val="bg1"/>
                </a:solidFill>
              </a:rPr>
              <a:t>echo 'Don'\' 't do that'</a:t>
            </a:r>
            <a:br>
              <a:rPr lang="en-US" altLang="zh-TW" sz="2500" dirty="0">
                <a:solidFill>
                  <a:schemeClr val="bg1"/>
                </a:solidFill>
              </a:rPr>
            </a:br>
            <a:r>
              <a:rPr lang="en-US" altLang="zh-TW" sz="2500" dirty="0">
                <a:solidFill>
                  <a:schemeClr val="bg1"/>
                </a:solidFill>
              </a:rPr>
              <a:t>Don't do that</a:t>
            </a:r>
            <a:br>
              <a:rPr lang="en-US" altLang="zh-TW" sz="2500" dirty="0">
                <a:solidFill>
                  <a:schemeClr val="bg1"/>
                </a:solidFill>
              </a:rPr>
            </a:br>
            <a:endParaRPr lang="en-US" altLang="zh-TW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85030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29985</TotalTime>
  <Words>23616</Words>
  <Application>Microsoft Office PowerPoint</Application>
  <PresentationFormat>On-screen Show (4:3)</PresentationFormat>
  <Paragraphs>2768</Paragraphs>
  <Slides>178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178</vt:i4>
      </vt:variant>
    </vt:vector>
  </HeadingPairs>
  <TitlesOfParts>
    <vt:vector size="200" baseType="lpstr">
      <vt:lpstr>Batang</vt:lpstr>
      <vt:lpstr>ＭＳ Ｐゴシック</vt:lpstr>
      <vt:lpstr>新細明體</vt:lpstr>
      <vt:lpstr>SimSun</vt:lpstr>
      <vt:lpstr>Arial</vt:lpstr>
      <vt:lpstr>Arial Narrow</vt:lpstr>
      <vt:lpstr>Arial Rounded MT Bold</vt:lpstr>
      <vt:lpstr>Arial Unicode MS</vt:lpstr>
      <vt:lpstr>Consolas</vt:lpstr>
      <vt:lpstr>Courier</vt:lpstr>
      <vt:lpstr>FrankRuehl</vt:lpstr>
      <vt:lpstr>Garamond</vt:lpstr>
      <vt:lpstr>High Tower Text</vt:lpstr>
      <vt:lpstr>Lucida Grande</vt:lpstr>
      <vt:lpstr>Monotype Sorts</vt:lpstr>
      <vt:lpstr>Times New Roman</vt:lpstr>
      <vt:lpstr>Wingdings</vt:lpstr>
      <vt:lpstr>2_Default Design</vt:lpstr>
      <vt:lpstr>3_Default Design</vt:lpstr>
      <vt:lpstr>4_Default Design</vt:lpstr>
      <vt:lpstr>5_Default Design</vt:lpstr>
      <vt:lpstr>Default Design</vt:lpstr>
      <vt:lpstr>Parameters and Variables (C-shell)</vt:lpstr>
      <vt:lpstr>Parameters and Variables (C-shell)</vt:lpstr>
      <vt:lpstr>The $&lt; Special Variable</vt:lpstr>
      <vt:lpstr>Parameters and Variables (C-shell)</vt:lpstr>
      <vt:lpstr>Positional Parameters</vt:lpstr>
      <vt:lpstr>Positional Parameters</vt:lpstr>
      <vt:lpstr>shift</vt:lpstr>
      <vt:lpstr>Summary of Parameters &amp;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</vt:lpstr>
      <vt:lpstr>PowerPoint Presentation</vt:lpstr>
      <vt:lpstr>PowerPoint Presentation</vt:lpstr>
      <vt:lpstr>while</vt:lpstr>
      <vt:lpstr>while</vt:lpstr>
      <vt:lpstr>PowerPoint Presentation</vt:lpstr>
      <vt:lpstr>PowerPoint Presentation</vt:lpstr>
      <vt:lpstr>foreach</vt:lpstr>
      <vt:lpstr>foreach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Delete Script</vt:lpstr>
      <vt:lpstr>A Delete Script</vt:lpstr>
      <vt:lpstr>A Delete Script</vt:lpstr>
      <vt:lpstr>A Delete Script</vt:lpstr>
      <vt:lpstr>PowerPoint Presentation</vt:lpstr>
      <vt:lpstr>A Delete Script</vt:lpstr>
      <vt:lpstr>A Delete Script</vt:lpstr>
      <vt:lpstr>A Delete Script</vt:lpstr>
      <vt:lpstr>A Delete Script</vt:lpstr>
      <vt:lpstr>PowerPoint Presentation</vt:lpstr>
      <vt:lpstr>A Delete Script</vt:lpstr>
      <vt:lpstr>A Delete Script</vt:lpstr>
      <vt:lpstr>A Delete Script</vt:lpstr>
      <vt:lpstr>A Delete Script</vt:lpstr>
      <vt:lpstr>A Delete Script</vt:lpstr>
      <vt:lpstr>A Delete Script</vt:lpstr>
      <vt:lpstr>A Delete Script</vt:lpstr>
      <vt:lpstr>A Delete Script</vt:lpstr>
      <vt:lpstr>A Delete Script</vt:lpstr>
      <vt:lpstr>PowerPoint Presentation</vt:lpstr>
      <vt:lpstr>Why is quoting a problem?</vt:lpstr>
      <vt:lpstr>Why is quoting a problem?</vt:lpstr>
      <vt:lpstr>Why is quoting a problem?</vt:lpstr>
      <vt:lpstr>Why is quoting a problem?</vt:lpstr>
      <vt:lpstr>Why is quoting a problem?</vt:lpstr>
      <vt:lpstr>Why is quoting a problem?</vt:lpstr>
      <vt:lpstr>Why is quoting a problem?</vt:lpstr>
      <vt:lpstr>Why is quoting a problem?</vt:lpstr>
      <vt:lpstr>Why is quoting a problem?</vt:lpstr>
      <vt:lpstr>Resolving the conflicting meanings of special symbols</vt:lpstr>
      <vt:lpstr>OK, so how do we quote them?</vt:lpstr>
      <vt:lpstr>The \</vt:lpstr>
      <vt:lpstr>The \</vt:lpstr>
      <vt:lpstr>The \</vt:lpstr>
      <vt:lpstr>The \</vt:lpstr>
      <vt:lpstr>The \</vt:lpstr>
      <vt:lpstr>The \</vt:lpstr>
      <vt:lpstr>The \</vt:lpstr>
      <vt:lpstr>The \</vt:lpstr>
      <vt:lpstr>The '</vt:lpstr>
      <vt:lpstr>The '</vt:lpstr>
      <vt:lpstr>The '</vt:lpstr>
      <vt:lpstr>The '</vt:lpstr>
      <vt:lpstr>The '</vt:lpstr>
      <vt:lpstr>The "</vt:lpstr>
      <vt:lpstr>The "</vt:lpstr>
      <vt:lpstr>The "</vt:lpstr>
      <vt:lpstr>Quotes Within Quotes</vt:lpstr>
      <vt:lpstr>Quotes Within Quotes</vt:lpstr>
      <vt:lpstr>Quotes Within Quotes</vt:lpstr>
      <vt:lpstr>Including identical quotes within quotes</vt:lpstr>
      <vt:lpstr>Including identical quotes within quotes</vt:lpstr>
      <vt:lpstr>Including identical quotes within quotes</vt:lpstr>
      <vt:lpstr>Including identical quotes within quotes</vt:lpstr>
      <vt:lpstr>Including identical quotes within quotes</vt:lpstr>
      <vt:lpstr>Including identical quotes within quotes</vt:lpstr>
      <vt:lpstr>Including identical quotes within quotes</vt:lpstr>
      <vt:lpstr>Including identical quotes within quotes</vt:lpstr>
      <vt:lpstr>Including identical quotes within quotes</vt:lpstr>
      <vt:lpstr>Including identical quotes within quotes</vt:lpstr>
      <vt:lpstr>Including identical quotes within quotes</vt:lpstr>
      <vt:lpstr>Finding out if your quotes are wrong</vt:lpstr>
      <vt:lpstr>Finding out if your quotes are wrong</vt:lpstr>
      <vt:lpstr>Finding out if your quotes are wrong</vt:lpstr>
      <vt:lpstr>Finding out if your quotes are wrong</vt:lpstr>
      <vt:lpstr>Checking without using an echo 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The "echo" and "verbose" variables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What is the output of this?</vt:lpstr>
      <vt:lpstr>PowerPoint Presentation</vt:lpstr>
      <vt:lpstr>Searching for something in a file the greps</vt:lpstr>
      <vt:lpstr>Searching for something in a file the greps</vt:lpstr>
      <vt:lpstr>fgrep</vt:lpstr>
      <vt:lpstr>fgrep</vt:lpstr>
      <vt:lpstr>fgrep</vt:lpstr>
      <vt:lpstr>Important fgrep Flags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When fgrep is not enough</vt:lpstr>
      <vt:lpstr>When fgrep is not enough</vt:lpstr>
      <vt:lpstr>When fgrep is not enough</vt:lpstr>
      <vt:lpstr>When fgrep is not enough</vt:lpstr>
      <vt:lpstr>When fgrep is not enough</vt:lpstr>
      <vt:lpstr>Searching for something in a file the greps</vt:lpstr>
      <vt:lpstr>Searching for something in a file the greps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481</cp:revision>
  <cp:lastPrinted>2005-05-27T21:26:31Z</cp:lastPrinted>
  <dcterms:created xsi:type="dcterms:W3CDTF">2005-05-23T21:56:35Z</dcterms:created>
  <dcterms:modified xsi:type="dcterms:W3CDTF">2023-03-19T17:54:43Z</dcterms:modified>
</cp:coreProperties>
</file>