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74" r:id="rId2"/>
    <p:sldMasterId id="2147483686" r:id="rId3"/>
    <p:sldMasterId id="2147483698" r:id="rId4"/>
    <p:sldMasterId id="2147483710" r:id="rId5"/>
  </p:sldMasterIdLst>
  <p:notesMasterIdLst>
    <p:notesMasterId r:id="rId163"/>
  </p:notesMasterIdLst>
  <p:handoutMasterIdLst>
    <p:handoutMasterId r:id="rId164"/>
  </p:handoutMasterIdLst>
  <p:sldIdLst>
    <p:sldId id="1278" r:id="rId6"/>
    <p:sldId id="1347" r:id="rId7"/>
    <p:sldId id="1348" r:id="rId8"/>
    <p:sldId id="1349" r:id="rId9"/>
    <p:sldId id="1350" r:id="rId10"/>
    <p:sldId id="1351" r:id="rId11"/>
    <p:sldId id="1352" r:id="rId12"/>
    <p:sldId id="1354" r:id="rId13"/>
    <p:sldId id="1356" r:id="rId14"/>
    <p:sldId id="1358" r:id="rId15"/>
    <p:sldId id="1357" r:id="rId16"/>
    <p:sldId id="1359" r:id="rId17"/>
    <p:sldId id="1361" r:id="rId18"/>
    <p:sldId id="1368" r:id="rId19"/>
    <p:sldId id="1372" r:id="rId20"/>
    <p:sldId id="1378" r:id="rId21"/>
    <p:sldId id="1301" r:id="rId22"/>
    <p:sldId id="1302" r:id="rId23"/>
    <p:sldId id="1303" r:id="rId24"/>
    <p:sldId id="1304" r:id="rId25"/>
    <p:sldId id="1305" r:id="rId26"/>
    <p:sldId id="1306" r:id="rId27"/>
    <p:sldId id="1307" r:id="rId28"/>
    <p:sldId id="1308" r:id="rId29"/>
    <p:sldId id="1309" r:id="rId30"/>
    <p:sldId id="1310" r:id="rId31"/>
    <p:sldId id="1311" r:id="rId32"/>
    <p:sldId id="1312" r:id="rId33"/>
    <p:sldId id="1313" r:id="rId34"/>
    <p:sldId id="1314" r:id="rId35"/>
    <p:sldId id="1315" r:id="rId36"/>
    <p:sldId id="1316" r:id="rId37"/>
    <p:sldId id="1317" r:id="rId38"/>
    <p:sldId id="1318" r:id="rId39"/>
    <p:sldId id="1319" r:id="rId40"/>
    <p:sldId id="1320" r:id="rId41"/>
    <p:sldId id="1321" r:id="rId42"/>
    <p:sldId id="1338" r:id="rId43"/>
    <p:sldId id="1339" r:id="rId44"/>
    <p:sldId id="1340" r:id="rId45"/>
    <p:sldId id="1341" r:id="rId46"/>
    <p:sldId id="1342" r:id="rId47"/>
    <p:sldId id="1343" r:id="rId48"/>
    <p:sldId id="1344" r:id="rId49"/>
    <p:sldId id="1345" r:id="rId50"/>
    <p:sldId id="1346" r:id="rId51"/>
    <p:sldId id="1379" r:id="rId52"/>
    <p:sldId id="1380" r:id="rId53"/>
    <p:sldId id="1381" r:id="rId54"/>
    <p:sldId id="1382" r:id="rId55"/>
    <p:sldId id="1383" r:id="rId56"/>
    <p:sldId id="1384" r:id="rId57"/>
    <p:sldId id="1385" r:id="rId58"/>
    <p:sldId id="1386" r:id="rId59"/>
    <p:sldId id="1387" r:id="rId60"/>
    <p:sldId id="2089" r:id="rId61"/>
    <p:sldId id="2091" r:id="rId62"/>
    <p:sldId id="1388" r:id="rId63"/>
    <p:sldId id="2088" r:id="rId64"/>
    <p:sldId id="1389" r:id="rId65"/>
    <p:sldId id="1390" r:id="rId66"/>
    <p:sldId id="1391" r:id="rId67"/>
    <p:sldId id="1392" r:id="rId68"/>
    <p:sldId id="1393" r:id="rId69"/>
    <p:sldId id="1394" r:id="rId70"/>
    <p:sldId id="1395" r:id="rId71"/>
    <p:sldId id="1396" r:id="rId72"/>
    <p:sldId id="1397" r:id="rId73"/>
    <p:sldId id="1398" r:id="rId74"/>
    <p:sldId id="1399" r:id="rId75"/>
    <p:sldId id="1400" r:id="rId76"/>
    <p:sldId id="1401" r:id="rId77"/>
    <p:sldId id="1402" r:id="rId78"/>
    <p:sldId id="1403" r:id="rId79"/>
    <p:sldId id="1404" r:id="rId80"/>
    <p:sldId id="1405" r:id="rId81"/>
    <p:sldId id="1406" r:id="rId82"/>
    <p:sldId id="1407" r:id="rId83"/>
    <p:sldId id="1408" r:id="rId84"/>
    <p:sldId id="1409" r:id="rId85"/>
    <p:sldId id="1410" r:id="rId86"/>
    <p:sldId id="1411" r:id="rId87"/>
    <p:sldId id="1412" r:id="rId88"/>
    <p:sldId id="1413" r:id="rId89"/>
    <p:sldId id="1414" r:id="rId90"/>
    <p:sldId id="1415" r:id="rId91"/>
    <p:sldId id="1416" r:id="rId92"/>
    <p:sldId id="1417" r:id="rId93"/>
    <p:sldId id="1418" r:id="rId94"/>
    <p:sldId id="1419" r:id="rId95"/>
    <p:sldId id="1420" r:id="rId96"/>
    <p:sldId id="1421" r:id="rId97"/>
    <p:sldId id="1422" r:id="rId98"/>
    <p:sldId id="1423" r:id="rId99"/>
    <p:sldId id="1424" r:id="rId100"/>
    <p:sldId id="1425" r:id="rId101"/>
    <p:sldId id="1426" r:id="rId102"/>
    <p:sldId id="1427" r:id="rId103"/>
    <p:sldId id="1428" r:id="rId104"/>
    <p:sldId id="1429" r:id="rId105"/>
    <p:sldId id="1430" r:id="rId106"/>
    <p:sldId id="1431" r:id="rId107"/>
    <p:sldId id="1432" r:id="rId108"/>
    <p:sldId id="1433" r:id="rId109"/>
    <p:sldId id="1434" r:id="rId110"/>
    <p:sldId id="1435" r:id="rId111"/>
    <p:sldId id="1436" r:id="rId112"/>
    <p:sldId id="1437" r:id="rId113"/>
    <p:sldId id="1438" r:id="rId114"/>
    <p:sldId id="1439" r:id="rId115"/>
    <p:sldId id="1440" r:id="rId116"/>
    <p:sldId id="1441" r:id="rId117"/>
    <p:sldId id="1442" r:id="rId118"/>
    <p:sldId id="1443" r:id="rId119"/>
    <p:sldId id="1444" r:id="rId120"/>
    <p:sldId id="1445" r:id="rId121"/>
    <p:sldId id="1446" r:id="rId122"/>
    <p:sldId id="1447" r:id="rId123"/>
    <p:sldId id="1448" r:id="rId124"/>
    <p:sldId id="1449" r:id="rId125"/>
    <p:sldId id="1450" r:id="rId126"/>
    <p:sldId id="1451" r:id="rId127"/>
    <p:sldId id="1452" r:id="rId128"/>
    <p:sldId id="1453" r:id="rId129"/>
    <p:sldId id="1454" r:id="rId130"/>
    <p:sldId id="1455" r:id="rId131"/>
    <p:sldId id="1456" r:id="rId132"/>
    <p:sldId id="1457" r:id="rId133"/>
    <p:sldId id="1458" r:id="rId134"/>
    <p:sldId id="1459" r:id="rId135"/>
    <p:sldId id="1460" r:id="rId136"/>
    <p:sldId id="1461" r:id="rId137"/>
    <p:sldId id="1462" r:id="rId138"/>
    <p:sldId id="1463" r:id="rId139"/>
    <p:sldId id="1464" r:id="rId140"/>
    <p:sldId id="1465" r:id="rId141"/>
    <p:sldId id="1466" r:id="rId142"/>
    <p:sldId id="1467" r:id="rId143"/>
    <p:sldId id="1468" r:id="rId144"/>
    <p:sldId id="2083" r:id="rId145"/>
    <p:sldId id="2085" r:id="rId146"/>
    <p:sldId id="2084" r:id="rId147"/>
    <p:sldId id="1515" r:id="rId148"/>
    <p:sldId id="1516" r:id="rId149"/>
    <p:sldId id="1517" r:id="rId150"/>
    <p:sldId id="1518" r:id="rId151"/>
    <p:sldId id="1519" r:id="rId152"/>
    <p:sldId id="1520" r:id="rId153"/>
    <p:sldId id="1521" r:id="rId154"/>
    <p:sldId id="1522" r:id="rId155"/>
    <p:sldId id="1523" r:id="rId156"/>
    <p:sldId id="1524" r:id="rId157"/>
    <p:sldId id="1525" r:id="rId158"/>
    <p:sldId id="1526" r:id="rId159"/>
    <p:sldId id="1527" r:id="rId160"/>
    <p:sldId id="1528" r:id="rId161"/>
    <p:sldId id="1529" r:id="rId1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FBFBF"/>
    <a:srgbClr val="FF0000"/>
    <a:srgbClr val="F6368E"/>
    <a:srgbClr val="00B0F0"/>
    <a:srgbClr val="3860D7"/>
    <a:srgbClr val="00CC00"/>
    <a:srgbClr val="FF9900"/>
    <a:srgbClr val="C0C0C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3617" autoAdjust="0"/>
  </p:normalViewPr>
  <p:slideViewPr>
    <p:cSldViewPr>
      <p:cViewPr varScale="1">
        <p:scale>
          <a:sx n="53" d="100"/>
          <a:sy n="53" d="100"/>
        </p:scale>
        <p:origin x="129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59" Type="http://schemas.openxmlformats.org/officeDocument/2006/relationships/slide" Target="slides/slide154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139" Type="http://schemas.openxmlformats.org/officeDocument/2006/relationships/slide" Target="slides/slide134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slide" Target="slides/slide156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167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slide" Target="slides/slide15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6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54" Type="http://schemas.openxmlformats.org/officeDocument/2006/relationships/slide" Target="slides/slide149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165" Type="http://schemas.openxmlformats.org/officeDocument/2006/relationships/presProps" Target="presProps.xml"/><Relationship Id="rId27" Type="http://schemas.openxmlformats.org/officeDocument/2006/relationships/slide" Target="slides/slide22.xml"/><Relationship Id="rId48" Type="http://schemas.openxmlformats.org/officeDocument/2006/relationships/slide" Target="slides/slide43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55" Type="http://schemas.openxmlformats.org/officeDocument/2006/relationships/slide" Target="slides/slide1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fld id="{2CD7F02F-35C9-4088-A731-37195AC5F0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1798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fld id="{A3D7432B-88AE-47ED-BA25-276AAD21C0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34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998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由上述結果我們發現</a:t>
            </a:r>
            <a:r>
              <a:rPr lang="en-US" altLang="zh-TW" sz="1200" dirty="0" err="1"/>
              <a:t>xargs</a:t>
            </a:r>
            <a:r>
              <a:rPr lang="zh-TW" altLang="en-US" sz="1200" dirty="0"/>
              <a:t>這個指令，在他傳送參數到下一個指令前，不允許</a:t>
            </a:r>
            <a:r>
              <a:rPr lang="en-US" altLang="zh-TW" sz="1200" dirty="0"/>
              <a:t>wildcard substitution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98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``</a:t>
            </a:r>
            <a:r>
              <a:rPr lang="zh-TW" altLang="en-US" sz="1200" dirty="0"/>
              <a:t>指令清楚地展現了在傳遞參數到外面的</a:t>
            </a:r>
            <a:r>
              <a:rPr lang="en-US" altLang="zh-TW" sz="1200" dirty="0"/>
              <a:t>echo</a:t>
            </a:r>
            <a:r>
              <a:rPr lang="zh-TW" altLang="en-US" sz="1200" dirty="0"/>
              <a:t>前 使用</a:t>
            </a:r>
            <a:r>
              <a:rPr lang="en-US" altLang="zh-TW" sz="1200" dirty="0"/>
              <a:t>shell substitution </a:t>
            </a:r>
            <a:r>
              <a:rPr lang="zh-TW" altLang="en-US" sz="1200" dirty="0"/>
              <a:t>的功能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60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：使用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regular-expression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模式的尋找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：尋找特定的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strings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：為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extended regular expressions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模式的系統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63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</a:t>
            </a:r>
            <a:r>
              <a:rPr lang="zh-TW" altLang="en-US" dirty="0"/>
              <a:t>不區分大小寫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  <a:endParaRPr lang="en-US" altLang="zh-TW" dirty="0"/>
          </a:p>
          <a:p>
            <a:r>
              <a:rPr lang="en-US" altLang="zh-TW" dirty="0"/>
              <a:t>-v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/>
              <a:t>印出沒</a:t>
            </a:r>
            <a:r>
              <a:rPr lang="en-US" altLang="zh-TW" dirty="0"/>
              <a:t>match</a:t>
            </a:r>
            <a:r>
              <a:rPr lang="zh-TW" altLang="en-US" dirty="0"/>
              <a:t>到的</a:t>
            </a:r>
            <a:endParaRPr lang="en-US" altLang="zh-TW" dirty="0"/>
          </a:p>
          <a:p>
            <a:r>
              <a:rPr lang="en-US" altLang="zh-TW" dirty="0"/>
              <a:t>-w:</a:t>
            </a:r>
            <a:r>
              <a:rPr lang="zh-TW" altLang="en-US" dirty="0"/>
              <a:t>要求要整個字都有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endParaRPr lang="en-US" altLang="zh-TW" dirty="0"/>
          </a:p>
          <a:p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-e:</a:t>
            </a:r>
            <a:r>
              <a:rPr lang="zh-TW" altLang="en-US" dirty="0"/>
              <a:t>用在需要</a:t>
            </a:r>
            <a:r>
              <a:rPr lang="en-US" altLang="zh-TW" dirty="0"/>
              <a:t>match</a:t>
            </a:r>
            <a:r>
              <a:rPr lang="zh-TW" altLang="en-US" dirty="0"/>
              <a:t>多種條件時</a:t>
            </a:r>
            <a:endParaRPr lang="en-US" altLang="zh-TW" dirty="0"/>
          </a:p>
          <a:p>
            <a:r>
              <a:rPr lang="en-US" altLang="zh-TW" dirty="0"/>
              <a:t>-A: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後幾行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-B: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前幾行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-C: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前後幾行</a:t>
            </a:r>
            <a:endParaRPr lang="en-US" altLang="zh-TW" dirty="0"/>
          </a:p>
          <a:p>
            <a:r>
              <a:rPr lang="en-US" altLang="zh-TW" dirty="0"/>
              <a:t>--color:</a:t>
            </a:r>
            <a:r>
              <a:rPr lang="zh-TW" altLang="en-US" dirty="0"/>
              <a:t>將</a:t>
            </a:r>
            <a:r>
              <a:rPr lang="en-US" altLang="zh-TW" dirty="0"/>
              <a:t>match</a:t>
            </a:r>
            <a:r>
              <a:rPr lang="zh-TW" altLang="en-US" dirty="0"/>
              <a:t>到的字上色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00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將空格取代成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newline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29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將</a:t>
            </a:r>
            <a:r>
              <a:rPr lang="en-US" altLang="zh-TW" dirty="0" err="1"/>
              <a:t>th</a:t>
            </a:r>
            <a:r>
              <a:rPr lang="zh-TW" altLang="en-US" dirty="0"/>
              <a:t>用顏色標註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922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69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印出</a:t>
            </a:r>
            <a:r>
              <a:rPr lang="en-US" altLang="zh-TW" dirty="0"/>
              <a:t>match</a:t>
            </a:r>
            <a:r>
              <a:rPr lang="zh-TW" altLang="en-US" dirty="0"/>
              <a:t>到的以及其後一行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542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</a:t>
            </a:r>
            <a:r>
              <a:rPr lang="zh-TW" altLang="en-US" dirty="0"/>
              <a:t>忽略大小寫的差異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576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因為有</a:t>
            </a:r>
            <a:r>
              <a:rPr lang="en-US" altLang="zh-TW" dirty="0"/>
              <a:t>-w:</a:t>
            </a:r>
            <a:r>
              <a:rPr lang="zh-TW" altLang="en-US" dirty="0"/>
              <a:t>該字要完全符合</a:t>
            </a:r>
            <a:r>
              <a:rPr lang="en-US" altLang="zh-TW" dirty="0" err="1"/>
              <a:t>th</a:t>
            </a:r>
            <a:r>
              <a:rPr lang="zh-TW" altLang="en-US" dirty="0"/>
              <a:t>才會</a:t>
            </a:r>
            <a:r>
              <a:rPr lang="en-US" altLang="zh-TW" dirty="0"/>
              <a:t>match</a:t>
            </a:r>
          </a:p>
          <a:p>
            <a:r>
              <a:rPr lang="zh-TW" altLang="en-US" dirty="0"/>
              <a:t>結果</a:t>
            </a:r>
            <a:r>
              <a:rPr lang="en-US" altLang="zh-TW" dirty="0"/>
              <a:t>:</a:t>
            </a:r>
            <a:r>
              <a:rPr lang="zh-TW" altLang="en-US" dirty="0"/>
              <a:t>沒有任何</a:t>
            </a:r>
            <a:r>
              <a:rPr lang="en-US" altLang="zh-TW" dirty="0"/>
              <a:t>match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6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如果要知道你的</a:t>
            </a:r>
            <a:r>
              <a:rPr lang="en-US" altLang="zh-TW" dirty="0"/>
              <a:t>command</a:t>
            </a:r>
            <a:r>
              <a:rPr lang="zh-TW" altLang="en-US" dirty="0"/>
              <a:t>是否正確地使用了</a:t>
            </a:r>
            <a:r>
              <a:rPr lang="en-US" altLang="zh-TW" dirty="0"/>
              <a:t>quoting,</a:t>
            </a:r>
            <a:r>
              <a:rPr lang="zh-TW" altLang="en-US" dirty="0"/>
              <a:t>則在開頭加上</a:t>
            </a:r>
            <a:r>
              <a:rPr lang="en-US" altLang="zh-TW" dirty="0"/>
              <a:t>echo</a:t>
            </a:r>
            <a:r>
              <a:rPr lang="zh-TW" altLang="en-US" dirty="0"/>
              <a:t>即可檢視，在下頁的投影片將提及另外一種方法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7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顯示行數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558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09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</a:p>
          <a:p>
            <a:r>
              <a:rPr lang="en-US" altLang="zh-TW" dirty="0"/>
              <a:t>-e </a:t>
            </a:r>
            <a:r>
              <a:rPr lang="en-US" altLang="zh-TW" dirty="0" err="1"/>
              <a:t>e</a:t>
            </a:r>
            <a:r>
              <a:rPr lang="en-US" altLang="zh-TW" dirty="0"/>
              <a:t> –e r:</a:t>
            </a:r>
            <a:r>
              <a:rPr lang="zh-TW" altLang="en-US" dirty="0"/>
              <a:t>找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e</a:t>
            </a:r>
            <a:r>
              <a:rPr lang="zh-TW" altLang="en-US" dirty="0"/>
              <a:t>或</a:t>
            </a:r>
            <a:r>
              <a:rPr lang="en-US" altLang="zh-TW" dirty="0"/>
              <a:t>r</a:t>
            </a:r>
            <a:r>
              <a:rPr lang="zh-TW" altLang="en-US" dirty="0"/>
              <a:t>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25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fgrep</a:t>
            </a:r>
            <a:r>
              <a:rPr lang="zh-TW" altLang="en-US" dirty="0"/>
              <a:t>有些限制：像是無法</a:t>
            </a:r>
            <a:r>
              <a:rPr lang="en-US" altLang="zh-TW" dirty="0"/>
              <a:t>match</a:t>
            </a:r>
            <a:r>
              <a:rPr lang="zh-TW" altLang="en-US" dirty="0"/>
              <a:t>到不完全相同但近似的字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359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有時候我們不確定整個</a:t>
            </a:r>
            <a:r>
              <a:rPr lang="en-US" altLang="zh-TW" dirty="0"/>
              <a:t>string</a:t>
            </a:r>
            <a:r>
              <a:rPr lang="zh-TW" altLang="en-US" dirty="0"/>
              <a:t>為何</a:t>
            </a:r>
            <a:r>
              <a:rPr lang="en-US" altLang="zh-TW" dirty="0"/>
              <a:t>(</a:t>
            </a:r>
            <a:r>
              <a:rPr lang="zh-TW" altLang="en-US" dirty="0"/>
              <a:t>可能只知道是甚麼字母開頭之類的情況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67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這個時候我們就需要比</a:t>
            </a:r>
            <a:r>
              <a:rPr lang="en-US" altLang="zh-TW" dirty="0" err="1"/>
              <a:t>fgrep</a:t>
            </a:r>
            <a:r>
              <a:rPr lang="zh-TW" altLang="en-US" dirty="0"/>
              <a:t>更進一步的功能可以符合我們的需求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805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u="sng" spc="-100" dirty="0">
                <a:solidFill>
                  <a:srgbClr val="0C9B4D"/>
                </a:solidFill>
              </a:rPr>
              <a:t>^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：要求開頭要</a:t>
            </a:r>
            <a:r>
              <a:rPr lang="en-US" altLang="zh-TW" sz="1200" b="0" u="sng" spc="-100" dirty="0">
                <a:solidFill>
                  <a:srgbClr val="0C9B4D"/>
                </a:solidFill>
              </a:rPr>
              <a:t>match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的字</a:t>
            </a:r>
            <a:endParaRPr lang="en-US" altLang="zh-TW" sz="1200" b="0" u="sng" spc="-100" dirty="0">
              <a:solidFill>
                <a:srgbClr val="0C9B4D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u="sng" spc="-100" dirty="0">
                <a:solidFill>
                  <a:srgbClr val="0C9B4D"/>
                </a:solidFill>
              </a:rPr>
              <a:t>$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：要求結尾要</a:t>
            </a:r>
            <a:r>
              <a:rPr lang="en-US" altLang="zh-TW" sz="1200" b="0" u="sng" spc="-100" dirty="0">
                <a:solidFill>
                  <a:srgbClr val="0C9B4D"/>
                </a:solidFill>
              </a:rPr>
              <a:t>match</a:t>
            </a:r>
            <a:r>
              <a:rPr lang="zh-TW" altLang="en-US" sz="1200" b="0" u="sng" spc="-100" dirty="0">
                <a:solidFill>
                  <a:srgbClr val="0C9B4D"/>
                </a:solidFill>
              </a:rPr>
              <a:t>的字</a:t>
            </a:r>
            <a:endParaRPr lang="en-US" altLang="zh-TW" sz="1200" b="0" u="sng" spc="-100" dirty="0">
              <a:solidFill>
                <a:srgbClr val="0C9B4D"/>
              </a:solidFill>
            </a:endParaRPr>
          </a:p>
          <a:p>
            <a:r>
              <a:rPr lang="en-US" altLang="zh-TW" sz="1200" b="0" u="sng" spc="-100" dirty="0">
                <a:solidFill>
                  <a:srgbClr val="0C9B4D"/>
                </a:solidFill>
              </a:rPr>
              <a:t>(^</a:t>
            </a:r>
            <a:r>
              <a:rPr lang="en-US" altLang="zh-TW" sz="1200" b="0" u="sng" dirty="0">
                <a:solidFill>
                  <a:srgbClr val="0C9B4D"/>
                </a:solidFill>
              </a:rPr>
              <a:t>A</a:t>
            </a:r>
            <a:r>
              <a:rPr lang="zh-TW" altLang="en-US" sz="1200" b="0" u="sng" dirty="0">
                <a:solidFill>
                  <a:srgbClr val="0C9B4D"/>
                </a:solidFill>
              </a:rPr>
              <a:t>：表示為</a:t>
            </a:r>
            <a:r>
              <a:rPr lang="en-US" altLang="zh-TW" sz="1200" b="0" u="sng" dirty="0">
                <a:solidFill>
                  <a:srgbClr val="0C9B4D"/>
                </a:solidFill>
              </a:rPr>
              <a:t>A</a:t>
            </a:r>
            <a:r>
              <a:rPr lang="zh-TW" altLang="en-US" sz="1200" b="0" u="sng" dirty="0">
                <a:solidFill>
                  <a:srgbClr val="0C9B4D"/>
                </a:solidFill>
              </a:rPr>
              <a:t>開頭</a:t>
            </a:r>
            <a:r>
              <a:rPr lang="en-US" altLang="zh-TW" sz="1200" b="0" u="sng" dirty="0">
                <a:solidFill>
                  <a:srgbClr val="0C9B4D"/>
                </a:solidFill>
              </a:rPr>
              <a:t>)</a:t>
            </a:r>
          </a:p>
          <a:p>
            <a:r>
              <a:rPr lang="en-US" altLang="zh-TW" sz="1200" b="0" u="sng" dirty="0">
                <a:solidFill>
                  <a:srgbClr val="0C9B4D"/>
                </a:solidFill>
              </a:rPr>
              <a:t>(Z$</a:t>
            </a:r>
            <a:r>
              <a:rPr lang="zh-TW" altLang="en-US" sz="1200" b="0" u="sng" dirty="0">
                <a:solidFill>
                  <a:srgbClr val="0C9B4D"/>
                </a:solidFill>
              </a:rPr>
              <a:t>：表示為</a:t>
            </a:r>
            <a:r>
              <a:rPr lang="en-US" altLang="zh-TW" sz="1200" b="0" u="sng" dirty="0">
                <a:solidFill>
                  <a:srgbClr val="0C9B4D"/>
                </a:solidFill>
              </a:rPr>
              <a:t>Z</a:t>
            </a:r>
            <a:r>
              <a:rPr lang="zh-TW" altLang="en-US" sz="1200" b="0" u="sng" dirty="0">
                <a:solidFill>
                  <a:srgbClr val="0C9B4D"/>
                </a:solidFill>
              </a:rPr>
              <a:t>結尾</a:t>
            </a:r>
            <a:r>
              <a:rPr lang="en-US" altLang="zh-TW" sz="1200" b="0" u="sng" dirty="0">
                <a:solidFill>
                  <a:srgbClr val="0C9B4D"/>
                </a:solidFill>
              </a:rPr>
              <a:t>)</a:t>
            </a: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135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r>
              <a:rPr lang="zh-TW" altLang="en-US" dirty="0"/>
              <a:t>：關閉下一個字元的特殊意義</a:t>
            </a:r>
            <a:endParaRPr lang="en-US" altLang="zh-TW" dirty="0"/>
          </a:p>
          <a:p>
            <a:r>
              <a:rPr lang="en-US" altLang="zh-TW" dirty="0"/>
              <a:t>[]</a:t>
            </a:r>
            <a:r>
              <a:rPr lang="zh-TW" altLang="en-US" dirty="0"/>
              <a:t>：</a:t>
            </a:r>
            <a:r>
              <a:rPr lang="en-US" altLang="zh-TW" dirty="0"/>
              <a:t>match</a:t>
            </a:r>
            <a:r>
              <a:rPr lang="zh-TW" altLang="en-US" dirty="0"/>
              <a:t>在</a:t>
            </a:r>
            <a:r>
              <a:rPr lang="en-US" altLang="zh-TW" dirty="0"/>
              <a:t>[]</a:t>
            </a:r>
            <a:r>
              <a:rPr lang="zh-TW" altLang="en-US" dirty="0"/>
              <a:t>內的任一字元</a:t>
            </a:r>
            <a:endParaRPr lang="en-US" altLang="zh-TW" dirty="0"/>
          </a:p>
          <a:p>
            <a:r>
              <a:rPr lang="en-US" altLang="zh-TW" dirty="0"/>
              <a:t>([]</a:t>
            </a:r>
            <a:r>
              <a:rPr lang="zh-TW" altLang="en-US" dirty="0"/>
              <a:t>內</a:t>
            </a:r>
            <a:r>
              <a:rPr lang="en-US" altLang="zh-TW" dirty="0"/>
              <a:t>)-</a:t>
            </a:r>
            <a:r>
              <a:rPr lang="zh-TW" altLang="en-US" dirty="0"/>
              <a:t>：用來表示範圍</a:t>
            </a:r>
            <a:endParaRPr lang="en-US" altLang="zh-TW" dirty="0"/>
          </a:p>
          <a:p>
            <a:r>
              <a:rPr lang="en-US" altLang="zh-TW" dirty="0"/>
              <a:t>([]</a:t>
            </a:r>
            <a:r>
              <a:rPr lang="zh-TW" altLang="en-US" dirty="0"/>
              <a:t>內</a:t>
            </a:r>
            <a:r>
              <a:rPr lang="en-US" altLang="zh-TW" dirty="0"/>
              <a:t>)^</a:t>
            </a:r>
            <a:r>
              <a:rPr lang="zh-TW" altLang="en-US" dirty="0"/>
              <a:t>：</a:t>
            </a:r>
            <a:r>
              <a:rPr lang="en-US" altLang="zh-TW" dirty="0"/>
              <a:t>match</a:t>
            </a:r>
            <a:r>
              <a:rPr lang="zh-TW" altLang="en-US" dirty="0"/>
              <a:t>接在</a:t>
            </a:r>
            <a:r>
              <a:rPr lang="en-US" altLang="zh-TW" dirty="0"/>
              <a:t>^</a:t>
            </a:r>
            <a:r>
              <a:rPr lang="zh-TW" altLang="en-US" dirty="0"/>
              <a:t>後面以外的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zh-TW" altLang="en-US" dirty="0"/>
              <a:t>：任何一個字元</a:t>
            </a:r>
            <a:endParaRPr lang="en-US" altLang="zh-TW" dirty="0"/>
          </a:p>
          <a:p>
            <a:r>
              <a:rPr lang="zh-TW" altLang="en-US" dirty="0"/>
              <a:t>*：*前面的字元可以有</a:t>
            </a:r>
            <a:r>
              <a:rPr lang="en-US" altLang="zh-TW" dirty="0"/>
              <a:t>0~</a:t>
            </a:r>
            <a:r>
              <a:rPr lang="zh-TW" altLang="en-US" dirty="0"/>
              <a:t>無限多個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354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0" dirty="0">
                <a:solidFill>
                  <a:srgbClr val="0C9B4D"/>
                </a:solidFill>
              </a:rPr>
              <a:t>aa*</a:t>
            </a:r>
            <a:r>
              <a:rPr lang="zh-TW" altLang="en-US" sz="1200" kern="0" dirty="0">
                <a:solidFill>
                  <a:srgbClr val="0C9B4D"/>
                </a:solidFill>
              </a:rPr>
              <a:t>與</a:t>
            </a:r>
            <a:r>
              <a:rPr lang="en-US" altLang="zh-TW" sz="1200" kern="0" dirty="0">
                <a:solidFill>
                  <a:srgbClr val="0C9B4D"/>
                </a:solidFill>
              </a:rPr>
              <a:t>a*a</a:t>
            </a:r>
            <a:r>
              <a:rPr lang="zh-TW" altLang="en-US" sz="1200" kern="0" dirty="0">
                <a:solidFill>
                  <a:srgbClr val="0C9B4D"/>
                </a:solidFill>
              </a:rPr>
              <a:t>皆為任何一個至少含有一個</a:t>
            </a:r>
            <a:r>
              <a:rPr lang="en-US" altLang="zh-TW" sz="1200" kern="0" dirty="0">
                <a:solidFill>
                  <a:srgbClr val="0C9B4D"/>
                </a:solidFill>
              </a:rPr>
              <a:t>a</a:t>
            </a:r>
            <a:r>
              <a:rPr lang="zh-TW" altLang="en-US" sz="1200" kern="0" dirty="0">
                <a:solidFill>
                  <a:srgbClr val="0C9B4D"/>
                </a:solidFill>
              </a:rPr>
              <a:t>的字串的意思</a:t>
            </a:r>
            <a:endParaRPr lang="en-US" altLang="zh-TW" sz="1200" kern="0" dirty="0">
              <a:solidFill>
                <a:srgbClr val="0C9B4D"/>
              </a:solidFill>
            </a:endParaRPr>
          </a:p>
          <a:p>
            <a:r>
              <a:rPr lang="zh-TW" altLang="en-US" sz="1200" kern="0" dirty="0">
                <a:solidFill>
                  <a:srgbClr val="0C9B4D"/>
                </a:solidFill>
              </a:rPr>
              <a:t>為何下圖是</a:t>
            </a:r>
            <a:r>
              <a:rPr lang="en-US" altLang="zh-TW" sz="1200" kern="0" dirty="0">
                <a:solidFill>
                  <a:srgbClr val="0C9B4D"/>
                </a:solidFill>
              </a:rPr>
              <a:t>NDFA</a:t>
            </a:r>
            <a:r>
              <a:rPr lang="zh-TW" altLang="en-US" sz="1200" kern="0" dirty="0">
                <a:solidFill>
                  <a:srgbClr val="0C9B4D"/>
                </a:solidFill>
              </a:rPr>
              <a:t>呢</a:t>
            </a:r>
            <a:r>
              <a:rPr lang="en-US" altLang="zh-TW" sz="1200" kern="0" dirty="0">
                <a:solidFill>
                  <a:srgbClr val="0C9B4D"/>
                </a:solidFill>
              </a:rPr>
              <a:t>?</a:t>
            </a:r>
            <a:r>
              <a:rPr lang="zh-TW" altLang="en-US" sz="1200" kern="0" dirty="0">
                <a:solidFill>
                  <a:srgbClr val="0C9B4D"/>
                </a:solidFill>
              </a:rPr>
              <a:t>因為輸入</a:t>
            </a:r>
            <a:r>
              <a:rPr lang="en-US" altLang="zh-TW" sz="1200" kern="0" dirty="0">
                <a:solidFill>
                  <a:srgbClr val="0C9B4D"/>
                </a:solidFill>
              </a:rPr>
              <a:t>a,</a:t>
            </a:r>
            <a:r>
              <a:rPr lang="zh-TW" altLang="en-US" sz="1200" kern="0" dirty="0">
                <a:solidFill>
                  <a:srgbClr val="0C9B4D"/>
                </a:solidFill>
              </a:rPr>
              <a:t>在同一個</a:t>
            </a:r>
            <a:r>
              <a:rPr lang="en-US" altLang="zh-TW" sz="1200" kern="0" dirty="0">
                <a:solidFill>
                  <a:srgbClr val="0C9B4D"/>
                </a:solidFill>
              </a:rPr>
              <a:t>state</a:t>
            </a:r>
            <a:r>
              <a:rPr lang="zh-TW" altLang="en-US" sz="1200" kern="0" dirty="0">
                <a:solidFill>
                  <a:srgbClr val="0C9B4D"/>
                </a:solidFill>
              </a:rPr>
              <a:t>下</a:t>
            </a:r>
            <a:r>
              <a:rPr lang="en-US" altLang="zh-TW" sz="1200" kern="0" dirty="0">
                <a:solidFill>
                  <a:srgbClr val="0C9B4D"/>
                </a:solidFill>
              </a:rPr>
              <a:t>,</a:t>
            </a:r>
            <a:r>
              <a:rPr lang="zh-TW" altLang="en-US" sz="1200" kern="0" dirty="0">
                <a:solidFill>
                  <a:srgbClr val="0C9B4D"/>
                </a:solidFill>
              </a:rPr>
              <a:t>有兩個路徑可以走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3842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C00000"/>
                </a:solidFill>
              </a:rPr>
              <a:t> </a:t>
            </a:r>
            <a:r>
              <a:rPr lang="en-US" altLang="zh-TW" sz="1200" b="1" dirty="0">
                <a:solidFill>
                  <a:srgbClr val="0C9B4D"/>
                </a:solidFill>
              </a:rPr>
              <a:t>a*a*</a:t>
            </a:r>
            <a:r>
              <a:rPr lang="zh-TW" altLang="en-US" sz="1200" b="0" dirty="0">
                <a:solidFill>
                  <a:srgbClr val="0C9B4D"/>
                </a:solidFill>
              </a:rPr>
              <a:t>可以</a:t>
            </a:r>
            <a:r>
              <a:rPr lang="en-US" altLang="zh-TW" sz="1200" b="0" kern="0" dirty="0">
                <a:solidFill>
                  <a:srgbClr val="0C9B4D"/>
                </a:solidFill>
              </a:rPr>
              <a:t>a*</a:t>
            </a:r>
            <a:r>
              <a:rPr lang="zh-TW" altLang="en-US" sz="1200" kern="0" dirty="0">
                <a:solidFill>
                  <a:srgbClr val="0C9B4D"/>
                </a:solidFill>
              </a:rPr>
              <a:t>作為簡化版</a:t>
            </a:r>
            <a:r>
              <a:rPr lang="en-US" altLang="zh-TW" sz="1200" kern="0" dirty="0">
                <a:solidFill>
                  <a:srgbClr val="0C9B4D"/>
                </a:solidFill>
              </a:rPr>
              <a:t>,</a:t>
            </a:r>
            <a:r>
              <a:rPr lang="zh-TW" altLang="en-US" sz="1200" kern="0" dirty="0">
                <a:solidFill>
                  <a:srgbClr val="0C9B4D"/>
                </a:solidFill>
              </a:rPr>
              <a:t>意思皆為空字串或是有多個</a:t>
            </a:r>
            <a:r>
              <a:rPr lang="en-US" altLang="zh-TW" sz="1200" kern="0" dirty="0">
                <a:solidFill>
                  <a:srgbClr val="0C9B4D"/>
                </a:solidFill>
              </a:rPr>
              <a:t>a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077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C shell</a:t>
            </a:r>
            <a:r>
              <a:rPr lang="zh-TW" altLang="en-US" b="0" dirty="0"/>
              <a:t>有兩種變數可以幫助你追蹤變數和符號的</a:t>
            </a:r>
            <a:r>
              <a:rPr lang="en-US" altLang="zh-TW" b="0" dirty="0"/>
              <a:t>expansion</a:t>
            </a:r>
          </a:p>
          <a:p>
            <a:r>
              <a:rPr lang="en-US" altLang="zh-TW" b="0" dirty="0"/>
              <a:t>(1)</a:t>
            </a:r>
            <a:r>
              <a:rPr lang="en-US" altLang="zh-TW" sz="1200" b="0" dirty="0"/>
              <a:t> set </a:t>
            </a:r>
            <a:r>
              <a:rPr lang="en-US" altLang="zh-TW" sz="1200" b="0" dirty="0">
                <a:solidFill>
                  <a:srgbClr val="0033CC"/>
                </a:solidFill>
              </a:rPr>
              <a:t>verbose:</a:t>
            </a:r>
            <a:r>
              <a:rPr lang="zh-TW" altLang="en-US" sz="1200" b="0" dirty="0">
                <a:solidFill>
                  <a:srgbClr val="0033CC"/>
                </a:solidFill>
              </a:rPr>
              <a:t>會</a:t>
            </a:r>
            <a:r>
              <a:rPr lang="en-US" altLang="zh-TW" sz="1200" b="0" dirty="0">
                <a:solidFill>
                  <a:srgbClr val="0033CC"/>
                </a:solidFill>
              </a:rPr>
              <a:t>echo</a:t>
            </a:r>
            <a:r>
              <a:rPr lang="zh-TW" altLang="en-US" sz="1200" b="0" dirty="0">
                <a:solidFill>
                  <a:srgbClr val="0033CC"/>
                </a:solidFill>
              </a:rPr>
              <a:t>你的</a:t>
            </a:r>
            <a:r>
              <a:rPr lang="en-US" altLang="zh-TW" sz="1200" b="0" dirty="0">
                <a:solidFill>
                  <a:srgbClr val="0033CC"/>
                </a:solidFill>
              </a:rPr>
              <a:t>script</a:t>
            </a:r>
            <a:r>
              <a:rPr lang="zh-TW" altLang="en-US" sz="1200" b="0" dirty="0">
                <a:solidFill>
                  <a:srgbClr val="0033CC"/>
                </a:solidFill>
              </a:rPr>
              <a:t>中變數被</a:t>
            </a:r>
            <a:r>
              <a:rPr lang="en-US" altLang="zh-TW" sz="1200" b="0" dirty="0">
                <a:solidFill>
                  <a:srgbClr val="0033CC"/>
                </a:solidFill>
              </a:rPr>
              <a:t>evaluated</a:t>
            </a:r>
            <a:r>
              <a:rPr lang="zh-TW" altLang="en-US" sz="1200" b="0" dirty="0">
                <a:solidFill>
                  <a:srgbClr val="0033CC"/>
                </a:solidFill>
              </a:rPr>
              <a:t>前的每一行</a:t>
            </a:r>
            <a:endParaRPr lang="en-US" altLang="zh-TW" b="0" dirty="0"/>
          </a:p>
          <a:p>
            <a:r>
              <a:rPr lang="en-US" altLang="zh-TW" b="0" dirty="0"/>
              <a:t>(2)</a:t>
            </a:r>
            <a:r>
              <a:rPr lang="en-US" altLang="zh-TW" sz="1200" b="0" dirty="0"/>
              <a:t> set </a:t>
            </a:r>
            <a:r>
              <a:rPr lang="en-US" altLang="zh-TW" sz="1200" b="0" dirty="0">
                <a:solidFill>
                  <a:srgbClr val="0033CC"/>
                </a:solidFill>
              </a:rPr>
              <a:t>echo:</a:t>
            </a:r>
            <a:r>
              <a:rPr lang="zh-TW" altLang="en-US" sz="1200" b="0" dirty="0">
                <a:solidFill>
                  <a:srgbClr val="0033CC"/>
                </a:solidFill>
              </a:rPr>
              <a:t>會展現變數和</a:t>
            </a:r>
            <a:r>
              <a:rPr lang="en-US" altLang="zh-TW" sz="1200" b="0" dirty="0">
                <a:solidFill>
                  <a:srgbClr val="0033CC"/>
                </a:solidFill>
              </a:rPr>
              <a:t>meta-character</a:t>
            </a:r>
            <a:r>
              <a:rPr lang="zh-TW" altLang="en-US" sz="1200" b="0" dirty="0">
                <a:solidFill>
                  <a:srgbClr val="0033CC"/>
                </a:solidFill>
              </a:rPr>
              <a:t>被取代後的每一行</a:t>
            </a:r>
            <a:endParaRPr lang="en-US" altLang="zh-TW" b="0" dirty="0"/>
          </a:p>
          <a:p>
            <a:r>
              <a:rPr lang="zh-TW" altLang="en-US" b="0" dirty="0"/>
              <a:t>用</a:t>
            </a:r>
            <a:r>
              <a:rPr lang="en-US" altLang="zh-TW" b="0" dirty="0"/>
              <a:t>unset</a:t>
            </a:r>
            <a:r>
              <a:rPr lang="zh-TW" altLang="en-US" b="0" dirty="0"/>
              <a:t>即可將上述的機制關閉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3584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範例中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*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這個情形下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可以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match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到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12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等等</a:t>
            </a:r>
            <a:endParaRPr lang="en-US" altLang="zh-TW" sz="1200" dirty="0">
              <a:solidFill>
                <a:srgbClr val="CC3300"/>
              </a:solidFill>
              <a:latin typeface="Times New Roman" pitchFamily="18" charset="0"/>
            </a:endParaRPr>
          </a:p>
          <a:p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雖然不夠精確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但在這邊要尋找的目標下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條件已經足夠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858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/>
            <a:r>
              <a:rPr lang="en-US" altLang="zh-TW" sz="12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grep       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1200" b="0" dirty="0" err="1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‘</a:t>
            </a:r>
            <a:r>
              <a:rPr lang="en-US" altLang="zh-TW" sz="1200" b="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[s]</a:t>
            </a:r>
            <a:r>
              <a:rPr lang="en-US" altLang="zh-TW" sz="1200" b="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12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1200" b="0" dirty="0" err="1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12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12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1200" b="0" dirty="0" err="1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12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’         </a:t>
            </a:r>
            <a:r>
              <a:rPr lang="en-US" altLang="zh-TW" sz="12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file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12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2 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的意思為</a:t>
            </a:r>
            <a:endParaRPr lang="en-US" altLang="zh-TW" sz="1200" b="0" dirty="0">
              <a:solidFill>
                <a:srgbClr val="B2B2B2"/>
              </a:solidFill>
              <a:latin typeface="Times New Roman" pitchFamily="18" charset="0"/>
              <a:cs typeface="Arial" pitchFamily="34" charset="0"/>
            </a:endParaRPr>
          </a:p>
          <a:p>
            <a:pPr marL="285750" indent="-285750" eaLnBrk="1" hangingPunct="1"/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在忽略大小寫的差異下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找出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file1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和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file2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中每一行含有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s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後面接著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t,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後面再接著母音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後面再接著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或</a:t>
            </a:r>
            <a:r>
              <a:rPr lang="en-US" altLang="zh-TW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v</a:t>
            </a:r>
            <a:r>
              <a:rPr lang="zh-TW" altLang="en-US" sz="12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的字串</a:t>
            </a:r>
            <a:endParaRPr lang="en-US" altLang="zh-TW" sz="1200" b="0" dirty="0">
              <a:solidFill>
                <a:srgbClr val="B2B2B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832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  <a:p>
            <a:r>
              <a:rPr lang="zh-TW" altLang="en-US" dirty="0"/>
              <a:t>此方法可以找到住址填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1200" dirty="0">
                <a:latin typeface="Times New Roman" pitchFamily="18" charset="0"/>
              </a:rPr>
              <a:t>, </a:t>
            </a:r>
            <a:r>
              <a:rPr lang="zh-TW" altLang="en-US" sz="1200" dirty="0">
                <a:latin typeface="Times New Roman" pitchFamily="18" charset="0"/>
              </a:rPr>
              <a:t>或</a:t>
            </a:r>
            <a:r>
              <a:rPr lang="en-US" altLang="zh-TW" sz="1200" dirty="0"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1200" dirty="0">
                <a:latin typeface="Times New Roman" pitchFamily="18" charset="0"/>
              </a:rPr>
              <a:t>, </a:t>
            </a:r>
            <a:r>
              <a:rPr lang="zh-TW" altLang="en-US" sz="1200" dirty="0">
                <a:latin typeface="Times New Roman" pitchFamily="18" charset="0"/>
              </a:rPr>
              <a:t>或</a:t>
            </a:r>
            <a:r>
              <a:rPr lang="en-US" altLang="zh-TW" sz="1200" dirty="0"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California,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並在後面有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0~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無限多個空格</a:t>
            </a:r>
            <a:r>
              <a:rPr lang="en-US" altLang="zh-TW" sz="1200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zh-TW" altLang="en-US" sz="1200" dirty="0">
                <a:solidFill>
                  <a:srgbClr val="CC3300"/>
                </a:solidFill>
                <a:latin typeface="Times New Roman" pitchFamily="18" charset="0"/>
              </a:rPr>
              <a:t>再接上郵遞區號可能是</a:t>
            </a:r>
            <a:r>
              <a:rPr lang="en-US" altLang="zh-TW" sz="1200" dirty="0">
                <a:latin typeface="Times New Roman" pitchFamily="18" charset="0"/>
              </a:rPr>
              <a:t>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1200" dirty="0">
                <a:latin typeface="Times New Roman" pitchFamily="18" charset="0"/>
              </a:rPr>
              <a:t>, 9506</a:t>
            </a:r>
            <a:r>
              <a:rPr lang="en-US" altLang="zh-TW" sz="12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zh-TW" altLang="en-US" sz="1200" dirty="0">
                <a:solidFill>
                  <a:srgbClr val="0099FF"/>
                </a:solidFill>
                <a:latin typeface="Times New Roman" pitchFamily="18" charset="0"/>
              </a:rPr>
              <a:t>以上</a:t>
            </a:r>
            <a:r>
              <a:rPr lang="zh-TW" altLang="en-US" sz="1200" dirty="0">
                <a:latin typeface="Times New Roman" pitchFamily="18" charset="0"/>
              </a:rPr>
              <a:t>這幾種的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90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54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..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印出符合條件的</a:t>
            </a:r>
            <a:r>
              <a:rPr lang="en-US" altLang="zh-TW" dirty="0"/>
              <a:t>word</a:t>
            </a:r>
            <a:r>
              <a:rPr lang="zh-TW" altLang="en-US" dirty="0"/>
              <a:t>後面的額外兩個字元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90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High Tower Text" pitchFamily="18" charset="0"/>
              </a:rPr>
              <a:t>grep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dirty="0">
                <a:latin typeface="High Tower Text" pitchFamily="18" charset="0"/>
              </a:rPr>
              <a:t>w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1200" dirty="0">
                <a:latin typeface="High Tower Text" pitchFamily="18" charset="0"/>
              </a:rPr>
              <a:t>color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dirty="0">
                <a:latin typeface="High Tower Text" pitchFamily="18" charset="0"/>
              </a:rPr>
              <a:t>e 'three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latin typeface="High Tower Text" pitchFamily="18" charset="0"/>
              </a:rPr>
              <a:t>' 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200" dirty="0">
                <a:latin typeface="High Tower Text" pitchFamily="18" charset="0"/>
              </a:rPr>
              <a:t>e 'four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latin typeface="High Tower Text" pitchFamily="18" charset="0"/>
              </a:rPr>
              <a:t>' lewis.txt </a:t>
            </a:r>
          </a:p>
          <a:p>
            <a:r>
              <a:rPr lang="zh-TW" altLang="en-US" sz="1200" dirty="0">
                <a:latin typeface="High Tower Text" pitchFamily="18" charset="0"/>
              </a:rPr>
              <a:t>表示將</a:t>
            </a:r>
            <a:r>
              <a:rPr lang="en-US" altLang="zh-TW" sz="1200" dirty="0">
                <a:latin typeface="High Tower Text" pitchFamily="18" charset="0"/>
              </a:rPr>
              <a:t>lewis.txt</a:t>
            </a:r>
            <a:r>
              <a:rPr lang="zh-TW" altLang="en-US" sz="1200" dirty="0">
                <a:latin typeface="High Tower Text" pitchFamily="18" charset="0"/>
              </a:rPr>
              <a:t>檔案中 結尾為</a:t>
            </a:r>
            <a:r>
              <a:rPr lang="en-US" altLang="zh-TW" sz="1200" dirty="0">
                <a:latin typeface="High Tower Text" pitchFamily="18" charset="0"/>
              </a:rPr>
              <a:t>three</a:t>
            </a:r>
            <a:r>
              <a:rPr lang="zh-TW" altLang="en-US" sz="1200" dirty="0">
                <a:latin typeface="High Tower Text" pitchFamily="18" charset="0"/>
              </a:rPr>
              <a:t>或</a:t>
            </a:r>
            <a:r>
              <a:rPr lang="en-US" altLang="zh-TW" sz="1200" dirty="0">
                <a:latin typeface="High Tower Text" pitchFamily="18" charset="0"/>
              </a:rPr>
              <a:t>four</a:t>
            </a:r>
            <a:r>
              <a:rPr lang="zh-TW" altLang="en-US" sz="1200" dirty="0">
                <a:latin typeface="High Tower Text" pitchFamily="18" charset="0"/>
              </a:rPr>
              <a:t>的字上色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4743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TW" altLang="en-US" sz="11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‘^word’ files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開頭為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“word”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‘word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結尾為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“word”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‘^word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只含有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“word”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‘\^s’ files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含有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“^s”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‘[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“Word”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‘B[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]’ files 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Bob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‘^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files         	 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找空行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   grep ‘[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]’ file  	 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找一對的數字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906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‘[^a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]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任何非字母或數字的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‘^.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’     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只有一個字元的行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‘“word”’       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在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””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裡面的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"word"}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‘“*word”*’  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{“word”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有在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””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裡面或沒有的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‘^\.’        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開頭為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“.”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grep ‘^\.[a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z]’ 	 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開頭為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“.” </a:t>
            </a:r>
            <a:r>
              <a:rPr lang="zh-TW" altLang="en-US" sz="1200" dirty="0">
                <a:solidFill>
                  <a:srgbClr val="000000"/>
                </a:solidFill>
                <a:latin typeface="Arial Narrow" pitchFamily="34" charset="0"/>
              </a:rPr>
              <a:t>並接上兩個小寫的行</a:t>
            </a:r>
            <a:r>
              <a:rPr lang="en-US" altLang="zh-TW" sz="12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310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*</a:t>
            </a:r>
            <a:r>
              <a:rPr lang="zh-TW" altLang="en-US" dirty="0"/>
              <a:t>的用途在</a:t>
            </a:r>
            <a:r>
              <a:rPr lang="en-US" altLang="zh-TW" dirty="0" err="1"/>
              <a:t>csh</a:t>
            </a:r>
            <a:r>
              <a:rPr lang="zh-TW" altLang="en-US" dirty="0"/>
              <a:t>和</a:t>
            </a:r>
            <a:r>
              <a:rPr lang="en-US" altLang="zh-TW" dirty="0"/>
              <a:t>grep</a:t>
            </a:r>
            <a:r>
              <a:rPr lang="zh-TW" altLang="en-US" dirty="0"/>
              <a:t>不同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653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Lucida Console" panose="020B0609040504020204" pitchFamily="49" charset="0"/>
              </a:rPr>
              <a:t>%grep --color ‘[‘ x</a:t>
            </a:r>
            <a:r>
              <a:rPr lang="zh-TW" altLang="en-US" sz="1200" dirty="0">
                <a:latin typeface="Lucida Console" panose="020B0609040504020204" pitchFamily="49" charset="0"/>
              </a:rPr>
              <a:t> 中：</a:t>
            </a:r>
            <a:r>
              <a:rPr lang="en-US" altLang="zh-TW" sz="1200" dirty="0">
                <a:latin typeface="Lucida Console" panose="020B0609040504020204" pitchFamily="49" charset="0"/>
              </a:rPr>
              <a:t>grep</a:t>
            </a:r>
            <a:r>
              <a:rPr lang="zh-TW" altLang="en-US" sz="1200" dirty="0">
                <a:latin typeface="Lucida Console" panose="020B0609040504020204" pitchFamily="49" charset="0"/>
              </a:rPr>
              <a:t>認為</a:t>
            </a:r>
            <a:r>
              <a:rPr lang="en-US" altLang="zh-TW" sz="1200" dirty="0">
                <a:latin typeface="Lucida Console" panose="020B0609040504020204" pitchFamily="49" charset="0"/>
              </a:rPr>
              <a:t>’[‘</a:t>
            </a:r>
            <a:r>
              <a:rPr lang="zh-TW" altLang="en-US" sz="1200" dirty="0">
                <a:latin typeface="Lucida Console" panose="020B0609040504020204" pitchFamily="49" charset="0"/>
              </a:rPr>
              <a:t>沒有</a:t>
            </a:r>
            <a:r>
              <a:rPr lang="en-US" altLang="zh-TW" sz="1200" dirty="0">
                <a:latin typeface="Lucida Console" panose="020B0609040504020204" pitchFamily="49" charset="0"/>
              </a:rPr>
              <a:t>’]’,</a:t>
            </a:r>
            <a:r>
              <a:rPr lang="zh-TW" altLang="en-US" sz="1200" dirty="0">
                <a:latin typeface="Lucida Console" panose="020B0609040504020204" pitchFamily="49" charset="0"/>
              </a:rPr>
              <a:t>所以是不完整的表述模式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所以出現</a:t>
            </a:r>
            <a:r>
              <a:rPr lang="en-US" altLang="zh-TW" sz="1200" dirty="0">
                <a:latin typeface="Lucida Console" panose="020B0609040504020204" pitchFamily="49" charset="0"/>
              </a:rPr>
              <a:t>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1200" dirty="0">
                <a:latin typeface="Lucida Console" panose="020B0609040504020204" pitchFamily="49" charset="0"/>
              </a:rPr>
              <a:t> grep --color ‘\[‘ x</a:t>
            </a:r>
            <a:r>
              <a:rPr lang="zh-TW" altLang="en-US" sz="1200" dirty="0">
                <a:latin typeface="Lucida Console" panose="020B0609040504020204" pitchFamily="49" charset="0"/>
              </a:rPr>
              <a:t>中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用</a:t>
            </a:r>
            <a:r>
              <a:rPr lang="en-US" altLang="zh-TW" sz="1200" dirty="0">
                <a:latin typeface="Lucida Console" panose="020B0609040504020204" pitchFamily="49" charset="0"/>
              </a:rPr>
              <a:t>’\’</a:t>
            </a:r>
            <a:r>
              <a:rPr lang="zh-TW" altLang="en-US" sz="1200" dirty="0">
                <a:latin typeface="Lucida Console" panose="020B0609040504020204" pitchFamily="49" charset="0"/>
              </a:rPr>
              <a:t>跳脫</a:t>
            </a:r>
            <a:r>
              <a:rPr lang="en-US" altLang="zh-TW" sz="1200" dirty="0">
                <a:latin typeface="Lucida Console" panose="020B0609040504020204" pitchFamily="49" charset="0"/>
              </a:rPr>
              <a:t>’[‘</a:t>
            </a:r>
            <a:r>
              <a:rPr lang="zh-TW" altLang="en-US" sz="1200" dirty="0">
                <a:latin typeface="Lucida Console" panose="020B0609040504020204" pitchFamily="49" charset="0"/>
              </a:rPr>
              <a:t>的特殊意義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所以可以正常顯示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8028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dirty="0">
                <a:latin typeface="Lucida Console" panose="020B0609040504020204" pitchFamily="49" charset="0"/>
              </a:rPr>
              <a:t> </a:t>
            </a:r>
            <a:r>
              <a:rPr lang="fr-FR" altLang="zh-TW" sz="1200" dirty="0" err="1">
                <a:latin typeface="Lucida Console" panose="020B0609040504020204" pitchFamily="49" charset="0"/>
              </a:rPr>
              <a:t>ls</a:t>
            </a:r>
            <a:r>
              <a:rPr lang="fr-FR" altLang="zh-TW" sz="1200" dirty="0">
                <a:latin typeface="Lucida Console" panose="020B0609040504020204" pitchFamily="49" charset="0"/>
              </a:rPr>
              <a:t> [</a:t>
            </a:r>
            <a:r>
              <a:rPr lang="zh-TW" altLang="en-US" sz="1200" dirty="0">
                <a:latin typeface="Lucida Console" panose="020B0609040504020204" pitchFamily="49" charset="0"/>
              </a:rPr>
              <a:t> 中沒有</a:t>
            </a:r>
            <a:r>
              <a:rPr lang="en-US" altLang="zh-TW" sz="1200" dirty="0">
                <a:latin typeface="Lucida Console" panose="020B0609040504020204" pitchFamily="49" charset="0"/>
              </a:rPr>
              <a:t>’]’,</a:t>
            </a:r>
            <a:r>
              <a:rPr lang="zh-TW" altLang="en-US" sz="1200" dirty="0">
                <a:latin typeface="Lucida Console" panose="020B0609040504020204" pitchFamily="49" charset="0"/>
              </a:rPr>
              <a:t>所以</a:t>
            </a:r>
            <a:r>
              <a:rPr lang="en-US" altLang="zh-TW" sz="1200" dirty="0" err="1">
                <a:latin typeface="Lucida Console" panose="020B0609040504020204" pitchFamily="49" charset="0"/>
              </a:rPr>
              <a:t>csh</a:t>
            </a:r>
            <a:r>
              <a:rPr lang="zh-TW" altLang="en-US" sz="1200" dirty="0">
                <a:latin typeface="Lucida Console" panose="020B0609040504020204" pitchFamily="49" charset="0"/>
              </a:rPr>
              <a:t>認為不是要執行</a:t>
            </a:r>
            <a:r>
              <a:rPr lang="en-US" altLang="zh-TW" sz="1200" dirty="0">
                <a:latin typeface="Lucida Console" panose="020B0609040504020204" pitchFamily="49" charset="0"/>
              </a:rPr>
              <a:t>[…]</a:t>
            </a:r>
            <a:r>
              <a:rPr lang="zh-TW" altLang="en-US" sz="1200" dirty="0">
                <a:latin typeface="Lucida Console" panose="020B0609040504020204" pitchFamily="49" charset="0"/>
              </a:rPr>
              <a:t>這個模式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5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這邊我們可以看到一系列特殊的用法</a:t>
            </a:r>
            <a:endParaRPr lang="en-US" altLang="zh-TW" dirty="0"/>
          </a:p>
          <a:p>
            <a:r>
              <a:rPr lang="en-US" altLang="zh-TW" sz="1200" dirty="0">
                <a:solidFill>
                  <a:srgbClr val="0C9B4D"/>
                </a:solidFill>
              </a:rPr>
              <a:t>\t</a:t>
            </a:r>
            <a:r>
              <a:rPr lang="en-US" altLang="zh-TW" sz="1200" dirty="0"/>
              <a:t> </a:t>
            </a:r>
            <a:r>
              <a:rPr lang="zh-TW" altLang="en-US" sz="1200" dirty="0"/>
              <a:t>表新增</a:t>
            </a:r>
            <a:r>
              <a:rPr lang="en-US" altLang="zh-TW" sz="1200" dirty="0"/>
              <a:t>tab</a:t>
            </a:r>
            <a:r>
              <a:rPr lang="zh-TW" altLang="en-US" sz="1200" dirty="0"/>
              <a:t>的間隔</a:t>
            </a:r>
            <a:endParaRPr lang="en-US" altLang="zh-TW" sz="1200" dirty="0"/>
          </a:p>
          <a:p>
            <a:r>
              <a:rPr lang="en-US" altLang="zh-TW" sz="1200" dirty="0">
                <a:solidFill>
                  <a:srgbClr val="FF9900"/>
                </a:solidFill>
              </a:rPr>
              <a:t>\n</a:t>
            </a:r>
            <a:r>
              <a:rPr lang="en-US" altLang="zh-TW" sz="1200" dirty="0"/>
              <a:t> </a:t>
            </a:r>
            <a:r>
              <a:rPr lang="zh-TW" altLang="en-US" sz="1200" dirty="0"/>
              <a:t>表換行</a:t>
            </a:r>
            <a:r>
              <a:rPr lang="en-US" altLang="zh-TW" sz="1200" dirty="0"/>
              <a:t>, </a:t>
            </a:r>
          </a:p>
          <a:p>
            <a:r>
              <a:rPr lang="en-US" altLang="zh-TW" sz="1200" dirty="0">
                <a:solidFill>
                  <a:srgbClr val="0033CC"/>
                </a:solidFill>
              </a:rPr>
              <a:t>\\</a:t>
            </a:r>
            <a:r>
              <a:rPr lang="en-US" altLang="zh-TW" sz="1200" dirty="0"/>
              <a:t> </a:t>
            </a:r>
            <a:r>
              <a:rPr lang="zh-TW" altLang="en-US" sz="1200" dirty="0"/>
              <a:t>表呈現單純的</a:t>
            </a:r>
            <a:r>
              <a:rPr lang="en-US" altLang="zh-TW" sz="1200" dirty="0"/>
              <a:t>\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054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</a:t>
            </a:r>
            <a:r>
              <a:rPr lang="en-US" altLang="zh-TW" dirty="0"/>
              <a:t>’]’</a:t>
            </a:r>
            <a:r>
              <a:rPr lang="zh-TW" altLang="en-US" dirty="0"/>
              <a:t>在此情況下沒有特殊意義</a:t>
            </a:r>
            <a:r>
              <a:rPr lang="en-US" altLang="zh-TW" dirty="0"/>
              <a:t>,</a:t>
            </a:r>
            <a:r>
              <a:rPr lang="zh-TW" altLang="en-US" dirty="0"/>
              <a:t>所以</a:t>
            </a:r>
            <a:r>
              <a:rPr lang="en-US" altLang="zh-TW" sz="12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1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‘</a:t>
            </a:r>
            <a:r>
              <a:rPr lang="en-US" altLang="zh-TW" sz="1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’ x</a:t>
            </a:r>
            <a:r>
              <a:rPr lang="zh-TW" altLang="en-US" sz="1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可以正常顯示</a:t>
            </a:r>
            <a:endParaRPr lang="en-US" altLang="zh-TW" sz="12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679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‘[X]]‘ x</a:t>
            </a:r>
            <a:r>
              <a:rPr lang="zh-TW" altLang="en-US" sz="1200" dirty="0">
                <a:latin typeface="Lucida Console" panose="020B0609040504020204" pitchFamily="49" charset="0"/>
              </a:rPr>
              <a:t> 這個方法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只會找到</a:t>
            </a:r>
            <a:r>
              <a:rPr lang="en-US" altLang="zh-TW" sz="1200" dirty="0">
                <a:latin typeface="Lucida Console" panose="020B0609040504020204" pitchFamily="49" charset="0"/>
              </a:rPr>
              <a:t>x file</a:t>
            </a:r>
            <a:r>
              <a:rPr lang="zh-TW" altLang="en-US" sz="1200" dirty="0">
                <a:latin typeface="Lucida Console" panose="020B0609040504020204" pitchFamily="49" charset="0"/>
              </a:rPr>
              <a:t>中</a:t>
            </a:r>
            <a:r>
              <a:rPr lang="zh-TW" altLang="en-US" sz="1200" b="0" dirty="0">
                <a:solidFill>
                  <a:schemeClr val="tx1"/>
                </a:solidFill>
                <a:latin typeface="Lucida Console" panose="020B0609040504020204" pitchFamily="49" charset="0"/>
                <a:ea typeface="ＭＳ Ｐゴシック" pitchFamily="34" charset="-128"/>
                <a:cs typeface="+mn-cs"/>
              </a:rPr>
              <a:t>符合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“X</a:t>
            </a:r>
            <a:r>
              <a:rPr lang="en-US" altLang="zh-TW" sz="1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的</a:t>
            </a:r>
            <a:endParaRPr lang="zh-TW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就好比與 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‘X]’ x</a:t>
            </a:r>
            <a:r>
              <a:rPr lang="zh-TW" altLang="en-US" sz="1200" dirty="0">
                <a:latin typeface="Lucida Console" panose="020B0609040504020204" pitchFamily="49" charset="0"/>
              </a:rPr>
              <a:t> 以及 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'[X\]]‘ x</a:t>
            </a:r>
            <a:r>
              <a:rPr lang="zh-TW" altLang="en-US" sz="1200" dirty="0">
                <a:latin typeface="Lucida Console" panose="020B0609040504020204" pitchFamily="49" charset="0"/>
              </a:rPr>
              <a:t> 的結果一樣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75169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若改成使用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“[X\]” x</a:t>
            </a:r>
            <a:r>
              <a:rPr lang="zh-TW" altLang="en-US" sz="1200" dirty="0">
                <a:latin typeface="Lucida Console" panose="020B0609040504020204" pitchFamily="49" charset="0"/>
              </a:rPr>
              <a:t> 則會產生找出含</a:t>
            </a:r>
            <a:r>
              <a:rPr lang="en-US" altLang="zh-TW" sz="1200" dirty="0">
                <a:latin typeface="Lucida Console" panose="020B0609040504020204" pitchFamily="49" charset="0"/>
              </a:rPr>
              <a:t>’X’</a:t>
            </a:r>
            <a:r>
              <a:rPr lang="zh-TW" altLang="en-US" sz="1200" dirty="0">
                <a:latin typeface="Lucida Console" panose="020B0609040504020204" pitchFamily="49" charset="0"/>
              </a:rPr>
              <a:t>或</a:t>
            </a:r>
            <a:r>
              <a:rPr lang="en-US" altLang="zh-TW" sz="1200" dirty="0">
                <a:latin typeface="Lucida Console" panose="020B0609040504020204" pitchFamily="49" charset="0"/>
              </a:rPr>
              <a:t>’\’</a:t>
            </a:r>
            <a:r>
              <a:rPr lang="zh-TW" altLang="en-US" sz="1200" dirty="0">
                <a:latin typeface="Lucida Console" panose="020B0609040504020204" pitchFamily="49" charset="0"/>
              </a:rPr>
              <a:t>的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3040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那我們現在目標是找到含有</a:t>
            </a:r>
            <a:r>
              <a:rPr lang="en-US" altLang="zh-TW" dirty="0"/>
              <a:t>’X’</a:t>
            </a:r>
            <a:r>
              <a:rPr lang="zh-TW" altLang="en-US" dirty="0"/>
              <a:t>或</a:t>
            </a:r>
            <a:r>
              <a:rPr lang="en-US" altLang="zh-TW" dirty="0"/>
              <a:t>’]’</a:t>
            </a:r>
            <a:r>
              <a:rPr lang="zh-TW" altLang="en-US" dirty="0"/>
              <a:t>的</a:t>
            </a:r>
            <a:r>
              <a:rPr lang="en-US" altLang="zh-TW" dirty="0"/>
              <a:t>,</a:t>
            </a:r>
            <a:r>
              <a:rPr lang="zh-TW" altLang="en-US" dirty="0"/>
              <a:t>而非</a:t>
            </a:r>
            <a:r>
              <a:rPr lang="en-US" altLang="zh-TW" dirty="0"/>
              <a:t>’X]’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則需使用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'[]X]' x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[]</a:t>
            </a:r>
            <a:r>
              <a:rPr lang="zh-TW" altLang="en-US" dirty="0"/>
              <a:t>產生的空集合是</a:t>
            </a:r>
            <a:r>
              <a:rPr lang="en-US" altLang="zh-TW" dirty="0"/>
              <a:t>invalid</a:t>
            </a:r>
            <a:r>
              <a:rPr lang="zh-TW" altLang="en-US" dirty="0"/>
              <a:t>的</a:t>
            </a:r>
            <a:r>
              <a:rPr lang="en-US" altLang="zh-TW" dirty="0"/>
              <a:t>,</a:t>
            </a:r>
            <a:r>
              <a:rPr lang="zh-TW" altLang="en-US" dirty="0"/>
              <a:t>所以</a:t>
            </a:r>
            <a:r>
              <a:rPr lang="en-US" altLang="zh-TW" dirty="0"/>
              <a:t>grep</a:t>
            </a:r>
            <a:r>
              <a:rPr lang="zh-TW" altLang="en-US" dirty="0"/>
              <a:t>會認為第一個字元不是結束的意思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5297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但若使用</a:t>
            </a:r>
            <a:r>
              <a:rPr lang="en-US" altLang="zh-TW" sz="1200" dirty="0">
                <a:latin typeface="Lucida Console" panose="020B0609040504020204" pitchFamily="49" charset="0"/>
              </a:rPr>
              <a:t>% grep --color ‘]‘ x</a:t>
            </a:r>
            <a:r>
              <a:rPr lang="zh-TW" altLang="en-US" sz="1200" dirty="0">
                <a:latin typeface="Lucida Console" panose="020B0609040504020204" pitchFamily="49" charset="0"/>
              </a:rPr>
              <a:t>找含有</a:t>
            </a:r>
            <a:r>
              <a:rPr lang="en-US" altLang="zh-TW" sz="1200" dirty="0">
                <a:latin typeface="Lucida Console" panose="020B0609040504020204" pitchFamily="49" charset="0"/>
              </a:rPr>
              <a:t>’]’</a:t>
            </a:r>
            <a:r>
              <a:rPr lang="zh-TW" altLang="en-US" sz="1200" dirty="0">
                <a:latin typeface="Lucida Console" panose="020B0609040504020204" pitchFamily="49" charset="0"/>
              </a:rPr>
              <a:t>的部分</a:t>
            </a:r>
            <a:r>
              <a:rPr lang="en-US" altLang="zh-TW" sz="1200" dirty="0">
                <a:latin typeface="Lucida Console" panose="020B0609040504020204" pitchFamily="49" charset="0"/>
              </a:rPr>
              <a:t>,</a:t>
            </a:r>
            <a:r>
              <a:rPr lang="zh-TW" altLang="en-US" sz="1200" dirty="0">
                <a:latin typeface="Lucida Console" panose="020B0609040504020204" pitchFamily="49" charset="0"/>
              </a:rPr>
              <a:t>就沒有先前</a:t>
            </a:r>
            <a:r>
              <a:rPr lang="en-US" altLang="zh-TW" sz="1200" dirty="0">
                <a:latin typeface="Lucida Console" panose="020B0609040504020204" pitchFamily="49" charset="0"/>
              </a:rPr>
              <a:t>’[‘</a:t>
            </a:r>
            <a:r>
              <a:rPr lang="zh-TW" altLang="en-US" sz="1200" dirty="0">
                <a:latin typeface="Lucida Console" panose="020B0609040504020204" pitchFamily="49" charset="0"/>
              </a:rPr>
              <a:t>這樣的問題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因為</a:t>
            </a:r>
            <a:r>
              <a:rPr lang="en-US" altLang="zh-TW" sz="1200" dirty="0">
                <a:latin typeface="Lucida Console" panose="020B0609040504020204" pitchFamily="49" charset="0"/>
              </a:rPr>
              <a:t>[</a:t>
            </a:r>
            <a:r>
              <a:rPr lang="zh-TW" altLang="en-US" sz="1200" dirty="0">
                <a:latin typeface="Lucida Console" panose="020B0609040504020204" pitchFamily="49" charset="0"/>
              </a:rPr>
              <a:t>的特殊意義只有在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“[…]”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才會有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其他情況下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只會被視為一個一般的字元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8579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Lucida Console" panose="020B0609040504020204" pitchFamily="49" charset="0"/>
              </a:rPr>
              <a:t>% grep --color ‘</a:t>
            </a:r>
            <a:r>
              <a:rPr lang="en-US" altLang="zh-TW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1200" dirty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12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1200" dirty="0">
                <a:solidFill>
                  <a:srgbClr val="0C9B4D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1200" dirty="0">
                <a:latin typeface="Lucida Console" panose="020B0609040504020204" pitchFamily="49" charset="0"/>
              </a:rPr>
              <a:t>’ x</a:t>
            </a:r>
            <a:r>
              <a:rPr lang="zh-TW" altLang="en-US" sz="1200" dirty="0">
                <a:latin typeface="Lucida Console" panose="020B0609040504020204" pitchFamily="49" charset="0"/>
              </a:rPr>
              <a:t>的結果會是將</a:t>
            </a:r>
            <a:r>
              <a:rPr lang="en-US" altLang="zh-TW" sz="1200" dirty="0">
                <a:latin typeface="Lucida Console" panose="020B0609040504020204" pitchFamily="49" charset="0"/>
              </a:rPr>
              <a:t>][^\</a:t>
            </a:r>
            <a:r>
              <a:rPr lang="zh-TW" altLang="en-US" sz="1200" dirty="0">
                <a:latin typeface="Lucida Console" panose="020B0609040504020204" pitchFamily="49" charset="0"/>
              </a:rPr>
              <a:t>這幾個字以外的部分上色</a:t>
            </a:r>
            <a:endParaRPr lang="en-US" altLang="zh-TW" sz="1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8113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因為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wildcard patterns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會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match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到整個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file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name 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所以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]</a:t>
            </a:r>
            <a:r>
              <a:rPr lang="zh-TW" altLang="en-US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只會找到</a:t>
            </a:r>
            <a:r>
              <a:rPr lang="fr-FR" altLang="zh-TW" sz="1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6349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用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*]*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的方法就可以找到部分含有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的所有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file name</a:t>
            </a:r>
            <a:endParaRPr lang="fr-FR" altLang="zh-TW" sz="1200" b="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168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在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en-US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的例子中</a:t>
            </a:r>
            <a:r>
              <a:rPr lang="en-US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自動判斷因為後面沒有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],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所以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[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不為</a:t>
            </a:r>
            <a:r>
              <a:rPr lang="en-US" altLang="zh-TW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[…]</a:t>
            </a:r>
            <a:r>
              <a:rPr lang="zh-TW" altLang="en-US" sz="1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的開始的意思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5631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[x]]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與用在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grep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情況下所展現的結果相同</a:t>
            </a:r>
            <a:endParaRPr lang="fr-FR" altLang="zh-TW" sz="1200" b="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595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只有上述三種方法有特別的意思</a:t>
            </a:r>
            <a:r>
              <a:rPr lang="en-US" altLang="zh-TW" dirty="0"/>
              <a:t>,</a:t>
            </a:r>
            <a:r>
              <a:rPr lang="zh-TW" altLang="en-US" dirty="0"/>
              <a:t>所以他們是唯三輸出的結果不像原本輸入進去的參數的樣子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047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[]x]</a:t>
            </a:r>
          </a:p>
          <a:p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與用在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grep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情況下所展現的結果相同</a:t>
            </a:r>
            <a:endParaRPr lang="en-US" altLang="zh-TW" sz="1200" b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也解決了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原本作為</a:t>
            </a:r>
            <a:r>
              <a:rPr lang="en-US" altLang="zh-TW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”[…]”</a:t>
            </a:r>
            <a:r>
              <a:rPr lang="zh-TW" altLang="en-US" sz="1200" b="0" dirty="0">
                <a:solidFill>
                  <a:srgbClr val="00B050"/>
                </a:solidFill>
                <a:latin typeface="Lucida Console" panose="020B0609040504020204" pitchFamily="49" charset="0"/>
              </a:rPr>
              <a:t>的結束符號的意思</a:t>
            </a: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0396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Lucida Console" panose="020B0609040504020204" pitchFamily="49" charset="0"/>
              </a:rPr>
              <a:t>在</a:t>
            </a:r>
            <a:r>
              <a:rPr lang="fr-FR" altLang="zh-TW" sz="1200" dirty="0">
                <a:latin typeface="Lucida Console" panose="020B0609040504020204" pitchFamily="49" charset="0"/>
              </a:rPr>
              <a:t>% </a:t>
            </a:r>
            <a:r>
              <a:rPr lang="fr-FR" altLang="zh-TW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[x\]]</a:t>
            </a:r>
            <a:r>
              <a:rPr lang="zh-TW" altLang="en-US" sz="1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的例子中</a:t>
            </a:r>
            <a:r>
              <a:rPr lang="en-US" altLang="zh-TW" sz="1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0" dirty="0"/>
              <a:t>\</a:t>
            </a:r>
            <a:r>
              <a:rPr lang="zh-TW" altLang="en-US" dirty="0"/>
              <a:t>並被當成字元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38731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先前說</a:t>
            </a:r>
            <a:r>
              <a:rPr lang="en-US" altLang="zh-TW" dirty="0"/>
              <a:t>\</a:t>
            </a:r>
            <a:r>
              <a:rPr lang="zh-TW" altLang="en-US" dirty="0"/>
              <a:t>與</a:t>
            </a:r>
            <a:r>
              <a:rPr lang="en-US" altLang="zh-TW" dirty="0"/>
              <a:t>[]</a:t>
            </a:r>
            <a:r>
              <a:rPr lang="zh-TW" altLang="en-US" dirty="0"/>
              <a:t>的功用在</a:t>
            </a:r>
            <a:r>
              <a:rPr lang="en-US" altLang="zh-TW" dirty="0" err="1"/>
              <a:t>csh</a:t>
            </a:r>
            <a:r>
              <a:rPr lang="zh-TW" altLang="en-US" dirty="0"/>
              <a:t>和</a:t>
            </a:r>
            <a:r>
              <a:rPr lang="en-US" altLang="zh-TW" dirty="0"/>
              <a:t>grep</a:t>
            </a:r>
            <a:r>
              <a:rPr lang="zh-TW" altLang="en-US" dirty="0"/>
              <a:t>相同</a:t>
            </a:r>
            <a:endParaRPr lang="en-US" altLang="zh-TW" dirty="0"/>
          </a:p>
          <a:p>
            <a:r>
              <a:rPr lang="zh-TW" altLang="en-US" dirty="0"/>
              <a:t>但我們找到其中的不同是</a:t>
            </a:r>
            <a:endParaRPr lang="en-US" altLang="zh-TW" dirty="0"/>
          </a:p>
          <a:p>
            <a:r>
              <a:rPr lang="en-US" altLang="zh-TW" dirty="0"/>
              <a:t>(1)</a:t>
            </a:r>
            <a:r>
              <a:rPr lang="zh-TW" altLang="en-US" dirty="0"/>
              <a:t>是否將未完成的</a:t>
            </a:r>
            <a:r>
              <a:rPr lang="en-US" altLang="zh-TW" dirty="0"/>
              <a:t>[…]</a:t>
            </a:r>
            <a:r>
              <a:rPr lang="zh-TW" altLang="en-US" dirty="0"/>
              <a:t>視為錯誤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是否在</a:t>
            </a:r>
            <a:r>
              <a:rPr lang="en-US" altLang="zh-TW" dirty="0"/>
              <a:t>[…]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將</a:t>
            </a:r>
            <a:r>
              <a:rPr lang="en-US" altLang="zh-TW" dirty="0"/>
              <a:t>\</a:t>
            </a:r>
            <a:r>
              <a:rPr lang="zh-TW" altLang="en-US" dirty="0"/>
              <a:t>當作特殊字元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975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考試中須熟悉上述所教授的差異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9167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11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1200" dirty="0">
                <a:solidFill>
                  <a:srgbClr val="1F4343"/>
                </a:solidFill>
                <a:latin typeface="High Tower Text" pitchFamily="18" charset="0"/>
              </a:rPr>
              <a:t> grep ‘AB*C’ AB*C</a:t>
            </a:r>
            <a:r>
              <a:rPr lang="zh-TW" altLang="en-US" sz="1200" dirty="0">
                <a:solidFill>
                  <a:srgbClr val="1F4343"/>
                </a:solidFill>
                <a:latin typeface="High Tower Text" pitchFamily="18" charset="0"/>
              </a:rPr>
              <a:t>這個例子中</a:t>
            </a:r>
            <a:r>
              <a:rPr lang="en-US" altLang="zh-TW" sz="1200" dirty="0">
                <a:solidFill>
                  <a:srgbClr val="1F4343"/>
                </a:solidFill>
                <a:latin typeface="High Tower Text" pitchFamily="18" charset="0"/>
              </a:rPr>
              <a:t>,</a:t>
            </a:r>
            <a:r>
              <a:rPr lang="zh-TW" altLang="en-US" sz="1200" dirty="0">
                <a:solidFill>
                  <a:srgbClr val="1F4343"/>
                </a:solidFill>
                <a:latin typeface="High Tower Text" pitchFamily="18" charset="0"/>
              </a:rPr>
              <a:t>我們會在</a:t>
            </a:r>
            <a:r>
              <a:rPr lang="en-US" altLang="zh-TW" sz="1200" dirty="0">
                <a:latin typeface="Times New Roman" pitchFamily="18" charset="0"/>
              </a:rPr>
              <a:t>ABC, ABXC, ABBDC</a:t>
            </a:r>
            <a:r>
              <a:rPr lang="zh-TW" altLang="en-US" sz="1200" dirty="0">
                <a:latin typeface="Times New Roman" pitchFamily="18" charset="0"/>
              </a:rPr>
              <a:t>諸如此類規則的</a:t>
            </a:r>
            <a:r>
              <a:rPr lang="en-US" altLang="zh-TW" sz="1200" dirty="0">
                <a:latin typeface="Times New Roman" pitchFamily="18" charset="0"/>
              </a:rPr>
              <a:t>file</a:t>
            </a:r>
            <a:r>
              <a:rPr lang="zh-TW" altLang="en-US" sz="1200" dirty="0">
                <a:latin typeface="Times New Roman" pitchFamily="18" charset="0"/>
              </a:rPr>
              <a:t>中</a:t>
            </a:r>
            <a:r>
              <a:rPr lang="en-US" altLang="zh-TW" sz="1200" dirty="0">
                <a:latin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itchFamily="18" charset="0"/>
              </a:rPr>
              <a:t>找到</a:t>
            </a:r>
            <a:r>
              <a:rPr lang="en-US" altLang="zh-TW" sz="1200" dirty="0">
                <a:latin typeface="Times New Roman" pitchFamily="18" charset="0"/>
              </a:rPr>
              <a:t>AC, ABC, ABBC, ABBBC</a:t>
            </a:r>
            <a:r>
              <a:rPr lang="zh-TW" altLang="en-US" sz="1200" dirty="0">
                <a:latin typeface="Times New Roman" pitchFamily="18" charset="0"/>
              </a:rPr>
              <a:t>等等這樣子的</a:t>
            </a:r>
            <a:r>
              <a:rPr lang="en-US" altLang="zh-TW" sz="1200" dirty="0">
                <a:latin typeface="Times New Roman" pitchFamily="18" charset="0"/>
              </a:rPr>
              <a:t>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1F4343"/>
                </a:solidFill>
                <a:latin typeface="Times New Roman" pitchFamily="18" charset="0"/>
              </a:rPr>
              <a:t>我們應該明白</a:t>
            </a:r>
            <a:r>
              <a:rPr lang="en-US" altLang="zh-TW" sz="1200" dirty="0">
                <a:latin typeface="Times New Roman" pitchFamily="18" charset="0"/>
              </a:rPr>
              <a:t>regular expressions</a:t>
            </a:r>
            <a:r>
              <a:rPr lang="zh-TW" altLang="en-US" sz="1200" dirty="0">
                <a:latin typeface="Times New Roman" pitchFamily="18" charset="0"/>
              </a:rPr>
              <a:t>與</a:t>
            </a:r>
            <a:r>
              <a:rPr lang="en-US" altLang="zh-TW" sz="1200" b="1" u="sng" dirty="0">
                <a:latin typeface="Times New Roman" pitchFamily="18" charset="0"/>
              </a:rPr>
              <a:t>wildcards</a:t>
            </a:r>
            <a:r>
              <a:rPr lang="zh-TW" altLang="en-US" sz="1200" b="1" u="sng" dirty="0">
                <a:latin typeface="Times New Roman" pitchFamily="18" charset="0"/>
              </a:rPr>
              <a:t>用法的差別</a:t>
            </a:r>
            <a:endParaRPr lang="en-US" altLang="zh-TW" sz="1200" dirty="0">
              <a:solidFill>
                <a:srgbClr val="1F4343"/>
              </a:solidFill>
              <a:latin typeface="High Tower Tex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139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0697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81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grep</a:t>
            </a:r>
            <a:r>
              <a:rPr lang="zh-TW" altLang="en-US" dirty="0"/>
              <a:t>和</a:t>
            </a:r>
            <a:r>
              <a:rPr lang="en-US" altLang="zh-TW" dirty="0" err="1"/>
              <a:t>egrep</a:t>
            </a:r>
            <a:r>
              <a:rPr lang="zh-TW" altLang="en-US" dirty="0"/>
              <a:t>和</a:t>
            </a:r>
            <a:r>
              <a:rPr lang="en-US" altLang="zh-TW" dirty="0" err="1"/>
              <a:t>fgrep</a:t>
            </a:r>
            <a:r>
              <a:rPr lang="zh-TW" altLang="en-US" dirty="0"/>
              <a:t>使用的旗標相同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F6879-313A-45BD-8C10-B40ADD1AFC0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0855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145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643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146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39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82F3E5A5-3532-49BE-BC28-3638FBCD2F15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147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7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如果要單純印出</a:t>
            </a:r>
            <a:r>
              <a:rPr lang="en-US" altLang="zh-TW" dirty="0"/>
              <a:t>\</a:t>
            </a:r>
            <a:r>
              <a:rPr lang="zh-TW" altLang="en-US" dirty="0"/>
              <a:t> 可以使用</a:t>
            </a:r>
            <a:r>
              <a:rPr lang="en-US" altLang="zh-TW" dirty="0"/>
              <a:t>\\</a:t>
            </a:r>
            <a:r>
              <a:rPr lang="zh-TW" altLang="en-US" dirty="0"/>
              <a:t>或是確保下一個接在</a:t>
            </a:r>
            <a:r>
              <a:rPr lang="en-US" altLang="zh-TW" dirty="0"/>
              <a:t>\</a:t>
            </a:r>
            <a:r>
              <a:rPr lang="zh-TW" altLang="en-US" dirty="0"/>
              <a:t>後面的符號沒有特殊的意義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50436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0BF803-0B22-4EBC-93A6-899F405A06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148</a:t>
            </a:fld>
            <a:endParaRPr kumimoji="0" lang="en-US" altLang="en-US" sz="1200" b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421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AA809ABA-CD30-44AE-B821-81ACEC71ABEA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/>
              <a:t>149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：輸入此後會等待指令列輸入更多指令 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\\\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endParaRPr lang="en-US" altLang="zh-TW" sz="1200" b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\\\\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實際收到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”\\” ,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意即一個單純的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以此類推，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\\\\\\\\\\\\\\\\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實際收到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\\\\\\\\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意即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個單純的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47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第一個</a:t>
            </a:r>
            <a:r>
              <a:rPr lang="en-US" altLang="zh-TW" dirty="0"/>
              <a:t>echo</a:t>
            </a:r>
            <a:r>
              <a:rPr lang="zh-TW" altLang="en-US" dirty="0"/>
              <a:t>的</a:t>
            </a:r>
            <a:r>
              <a:rPr lang="en-US" altLang="zh-TW" dirty="0"/>
              <a:t>output</a:t>
            </a:r>
            <a:r>
              <a:rPr lang="zh-TW" altLang="en-US" dirty="0"/>
              <a:t>是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成為了第二個</a:t>
            </a:r>
            <a:r>
              <a:rPr lang="en-US" altLang="zh-TW" dirty="0"/>
              <a:t>echo</a:t>
            </a:r>
            <a:r>
              <a:rPr lang="zh-TW" altLang="en-US" dirty="0"/>
              <a:t>的參數</a:t>
            </a:r>
            <a:r>
              <a:rPr lang="en-US" altLang="zh-TW" dirty="0"/>
              <a:t>,</a:t>
            </a:r>
            <a:r>
              <a:rPr lang="zh-TW" altLang="en-US" dirty="0"/>
              <a:t>所以他會和你單純用</a:t>
            </a:r>
            <a:r>
              <a:rPr lang="en-US" altLang="zh-TW" sz="1200" u="sng" dirty="0"/>
              <a:t>echo A B</a:t>
            </a:r>
            <a:r>
              <a:rPr lang="zh-TW" altLang="en-US" sz="1200" u="sng" dirty="0"/>
              <a:t>的結果相同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91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pipe</a:t>
            </a:r>
            <a:r>
              <a:rPr lang="zh-TW" altLang="en-US" dirty="0"/>
              <a:t>到</a:t>
            </a:r>
            <a:r>
              <a:rPr lang="en-US" altLang="zh-TW" dirty="0" err="1"/>
              <a:t>xargs</a:t>
            </a:r>
            <a:r>
              <a:rPr lang="zh-TW" altLang="en-US" dirty="0"/>
              <a:t>的是一個問號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第二個</a:t>
            </a:r>
            <a:r>
              <a:rPr lang="en-US" altLang="zh-TW" dirty="0"/>
              <a:t>echo</a:t>
            </a:r>
            <a:r>
              <a:rPr lang="zh-TW" altLang="en-US" dirty="0"/>
              <a:t>從</a:t>
            </a:r>
            <a:r>
              <a:rPr lang="en-US" altLang="zh-TW" dirty="0"/>
              <a:t>pipe</a:t>
            </a:r>
            <a:r>
              <a:rPr lang="zh-TW" altLang="en-US" dirty="0"/>
              <a:t>接收到的參數也是一個問號</a:t>
            </a:r>
          </a:p>
          <a:p>
            <a:r>
              <a:rPr lang="zh-TW" altLang="en-US" dirty="0"/>
              <a:t>不同於我們直接打</a:t>
            </a:r>
            <a:r>
              <a:rPr lang="en-US" altLang="zh-TW" sz="1200" u="sng" dirty="0"/>
              <a:t>echo ?</a:t>
            </a:r>
            <a:r>
              <a:rPr lang="zh-TW" altLang="en-US" sz="1200" u="sng" dirty="0"/>
              <a:t>所得到的結果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6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0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0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41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8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5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3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6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3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3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32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2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914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08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36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9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83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27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7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08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939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65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82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38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78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055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7468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537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66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926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4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636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1200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933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19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331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7962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815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999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7926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701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7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482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6661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8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2090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57914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012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2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6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52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4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3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2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0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0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0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Midterm Information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dirty="0"/>
              <a:t>Holiday: April 3</a:t>
            </a:r>
          </a:p>
          <a:p>
            <a:r>
              <a:rPr lang="en-US" dirty="0"/>
              <a:t>Midterm: April 10</a:t>
            </a:r>
          </a:p>
          <a:p>
            <a:r>
              <a:rPr lang="en-US" dirty="0"/>
              <a:t>Classroom: There will be 2 classrooms:</a:t>
            </a:r>
          </a:p>
          <a:p>
            <a:pPr lvl="1"/>
            <a:r>
              <a:rPr lang="en-US" dirty="0"/>
              <a:t>Rooms F5012 and F9032b. I will be posting information on which room </a:t>
            </a:r>
            <a:r>
              <a:rPr lang="en-US"/>
              <a:t>you should go to.</a:t>
            </a:r>
            <a:endParaRPr lang="en-US" dirty="0"/>
          </a:p>
          <a:p>
            <a:r>
              <a:rPr lang="en-US" dirty="0"/>
              <a:t>Exam scope: All the material in Lectures 1-6, 			</a:t>
            </a:r>
            <a:r>
              <a:rPr lang="en-US" sz="1600" dirty="0"/>
              <a:t> </a:t>
            </a:r>
            <a:r>
              <a:rPr lang="en-US" dirty="0"/>
              <a:t>plus the homework code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a few flags are skipped for certain commands,</a:t>
            </a:r>
            <a:br>
              <a:rPr lang="en-US" dirty="0"/>
            </a:br>
            <a:r>
              <a:rPr lang="en-US" dirty="0"/>
              <a:t>so see the exam</a:t>
            </a:r>
            <a:r>
              <a:rPr lang="en-US" altLang="zh-TW" dirty="0"/>
              <a:t> review at the end of this ppt.</a:t>
            </a:r>
          </a:p>
          <a:p>
            <a:pPr>
              <a:buFontTx/>
              <a:buNone/>
            </a:pPr>
            <a:endParaRPr lang="en-US" sz="1400" dirty="0"/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bIns="0" anchor="b" anchorCtr="0"/>
          <a:lstStyle/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csh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name ($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entire directory"\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"$name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switch ( 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n: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q: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exit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y: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rf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$name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endsw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(END)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553199"/>
            <a:ext cx="3733800" cy="369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0" dirty="0" err="1">
                <a:latin typeface="Consolas" panose="020B0609020204030204" pitchFamily="49" charset="0"/>
                <a:ea typeface="新細明體" charset="-120"/>
              </a:rPr>
              <a:t>d</a:t>
            </a:r>
            <a:r>
              <a:rPr kumimoji="1" lang="en-US" sz="2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新細明體" charset="-120"/>
              </a:rPr>
              <a:t>elEchoOnInput</a:t>
            </a:r>
            <a:r>
              <a:rPr kumimoji="1" lang="en-US" sz="2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新細明體" charset="-120"/>
              </a:rPr>
              <a:t> (END)</a:t>
            </a:r>
          </a:p>
        </p:txBody>
      </p:sp>
    </p:spTree>
    <p:extLst>
      <p:ext uri="{BB962C8B-B14F-4D97-AF65-F5344CB8AC3E}">
        <p14:creationId xmlns:p14="http://schemas.microsoft.com/office/powerpoint/2010/main" val="30794083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cd subdir;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A: OK. W/out “[”, a “]” isn't special.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'[' x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'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>
                <a:solidFill>
                  <a:srgbClr val="0C9B4D"/>
                </a:solidFill>
              </a:rPr>
              <a:t>'</a:t>
            </a:r>
            <a:r>
              <a:rPr lang="en-US" altLang="zh-TW" b="0" kern="0" dirty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OK</a:t>
            </a:r>
            <a:r>
              <a:rPr lang="en-US" altLang="zh-TW" b="0" kern="0" dirty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w/o</a:t>
            </a:r>
            <a:r>
              <a:rPr lang="en-US" altLang="zh-TW" b="0" kern="0" dirty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>
                <a:solidFill>
                  <a:srgbClr val="0C9B4D"/>
                </a:solidFill>
              </a:rPr>
              <a:t>l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</a:t>
            </a:r>
            <a:r>
              <a:rPr lang="en-US" altLang="zh-TW" sz="2400" b="0" dirty="0">
                <a:latin typeface="Lucida Console" panose="020B0609040504020204" pitchFamily="49" charset="0"/>
              </a:rPr>
              <a:t>d subdir; c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*]*</a:t>
            </a:r>
            <a:endParaRPr lang="en-US" altLang="zh-TW" sz="2400" b="0" kern="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362200" y="5334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make a wildcard equivalent to the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 expression "]", we'd use "*]*".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2822" y="43434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Notice only one filename matched, even though others have a "]".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grep --color '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>
                <a:solidFill>
                  <a:srgbClr val="0C9B4D"/>
                </a:solidFill>
              </a:rPr>
              <a:t>'</a:t>
            </a:r>
            <a:r>
              <a:rPr lang="en-US" altLang="zh-TW" b="0" kern="0" dirty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OK</a:t>
            </a:r>
            <a:r>
              <a:rPr lang="en-US" altLang="zh-TW" b="0" kern="0" dirty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w/o</a:t>
            </a:r>
            <a:r>
              <a:rPr lang="en-US" altLang="zh-TW" b="0" kern="0" dirty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>
                <a:solidFill>
                  <a:srgbClr val="0C9B4D"/>
                </a:solidFill>
              </a:rPr>
              <a:t>l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grep --color '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*]*</a:t>
            </a:r>
            <a:endParaRPr lang="en-US" altLang="zh-TW" sz="2400" b="0" kern="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'[]'   ]   ]]   x]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362200" y="4953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make a wildcard equivalent to the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 expression "]", we'd use "*]*".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822" y="3962400"/>
            <a:ext cx="8374978" cy="1511746"/>
            <a:chOff x="692822" y="4343400"/>
            <a:chExt cx="8374978" cy="1511746"/>
          </a:xfrm>
        </p:grpSpPr>
        <p:sp>
          <p:nvSpPr>
            <p:cNvPr id="24" name="Rounded Rectangular Callout 23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Notice only one filename matched, even though others have a "]".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9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>
                <a:solidFill>
                  <a:srgbClr val="0C9B4D"/>
                </a:solidFill>
              </a:rPr>
              <a:t>'</a:t>
            </a:r>
            <a:r>
              <a:rPr lang="en-US" altLang="zh-TW" b="0" kern="0" dirty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OK</a:t>
            </a:r>
            <a:r>
              <a:rPr lang="en-US" altLang="zh-TW" b="0" kern="0" dirty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w/o</a:t>
            </a:r>
            <a:r>
              <a:rPr lang="en-US" altLang="zh-TW" b="0" kern="0" dirty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>
                <a:solidFill>
                  <a:srgbClr val="0C9B4D"/>
                </a:solidFill>
              </a:rPr>
              <a:t>l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find a “]”? 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grep --color '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*]*</a:t>
            </a:r>
            <a:endParaRPr lang="en-US" altLang="zh-TW" sz="2400" b="0" kern="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'[]'   ]   ]]   x]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362200" y="46482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To make a wildcard equivalent to the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 expression "]", we'd use "*]*".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822" y="36576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Notice only one filename matched, even though others have a "]".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05400" y="4648200"/>
            <a:ext cx="3352800" cy="2133600"/>
          </a:xfrm>
          <a:prstGeom prst="wedgeRoundRectCallout">
            <a:avLst>
              <a:gd name="adj1" fmla="val -160698"/>
              <a:gd name="adj2" fmla="val -146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there are more “X”s and “]”s in the file, as we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see above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05400" y="4114800"/>
            <a:ext cx="3352800" cy="685800"/>
          </a:xfrm>
          <a:prstGeom prst="wedgeRoundRectCallout">
            <a:avLst>
              <a:gd name="adj1" fmla="val -152118"/>
              <a:gd name="adj2" fmla="val -6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Only found 1 line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4000" y="914400"/>
            <a:ext cx="2971800" cy="1828800"/>
          </a:xfrm>
          <a:prstGeom prst="wedgeRoundRectCallout">
            <a:avLst>
              <a:gd name="adj1" fmla="val -93209"/>
              <a:gd name="adj2" fmla="val 885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Will this find all matches to either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“X”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or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“]”?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7" grpId="0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Comparing to the file contents, we see it only found the string “X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</a:t>
            </a:r>
            <a:r>
              <a:rPr lang="en-US" altLang="zh-TW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did it find?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Why? Because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this “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had special meaning and closed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Rounded Rectangular Callout 15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just a set with one element.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9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Comparing to the file contents, we see it only found the string “X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</a:t>
            </a:r>
            <a:r>
              <a:rPr lang="en-US" altLang="zh-TW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did it find?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Why? Because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this “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had special meaning and closed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just a set with one element.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724400" y="4714877"/>
            <a:ext cx="2895600" cy="1228724"/>
          </a:xfrm>
          <a:prstGeom prst="wedgeRoundRectCallout">
            <a:avLst>
              <a:gd name="adj1" fmla="val -78170"/>
              <a:gd name="adj2" fmla="val -610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See?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Same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answer.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just a set with one element.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49522"/>
              <a:gd name="adj2" fmla="val 94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a backslash stop the special meaning?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1676400" y="3986213"/>
            <a:ext cx="3124200" cy="15001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00200" y="4672014"/>
            <a:ext cx="3200400" cy="932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13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'[X\]]'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82398"/>
              <a:gd name="adj2" fmla="val 52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a backslash stop the special meaning?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362200" y="5638800"/>
            <a:ext cx="6248400" cy="1143000"/>
          </a:xfrm>
          <a:prstGeom prst="wedgeRoundRectCallout">
            <a:avLst>
              <a:gd name="adj1" fmla="val -70134"/>
              <a:gd name="adj2" fmla="val -545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No. Now it’s looking for either of two strings: “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x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or “</a:t>
            </a:r>
            <a:r>
              <a:rPr lang="en-US" altLang="zh-TW" sz="3200" b="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59"/>
              <a:gd name="adj2" fmla="val 660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If we removed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at the end…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'[X\]]'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"[X\]"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latin typeface="Lucida Console" panose="020B0609040504020204" pitchFamily="49" charset="0"/>
              </a:rPr>
              <a:t>]f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rot="14145643">
            <a:off x="4934840" y="3991238"/>
            <a:ext cx="317082" cy="2209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41"/>
              <a:gd name="adj2" fmla="val 659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If we removed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at the end…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53571" y="4655428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95800" y="5227637"/>
            <a:ext cx="4648200" cy="1630363"/>
          </a:xfrm>
          <a:prstGeom prst="wedgeRoundRectCallout">
            <a:avLst>
              <a:gd name="adj1" fmla="val -110879"/>
              <a:gd name="adj2" fmla="val 251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Then we see that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 treated as just another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character in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470" y="4306855"/>
            <a:ext cx="3609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10" y="2770986"/>
            <a:ext cx="360996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sz="27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8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9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30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40812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40904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86400" y="43860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7296" y="438912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53004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5309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284378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285292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1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1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901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901"/>
                            </p:stCondLst>
                            <p:childTnLst>
                              <p:par>
                                <p:cTn id="1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401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01"/>
                            </p:stCondLst>
                            <p:childTnLst>
                              <p:par>
                                <p:cTn id="1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781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'[]X]'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how to get the “</a:t>
            </a:r>
            <a:r>
              <a:rPr lang="en-US" altLang="zh-TW" sz="3200" b="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into the set?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48200" y="3581400"/>
            <a:ext cx="2514600" cy="563563"/>
          </a:xfrm>
          <a:prstGeom prst="wedgeRoundRectCallout">
            <a:avLst>
              <a:gd name="adj1" fmla="val -77096"/>
              <a:gd name="adj2" fmla="val 578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worked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!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48400" y="4465637"/>
            <a:ext cx="2514600" cy="563563"/>
          </a:xfrm>
          <a:prstGeom prst="wedgeRoundRectCallout">
            <a:avLst>
              <a:gd name="adj1" fmla="val -44792"/>
              <a:gd name="adj2" fmla="val -1102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Q: But why?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600200" y="4099719"/>
            <a:ext cx="4267200" cy="12342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A: Empty sets are invalid, so grep knew the first character wasn’t the end.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7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'[X]]'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Unmatched [, [^, [:, [., or [=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A: Empty sets are invalid, so grep knew the first character wasn’t the end.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676400" y="5486400"/>
            <a:ext cx="1752600" cy="1173163"/>
          </a:xfrm>
          <a:prstGeom prst="wedgeRoundRectCallout">
            <a:avLst>
              <a:gd name="adj1" fmla="val -20881"/>
              <a:gd name="adj2" fmla="val -1036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See?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Invalid.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6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']'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48200" y="914400"/>
            <a:ext cx="4038600" cy="2209800"/>
          </a:xfrm>
          <a:prstGeom prst="wedgeRoundRectCallout">
            <a:avLst>
              <a:gd name="adj1" fmla="val -73978"/>
              <a:gd name="adj2" fmla="val 7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“]” has special meaning in regular expressions, So why did this </a:t>
            </a:r>
            <a:r>
              <a:rPr lang="en-US" altLang="zh-TW" sz="3200" b="0" i="1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work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?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43400" y="3886199"/>
            <a:ext cx="4495800" cy="2819401"/>
          </a:xfrm>
          <a:prstGeom prst="wedgeRoundRectCallout">
            <a:avLst>
              <a:gd name="adj1" fmla="val 19243"/>
              <a:gd name="adj2" fmla="val -826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 worked because the special meaning is only inside of a “[…]”. Elsewhere it’s treated as a normal character.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'[^][^\]' x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261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\]' 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00200" y="4145280"/>
            <a:ext cx="2286000" cy="2712720"/>
          </a:xfrm>
          <a:prstGeom prst="wedgeRoundRectCallout">
            <a:avLst>
              <a:gd name="adj1" fmla="val 35352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special</a:t>
            </a:r>
            <a:r>
              <a:rPr lang="en-US" altLang="zh-TW" sz="28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which indicates the start of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36575"/>
              <a:gd name="adj2" fmla="val -648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0C9B4D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</a:t>
            </a:r>
            <a:r>
              <a:rPr lang="en-US" altLang="zh-TW" sz="3200" spc="-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</a:t>
            </a: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't special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inside of a […].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404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\]' 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76400" y="4145280"/>
            <a:ext cx="2286000" cy="2712720"/>
          </a:xfrm>
          <a:prstGeom prst="wedgeRoundRectCallout">
            <a:avLst>
              <a:gd name="adj1" fmla="val 39022"/>
              <a:gd name="adj2" fmla="val -6579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special</a:t>
            </a:r>
            <a:r>
              <a:rPr lang="en-US" altLang="zh-TW" sz="28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spc="-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it is the first character of a […]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62400" y="4145280"/>
            <a:ext cx="2286000" cy="2712720"/>
          </a:xfrm>
          <a:prstGeom prst="wedgeRoundRectCallout">
            <a:avLst>
              <a:gd name="adj1" fmla="val -33639"/>
              <a:gd name="adj2" fmla="val -670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spc="-20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this is just one of the things in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553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' 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981200" y="4145280"/>
            <a:ext cx="2286000" cy="2712720"/>
          </a:xfrm>
          <a:prstGeom prst="wedgeRoundRectCallout">
            <a:avLst>
              <a:gd name="adj1" fmla="val 33884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0C9B4D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it is the first character of a [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^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…]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4145280"/>
            <a:ext cx="2286000" cy="2712720"/>
          </a:xfrm>
          <a:prstGeom prst="wedgeRoundRectCallout">
            <a:avLst>
              <a:gd name="adj1" fmla="val -33272"/>
              <a:gd name="adj2" fmla="val -645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special</a:t>
            </a:r>
            <a:r>
              <a:rPr lang="en-US" altLang="zh-TW" sz="28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which indicates the end of the set.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533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0C9B4D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'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dirty="0">
                <a:latin typeface="Lucida Console" panose="020B0609040504020204" pitchFamily="49" charset="0"/>
              </a:rPr>
              <a:t>[]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dirty="0"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FFFFFF"/>
                </a:solidFill>
              </a:rPr>
              <a:t>Q:What if we want to find a “]”? </a:t>
            </a:r>
            <a:br>
              <a:rPr lang="en-US" altLang="zh-TW" b="0" kern="0" dirty="0">
                <a:solidFill>
                  <a:srgbClr val="FFFFFF"/>
                </a:solidFill>
              </a:rPr>
            </a:br>
            <a:r>
              <a:rPr lang="en-US" altLang="zh-TW" b="0" kern="0" dirty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>
                <a:solidFill>
                  <a:srgbClr val="0C9B4D"/>
                </a:solidFill>
              </a:rPr>
              <a:t>he</a:t>
            </a:r>
            <a:r>
              <a:rPr lang="en-US" altLang="zh-TW" b="0" kern="0" dirty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>
                <a:solidFill>
                  <a:srgbClr val="0C9B4D"/>
                </a:solidFill>
              </a:rPr>
              <a:t>s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>
                <a:solidFill>
                  <a:srgbClr val="0C9B4D"/>
                </a:solidFill>
              </a:rPr>
              <a:t>g</a:t>
            </a:r>
            <a:r>
              <a:rPr lang="en-US" altLang="zh-TW" b="0" kern="0" dirty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>
                <a:solidFill>
                  <a:srgbClr val="0C9B4D"/>
                </a:solidFill>
              </a:rPr>
              <a:t> </a:t>
            </a:r>
            <a:r>
              <a:rPr lang="en-US" altLang="zh-TW" b="0" kern="0" dirty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>
                <a:solidFill>
                  <a:srgbClr val="0C9B4D"/>
                </a:solidFill>
              </a:rPr>
              <a:t>^)</a:t>
            </a:r>
            <a:r>
              <a:rPr lang="en-US" altLang="zh-TW" b="0" kern="0" dirty="0">
                <a:solidFill>
                  <a:srgbClr val="0C9B4D"/>
                </a:solidFill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>
                <a:solidFill>
                  <a:srgbClr val="333399"/>
                </a:solidFill>
              </a:rPr>
              <a:t>Q:What if we want a “]” in the set? </a:t>
            </a:r>
            <a:br>
              <a:rPr lang="en-US" altLang="zh-TW" b="0" kern="0" dirty="0">
                <a:solidFill>
                  <a:srgbClr val="333399"/>
                </a:solidFill>
              </a:rPr>
            </a:br>
            <a:r>
              <a:rPr lang="en-US" altLang="zh-TW" b="0" kern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22263"/>
              <a:gd name="adj2" fmla="val -651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normal</a:t>
            </a:r>
            <a:r>
              <a:rPr lang="en-US" altLang="zh-TW" sz="2800" b="0" dirty="0">
                <a:solidFill>
                  <a:srgbClr val="0C9B4D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spc="-200" dirty="0">
                <a:solidFill>
                  <a:srgbClr val="0C9B4D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because </a:t>
            </a:r>
            <a:r>
              <a:rPr lang="en-US" altLang="zh-TW" sz="3200" spc="-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\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</a:t>
            </a:r>
            <a:r>
              <a:rPr lang="en-US" altLang="zh-TW" sz="32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</a:t>
            </a:r>
            <a:r>
              <a:rPr lang="en-US" altLang="zh-TW" sz="3200" b="0" spc="-7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't special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inside of a […].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What will this output?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57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685800"/>
            <a:ext cx="86868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b="0" kern="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b="0" kern="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b="0" kern="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 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4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600" b="0" kern="0" spc="-5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600" b="0" kern="0" spc="-5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 </a:t>
              </a:r>
              <a:r>
                <a:rPr lang="en-US" sz="24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600" b="0" kern="0" spc="-5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./del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./del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$&lt;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1828800"/>
              <a:ext cx="228600" cy="914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120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100843"/>
              <a:gd name="adj2" fmla="val -68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 matches to the same pattern as it would have in  a regular expression.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(The only difference is one that is unrelated to the “]” –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files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didn’t print since wildcard patterns must match to the full file name). 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905000" y="1524000"/>
            <a:ext cx="25146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876800" y="1524000"/>
            <a:ext cx="3810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733800" y="1524000"/>
            <a:ext cx="9144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916011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121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2396"/>
              <a:gd name="adj2" fmla="val -496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See? With wildcards, you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need “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*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”s to match to just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part of the file’s name.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(Really, regular expressions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are the same. Although grep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prints the whole line with the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matc</a:t>
            </a:r>
            <a:r>
              <a:rPr lang="en-US" altLang="zh-TW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h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,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only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matched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part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 red when you use --color.   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27561" y="2305418"/>
            <a:ext cx="3340679" cy="1123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994734" y="2312479"/>
            <a:ext cx="3034466" cy="1040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132011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122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6459"/>
              <a:gd name="adj2" fmla="val -369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differently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than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for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regular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expression.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Grep would complain that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 “[…]” was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begun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but not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finished. But </a:t>
            </a:r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csh's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reasoning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is that this “[” must not be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start of a […], due to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fact that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has no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“]”.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00200" y="2971800"/>
            <a:ext cx="46482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719386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495800"/>
            <a:ext cx="5562600" cy="1676400"/>
          </a:xfrm>
          <a:prstGeom prst="wedgeRoundRectCallout">
            <a:avLst>
              <a:gd name="adj1" fmla="val -81498"/>
              <a:gd name="adj2" fmla="val -814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exactly as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grep would have behaved.</a:t>
            </a:r>
          </a:p>
        </p:txBody>
      </p:sp>
    </p:spTree>
    <p:extLst>
      <p:ext uri="{BB962C8B-B14F-4D97-AF65-F5344CB8AC3E}">
        <p14:creationId xmlns:p14="http://schemas.microsoft.com/office/powerpoint/2010/main" val="21596297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8306"/>
              <a:gd name="adj2" fmla="val -614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exactly as grep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have: similarly having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problem of treating the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29157563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0733"/>
              <a:gd name="adj2" fmla="val -309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exactly as grep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would have: similarly </a:t>
            </a:r>
            <a:r>
              <a:rPr lang="en-US" altLang="zh-TW" sz="3200" b="0" dirty="0">
                <a:solidFill>
                  <a:srgbClr val="3333CC"/>
                </a:solidFill>
                <a:latin typeface="Arial" charset="0"/>
                <a:ea typeface="新細明體" charset="-120"/>
                <a:cs typeface="Arial" pitchFamily="34" charset="0"/>
              </a:rPr>
              <a:t>fixing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problem of treating the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10133763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505200" y="2743200"/>
            <a:ext cx="5638800" cy="4038600"/>
          </a:xfrm>
          <a:prstGeom prst="wedgeRoundRectCallout">
            <a:avLst>
              <a:gd name="adj1" fmla="val -82791"/>
              <a:gd name="adj2" fmla="val 160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differently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than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grep. Both </a:t>
            </a:r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grep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agree that the “]” does not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close the set (see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here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).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whereas grep complains,</a:t>
            </a:r>
          </a:p>
          <a:p>
            <a:pPr eaLnBrk="1" hangingPunct="1"/>
            <a:r>
              <a:rPr lang="en-US" altLang="zh-TW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Csh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reasons that the “[” must 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not be starting a “[…]”, since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there 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 closing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“]” for it.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2" name="Arc 1"/>
          <p:cNvSpPr/>
          <p:nvPr/>
        </p:nvSpPr>
        <p:spPr bwMode="auto">
          <a:xfrm rot="21417925">
            <a:off x="1777368" y="4017854"/>
            <a:ext cx="5665461" cy="1085868"/>
          </a:xfrm>
          <a:prstGeom prst="arc">
            <a:avLst>
              <a:gd name="adj1" fmla="val 1083131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[x\]]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127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 wildcard […] behaves </a:t>
            </a:r>
            <a:r>
              <a:rPr lang="en-US" altLang="zh-TW" i="1" dirty="0">
                <a:solidFill>
                  <a:schemeClr val="accent2"/>
                </a:solidFill>
              </a:rPr>
              <a:t>similarly</a:t>
            </a:r>
            <a:r>
              <a:rPr lang="en-US" altLang="zh-TW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953000"/>
            <a:ext cx="5562600" cy="1828800"/>
          </a:xfrm>
          <a:prstGeom prst="wedgeRoundRectCallout">
            <a:avLst>
              <a:gd name="adj1" fmla="val -90917"/>
              <a:gd name="adj2" fmla="val 28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This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one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behaved</a:t>
            </a:r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differently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than grep: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 the \ wasn’t treated</a:t>
            </a:r>
          </a:p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as a character in the set.</a:t>
            </a:r>
          </a:p>
        </p:txBody>
      </p:sp>
    </p:spTree>
    <p:extLst>
      <p:ext uri="{BB962C8B-B14F-4D97-AF65-F5344CB8AC3E}">
        <p14:creationId xmlns:p14="http://schemas.microsoft.com/office/powerpoint/2010/main" val="19559096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Recall: Wildcard Symbols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grep, </a:t>
            </a:r>
            <a:r>
              <a:rPr lang="en-US" sz="3200" b="0" spc="-6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but with a different symbol)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spc="-6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different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19200" y="4572000"/>
            <a:ext cx="5943600" cy="2286000"/>
          </a:xfrm>
          <a:prstGeom prst="wedgeRoundRectCallout">
            <a:avLst>
              <a:gd name="adj1" fmla="val -23060"/>
              <a:gd name="adj2" fmla="val -724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But now we've found </a:t>
            </a:r>
            <a:r>
              <a:rPr lang="en-US" sz="3200" b="0" spc="-6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differences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:</a:t>
            </a:r>
          </a:p>
          <a:p>
            <a:pPr marL="400050" indent="-400050" eaLnBrk="1" hangingPunct="1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1. Whether to treat unfinished […] as errors.</a:t>
            </a:r>
          </a:p>
          <a:p>
            <a:pPr marL="400050" indent="-400050" eaLnBrk="1" hangingPunct="1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2. Whether to treat "\" as a special character when inside of a […].</a:t>
            </a:r>
            <a:endParaRPr lang="en-US" sz="28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715000" y="1981200"/>
            <a:ext cx="3396640" cy="2514600"/>
          </a:xfrm>
          <a:prstGeom prst="wedgeRoundRectCallout">
            <a:avLst>
              <a:gd name="adj1" fmla="val -37535"/>
              <a:gd name="adj2" fmla="val 610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Do we have to remember these differences for the exam? Yes.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Recall…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  <a:cs typeface="Arial" pitchFamily="34" charset="0"/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715000" y="2286000"/>
            <a:ext cx="3396640" cy="2362200"/>
          </a:xfrm>
          <a:prstGeom prst="wedgeRoundRectCallout">
            <a:avLst>
              <a:gd name="adj1" fmla="val -153700"/>
              <a:gd name="adj2" fmla="val -1178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Do we have to remember these differences for the exam? Yes.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Recall…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895600" y="152400"/>
            <a:ext cx="6222460" cy="609600"/>
          </a:xfrm>
          <a:prstGeom prst="wedgeRoundRectCallout">
            <a:avLst>
              <a:gd name="adj1" fmla="val -59918"/>
              <a:gd name="adj2" fmla="val 28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spc="-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It’s a big part of the web "textbook".</a:t>
            </a:r>
            <a:endParaRPr lang="en-US" sz="3200" b="0" spc="-10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895600" y="762000"/>
            <a:ext cx="6224392" cy="1524000"/>
          </a:xfrm>
          <a:prstGeom prst="wedgeRoundRectCallout">
            <a:avLst>
              <a:gd name="adj1" fmla="val -59414"/>
              <a:gd name="adj2" fmla="val -552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3200" b="0" spc="-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Since we use these expressions so much, we do actually need to know how to use them correctly.</a:t>
            </a:r>
            <a:endParaRPr lang="en-US" sz="3200" b="0" spc="-10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685800"/>
            <a:ext cx="86868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b="0" kern="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b="0" kern="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b="0" kern="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b="0" kern="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 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b="0" kern="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FontTx/>
              <a:buNone/>
            </a:pPr>
            <a:r>
              <a:rPr lang="en-US" sz="2600" b="0" kern="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lv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b="0" kern="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b="0" kern="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6477000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543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./del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./del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verbose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0" y="2819400"/>
              <a:ext cx="152400" cy="990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2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1"/>
                            </p:stCondLst>
                            <p:childTnLst>
                              <p:par>
                                <p:cTn id="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Recall: Wildcard Symbols</a:t>
            </a:r>
          </a:p>
        </p:txBody>
      </p:sp>
    </p:spTree>
    <p:extLst>
      <p:ext uri="{BB962C8B-B14F-4D97-AF65-F5344CB8AC3E}">
        <p14:creationId xmlns:p14="http://schemas.microsoft.com/office/powerpoint/2010/main" val="30790151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132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Regular Expressions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Are we clear on the concept?</a:t>
            </a:r>
            <a:endParaRPr lang="en-US" altLang="zh-TW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47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133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810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134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722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135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291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136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– and the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8214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137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17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138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4964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 eaLnBrk="1" hangingPunct="1"/>
              <a:t>139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latin typeface="Courier" pitchFamily="49" charset="0"/>
              </a:rPr>
              <a:t>'AB*C'</a:t>
            </a:r>
            <a:r>
              <a:rPr lang="en-US" altLang="zh-TW" sz="2400" dirty="0"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9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0" y="1143000"/>
              <a:ext cx="76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477000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685800"/>
              <a:ext cx="152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less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0" y="1143000"/>
              <a:ext cx="76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from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Lecture 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320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	Not case sensitive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gnore case)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Display line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In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ert the matches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print if not match)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hole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word matches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After this flag goes a regular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xpression to match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 the case of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fgrep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fter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efore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ontext to print before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after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color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3126522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	Not case sensitive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gnore case)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Display line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In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ert the matches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print if not match)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hole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word matches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After this flag goes a regular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xpression to match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 the case of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fgrep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fter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efore each match</a:t>
            </a:r>
          </a:p>
          <a:p>
            <a:pPr marL="628650" marR="0" lvl="0" indent="-6286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ontext to print before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after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color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24768747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>
                <a:solidFill>
                  <a:srgbClr val="333399"/>
                </a:solidFill>
              </a:rPr>
              <a:t>Midterm Over</a:t>
            </a:r>
            <a:r>
              <a:rPr lang="en-US" altLang="zh-TW" sz="4800" b="1" dirty="0">
                <a:solidFill>
                  <a:srgbClr val="333399"/>
                </a:solidFill>
              </a:rPr>
              <a:t>view</a:t>
            </a:r>
            <a:endParaRPr lang="en-US" sz="4800" b="1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altLang="zh-TW" sz="3000" dirty="0"/>
              <a:t>All exam questions assume </a:t>
            </a:r>
            <a:r>
              <a:rPr lang="en-US" altLang="zh-TW" sz="3000" dirty="0" err="1"/>
              <a:t>tcsh</a:t>
            </a:r>
            <a:r>
              <a:rPr lang="en-US" altLang="zh-TW" sz="3000" dirty="0"/>
              <a:t> shell is used.</a:t>
            </a:r>
          </a:p>
          <a:p>
            <a:r>
              <a:rPr lang="en-US" altLang="zh-TW" sz="3000" dirty="0"/>
              <a:t>The use of </a:t>
            </a:r>
            <a:r>
              <a:rPr lang="en-US" altLang="zh-TW" sz="3000" dirty="0" err="1"/>
              <a:t>tcsh</a:t>
            </a:r>
            <a:r>
              <a:rPr lang="en-US" altLang="zh-TW" sz="3000" dirty="0"/>
              <a:t> (instead of bash) affects:</a:t>
            </a:r>
          </a:p>
          <a:p>
            <a:pPr lvl="1"/>
            <a:r>
              <a:rPr lang="en-US" altLang="zh-TW" sz="2800" dirty="0"/>
              <a:t>The quoting behavior</a:t>
            </a:r>
          </a:p>
          <a:p>
            <a:pPr lvl="1"/>
            <a:r>
              <a:rPr lang="en-US" altLang="zh-TW" sz="2800" dirty="0"/>
              <a:t>The </a:t>
            </a:r>
            <a:r>
              <a:rPr lang="en-US" altLang="zh-TW" sz="2800" dirty="0" err="1"/>
              <a:t>behavor</a:t>
            </a:r>
            <a:r>
              <a:rPr lang="en-US" altLang="zh-TW" sz="2800" dirty="0"/>
              <a:t> of echo’s backslash-quoting (as indicated in slides 31-61 of this </a:t>
            </a:r>
            <a:r>
              <a:rPr lang="en-US" altLang="zh-TW" sz="2800" dirty="0" err="1"/>
              <a:t>ppt</a:t>
            </a:r>
            <a:r>
              <a:rPr lang="en-US" altLang="zh-TW" sz="2800" dirty="0"/>
              <a:t>, (</a:t>
            </a:r>
            <a:r>
              <a:rPr lang="en-US" altLang="zh-TW" sz="2800" dirty="0" err="1"/>
              <a:t>ie</a:t>
            </a:r>
            <a:r>
              <a:rPr lang="en-US" altLang="zh-TW" sz="2800" dirty="0"/>
              <a:t>, lecture 6))</a:t>
            </a:r>
          </a:p>
          <a:p>
            <a:pPr lvl="1"/>
            <a:r>
              <a:rPr lang="en-US" altLang="zh-TW" sz="2800" dirty="0"/>
              <a:t>The shell commands like ‘</a:t>
            </a:r>
            <a:r>
              <a:rPr lang="en-US" altLang="zh-TW" sz="2800" dirty="0" err="1"/>
              <a:t>foreach</a:t>
            </a:r>
            <a:r>
              <a:rPr lang="en-US" altLang="zh-TW" sz="2800" dirty="0"/>
              <a:t>’, ‘switch’, etc.</a:t>
            </a:r>
          </a:p>
          <a:p>
            <a:pPr lvl="1"/>
            <a:r>
              <a:rPr lang="en-US" altLang="zh-TW" sz="2800" dirty="0"/>
              <a:t>The way of defining variables</a:t>
            </a:r>
          </a:p>
          <a:p>
            <a:pPr lvl="1"/>
            <a:r>
              <a:rPr lang="en-US" altLang="zh-TW" sz="2800" dirty="0"/>
              <a:t>Etc.</a:t>
            </a:r>
          </a:p>
          <a:p>
            <a:r>
              <a:rPr lang="en-US" altLang="zh-TW" sz="3000" dirty="0"/>
              <a:t>You should understand how all of the examples in all of the slides work. Try them out on your computer (but remember to be in </a:t>
            </a:r>
            <a:r>
              <a:rPr lang="en-US" altLang="zh-TW" sz="3000" dirty="0" err="1"/>
              <a:t>tcsh</a:t>
            </a:r>
            <a:r>
              <a:rPr lang="en-US" altLang="zh-TW" sz="3000" dirty="0"/>
              <a:t>).</a:t>
            </a:r>
          </a:p>
          <a:p>
            <a:pPr>
              <a:buNone/>
            </a:pPr>
            <a:endParaRPr lang="en-US" sz="3000" dirty="0"/>
          </a:p>
          <a:p>
            <a:pPr lvl="1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945780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Let’s summarize what we </a:t>
            </a:r>
            <a:br>
              <a:rPr lang="en-US" dirty="0">
                <a:solidFill>
                  <a:srgbClr val="333399"/>
                </a:solidFill>
              </a:rPr>
            </a:br>
            <a:r>
              <a:rPr lang="en-US" dirty="0">
                <a:solidFill>
                  <a:srgbClr val="333399"/>
                </a:solidFill>
              </a:rPr>
              <a:t>have learned</a:t>
            </a:r>
            <a:br>
              <a:rPr lang="en-US" dirty="0">
                <a:solidFill>
                  <a:srgbClr val="333399"/>
                </a:solidFill>
              </a:rPr>
            </a:br>
            <a:br>
              <a:rPr lang="en-US" dirty="0"/>
            </a:br>
            <a:r>
              <a:rPr lang="en-US" sz="2800" dirty="0"/>
              <a:t>(Many of the commands we’ve learned have a lot of flags. But, to make your studying easier, only the flags indicated in the following slides will be covered on the midterm.)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152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kumimoji="0" lang="en-US" sz="4800" kern="0" dirty="0">
                <a:solidFill>
                  <a:srgbClr val="333399"/>
                </a:solidFill>
              </a:rPr>
              <a:t>Midterm Re</a:t>
            </a:r>
            <a:r>
              <a:rPr kumimoji="0" lang="en-US" altLang="zh-TW" sz="4800" kern="0" dirty="0">
                <a:solidFill>
                  <a:srgbClr val="333399"/>
                </a:solidFill>
              </a:rPr>
              <a:t>view</a:t>
            </a:r>
            <a:endParaRPr kumimoji="0" lang="en-US" sz="4800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2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152400" y="914397"/>
          <a:ext cx="8915400" cy="5151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cat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&lt;filename(s)&gt;</a:t>
                      </a:r>
                      <a:endParaRPr kumimoji="1" lang="en-US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anose="020B060602020203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dirty="0"/>
                        <a:t>Display file(s) on screen (unless output is redirected</a:t>
                      </a:r>
                      <a:r>
                        <a:rPr lang="en-US" altLang="zh-TW" sz="2800" baseline="0" dirty="0"/>
                        <a:t>/</a:t>
                      </a:r>
                      <a:r>
                        <a:rPr lang="en-US" altLang="zh-TW" sz="2800" dirty="0"/>
                        <a:t>piped)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less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dirty="0"/>
                        <a:t>Interactively display file on screen (unless output is redirected/piped)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head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-n/#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specified number of top lines of a file (default = -n10)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tail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-n/#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specified number of end lines of a file (default = -n10)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paste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 </a:t>
                      </a:r>
                      <a:r>
                        <a:rPr kumimoji="1" lang="en-US" altLang="en-US" sz="3200" b="1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&lt;filename(s)&gt;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lang="en-US" altLang="zh-TW" sz="2800" dirty="0"/>
                        <a:t>erge together lines from either the keyboard/</a:t>
                      </a:r>
                      <a:r>
                        <a:rPr lang="en-US" altLang="zh-TW" sz="2800" dirty="0" err="1"/>
                        <a:t>stdin</a:t>
                      </a:r>
                      <a:r>
                        <a:rPr lang="en-US" altLang="zh-TW" sz="2800" dirty="0"/>
                        <a:t> (-) and / or 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from the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indicated files.</a:t>
                      </a:r>
                      <a:endParaRPr lang="en-US" altLang="zh-TW" sz="2800" dirty="0"/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Viewing Files</a:t>
            </a:r>
            <a:endParaRPr lang="en-US" altLang="en-US" sz="48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65108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152400" y="914397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lrt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/>
                        <a:t>Create (or extract) an archive file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u+-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375483485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66183"/>
              </p:ext>
            </p:extLst>
          </p:nvPr>
        </p:nvGraphicFramePr>
        <p:xfrm>
          <a:off x="152400" y="914400"/>
          <a:ext cx="9144000" cy="56992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b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    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74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163040066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/>
          </p:nvPr>
        </p:nvGraphicFramePr>
        <p:xfrm>
          <a:off x="152400" y="975360"/>
          <a:ext cx="8991600" cy="57302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3200" b="0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-name</a:t>
                      </a:r>
                      <a:r>
                        <a:rPr kumimoji="1" lang="en-US" altLang="en-US" sz="3200" b="0" i="0" u="none" strike="noStrike" cap="none" normalizeH="0" baseline="1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BFBFBF"/>
                          </a:solidFill>
                        </a:rPr>
                        <a:t> 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BFBFBF"/>
                          </a:solidFill>
                        </a:rPr>
                        <a:t>Identifies</a:t>
                      </a:r>
                      <a:r>
                        <a:rPr lang="en-US" sz="2800" baseline="0" dirty="0">
                          <a:solidFill>
                            <a:srgbClr val="BFBFBF"/>
                          </a:solidFill>
                        </a:rPr>
                        <a:t> the location of an executable</a:t>
                      </a:r>
                      <a:endParaRPr lang="en-US" sz="2800" dirty="0">
                        <a:solidFill>
                          <a:srgbClr val="BFBFBF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  <a:r>
                        <a:rPr kumimoji="1" lang="en-US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1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(won’t be</a:t>
                      </a:r>
                      <a:br>
                        <a:rPr kumimoji="1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</a:br>
                      <a:r>
                        <a:rPr kumimoji="1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    on the test)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With a number after the ! (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it reruns that command number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657837087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6195"/>
              </p:ext>
            </p:extLst>
          </p:nvPr>
        </p:nvGraphicFramePr>
        <p:xfrm>
          <a:off x="152400" y="959548"/>
          <a:ext cx="8991600" cy="541077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Evaluate an expression and print result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characters or fields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--complement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sed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nf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I will only test these sed commands: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rgbClr val="333399"/>
                </a:solidFill>
              </a:rPr>
              <a:t>More 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40284783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delEchoOnInput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if () </a:t>
            </a:r>
            <a:r>
              <a:rPr lang="en-US" altLang="zh-TW" sz="3200" i="1" dirty="0" err="1">
                <a:solidFill>
                  <a:srgbClr val="0033CC"/>
                </a:solidFill>
              </a:rPr>
              <a:t>cmd</a:t>
            </a:r>
            <a:endParaRPr lang="en-US" altLang="zh-TW" sz="3200" i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67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if () then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   else if () then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   else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   </a:t>
            </a:r>
            <a:r>
              <a:rPr lang="en-US" altLang="zh-TW" sz="3200" dirty="0" err="1">
                <a:solidFill>
                  <a:srgbClr val="0033CC"/>
                </a:solidFill>
              </a:rPr>
              <a:t>endif</a:t>
            </a:r>
            <a:r>
              <a:rPr lang="en-US" altLang="zh-TW" sz="3200" dirty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if (-z/e </a:t>
            </a:r>
            <a:r>
              <a:rPr lang="en-US" altLang="zh-TW" sz="3200" i="1" dirty="0">
                <a:solidFill>
                  <a:srgbClr val="0033CC"/>
                </a:solidFill>
              </a:rPr>
              <a:t>file</a:t>
            </a:r>
            <a:r>
              <a:rPr lang="en-US" altLang="zh-TW" sz="3200" dirty="0">
                <a:solidFill>
                  <a:srgbClr val="0033CC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33CC"/>
                </a:solidFill>
              </a:rPr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rgbClr val="0033CC"/>
                </a:solidFill>
              </a:rPr>
              <a:t>foreach</a:t>
            </a:r>
            <a:r>
              <a:rPr lang="en-US" altLang="zh-TW" sz="3200" dirty="0">
                <a:solidFill>
                  <a:srgbClr val="0033CC"/>
                </a:solidFill>
              </a:rPr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$#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  <a:cs typeface="Arial" pitchFamily="34" charset="0"/>
              </a:rPr>
              <a:t>argv</a:t>
            </a:r>
            <a:endParaRPr kumimoji="0" lang="en-US" altLang="zh-TW" sz="3200" b="0" kern="0" dirty="0">
              <a:solidFill>
                <a:srgbClr val="0033CC"/>
              </a:solidFill>
              <a:latin typeface="Arial"/>
              <a:cs typeface="Arial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$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  <a:cs typeface="Arial" pitchFamily="34" charset="0"/>
              </a:rPr>
              <a:t>argv</a:t>
            </a: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[$#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  <a:cs typeface="Arial" pitchFamily="34" charset="0"/>
              </a:rPr>
              <a:t>argv</a:t>
            </a: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]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X = $&lt;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X = word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X = $3:q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set T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unset T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  <a:cs typeface="Arial" pitchFamily="34" charset="0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22152233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</a:t>
            </a:r>
            <a:r>
              <a:rPr lang="en-US" altLang="zh-TW" sz="2400" i="1" dirty="0" err="1">
                <a:ea typeface="新細明體" pitchFamily="18" charset="-120"/>
              </a:rPr>
              <a:t>myvar</a:t>
            </a:r>
            <a:r>
              <a:rPr lang="en-US" altLang="zh-TW" sz="2400" i="1" dirty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Summary of C-Shell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337874585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solidFill>
                  <a:srgbClr val="333399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894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Also, know the difference between: wildcard patterns, regular expression patterns, and simple lists: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b="0" kern="0" dirty="0">
                <a:solidFill>
                  <a:srgbClr val="000000"/>
                </a:solidFill>
              </a:rPr>
              <a:t>A wild card pattern:</a:t>
            </a:r>
          </a:p>
          <a:p>
            <a:pPr algn="l">
              <a:lnSpc>
                <a:spcPct val="83000"/>
              </a:lnSpc>
            </a:pPr>
            <a:r>
              <a:rPr lang="en-US" sz="2800" b="0" kern="0" dirty="0">
                <a:solidFill>
                  <a:srgbClr val="000000"/>
                </a:solidFill>
              </a:rPr>
              <a:t>     % ls [a-e]*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This lists all files beginning with one of the first 5 letters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3200" b="0" kern="0" dirty="0">
                <a:solidFill>
                  <a:srgbClr val="000000"/>
                </a:solidFill>
              </a:rPr>
              <a:t>A regular expression pattern:</a:t>
            </a:r>
          </a:p>
          <a:p>
            <a:pPr algn="l">
              <a:lnSpc>
                <a:spcPct val="83000"/>
              </a:lnSpc>
            </a:pPr>
            <a:r>
              <a:rPr lang="en-US" altLang="zh-TW" sz="2800" b="0" kern="0" dirty="0">
                <a:solidFill>
                  <a:srgbClr val="000000"/>
                </a:solidFill>
              </a:rPr>
              <a:t>     % </a:t>
            </a:r>
            <a:r>
              <a:rPr lang="en-US" altLang="zh-TW" sz="2800" b="0" kern="0" dirty="0" err="1">
                <a:solidFill>
                  <a:srgbClr val="000000"/>
                </a:solidFill>
              </a:rPr>
              <a:t>grep</a:t>
            </a:r>
            <a:r>
              <a:rPr lang="en-US" altLang="zh-TW" sz="2800" b="0" kern="0" dirty="0">
                <a:solidFill>
                  <a:srgbClr val="000000"/>
                </a:solidFill>
              </a:rPr>
              <a:t> '[a-e]*'  </a:t>
            </a:r>
            <a:r>
              <a:rPr lang="en-US" altLang="zh-TW" sz="28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400" b="0" kern="0" dirty="0">
                <a:solidFill>
                  <a:srgbClr val="000000"/>
                </a:solidFill>
                <a:cs typeface="Arial" pitchFamily="34" charset="0"/>
              </a:rPr>
              <a:t>This matches all lines with 0 or more of any letters a-e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400" b="0" kern="0" dirty="0">
                <a:solidFill>
                  <a:srgbClr val="000000"/>
                </a:solidFill>
                <a:cs typeface="Arial" pitchFamily="34" charset="0"/>
              </a:rPr>
              <a:t>For example, </a:t>
            </a:r>
            <a:r>
              <a:rPr lang="en-US" altLang="zh-TW" sz="2400" b="0" kern="0" dirty="0" err="1">
                <a:solidFill>
                  <a:srgbClr val="000000"/>
                </a:solidFill>
                <a:cs typeface="Arial" pitchFamily="34" charset="0"/>
              </a:rPr>
              <a:t>abcdebaceda</a:t>
            </a:r>
            <a:endParaRPr lang="en-US" altLang="zh-TW" sz="2400" b="0" kern="0" dirty="0">
              <a:solidFill>
                <a:srgbClr val="000000"/>
              </a:solidFill>
              <a:cs typeface="Arial" pitchFamily="34" charset="0"/>
            </a:endParaRP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400" b="0" kern="0" dirty="0">
                <a:solidFill>
                  <a:srgbClr val="000000"/>
                </a:solidFill>
                <a:cs typeface="Arial" pitchFamily="34" charset="0"/>
              </a:rPr>
              <a:t>But the empty string is also a match (because 0 is allowed)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0" kern="0" dirty="0">
                <a:solidFill>
                  <a:srgbClr val="000000"/>
                </a:solidFill>
              </a:rPr>
              <a:t>A simple list:</a:t>
            </a:r>
          </a:p>
          <a:p>
            <a:pPr algn="l">
              <a:lnSpc>
                <a:spcPct val="83000"/>
              </a:lnSpc>
            </a:pPr>
            <a:r>
              <a:rPr lang="en-US" sz="2800" b="0" kern="0" dirty="0">
                <a:solidFill>
                  <a:srgbClr val="000000"/>
                </a:solidFill>
              </a:rPr>
              <a:t>     % </a:t>
            </a:r>
            <a:r>
              <a:rPr lang="en-US" sz="2800" b="0" kern="0" dirty="0" err="1">
                <a:solidFill>
                  <a:srgbClr val="000000"/>
                </a:solidFill>
              </a:rPr>
              <a:t>tr</a:t>
            </a:r>
            <a:r>
              <a:rPr lang="en-US" sz="2800" b="0" kern="0" dirty="0">
                <a:solidFill>
                  <a:srgbClr val="000000"/>
                </a:solidFill>
              </a:rPr>
              <a:t> -d '[a-e]*' &lt; </a:t>
            </a:r>
            <a:r>
              <a:rPr lang="en-US" sz="28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This deleted every instance of any of the letters a-d.</a:t>
            </a:r>
            <a:b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But it </a:t>
            </a:r>
            <a:r>
              <a:rPr lang="en-US" sz="2400" kern="0" dirty="0">
                <a:solidFill>
                  <a:srgbClr val="000000"/>
                </a:solidFill>
                <a:cs typeface="Arial" pitchFamily="34" charset="0"/>
              </a:rPr>
              <a:t>also</a:t>
            </a: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 deletes the [, ], and * symbols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400" b="0" kern="0" dirty="0">
                <a:solidFill>
                  <a:srgbClr val="000000"/>
                </a:solidFill>
                <a:cs typeface="Arial" pitchFamily="34" charset="0"/>
              </a:rPr>
              <a:t>You see that? You don’t use  [ and ]  to enclose the lists for tr.</a:t>
            </a:r>
            <a:endParaRPr lang="en-US" sz="1800" b="0" kern="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6138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Also, know the difference between: wildcard patterns, regular expression patterns, and simple lists: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</a:rPr>
              <a:t>You will be asked: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  <a:cs typeface="Arial" pitchFamily="34" charset="0"/>
              </a:rPr>
              <a:t>To create patterns of each type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  <a:cs typeface="Arial" pitchFamily="34" charset="0"/>
              </a:rPr>
              <a:t>And to identify the correct output of patterns that I give you.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</a:rPr>
              <a:t>So you do need to understand them </a:t>
            </a:r>
            <a:br>
              <a:rPr lang="en-US" sz="2800" b="0" kern="0" dirty="0">
                <a:solidFill>
                  <a:srgbClr val="000000"/>
                </a:solidFill>
              </a:rPr>
            </a:br>
            <a:r>
              <a:rPr lang="en-US" sz="2800" b="0" kern="0" dirty="0">
                <a:solidFill>
                  <a:srgbClr val="000000"/>
                </a:solidFill>
              </a:rPr>
              <a:t>(and the differences between them).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040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>
                <a:solidFill>
                  <a:srgbClr val="333399"/>
                </a:solidFill>
              </a:rPr>
              <a:t>The *, ?, [], and [^] Wildcards</a:t>
            </a:r>
            <a:endParaRPr lang="en-US" altLang="zh-TW" sz="4800" dirty="0">
              <a:solidFill>
                <a:srgbClr val="333399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/>
              <a:t>  All files starting with 'a'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/>
              <a:t>  All filenames with 'a' in them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/>
          </a:p>
        </p:txBody>
      </p:sp>
    </p:spTree>
    <p:extLst>
      <p:ext uri="{BB962C8B-B14F-4D97-AF65-F5344CB8AC3E}">
        <p14:creationId xmlns:p14="http://schemas.microsoft.com/office/powerpoint/2010/main" val="364764606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Wildcard Symbols</a:t>
            </a:r>
          </a:p>
        </p:txBody>
      </p:sp>
    </p:spTree>
    <p:extLst>
      <p:ext uri="{BB962C8B-B14F-4D97-AF65-F5344CB8AC3E}">
        <p14:creationId xmlns:p14="http://schemas.microsoft.com/office/powerpoint/2010/main" val="89424355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Basic Regular Expressions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18667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verbose ;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verbose ;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echo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verbose ; 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unset verbose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verbose ; unset echo</a:t>
              </a: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endParaRPr lang="en-US" sz="2600" b="0" kern="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 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 ./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delVerboseOnInput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(y/n/q)? set </a:t>
              </a:r>
              <a:r>
                <a:rPr lang="en-US" sz="2600" b="0" kern="0" spc="-5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unset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fgrep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"&lt;" -C1 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endParaRPr lang="en-US" sz="2600" b="0" kern="0" spc="-5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echo;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  set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unset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verbose;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unset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echo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%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./</a:t>
              </a:r>
              <a:r>
                <a:rPr lang="en-US" sz="2600" b="0" kern="0" spc="-50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delVerbosePlusEchoOnInput</a:t>
              </a: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 FILE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delete the file </a:t>
              </a:r>
              <a:r>
                <a:rPr lang="en-US" sz="2600" b="0" kern="0" spc="-50" dirty="0" err="1">
                  <a:solidFill>
                    <a:srgbClr val="00CC00"/>
                  </a:solidFill>
                  <a:latin typeface="Consolas" panose="020B0609020204030204" pitchFamily="49" charset="0"/>
                </a:rPr>
                <a:t>FILE</a:t>
              </a:r>
              <a:r>
                <a:rPr lang="en-US" sz="2600" b="0" kern="0" spc="-50" dirty="0">
                  <a:solidFill>
                    <a:srgbClr val="00CC00"/>
                  </a:solidFill>
                  <a:latin typeface="Consolas" panose="020B0609020204030204" pitchFamily="49" charset="0"/>
                </a:rPr>
                <a:t> (y/n/q)?</a:t>
              </a:r>
              <a:r>
                <a:rPr lang="en-US" sz="2600" b="0" kern="0" spc="-5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verbose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F6368E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F6368E"/>
                  </a:solidFill>
                  <a:latin typeface="Consolas" panose="020B0609020204030204" pitchFamily="49" charset="0"/>
                </a:rPr>
                <a:t> = $&lt;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set </a:t>
              </a:r>
              <a:r>
                <a:rPr lang="en-US" sz="2600" b="0" kern="0" spc="-5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ans</a:t>
              </a:r>
              <a:r>
                <a:rPr lang="en-US" sz="2600" b="0" kern="0" spc="-5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= n</a:t>
              </a:r>
            </a:p>
            <a:p>
              <a:pPr marL="0" indent="0">
                <a:lnSpc>
                  <a:spcPct val="78000"/>
                </a:lnSpc>
                <a:spcBef>
                  <a:spcPts val="0"/>
                </a:spcBef>
                <a:buFontTx/>
                <a:buNone/>
              </a:pPr>
              <a:endParaRPr lang="en-US" sz="2600" b="0" kern="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A: By adding an "echo" before the command so that 	you can see: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file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endParaRPr lang="en-US" altLang="zh-TW" sz="1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6126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\t (tab), \n (newline), \\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'a\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99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2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99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43400" y="1295400"/>
            <a:ext cx="36576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Only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three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had special meaning, so they are the only ones that didn’t produce outputs identical to the argument.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438400" y="1524000"/>
            <a:ext cx="297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590800" y="1643063"/>
            <a:ext cx="2852738" cy="4905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514600" y="1676400"/>
            <a:ext cx="31242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1921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    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use \\, or check that the next symbol doesn’t have special meaning.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7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\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or check that the next symbol doesn’t have special meaning.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1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use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00600" y="2667000"/>
            <a:ext cx="2971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That is why only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these four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outputs have backslashes in them.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1295400" y="2514600"/>
            <a:ext cx="38100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1407318" y="3152775"/>
            <a:ext cx="3605213" cy="47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1447800" y="3352800"/>
            <a:ext cx="3564731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990600" y="3414713"/>
            <a:ext cx="4138613" cy="20716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133600" y="914400"/>
            <a:ext cx="4800600" cy="266700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Note: a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few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students may find that their echo command does not work quite this way, even though they are in C shell. </a:t>
            </a:r>
          </a:p>
          <a:p>
            <a:pPr algn="ctr" eaLnBrk="1" hangingPunct="1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Well: this slide presents the version of echo that I’m teaching, so learn this behavior.</a:t>
            </a:r>
          </a:p>
        </p:txBody>
      </p:sp>
    </p:spTree>
    <p:extLst>
      <p:ext uri="{BB962C8B-B14F-4D97-AF65-F5344CB8AC3E}">
        <p14:creationId xmlns:p14="http://schemas.microsoft.com/office/powerpoint/2010/main" val="31122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1549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</a:t>
            </a:r>
            <a:r>
              <a:rPr lang="en-US" altLang="zh-TW" sz="6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</a:t>
            </a:r>
            <a:r>
              <a:rPr lang="en-US" altLang="zh-TW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/>
              <a:t>%</a:t>
            </a:r>
            <a:endParaRPr lang="en-US" altLang="zh-TW" sz="1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81906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037588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1667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6893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6506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6437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6938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41541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775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we see that the current directory holds just two files that have one-letter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8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? is not quoted. So it will get expanded before calling echo. Thus, echo outputs the two file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/>
              <a:t>%</a:t>
            </a:r>
            <a:endParaRPr lang="en-US" altLang="zh-TW" sz="1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/>
              <a:t>By putting the echo in the front, we don’t do the </a:t>
            </a:r>
            <a:r>
              <a:rPr lang="en-US" altLang="zh-TW" sz="3000" dirty="0" err="1"/>
              <a:t>fgrep</a:t>
            </a:r>
            <a:r>
              <a:rPr lang="en-US" altLang="zh-TW" sz="3000" dirty="0"/>
              <a:t>. Instead we are printing what the arguments to the </a:t>
            </a:r>
            <a:r>
              <a:rPr lang="en-US" altLang="zh-TW" sz="3000" dirty="0" err="1"/>
              <a:t>fgrep</a:t>
            </a:r>
            <a:r>
              <a:rPr lang="en-US" altLang="zh-TW" sz="3000" dirty="0"/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847096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output of the first echo is A B. These then become the arguments to the second echo. So it produces </a:t>
            </a:r>
            <a:r>
              <a:rPr lang="en-US" altLang="zh-TW" sz="2800" u="sng" dirty="0"/>
              <a:t>the same output as if you’d typed: echo A B</a:t>
            </a:r>
            <a:endParaRPr lang="en-US" altLang="zh-TW" sz="2800" u="sng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5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… </a:t>
            </a:r>
            <a:br>
              <a:rPr lang="en-US" altLang="zh-TW" sz="2800" dirty="0"/>
            </a:br>
            <a:br>
              <a:rPr lang="en-US" altLang="zh-TW" sz="2800" dirty="0"/>
            </a:br>
            <a:endParaRPr lang="en-US" altLang="zh-TW" sz="2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Arc 7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1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chemeClr val="bg1"/>
                </a:solidFill>
              </a:rPr>
              <a:t> which is NOT the same output that we would’ve gotten if we’d typed: echo ? (as can be seen here)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Arc 8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26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 which is </a:t>
            </a:r>
            <a:r>
              <a:rPr lang="en-US" altLang="zh-TW" sz="2800" u="sng" dirty="0"/>
              <a:t>NOT</a:t>
            </a:r>
            <a:r>
              <a:rPr lang="en-US" altLang="zh-TW" sz="2800" dirty="0"/>
              <a:t> the same output that we would’ve gotten if we’d typed: </a:t>
            </a:r>
            <a:r>
              <a:rPr lang="en-US" altLang="zh-TW" sz="2800" u="sng" dirty="0"/>
              <a:t>echo ?</a:t>
            </a:r>
            <a:r>
              <a:rPr lang="en-US" altLang="zh-TW" sz="2800" dirty="0"/>
              <a:t> (as can be seen </a:t>
            </a:r>
            <a:r>
              <a:rPr lang="en-US" altLang="zh-TW" sz="2800" dirty="0">
                <a:solidFill>
                  <a:srgbClr val="CC0099"/>
                </a:solidFill>
              </a:rPr>
              <a:t>here</a:t>
            </a:r>
            <a:r>
              <a:rPr lang="en-US" altLang="zh-TW" sz="2800" dirty="0"/>
              <a:t>).</a:t>
            </a:r>
            <a:endParaRPr lang="en-US" altLang="zh-TW" sz="2800" dirty="0">
              <a:latin typeface="High Tower Tex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-6477000" y="2476500"/>
            <a:ext cx="15544800" cy="4610100"/>
          </a:xfrm>
          <a:prstGeom prst="arc">
            <a:avLst>
              <a:gd name="adj1" fmla="val 16200000"/>
              <a:gd name="adj2" fmla="val 1033602"/>
            </a:avLst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0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Thus, we have discovered that the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command does not allow wildcard substitution before it passes arguments to the next command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it passes arguments as-is).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48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`echo 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zh-TW" sz="2800" dirty="0"/>
              <a:t>Here we see that the same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said for ``. The `` command clearly applies shell substitution before passing the resultant arguments to the outside echo. (We know this because the result was “A B”, not “?”.)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4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72746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86000" y="22860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Now, let’s look at this one…</a:t>
            </a:r>
          </a:p>
        </p:txBody>
      </p:sp>
    </p:spTree>
    <p:extLst>
      <p:ext uri="{BB962C8B-B14F-4D97-AF65-F5344CB8AC3E}">
        <p14:creationId xmlns:p14="http://schemas.microsoft.com/office/powerpoint/2010/main" val="23236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385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D60093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94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r>
              <a:rPr lang="en-US" altLang="zh-TW" sz="2800" b="1" dirty="0">
                <a:solidFill>
                  <a:srgbClr val="BFBFBF"/>
                </a:solidFill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endParaRPr lang="en-US" altLang="zh-TW" sz="1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If you are debugging a script, and want to see what it is doing, you can duplicate lines and insert an "echo" in front of the copies. Or, you can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r>
              <a:rPr lang="en-US" altLang="zh-TW" sz="2400" i="1" dirty="0">
                <a:solidFill>
                  <a:srgbClr val="FF0000"/>
                </a:solidFill>
              </a:rPr>
              <a:t>(next slide)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1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339933"/>
                </a:solidFill>
              </a:rPr>
              <a:t>%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 fgrep </a:t>
            </a:r>
            <a:r>
              <a:rPr lang="en-US" altLang="zh-TW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solidFill>
                  <a:srgbClr val="339933"/>
                </a:solidFill>
                <a:latin typeface="High Tower Text" pitchFamily="18" charset="0"/>
              </a:rPr>
              <a:t>jekyll</a:t>
            </a:r>
            <a:endParaRPr lang="en-US" altLang="zh-TW" sz="2400" dirty="0">
              <a:solidFill>
                <a:srgbClr val="339933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286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 lines match. But some are singular and some are plural.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4 lines match. All are singular.</a:t>
            </a: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26182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339933"/>
                </a:solidFill>
              </a:rPr>
              <a:t>%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 fgrep </a:t>
            </a:r>
            <a:r>
              <a:rPr lang="en-US" altLang="zh-TW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solidFill>
                  <a:srgbClr val="339933"/>
                </a:solidFill>
                <a:latin typeface="High Tower Text" pitchFamily="18" charset="0"/>
              </a:rPr>
              <a:t>jekyll</a:t>
            </a:r>
            <a:endParaRPr lang="en-US" altLang="zh-TW" sz="2400" dirty="0">
              <a:solidFill>
                <a:srgbClr val="339933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experiments</a:t>
            </a:r>
            <a:r>
              <a:rPr lang="en-US" altLang="zh-TW" sz="2400" dirty="0">
                <a:latin typeface="High Tower Text" pitchFamily="18" charset="0"/>
              </a:rPr>
              <a:t>, to be the last ingredient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 lines match. But some are singular and some are plural.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1520" y="3861048"/>
            <a:ext cx="8534400" cy="18002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4 lines match. All are singular.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75856" y="3884513"/>
            <a:ext cx="4800600" cy="1036638"/>
          </a:xfrm>
          <a:prstGeom prst="wedgeRoundRectCallout">
            <a:avLst>
              <a:gd name="adj1" fmla="val -46097"/>
              <a:gd name="adj2" fmla="val 1315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To get the 1 plural line, we just use a longer search string.</a:t>
            </a:r>
          </a:p>
        </p:txBody>
      </p:sp>
      <p:sp>
        <p:nvSpPr>
          <p:cNvPr id="12" name="Trapezoid 11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9199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"the experiment"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the experiment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39752" y="685800"/>
            <a:ext cx="4724400" cy="2286000"/>
          </a:xfrm>
          <a:prstGeom prst="wedgeRoundRectCallout">
            <a:avLst>
              <a:gd name="adj1" fmla="val -48889"/>
              <a:gd name="adj2" fmla="val 89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1 match for “the experiment”.</a:t>
            </a:r>
          </a:p>
          <a:p>
            <a:pPr algn="ctr"/>
            <a:r>
              <a:rPr lang="en-US" altLang="zh-TW" sz="2800" dirty="0"/>
              <a:t>Notice that we need the quotes ("..."), or else the multi-word string would look like separate arguments.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an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You only need this flag if you want to match </a:t>
            </a:r>
            <a:r>
              <a:rPr lang="en-US" altLang="zh-TW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things.</a:t>
            </a:r>
            <a:endParaRPr lang="en-US" altLang="zh-TW" sz="24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436845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24231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429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0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5081153" y="1588917"/>
            <a:ext cx="0" cy="3108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08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t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p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086600" y="1599687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6E55E6E-721F-42AF-9223-DAC4FEBFCECF}"/>
              </a:ext>
            </a:extLst>
          </p:cNvPr>
          <p:cNvSpPr/>
          <p:nvPr/>
        </p:nvSpPr>
        <p:spPr bwMode="auto">
          <a:xfrm>
            <a:off x="3550596" y="2783732"/>
            <a:ext cx="3962400" cy="1635868"/>
          </a:xfrm>
          <a:prstGeom prst="wedgeRoundRectCallout">
            <a:avLst>
              <a:gd name="adj1" fmla="val 19495"/>
              <a:gd name="adj2" fmla="val -1046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-</a:t>
            </a: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: ignore case.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-v: invert matches.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-</a:t>
            </a: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&amp; -v: </a:t>
            </a:r>
            <a:r>
              <a:rPr lang="en-US" sz="2400" b="0" dirty="0">
                <a:latin typeface="Arial" charset="0"/>
                <a:ea typeface="新細明體" charset="-120"/>
              </a:rPr>
              <a:t>List the lines tha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            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don’t contain a “t”.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28615-97C3-434D-A084-45F8CD7DD64C}"/>
              </a:ext>
            </a:extLst>
          </p:cNvPr>
          <p:cNvCxnSpPr/>
          <p:nvPr/>
        </p:nvCxnSpPr>
        <p:spPr bwMode="auto">
          <a:xfrm>
            <a:off x="448614" y="317678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98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t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p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58000" y="1599687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6E55E6E-721F-42AF-9223-DAC4FEBFCECF}"/>
              </a:ext>
            </a:extLst>
          </p:cNvPr>
          <p:cNvSpPr/>
          <p:nvPr/>
        </p:nvSpPr>
        <p:spPr bwMode="auto">
          <a:xfrm>
            <a:off x="3550596" y="2783732"/>
            <a:ext cx="3962400" cy="1635868"/>
          </a:xfrm>
          <a:prstGeom prst="wedgeRoundRectCallout">
            <a:avLst>
              <a:gd name="adj1" fmla="val 19495"/>
              <a:gd name="adj2" fmla="val -1046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Flags can be chained;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they don’t need to each get their own “-” in front of each one.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E7E6E0-ED71-46D7-85BF-DD1D0DBE5FC2}"/>
              </a:ext>
            </a:extLst>
          </p:cNvPr>
          <p:cNvCxnSpPr/>
          <p:nvPr/>
        </p:nvCxnSpPr>
        <p:spPr bwMode="auto">
          <a:xfrm>
            <a:off x="448614" y="317678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90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587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7613560" y="1595503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A5BE008-CE61-4A0E-BA43-3415B8FD23FD}"/>
              </a:ext>
            </a:extLst>
          </p:cNvPr>
          <p:cNvSpPr/>
          <p:nvPr/>
        </p:nvSpPr>
        <p:spPr bwMode="auto">
          <a:xfrm>
            <a:off x="2819411" y="2783732"/>
            <a:ext cx="4952989" cy="2016868"/>
          </a:xfrm>
          <a:prstGeom prst="wedgeRoundRectCallout">
            <a:avLst>
              <a:gd name="adj1" fmla="val 20390"/>
              <a:gd name="adj2" fmla="val -9668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S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ome commands use multi-</a:t>
            </a:r>
            <a:r>
              <a:rPr lang="en-US" sz="2400" b="0" dirty="0">
                <a:latin typeface="Arial" charset="0"/>
                <a:ea typeface="新細明體" charset="-120"/>
              </a:rPr>
              <a:t>letter 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flag names (</a:t>
            </a: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eg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“color”).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These are usually indicated with two “-” (as compared to the single “-” used for single-letter flags).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t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348170" y="159639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6E55E6E-721F-42AF-9223-DAC4FEBFCECF}"/>
              </a:ext>
            </a:extLst>
          </p:cNvPr>
          <p:cNvSpPr/>
          <p:nvPr/>
        </p:nvSpPr>
        <p:spPr bwMode="auto">
          <a:xfrm>
            <a:off x="3550596" y="2783732"/>
            <a:ext cx="3962400" cy="1295400"/>
          </a:xfrm>
          <a:prstGeom prst="wedgeRoundRectCallout">
            <a:avLst>
              <a:gd name="adj1" fmla="val 19418"/>
              <a:gd name="adj2" fmla="val -116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-C is one of the flags that takes an argument.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(others are: -A, -B and -e). 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7D1023E-25D3-456E-AE24-49CA869450BD}"/>
              </a:ext>
            </a:extLst>
          </p:cNvPr>
          <p:cNvSpPr/>
          <p:nvPr/>
        </p:nvSpPr>
        <p:spPr bwMode="auto">
          <a:xfrm>
            <a:off x="3810000" y="2783732"/>
            <a:ext cx="3886200" cy="1295400"/>
          </a:xfrm>
          <a:prstGeom prst="wedgeRoundRectCallout">
            <a:avLst>
              <a:gd name="adj1" fmla="val 19418"/>
              <a:gd name="adj2" fmla="val -116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space between the flag and argument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5365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Checking without using an echo</a:t>
            </a:r>
            <a:r>
              <a:rPr lang="en-US" altLang="zh-TW"/>
              <a:t>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858838" indent="-858838"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The C shell has 2 variables that, when set, will help </a:t>
            </a:r>
          </a:p>
          <a:p>
            <a:pPr marL="858838" indent="-858838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you follow the trail of variable and symbol expansions: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</a:t>
            </a:r>
            <a:r>
              <a:rPr lang="en-US" altLang="zh-TW" sz="3000" b="1" dirty="0">
                <a:solidFill>
                  <a:srgbClr val="0033CC"/>
                </a:solidFill>
              </a:rPr>
              <a:t>verbose</a:t>
            </a:r>
            <a:br>
              <a:rPr lang="en-US" altLang="zh-TW" sz="3000" dirty="0">
                <a:solidFill>
                  <a:srgbClr val="3860D7"/>
                </a:solidFill>
              </a:rPr>
            </a:br>
            <a:r>
              <a:rPr lang="en-US" altLang="zh-TW" sz="3000" dirty="0">
                <a:solidFill>
                  <a:srgbClr val="3860D7"/>
                </a:solidFill>
              </a:rPr>
              <a:t>	</a:t>
            </a:r>
            <a:r>
              <a:rPr lang="en-US" altLang="zh-TW" sz="2600" dirty="0"/>
              <a:t>will echo every line of your script before the 	variables have been evaluated.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</a:t>
            </a:r>
            <a:r>
              <a:rPr lang="en-US" altLang="zh-TW" sz="3000" b="1" dirty="0">
                <a:solidFill>
                  <a:srgbClr val="0033CC"/>
                </a:solidFill>
              </a:rPr>
              <a:t>echo</a:t>
            </a:r>
            <a:br>
              <a:rPr lang="en-US" altLang="zh-TW" sz="3000" dirty="0"/>
            </a:br>
            <a:r>
              <a:rPr lang="en-US" altLang="zh-TW" sz="3000" dirty="0"/>
              <a:t>	</a:t>
            </a:r>
            <a:r>
              <a:rPr lang="en-US" altLang="zh-TW" sz="2600" dirty="0"/>
              <a:t>will display each line after the variables and meta-characters have been substituted.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  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If you wish to turn these variables off again, use </a:t>
            </a:r>
            <a:r>
              <a:rPr lang="en-US" altLang="zh-TW" sz="2600" b="1" dirty="0"/>
              <a:t>unset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instead of </a:t>
            </a:r>
            <a:r>
              <a:rPr lang="en-US" altLang="zh-TW" sz="2600" b="1" dirty="0"/>
              <a:t>set</a:t>
            </a:r>
            <a:r>
              <a:rPr lang="en-US" altLang="zh-TW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252138" y="1601943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20C9FA4-2A9D-44C3-A59C-4B1BC94D00B7}"/>
              </a:ext>
            </a:extLst>
          </p:cNvPr>
          <p:cNvSpPr/>
          <p:nvPr/>
        </p:nvSpPr>
        <p:spPr bwMode="auto">
          <a:xfrm>
            <a:off x="3810000" y="2783732"/>
            <a:ext cx="3886200" cy="1295400"/>
          </a:xfrm>
          <a:prstGeom prst="wedgeRoundRectCallout">
            <a:avLst>
              <a:gd name="adj1" fmla="val 19418"/>
              <a:gd name="adj2" fmla="val -116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space between the flag and argument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8945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altLang="zh-TW" sz="2400" b="0" dirty="0">
              <a:solidFill>
                <a:srgbClr val="00B0F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71500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262870" y="1593357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321F836-7256-4B52-951D-AE96A04F66A0}"/>
              </a:ext>
            </a:extLst>
          </p:cNvPr>
          <p:cNvSpPr/>
          <p:nvPr/>
        </p:nvSpPr>
        <p:spPr bwMode="auto">
          <a:xfrm>
            <a:off x="3550596" y="2783732"/>
            <a:ext cx="3962400" cy="950068"/>
          </a:xfrm>
          <a:prstGeom prst="wedgeRoundRectCallout">
            <a:avLst>
              <a:gd name="adj1" fmla="val 20633"/>
              <a:gd name="adj2" fmla="val -1412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-A is another of the flags that takes an argument.</a:t>
            </a:r>
          </a:p>
        </p:txBody>
      </p:sp>
    </p:spTree>
    <p:extLst>
      <p:ext uri="{BB962C8B-B14F-4D97-AF65-F5344CB8AC3E}">
        <p14:creationId xmlns:p14="http://schemas.microsoft.com/office/powerpoint/2010/main" val="23633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349803" y="159765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FBD447A-1AE9-4E72-B37F-3DCE1B472C11}"/>
              </a:ext>
            </a:extLst>
          </p:cNvPr>
          <p:cNvSpPr/>
          <p:nvPr/>
        </p:nvSpPr>
        <p:spPr bwMode="auto">
          <a:xfrm>
            <a:off x="3505200" y="2783732"/>
            <a:ext cx="4191000" cy="1254868"/>
          </a:xfrm>
          <a:prstGeom prst="wedgeRoundRectCallout">
            <a:avLst>
              <a:gd name="adj1" fmla="val 20701"/>
              <a:gd name="adj2" fmla="val -1200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-</a:t>
            </a:r>
            <a:r>
              <a:rPr lang="en-US" sz="2400" b="0" dirty="0">
                <a:latin typeface="Arial" charset="0"/>
                <a:ea typeface="新細明體" charset="-120"/>
              </a:rPr>
              <a:t>A</a:t>
            </a:r>
            <a:r>
              <a:rPr lang="en-US" sz="2000" b="0" dirty="0">
                <a:latin typeface="Arial" charset="0"/>
                <a:ea typeface="新細明體" charset="-120"/>
              </a:rPr>
              <a:t> </a:t>
            </a:r>
            <a:r>
              <a:rPr lang="en-US" sz="2400" b="0" spc="200" dirty="0">
                <a:latin typeface="Arial" charset="0"/>
                <a:ea typeface="新細明體" charset="-120"/>
              </a:rPr>
              <a:t>f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lag </a:t>
            </a:r>
            <a:r>
              <a:rPr lang="en-US" sz="2400" b="0" dirty="0">
                <a:latin typeface="Arial" charset="0"/>
                <a:ea typeface="新細明體" charset="-120"/>
              </a:rPr>
              <a:t>with</a:t>
            </a: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an</a:t>
            </a: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argument</a:t>
            </a: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can </a:t>
            </a:r>
            <a:r>
              <a:rPr kumimoji="1" lang="en-US" sz="2400" b="0" i="0" u="none" strike="noStrike" cap="none" spc="-2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only</a:t>
            </a:r>
            <a:r>
              <a:rPr kumimoji="1" lang="en-US" sz="2400" b="0" i="0" u="none" strike="noStrike" cap="none" spc="-2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g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 at t</a:t>
            </a:r>
            <a:r>
              <a:rPr kumimoji="1" lang="en-US" sz="2400" b="0" i="0" u="none" strike="noStrike" cap="none" spc="-2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he end o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 a c</a:t>
            </a:r>
            <a:r>
              <a:rPr kumimoji="1" lang="en-US" sz="2400" b="0" i="0" u="none" strike="noStrike" cap="none" spc="-2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ha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</a:t>
            </a:r>
            <a:r>
              <a:rPr kumimoji="1" lang="en-US" sz="2400" b="0" i="0" u="none" strike="noStrike" cap="none" spc="-20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n.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lang="en-US" sz="2400" b="0" dirty="0">
                <a:latin typeface="Arial" charset="0"/>
                <a:ea typeface="新細明體" charset="-120"/>
              </a:rPr>
              <a:t>So “-C9i” would not work.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7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iwC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956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610600" y="159335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29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iwC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767293" y="159765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24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tHiNg.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31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A9A9A9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679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  <a:cs typeface="Arial" panose="020B0604020202020204" pitchFamily="34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4242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38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</a:t>
            </a:r>
            <a:r>
              <a:rPr lang="en-US" altLang="zh-TW" sz="2800" spc="1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r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</a:rPr>
              <a:t> 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</a:t>
            </a:r>
            <a:r>
              <a:rPr lang="en-US" altLang="zh-TW" sz="2800" spc="100" dirty="0">
                <a:solidFill>
                  <a:schemeClr val="bg1">
                    <a:lumMod val="75000"/>
                  </a:schemeClr>
                </a:solidFill>
                <a:latin typeface="Arial Unicode MS"/>
                <a:cs typeface="Arial" panose="020B0604020202020204" pitchFamily="34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 r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40410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02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333399"/>
                </a:solidFill>
              </a:rPr>
              <a:t>When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E10B08"/>
                </a:solidFill>
              </a:rPr>
              <a:t>fgrep</a:t>
            </a:r>
            <a:r>
              <a:rPr lang="en-US" altLang="zh-TW" dirty="0">
                <a:solidFill>
                  <a:srgbClr val="E10B08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z 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-ic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gm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7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less del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858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1530029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26970" y="605117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9400" y="6858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16002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1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1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rgbClr val="B2B2B2"/>
                </a:solidFill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latin typeface="Times New Roman" pitchFamily="18" charset="0"/>
              </a:rPr>
              <a:t>z </a:t>
            </a:r>
            <a:r>
              <a:rPr lang="en-US" altLang="zh-TW" sz="2400">
                <a:latin typeface="Times New Roman" pitchFamily="18" charset="0"/>
              </a:rPr>
              <a:t>and ends with </a:t>
            </a:r>
            <a:r>
              <a:rPr lang="en-US" altLang="zh-TW" sz="2400" b="1">
                <a:latin typeface="Times New Roman" pitchFamily="18" charset="0"/>
              </a:rPr>
              <a:t>-ic</a:t>
            </a:r>
            <a:r>
              <a:rPr lang="en-US" altLang="zh-TW" sz="2400"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latin typeface="Times New Roman" pitchFamily="18" charset="0"/>
              </a:rPr>
              <a:t>gm</a:t>
            </a:r>
            <a:r>
              <a:rPr lang="en-US" altLang="zh-TW" sz="2400"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37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latin typeface="Times New Roman" pitchFamily="18" charset="0"/>
              </a:rPr>
              <a:t>fgrep</a:t>
            </a:r>
            <a:endParaRPr lang="en-US" altLang="zh-TW" sz="2800" dirty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latin typeface="Times New Roman" pitchFamily="18" charset="0"/>
              </a:rPr>
              <a:t>ic</a:t>
            </a:r>
            <a:r>
              <a:rPr lang="en-US" altLang="zh-TW" sz="2400" b="1" dirty="0">
                <a:latin typeface="Times New Roman" pitchFamily="18" charset="0"/>
              </a:rPr>
              <a:t> or </a:t>
            </a:r>
            <a:r>
              <a:rPr lang="en-US" altLang="zh-TW" sz="2400" b="1" dirty="0" err="1">
                <a:latin typeface="Times New Roman" pitchFamily="18" charset="0"/>
              </a:rPr>
              <a:t>ics</a:t>
            </a:r>
            <a:r>
              <a:rPr lang="en-US" altLang="zh-TW" sz="2400" b="1" dirty="0"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chemeClr val="bg1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30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33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08637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B2B2B2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B2B2B2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Reg. expressions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keyboard-based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pattern specifications</a:t>
            </a:r>
            <a:endParaRPr lang="en-US" altLang="zh-TW" sz="2400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69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327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b="1" i="1" dirty="0">
                <a:solidFill>
                  <a:srgbClr val="0033CC"/>
                </a:solidFill>
                <a:latin typeface="Times New Roman" pitchFamily="18" charset="0"/>
              </a:rPr>
              <a:t>regular</a:t>
            </a:r>
            <a:r>
              <a:rPr lang="en-US" altLang="zh-TW" sz="2400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b="1" i="1" dirty="0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lang="en-US" altLang="zh-TW" sz="2800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3962400"/>
            <a:ext cx="9144000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89980"/>
              <a:gd name="adj2" fmla="val -8882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</a:rPr>
              <a:t>So, what is this?</a:t>
            </a:r>
          </a:p>
        </p:txBody>
      </p:sp>
    </p:spTree>
    <p:extLst>
      <p:ext uri="{BB962C8B-B14F-4D97-AF65-F5344CB8AC3E}">
        <p14:creationId xmlns:p14="http://schemas.microsoft.com/office/powerpoint/2010/main" val="8062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158629"/>
              <a:gd name="adj2" fmla="val -28151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</a:rPr>
              <a:t>Let’s </a:t>
            </a:r>
            <a:br>
              <a:rPr kumimoji="0" lang="en-US" altLang="zh-TW" sz="4000" b="0" dirty="0">
                <a:solidFill>
                  <a:schemeClr val="tx2"/>
                </a:solidFill>
              </a:rPr>
            </a:br>
            <a:r>
              <a:rPr kumimoji="0" lang="en-US" altLang="zh-TW" sz="4000" b="0" dirty="0">
                <a:solidFill>
                  <a:schemeClr val="tx2"/>
                </a:solidFill>
              </a:rPr>
              <a:t>find out</a:t>
            </a:r>
          </a:p>
        </p:txBody>
      </p:sp>
    </p:spTree>
    <p:extLst>
      <p:ext uri="{BB962C8B-B14F-4D97-AF65-F5344CB8AC3E}">
        <p14:creationId xmlns:p14="http://schemas.microsoft.com/office/powerpoint/2010/main" val="1522570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(caret,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>
                <a:solidFill>
                  <a:srgbClr val="B2B2B2"/>
                </a:solidFill>
              </a:rPr>
              <a:t>(caret,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requires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to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the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front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lin</a:t>
            </a:r>
            <a:r>
              <a:rPr lang="en-US" altLang="zh-TW" sz="2400" spc="-130" dirty="0">
                <a:solidFill>
                  <a:srgbClr val="B2B2B2"/>
                </a:solidFill>
              </a:rPr>
              <a:t>e</a:t>
            </a:r>
            <a:r>
              <a:rPr lang="en-US" altLang="zh-TW" sz="2400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begins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with </a:t>
            </a:r>
            <a:r>
              <a:rPr lang="en-US" altLang="zh-TW" sz="2400" spc="-160" dirty="0">
                <a:solidFill>
                  <a:srgbClr val="B2B2B2"/>
                </a:solidFill>
              </a:rPr>
              <a:t>'A</a:t>
            </a:r>
            <a:r>
              <a:rPr lang="en-US" altLang="zh-TW" sz="2400" spc="-100" dirty="0">
                <a:solidFill>
                  <a:srgbClr val="B2B2B2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B2B2B2"/>
                </a:solidFill>
              </a:rPr>
              <a:t>^</a:t>
            </a:r>
            <a:r>
              <a:rPr lang="en-US" altLang="zh-TW" sz="2400" b="1" u="sng" dirty="0">
                <a:solidFill>
                  <a:srgbClr val="B2B2B2"/>
                </a:solidFill>
              </a:rPr>
              <a:t>A</a:t>
            </a:r>
            <a:r>
              <a:rPr lang="en-US" altLang="zh-TW" sz="2400" spc="-100" dirty="0">
                <a:solidFill>
                  <a:srgbClr val="B2B2B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>
                <a:solidFill>
                  <a:srgbClr val="B2B2B2"/>
                </a:solidFill>
              </a:rPr>
              <a:t>(caret,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requires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to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the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end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lin</a:t>
            </a:r>
            <a:r>
              <a:rPr lang="en-US" altLang="zh-TW" sz="2400" spc="-130" dirty="0">
                <a:solidFill>
                  <a:srgbClr val="B2B2B2"/>
                </a:solidFill>
              </a:rPr>
              <a:t>e</a:t>
            </a:r>
            <a:r>
              <a:rPr lang="en-US" altLang="zh-TW" sz="2400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ends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with </a:t>
            </a:r>
            <a:r>
              <a:rPr lang="en-US" altLang="zh-TW" sz="2400" spc="-20" dirty="0">
                <a:solidFill>
                  <a:srgbClr val="B2B2B2"/>
                </a:solidFill>
              </a:rPr>
              <a:t>'Z</a:t>
            </a:r>
            <a:r>
              <a:rPr lang="en-US" altLang="zh-TW" sz="2400" dirty="0">
                <a:solidFill>
                  <a:srgbClr val="B2B2B2"/>
                </a:solidFill>
              </a:rPr>
              <a:t>'</a:t>
            </a:r>
            <a:r>
              <a:rPr lang="en-US" altLang="zh-TW" sz="2400" spc="-100" dirty="0">
                <a:solidFill>
                  <a:srgbClr val="B2B2B2"/>
                </a:solidFill>
              </a:rPr>
              <a:t>: </a:t>
            </a:r>
            <a:r>
              <a:rPr lang="en-US" altLang="zh-TW" sz="2400" b="1" u="sng" dirty="0">
                <a:solidFill>
                  <a:srgbClr val="B2B2B2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37450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785360" y="228600"/>
            <a:ext cx="4282440" cy="1573923"/>
            <a:chOff x="1965960" y="4038600"/>
            <a:chExt cx="4282440" cy="1573923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9600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3032760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>
            <a:off x="7391400" y="152400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709160" y="3210912"/>
            <a:ext cx="3749040" cy="1573923"/>
            <a:chOff x="1965960" y="4038600"/>
            <a:chExt cx="3749040" cy="1573923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2590800" y="4648200"/>
              <a:ext cx="914400" cy="914400"/>
            </a:xfrm>
            <a:prstGeom prst="arc">
              <a:avLst>
                <a:gd name="adj1" fmla="val 15951920"/>
                <a:gd name="adj2" fmla="val 1140718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747141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23" name="Straight Arrow Connector 8"/>
            <p:cNvCxnSpPr>
              <a:cxnSpLocks noChangeShapeType="1"/>
            </p:cNvCxnSpPr>
            <p:nvPr/>
          </p:nvCxnSpPr>
          <p:spPr bwMode="auto">
            <a:xfrm>
              <a:off x="3035808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7315200" y="3134712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</p:spTree>
    <p:extLst>
      <p:ext uri="{BB962C8B-B14F-4D97-AF65-F5344CB8AC3E}">
        <p14:creationId xmlns:p14="http://schemas.microsoft.com/office/powerpoint/2010/main" val="23645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2" grpId="0" build="p"/>
      <p:bldP spid="32" grpId="1" build="allAtOnce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bIns="0" anchor="b" anchorCtr="0"/>
          <a:lstStyle/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csh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name ($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entire directory"\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"$name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switch ( 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n: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q: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exit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y: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rf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$name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endsw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(END)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553199"/>
            <a:ext cx="1752600" cy="369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0" dirty="0">
                <a:latin typeface="Consolas" panose="020B0609020204030204" pitchFamily="49" charset="0"/>
                <a:ea typeface="新細明體" charset="-120"/>
              </a:rPr>
              <a:t>d</a:t>
            </a:r>
            <a:r>
              <a:rPr kumimoji="1" lang="en-US" sz="2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新細明體" charset="-120"/>
              </a:rPr>
              <a:t>el (END)</a:t>
            </a:r>
          </a:p>
        </p:txBody>
      </p:sp>
    </p:spTree>
    <p:extLst>
      <p:ext uri="{BB962C8B-B14F-4D97-AF65-F5344CB8AC3E}">
        <p14:creationId xmlns:p14="http://schemas.microsoft.com/office/powerpoint/2010/main" val="3215364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85360" y="152400"/>
            <a:ext cx="4282440" cy="1650123"/>
            <a:chOff x="4785360" y="152400"/>
            <a:chExt cx="4282440" cy="1650123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2760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09160" y="3134712"/>
            <a:ext cx="3825240" cy="1650123"/>
            <a:chOff x="4709160" y="3134712"/>
            <a:chExt cx="3825240" cy="1650123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709160" y="3210912"/>
              <a:ext cx="3749040" cy="1573923"/>
              <a:chOff x="1965960" y="4038600"/>
              <a:chExt cx="3749040" cy="1573923"/>
            </a:xfrm>
          </p:grpSpPr>
          <p:sp>
            <p:nvSpPr>
              <p:cNvPr id="19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20" name="Arc 19"/>
              <p:cNvSpPr/>
              <p:nvPr/>
            </p:nvSpPr>
            <p:spPr bwMode="auto">
              <a:xfrm>
                <a:off x="2590800" y="4648200"/>
                <a:ext cx="914400" cy="914400"/>
              </a:xfrm>
              <a:prstGeom prst="arc">
                <a:avLst>
                  <a:gd name="adj1" fmla="val 15975819"/>
                  <a:gd name="adj2" fmla="val 1140703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2747141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5808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7315200" y="3134712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kern="0" dirty="0">
                <a:solidFill>
                  <a:srgbClr val="0C9B4D"/>
                </a:solidFill>
              </a:rPr>
              <a:t>	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</p:spTree>
    <p:extLst>
      <p:ext uri="{BB962C8B-B14F-4D97-AF65-F5344CB8AC3E}">
        <p14:creationId xmlns:p14="http://schemas.microsoft.com/office/powerpoint/2010/main" val="36621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24913 0.0821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409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8333 0.093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6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18577 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6545 0.1844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9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8577 -0.086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22"/>
            <a:ext cx="7543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Draw the NDFA for this regular expression: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                    </a:t>
            </a:r>
            <a:r>
              <a:rPr lang="en-US" sz="2400" b="1" dirty="0">
                <a:solidFill>
                  <a:srgbClr val="C00000"/>
                </a:solidFill>
              </a:rPr>
              <a:t>    </a:t>
            </a:r>
            <a:r>
              <a:rPr lang="en-US" sz="2400" b="1" dirty="0">
                <a:solidFill>
                  <a:srgbClr val="0C9B4D"/>
                </a:solidFill>
              </a:rPr>
              <a:t>a*a*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3111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3460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3841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0 or more a’s.”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800600"/>
            <a:ext cx="7848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Was there an easier way of saying the same thing?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97365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Yes: </a:t>
            </a:r>
            <a:r>
              <a:rPr lang="en-US" sz="2400" kern="0" dirty="0">
                <a:solidFill>
                  <a:srgbClr val="0C9B4D"/>
                </a:solidFill>
              </a:rPr>
              <a:t>a*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1255582"/>
            <a:ext cx="4358640" cy="1676399"/>
            <a:chOff x="4709160" y="152400"/>
            <a:chExt cx="4358640" cy="167639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470916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5486400" y="841248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715000" y="1371600"/>
              <a:ext cx="15240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7" grpId="1"/>
      <p:bldP spid="28" grpId="0"/>
      <p:bldP spid="28" grpId="1"/>
      <p:bldP spid="29" grpId="0"/>
      <p:bldP spid="29" grpId="1"/>
      <p:bldP spid="34" grpId="0"/>
      <p:bldP spid="3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0C9B4D"/>
                </a:solidFill>
              </a:rPr>
              <a:t>grep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51054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You remember it starts with a “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 (but you don’t remember the second letter so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But you do know that it has a “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gm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itchFamily="18" charset="0"/>
              </a:rPr>
              <a:t>ic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 or “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itchFamily="18" charset="0"/>
              </a:rPr>
              <a:t>ics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000000"/>
                </a:solidFill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 '^z.*gm.*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ic</a:t>
            </a:r>
            <a:r>
              <a:rPr lang="en-US" altLang="zh-TW" dirty="0" err="1">
                <a:solidFill>
                  <a:srgbClr val="CF3E0E"/>
                </a:solidFill>
                <a:latin typeface="High Tower Text" pitchFamily="18" charset="0"/>
              </a:rPr>
              <a:t>s</a:t>
            </a:r>
            <a:r>
              <a:rPr lang="en-US" altLang="zh-TW" dirty="0">
                <a:solidFill>
                  <a:srgbClr val="CF3E0E"/>
                </a:solidFill>
                <a:latin typeface="High Tower Text" pitchFamily="18" charset="0"/>
              </a:rPr>
              <a:t>*</a:t>
            </a:r>
            <a:r>
              <a:rPr lang="en-US" altLang="zh-TW" sz="2800" dirty="0">
                <a:solidFill>
                  <a:srgbClr val="000000"/>
                </a:solidFill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zeugmatic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This “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*” is imprecise </a:t>
            </a:r>
            <a:r>
              <a:rPr lang="en-US" altLang="zh-TW" sz="2800" spc="-100" dirty="0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zh-TW" altLang="en-US" sz="2000" dirty="0">
                <a:solidFill>
                  <a:srgbClr val="CC3300"/>
                </a:solidFill>
                <a:latin typeface="Times New Roman" pitchFamily="18" charset="0"/>
              </a:rPr>
              <a:t>不精</a:t>
            </a:r>
            <a:r>
              <a:rPr lang="zh-TW" altLang="en-US" sz="2000" spc="-100" dirty="0">
                <a:solidFill>
                  <a:srgbClr val="CC3300"/>
                </a:solidFill>
                <a:latin typeface="Times New Roman" pitchFamily="18" charset="0"/>
              </a:rPr>
              <a:t>确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) because it can match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8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en-US" altLang="zh-TW" sz="2800" dirty="0">
                <a:solidFill>
                  <a:srgbClr val="CC3300"/>
                </a:solidFill>
                <a:latin typeface="Times New Roman" pitchFamily="18" charset="0"/>
              </a:rPr>
              <a:t>, etc.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 But, as we see, i</a:t>
            </a:r>
            <a:r>
              <a:rPr lang="en-US" altLang="zh-TW" sz="2800" dirty="0">
                <a:latin typeface="Times New Roman" pitchFamily="18" charset="0"/>
              </a:rPr>
              <a:t>t’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76400" y="4648200"/>
            <a:ext cx="2438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V="1">
            <a:off x="1447800" y="4953000"/>
            <a:ext cx="2057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626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000000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000000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000000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000000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000000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for lines that contain: St or </a:t>
            </a:r>
            <a:r>
              <a:rPr lang="en-US" altLang="zh-TW" sz="2400" b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, followed by a vowel letter, followed by an r or v.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Arial" pitchFamily="34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etc. </a:t>
            </a:r>
            <a:endParaRPr lang="en-US" altLang="zh-TW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141" name="Line 7"/>
          <p:cNvSpPr>
            <a:spLocks noChangeShapeType="1"/>
          </p:cNvSpPr>
          <p:nvPr/>
        </p:nvSpPr>
        <p:spPr bwMode="auto">
          <a:xfrm>
            <a:off x="19050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1142" name="Line 8"/>
          <p:cNvSpPr>
            <a:spLocks noChangeShapeType="1"/>
          </p:cNvSpPr>
          <p:nvPr/>
        </p:nvSpPr>
        <p:spPr bwMode="auto">
          <a:xfrm>
            <a:off x="36576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1143" name="Line 9"/>
          <p:cNvSpPr>
            <a:spLocks noChangeShapeType="1"/>
          </p:cNvSpPr>
          <p:nvPr/>
        </p:nvSpPr>
        <p:spPr bwMode="auto">
          <a:xfrm>
            <a:off x="66294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801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000000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lines that: contain s, followed by a t, followed by a vowel letter, followed by an r or v.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Arial" pitchFamily="34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32278582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  <a:cs typeface="Arial" pitchFamily="34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35541871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Format: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  <a:cs typeface="Arial" pitchFamily="34" charset="0"/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  <a:cs typeface="Arial" pitchFamily="34" charset="0"/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  <a:cs typeface="Arial" pitchFamily="34" charset="0"/>
            </a:endParaRP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Example: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	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  <a:p>
            <a:pPr marL="285750" indent="-285750" eaLnBrk="1" hangingPunct="1"/>
            <a:endParaRPr lang="en-US" altLang="zh-TW" sz="1400" b="0" dirty="0">
              <a:solidFill>
                <a:srgbClr val="B2B2B2"/>
              </a:solidFill>
              <a:latin typeface="High Tower Text" pitchFamily="18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means: </a:t>
            </a:r>
          </a:p>
          <a:p>
            <a:pPr marL="285750" indent="-285750" eaLnBrk="1" hangingPunct="1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285750" indent="-285750" eaLnBrk="1" hangingPunct="1"/>
            <a:endParaRPr lang="en-US" altLang="zh-TW" sz="2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 it looks for: </a:t>
            </a:r>
          </a:p>
          <a:p>
            <a:pPr marL="285750" indent="-285750" eaLnBrk="1" hangingPunct="1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	 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o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my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y,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  <a:cs typeface="Arial" pitchFamily="34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  <a:cs typeface="Arial" pitchFamily="34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  <a:cs typeface="Arial" pitchFamily="34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  <a:cs typeface="Arial" pitchFamily="34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  <a:cs typeface="Arial" pitchFamily="34" charset="0"/>
              </a:rPr>
              <a:t>ewhaga@nsysu.edu,</a:t>
            </a:r>
            <a:r>
              <a:rPr lang="en-US" altLang="zh-TW" sz="2400" b="0" dirty="0">
                <a:solidFill>
                  <a:srgbClr val="B2B2B2"/>
                </a:solidFill>
                <a:latin typeface="Arial" pitchFamily="34" charset="0"/>
                <a:cs typeface="Arial" pitchFamily="34" charset="0"/>
              </a:rPr>
              <a:t>  etc.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024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John Doe: </a:t>
            </a:r>
            <a:r>
              <a:rPr lang="en-US" altLang="zh-TW" sz="2400" dirty="0">
                <a:latin typeface="Times New Roman" pitchFamily="18" charset="0"/>
              </a:rPr>
              <a:t>213</a:t>
            </a:r>
            <a:r>
              <a:rPr lang="en-US" altLang="zh-TW" sz="2400" dirty="0"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Jane Smith: </a:t>
            </a:r>
            <a:r>
              <a:rPr lang="en-US" altLang="zh-TW" sz="2400" dirty="0">
                <a:latin typeface="Times New Roman" pitchFamily="18" charset="0"/>
              </a:rPr>
              <a:t>1234</a:t>
            </a:r>
            <a:r>
              <a:rPr lang="en-US" altLang="zh-TW" sz="2400" dirty="0"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are all for California. But Some people have types CA, other Ca, and still others California. Moreover, they may (or may not) have placed a space (or more than one space) after the state and before the address.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grep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2022874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1407218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'C[Aa][</a:t>
            </a:r>
            <a:r>
              <a:rPr lang="en-US" altLang="zh-TW" dirty="0" err="1">
                <a:latin typeface="High Tower Text" pitchFamily="18" charset="0"/>
              </a:rPr>
              <a:t>liforna</a:t>
            </a:r>
            <a:r>
              <a:rPr lang="en-US" altLang="zh-TW" dirty="0">
                <a:latin typeface="High Tower Text" pitchFamily="18" charset="0"/>
              </a:rPr>
              <a:t>]* 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</a:rPr>
              <a:t>024-6</a:t>
            </a:r>
            <a:r>
              <a:rPr lang="en-US" altLang="zh-TW" dirty="0">
                <a:latin typeface="High Tower Text" pitchFamily="18" charset="0"/>
              </a:rPr>
              <a:t>]' addresses</a:t>
            </a:r>
          </a:p>
        </p:txBody>
      </p:sp>
    </p:spTree>
    <p:extLst>
      <p:ext uri="{BB962C8B-B14F-4D97-AF65-F5344CB8AC3E}">
        <p14:creationId xmlns:p14="http://schemas.microsoft.com/office/powerpoint/2010/main" val="79579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less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66470" y="2147668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110" y="2460697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232429" y="1841683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sz="2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253288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252374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9040" y="192024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1905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23113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223113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1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1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:</a:t>
            </a:r>
            <a:r>
              <a:rPr lang="en-US" altLang="zh-TW" sz="2400" dirty="0">
                <a:latin typeface="Times New Roman" pitchFamily="18" charset="0"/>
              </a:rPr>
              <a:t>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en-US" altLang="zh-TW" sz="2400" dirty="0">
                <a:latin typeface="Times New Roman" pitchFamily="18" charset="0"/>
              </a:rPr>
              <a:t>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 are all for California. But some people have typed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and still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California</a:t>
            </a:r>
            <a:r>
              <a:rPr lang="en-US" altLang="zh-TW" sz="2400" dirty="0">
                <a:latin typeface="Times New Roman" pitchFamily="18" charset="0"/>
              </a:rPr>
              <a:t>. Moreover, they may (or may not) have placed a </a:t>
            </a:r>
            <a:r>
              <a:rPr lang="en-US" altLang="zh-TW" sz="2400" dirty="0">
                <a:solidFill>
                  <a:srgbClr val="00CC00"/>
                </a:solidFill>
                <a:latin typeface="Times New Roman" pitchFamily="18" charset="0"/>
              </a:rPr>
              <a:t>space</a:t>
            </a:r>
            <a:r>
              <a:rPr lang="en-US" altLang="zh-TW" sz="2400" dirty="0">
                <a:latin typeface="Times New Roman" pitchFamily="18" charset="0"/>
              </a:rPr>
              <a:t>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</p:txBody>
      </p:sp>
    </p:spTree>
    <p:extLst>
      <p:ext uri="{BB962C8B-B14F-4D97-AF65-F5344CB8AC3E}">
        <p14:creationId xmlns:p14="http://schemas.microsoft.com/office/powerpoint/2010/main" val="2026516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o "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z]*</a:t>
            </a:r>
            <a:r>
              <a:rPr lang="en-US" altLang="zh-TW" dirty="0">
                <a:solidFill>
                  <a:srgbClr val="C00000"/>
                </a:solidFill>
                <a:latin typeface="High Tower Text" pitchFamily="18" charset="0"/>
              </a:rPr>
              <a:t>in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TW" dirty="0">
                <a:latin typeface="High Tower Text" pitchFamily="18" charset="0"/>
              </a:rPr>
              <a:t>" </a:t>
            </a:r>
            <a:r>
              <a:rPr lang="en-US" altLang="zh-TW" dirty="0" err="1">
                <a:latin typeface="High Tower Text" pitchFamily="18" charset="0"/>
              </a:rPr>
              <a:t>helloworld.c</a:t>
            </a:r>
            <a:endParaRPr lang="en-US" altLang="zh-TW" dirty="0">
              <a:latin typeface="High Tower Text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include &lt;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main()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 err="1">
                <a:latin typeface="Times New Roman" pitchFamily="18" charset="0"/>
              </a:rPr>
              <a:t>printf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dirty="0">
                <a:latin typeface="High Tower Text" pitchFamily="18" charset="0"/>
              </a:rPr>
              <a:t>"</a:t>
            </a:r>
            <a:endParaRPr lang="en-US" altLang="zh-TW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zh-TW" sz="1600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Only print the words which contain the substring “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” (and print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two extra characters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after each such 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</a:rPr>
              <a:t>word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TW" dirty="0">
              <a:solidFill>
                <a:srgbClr val="CC00FF"/>
              </a:solidFill>
              <a:latin typeface="Courier" pitchFamily="49" charset="0"/>
            </a:endParaRPr>
          </a:p>
          <a:p>
            <a:pPr marL="0" indent="0" eaLnBrk="1" hangingPunct="1"/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/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244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6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'three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'four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lewis.txt 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very large house with a housekeeper called Mrs. Macready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shall be only a statue of a Faun in her horrible house until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time of those four thrones at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).  Once you were all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else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namely a little dwarf who stood with his back to it about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there's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sugar,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matches.</a:t>
            </a:r>
            <a:r>
              <a:rPr lang="en-US" altLang="zh-TW" sz="2000" dirty="0">
                <a:latin typeface="High Tower Text" pitchFamily="18" charset="0"/>
              </a:rPr>
              <a:t> 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if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someone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will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get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two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or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"Four thrones in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," said the Witch.  "How if only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hill and came straight across and stood before </a:t>
            </a:r>
            <a:r>
              <a:rPr lang="en-US" altLang="zh-TW" sz="2400" dirty="0" err="1">
                <a:latin typeface="High Tower Text" pitchFamily="18" charset="0"/>
              </a:rPr>
              <a:t>Aslan</a:t>
            </a:r>
            <a:r>
              <a:rPr lang="en-US" altLang="zh-TW" sz="2400" dirty="0">
                <a:latin typeface="High Tower Text" pitchFamily="18" charset="0"/>
              </a:rPr>
              <a:t>. 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flashing so quickly that they looked like three knives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3918783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95800"/>
          </a:xfrm>
        </p:spPr>
        <p:txBody>
          <a:bodyPr/>
          <a:lstStyle/>
          <a:p>
            <a:pPr marL="0" indent="0" eaLnBrk="1" hangingPunct="1"/>
            <a:endParaRPr lang="zh-TW" altLang="en-US" sz="7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zh-TW" altLang="en-US" sz="24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grep '^word'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start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end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only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'\^s'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“^s”}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“Word” or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'B[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BOB, Bob,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or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  	 </a:t>
            </a:r>
            <a:r>
              <a:rPr lang="en-US" altLang="zh-TW" sz="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blank lines}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	 </a:t>
            </a:r>
            <a:r>
              <a:rPr lang="en-US" altLang="zh-TW" sz="1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pairs of numeric digits}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18565762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zh-TW" altLang="en-US" sz="2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zh-TW" altLang="en-US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grep '[^a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{anything not a letter or number}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'^.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with exactly one character}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'"word"'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{"word" within double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'"*word"*'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{“word”, with or without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'^\.'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		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 line that starts with “.”}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grep '^\.[a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z]'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filez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 start with “.” followed by 2 					  lower-case letters}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18107923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</p:spTree>
    <p:extLst>
      <p:ext uri="{BB962C8B-B14F-4D97-AF65-F5344CB8AC3E}">
        <p14:creationId xmlns:p14="http://schemas.microsoft.com/office/powerpoint/2010/main" val="27995709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of a 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requires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front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>
                <a:solidFill>
                  <a:srgbClr val="0C9B4D"/>
                </a:solidFill>
              </a:rPr>
              <a:t>'A</a:t>
            </a:r>
            <a:r>
              <a:rPr lang="en-US" altLang="zh-TW" sz="2400" spc="-100" dirty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end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>
                <a:solidFill>
                  <a:srgbClr val="0C9B4D"/>
                </a:solidFill>
              </a:rPr>
              <a:t>'Z</a:t>
            </a:r>
            <a:r>
              <a:rPr lang="en-US" altLang="zh-TW" sz="2400" dirty="0">
                <a:solidFill>
                  <a:srgbClr val="0C9B4D"/>
                </a:solidFill>
              </a:rPr>
              <a:t>'</a:t>
            </a:r>
            <a:r>
              <a:rPr lang="en-US" altLang="zh-TW" sz="2400" spc="-10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expression.</a:t>
            </a:r>
            <a:r>
              <a:rPr lang="en-US" altLang="zh-TW" sz="20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line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>
                <a:solidFill>
                  <a:srgbClr val="0C9B4D"/>
                </a:solidFill>
              </a:rPr>
              <a:t>^A.*Z$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62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>
                <a:solidFill>
                  <a:schemeClr val="bg1"/>
                </a:solidFill>
              </a:rPr>
              <a:t>'A</a:t>
            </a:r>
            <a:r>
              <a:rPr lang="en-US" altLang="zh-TW" sz="2400" spc="-100" dirty="0">
                <a:solidFill>
                  <a:schemeClr val="bg1"/>
                </a:solidFill>
              </a:rPr>
              <a:t>':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last 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ends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>
                <a:solidFill>
                  <a:schemeClr val="bg1"/>
                </a:solidFill>
              </a:rPr>
              <a:t>'Z</a:t>
            </a:r>
            <a:r>
              <a:rPr lang="en-US" altLang="zh-TW" sz="2400" dirty="0">
                <a:solidFill>
                  <a:schemeClr val="bg1"/>
                </a:solidFill>
              </a:rPr>
              <a:t>'</a:t>
            </a:r>
            <a:r>
              <a:rPr lang="en-US" altLang="zh-TW" sz="2400" spc="-100" dirty="0">
                <a:solidFill>
                  <a:schemeClr val="bg1"/>
                </a:solidFill>
              </a:rPr>
              <a:t>: </a:t>
            </a:r>
            <a:r>
              <a:rPr lang="en-US" altLang="zh-TW" sz="2400" dirty="0">
                <a:solidFill>
                  <a:schemeClr val="bg1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off special meaning for the next 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characters.</a:t>
            </a:r>
            <a:br>
              <a:rPr lang="en-US" altLang="zh-TW" sz="2400" dirty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to a range.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dirty="0">
                <a:solidFill>
                  <a:srgbClr val="0C9B4D"/>
                </a:solidFill>
              </a:rPr>
              <a:t>, a digit (</a:t>
            </a:r>
            <a:r>
              <a:rPr lang="en-US" altLang="zh-TW" sz="1800" dirty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>
                <a:solidFill>
                  <a:srgbClr val="0C9B4D"/>
                </a:solidFill>
              </a:rPr>
              <a:t>中的任一</a:t>
            </a:r>
            <a:r>
              <a:rPr lang="en-US" altLang="zh-TW" sz="2000" dirty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. </a:t>
            </a:r>
            <a:r>
              <a:rPr lang="en-US" altLang="zh-TW" sz="2000" i="1" dirty="0" err="1">
                <a:solidFill>
                  <a:srgbClr val="0C9B4D"/>
                </a:solidFill>
              </a:rPr>
              <a:t>eg</a:t>
            </a:r>
            <a:r>
              <a:rPr lang="en-US" altLang="zh-TW" sz="2000" i="1" dirty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/>
              <a:t>(</a:t>
            </a:r>
            <a:r>
              <a:rPr lang="en-US" altLang="zh-TW" sz="2400" spc="-90" dirty="0"/>
              <a:t>q-ma</a:t>
            </a:r>
            <a:r>
              <a:rPr lang="en-US" altLang="zh-TW" sz="2400" spc="-20" dirty="0"/>
              <a:t>r</a:t>
            </a:r>
            <a:r>
              <a:rPr lang="en-US" altLang="zh-TW" sz="2400" spc="-120" dirty="0"/>
              <a:t>k</a:t>
            </a:r>
            <a:r>
              <a:rPr lang="en-US" altLang="zh-TW" sz="2400" spc="-20" dirty="0"/>
              <a:t>)</a:t>
            </a:r>
            <a:r>
              <a:rPr lang="en-US" altLang="zh-TW" sz="2300" spc="-20" dirty="0"/>
              <a:t> </a:t>
            </a:r>
            <a:r>
              <a:rPr lang="en-US" altLang="zh-TW" sz="2400" spc="-10" dirty="0"/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>
                <a:solidFill>
                  <a:srgbClr val="0C9B4D"/>
                </a:solidFill>
              </a:rPr>
              <a:t>?</a:t>
            </a:r>
            <a:r>
              <a:rPr lang="en-US" altLang="zh-TW" sz="2400" spc="-20" dirty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characters.</a:t>
            </a:r>
            <a:r>
              <a:rPr lang="en-US" altLang="zh-TW" sz="2800" spc="-4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80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filename 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u="sng" spc="30" dirty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>
                <a:solidFill>
                  <a:srgbClr val="0C9B4D"/>
                </a:solidFill>
              </a:rPr>
              <a:t>Z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Recall: Wildcard Symbols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grep, </a:t>
            </a:r>
            <a:r>
              <a:rPr lang="en-US" sz="3200" b="0" spc="-6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but with a different symbol)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spc="-6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different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Its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the same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</a:t>
            </a:r>
            <a:r>
              <a:rPr lang="en-US" sz="3200" b="0" dirty="0" err="1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csh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and </a:t>
            </a:r>
            <a:r>
              <a:rPr lang="en-US" sz="3200" b="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grep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Lucida Fax" panose="02060602050505020204" pitchFamily="18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219200" y="4724400"/>
            <a:ext cx="5867400" cy="1447800"/>
          </a:xfrm>
          <a:prstGeom prst="wedgeRoundRectCallout">
            <a:avLst>
              <a:gd name="adj1" fmla="val -25473"/>
              <a:gd name="adj2" fmla="val -100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Actually there is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a difference </a:t>
            </a:r>
            <a:br>
              <a:rPr lang="en-US" altLang="zh-TW" sz="3200" b="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in how they treat a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 </a:t>
            </a:r>
            <a:r>
              <a:rPr lang="en-US" altLang="zh-TW" sz="3200" b="0" spc="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</a:t>
            </a:r>
            <a:r>
              <a:rPr lang="en-US" altLang="zh-TW" sz="3200" b="0" spc="10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  </a:t>
            </a:r>
            <a:b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</a:b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when it has no closing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 </a:t>
            </a:r>
            <a:r>
              <a:rPr lang="en-US" altLang="zh-TW" sz="3200" b="0" spc="10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</a:t>
            </a:r>
            <a:r>
              <a:rPr lang="en-US" altLang="zh-TW" sz="3200" b="0" spc="100" dirty="0">
                <a:solidFill>
                  <a:srgbClr val="000000"/>
                </a:solidFill>
                <a:latin typeface="Lucida Fax" panose="02060602050505020204" pitchFamily="18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'…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has no closing 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 </a:t>
            </a:r>
            <a:r>
              <a:rPr lang="en-US" altLang="zh-TW" sz="3200" b="0" spc="-3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grep sees this as an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incomplete pattern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" name="Rounded Rectangular Callout 5"/>
          <p:cNvSpPr/>
          <p:nvPr/>
        </p:nvSpPr>
        <p:spPr bwMode="auto">
          <a:xfrm>
            <a:off x="0" y="5763126"/>
            <a:ext cx="4343400" cy="1094874"/>
          </a:xfrm>
          <a:prstGeom prst="wedgeRoundRectCallout">
            <a:avLst>
              <a:gd name="adj1" fmla="val 32548"/>
              <a:gd name="adj2" fmla="val -16222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“\” turns off the special meaning of the 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cd subdir;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'\['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72000" y="4648200"/>
            <a:ext cx="4038600" cy="1295400"/>
          </a:xfrm>
          <a:prstGeom prst="wedgeRoundRectCallout">
            <a:avLst>
              <a:gd name="adj1" fmla="val -131839"/>
              <a:gd name="adj2" fmla="val -34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The file has two lines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with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</a:t>
            </a:r>
            <a:r>
              <a:rPr lang="en-US" altLang="zh-TW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 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symbols.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838200" y="2590800"/>
            <a:ext cx="6096000" cy="228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838200" y="1600200"/>
            <a:ext cx="6248400" cy="3276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3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>
                <a:solidFill>
                  <a:srgbClr val="333399"/>
                </a:solidFill>
              </a:rPr>
              <a:t>Ho</a:t>
            </a:r>
            <a:r>
              <a:rPr lang="en-US" altLang="zh-TW" b="0" kern="0" spc="-100">
                <a:solidFill>
                  <a:srgbClr val="333399"/>
                </a:solidFill>
              </a:rPr>
              <a:t>w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60">
                <a:solidFill>
                  <a:srgbClr val="333399"/>
                </a:solidFill>
              </a:rPr>
              <a:t>g</a:t>
            </a:r>
            <a:r>
              <a:rPr lang="en-US" altLang="zh-TW" b="0" kern="0" spc="-100">
                <a:solidFill>
                  <a:srgbClr val="333399"/>
                </a:solidFill>
              </a:rPr>
              <a:t>rep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&amp;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csh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treat a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300">
                <a:solidFill>
                  <a:srgbClr val="333399"/>
                </a:solidFill>
              </a:rPr>
              <a:t>w/</a:t>
            </a:r>
            <a:r>
              <a:rPr lang="en-US" altLang="zh-TW" b="0" kern="0" spc="-100">
                <a:solidFill>
                  <a:srgbClr val="333399"/>
                </a:solidFill>
              </a:rPr>
              <a:t>out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endParaRPr lang="en-US" altLang="zh-TW" b="0" kern="0" spc="-1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cd subdir;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cXc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'\[' 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dirty="0" err="1">
                <a:latin typeface="Lucida Console" panose="020B0609040504020204" pitchFamily="49" charset="0"/>
              </a:rPr>
              <a:t>x</a:t>
            </a:r>
            <a:r>
              <a:rPr lang="fr-FR" altLang="zh-TW" sz="24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'['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 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\[</a:t>
            </a:r>
            <a:r>
              <a:rPr lang="en-US" sz="1600" dirty="0"/>
              <a:t>⭅</a:t>
            </a:r>
            <a:r>
              <a:rPr lang="fr-FR" altLang="zh-TW" sz="2400" dirty="0" err="1">
                <a:latin typeface="Arial Narrow" panose="020B0606020202030204" pitchFamily="34" charset="0"/>
                <a:sym typeface="Wingdings" panose="05000000000000000000" pitchFamily="2" charset="2"/>
              </a:rPr>
              <a:t>Same</a:t>
            </a:r>
            <a:r>
              <a:rPr lang="fr-FR" altLang="zh-TW" sz="2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as</a:t>
            </a:r>
            <a:r>
              <a:rPr lang="fr-FR" altLang="zh-TW" sz="2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 err="1">
                <a:latin typeface="Arial Narrow" panose="020B0606020202030204" pitchFamily="34" charset="0"/>
                <a:sym typeface="Wingdings" panose="05000000000000000000" pitchFamily="2" charset="2"/>
              </a:rPr>
              <a:t>ls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400" spc="-100" dirty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,</a:t>
            </a:r>
            <a:r>
              <a:rPr lang="fr-FR" altLang="zh-TW" sz="2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latin typeface="Arial Narrow" panose="020B0606020202030204" pitchFamily="34" charset="0"/>
                <a:sym typeface="Wingdings" panose="05000000000000000000" pitchFamily="2" charset="2"/>
              </a:rPr>
              <a:t>because</a:t>
            </a:r>
            <a:r>
              <a:rPr lang="fr-FR" altLang="zh-TW" sz="24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the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already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has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no</a:t>
            </a:r>
            <a:r>
              <a:rPr lang="fr-FR" altLang="zh-TW" sz="20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special</a:t>
            </a:r>
            <a:r>
              <a:rPr lang="fr-FR" altLang="zh-TW" sz="2400" dirty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meaning</a:t>
            </a:r>
            <a:endParaRPr lang="en-US" altLang="zh-TW" sz="240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>
                <a:solidFill>
                  <a:srgbClr val="333399"/>
                </a:solidFill>
              </a:rPr>
              <a:t>Ho</a:t>
            </a:r>
            <a:r>
              <a:rPr lang="en-US" altLang="zh-TW" b="0" kern="0" spc="-100">
                <a:solidFill>
                  <a:srgbClr val="333399"/>
                </a:solidFill>
              </a:rPr>
              <a:t>w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60">
                <a:solidFill>
                  <a:srgbClr val="333399"/>
                </a:solidFill>
              </a:rPr>
              <a:t>g</a:t>
            </a:r>
            <a:r>
              <a:rPr lang="en-US" altLang="zh-TW" b="0" kern="0" spc="-100">
                <a:solidFill>
                  <a:srgbClr val="333399"/>
                </a:solidFill>
              </a:rPr>
              <a:t>rep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&amp;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csh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treat a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300">
                <a:solidFill>
                  <a:srgbClr val="333399"/>
                </a:solidFill>
              </a:rPr>
              <a:t>w/</a:t>
            </a:r>
            <a:r>
              <a:rPr lang="en-US" altLang="zh-TW" b="0" kern="0" spc="-100">
                <a:solidFill>
                  <a:srgbClr val="333399"/>
                </a:solidFill>
              </a:rPr>
              <a:t>out</a:t>
            </a:r>
            <a:r>
              <a:rPr lang="en-US" altLang="zh-TW" sz="4000" b="0" kern="0" spc="-100">
                <a:solidFill>
                  <a:srgbClr val="333399"/>
                </a:solidFill>
              </a:rPr>
              <a:t> </a:t>
            </a:r>
            <a:r>
              <a:rPr lang="en-US" altLang="zh-TW" b="0" kern="0" spc="-100">
                <a:solidFill>
                  <a:srgbClr val="333399"/>
                </a:solidFill>
              </a:rPr>
              <a:t>“</a:t>
            </a:r>
            <a:r>
              <a:rPr lang="en-US" altLang="zh-TW" kern="0" spc="-100">
                <a:solidFill>
                  <a:srgbClr val="333399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>
                <a:solidFill>
                  <a:srgbClr val="333399"/>
                </a:solidFill>
              </a:rPr>
              <a:t>”</a:t>
            </a:r>
            <a:endParaRPr lang="en-US" altLang="zh-TW" b="0" kern="0" spc="-100" dirty="0">
              <a:solidFill>
                <a:srgbClr val="33339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[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has no closing “</a:t>
            </a:r>
            <a:r>
              <a:rPr lang="en-US" altLang="zh-TW" sz="3200" dirty="0">
                <a:solidFill>
                  <a:srgbClr val="000000"/>
                </a:solidFill>
                <a:latin typeface="Agency FB" panose="020B0503020202020204" pitchFamily="34" charset="0"/>
                <a:ea typeface="新細明體" charset="-120"/>
                <a:cs typeface="Arial" pitchFamily="34" charset="0"/>
              </a:rPr>
              <a:t>]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”. </a:t>
            </a:r>
            <a:r>
              <a:rPr lang="en-US" altLang="zh-TW" sz="3200" b="0" spc="-3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So grep sees this as an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incomplete pattern</a:t>
            </a:r>
            <a:r>
              <a:rPr lang="en-US" altLang="zh-TW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. </a:t>
            </a:r>
            <a:endParaRPr lang="zh-TW" altLang="en-US" sz="3200" b="0" dirty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1431410" y="4464932"/>
            <a:ext cx="7483990" cy="1250068"/>
            <a:chOff x="1431410" y="4495800"/>
            <a:chExt cx="7483990" cy="1250068"/>
          </a:xfrm>
        </p:grpSpPr>
        <p:sp>
          <p:nvSpPr>
            <p:cNvPr id="14" name="Isosceles Triangle 13"/>
            <p:cNvSpPr/>
            <p:nvPr/>
          </p:nvSpPr>
          <p:spPr bwMode="auto">
            <a:xfrm rot="13860084">
              <a:off x="1883898" y="4877885"/>
              <a:ext cx="415495" cy="1320471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438400" y="4495800"/>
              <a:ext cx="6477000" cy="1066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“</a:t>
              </a:r>
              <a:r>
                <a:rPr lang="en-US" altLang="zh-TW" sz="3200" dirty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  <a:cs typeface="Arial" pitchFamily="34" charset="0"/>
                </a:rPr>
                <a:t>[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” has no closing “</a:t>
              </a:r>
              <a:r>
                <a:rPr lang="en-US" altLang="zh-TW" sz="3200" dirty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  <a:cs typeface="Arial" pitchFamily="34" charset="0"/>
                </a:rPr>
                <a:t>]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”. 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So </a:t>
              </a:r>
              <a:r>
                <a:rPr lang="en-US" altLang="zh-TW" sz="3200" b="0" spc="-30" dirty="0" err="1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csh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 reasons that this as </a:t>
              </a:r>
              <a:r>
                <a:rPr lang="en-US" altLang="zh-TW" sz="3200" dirty="0">
                  <a:solidFill>
                    <a:srgbClr val="0C9B4D"/>
                  </a:solidFill>
                  <a:latin typeface="Arial" charset="0"/>
                  <a:ea typeface="新細明體" charset="-120"/>
                  <a:cs typeface="Arial" pitchFamily="34" charset="0"/>
                </a:rPr>
                <a:t>not a pattern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Arial" pitchFamily="34" charset="0"/>
                </a:rPr>
                <a:t>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  <a:p>
              <a:pPr eaLnBrk="1" hangingPunct="1"/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0523886">
              <a:off x="2170374" y="4940144"/>
              <a:ext cx="395421" cy="5185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9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52487</TotalTime>
  <Words>21480</Words>
  <Application>Microsoft Office PowerPoint</Application>
  <PresentationFormat>On-screen Show (4:3)</PresentationFormat>
  <Paragraphs>2672</Paragraphs>
  <Slides>157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157</vt:i4>
      </vt:variant>
    </vt:vector>
  </HeadingPairs>
  <TitlesOfParts>
    <vt:vector size="181" baseType="lpstr">
      <vt:lpstr>ＭＳ Ｐゴシック</vt:lpstr>
      <vt:lpstr>ＭＳ Ｐゴシック</vt:lpstr>
      <vt:lpstr>新細明體</vt:lpstr>
      <vt:lpstr>Agency FB</vt:lpstr>
      <vt:lpstr>Andale Mono</vt:lpstr>
      <vt:lpstr>Arial</vt:lpstr>
      <vt:lpstr>Arial Narrow</vt:lpstr>
      <vt:lpstr>Arial Unicode MS</vt:lpstr>
      <vt:lpstr>Book Antiqua</vt:lpstr>
      <vt:lpstr>Consolas</vt:lpstr>
      <vt:lpstr>Courier</vt:lpstr>
      <vt:lpstr>High Tower Text</vt:lpstr>
      <vt:lpstr>Lucida Console</vt:lpstr>
      <vt:lpstr>Lucida Fax</vt:lpstr>
      <vt:lpstr>Lucida Grande</vt:lpstr>
      <vt:lpstr>Monotype Sorts</vt:lpstr>
      <vt:lpstr>Times New Roman</vt:lpstr>
      <vt:lpstr>Trebuchet MS</vt:lpstr>
      <vt:lpstr>Wingdings</vt:lpstr>
      <vt:lpstr>Default Design</vt:lpstr>
      <vt:lpstr>2_Default Design</vt:lpstr>
      <vt:lpstr>1_Default Design</vt:lpstr>
      <vt:lpstr>CISC1480</vt:lpstr>
      <vt:lpstr>3_Default Design</vt:lpstr>
      <vt:lpstr>Midterm Information</vt:lpstr>
      <vt:lpstr>Finding out if your quotes are wrong</vt:lpstr>
      <vt:lpstr>Finding out if your quotes are wrong</vt:lpstr>
      <vt:lpstr>Finding out if your quotes are wrong</vt:lpstr>
      <vt:lpstr>Finding out if your quotes are wrong</vt:lpstr>
      <vt:lpstr>Checking without using an echo 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What is the output of this?</vt:lpstr>
      <vt:lpstr>PowerPoint Presentation</vt:lpstr>
      <vt:lpstr>Searching for something in a file the greps</vt:lpstr>
      <vt:lpstr>Searching for something in a file the greps</vt:lpstr>
      <vt:lpstr>fgrep</vt:lpstr>
      <vt:lpstr>fgrep</vt:lpstr>
      <vt:lpstr>fgrep</vt:lpstr>
      <vt:lpstr>Important fgrep Flags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When fgrep is not enough</vt:lpstr>
      <vt:lpstr>When fgrep is not enough</vt:lpstr>
      <vt:lpstr>When fgrep is not enough</vt:lpstr>
      <vt:lpstr>When fgrep is not enough</vt:lpstr>
      <vt:lpstr>When fgrep is not enough</vt:lpstr>
      <vt:lpstr>Searching for something in a file the greps</vt:lpstr>
      <vt:lpstr>Searching for something in a file the greps</vt:lpstr>
      <vt:lpstr>PowerPoint Presentation</vt:lpstr>
      <vt:lpstr>Regular Expression Symbols</vt:lpstr>
      <vt:lpstr>Regular Expression Symbols</vt:lpstr>
      <vt:lpstr>PowerPoint Presentation</vt:lpstr>
      <vt:lpstr>PowerPoint Presentation</vt:lpstr>
      <vt:lpstr>PowerPoint Presentation</vt:lpstr>
      <vt:lpstr>Searching for something in a file grep</vt:lpstr>
      <vt:lpstr>The grep command line format</vt:lpstr>
      <vt:lpstr>The grep command line format</vt:lpstr>
      <vt:lpstr>The grep command line format</vt:lpstr>
      <vt:lpstr>The grep command line format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another sample regular expression</vt:lpstr>
      <vt:lpstr>Searching for something in a file another sample regular expression</vt:lpstr>
      <vt:lpstr>PowerPoint Presentation</vt:lpstr>
      <vt:lpstr>PowerPoint Presentation</vt:lpstr>
      <vt:lpstr>Regular Expression Symbols</vt:lpstr>
      <vt:lpstr>Regular Expression Symbols</vt:lpstr>
      <vt:lpstr>Recall: Wildcard Symbols</vt:lpstr>
      <vt:lpstr>PowerPoint Presentation</vt:lpstr>
      <vt:lpstr>PowerPoint Presentation</vt:lpstr>
      <vt:lpstr>Q:What if we want to find a “]”?  A: OK. W/out “[”, a “]” isn't special.</vt:lpstr>
      <vt:lpstr>Q:What if we want to find a “]”?   </vt:lpstr>
      <vt:lpstr>Q:What if we want to find a “]”?   </vt:lpstr>
      <vt:lpstr>Q:What if we want to find a “]”?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Recall: Wildcard Symbols</vt:lpstr>
      <vt:lpstr>PowerPoint Presentation</vt:lpstr>
      <vt:lpstr>Recall: Wildcard Symbols</vt:lpstr>
      <vt:lpstr>Regular Expression Symbols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Searching for something in a file the greps</vt:lpstr>
      <vt:lpstr>Important grep Flags</vt:lpstr>
      <vt:lpstr>Important fgrep Flags</vt:lpstr>
      <vt:lpstr>Midterm Overview</vt:lpstr>
      <vt:lpstr>Let’s summarize what we  have learned  (Many of the commands we’ve learned have a lot of flags. But, to make your studying easier, only the flags indicated in the following slides will be covered on the midterm.)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Also, know the difference between: wildcard patterns, regular expression patterns, and simple lists:</vt:lpstr>
      <vt:lpstr>Also, know the difference between: wildcard patterns, regular expression patterns, and simple lists:</vt:lpstr>
      <vt:lpstr>The *, ?, [], and [^] Wildcards</vt:lpstr>
      <vt:lpstr>Wildcard Symbols</vt:lpstr>
      <vt:lpstr>Basic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554</cp:revision>
  <cp:lastPrinted>2005-05-27T21:26:31Z</cp:lastPrinted>
  <dcterms:created xsi:type="dcterms:W3CDTF">2005-05-23T21:56:35Z</dcterms:created>
  <dcterms:modified xsi:type="dcterms:W3CDTF">2023-04-09T12:19:40Z</dcterms:modified>
</cp:coreProperties>
</file>